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8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59" r:id="rId29"/>
    <p:sldId id="285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PT Sans Narrow" panose="020B0506020203020204" pitchFamily="34" charset="0"/>
      <p:regular r:id="rId40"/>
      <p:bold r:id="rId41"/>
    </p:embeddedFont>
    <p:embeddedFont>
      <p:font typeface="PT Serif" panose="020A0603040505020204" pitchFamily="18" charset="0"/>
      <p:regular r:id="rId42"/>
      <p:bold r:id="rId43"/>
      <p:italic r:id="rId44"/>
      <p:boldItalic r:id="rId45"/>
    </p:embeddedFont>
    <p:embeddedFont>
      <p:font typeface="Quattrocento Sans" panose="020B0502050000020003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D2E216-1975-47BA-87BC-7078F3663DC7}">
  <a:tblStyle styleId="{07D2E216-1975-47BA-87BC-7078F3663D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0f307cb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0f307cb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56135209-58FE-67B3-3B45-2FA268A7D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0f307cb9_1_7:notes">
            <a:extLst>
              <a:ext uri="{FF2B5EF4-FFF2-40B4-BE49-F238E27FC236}">
                <a16:creationId xmlns:a16="http://schemas.microsoft.com/office/drawing/2014/main" id="{33B910D6-EDC5-9C3E-2B84-6DFC0646A5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0f307cb9_1_7:notes">
            <a:extLst>
              <a:ext uri="{FF2B5EF4-FFF2-40B4-BE49-F238E27FC236}">
                <a16:creationId xmlns:a16="http://schemas.microsoft.com/office/drawing/2014/main" id="{7C79EF7E-3987-1BF8-4D63-1559377C9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22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cc1a26a3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cc1a26a3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cc1a26a3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cc1a26a3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00f307cb9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00f307cb9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00f307cb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00f307cb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00f307cb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00f307cb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00f307cb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00f307cb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00f307cb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00f307cb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292d0c1d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292d0c1d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cc1a26a3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cc1a26a3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292d0c1d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292d0c1d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292d0c1d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292d0c1d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292d0c1d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292d0c1d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292d0c1d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292d0c1d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292d0c1d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292d0c1d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29a674a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29a674a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29a674a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29a674a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cc1a26a3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cc1a26a3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20fd5fd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20fd5fd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255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78ce4f97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78ce4f97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654f97c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654f97c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20fd5fd9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20fd5fd9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20fd5fd9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20fd5fd9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20fd5fd9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20fd5fd9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20fd5fd9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20fd5fd9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20fd5fd9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20fd5fd9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20fd5fd9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20fd5fd9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ich.org/static/docs/v3.3/www3/MPI_Finaliz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ekodaemon.com/2021/02/05/Understanding-MPI-map-by-and-bind-to-optio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Lab 4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8412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08600" y="4229100"/>
            <a:ext cx="292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inspired by Sriram's slides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+ extra tidbits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int rank, size;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char hostname[256];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MPI_Init(&amp;argc, &amp;argv);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MPI_Comm_rank(MPI_COMM_WORLD, &amp;rank);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MPI_Comm_size(MPI_COMM_WORLD, &amp;size);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Why don’t I need to synchronize rank and size?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bg1"/>
                </a:solidFill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5E7C8D19-2A55-6B25-7F57-243BBE5A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>
            <a:extLst>
              <a:ext uri="{FF2B5EF4-FFF2-40B4-BE49-F238E27FC236}">
                <a16:creationId xmlns:a16="http://schemas.microsoft.com/office/drawing/2014/main" id="{602687B1-D61B-4073-2FFB-4DBC271A0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56" name="Google Shape;156;p24">
            <a:extLst>
              <a:ext uri="{FF2B5EF4-FFF2-40B4-BE49-F238E27FC236}">
                <a16:creationId xmlns:a16="http://schemas.microsoft.com/office/drawing/2014/main" id="{AAE5D96A-766B-DE20-F42B-DB027CD6C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int rank, size;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char hostname[256];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MPI_Init(&amp;argc, &amp;argv);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MPI_Comm_rank(MPI_COMM_WORLD, &amp;rank);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MPI_Comm_size(MPI_COMM_WORLD, &amp;size);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Why don’t I need to synchronize rank and size?</a:t>
            </a:r>
            <a:endParaRPr b="1">
              <a:solidFill>
                <a:srgbClr val="0B5394"/>
              </a:solidFill>
            </a:endParaRPr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>
                <a:solidFill>
                  <a:schemeClr val="accent5"/>
                </a:solidFill>
              </a:rPr>
              <a:t>This is a </a:t>
            </a:r>
            <a:r>
              <a:rPr lang="en" b="1">
                <a:solidFill>
                  <a:schemeClr val="accent5"/>
                </a:solidFill>
              </a:rPr>
              <a:t>distributed memory programming model</a:t>
            </a:r>
            <a:r>
              <a:rPr lang="en">
                <a:solidFill>
                  <a:schemeClr val="accent5"/>
                </a:solidFill>
              </a:rPr>
              <a:t>!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The processes are running in independent memory spaces!</a:t>
            </a:r>
            <a:endParaRPr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Do MPI programs spawn the processes upon calling </a:t>
            </a:r>
            <a:r>
              <a:rPr lang="en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0B5394"/>
                </a:solidFill>
              </a:rPr>
              <a:t>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hx mpi_sleep.cpp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mpic++ -o mpi_sleep mpi_sleep.cpp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--nodes 1 --ntasks-per-node 24 mpirun ./mpi_sleep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(run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ps -A</a:t>
            </a:r>
            <a:r>
              <a:rPr lang="en"/>
              <a:t> on soctf-pdc-018 during the demo too)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paradigm things in MPI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Do MPI programs spawn the processes upon calling </a:t>
            </a:r>
            <a:r>
              <a:rPr lang="en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0B5394"/>
                </a:solidFill>
              </a:rPr>
              <a:t>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</a:rPr>
              <a:t>No!</a:t>
            </a:r>
            <a:r>
              <a:rPr lang="en">
                <a:solidFill>
                  <a:srgbClr val="CC0000"/>
                </a:solidFill>
              </a:rPr>
              <a:t> The necessary processes are spawned by executing </a:t>
            </a: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mpirun</a:t>
            </a:r>
            <a:r>
              <a:rPr lang="en">
                <a:solidFill>
                  <a:srgbClr val="CC0000"/>
                </a:solidFill>
              </a:rPr>
              <a:t>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CC0000"/>
                </a:solidFill>
              </a:rPr>
              <a:t> only sets up the communication channels between the different processes.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</a:rPr>
              <a:t>Take note:</a:t>
            </a:r>
            <a:r>
              <a:rPr lang="en">
                <a:solidFill>
                  <a:srgbClr val="CC0000"/>
                </a:solidFill>
              </a:rPr>
              <a:t> anything done before </a:t>
            </a: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MPI_Init()</a:t>
            </a:r>
            <a:r>
              <a:rPr lang="en">
                <a:solidFill>
                  <a:srgbClr val="CC0000"/>
                </a:solidFill>
              </a:rPr>
              <a:t> &amp; after </a:t>
            </a:r>
            <a:r>
              <a:rPr lang="en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MPI_Finalize()</a:t>
            </a:r>
            <a:r>
              <a:rPr lang="en">
                <a:solidFill>
                  <a:srgbClr val="CC0000"/>
                </a:solidFill>
              </a:rPr>
              <a:t> is considered </a:t>
            </a:r>
            <a:r>
              <a:rPr lang="en" u="sng">
                <a:solidFill>
                  <a:srgbClr val="CC0000"/>
                </a:solidFill>
              </a:rPr>
              <a:t>undefined behaviour</a:t>
            </a:r>
            <a:r>
              <a:rPr lang="en">
                <a:solidFill>
                  <a:srgbClr val="CC0000"/>
                </a:solidFill>
              </a:rPr>
              <a:t> in a MPI program.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https://www.mpich.org/static/docs/v3.3/www3/MPI_Finalize.html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Today's Lab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MPI…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…we're back to using </a:t>
            </a:r>
            <a:r>
              <a:rPr lang="en" b="1"/>
              <a:t>soctf</a:t>
            </a:r>
            <a:r>
              <a:rPr lang="en"/>
              <a:t> again! </a:t>
            </a:r>
            <a:r>
              <a:rPr lang="en">
                <a:solidFill>
                  <a:srgbClr val="CC0000"/>
                </a:solidFill>
              </a:rPr>
              <a:t>Please do not do your lab on </a:t>
            </a:r>
            <a:r>
              <a:rPr lang="en" b="1">
                <a:solidFill>
                  <a:srgbClr val="CC0000"/>
                </a:solidFill>
              </a:rPr>
              <a:t>xlogin</a:t>
            </a:r>
            <a:r>
              <a:rPr lang="en">
                <a:solidFill>
                  <a:srgbClr val="CC0000"/>
                </a:solidFill>
              </a:rPr>
              <a:t>!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following line to your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.bash_profile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200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export OMPI_MCA_btl_tcp_if_include=172.26.187.34/23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2000"/>
              </a:spcBef>
              <a:spcAft>
                <a:spcPts val="2000"/>
              </a:spcAft>
              <a:buSzPts val="1400"/>
              <a:buChar char="○"/>
            </a:pPr>
            <a:r>
              <a:rPr lang="en"/>
              <a:t>Required by some exercises, I'll send in Telegram if it's not in your lab sheet.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4: MPI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ex1/2</a:t>
            </a:r>
            <a:r>
              <a:rPr lang="en"/>
              <a:t>: 		Running MPI programs locally, “manual” MPI distribution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ex3</a:t>
            </a:r>
            <a:r>
              <a:rPr lang="en"/>
              <a:t>: 		Running across many nodes with Slurm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ex4</a:t>
            </a:r>
            <a:r>
              <a:rPr lang="en"/>
              <a:t>: 		Mapping and binding MPI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ex5/6/7</a:t>
            </a:r>
            <a:r>
              <a:rPr lang="en"/>
              <a:t>: 	Blocking MPI communication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ex8</a:t>
            </a:r>
            <a:r>
              <a:rPr lang="en"/>
              <a:t>: 		Non-blocking MPI communication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b="1">
                <a:solidFill>
                  <a:srgbClr val="CC0000"/>
                </a:solidFill>
              </a:rPr>
              <a:t>ex9/10/11</a:t>
            </a:r>
            <a:r>
              <a:rPr lang="en">
                <a:solidFill>
                  <a:srgbClr val="CC0000"/>
                </a:solidFill>
              </a:rPr>
              <a:t> (for submission!): MPI performance comparison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 u="sng">
                <a:solidFill>
                  <a:srgbClr val="CC0000"/>
                </a:solidFill>
              </a:rPr>
              <a:t>Submission by 28th October 2pm</a:t>
            </a:r>
            <a:endParaRPr u="sng">
              <a:solidFill>
                <a:srgbClr val="CC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yes, you have less than a week, but this is the final (mandatory) lab submission!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ex2: ssh-copy-id failure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this fails, you don't have an ssh key on the node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first: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ssh-keygen -t rsa</a:t>
            </a:r>
            <a:r>
              <a:rPr lang="en"/>
              <a:t> on your login soctf node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Then, follow the instructions</a:t>
            </a:r>
            <a:br>
              <a:rPr lang="en"/>
            </a:br>
            <a:r>
              <a:rPr lang="en" i="1"/>
              <a:t>(or just hit Enter 3 times if you're lazy to read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mpirun: Mapping and Binding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3329250" y="1678525"/>
            <a:ext cx="24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74EA7"/>
                </a:solidFill>
                <a:latin typeface="Open Sans"/>
                <a:ea typeface="Open Sans"/>
                <a:cs typeface="Open Sans"/>
                <a:sym typeface="Open Sans"/>
              </a:rPr>
              <a:t>Crucial for performance!</a:t>
            </a:r>
            <a:endParaRPr b="1">
              <a:solidFill>
                <a:srgbClr val="674EA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understand map/bind behaviour?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633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Slot</a:t>
            </a:r>
            <a:r>
              <a:rPr lang="en"/>
              <a:t>: the smallest unit an MPI process can get allocated to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#slots determined by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Slurm</a:t>
            </a:r>
            <a:r>
              <a:rPr lang="en"/>
              <a:t> (or whatever "batch system" is used), 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Slurm's default is </a:t>
            </a:r>
            <a:r>
              <a:rPr lang="en" b="1"/>
              <a:t>#logical cores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#physical processor cores</a:t>
            </a:r>
            <a:r>
              <a:rPr lang="en"/>
              <a:t> on the node 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--use-hwthread-cpus</a:t>
            </a:r>
            <a:r>
              <a:rPr lang="en"/>
              <a:t> specified, </a:t>
            </a:r>
            <a:r>
              <a:rPr lang="en" b="1"/>
              <a:t>use #logical cores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Default: MPI allows 1 process per slot unless you specify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--oversubscribe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mpirun --use-hwthread-cpus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xs-4114 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Minute FAQ for Lab 2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Why isn't my write operation in my kernel propagated back to my host despite writing to </a:t>
            </a: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__</a:t>
            </a:r>
            <a:r>
              <a:rPr lang="en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managed__</a:t>
            </a:r>
            <a:r>
              <a:rPr lang="en">
                <a:solidFill>
                  <a:srgbClr val="0B5394"/>
                </a:solidFill>
              </a:rPr>
              <a:t> memory?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Calling your kernels effectively puts them in the background while your host continues with its other operations!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Need to call </a:t>
            </a:r>
            <a:r>
              <a:rPr lang="en" b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cudaDeviceSynchronize()</a:t>
            </a:r>
            <a:r>
              <a:rPr lang="en">
                <a:solidFill>
                  <a:schemeClr val="accent5"/>
                </a:solidFill>
              </a:rPr>
              <a:t> on your host before reading the updated managed memory!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Processing element (PE) </a:t>
            </a:r>
            <a:r>
              <a:rPr lang="en"/>
              <a:t>- can be used later for map/bind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 default, a physical core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--use-hwthreads-cpus</a:t>
            </a:r>
            <a:r>
              <a:rPr lang="en"/>
              <a:t>, then it’s a logical core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Mapping:</a:t>
            </a:r>
            <a:r>
              <a:rPr lang="en"/>
              <a:t> deciding which processes run on which node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{slot, hwthread, core, </a:t>
            </a:r>
            <a:r>
              <a:rPr lang="en" i="1">
                <a:solidFill>
                  <a:srgbClr val="8E7CC3"/>
                </a:solidFill>
              </a:rPr>
              <a:t>L1cache, L2cache, L3cache, socket, numa, board, node</a:t>
            </a:r>
            <a:r>
              <a:rPr lang="en"/>
              <a:t>}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ct val="100000"/>
              <a:buChar char="●"/>
            </a:pPr>
            <a:r>
              <a:rPr lang="en" i="1">
                <a:solidFill>
                  <a:srgbClr val="8E7CC3"/>
                </a:solidFill>
              </a:rPr>
              <a:t>PE in purple are not covered, only FYI</a:t>
            </a:r>
            <a:endParaRPr i="1">
              <a:solidFill>
                <a:srgbClr val="8E7CC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Binding:</a:t>
            </a:r>
            <a:r>
              <a:rPr lang="en"/>
              <a:t> constraining a process to specific CPUs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there is an “object-specific” mapping, binding usually automatically set to match 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xs-4114 --nodes 1 --ntasks 4 mpirun --report-bindings --map-by slot:pe=1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xs-4114 --nodes 1 --ntasks 4 mpirun --report-bindings --map-by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slot:pe=2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understand map/bind behaviour?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mapping and binding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figure out more worked examples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dxs-4114 --nodes 1 --ntasks 20 mpirun --report-bindings --map-by socket --bind-to core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Mapped to each socket in round-robin fashion, each proc bound to a core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dxs-4114 --nodes 1 --ntasks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mpirun --report-bindings --map-by socket: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pe=2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--bind-to core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Mapped to each socket in round-robin fashion, each proc bound to 2 cores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i7-7700 --nodes 2 --ntasks 6 bash -c 'mpirun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--map-by core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--bind-to hwthread --report-bindings ./hello 2&gt;&amp;1 | sort'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-p i7-7700 --nodes 2 --ntasks 6 bash -c 'mpirun </a:t>
            </a:r>
            <a:r>
              <a:rPr lang="en" b="1">
                <a:solidFill>
                  <a:srgbClr val="FF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--map-by hwthread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--bind-to hwthread --report-bindings ./hello 2&gt;&amp;1 | sort'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 applies round-robin, across cores or hwthreads in this case, then we bind specifically to a hwthread each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reading if my explanation is not clear enough: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https://nekodaemon.com/2021/02/05/Understanding-MPI-map-by-and-bind-to-option/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mapping and binding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MPI Sends/Recvs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 rotWithShape="1">
          <a:blip r:embed="rId3">
            <a:alphaModFix/>
          </a:blip>
          <a:srcRect r="49168"/>
          <a:stretch/>
        </p:blipFill>
        <p:spPr>
          <a:xfrm>
            <a:off x="0" y="1920625"/>
            <a:ext cx="2407150" cy="28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 l="51359" t="16433" r="2241" b="46402"/>
          <a:stretch/>
        </p:blipFill>
        <p:spPr>
          <a:xfrm>
            <a:off x="4647687" y="973150"/>
            <a:ext cx="2377699" cy="115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8595300" y="4823775"/>
            <a:ext cx="5487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PT Serif"/>
                <a:ea typeface="PT Serif"/>
                <a:cs typeface="PT Serif"/>
                <a:sym typeface="PT Serif"/>
              </a:rPr>
              <a:t>24</a:t>
            </a:fld>
            <a:endParaRPr sz="8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762" y="1920625"/>
            <a:ext cx="6973014" cy="27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l="52199" t="54982" r="2871" b="9606"/>
          <a:stretch/>
        </p:blipFill>
        <p:spPr>
          <a:xfrm>
            <a:off x="7005500" y="973150"/>
            <a:ext cx="1986100" cy="9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/>
        </p:nvSpPr>
        <p:spPr>
          <a:xfrm>
            <a:off x="4671300" y="572950"/>
            <a:ext cx="4320300" cy="4002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Non-Local view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MPI_Send &amp; MPI_SSend?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If both of them are blocking anyways, what's the difference?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If both of them are blocking anyways, what's the difference?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There's a difference between </a:t>
            </a:r>
            <a:r>
              <a:rPr lang="en" b="1">
                <a:solidFill>
                  <a:schemeClr val="accent5"/>
                </a:solidFill>
              </a:rPr>
              <a:t>when they will return control flow</a:t>
            </a:r>
            <a:r>
              <a:rPr lang="en">
                <a:solidFill>
                  <a:schemeClr val="accent5"/>
                </a:solidFill>
              </a:rPr>
              <a:t> to the application!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MPI_Send will return to the application when the input buffer is </a:t>
            </a:r>
            <a:r>
              <a:rPr lang="en" b="1">
                <a:solidFill>
                  <a:schemeClr val="accent5"/>
                </a:solidFill>
              </a:rPr>
              <a:t>ready for reuse.</a:t>
            </a:r>
            <a:endParaRPr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MPI_SSend will return when input buffer (i.e. the buffer defined in application that holds the data to be sent) is </a:t>
            </a:r>
            <a:r>
              <a:rPr lang="en" b="1">
                <a:solidFill>
                  <a:schemeClr val="accent5"/>
                </a:solidFill>
              </a:rPr>
              <a:t>ready for reuse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AND </a:t>
            </a:r>
            <a:r>
              <a:rPr lang="en" b="1">
                <a:solidFill>
                  <a:srgbClr val="CC0000"/>
                </a:solidFill>
              </a:rPr>
              <a:t>receiver started receiving the data</a:t>
            </a:r>
            <a:r>
              <a:rPr lang="en">
                <a:solidFill>
                  <a:srgbClr val="CC0000"/>
                </a:solidFill>
              </a:rPr>
              <a:t>.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MPI_Send &amp; MPI_SSend?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MPI_Send's</a:t>
            </a:r>
            <a:r>
              <a:rPr lang="en"/>
              <a:t> behaviour</a:t>
            </a:r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guarantee is that </a:t>
            </a:r>
            <a:r>
              <a:rPr lang="en" b="1"/>
              <a:t>it will always returns</a:t>
            </a:r>
            <a:r>
              <a:rPr lang="en"/>
              <a:t> when programmer-defined application-side </a:t>
            </a:r>
            <a:r>
              <a:rPr lang="en" u="sng"/>
              <a:t>input buffer is ready to be reused.</a:t>
            </a:r>
            <a:endParaRPr u="sng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exhibit different behaviours depending on the size of the message, the availability of system buffers, the specific implementation of MPI, and the network hardware.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[Similar to </a:t>
            </a:r>
            <a:r>
              <a:rPr lang="en" b="1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Bsend</a:t>
            </a:r>
            <a:r>
              <a:rPr lang="en"/>
              <a:t>] Input data can be buffered into MPI's system buffer if it can fit. MPI_Send will then return afterwards, &amp; </a:t>
            </a:r>
            <a:r>
              <a:rPr lang="en" b="1"/>
              <a:t>does not necessarily require a matching receive.</a:t>
            </a:r>
            <a:endParaRPr b="1"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[Similar to </a:t>
            </a:r>
            <a:r>
              <a:rPr lang="en" b="1"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Ssend</a:t>
            </a:r>
            <a:r>
              <a:rPr lang="en"/>
              <a:t>] Input data is too large to fit into MPI's system buffer - </a:t>
            </a:r>
            <a:r>
              <a:rPr lang="en" b="1"/>
              <a:t>A matching receive</a:t>
            </a:r>
            <a:r>
              <a:rPr lang="en"/>
              <a:t> is required in this case to send the data over so that the programmer-defined buffer can be reused (and thus allowing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MPI_Send</a:t>
            </a:r>
            <a:r>
              <a:rPr lang="en"/>
              <a:t> to return).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not mutually exclusive!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185713"/>
            <a:ext cx="8520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MPI distributes processes to nodes (note: can have more than 1 process per node!)</a:t>
            </a:r>
            <a:endParaRPr sz="16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00" y="1581400"/>
            <a:ext cx="4933200" cy="2828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6"/>
          <p:cNvGrpSpPr/>
          <p:nvPr/>
        </p:nvGrpSpPr>
        <p:grpSpPr>
          <a:xfrm>
            <a:off x="888049" y="2419091"/>
            <a:ext cx="1278976" cy="1408205"/>
            <a:chOff x="46900" y="2498750"/>
            <a:chExt cx="1421400" cy="1595700"/>
          </a:xfrm>
        </p:grpSpPr>
        <p:cxnSp>
          <p:nvCxnSpPr>
            <p:cNvPr id="93" name="Google Shape;93;p16"/>
            <p:cNvCxnSpPr>
              <a:stCxn id="94" idx="2"/>
            </p:cNvCxnSpPr>
            <p:nvPr/>
          </p:nvCxnSpPr>
          <p:spPr>
            <a:xfrm>
              <a:off x="631900" y="3091850"/>
              <a:ext cx="836400" cy="1002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" name="Google Shape;94;p16"/>
            <p:cNvSpPr txBox="1"/>
            <p:nvPr/>
          </p:nvSpPr>
          <p:spPr>
            <a:xfrm>
              <a:off x="46900" y="2498750"/>
              <a:ext cx="11700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CUDA</a:t>
              </a:r>
              <a:endParaRPr b="1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2659811" y="2194049"/>
            <a:ext cx="1361037" cy="1633258"/>
            <a:chOff x="2182250" y="1800033"/>
            <a:chExt cx="1512600" cy="1850718"/>
          </a:xfrm>
        </p:grpSpPr>
        <p:sp>
          <p:nvSpPr>
            <p:cNvPr id="96" name="Google Shape;96;p16"/>
            <p:cNvSpPr txBox="1"/>
            <p:nvPr/>
          </p:nvSpPr>
          <p:spPr>
            <a:xfrm>
              <a:off x="2182250" y="1800033"/>
              <a:ext cx="15126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OpenMP</a:t>
              </a:r>
              <a:endParaRPr b="1">
                <a:solidFill>
                  <a:srgbClr val="FF0000"/>
                </a:solidFill>
              </a:endParaRPr>
            </a:p>
          </p:txBody>
        </p:sp>
        <p:cxnSp>
          <p:nvCxnSpPr>
            <p:cNvPr id="97" name="Google Shape;97;p16"/>
            <p:cNvCxnSpPr/>
            <p:nvPr/>
          </p:nvCxnSpPr>
          <p:spPr>
            <a:xfrm flipH="1">
              <a:off x="2458032" y="2297751"/>
              <a:ext cx="501300" cy="13530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311700" y="4517713"/>
            <a:ext cx="8520600" cy="466200"/>
          </a:xfrm>
          <a:prstGeom prst="rect">
            <a:avLst/>
          </a:prstGeom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Diagram is only just </a:t>
            </a:r>
            <a:r>
              <a:rPr lang="en" sz="1600" b="1"/>
              <a:t>FYI</a:t>
            </a:r>
            <a:r>
              <a:rPr lang="en" sz="1600"/>
              <a:t>. For CS3210, we do not expect you to combine CUDA+OpenMP+MPI!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33380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Lab 4</a:t>
            </a:r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7127400" cy="3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 b="1"/>
              <a:t>Slides uploaded (or will be) at the usual place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 b="1">
                <a:solidFill>
                  <a:srgbClr val="0B5394"/>
                </a:solidFill>
              </a:rPr>
              <a:t>Feedback open as always</a:t>
            </a:r>
            <a:endParaRPr sz="1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Burj Khalifa view of CS3210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61625" y="1444550"/>
            <a:ext cx="2864100" cy="2756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Open Sans"/>
                <a:ea typeface="Open Sans"/>
                <a:cs typeface="Open Sans"/>
                <a:sym typeface="Open Sans"/>
              </a:rPr>
              <a:t>Part 1: OpenMP</a:t>
            </a:r>
            <a:endParaRPr sz="20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Making </a:t>
            </a:r>
            <a:r>
              <a:rPr lang="en" sz="1700" b="1">
                <a:latin typeface="Open Sans"/>
                <a:ea typeface="Open Sans"/>
                <a:cs typeface="Open Sans"/>
                <a:sym typeface="Open Sans"/>
              </a:rPr>
              <a:t>single-node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700" b="1"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programs faster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Open Sans"/>
                <a:ea typeface="Open Sans"/>
                <a:cs typeface="Open Sans"/>
                <a:sym typeface="Open Sans"/>
              </a:rPr>
              <a:t>Complex tasks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that are relatively </a:t>
            </a:r>
            <a:r>
              <a:rPr lang="en" sz="1500" b="1">
                <a:latin typeface="Open Sans"/>
                <a:ea typeface="Open Sans"/>
                <a:cs typeface="Open Sans"/>
                <a:sym typeface="Open Sans"/>
              </a:rPr>
              <a:t>less parallelizable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(10s of tasks)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139950" y="1444550"/>
            <a:ext cx="2864100" cy="275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 2: CUDA</a:t>
            </a: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Making </a:t>
            </a: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single-node</a:t>
            </a: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GPU-able</a:t>
            </a: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programs faster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Simpler tasks </a:t>
            </a: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that are relatively </a:t>
            </a:r>
            <a: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more parallelizable </a:t>
            </a:r>
            <a:b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(millions of tasks even)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118275" y="1444550"/>
            <a:ext cx="2864100" cy="2756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 3: MPI</a:t>
            </a: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Making </a:t>
            </a:r>
            <a:r>
              <a:rPr lang="en" sz="17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multi-node</a:t>
            </a: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programs faster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Large, mixed workloads </a:t>
            </a:r>
            <a:br>
              <a:rPr lang="en" sz="1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(slow communication between nodes is worth it due to size / parallelizabilty of work)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879975" y="4492850"/>
            <a:ext cx="13407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You are here!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4" name="Google Shape;84;p15"/>
          <p:cNvCxnSpPr>
            <a:stCxn id="83" idx="0"/>
            <a:endCxn id="82" idx="2"/>
          </p:cNvCxnSpPr>
          <p:nvPr/>
        </p:nvCxnSpPr>
        <p:spPr>
          <a:xfrm rot="10800000">
            <a:off x="7550325" y="4200650"/>
            <a:ext cx="0" cy="29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naming confusion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OpenMP != MPI != OpenMPI</a:t>
            </a:r>
            <a:endParaRPr b="1"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516100" y="2012325"/>
          <a:ext cx="8111800" cy="1615350"/>
        </p:xfrm>
        <a:graphic>
          <a:graphicData uri="http://schemas.openxmlformats.org/drawingml/2006/table">
            <a:tbl>
              <a:tblPr>
                <a:noFill/>
                <a:tableStyleId>{07D2E216-1975-47BA-87BC-7078F3663DC7}</a:tableStyleId>
              </a:tblPr>
              <a:tblGrid>
                <a:gridCol w="277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CC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OpenMP</a:t>
                      </a:r>
                      <a:endParaRPr b="1">
                        <a:solidFill>
                          <a:srgbClr val="CC00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155C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MPI</a:t>
                      </a:r>
                      <a:endParaRPr b="1">
                        <a:solidFill>
                          <a:srgbClr val="1155C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1155C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OpenMPI</a:t>
                      </a:r>
                      <a:endParaRPr b="1">
                        <a:solidFill>
                          <a:srgbClr val="1155C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Shared or distributed memory?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Shared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Distributed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Distributed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Just the standard, or actual implementation?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Implementation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Just a standard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Implementation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the MPI standard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" name="Google Shape;106;p17"/>
          <p:cNvSpPr/>
          <p:nvPr/>
        </p:nvSpPr>
        <p:spPr>
          <a:xfrm>
            <a:off x="5606150" y="3414275"/>
            <a:ext cx="1913625" cy="629350"/>
          </a:xfrm>
          <a:custGeom>
            <a:avLst/>
            <a:gdLst/>
            <a:ahLst/>
            <a:cxnLst/>
            <a:rect l="l" t="t" r="r" b="b"/>
            <a:pathLst>
              <a:path w="76545" h="25174" extrusionOk="0">
                <a:moveTo>
                  <a:pt x="0" y="0"/>
                </a:moveTo>
                <a:cubicBezTo>
                  <a:pt x="6839" y="4195"/>
                  <a:pt x="28274" y="25113"/>
                  <a:pt x="41031" y="25170"/>
                </a:cubicBezTo>
                <a:cubicBezTo>
                  <a:pt x="53789" y="25228"/>
                  <a:pt x="70626" y="4483"/>
                  <a:pt x="76545" y="34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Program Lifecycle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00" y="1123925"/>
            <a:ext cx="8079999" cy="36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is all about communicating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independent processes: we could just do </a:t>
            </a:r>
            <a:r>
              <a:rPr lang="en" b="1"/>
              <a:t>srun/sbatch</a:t>
            </a:r>
            <a:r>
              <a:rPr lang="en"/>
              <a:t> over many nodes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Difficulty is in </a:t>
            </a:r>
            <a:r>
              <a:rPr lang="en" b="1"/>
              <a:t>communicating</a:t>
            </a:r>
            <a:r>
              <a:rPr lang="en"/>
              <a:t>: therefore “</a:t>
            </a:r>
            <a:r>
              <a:rPr lang="en" b="1"/>
              <a:t>Message Passing Interface</a:t>
            </a:r>
            <a:r>
              <a:rPr lang="en"/>
              <a:t>”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25" y="2257375"/>
            <a:ext cx="5884950" cy="23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+ MPI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525" y="324347"/>
            <a:ext cx="3892399" cy="14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+ MPI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hx hello.cc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mpic++ -o hello hello.cc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-n 104 -N 3  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-n 105 -N 3  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salloc -n 105 -N 3 --oversubscribe mpirun ./hello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sacct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418100" y="44902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- 10C/20T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213800" y="61407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- 4C/8T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7997625" y="78312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- 20C/40T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213800" y="98337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- 8C/8T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8165075" y="1129050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- 8C/16T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8247325" y="1309525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- 12C/24T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8165075" y="1498350"/>
            <a:ext cx="17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- 16C/24T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Multi-Node Slurm Scheduling/Accounting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Priority-based scheduling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job age + your priority + how "large" your job is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limits for: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MaxNodesPerJob: 	5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MaxJobs: 			1 [max running jobs]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Max time per job: 	3 min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Etc.</a:t>
            </a:r>
            <a:endParaRPr b="1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limits above are </a:t>
            </a:r>
            <a:r>
              <a:rPr lang="en" b="1" u="sng"/>
              <a:t>subject to changes.</a:t>
            </a:r>
            <a:endParaRPr b="1" u="sng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b="1"/>
              <a:t>Lots of people sharing few nodes, so use only what you need!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1637</Words>
  <Application>Microsoft Office PowerPoint</Application>
  <PresentationFormat>On-screen Show (16:9)</PresentationFormat>
  <Paragraphs>178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Quattrocento Sans</vt:lpstr>
      <vt:lpstr>Open Sans</vt:lpstr>
      <vt:lpstr>PT Serif</vt:lpstr>
      <vt:lpstr>PT Sans Narrow</vt:lpstr>
      <vt:lpstr>Arial</vt:lpstr>
      <vt:lpstr>Consolas</vt:lpstr>
      <vt:lpstr>Tropic</vt:lpstr>
      <vt:lpstr>CS3210 Lab 4</vt:lpstr>
      <vt:lpstr>Last Minute FAQ for Lab 2</vt:lpstr>
      <vt:lpstr>The Burj Khalifa view of CS3210</vt:lpstr>
      <vt:lpstr>Some naming confusion</vt:lpstr>
      <vt:lpstr>MPI Program Lifecycle</vt:lpstr>
      <vt:lpstr>MPI is all about communicating</vt:lpstr>
      <vt:lpstr>Slurm + MPI</vt:lpstr>
      <vt:lpstr>Slurm + MPI</vt:lpstr>
      <vt:lpstr>Multi-Node Slurm Scheduling/Accounting</vt:lpstr>
      <vt:lpstr>Important paradigm things in MPI</vt:lpstr>
      <vt:lpstr>Important paradigm things in MPI</vt:lpstr>
      <vt:lpstr>Important paradigm things in MPI</vt:lpstr>
      <vt:lpstr>Important paradigm things in MPI</vt:lpstr>
      <vt:lpstr>Today's Lab</vt:lpstr>
      <vt:lpstr>For MPI…</vt:lpstr>
      <vt:lpstr>Lab 4: MPI</vt:lpstr>
      <vt:lpstr>ex2: ssh-copy-id failure</vt:lpstr>
      <vt:lpstr>mpirun: Mapping and Binding</vt:lpstr>
      <vt:lpstr>How to understand map/bind behaviour?</vt:lpstr>
      <vt:lpstr>How to understand map/bind behaviour?</vt:lpstr>
      <vt:lpstr>More on mapping and binding</vt:lpstr>
      <vt:lpstr>More on mapping and binding </vt:lpstr>
      <vt:lpstr>Differences between MPI Sends/Recvs</vt:lpstr>
      <vt:lpstr>Overview</vt:lpstr>
      <vt:lpstr>Difference between MPI_Send &amp; MPI_SSend?</vt:lpstr>
      <vt:lpstr>Difference between MPI_Send &amp; MPI_SSend?</vt:lpstr>
      <vt:lpstr>MPI_Send's behaviour</vt:lpstr>
      <vt:lpstr>These are not mutually exclusive!</vt:lpstr>
      <vt:lpstr>End of Lab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Theodore Leebrant</cp:lastModifiedBy>
  <cp:revision>1</cp:revision>
  <dcterms:modified xsi:type="dcterms:W3CDTF">2024-10-21T07:09:13Z</dcterms:modified>
</cp:coreProperties>
</file>