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671" r:id="rId3"/>
    <p:sldId id="289" r:id="rId4"/>
    <p:sldId id="668" r:id="rId5"/>
    <p:sldId id="669" r:id="rId6"/>
    <p:sldId id="670" r:id="rId7"/>
    <p:sldId id="650" r:id="rId8"/>
    <p:sldId id="655" r:id="rId9"/>
    <p:sldId id="656" r:id="rId10"/>
    <p:sldId id="672" r:id="rId11"/>
    <p:sldId id="673" r:id="rId12"/>
    <p:sldId id="657" r:id="rId13"/>
    <p:sldId id="659" r:id="rId14"/>
    <p:sldId id="674" r:id="rId15"/>
    <p:sldId id="660" r:id="rId16"/>
    <p:sldId id="675" r:id="rId17"/>
    <p:sldId id="661" r:id="rId18"/>
    <p:sldId id="667" r:id="rId19"/>
    <p:sldId id="676" r:id="rId20"/>
    <p:sldId id="679" r:id="rId21"/>
    <p:sldId id="677" r:id="rId22"/>
    <p:sldId id="678" r:id="rId23"/>
    <p:sldId id="680" r:id="rId24"/>
    <p:sldId id="681" r:id="rId25"/>
    <p:sldId id="663" r:id="rId26"/>
    <p:sldId id="682" r:id="rId27"/>
    <p:sldId id="658" r:id="rId28"/>
    <p:sldId id="664" r:id="rId29"/>
    <p:sldId id="665" r:id="rId30"/>
    <p:sldId id="66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63" d="100"/>
          <a:sy n="63" d="100"/>
        </p:scale>
        <p:origin x="8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z="2400" dirty="0"/>
              <a:t>Boolean Algebra, Logic Gates </a:t>
            </a:r>
            <a:r>
              <a:rPr lang="en-SG" sz="2400"/>
              <a:t>&amp; Simplification</a:t>
            </a:r>
          </a:p>
          <a:p>
            <a:br>
              <a:rPr lang="en-US" dirty="0">
                <a:latin typeface="AndesNeue Alt 2 Book" panose="00000500000000000000" pitchFamily="2" charset="0"/>
              </a:rPr>
            </a:br>
            <a:br>
              <a:rPr lang="en-US">
                <a:latin typeface="AndesNeue Alt 2 Book" panose="00000500000000000000" pitchFamily="2" charset="0"/>
              </a:rPr>
            </a:br>
            <a:r>
              <a:rPr lang="en-US">
                <a:latin typeface="AndesNeue Alt 2 Book" panose="00000500000000000000" pitchFamily="2" charset="0"/>
              </a:rPr>
              <a:t>will start at :05 as usual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1" y="259110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9D76-0BCA-9297-22FA-2174FDE526E5}"/>
              </a:ext>
            </a:extLst>
          </p:cNvPr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718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1" y="259110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695182" y="2604238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6363291" y="2578890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4EDDF-2A81-4645-8498-AC4E4AFFED03}"/>
              </a:ext>
            </a:extLst>
          </p:cNvPr>
          <p:cNvSpPr txBox="1"/>
          <p:nvPr/>
        </p:nvSpPr>
        <p:spPr>
          <a:xfrm>
            <a:off x="871501" y="5138069"/>
            <a:ext cx="36473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(p+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SG" sz="24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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(q’+</a:t>
            </a:r>
            <a:r>
              <a:rPr lang="en-SG" sz="24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F792-3ADE-4F06-91C1-29632FE647CB}"/>
              </a:ext>
            </a:extLst>
          </p:cNvPr>
          <p:cNvSpPr txBox="1"/>
          <p:nvPr/>
        </p:nvSpPr>
        <p:spPr>
          <a:xfrm>
            <a:off x="5031445" y="5038149"/>
            <a:ext cx="357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Distributive law:</a:t>
            </a:r>
          </a:p>
          <a:p>
            <a:pPr>
              <a:tabLst>
                <a:tab pos="393700" algn="l"/>
              </a:tabLs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A + 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= 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A+C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pPr>
              <a:tabLst>
                <a:tab pos="346075" algn="l"/>
              </a:tabLs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	 (B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+ A = (B+A)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(C+A)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14080" y="3253860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11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9D76-0BCA-9297-22FA-2174FDE526E5}"/>
              </a:ext>
            </a:extLst>
          </p:cNvPr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452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925582" y="1690688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4" y="2346136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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(p’+q’+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maxterms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3" y="300888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’)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41439" y="369823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(0 +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complement law)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41439" y="437634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(q’+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identity law)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2" y="5043873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(q’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p’+q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)) +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r+s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distributive law)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319891" y="5733218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q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+ r + s’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3FB06-A08E-47DD-BC20-06E15DDE04BA}"/>
              </a:ext>
            </a:extLst>
          </p:cNvPr>
          <p:cNvSpPr txBox="1"/>
          <p:nvPr/>
        </p:nvSpPr>
        <p:spPr>
          <a:xfrm>
            <a:off x="8419820" y="884430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Absorption theorem 2:</a:t>
            </a:r>
          </a:p>
          <a:p>
            <a:pPr algn="r"/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(A’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+B)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C168C-538C-499E-A840-B1C4A8050249}"/>
              </a:ext>
            </a:extLst>
          </p:cNvPr>
          <p:cNvSpPr txBox="1"/>
          <p:nvPr/>
        </p:nvSpPr>
        <p:spPr>
          <a:xfrm>
            <a:off x="7248096" y="1740167"/>
            <a:ext cx="43468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p’+q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=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(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q+p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 = 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q’p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= </a:t>
            </a:r>
            <a:r>
              <a:rPr lang="en-SG" sz="24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p’q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 </a:t>
            </a:r>
            <a:endParaRPr lang="en-SG" sz="2400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FB364-B72F-DD31-3848-43AB34F6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</p:spTree>
    <p:extLst>
      <p:ext uri="{BB962C8B-B14F-4D97-AF65-F5344CB8AC3E}">
        <p14:creationId xmlns:p14="http://schemas.microsoft.com/office/powerpoint/2010/main" val="400718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1392" y="267596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63928" y="1913968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67672" y="267596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83952" y="265516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8783" y="266110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49943" y="342235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66223" y="342235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2503" y="340155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7334" y="340748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33254" y="421483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9534" y="421483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5814" y="419403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0645" y="419996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33616" y="488429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9896" y="4884293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6176" y="486349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1007" y="4869428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68810" y="2516669"/>
            <a:ext cx="32273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0001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m2: 0010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m3: 0011 = A’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B’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B3CA1B-E68C-94FC-5D69-59B48A29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28268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79469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52847" y="2592135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13401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79469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52847" y="2592135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50236" y="33522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81610" y="333758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62792" y="408535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62002" y="55360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81610" y="55429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00054" y="33356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36074" y="55590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57612" y="48162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55682" y="554632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78282" y="479936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50482" y="3337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67494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57612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70252" y="405322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8512" y="48233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70252" y="478497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2623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2192043" y="2080408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l-GR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2193061" y="1545735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3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∏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M(3,7,8,10,12,13)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X(6,11,14,15).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B756-76CA-FE2E-D6BE-CE4D46D61FE2}"/>
              </a:ext>
            </a:extLst>
          </p:cNvPr>
          <p:cNvSpPr txBox="1"/>
          <p:nvPr/>
        </p:nvSpPr>
        <p:spPr>
          <a:xfrm>
            <a:off x="221119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46481-2C86-69CB-F2E3-7F97E6C6C9BA}"/>
              </a:ext>
            </a:extLst>
          </p:cNvPr>
          <p:cNvGrpSpPr/>
          <p:nvPr/>
        </p:nvGrpSpPr>
        <p:grpSpPr>
          <a:xfrm>
            <a:off x="1623735" y="2592135"/>
            <a:ext cx="4208412" cy="4276130"/>
            <a:chOff x="1422767" y="518160"/>
            <a:chExt cx="4208412" cy="42761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6296E-A859-47AC-8FAB-FAEEFC2A9196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1AE12EE-7AF8-C8AC-ADBF-80106500C76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1787ADF-BF49-7642-8BB6-34AD34C32589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0A286D6-162C-8590-6E91-A11C0615C711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F2292C-CFB1-A13B-813B-6BE4BE8504E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A5F834-D2C9-ACF6-348A-7D149E30670D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A0C3C02-BBF1-E007-5893-44055C6300E1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678D25-3518-AA2E-DBE7-5C97EE64A440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01FF6741-4D2D-0462-102D-7EC4A13C118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73C149A-29F4-3CEE-B585-6B5B040276F4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BE80B92-16D4-F7DA-0E9A-B7FF61B1EBAB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B428B4F-BD78-B41A-DAD1-30A970B2AA4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165C4B7-DD57-0379-C2D0-8C8CAC7FE4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F162DAC-CE1F-6607-81BB-3994D4658149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630480C-994E-F092-4E90-F993D30E21E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454CB51-76A3-39E2-1055-E0751DCF623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CB14EFE-E0E4-4384-3AEB-BCE4E1350FB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2F8D56-0655-A92F-1D38-7E619724879D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AE1557E-DDCD-7839-9412-075AE82ACA3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0E3A877-F1B1-5C01-5D64-89E0A3EB96EF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6A4C738-70B4-F7F9-BA22-D93017EE22A6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C12BB7-1B2F-F72C-893F-918FB9D5468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CFEF40-2867-8274-95DE-518EF663FB7D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74AD83-E9ED-544D-1CB8-626D80C72EC7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6D6BE4-211E-E8C0-83E9-9C329C4E7704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D942FC9B-6A42-FAEC-10CA-85EA4F95CF9F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21B16FA4-ABC8-B100-00F0-AF6DD44322F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C546837D-6B58-44FE-9C16-4FB72C9D9C78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B9EB32D-2DC7-D758-4EA4-635A0A595B24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02EA5E7-285C-0ADB-64EC-D939BBD9E323}"/>
              </a:ext>
            </a:extLst>
          </p:cNvPr>
          <p:cNvSpPr txBox="1"/>
          <p:nvPr/>
        </p:nvSpPr>
        <p:spPr>
          <a:xfrm>
            <a:off x="2927479" y="335413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E5F338-BDA6-3D9C-0188-55891850A4B5}"/>
              </a:ext>
            </a:extLst>
          </p:cNvPr>
          <p:cNvSpPr txBox="1"/>
          <p:nvPr/>
        </p:nvSpPr>
        <p:spPr>
          <a:xfrm>
            <a:off x="3643759" y="33333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1CCDD6-5DDC-C17F-BC36-3C0B52CE9203}"/>
              </a:ext>
            </a:extLst>
          </p:cNvPr>
          <p:cNvSpPr txBox="1"/>
          <p:nvPr/>
        </p:nvSpPr>
        <p:spPr>
          <a:xfrm>
            <a:off x="4358590" y="333927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5A2EED-9B69-E9CC-5060-95A99215EA1F}"/>
              </a:ext>
            </a:extLst>
          </p:cNvPr>
          <p:cNvSpPr txBox="1"/>
          <p:nvPr/>
        </p:nvSpPr>
        <p:spPr>
          <a:xfrm>
            <a:off x="220975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477A08-4710-A92F-FC6B-18581261F858}"/>
              </a:ext>
            </a:extLst>
          </p:cNvPr>
          <p:cNvSpPr txBox="1"/>
          <p:nvPr/>
        </p:nvSpPr>
        <p:spPr>
          <a:xfrm>
            <a:off x="2926030" y="410052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AE258B-6757-4C17-70B3-BBEA1B65B7FA}"/>
              </a:ext>
            </a:extLst>
          </p:cNvPr>
          <p:cNvSpPr txBox="1"/>
          <p:nvPr/>
        </p:nvSpPr>
        <p:spPr>
          <a:xfrm>
            <a:off x="3642310" y="407972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m7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0A0947-A7D3-304C-A64F-118C1B362B6D}"/>
              </a:ext>
            </a:extLst>
          </p:cNvPr>
          <p:cNvSpPr txBox="1"/>
          <p:nvPr/>
        </p:nvSpPr>
        <p:spPr>
          <a:xfrm>
            <a:off x="4357141" y="408565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m6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58D358-28C0-B451-25BF-D7B323AC20B4}"/>
              </a:ext>
            </a:extLst>
          </p:cNvPr>
          <p:cNvSpPr txBox="1"/>
          <p:nvPr/>
        </p:nvSpPr>
        <p:spPr>
          <a:xfrm>
            <a:off x="219306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m10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78C9BC1-C805-CA21-C326-E50E925D10BC}"/>
              </a:ext>
            </a:extLst>
          </p:cNvPr>
          <p:cNvSpPr txBox="1"/>
          <p:nvPr/>
        </p:nvSpPr>
        <p:spPr>
          <a:xfrm>
            <a:off x="2909341" y="4892999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m11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89C712-1C29-7132-2BB2-ED3DC4DF29DE}"/>
              </a:ext>
            </a:extLst>
          </p:cNvPr>
          <p:cNvSpPr txBox="1"/>
          <p:nvPr/>
        </p:nvSpPr>
        <p:spPr>
          <a:xfrm>
            <a:off x="3625621" y="487220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m15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899A2-A9FF-6444-C5BD-84CF91951A9D}"/>
              </a:ext>
            </a:extLst>
          </p:cNvPr>
          <p:cNvSpPr txBox="1"/>
          <p:nvPr/>
        </p:nvSpPr>
        <p:spPr>
          <a:xfrm>
            <a:off x="4340452" y="4878134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m14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38D075-DE8D-04F8-DD66-F6508B975A8E}"/>
              </a:ext>
            </a:extLst>
          </p:cNvPr>
          <p:cNvSpPr txBox="1"/>
          <p:nvPr/>
        </p:nvSpPr>
        <p:spPr>
          <a:xfrm>
            <a:off x="219342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m8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48D89-F0A8-CCD9-75F3-3B482092A3E5}"/>
              </a:ext>
            </a:extLst>
          </p:cNvPr>
          <p:cNvSpPr txBox="1"/>
          <p:nvPr/>
        </p:nvSpPr>
        <p:spPr>
          <a:xfrm>
            <a:off x="2909703" y="556246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m9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B7ABD6-CA0D-C309-FA5F-6DC782727AD1}"/>
              </a:ext>
            </a:extLst>
          </p:cNvPr>
          <p:cNvSpPr txBox="1"/>
          <p:nvPr/>
        </p:nvSpPr>
        <p:spPr>
          <a:xfrm>
            <a:off x="3625983" y="554166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m13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38E386-C2CA-A513-0189-ECBB65C61552}"/>
              </a:ext>
            </a:extLst>
          </p:cNvPr>
          <p:cNvSpPr txBox="1"/>
          <p:nvPr/>
        </p:nvSpPr>
        <p:spPr>
          <a:xfrm>
            <a:off x="4340814" y="554759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m12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" name="Title 192">
            <a:extLst>
              <a:ext uri="{FF2B5EF4-FFF2-40B4-BE49-F238E27FC236}">
                <a16:creationId xmlns:a16="http://schemas.microsoft.com/office/drawing/2014/main" id="{60054B56-8327-30AB-142B-E49B3C81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94" name="Rectangle 2">
            <a:extLst>
              <a:ext uri="{FF2B5EF4-FFF2-40B4-BE49-F238E27FC236}">
                <a16:creationId xmlns:a16="http://schemas.microsoft.com/office/drawing/2014/main" id="{891F1B4A-A12F-7B63-EE1E-3C09B824D4F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09184" y="15457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(b)</a:t>
            </a:r>
          </a:p>
        </p:txBody>
      </p:sp>
      <p:sp>
        <p:nvSpPr>
          <p:cNvPr id="195" name="Rectangle 2">
            <a:extLst>
              <a:ext uri="{FF2B5EF4-FFF2-40B4-BE49-F238E27FC236}">
                <a16:creationId xmlns:a16="http://schemas.microsoft.com/office/drawing/2014/main" id="{20F6B503-2575-5298-6289-F37F235B81B6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239495" y="324968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B6A7C4-DE68-9E4D-4060-A5BB1A8333A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37752" y="31893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36919-9D65-DD5D-EC02-F14794A2685A}"/>
              </a:ext>
            </a:extLst>
          </p:cNvPr>
          <p:cNvGrpSpPr/>
          <p:nvPr/>
        </p:nvGrpSpPr>
        <p:grpSpPr>
          <a:xfrm>
            <a:off x="6611130" y="2592135"/>
            <a:ext cx="4208412" cy="4276130"/>
            <a:chOff x="1422767" y="518160"/>
            <a:chExt cx="4208412" cy="42761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5AEB40-556C-E942-7A87-8E56E03CDD30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817B4F-7F66-5C4B-96D1-C8938D4B2518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2FEE836-AD6B-ED5A-9338-EBAE794B738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0BAB61-71C1-78F0-273C-24F014062464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8D6E531-35EB-CA0A-0FAE-2F25CD5254AA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8523863-B89C-55C5-B965-EF836171DEA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FD6C7F5-3DEF-6218-FFD4-D5A7C5321C17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D1C0B55-C10B-4ECA-92F1-3C7FB8B3D405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A605047-04D9-86E0-0F58-315E1D309C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050B7E3-4D11-1513-F9B8-5419B0F39D19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2420705-CD9C-1F62-2555-0D88B39A2B13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2B4D6BA-CD68-634C-2E26-6A0F753EDA90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11C0DED-2116-0EDD-2465-5B3E1E389C02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2212D1F-64E3-5790-1755-D96EA4B230D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6425E2-F4BB-7283-C6B7-41CE064E2581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0E39C96-B06B-915B-FFD8-4AF22EFD2381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6B16E3-1088-0103-8428-28F295BFD7F5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C0F3A5C-E324-24FC-DD6B-8B58EADE4C32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BCE1D06-F60D-9F7B-14EC-8C85A0EF90AF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0618289-7A44-1DAA-15A3-254A57EE0AFD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04A5CE1-5F3C-D615-F4A6-78E274E67E31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EC474E-57E3-680B-1492-6A9A2933CC1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4B17F-C3B5-2276-4E86-8AF9676CF689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A9DCED-6CB4-413E-AE2E-9C45CF04FE0D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2631F-4C9C-6329-5953-D89AAB22DC4C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25AEBB2-3234-F2F3-5440-BEC4304F53AB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4F4C72D-B831-268C-C149-E89EACDD3C71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A5C69AD8-BFDC-DAF4-3ACE-40211298F2F6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A36AD9C9-AD9D-AE6A-41BA-4ED19EDFA146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0511703-3802-1B1A-E2AF-54A2D9D12259}"/>
              </a:ext>
            </a:extLst>
          </p:cNvPr>
          <p:cNvSpPr txBox="1"/>
          <p:nvPr/>
        </p:nvSpPr>
        <p:spPr>
          <a:xfrm>
            <a:off x="7308519" y="33522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8F7FF6-C3AD-EA5B-D85A-19AAED7B6E7E}"/>
              </a:ext>
            </a:extLst>
          </p:cNvPr>
          <p:cNvSpPr txBox="1"/>
          <p:nvPr/>
        </p:nvSpPr>
        <p:spPr>
          <a:xfrm>
            <a:off x="9439893" y="333758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BB0460-8DD3-7B91-242F-BD89DDF1DE68}"/>
              </a:ext>
            </a:extLst>
          </p:cNvPr>
          <p:cNvSpPr txBox="1"/>
          <p:nvPr/>
        </p:nvSpPr>
        <p:spPr>
          <a:xfrm>
            <a:off x="8721075" y="408535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6F0EC-134C-E864-73D0-EF9EF0FA5C98}"/>
              </a:ext>
            </a:extLst>
          </p:cNvPr>
          <p:cNvSpPr txBox="1"/>
          <p:nvPr/>
        </p:nvSpPr>
        <p:spPr>
          <a:xfrm>
            <a:off x="8020285" y="55360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AA8C1-1024-ACBC-7068-EBF383874AF5}"/>
              </a:ext>
            </a:extLst>
          </p:cNvPr>
          <p:cNvSpPr txBox="1"/>
          <p:nvPr/>
        </p:nvSpPr>
        <p:spPr>
          <a:xfrm>
            <a:off x="9439893" y="55429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F0EB15-F5B0-C601-54E0-9A8054CCDB3E}"/>
              </a:ext>
            </a:extLst>
          </p:cNvPr>
          <p:cNvSpPr txBox="1"/>
          <p:nvPr/>
        </p:nvSpPr>
        <p:spPr>
          <a:xfrm>
            <a:off x="8758337" y="333564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924EC-C674-A6EB-9C04-FBC7C353CA47}"/>
              </a:ext>
            </a:extLst>
          </p:cNvPr>
          <p:cNvSpPr txBox="1"/>
          <p:nvPr/>
        </p:nvSpPr>
        <p:spPr>
          <a:xfrm>
            <a:off x="7294357" y="55590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FDF561-9983-DC53-E3F5-9A5E855FD83C}"/>
              </a:ext>
            </a:extLst>
          </p:cNvPr>
          <p:cNvSpPr txBox="1"/>
          <p:nvPr/>
        </p:nvSpPr>
        <p:spPr>
          <a:xfrm>
            <a:off x="8027337" y="4815570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89906-45D5-7EAC-45E5-F696816312DF}"/>
              </a:ext>
            </a:extLst>
          </p:cNvPr>
          <p:cNvSpPr txBox="1"/>
          <p:nvPr/>
        </p:nvSpPr>
        <p:spPr>
          <a:xfrm>
            <a:off x="8713965" y="554632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708277-3168-F20F-6C7D-29E99A06E519}"/>
              </a:ext>
            </a:extLst>
          </p:cNvPr>
          <p:cNvSpPr txBox="1"/>
          <p:nvPr/>
        </p:nvSpPr>
        <p:spPr>
          <a:xfrm>
            <a:off x="8736565" y="479936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4DB0E-98F8-90A9-83E6-ED0AA8031F8A}"/>
              </a:ext>
            </a:extLst>
          </p:cNvPr>
          <p:cNvSpPr txBox="1"/>
          <p:nvPr/>
        </p:nvSpPr>
        <p:spPr>
          <a:xfrm>
            <a:off x="8008765" y="3337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1F05D-40EE-C46D-AA4A-B0475AB71C5D}"/>
              </a:ext>
            </a:extLst>
          </p:cNvPr>
          <p:cNvSpPr txBox="1"/>
          <p:nvPr/>
        </p:nvSpPr>
        <p:spPr>
          <a:xfrm>
            <a:off x="7325777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31DEFE-EA03-D810-13C8-6856A4EB0BE4}"/>
              </a:ext>
            </a:extLst>
          </p:cNvPr>
          <p:cNvSpPr txBox="1"/>
          <p:nvPr/>
        </p:nvSpPr>
        <p:spPr>
          <a:xfrm>
            <a:off x="8015895" y="40721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347DA-A60E-7939-5A35-75914C0743B1}"/>
              </a:ext>
            </a:extLst>
          </p:cNvPr>
          <p:cNvSpPr txBox="1"/>
          <p:nvPr/>
        </p:nvSpPr>
        <p:spPr>
          <a:xfrm>
            <a:off x="9428535" y="405322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FA9261-A430-D8A0-2595-D54E52B39FBE}"/>
              </a:ext>
            </a:extLst>
          </p:cNvPr>
          <p:cNvSpPr txBox="1"/>
          <p:nvPr/>
        </p:nvSpPr>
        <p:spPr>
          <a:xfrm>
            <a:off x="7326795" y="4823317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ED00B3-CFC2-78F2-0684-D93F9B27260B}"/>
              </a:ext>
            </a:extLst>
          </p:cNvPr>
          <p:cNvSpPr txBox="1"/>
          <p:nvPr/>
        </p:nvSpPr>
        <p:spPr>
          <a:xfrm>
            <a:off x="9428535" y="477887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54" name="Rounded Rectangle 112">
            <a:extLst>
              <a:ext uri="{FF2B5EF4-FFF2-40B4-BE49-F238E27FC236}">
                <a16:creationId xmlns:a16="http://schemas.microsoft.com/office/drawing/2014/main" id="{1FC4163C-1400-6641-ABA4-EB9F45741E8E}"/>
              </a:ext>
            </a:extLst>
          </p:cNvPr>
          <p:cNvSpPr/>
          <p:nvPr/>
        </p:nvSpPr>
        <p:spPr>
          <a:xfrm rot="16200000">
            <a:off x="8479625" y="2218405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04DC2-5B8C-56B9-39B9-65465EF935D0}"/>
              </a:ext>
            </a:extLst>
          </p:cNvPr>
          <p:cNvGrpSpPr/>
          <p:nvPr/>
        </p:nvGrpSpPr>
        <p:grpSpPr>
          <a:xfrm>
            <a:off x="7282089" y="3319480"/>
            <a:ext cx="2931590" cy="1303110"/>
            <a:chOff x="7266797" y="2067272"/>
            <a:chExt cx="2931590" cy="1303110"/>
          </a:xfrm>
        </p:grpSpPr>
        <p:sp>
          <p:nvSpPr>
            <p:cNvPr id="105" name="Left Bracket 104">
              <a:extLst>
                <a:ext uri="{FF2B5EF4-FFF2-40B4-BE49-F238E27FC236}">
                  <a16:creationId xmlns:a16="http://schemas.microsoft.com/office/drawing/2014/main" id="{5855C4CA-8E1A-D2C2-5695-E31C303B4A17}"/>
                </a:ext>
              </a:extLst>
            </p:cNvPr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7" name="Left Bracket 146">
              <a:extLst>
                <a:ext uri="{FF2B5EF4-FFF2-40B4-BE49-F238E27FC236}">
                  <a16:creationId xmlns:a16="http://schemas.microsoft.com/office/drawing/2014/main" id="{EB0A2825-2E6A-F1B6-4E8A-13D52128FA41}"/>
                </a:ext>
              </a:extLst>
            </p:cNvPr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0D5274-FE36-C7AB-BBC6-B2F9717DDF0F}"/>
              </a:ext>
            </a:extLst>
          </p:cNvPr>
          <p:cNvGrpSpPr/>
          <p:nvPr/>
        </p:nvGrpSpPr>
        <p:grpSpPr>
          <a:xfrm>
            <a:off x="8058365" y="3222093"/>
            <a:ext cx="619617" cy="2936993"/>
            <a:chOff x="8043073" y="1969885"/>
            <a:chExt cx="619617" cy="2936993"/>
          </a:xfrm>
        </p:grpSpPr>
        <p:sp>
          <p:nvSpPr>
            <p:cNvPr id="149" name="Left Bracket 148">
              <a:extLst>
                <a:ext uri="{FF2B5EF4-FFF2-40B4-BE49-F238E27FC236}">
                  <a16:creationId xmlns:a16="http://schemas.microsoft.com/office/drawing/2014/main" id="{0696042A-3C93-A933-5BF6-52E12248219A}"/>
                </a:ext>
              </a:extLst>
            </p:cNvPr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50" name="Left Bracket 149">
              <a:extLst>
                <a:ext uri="{FF2B5EF4-FFF2-40B4-BE49-F238E27FC236}">
                  <a16:creationId xmlns:a16="http://schemas.microsoft.com/office/drawing/2014/main" id="{19CDCE52-A90B-0B42-8C9B-F4F74AB6AE78}"/>
                </a:ext>
              </a:extLst>
            </p:cNvPr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51" name="Rounded Rectangle 122">
            <a:extLst>
              <a:ext uri="{FF2B5EF4-FFF2-40B4-BE49-F238E27FC236}">
                <a16:creationId xmlns:a16="http://schemas.microsoft.com/office/drawing/2014/main" id="{E70C9FC9-7388-D57D-F018-89C6B3539D2A}"/>
              </a:ext>
            </a:extLst>
          </p:cNvPr>
          <p:cNvSpPr/>
          <p:nvPr/>
        </p:nvSpPr>
        <p:spPr>
          <a:xfrm rot="16200000" flipV="1">
            <a:off x="7756988" y="5123309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3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(d)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PIs?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D6FE8C-F4C7-75A6-5CA3-FF45A0E9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17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21" name="Rectangle 2"/>
          <p:cNvSpPr txBox="1">
            <a:spLocks noChangeArrowheads="1"/>
          </p:cNvSpPr>
          <p:nvPr/>
        </p:nvSpPr>
        <p:spPr>
          <a:xfrm flipH="1">
            <a:off x="559287" y="3988213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(e)</a:t>
            </a:r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 flipH="1">
            <a:off x="1185771" y="3979088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many </a:t>
            </a:r>
            <a:r>
              <a:rPr lang="en-US" sz="3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EPIs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 flipV="1">
            <a:off x="7741696" y="3871101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5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EDC80-F392-FEEA-B68E-6D619C4C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52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882756" y="3188550"/>
            <a:ext cx="111781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D'</a:t>
            </a:r>
            <a:endParaRPr lang="en-US" sz="2000" dirty="0">
              <a:solidFill>
                <a:srgbClr val="0033C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 flipH="1">
            <a:off x="1638669" y="3206798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 flipH="1">
            <a:off x="2752897" y="3215922"/>
            <a:ext cx="208889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flipH="1">
            <a:off x="1633176" y="3887511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>
          <a:xfrm flipH="1">
            <a:off x="655508" y="4610084"/>
            <a:ext cx="4152379" cy="560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D'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C'</a:t>
            </a:r>
            <a:r>
              <a:rPr lang="en-US" sz="20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'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931E29-26A3-4082-3795-1E59B650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17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E74DC-1DE6-E91E-03AB-7C7373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41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1" name="Title 210">
            <a:extLst>
              <a:ext uri="{FF2B5EF4-FFF2-40B4-BE49-F238E27FC236}">
                <a16:creationId xmlns:a16="http://schemas.microsoft.com/office/drawing/2014/main" id="{6030CDE6-87AF-4D08-EB35-8DAEF953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21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078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2DC83-C29B-C8EF-821C-D40DEABB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DA432ACB-A6F3-703C-687E-1881EAB70C0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253408" y="1888110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(c)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3FE805-DF37-7BA2-67DB-C00E88C9BBB8}"/>
              </a:ext>
            </a:extLst>
          </p:cNvPr>
          <p:cNvGrpSpPr/>
          <p:nvPr/>
        </p:nvGrpSpPr>
        <p:grpSpPr>
          <a:xfrm>
            <a:off x="6867946" y="2548780"/>
            <a:ext cx="4208412" cy="4276130"/>
            <a:chOff x="1422767" y="518160"/>
            <a:chExt cx="4208412" cy="427613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4D920C-51EC-B5AE-F71E-512007FC66A3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0BB62B0-BBCF-C9DF-2C4F-5476B9B81F16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CBA24D5-4D43-5588-9DCA-3C3C0FFB027E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397066-2A96-A3CF-AD07-8E92FF2CD28B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5EA232A-F232-921F-AC5C-6105C5E9E8C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7AF200E-8F68-A679-54B7-EC9B7B615F38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5ED724C-9D3E-68E8-994C-CA644BBFEFC3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FAB883A-7FD9-2273-4932-D0CC9D600BC4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E9C2579-E822-2C48-CDD4-B6B4790A184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DCF1859-3DD9-B6CA-A0FE-3894198957DB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DB768C7-B8E6-FA39-5946-C7C036643A5E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C1CB8AC-D108-5C3F-7F31-8832FF20F16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70197EE-2CAD-0331-E700-6E6558B2417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8B1B89A-010F-A0AF-7393-9B22BA3AEAAC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F9FD512-0B01-57FA-FD60-9AFB563E813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B5B1282-F0F9-932B-3A6F-EAC00020E27C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F2B57D0-3984-198A-A099-117544DDAD3B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DF182FD-2048-E016-85A9-1D133F2AE07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1B627-0362-1036-589A-D864E2D9BEF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DC0038D-8C3E-3EF6-7949-FDE4FBCA0C67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05E68DE-4228-1FF3-68A8-9FE8B6E0937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4EBD5D-C358-5A53-4C84-A7F81DCD19BE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651C56-0F6D-F182-EB25-0786E61F50E8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8C22DB-449B-C496-96D1-85E0EEEAC6E6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FC4F9D-1918-CF85-063E-F90F4B9C6F09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12" name="Right Brace 111">
              <a:extLst>
                <a:ext uri="{FF2B5EF4-FFF2-40B4-BE49-F238E27FC236}">
                  <a16:creationId xmlns:a16="http://schemas.microsoft.com/office/drawing/2014/main" id="{BFA79E75-ED8C-4C30-EBC3-475AB7C19D33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4FD9523C-D73E-175E-5BE1-5028D36E98E6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1" name="Right Brace 120">
              <a:extLst>
                <a:ext uri="{FF2B5EF4-FFF2-40B4-BE49-F238E27FC236}">
                  <a16:creationId xmlns:a16="http://schemas.microsoft.com/office/drawing/2014/main" id="{7A170DB5-3AEA-8799-A072-15235BC4E9DD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ight Brace 121">
              <a:extLst>
                <a:ext uri="{FF2B5EF4-FFF2-40B4-BE49-F238E27FC236}">
                  <a16:creationId xmlns:a16="http://schemas.microsoft.com/office/drawing/2014/main" id="{72D52880-0270-D9AF-3E0F-57FF5561358F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B638378-3A2F-9D26-4377-61E6C080B9E0}"/>
              </a:ext>
            </a:extLst>
          </p:cNvPr>
          <p:cNvSpPr txBox="1"/>
          <p:nvPr/>
        </p:nvSpPr>
        <p:spPr>
          <a:xfrm>
            <a:off x="7565335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F35A7D-C30C-C5C6-2BB3-37A1E2F09A3E}"/>
              </a:ext>
            </a:extLst>
          </p:cNvPr>
          <p:cNvSpPr txBox="1"/>
          <p:nvPr/>
        </p:nvSpPr>
        <p:spPr>
          <a:xfrm>
            <a:off x="9696709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6CFA8A-2CA4-F847-620E-D25311FC7445}"/>
              </a:ext>
            </a:extLst>
          </p:cNvPr>
          <p:cNvSpPr txBox="1"/>
          <p:nvPr/>
        </p:nvSpPr>
        <p:spPr>
          <a:xfrm>
            <a:off x="8977891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0A9428-E396-D482-32FB-0EE96430EE9E}"/>
              </a:ext>
            </a:extLst>
          </p:cNvPr>
          <p:cNvSpPr txBox="1"/>
          <p:nvPr/>
        </p:nvSpPr>
        <p:spPr>
          <a:xfrm>
            <a:off x="8277101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16A38-0A0B-811E-1B7A-CB60DBA30116}"/>
              </a:ext>
            </a:extLst>
          </p:cNvPr>
          <p:cNvSpPr txBox="1"/>
          <p:nvPr/>
        </p:nvSpPr>
        <p:spPr>
          <a:xfrm>
            <a:off x="9696709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069ADA-D7D4-63C2-E8CA-9390986447E0}"/>
              </a:ext>
            </a:extLst>
          </p:cNvPr>
          <p:cNvSpPr txBox="1"/>
          <p:nvPr/>
        </p:nvSpPr>
        <p:spPr>
          <a:xfrm>
            <a:off x="9015153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43ADD3E-6CEA-2038-1981-9DA76C02EF1D}"/>
              </a:ext>
            </a:extLst>
          </p:cNvPr>
          <p:cNvSpPr txBox="1"/>
          <p:nvPr/>
        </p:nvSpPr>
        <p:spPr>
          <a:xfrm>
            <a:off x="7551173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3386CA-F2E3-455D-4790-0CA77957CC0C}"/>
              </a:ext>
            </a:extLst>
          </p:cNvPr>
          <p:cNvSpPr txBox="1"/>
          <p:nvPr/>
        </p:nvSpPr>
        <p:spPr>
          <a:xfrm>
            <a:off x="8272711" y="47728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DC32D3-59D3-B87B-BD19-00FA5936D3D4}"/>
              </a:ext>
            </a:extLst>
          </p:cNvPr>
          <p:cNvSpPr txBox="1"/>
          <p:nvPr/>
        </p:nvSpPr>
        <p:spPr>
          <a:xfrm>
            <a:off x="8970781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33CF02-0871-1096-DDF0-F9BC89767356}"/>
              </a:ext>
            </a:extLst>
          </p:cNvPr>
          <p:cNvSpPr txBox="1"/>
          <p:nvPr/>
        </p:nvSpPr>
        <p:spPr>
          <a:xfrm>
            <a:off x="8993381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6C00B13-2814-15FA-C1C4-1F7F0B4270EA}"/>
              </a:ext>
            </a:extLst>
          </p:cNvPr>
          <p:cNvSpPr txBox="1"/>
          <p:nvPr/>
        </p:nvSpPr>
        <p:spPr>
          <a:xfrm>
            <a:off x="8265581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C3D709-A138-4B6E-8C7D-6B228390D404}"/>
              </a:ext>
            </a:extLst>
          </p:cNvPr>
          <p:cNvSpPr txBox="1"/>
          <p:nvPr/>
        </p:nvSpPr>
        <p:spPr>
          <a:xfrm>
            <a:off x="7582593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5BBE89-EAD6-AE4C-A6BC-C5318CBF9FBB}"/>
              </a:ext>
            </a:extLst>
          </p:cNvPr>
          <p:cNvSpPr txBox="1"/>
          <p:nvPr/>
        </p:nvSpPr>
        <p:spPr>
          <a:xfrm>
            <a:off x="8272711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04B83-DFE5-6AA7-9DFC-3228E06C7EAC}"/>
              </a:ext>
            </a:extLst>
          </p:cNvPr>
          <p:cNvSpPr txBox="1"/>
          <p:nvPr/>
        </p:nvSpPr>
        <p:spPr>
          <a:xfrm>
            <a:off x="9685351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8EDCE9-B259-5C08-7155-F2DD941C2F12}"/>
              </a:ext>
            </a:extLst>
          </p:cNvPr>
          <p:cNvSpPr txBox="1"/>
          <p:nvPr/>
        </p:nvSpPr>
        <p:spPr>
          <a:xfrm>
            <a:off x="7583611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5170F0-40BF-B521-B23B-CE53D7F1F371}"/>
              </a:ext>
            </a:extLst>
          </p:cNvPr>
          <p:cNvSpPr txBox="1"/>
          <p:nvPr/>
        </p:nvSpPr>
        <p:spPr>
          <a:xfrm>
            <a:off x="9685351" y="474161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159" name="Rectangle 2">
            <a:extLst>
              <a:ext uri="{FF2B5EF4-FFF2-40B4-BE49-F238E27FC236}">
                <a16:creationId xmlns:a16="http://schemas.microsoft.com/office/drawing/2014/main" id="{961E2DEF-046D-6BC6-DDC8-25386D39709C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867946" y="1868318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6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13D97E-7824-EB1A-C54D-B3B10918485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27292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0D3B9-3187-215B-E9D4-F113BC1529E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153776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B80EA-9FEC-81A3-78A4-2C2236E5394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19120" y="2985130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T’ =</a:t>
            </a:r>
          </a:p>
          <a:p>
            <a:endParaRPr lang="en-US" sz="32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 =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CD0C1-BB83-BA11-4F60-AEAE143DB4E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39431" y="3601024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39445C-8C91-659F-09CB-3264761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322001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K-map for T’: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6449892-31E2-9367-0584-5E456D8601E8}"/>
              </a:ext>
            </a:extLst>
          </p:cNvPr>
          <p:cNvGrpSpPr/>
          <p:nvPr/>
        </p:nvGrpSpPr>
        <p:grpSpPr>
          <a:xfrm>
            <a:off x="1232830" y="4696391"/>
            <a:ext cx="2649673" cy="1445184"/>
            <a:chOff x="7408383" y="2777796"/>
            <a:chExt cx="2649673" cy="1445184"/>
          </a:xfrm>
        </p:grpSpPr>
        <p:sp>
          <p:nvSpPr>
            <p:cNvPr id="161" name="Left Bracket 160">
              <a:extLst>
                <a:ext uri="{FF2B5EF4-FFF2-40B4-BE49-F238E27FC236}">
                  <a16:creationId xmlns:a16="http://schemas.microsoft.com/office/drawing/2014/main" id="{3066D87F-2B38-B737-B52B-8DF49CB450EC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2" name="Left Bracket 161">
              <a:extLst>
                <a:ext uri="{FF2B5EF4-FFF2-40B4-BE49-F238E27FC236}">
                  <a16:creationId xmlns:a16="http://schemas.microsoft.com/office/drawing/2014/main" id="{0F358A12-4013-1A0F-B744-6D32797ACE6D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23CC79B-AC88-925D-0E31-C4F9EFB3257D}"/>
              </a:ext>
            </a:extLst>
          </p:cNvPr>
          <p:cNvGrpSpPr/>
          <p:nvPr/>
        </p:nvGrpSpPr>
        <p:grpSpPr>
          <a:xfrm>
            <a:off x="421499" y="2548780"/>
            <a:ext cx="4208412" cy="4276130"/>
            <a:chOff x="1422767" y="518160"/>
            <a:chExt cx="4208412" cy="427613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A92156-9F6C-89B7-BF55-86C4931D0BC2}"/>
                </a:ext>
              </a:extLst>
            </p:cNvPr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85D87-3904-E774-768E-E7E759C023C2}"/>
                  </a:ext>
                </a:extLst>
              </p:cNvPr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A2684C1D-3CD9-EE4A-E1E3-6D937A3304E3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AC61E7-0E44-83B1-8BCF-FEEB93788BB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DE15369-4472-B251-02EB-B6C74A1947F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8D5B121C-F80B-311A-E17E-BDC1E5FFDC5A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550C782-BC9A-6217-A43E-1EF7E5B63E75}"/>
                  </a:ext>
                </a:extLst>
              </p:cNvPr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A0B315D-A675-9EE6-E111-1D9637CC4F6A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C7B8C573-EF71-7662-3057-2144CD2EE576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0F20225-25CF-9BDB-7931-F4D533518972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AA3387AA-EE6B-6EA5-4BE9-C75476FFE6C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12731B8-F2FF-734B-5394-21EC5F80AC3A}"/>
                  </a:ext>
                </a:extLst>
              </p:cNvPr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B3CA873-97A3-56F8-7560-FC3945EB1227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FAF5341-879D-342D-482B-EFDB191116F7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7223392-8F30-6337-5035-E9911A2A70E5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19A911-A130-4928-59D3-87F90076E279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D795F8E-3C8A-3E81-4194-A5DF787D19C7}"/>
                  </a:ext>
                </a:extLst>
              </p:cNvPr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E5A6693-269F-0F93-50BE-E470A5576976}"/>
                    </a:ext>
                  </a:extLst>
                </p:cNvPr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33F0D85-3A87-505E-14BA-489E131B01F8}"/>
                    </a:ext>
                  </a:extLst>
                </p:cNvPr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B9D763E-B3A0-92E9-C2B3-A00BF1F7521C}"/>
                    </a:ext>
                  </a:extLst>
                </p:cNvPr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999B37-BA11-BB8F-C9D9-170CA9D1183F}"/>
                    </a:ext>
                  </a:extLst>
                </p:cNvPr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4A154E7-3FD7-D536-016F-530568E1C87F}"/>
                </a:ext>
              </a:extLst>
            </p:cNvPr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5893A28-2E34-4AC1-19E2-13D4D750AA2B}"/>
                </a:ext>
              </a:extLst>
            </p:cNvPr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36FAFDA-558E-7575-DE49-D2B173867A22}"/>
                </a:ext>
              </a:extLst>
            </p:cNvPr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7E73E90-0454-EB4F-4F7C-659C322A547A}"/>
                </a:ext>
              </a:extLst>
            </p:cNvPr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69" name="Right Brace 168">
              <a:extLst>
                <a:ext uri="{FF2B5EF4-FFF2-40B4-BE49-F238E27FC236}">
                  <a16:creationId xmlns:a16="http://schemas.microsoft.com/office/drawing/2014/main" id="{BDB847D3-C274-96CC-56AE-A0430E756DDC}"/>
                </a:ext>
              </a:extLst>
            </p:cNvPr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0" name="Right Brace 169">
              <a:extLst>
                <a:ext uri="{FF2B5EF4-FFF2-40B4-BE49-F238E27FC236}">
                  <a16:creationId xmlns:a16="http://schemas.microsoft.com/office/drawing/2014/main" id="{965DB536-4FAD-E075-8CCA-065D7511412D}"/>
                </a:ext>
              </a:extLst>
            </p:cNvPr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3B2A95D8-AD59-73E5-ABF4-120E00F896D7}"/>
                </a:ext>
              </a:extLst>
            </p:cNvPr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2" name="Right Brace 171">
              <a:extLst>
                <a:ext uri="{FF2B5EF4-FFF2-40B4-BE49-F238E27FC236}">
                  <a16:creationId xmlns:a16="http://schemas.microsoft.com/office/drawing/2014/main" id="{93CBC0B2-4FBF-594B-31BB-578390A9032D}"/>
                </a:ext>
              </a:extLst>
            </p:cNvPr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9DCCF6C-5F3C-9095-E3FC-A6260FF4ADA3}"/>
              </a:ext>
            </a:extLst>
          </p:cNvPr>
          <p:cNvSpPr txBox="1"/>
          <p:nvPr/>
        </p:nvSpPr>
        <p:spPr>
          <a:xfrm>
            <a:off x="1118888" y="33088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870310F-7930-BD46-D69C-FF1B13E6CFDB}"/>
              </a:ext>
            </a:extLst>
          </p:cNvPr>
          <p:cNvSpPr txBox="1"/>
          <p:nvPr/>
        </p:nvSpPr>
        <p:spPr>
          <a:xfrm>
            <a:off x="3250262" y="329422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E0EEEA-A1D2-BFA4-C562-8CEF2A779A19}"/>
              </a:ext>
            </a:extLst>
          </p:cNvPr>
          <p:cNvSpPr txBox="1"/>
          <p:nvPr/>
        </p:nvSpPr>
        <p:spPr>
          <a:xfrm>
            <a:off x="2531444" y="404200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D63B179-483E-628B-8A19-DDD662FBA449}"/>
              </a:ext>
            </a:extLst>
          </p:cNvPr>
          <p:cNvSpPr txBox="1"/>
          <p:nvPr/>
        </p:nvSpPr>
        <p:spPr>
          <a:xfrm>
            <a:off x="1830654" y="549266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B0D1AA-B296-ED43-3388-10BA6FD794CE}"/>
              </a:ext>
            </a:extLst>
          </p:cNvPr>
          <p:cNvSpPr txBox="1"/>
          <p:nvPr/>
        </p:nvSpPr>
        <p:spPr>
          <a:xfrm>
            <a:off x="3250262" y="54995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C6A76A-95C1-1E33-2D3A-6BC3388A1124}"/>
              </a:ext>
            </a:extLst>
          </p:cNvPr>
          <p:cNvSpPr txBox="1"/>
          <p:nvPr/>
        </p:nvSpPr>
        <p:spPr>
          <a:xfrm>
            <a:off x="2568706" y="329229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85832-EAB4-0854-4A4D-CE8AC8B222EE}"/>
              </a:ext>
            </a:extLst>
          </p:cNvPr>
          <p:cNvSpPr txBox="1"/>
          <p:nvPr/>
        </p:nvSpPr>
        <p:spPr>
          <a:xfrm>
            <a:off x="1104726" y="55157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9B0DCA-55EB-A542-B16B-2766DA45CC0F}"/>
              </a:ext>
            </a:extLst>
          </p:cNvPr>
          <p:cNvSpPr txBox="1"/>
          <p:nvPr/>
        </p:nvSpPr>
        <p:spPr>
          <a:xfrm>
            <a:off x="1837706" y="4772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A20A38-B7EB-048F-062D-FCEEDFA372B8}"/>
              </a:ext>
            </a:extLst>
          </p:cNvPr>
          <p:cNvSpPr txBox="1"/>
          <p:nvPr/>
        </p:nvSpPr>
        <p:spPr>
          <a:xfrm>
            <a:off x="2524334" y="55029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89492B9-8131-4CB5-3BCF-A927E3950414}"/>
              </a:ext>
            </a:extLst>
          </p:cNvPr>
          <p:cNvSpPr txBox="1"/>
          <p:nvPr/>
        </p:nvSpPr>
        <p:spPr>
          <a:xfrm>
            <a:off x="2546934" y="4756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13A9F3-A59A-71D4-004E-84EA0CED31CB}"/>
              </a:ext>
            </a:extLst>
          </p:cNvPr>
          <p:cNvSpPr txBox="1"/>
          <p:nvPr/>
        </p:nvSpPr>
        <p:spPr>
          <a:xfrm>
            <a:off x="1819134" y="329461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D3BFF7-943A-701B-016F-692BFBEA19A1}"/>
              </a:ext>
            </a:extLst>
          </p:cNvPr>
          <p:cNvSpPr txBox="1"/>
          <p:nvPr/>
        </p:nvSpPr>
        <p:spPr>
          <a:xfrm>
            <a:off x="1136146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DDC49-61F7-A2BA-3961-CDF8586AA525}"/>
              </a:ext>
            </a:extLst>
          </p:cNvPr>
          <p:cNvSpPr txBox="1"/>
          <p:nvPr/>
        </p:nvSpPr>
        <p:spPr>
          <a:xfrm>
            <a:off x="1826264" y="402876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D15D7B9-4F9E-2424-7F45-78C78B26C22F}"/>
              </a:ext>
            </a:extLst>
          </p:cNvPr>
          <p:cNvSpPr txBox="1"/>
          <p:nvPr/>
        </p:nvSpPr>
        <p:spPr>
          <a:xfrm>
            <a:off x="3238904" y="4009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74DDD2-E8C3-7280-D702-79EB55EB0C2D}"/>
              </a:ext>
            </a:extLst>
          </p:cNvPr>
          <p:cNvSpPr txBox="1"/>
          <p:nvPr/>
        </p:nvSpPr>
        <p:spPr>
          <a:xfrm>
            <a:off x="1137164" y="47799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2D6587D-8D0A-1016-0278-57752B92DB41}"/>
              </a:ext>
            </a:extLst>
          </p:cNvPr>
          <p:cNvSpPr txBox="1"/>
          <p:nvPr/>
        </p:nvSpPr>
        <p:spPr>
          <a:xfrm>
            <a:off x="3238904" y="4735524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</a:p>
        </p:txBody>
      </p:sp>
      <p:sp>
        <p:nvSpPr>
          <p:cNvPr id="209" name="Rounded Rectangle 4">
            <a:extLst>
              <a:ext uri="{FF2B5EF4-FFF2-40B4-BE49-F238E27FC236}">
                <a16:creationId xmlns:a16="http://schemas.microsoft.com/office/drawing/2014/main" id="{E1F5DFAC-CDCE-0D36-9C9B-9A9AEA4791AE}"/>
              </a:ext>
            </a:extLst>
          </p:cNvPr>
          <p:cNvSpPr/>
          <p:nvPr/>
        </p:nvSpPr>
        <p:spPr>
          <a:xfrm>
            <a:off x="1913794" y="4037901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0" name="Rounded Rectangle 109">
            <a:extLst>
              <a:ext uri="{FF2B5EF4-FFF2-40B4-BE49-F238E27FC236}">
                <a16:creationId xmlns:a16="http://schemas.microsoft.com/office/drawing/2014/main" id="{10B04444-0228-6211-213B-8F41AB44D32B}"/>
              </a:ext>
            </a:extLst>
          </p:cNvPr>
          <p:cNvSpPr/>
          <p:nvPr/>
        </p:nvSpPr>
        <p:spPr>
          <a:xfrm>
            <a:off x="2636555" y="4759544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13D97E-7824-EB1A-C54D-B3B10918485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527292" y="1946227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0D3B9-3187-215B-E9D4-F113BC1529E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6153776" y="1937102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2B80EA-9FEC-81A3-78A4-2C2236E5394D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19120" y="2831548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T’ = 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D 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 </a:t>
            </a:r>
            <a:endParaRPr lang="en-US" sz="20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3CD0C1-BB83-BA11-4F60-AEAE143DB4E3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5939431" y="3601024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(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 + 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)’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290513" algn="l"/>
              </a:tabLst>
            </a:pPr>
            <a:r>
              <a:rPr lang="en-US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(</a:t>
            </a:r>
            <a:r>
              <a:rPr lang="en-US" sz="3200" dirty="0" err="1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A’+D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 (</a:t>
            </a:r>
            <a:r>
              <a:rPr lang="en-SG" sz="32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C’+D</a:t>
            </a:r>
            <a:r>
              <a:rPr lang="en-SG" sz="3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) 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 (</a:t>
            </a:r>
            <a:r>
              <a:rPr lang="en-SG" sz="3200" dirty="0" err="1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A’+B</a:t>
            </a:r>
            <a:r>
              <a:rPr lang="en-SG" sz="32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6FBE7C-4301-041A-C0DB-0E6B9768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</p:spTree>
    <p:extLst>
      <p:ext uri="{BB962C8B-B14F-4D97-AF65-F5344CB8AC3E}">
        <p14:creationId xmlns:p14="http://schemas.microsoft.com/office/powerpoint/2010/main" val="56755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7762938" y="882964"/>
            <a:ext cx="4237174" cy="662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A'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D' + A'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B'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C'</a:t>
            </a:r>
            <a:r>
              <a:rPr lang="en-SG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D</a:t>
            </a:r>
            <a:endParaRPr lang="en-US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391" y="2629118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2-level AND-OR circuit: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981614" y="5404494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2-level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NAND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circuit: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862310" y="1364312"/>
            <a:ext cx="6466296" cy="2570838"/>
            <a:chOff x="0" y="0"/>
            <a:chExt cx="4662382" cy="1853777"/>
          </a:xfrm>
        </p:grpSpPr>
        <p:sp>
          <p:nvSpPr>
            <p:cNvPr id="118" name="Text Box 1349"/>
            <p:cNvSpPr txBox="1">
              <a:spLocks noChangeArrowheads="1"/>
            </p:cNvSpPr>
            <p:nvPr/>
          </p:nvSpPr>
          <p:spPr bwMode="auto">
            <a:xfrm>
              <a:off x="4377267" y="965200"/>
              <a:ext cx="28511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600" i="1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T</a:t>
              </a:r>
              <a:endParaRPr lang="en-US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0" y="0"/>
              <a:ext cx="4430819" cy="1853777"/>
              <a:chOff x="0" y="0"/>
              <a:chExt cx="4430819" cy="185377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0" y="0"/>
                <a:ext cx="1367155" cy="1852930"/>
                <a:chOff x="0" y="0"/>
                <a:chExt cx="1367155" cy="185293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47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876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534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1963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6" name="Group 255"/>
                <p:cNvGrpSpPr/>
                <p:nvPr/>
              </p:nvGrpSpPr>
              <p:grpSpPr>
                <a:xfrm>
                  <a:off x="0" y="0"/>
                  <a:ext cx="1367155" cy="304800"/>
                  <a:chOff x="0" y="0"/>
                  <a:chExt cx="1367155" cy="304800"/>
                </a:xfrm>
              </p:grpSpPr>
              <p:sp>
                <p:nvSpPr>
                  <p:cNvPr id="257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A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8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B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59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C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60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04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rPr>
                      <a:t>D</a:t>
                    </a:r>
                    <a:endParaRPr lang="en-US" sz="1600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2192867" y="304800"/>
                <a:ext cx="499745" cy="1548977"/>
                <a:chOff x="0" y="0"/>
                <a:chExt cx="499745" cy="1548977"/>
              </a:xfrm>
            </p:grpSpPr>
            <p:sp>
              <p:nvSpPr>
                <p:cNvPr id="249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0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57150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251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1113367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2696634" y="503767"/>
                <a:ext cx="1734185" cy="1120140"/>
                <a:chOff x="0" y="0"/>
                <a:chExt cx="1734185" cy="1120140"/>
              </a:xfrm>
            </p:grpSpPr>
            <p:grpSp>
              <p:nvGrpSpPr>
                <p:cNvPr id="237" name="Group 236"/>
                <p:cNvGrpSpPr>
                  <a:grpSpLocks/>
                </p:cNvGrpSpPr>
                <p:nvPr/>
              </p:nvGrpSpPr>
              <p:grpSpPr bwMode="auto">
                <a:xfrm>
                  <a:off x="762000" y="403860"/>
                  <a:ext cx="547370" cy="381000"/>
                  <a:chOff x="0" y="0"/>
                  <a:chExt cx="20000" cy="19999"/>
                </a:xfrm>
              </p:grpSpPr>
              <p:sp>
                <p:nvSpPr>
                  <p:cNvPr id="246" name="Freeform 245"/>
                  <p:cNvSpPr>
                    <a:spLocks/>
                  </p:cNvSpPr>
                  <p:nvPr/>
                </p:nvSpPr>
                <p:spPr bwMode="auto">
                  <a:xfrm>
                    <a:off x="653" y="0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95 h 20000"/>
                      <a:gd name="T2" fmla="*/ 434 w 20000"/>
                      <a:gd name="T3" fmla="*/ 0 h 20000"/>
                      <a:gd name="T4" fmla="*/ 10554 w 20000"/>
                      <a:gd name="T5" fmla="*/ 0 h 20000"/>
                      <a:gd name="T6" fmla="*/ 10554 w 20000"/>
                      <a:gd name="T7" fmla="*/ 1422 h 20000"/>
                      <a:gd name="T8" fmla="*/ 12000 w 20000"/>
                      <a:gd name="T9" fmla="*/ 1422 h 20000"/>
                      <a:gd name="T10" fmla="*/ 12000 w 20000"/>
                      <a:gd name="T11" fmla="*/ 2844 h 20000"/>
                      <a:gd name="T12" fmla="*/ 13446 w 20000"/>
                      <a:gd name="T13" fmla="*/ 2844 h 20000"/>
                      <a:gd name="T14" fmla="*/ 13446 w 20000"/>
                      <a:gd name="T15" fmla="*/ 4265 h 20000"/>
                      <a:gd name="T16" fmla="*/ 14169 w 20000"/>
                      <a:gd name="T17" fmla="*/ 5687 h 20000"/>
                      <a:gd name="T18" fmla="*/ 14892 w 20000"/>
                      <a:gd name="T19" fmla="*/ 5687 h 20000"/>
                      <a:gd name="T20" fmla="*/ 14892 w 20000"/>
                      <a:gd name="T21" fmla="*/ 7109 h 20000"/>
                      <a:gd name="T22" fmla="*/ 15614 w 20000"/>
                      <a:gd name="T23" fmla="*/ 7109 h 20000"/>
                      <a:gd name="T24" fmla="*/ 16337 w 20000"/>
                      <a:gd name="T25" fmla="*/ 8531 h 20000"/>
                      <a:gd name="T26" fmla="*/ 17060 w 20000"/>
                      <a:gd name="T27" fmla="*/ 8531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11374 h 20000"/>
                      <a:gd name="T34" fmla="*/ 19229 w 20000"/>
                      <a:gd name="T35" fmla="*/ 14218 h 20000"/>
                      <a:gd name="T36" fmla="*/ 19229 w 20000"/>
                      <a:gd name="T37" fmla="*/ 15640 h 20000"/>
                      <a:gd name="T38" fmla="*/ 19952 w 20000"/>
                      <a:gd name="T39" fmla="*/ 15640 h 20000"/>
                      <a:gd name="T40" fmla="*/ 19952 w 20000"/>
                      <a:gd name="T41" fmla="*/ 19905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95"/>
                        </a:moveTo>
                        <a:lnTo>
                          <a:pt x="434" y="0"/>
                        </a:lnTo>
                        <a:lnTo>
                          <a:pt x="10554" y="0"/>
                        </a:lnTo>
                        <a:lnTo>
                          <a:pt x="10554" y="1422"/>
                        </a:lnTo>
                        <a:lnTo>
                          <a:pt x="12000" y="1422"/>
                        </a:lnTo>
                        <a:lnTo>
                          <a:pt x="12000" y="2844"/>
                        </a:lnTo>
                        <a:lnTo>
                          <a:pt x="13446" y="2844"/>
                        </a:lnTo>
                        <a:lnTo>
                          <a:pt x="13446" y="4265"/>
                        </a:lnTo>
                        <a:lnTo>
                          <a:pt x="14169" y="5687"/>
                        </a:lnTo>
                        <a:lnTo>
                          <a:pt x="14892" y="5687"/>
                        </a:lnTo>
                        <a:lnTo>
                          <a:pt x="14892" y="7109"/>
                        </a:lnTo>
                        <a:lnTo>
                          <a:pt x="15614" y="7109"/>
                        </a:lnTo>
                        <a:lnTo>
                          <a:pt x="16337" y="8531"/>
                        </a:lnTo>
                        <a:lnTo>
                          <a:pt x="17060" y="8531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11374"/>
                        </a:lnTo>
                        <a:lnTo>
                          <a:pt x="19229" y="14218"/>
                        </a:lnTo>
                        <a:lnTo>
                          <a:pt x="19229" y="15640"/>
                        </a:lnTo>
                        <a:lnTo>
                          <a:pt x="19952" y="15640"/>
                        </a:lnTo>
                        <a:lnTo>
                          <a:pt x="19952" y="1990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47" name="Freeform 246"/>
                  <p:cNvSpPr>
                    <a:spLocks/>
                  </p:cNvSpPr>
                  <p:nvPr/>
                </p:nvSpPr>
                <p:spPr bwMode="auto">
                  <a:xfrm>
                    <a:off x="653" y="7833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19810 h 20000"/>
                      <a:gd name="T2" fmla="*/ 434 w 20000"/>
                      <a:gd name="T3" fmla="*/ 19905 h 20000"/>
                      <a:gd name="T4" fmla="*/ 10554 w 20000"/>
                      <a:gd name="T5" fmla="*/ 19905 h 20000"/>
                      <a:gd name="T6" fmla="*/ 10554 w 20000"/>
                      <a:gd name="T7" fmla="*/ 18483 h 20000"/>
                      <a:gd name="T8" fmla="*/ 12000 w 20000"/>
                      <a:gd name="T9" fmla="*/ 18483 h 20000"/>
                      <a:gd name="T10" fmla="*/ 12000 w 20000"/>
                      <a:gd name="T11" fmla="*/ 17062 h 20000"/>
                      <a:gd name="T12" fmla="*/ 13446 w 20000"/>
                      <a:gd name="T13" fmla="*/ 17062 h 20000"/>
                      <a:gd name="T14" fmla="*/ 13446 w 20000"/>
                      <a:gd name="T15" fmla="*/ 15640 h 20000"/>
                      <a:gd name="T16" fmla="*/ 14169 w 20000"/>
                      <a:gd name="T17" fmla="*/ 14218 h 20000"/>
                      <a:gd name="T18" fmla="*/ 14892 w 20000"/>
                      <a:gd name="T19" fmla="*/ 14218 h 20000"/>
                      <a:gd name="T20" fmla="*/ 14892 w 20000"/>
                      <a:gd name="T21" fmla="*/ 12796 h 20000"/>
                      <a:gd name="T22" fmla="*/ 15614 w 20000"/>
                      <a:gd name="T23" fmla="*/ 12796 h 20000"/>
                      <a:gd name="T24" fmla="*/ 16337 w 20000"/>
                      <a:gd name="T25" fmla="*/ 11374 h 20000"/>
                      <a:gd name="T26" fmla="*/ 17060 w 20000"/>
                      <a:gd name="T27" fmla="*/ 11374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8531 h 20000"/>
                      <a:gd name="T34" fmla="*/ 19229 w 20000"/>
                      <a:gd name="T35" fmla="*/ 5687 h 20000"/>
                      <a:gd name="T36" fmla="*/ 19229 w 20000"/>
                      <a:gd name="T37" fmla="*/ 4265 h 20000"/>
                      <a:gd name="T38" fmla="*/ 19952 w 20000"/>
                      <a:gd name="T39" fmla="*/ 4265 h 20000"/>
                      <a:gd name="T40" fmla="*/ 19952 w 20000"/>
                      <a:gd name="T41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810"/>
                        </a:moveTo>
                        <a:lnTo>
                          <a:pt x="434" y="19905"/>
                        </a:lnTo>
                        <a:lnTo>
                          <a:pt x="10554" y="19905"/>
                        </a:lnTo>
                        <a:lnTo>
                          <a:pt x="10554" y="18483"/>
                        </a:lnTo>
                        <a:lnTo>
                          <a:pt x="12000" y="18483"/>
                        </a:lnTo>
                        <a:lnTo>
                          <a:pt x="12000" y="17062"/>
                        </a:lnTo>
                        <a:lnTo>
                          <a:pt x="13446" y="17062"/>
                        </a:lnTo>
                        <a:lnTo>
                          <a:pt x="13446" y="15640"/>
                        </a:lnTo>
                        <a:lnTo>
                          <a:pt x="14169" y="14218"/>
                        </a:lnTo>
                        <a:lnTo>
                          <a:pt x="14892" y="14218"/>
                        </a:lnTo>
                        <a:lnTo>
                          <a:pt x="14892" y="12796"/>
                        </a:lnTo>
                        <a:lnTo>
                          <a:pt x="15614" y="12796"/>
                        </a:lnTo>
                        <a:lnTo>
                          <a:pt x="16337" y="11374"/>
                        </a:lnTo>
                        <a:lnTo>
                          <a:pt x="17060" y="11374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8531"/>
                        </a:lnTo>
                        <a:lnTo>
                          <a:pt x="19229" y="5687"/>
                        </a:lnTo>
                        <a:lnTo>
                          <a:pt x="19229" y="4265"/>
                        </a:lnTo>
                        <a:lnTo>
                          <a:pt x="19952" y="4265"/>
                        </a:lnTo>
                        <a:lnTo>
                          <a:pt x="19952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48" name="Freeform 247"/>
                  <p:cNvSpPr>
                    <a:spLocks/>
                  </p:cNvSpPr>
                  <p:nvPr/>
                </p:nvSpPr>
                <p:spPr bwMode="auto">
                  <a:xfrm>
                    <a:off x="0" y="778"/>
                    <a:ext cx="3264" cy="1922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2571 w 20000"/>
                      <a:gd name="T3" fmla="*/ 0 h 20000"/>
                      <a:gd name="T4" fmla="*/ 2571 w 20000"/>
                      <a:gd name="T5" fmla="*/ 867 h 20000"/>
                      <a:gd name="T6" fmla="*/ 6857 w 20000"/>
                      <a:gd name="T7" fmla="*/ 867 h 20000"/>
                      <a:gd name="T8" fmla="*/ 6857 w 20000"/>
                      <a:gd name="T9" fmla="*/ 1734 h 20000"/>
                      <a:gd name="T10" fmla="*/ 11143 w 20000"/>
                      <a:gd name="T11" fmla="*/ 1734 h 20000"/>
                      <a:gd name="T12" fmla="*/ 11143 w 20000"/>
                      <a:gd name="T13" fmla="*/ 2601 h 20000"/>
                      <a:gd name="T14" fmla="*/ 15429 w 20000"/>
                      <a:gd name="T15" fmla="*/ 2601 h 20000"/>
                      <a:gd name="T16" fmla="*/ 15429 w 20000"/>
                      <a:gd name="T17" fmla="*/ 5202 h 20000"/>
                      <a:gd name="T18" fmla="*/ 19714 w 20000"/>
                      <a:gd name="T19" fmla="*/ 5202 h 20000"/>
                      <a:gd name="T20" fmla="*/ 19714 w 20000"/>
                      <a:gd name="T21" fmla="*/ 15607 h 20000"/>
                      <a:gd name="T22" fmla="*/ 15429 w 20000"/>
                      <a:gd name="T23" fmla="*/ 15607 h 20000"/>
                      <a:gd name="T24" fmla="*/ 15429 w 20000"/>
                      <a:gd name="T25" fmla="*/ 17341 h 20000"/>
                      <a:gd name="T26" fmla="*/ 11143 w 20000"/>
                      <a:gd name="T27" fmla="*/ 17341 h 20000"/>
                      <a:gd name="T28" fmla="*/ 11143 w 20000"/>
                      <a:gd name="T29" fmla="*/ 18208 h 20000"/>
                      <a:gd name="T30" fmla="*/ 6857 w 20000"/>
                      <a:gd name="T31" fmla="*/ 18208 h 20000"/>
                      <a:gd name="T32" fmla="*/ 6857 w 20000"/>
                      <a:gd name="T33" fmla="*/ 19942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571" y="0"/>
                        </a:lnTo>
                        <a:lnTo>
                          <a:pt x="2571" y="867"/>
                        </a:lnTo>
                        <a:lnTo>
                          <a:pt x="6857" y="867"/>
                        </a:lnTo>
                        <a:lnTo>
                          <a:pt x="6857" y="1734"/>
                        </a:lnTo>
                        <a:lnTo>
                          <a:pt x="11143" y="1734"/>
                        </a:lnTo>
                        <a:lnTo>
                          <a:pt x="11143" y="2601"/>
                        </a:lnTo>
                        <a:lnTo>
                          <a:pt x="15429" y="2601"/>
                        </a:lnTo>
                        <a:lnTo>
                          <a:pt x="15429" y="5202"/>
                        </a:lnTo>
                        <a:lnTo>
                          <a:pt x="19714" y="5202"/>
                        </a:lnTo>
                        <a:lnTo>
                          <a:pt x="19714" y="15607"/>
                        </a:lnTo>
                        <a:lnTo>
                          <a:pt x="15429" y="15607"/>
                        </a:lnTo>
                        <a:lnTo>
                          <a:pt x="15429" y="17341"/>
                        </a:lnTo>
                        <a:lnTo>
                          <a:pt x="11143" y="17341"/>
                        </a:lnTo>
                        <a:lnTo>
                          <a:pt x="11143" y="18208"/>
                        </a:lnTo>
                        <a:lnTo>
                          <a:pt x="6857" y="18208"/>
                        </a:lnTo>
                        <a:lnTo>
                          <a:pt x="6857" y="1994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38" name="Line 1368"/>
                <p:cNvCxnSpPr/>
                <p:nvPr/>
              </p:nvCxnSpPr>
              <p:spPr bwMode="auto">
                <a:xfrm>
                  <a:off x="1310640" y="594360"/>
                  <a:ext cx="4235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0" y="594360"/>
                  <a:ext cx="8545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0" y="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0" y="112014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426720" y="0"/>
                  <a:ext cx="0" cy="480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26720" y="723900"/>
                  <a:ext cx="0" cy="396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426720" y="48006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426720" y="72390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139700" y="338667"/>
                <a:ext cx="2057824" cy="1483783"/>
                <a:chOff x="0" y="0"/>
                <a:chExt cx="2057824" cy="1483783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15434" y="850900"/>
                  <a:ext cx="1340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0" y="88900"/>
                  <a:ext cx="2054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049867" y="292100"/>
                  <a:ext cx="10058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/>
                <p:cNvGrpSpPr/>
                <p:nvPr/>
              </p:nvGrpSpPr>
              <p:grpSpPr>
                <a:xfrm>
                  <a:off x="122767" y="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5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6" name="Oval 23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1261534" y="2074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3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4" name="Oval 2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1405466" y="381000"/>
                  <a:ext cx="592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1706034" y="673100"/>
                  <a:ext cx="3517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334434" y="1409700"/>
                  <a:ext cx="17224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829734" y="76200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1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2" name="Oval 23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57200" y="13123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29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30" name="Oval 2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213267" y="848153"/>
                  <a:ext cx="0" cy="4682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6500" y="1316566"/>
                  <a:ext cx="8466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cxnSpLocks/>
                </p:cNvCxnSpPr>
                <p:nvPr/>
              </p:nvCxnSpPr>
              <p:spPr>
                <a:xfrm>
                  <a:off x="1049867" y="1223433"/>
                  <a:ext cx="10060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1" name="Group 260"/>
          <p:cNvGrpSpPr/>
          <p:nvPr/>
        </p:nvGrpSpPr>
        <p:grpSpPr>
          <a:xfrm>
            <a:off x="4862310" y="4151583"/>
            <a:ext cx="6454848" cy="2563237"/>
            <a:chOff x="0" y="0"/>
            <a:chExt cx="4690110" cy="1862455"/>
          </a:xfrm>
        </p:grpSpPr>
        <p:grpSp>
          <p:nvGrpSpPr>
            <p:cNvPr id="262" name="Group 261"/>
            <p:cNvGrpSpPr/>
            <p:nvPr/>
          </p:nvGrpSpPr>
          <p:grpSpPr>
            <a:xfrm>
              <a:off x="0" y="0"/>
              <a:ext cx="1367155" cy="1852718"/>
              <a:chOff x="0" y="0"/>
              <a:chExt cx="1367155" cy="185293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1447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876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34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1963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1367155" cy="304800"/>
                <a:chOff x="0" y="0"/>
                <a:chExt cx="1367155" cy="304800"/>
              </a:xfrm>
            </p:grpSpPr>
            <p:sp>
              <p:nvSpPr>
                <p:cNvPr id="334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5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350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B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6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731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C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37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108204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Source Sans Pro" panose="020B0503030403020204" pitchFamily="34" charset="0"/>
                      <a:ea typeface="Source Sans Pro" panose="020B0503030403020204" pitchFamily="34" charset="0"/>
                      <a:cs typeface="Times New Roman" panose="02020603050405020304" pitchFamily="18" charset="0"/>
                    </a:rPr>
                    <a:t>D</a:t>
                  </a:r>
                  <a:endParaRPr lang="en-US" sz="160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2693670" y="506730"/>
              <a:ext cx="1996440" cy="1120775"/>
              <a:chOff x="0" y="0"/>
              <a:chExt cx="1996440" cy="1120775"/>
            </a:xfrm>
          </p:grpSpPr>
          <p:cxnSp>
            <p:nvCxnSpPr>
              <p:cNvPr id="317" name="Line 1368"/>
              <p:cNvCxnSpPr/>
              <p:nvPr/>
            </p:nvCxnSpPr>
            <p:spPr bwMode="auto">
              <a:xfrm>
                <a:off x="1311275" y="593725"/>
                <a:ext cx="423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0" y="0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428625" y="0"/>
                <a:ext cx="0" cy="480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428625" y="479425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428625" y="723900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28625" y="723900"/>
                <a:ext cx="0" cy="396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0" y="1120775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0" y="593725"/>
                <a:ext cx="854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Text Box 1349"/>
              <p:cNvSpPr txBox="1">
                <a:spLocks noChangeArrowheads="1"/>
              </p:cNvSpPr>
              <p:nvPr/>
            </p:nvSpPr>
            <p:spPr bwMode="auto">
              <a:xfrm>
                <a:off x="1711325" y="444500"/>
                <a:ext cx="28511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600" i="1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  <a:cs typeface="Times New Roman" panose="02020603050405020304" pitchFamily="18" charset="0"/>
                  </a:rPr>
                  <a:t>T</a:t>
                </a:r>
                <a:endParaRPr lang="en-US" sz="16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grpSp>
            <p:nvGrpSpPr>
              <p:cNvPr id="326" name="Group 325"/>
              <p:cNvGrpSpPr>
                <a:grpSpLocks/>
              </p:cNvGrpSpPr>
              <p:nvPr/>
            </p:nvGrpSpPr>
            <p:grpSpPr bwMode="auto">
              <a:xfrm>
                <a:off x="806443" y="381000"/>
                <a:ext cx="594994" cy="432435"/>
                <a:chOff x="4986" y="3724"/>
                <a:chExt cx="743" cy="491"/>
              </a:xfrm>
            </p:grpSpPr>
            <p:sp>
              <p:nvSpPr>
                <p:cNvPr id="327" name="AutoShape 1416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28" name="Oval 327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2202173" y="312420"/>
              <a:ext cx="594994" cy="1550035"/>
              <a:chOff x="-7" y="0"/>
              <a:chExt cx="594994" cy="1550035"/>
            </a:xfrm>
          </p:grpSpPr>
          <p:grpSp>
            <p:nvGrpSpPr>
              <p:cNvPr id="308" name="Group 307"/>
              <p:cNvGrpSpPr>
                <a:grpSpLocks/>
              </p:cNvGrpSpPr>
              <p:nvPr/>
            </p:nvGrpSpPr>
            <p:grpSpPr bwMode="auto">
              <a:xfrm>
                <a:off x="-7" y="0"/>
                <a:ext cx="594994" cy="432435"/>
                <a:chOff x="4986" y="3724"/>
                <a:chExt cx="743" cy="491"/>
              </a:xfrm>
            </p:grpSpPr>
            <p:sp>
              <p:nvSpPr>
                <p:cNvPr id="315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6" name="Oval 315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09" name="Group 308"/>
              <p:cNvGrpSpPr>
                <a:grpSpLocks/>
              </p:cNvGrpSpPr>
              <p:nvPr/>
            </p:nvGrpSpPr>
            <p:grpSpPr bwMode="auto">
              <a:xfrm>
                <a:off x="-7" y="567266"/>
                <a:ext cx="594994" cy="432435"/>
                <a:chOff x="4986" y="3724"/>
                <a:chExt cx="743" cy="491"/>
              </a:xfrm>
            </p:grpSpPr>
            <p:sp>
              <p:nvSpPr>
                <p:cNvPr id="313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4" name="Oval 313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grpSp>
            <p:nvGrpSpPr>
              <p:cNvPr id="310" name="Group 309"/>
              <p:cNvGrpSpPr>
                <a:grpSpLocks/>
              </p:cNvGrpSpPr>
              <p:nvPr/>
            </p:nvGrpSpPr>
            <p:grpSpPr bwMode="auto">
              <a:xfrm>
                <a:off x="-7" y="1117600"/>
                <a:ext cx="594994" cy="432435"/>
                <a:chOff x="4986" y="3724"/>
                <a:chExt cx="743" cy="491"/>
              </a:xfrm>
            </p:grpSpPr>
            <p:sp>
              <p:nvSpPr>
                <p:cNvPr id="311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  <p:sp>
              <p:nvSpPr>
                <p:cNvPr id="312" name="Oval 311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265" name="Group 264"/>
            <p:cNvGrpSpPr/>
            <p:nvPr/>
          </p:nvGrpSpPr>
          <p:grpSpPr>
            <a:xfrm>
              <a:off x="140970" y="377190"/>
              <a:ext cx="2065020" cy="1427719"/>
              <a:chOff x="0" y="0"/>
              <a:chExt cx="2065020" cy="142771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0" y="49530"/>
                <a:ext cx="7936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051560" y="255270"/>
                <a:ext cx="1701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1405890" y="342900"/>
                <a:ext cx="59238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1706880" y="636270"/>
                <a:ext cx="3517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16280" y="811530"/>
                <a:ext cx="945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971550" y="1051560"/>
                <a:ext cx="4792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cxnSpLocks/>
              </p:cNvCxnSpPr>
              <p:nvPr/>
            </p:nvCxnSpPr>
            <p:spPr>
              <a:xfrm>
                <a:off x="1057794" y="1184910"/>
                <a:ext cx="100040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207770" y="1280160"/>
                <a:ext cx="8465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5280" y="1371600"/>
                <a:ext cx="10668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83821" y="0"/>
                <a:ext cx="226774" cy="109459"/>
                <a:chOff x="0" y="0"/>
                <a:chExt cx="275419" cy="132811"/>
              </a:xfrm>
            </p:grpSpPr>
            <p:grpSp>
              <p:nvGrpSpPr>
                <p:cNvPr id="302" name="Group 301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6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307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Connector 276"/>
              <p:cNvCxnSpPr/>
              <p:nvPr/>
            </p:nvCxnSpPr>
            <p:spPr>
              <a:xfrm>
                <a:off x="300990" y="49530"/>
                <a:ext cx="1753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1219201" y="201930"/>
                <a:ext cx="226774" cy="109459"/>
                <a:chOff x="0" y="0"/>
                <a:chExt cx="275419" cy="132811"/>
              </a:xfrm>
            </p:grpSpPr>
            <p:grpSp>
              <p:nvGrpSpPr>
                <p:cNvPr id="296" name="Group 295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0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301" name="Oval 300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1443990" y="255270"/>
                <a:ext cx="6210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803911" y="758190"/>
                <a:ext cx="226774" cy="109459"/>
                <a:chOff x="0" y="0"/>
                <a:chExt cx="275419" cy="132811"/>
              </a:xfrm>
            </p:grpSpPr>
            <p:grpSp>
              <p:nvGrpSpPr>
                <p:cNvPr id="290" name="Group 289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94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95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1040130" y="811530"/>
                <a:ext cx="1017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430531" y="1318260"/>
                <a:ext cx="226774" cy="109459"/>
                <a:chOff x="0" y="0"/>
                <a:chExt cx="275419" cy="132811"/>
              </a:xfrm>
            </p:grpSpPr>
            <p:grpSp>
              <p:nvGrpSpPr>
                <p:cNvPr id="284" name="Group 283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88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2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666750" y="137160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EF98A-39DD-A7A0-DB2F-AC7080EE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K-maps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4AF10-E0F2-F7F9-5E56-378D3446BAEB}"/>
              </a:ext>
            </a:extLst>
          </p:cNvPr>
          <p:cNvSpPr txBox="1"/>
          <p:nvPr/>
        </p:nvSpPr>
        <p:spPr>
          <a:xfrm>
            <a:off x="838200" y="3530649"/>
            <a:ext cx="34050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draw nicely :)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Rulers for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 dots for wire junctions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Unfilled circle on NAND gates</a:t>
            </a:r>
          </a:p>
        </p:txBody>
      </p:sp>
    </p:spTree>
    <p:extLst>
      <p:ext uri="{BB962C8B-B14F-4D97-AF65-F5344CB8AC3E}">
        <p14:creationId xmlns:p14="http://schemas.microsoft.com/office/powerpoint/2010/main" val="126321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75EE79-B879-4F8D-8346-B5EC0398F0B3}"/>
              </a:ext>
            </a:extLst>
          </p:cNvPr>
          <p:cNvSpPr txBox="1"/>
          <p:nvPr/>
        </p:nvSpPr>
        <p:spPr>
          <a:xfrm>
            <a:off x="182916" y="1957812"/>
            <a:ext cx="3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	or 0 otherwise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19961-572E-4F2E-B80B-BC926E6B824D}"/>
              </a:ext>
            </a:extLst>
          </p:cNvPr>
          <p:cNvSpPr txBox="1"/>
          <p:nvPr/>
        </p:nvSpPr>
        <p:spPr>
          <a:xfrm>
            <a:off x="126125" y="3158141"/>
            <a:ext cx="293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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09442-7A02-49E0-B613-87105CC26DC0}"/>
              </a:ext>
            </a:extLst>
          </p:cNvPr>
          <p:cNvSpPr txBox="1"/>
          <p:nvPr/>
        </p:nvSpPr>
        <p:spPr>
          <a:xfrm>
            <a:off x="64580" y="4484745"/>
            <a:ext cx="323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&lt;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BA4356-82C6-8221-B1CB-33332AC2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0187A-C29C-4C01-9B32-417696E751C3}"/>
              </a:ext>
            </a:extLst>
          </p:cNvPr>
          <p:cNvSpPr txBox="1"/>
          <p:nvPr/>
        </p:nvSpPr>
        <p:spPr>
          <a:xfrm>
            <a:off x="323899" y="5811350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input 0000 will not occur.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B9FFF-E6F8-4094-A694-85B702ED5BF2}"/>
              </a:ext>
            </a:extLst>
          </p:cNvPr>
          <p:cNvSpPr txBox="1"/>
          <p:nvPr/>
        </p:nvSpPr>
        <p:spPr>
          <a:xfrm>
            <a:off x="9672797" y="1027906"/>
            <a:ext cx="2200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800" i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SG" sz="1800" i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  <a:r>
              <a:rPr lang="en-SG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2-bit unsigned integers.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4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/>
        </p:nvGraphicFramePr>
        <p:xfrm>
          <a:off x="3251009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/>
        </p:nvGraphicFramePr>
        <p:xfrm>
          <a:off x="7474668" y="1764483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AndesNeue Alt 2 Book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52A0F4-4D8A-4070-87AB-5D0F998656D3}"/>
              </a:ext>
            </a:extLst>
          </p:cNvPr>
          <p:cNvSpPr txBox="1"/>
          <p:nvPr/>
        </p:nvSpPr>
        <p:spPr>
          <a:xfrm>
            <a:off x="517068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C86EF-E904-409A-AC2C-508492B55EA9}"/>
              </a:ext>
            </a:extLst>
          </p:cNvPr>
          <p:cNvSpPr txBox="1"/>
          <p:nvPr/>
        </p:nvSpPr>
        <p:spPr>
          <a:xfrm>
            <a:off x="9381719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947DF-D59A-4536-99DD-9CA3C770E839}"/>
              </a:ext>
            </a:extLst>
          </p:cNvPr>
          <p:cNvSpPr txBox="1"/>
          <p:nvPr/>
        </p:nvSpPr>
        <p:spPr>
          <a:xfrm>
            <a:off x="5633635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11FF-5D11-4A23-863E-CE41B1767444}"/>
              </a:ext>
            </a:extLst>
          </p:cNvPr>
          <p:cNvSpPr txBox="1"/>
          <p:nvPr/>
        </p:nvSpPr>
        <p:spPr>
          <a:xfrm>
            <a:off x="9850984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5CEB8-5C37-455C-9283-88D7FE5119C5}"/>
              </a:ext>
            </a:extLst>
          </p:cNvPr>
          <p:cNvSpPr txBox="1"/>
          <p:nvPr/>
        </p:nvSpPr>
        <p:spPr>
          <a:xfrm>
            <a:off x="6123401" y="225756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SG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FBC12-26F5-46EB-AE74-AADF771919E4}"/>
              </a:ext>
            </a:extLst>
          </p:cNvPr>
          <p:cNvSpPr txBox="1"/>
          <p:nvPr/>
        </p:nvSpPr>
        <p:spPr>
          <a:xfrm>
            <a:off x="10320249" y="2252240"/>
            <a:ext cx="623332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SG" sz="2400" dirty="0">
                <a:solidFill>
                  <a:srgbClr val="0000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endParaRPr lang="en-SG" dirty="0">
              <a:solidFill>
                <a:srgbClr val="0000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0A90-93FA-A23E-3177-1DBDEADA502F}"/>
              </a:ext>
            </a:extLst>
          </p:cNvPr>
          <p:cNvSpPr txBox="1"/>
          <p:nvPr/>
        </p:nvSpPr>
        <p:spPr>
          <a:xfrm>
            <a:off x="182916" y="1957812"/>
            <a:ext cx="304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X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	or 0 otherwise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71D0E-638D-817E-7CD5-D457FFFB2278}"/>
              </a:ext>
            </a:extLst>
          </p:cNvPr>
          <p:cNvSpPr txBox="1"/>
          <p:nvPr/>
        </p:nvSpPr>
        <p:spPr>
          <a:xfrm>
            <a:off x="126125" y="3158141"/>
            <a:ext cx="293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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4D8BD-E31D-8DC6-E468-A9685487CB6C}"/>
              </a:ext>
            </a:extLst>
          </p:cNvPr>
          <p:cNvSpPr txBox="1"/>
          <p:nvPr/>
        </p:nvSpPr>
        <p:spPr>
          <a:xfrm>
            <a:off x="64580" y="4484745"/>
            <a:ext cx="323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1 if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&lt;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LMN</a:t>
            </a:r>
          </a:p>
          <a:p>
            <a:r>
              <a:rPr lang="en-SG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0 otherwise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AAC51-9722-0FCE-49D8-3E2C1E599BCE}"/>
              </a:ext>
            </a:extLst>
          </p:cNvPr>
          <p:cNvSpPr txBox="1"/>
          <p:nvPr/>
        </p:nvSpPr>
        <p:spPr>
          <a:xfrm>
            <a:off x="323899" y="5811350"/>
            <a:ext cx="272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input 0000 will not occur.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C62A51E-5851-A4DD-2377-AC5406A6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317751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26B4C-AB6D-443E-A1B2-D021A1D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73038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34FA52-FAD3-4239-82D1-F71AF46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0339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8051287" y="1027906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78515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7702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X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479290" y="5283298"/>
            <a:ext cx="357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</a:t>
            </a:r>
            <a:r>
              <a:rPr lang="en-SG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	K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L'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N’ 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K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 </a:t>
            </a:r>
            <a:endParaRPr lang="en-SG" sz="24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341355-3FDE-4381-8CBD-661CE5DBBBA0}"/>
              </a:ext>
            </a:extLst>
          </p:cNvPr>
          <p:cNvSpPr txBox="1"/>
          <p:nvPr/>
        </p:nvSpPr>
        <p:spPr>
          <a:xfrm>
            <a:off x="8446319" y="6223118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X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0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6EB15-2C50-0F1E-E9DE-922A612D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424686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919759" y="1241539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2608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14648" y="281103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06618" y="278902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7919759" y="5629834"/>
            <a:ext cx="432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+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L'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800" i="1" dirty="0">
                <a:solidFill>
                  <a:srgbClr val="C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endParaRPr lang="en-SG" sz="28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7B16FE83-2C8D-4EDE-98BC-2EDADA7FDB9A}"/>
              </a:ext>
            </a:extLst>
          </p:cNvPr>
          <p:cNvSpPr/>
          <p:nvPr/>
        </p:nvSpPr>
        <p:spPr>
          <a:xfrm>
            <a:off x="10143237" y="2089759"/>
            <a:ext cx="527983" cy="2730053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F0D2A196-C01B-4636-A905-C27C14F84841}"/>
              </a:ext>
            </a:extLst>
          </p:cNvPr>
          <p:cNvSpPr/>
          <p:nvPr/>
        </p:nvSpPr>
        <p:spPr>
          <a:xfrm>
            <a:off x="9382049" y="2102510"/>
            <a:ext cx="1213862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02657A0B-514F-477D-8640-381EA818E999}"/>
              </a:ext>
            </a:extLst>
          </p:cNvPr>
          <p:cNvSpPr/>
          <p:nvPr/>
        </p:nvSpPr>
        <p:spPr>
          <a:xfrm>
            <a:off x="10209954" y="2064366"/>
            <a:ext cx="1213862" cy="1303324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27A20E-0AAA-4FBF-819A-ECCAB10720DD}"/>
              </a:ext>
            </a:extLst>
          </p:cNvPr>
          <p:cNvGrpSpPr/>
          <p:nvPr/>
        </p:nvGrpSpPr>
        <p:grpSpPr>
          <a:xfrm rot="16200000">
            <a:off x="9453809" y="2738328"/>
            <a:ext cx="2649673" cy="1445184"/>
            <a:chOff x="7408383" y="2777796"/>
            <a:chExt cx="2649673" cy="1445184"/>
          </a:xfrm>
        </p:grpSpPr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22647629-205E-4B12-9BE3-FB42A837068E}"/>
                </a:ext>
              </a:extLst>
            </p:cNvPr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042CFD04-9E0E-4B71-9B07-2B47A80435F0}"/>
                </a:ext>
              </a:extLst>
            </p:cNvPr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50DAC12-2C61-4125-B026-D3098265508A}"/>
              </a:ext>
            </a:extLst>
          </p:cNvPr>
          <p:cNvSpPr txBox="1"/>
          <p:nvPr/>
        </p:nvSpPr>
        <p:spPr>
          <a:xfrm>
            <a:off x="8132992" y="6220712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0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010C9D-D21B-5F89-EC0E-557E9DDE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  <p:sp>
        <p:nvSpPr>
          <p:cNvPr id="63" name="Slide Number Placeholder 1">
            <a:extLst>
              <a:ext uri="{FF2B5EF4-FFF2-40B4-BE49-F238E27FC236}">
                <a16:creationId xmlns:a16="http://schemas.microsoft.com/office/drawing/2014/main" id="{1DA9DAA9-2AC2-4667-BBC1-E1D50E4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10CEF2-8F8F-9B45-4949-182C2D165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4906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F1A21B-5223-4CCA-EF9A-A0D10395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471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5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</a:t>
            </a:r>
            <a:r>
              <a:rPr lang="en-SG"/>
              <a:t>) Consensus theorem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</a:t>
            </a:r>
            <a:r>
              <a:rPr lang="en-SG"/>
              <a:t>) Simplification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/>
              <a:t>Q3) Intro to K-maps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Q4) More K-maps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79DC34-EE3F-443D-AAF7-6F177ED2F646}"/>
              </a:ext>
            </a:extLst>
          </p:cNvPr>
          <p:cNvGrpSpPr/>
          <p:nvPr/>
        </p:nvGrpSpPr>
        <p:grpSpPr>
          <a:xfrm>
            <a:off x="7919759" y="1355607"/>
            <a:ext cx="4208412" cy="4374921"/>
            <a:chOff x="7589213" y="479136"/>
            <a:chExt cx="4208412" cy="43749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BF5D060-706E-4EE5-B08D-065EFFA8874B}"/>
                </a:ext>
              </a:extLst>
            </p:cNvPr>
            <p:cNvGrpSpPr/>
            <p:nvPr/>
          </p:nvGrpSpPr>
          <p:grpSpPr>
            <a:xfrm>
              <a:off x="7589213" y="577927"/>
              <a:ext cx="4208412" cy="4276130"/>
              <a:chOff x="1422767" y="518160"/>
              <a:chExt cx="4208412" cy="427613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629BD3-916C-4CFB-96E5-E7DA239D9247}"/>
                  </a:ext>
                </a:extLst>
              </p:cNvPr>
              <p:cNvGrpSpPr/>
              <p:nvPr/>
            </p:nvGrpSpPr>
            <p:grpSpPr>
              <a:xfrm>
                <a:off x="2116911" y="1175712"/>
                <a:ext cx="2865120" cy="2926080"/>
                <a:chOff x="2177871" y="777240"/>
                <a:chExt cx="2865120" cy="2926080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29757AA-7562-496D-A2A8-3D9B6E1D8308}"/>
                    </a:ext>
                  </a:extLst>
                </p:cNvPr>
                <p:cNvGrpSpPr/>
                <p:nvPr/>
              </p:nvGrpSpPr>
              <p:grpSpPr>
                <a:xfrm>
                  <a:off x="2177871" y="77724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7BA8205-A853-4D93-B1EB-0A5F2DCC7BCB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8D45C2E-C5A4-4704-9F25-360E3F26168D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4B65D02-7E9E-45B9-AD10-79282300B0C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F090703-5925-4D5C-B52E-2D0FC2F29340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54A493-6F89-4B88-B4A4-FE241478077B}"/>
                    </a:ext>
                  </a:extLst>
                </p:cNvPr>
                <p:cNvGrpSpPr/>
                <p:nvPr/>
              </p:nvGrpSpPr>
              <p:grpSpPr>
                <a:xfrm>
                  <a:off x="2177871" y="150876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D671039-1301-4485-9D0B-74C0D3E676CD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EDAD5CAD-D644-4D36-A8BA-429E241AB40F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D5B141A6-E8C2-43BE-9271-4AB9AEB12C73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D45E223-8141-49F2-ABD6-D87161F1A9F5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EAC8AC6F-140B-4B16-BBC4-177330CBE079}"/>
                    </a:ext>
                  </a:extLst>
                </p:cNvPr>
                <p:cNvGrpSpPr/>
                <p:nvPr/>
              </p:nvGrpSpPr>
              <p:grpSpPr>
                <a:xfrm>
                  <a:off x="2177871" y="224028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C6A03B9-508C-48A1-89E6-7136D96E1B0C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185F21B-E275-4B14-8A08-E6F71CC7D9C3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1121CB4-24E5-4763-B383-3B9757A0E47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EB1F13E4-E52F-4D07-A52B-6F7E94D1A2D8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000DDE-FD3F-424E-9545-D7FEB4DF8FAC}"/>
                    </a:ext>
                  </a:extLst>
                </p:cNvPr>
                <p:cNvGrpSpPr/>
                <p:nvPr/>
              </p:nvGrpSpPr>
              <p:grpSpPr>
                <a:xfrm>
                  <a:off x="2177871" y="2971800"/>
                  <a:ext cx="2865120" cy="731520"/>
                  <a:chOff x="2177871" y="777240"/>
                  <a:chExt cx="2865120" cy="731520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BB1D2C9-CDEC-4A88-A414-80DD99941510}"/>
                      </a:ext>
                    </a:extLst>
                  </p:cNvPr>
                  <p:cNvSpPr/>
                  <p:nvPr/>
                </p:nvSpPr>
                <p:spPr>
                  <a:xfrm>
                    <a:off x="217787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6592949-5269-4218-8062-193D7AD1C965}"/>
                      </a:ext>
                    </a:extLst>
                  </p:cNvPr>
                  <p:cNvSpPr/>
                  <p:nvPr/>
                </p:nvSpPr>
                <p:spPr>
                  <a:xfrm>
                    <a:off x="289415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1B8F5554-2B4B-4A8C-9542-1F6B27AAAE8A}"/>
                      </a:ext>
                    </a:extLst>
                  </p:cNvPr>
                  <p:cNvSpPr/>
                  <p:nvPr/>
                </p:nvSpPr>
                <p:spPr>
                  <a:xfrm>
                    <a:off x="361043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F0068F47-92D7-4E60-B429-D74EFAA63E31}"/>
                      </a:ext>
                    </a:extLst>
                  </p:cNvPr>
                  <p:cNvSpPr/>
                  <p:nvPr/>
                </p:nvSpPr>
                <p:spPr>
                  <a:xfrm>
                    <a:off x="4326711" y="777240"/>
                    <a:ext cx="716280" cy="7315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ource Sans Pro" panose="020B0503030403020204" pitchFamily="34" charset="0"/>
                      <a:ea typeface="Source Sans Pro" panose="020B0503030403020204" pitchFamily="34" charset="0"/>
                    </a:endParaRPr>
                  </a:p>
                </p:txBody>
              </p:sp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DDB815-F7FE-4F62-9DE1-F0468A480F17}"/>
                  </a:ext>
                </a:extLst>
              </p:cNvPr>
              <p:cNvSpPr txBox="1"/>
              <p:nvPr/>
            </p:nvSpPr>
            <p:spPr>
              <a:xfrm>
                <a:off x="1422767" y="313944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911CC4-4C35-491B-9271-AB4B3859A7DD}"/>
                  </a:ext>
                </a:extLst>
              </p:cNvPr>
              <p:cNvSpPr txBox="1"/>
              <p:nvPr/>
            </p:nvSpPr>
            <p:spPr>
              <a:xfrm>
                <a:off x="4030255" y="518160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E1A01-68A2-402A-A0C2-14FB458F00C7}"/>
                  </a:ext>
                </a:extLst>
              </p:cNvPr>
              <p:cNvSpPr txBox="1"/>
              <p:nvPr/>
            </p:nvSpPr>
            <p:spPr>
              <a:xfrm>
                <a:off x="5160188" y="2407919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9C0FA0-D0A1-4B3D-92D2-6EB094218659}"/>
                  </a:ext>
                </a:extLst>
              </p:cNvPr>
              <p:cNvSpPr txBox="1"/>
              <p:nvPr/>
            </p:nvSpPr>
            <p:spPr>
              <a:xfrm>
                <a:off x="3313975" y="4332625"/>
                <a:ext cx="470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</a:t>
                </a:r>
              </a:p>
            </p:txBody>
          </p:sp>
          <p:sp>
            <p:nvSpPr>
              <p:cNvPr id="110" name="Right Brace 109">
                <a:extLst>
                  <a:ext uri="{FF2B5EF4-FFF2-40B4-BE49-F238E27FC236}">
                    <a16:creationId xmlns:a16="http://schemas.microsoft.com/office/drawing/2014/main" id="{63088355-4CF0-4BA3-8E7C-826232BA03C4}"/>
                  </a:ext>
                </a:extLst>
              </p:cNvPr>
              <p:cNvSpPr/>
              <p:nvPr/>
            </p:nvSpPr>
            <p:spPr>
              <a:xfrm>
                <a:off x="5028113" y="1909271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59EE3BC7-BB67-42C2-AF33-937D61A36F6D}"/>
                  </a:ext>
                </a:extLst>
              </p:cNvPr>
              <p:cNvSpPr/>
              <p:nvPr/>
            </p:nvSpPr>
            <p:spPr>
              <a:xfrm flipH="1">
                <a:off x="1848942" y="2621279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2" name="Right Brace 111">
                <a:extLst>
                  <a:ext uri="{FF2B5EF4-FFF2-40B4-BE49-F238E27FC236}">
                    <a16:creationId xmlns:a16="http://schemas.microsoft.com/office/drawing/2014/main" id="{146E01F4-659A-4887-994A-48194341FFCC}"/>
                  </a:ext>
                </a:extLst>
              </p:cNvPr>
              <p:cNvSpPr/>
              <p:nvPr/>
            </p:nvSpPr>
            <p:spPr>
              <a:xfrm rot="16200000">
                <a:off x="4136686" y="273155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113" name="Right Brace 112">
                <a:extLst>
                  <a:ext uri="{FF2B5EF4-FFF2-40B4-BE49-F238E27FC236}">
                    <a16:creationId xmlns:a16="http://schemas.microsoft.com/office/drawing/2014/main" id="{773C13FA-1944-4AA2-829F-1F573ACA9AAF}"/>
                  </a:ext>
                </a:extLst>
              </p:cNvPr>
              <p:cNvSpPr/>
              <p:nvPr/>
            </p:nvSpPr>
            <p:spPr>
              <a:xfrm rot="5400000" flipV="1">
                <a:off x="3433609" y="3510687"/>
                <a:ext cx="229688" cy="1461001"/>
              </a:xfrm>
              <a:prstGeom prst="rightBrace">
                <a:avLst>
                  <a:gd name="adj1" fmla="val 3885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366013-C510-4149-A706-46C169E03ADE}"/>
                </a:ext>
              </a:extLst>
            </p:cNvPr>
            <p:cNvSpPr txBox="1"/>
            <p:nvPr/>
          </p:nvSpPr>
          <p:spPr>
            <a:xfrm>
              <a:off x="8286602" y="13380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3513D3-764C-4AFD-82DF-B9CFF2C8CAEB}"/>
                </a:ext>
              </a:extLst>
            </p:cNvPr>
            <p:cNvSpPr txBox="1"/>
            <p:nvPr/>
          </p:nvSpPr>
          <p:spPr>
            <a:xfrm>
              <a:off x="10417976" y="132337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4D24CF0-B745-4B5C-A79B-86240DC1455B}"/>
                </a:ext>
              </a:extLst>
            </p:cNvPr>
            <p:cNvSpPr txBox="1"/>
            <p:nvPr/>
          </p:nvSpPr>
          <p:spPr>
            <a:xfrm>
              <a:off x="9699158" y="207114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F4E865-FC75-407B-9B2B-DFB5213D6420}"/>
                </a:ext>
              </a:extLst>
            </p:cNvPr>
            <p:cNvSpPr txBox="1"/>
            <p:nvPr/>
          </p:nvSpPr>
          <p:spPr>
            <a:xfrm>
              <a:off x="8998368" y="352180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53EAA70-AE76-4F81-809A-A24AAA0F8F69}"/>
                </a:ext>
              </a:extLst>
            </p:cNvPr>
            <p:cNvSpPr txBox="1"/>
            <p:nvPr/>
          </p:nvSpPr>
          <p:spPr>
            <a:xfrm>
              <a:off x="10417976" y="35287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59A0C9-DECD-4699-A75C-30817C2851D0}"/>
                </a:ext>
              </a:extLst>
            </p:cNvPr>
            <p:cNvSpPr txBox="1"/>
            <p:nvPr/>
          </p:nvSpPr>
          <p:spPr>
            <a:xfrm>
              <a:off x="9736420" y="132143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8CA9EB-D67C-43BC-9F48-5BC5ECE68AD0}"/>
                </a:ext>
              </a:extLst>
            </p:cNvPr>
            <p:cNvSpPr txBox="1"/>
            <p:nvPr/>
          </p:nvSpPr>
          <p:spPr>
            <a:xfrm>
              <a:off x="8272440" y="3544871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683513-790E-4882-9924-38EAE2F2C615}"/>
                </a:ext>
              </a:extLst>
            </p:cNvPr>
            <p:cNvSpPr txBox="1"/>
            <p:nvPr/>
          </p:nvSpPr>
          <p:spPr>
            <a:xfrm>
              <a:off x="9005420" y="2815485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8CC40FA-3D4C-4B64-BA17-C0C5918A23BC}"/>
                </a:ext>
              </a:extLst>
            </p:cNvPr>
            <p:cNvSpPr txBox="1"/>
            <p:nvPr/>
          </p:nvSpPr>
          <p:spPr>
            <a:xfrm>
              <a:off x="9692048" y="3532113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E8C610-2395-4D5B-9951-43B7FCE58C19}"/>
                </a:ext>
              </a:extLst>
            </p:cNvPr>
            <p:cNvSpPr txBox="1"/>
            <p:nvPr/>
          </p:nvSpPr>
          <p:spPr>
            <a:xfrm>
              <a:off x="9702229" y="2809477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33D154-0068-4601-9470-EFB4CB399B0A}"/>
                </a:ext>
              </a:extLst>
            </p:cNvPr>
            <p:cNvSpPr txBox="1"/>
            <p:nvPr/>
          </p:nvSpPr>
          <p:spPr>
            <a:xfrm>
              <a:off x="8986848" y="132375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03C9D11-C178-4C3E-A692-E18EC19489FE}"/>
                </a:ext>
              </a:extLst>
            </p:cNvPr>
            <p:cNvSpPr txBox="1"/>
            <p:nvPr/>
          </p:nvSpPr>
          <p:spPr>
            <a:xfrm>
              <a:off x="8303860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9B07289-165E-4B18-9E6F-F994DAC83DD2}"/>
                </a:ext>
              </a:extLst>
            </p:cNvPr>
            <p:cNvSpPr txBox="1"/>
            <p:nvPr/>
          </p:nvSpPr>
          <p:spPr>
            <a:xfrm>
              <a:off x="8993978" y="2057916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CABA2F0-8470-4E7F-8A39-453996E7B235}"/>
                </a:ext>
              </a:extLst>
            </p:cNvPr>
            <p:cNvSpPr txBox="1"/>
            <p:nvPr/>
          </p:nvSpPr>
          <p:spPr>
            <a:xfrm>
              <a:off x="10406618" y="2039018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3179AF-5A3B-4527-95F9-754CD148363D}"/>
                </a:ext>
              </a:extLst>
            </p:cNvPr>
            <p:cNvSpPr txBox="1"/>
            <p:nvPr/>
          </p:nvSpPr>
          <p:spPr>
            <a:xfrm>
              <a:off x="8304878" y="280910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F879F7-F2C8-48F0-9F76-14CBDF8AA6FC}"/>
                </a:ext>
              </a:extLst>
            </p:cNvPr>
            <p:cNvSpPr txBox="1"/>
            <p:nvPr/>
          </p:nvSpPr>
          <p:spPr>
            <a:xfrm>
              <a:off x="10419778" y="2802669"/>
              <a:ext cx="718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97334C-4089-4B54-A142-9DED0B45BC5C}"/>
                </a:ext>
              </a:extLst>
            </p:cNvPr>
            <p:cNvSpPr txBox="1"/>
            <p:nvPr/>
          </p:nvSpPr>
          <p:spPr>
            <a:xfrm>
              <a:off x="7659241" y="479136"/>
              <a:ext cx="716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Z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79BA5-BDBE-4078-A355-2461E4748405}"/>
              </a:ext>
            </a:extLst>
          </p:cNvPr>
          <p:cNvSpPr txBox="1"/>
          <p:nvPr/>
        </p:nvSpPr>
        <p:spPr>
          <a:xfrm>
            <a:off x="8166445" y="5743902"/>
            <a:ext cx="118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 </a:t>
            </a:r>
            <a:r>
              <a:rPr lang="en-US" sz="2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800" i="1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K’</a:t>
            </a:r>
            <a:endParaRPr lang="en-SG" sz="28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5E2D0F0B-140E-4958-A306-5150CB65ADDD}"/>
              </a:ext>
            </a:extLst>
          </p:cNvPr>
          <p:cNvSpPr/>
          <p:nvPr/>
        </p:nvSpPr>
        <p:spPr>
          <a:xfrm>
            <a:off x="8706068" y="2216578"/>
            <a:ext cx="2660778" cy="13033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4651CD-B0E9-4739-BCD3-B1910D0761C0}"/>
              </a:ext>
            </a:extLst>
          </p:cNvPr>
          <p:cNvSpPr txBox="1"/>
          <p:nvPr/>
        </p:nvSpPr>
        <p:spPr>
          <a:xfrm>
            <a:off x="8132992" y="6334780"/>
            <a:ext cx="35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KLMN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0000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SG" sz="2800" i="1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1</a:t>
            </a:r>
            <a:endParaRPr lang="en-SG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23DC869-E2FA-AFAA-CA67-12CC9CC7A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4906"/>
              </p:ext>
            </p:extLst>
          </p:nvPr>
        </p:nvGraphicFramePr>
        <p:xfrm>
          <a:off x="61067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FF3B6-1637-73C8-2F14-6CFA5F92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4718"/>
              </p:ext>
            </p:extLst>
          </p:nvPr>
        </p:nvGraphicFramePr>
        <p:xfrm>
          <a:off x="4265219" y="1886808"/>
          <a:ext cx="3468913" cy="44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559">
                  <a:extLst>
                    <a:ext uri="{9D8B030D-6E8A-4147-A177-3AD203B41FA5}">
                      <a16:colId xmlns:a16="http://schemas.microsoft.com/office/drawing/2014/main" val="165658536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110800001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072546710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52277265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2281271615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39097088"/>
                    </a:ext>
                  </a:extLst>
                </a:gridCol>
                <a:gridCol w="495559">
                  <a:extLst>
                    <a:ext uri="{9D8B030D-6E8A-4147-A177-3AD203B41FA5}">
                      <a16:colId xmlns:a16="http://schemas.microsoft.com/office/drawing/2014/main" val="5315339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Y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AndesNeue Alt 2 Book" panose="00000500000000000000" pitchFamily="2" charset="0"/>
                        </a:rPr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92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242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75010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4858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620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9004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214884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0266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6600"/>
                          </a:solidFill>
                          <a:latin typeface="AndesNeue Alt 2 Book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0000FF"/>
                          </a:solidFill>
                          <a:latin typeface="AndesNeue Alt 2 Book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9645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965DB0A-18E9-B1AB-5C1A-45DDFF18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Circuits with don’t-cares</a:t>
            </a:r>
          </a:p>
        </p:txBody>
      </p:sp>
    </p:spTree>
    <p:extLst>
      <p:ext uri="{BB962C8B-B14F-4D97-AF65-F5344CB8AC3E}">
        <p14:creationId xmlns:p14="http://schemas.microsoft.com/office/powerpoint/2010/main" val="418251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7BE5-3DA1-D189-660D-FFD380993086}"/>
              </a:ext>
            </a:extLst>
          </p:cNvPr>
          <p:cNvSpPr txBox="1"/>
          <p:nvPr/>
        </p:nvSpPr>
        <p:spPr>
          <a:xfrm>
            <a:off x="9119790" y="1690688"/>
            <a:ext cx="2234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The dot is important!</a:t>
            </a:r>
          </a:p>
        </p:txBody>
      </p:sp>
    </p:spTree>
    <p:extLst>
      <p:ext uri="{BB962C8B-B14F-4D97-AF65-F5344CB8AC3E}">
        <p14:creationId xmlns:p14="http://schemas.microsoft.com/office/powerpoint/2010/main" val="28810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3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330392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6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199932" y="1768608"/>
            <a:ext cx="553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endParaRPr lang="en-SG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00714-CDF0-1A71-0BFB-2573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Consensus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25FCF-9B57-46C8-A466-A03473D6ED1C}"/>
              </a:ext>
            </a:extLst>
          </p:cNvPr>
          <p:cNvGrpSpPr/>
          <p:nvPr/>
        </p:nvGrpSpPr>
        <p:grpSpPr>
          <a:xfrm>
            <a:off x="267482" y="2414939"/>
            <a:ext cx="4174808" cy="2934625"/>
            <a:chOff x="0" y="654050"/>
            <a:chExt cx="1934203" cy="14945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1AA5D0-3AA4-4219-9BA6-2104FD9BDE09}"/>
                </a:ext>
              </a:extLst>
            </p:cNvPr>
            <p:cNvGrpSpPr/>
            <p:nvPr/>
          </p:nvGrpSpPr>
          <p:grpSpPr>
            <a:xfrm>
              <a:off x="0" y="654050"/>
              <a:ext cx="1896177" cy="1494568"/>
              <a:chOff x="0" y="654050"/>
              <a:chExt cx="1896177" cy="14945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35BA4A6-21F9-4E2E-84AE-C8DE48B530B6}"/>
                  </a:ext>
                </a:extLst>
              </p:cNvPr>
              <p:cNvGrpSpPr/>
              <p:nvPr/>
            </p:nvGrpSpPr>
            <p:grpSpPr>
              <a:xfrm>
                <a:off x="403860" y="1082842"/>
                <a:ext cx="1492317" cy="703447"/>
                <a:chOff x="0" y="0"/>
                <a:chExt cx="1492317" cy="70344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E2CE154-EA5B-4558-8D19-2C1F90DB3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EF2563D-7E6F-43B8-8C3E-363C428C547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DA9BA72-CEF1-4447-A333-C722F4E3C7B8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CFC649A7-7F1C-4502-9EAE-EBA59456FDF2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4E48009-CA1F-4FFA-B383-2C44E06EA452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A2F2E28-2CAC-4CAF-9C92-5BE37CD0AF7D}"/>
                    </a:ext>
                  </a:extLst>
                </p:cNvPr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FEF31EC-C2E8-4077-AD69-8BF2612643B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D81F179-2502-40AB-8D55-C51AE780E3AF}"/>
                      </a:ext>
                    </a:extLst>
                  </p:cNvPr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09965F9-8CBA-4274-A485-6B2EE5BFC3EF}"/>
                      </a:ext>
                    </a:extLst>
                  </p:cNvPr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1081D70-5B8E-4E7F-A1EE-C4A9BDC22EFE}"/>
                      </a:ext>
                    </a:extLst>
                  </p:cNvPr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>
                      <a:latin typeface="AndesNeue Alt 2 Book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E928B54-F6DB-4D51-9EEC-FBE7A14ABF6E}"/>
                  </a:ext>
                </a:extLst>
              </p:cNvPr>
              <p:cNvGrpSpPr/>
              <p:nvPr/>
            </p:nvGrpSpPr>
            <p:grpSpPr>
              <a:xfrm>
                <a:off x="0" y="654050"/>
                <a:ext cx="1864595" cy="1494568"/>
                <a:chOff x="0" y="654050"/>
                <a:chExt cx="1864595" cy="1494568"/>
              </a:xfrm>
            </p:grpSpPr>
            <p:sp>
              <p:nvSpPr>
                <p:cNvPr id="40" name="Text Box 2">
                  <a:extLst>
                    <a:ext uri="{FF2B5EF4-FFF2-40B4-BE49-F238E27FC236}">
                      <a16:creationId xmlns:a16="http://schemas.microsoft.com/office/drawing/2014/main" id="{51865129-FE8E-44CA-AC8E-44DC5DC92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0545" y="1882149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z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A9DBCFF7-E337-48D6-9D70-B877EC356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47825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565419A9-4E21-4E6D-A1F5-71583C1DAB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0556" y="654050"/>
                  <a:ext cx="290829" cy="2664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800" i="1" dirty="0">
                      <a:effectLst/>
                      <a:latin typeface="Source Sans Pro" panose="020B0503030403020204" pitchFamily="34" charset="0"/>
                      <a:ea typeface="Times New Roman" panose="02020603050405020304" pitchFamily="18" charset="0"/>
                    </a:rPr>
                    <a:t>y</a:t>
                  </a:r>
                  <a:endParaRPr lang="en-SG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82D9FB1A-363E-4D11-A88F-273FA635BC0B}"/>
                    </a:ext>
                  </a:extLst>
                </p:cNvPr>
                <p:cNvSpPr/>
                <p:nvPr/>
              </p:nvSpPr>
              <p:spPr>
                <a:xfrm>
                  <a:off x="241983" y="1435764"/>
                  <a:ext cx="139017" cy="350484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4" name="Left Brace 43">
                  <a:extLst>
                    <a:ext uri="{FF2B5EF4-FFF2-40B4-BE49-F238E27FC236}">
                      <a16:creationId xmlns:a16="http://schemas.microsoft.com/office/drawing/2014/main" id="{1E459A96-5CC8-4C7F-98A7-95A81D900688}"/>
                    </a:ext>
                  </a:extLst>
                </p:cNvPr>
                <p:cNvSpPr/>
                <p:nvPr/>
              </p:nvSpPr>
              <p:spPr>
                <a:xfrm rot="16200000" flipH="1">
                  <a:off x="1468953" y="639160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FA5873D2-1489-41D2-8446-CD7E2F77E5F6}"/>
                    </a:ext>
                  </a:extLst>
                </p:cNvPr>
                <p:cNvSpPr/>
                <p:nvPr/>
              </p:nvSpPr>
              <p:spPr>
                <a:xfrm rot="16200000" flipV="1">
                  <a:off x="1094647" y="1542881"/>
                  <a:ext cx="107688" cy="683596"/>
                </a:xfrm>
                <a:prstGeom prst="leftBrace">
                  <a:avLst>
                    <a:gd name="adj1" fmla="val 2434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90ED8-202C-48FF-90C6-15E75562FF95}"/>
                </a:ext>
              </a:extLst>
            </p:cNvPr>
            <p:cNvGrpSpPr/>
            <p:nvPr/>
          </p:nvGrpSpPr>
          <p:grpSpPr>
            <a:xfrm>
              <a:off x="365736" y="1129588"/>
              <a:ext cx="1568467" cy="571286"/>
              <a:chOff x="-24" y="721625"/>
              <a:chExt cx="1568467" cy="571286"/>
            </a:xfrm>
          </p:grpSpPr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C186A9AE-16CB-4FA9-BCFC-3A408AF8F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028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71EC14B2-5C88-4A74-BDC9-32F15D05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4" y="1057791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14311E31-D700-4D8F-A21A-8890A525F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468" y="1048827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8C67752B-A5E5-45C9-A498-4DFE8F3F9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A65D7A5F-D821-494C-9267-1F404DC0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">
                <a:extLst>
                  <a:ext uri="{FF2B5EF4-FFF2-40B4-BE49-F238E27FC236}">
                    <a16:creationId xmlns:a16="http://schemas.microsoft.com/office/drawing/2014/main" id="{4859BE05-BFA5-4338-A74D-A344FE4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453" y="1039862"/>
                <a:ext cx="438265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753CC3DF-A4E4-4631-94DF-FB7ECC848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961" y="1053309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1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AD7815B5-D984-418B-A42E-0E7883D5D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543" y="721625"/>
                <a:ext cx="438900" cy="235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  <a:ea typeface="Times New Roman" panose="02020603050405020304" pitchFamily="18" charset="0"/>
                  </a:rPr>
                  <a:t>0</a:t>
                </a:r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EF9191-880C-44E5-A9D1-A9C14DAAB84C}"/>
              </a:ext>
            </a:extLst>
          </p:cNvPr>
          <p:cNvGrpSpPr/>
          <p:nvPr/>
        </p:nvGrpSpPr>
        <p:grpSpPr>
          <a:xfrm>
            <a:off x="1964566" y="3303925"/>
            <a:ext cx="2267559" cy="1228767"/>
            <a:chOff x="0" y="0"/>
            <a:chExt cx="1050290" cy="6257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80F70CA-214D-47BB-B101-E4E972377AE0}"/>
                </a:ext>
              </a:extLst>
            </p:cNvPr>
            <p:cNvSpPr/>
            <p:nvPr/>
          </p:nvSpPr>
          <p:spPr>
            <a:xfrm>
              <a:off x="0" y="16193"/>
              <a:ext cx="669290" cy="24765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B2E3983-4AA4-4DB2-B3D4-B9C4EE8A82B2}"/>
                </a:ext>
              </a:extLst>
            </p:cNvPr>
            <p:cNvSpPr/>
            <p:nvPr/>
          </p:nvSpPr>
          <p:spPr>
            <a:xfrm>
              <a:off x="381000" y="320993"/>
              <a:ext cx="669290" cy="26115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0871FE-AAA1-4B6C-A345-9BE56D2B3ACA}"/>
                </a:ext>
              </a:extLst>
            </p:cNvPr>
            <p:cNvSpPr/>
            <p:nvPr/>
          </p:nvSpPr>
          <p:spPr>
            <a:xfrm rot="16200000">
              <a:off x="210502" y="201296"/>
              <a:ext cx="625793" cy="22320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 dirty="0">
                <a:latin typeface="AndesNeue Alt 2 Book" panose="000005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831864-076B-46C4-A7BE-CD06931BF15F}"/>
              </a:ext>
            </a:extLst>
          </p:cNvPr>
          <p:cNvSpPr txBox="1"/>
          <p:nvPr/>
        </p:nvSpPr>
        <p:spPr>
          <a:xfrm>
            <a:off x="4659512" y="3096375"/>
            <a:ext cx="753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013" algn="l"/>
                <a:tab pos="4479925" algn="l"/>
              </a:tabLst>
            </a:pP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	</a:t>
            </a: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·y·z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[identity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x+x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’)·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[complement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[distributive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[commutative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447992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+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x’·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y·z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[associative law]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tabLst>
                <a:tab pos="354013" algn="l"/>
                <a:tab pos="3762375" algn="l"/>
              </a:tabLs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=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x·y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x’·z</a:t>
            </a: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[absorption theorem 1]</a:t>
            </a:r>
            <a:endParaRPr lang="en-SG" sz="2400" dirty="0">
              <a:solidFill>
                <a:srgbClr val="0066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248606" y="203793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x,y,z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y’+y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2709424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complement law)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333501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x+y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’)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x’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’+y)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identity law)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3924760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1)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451450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x’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the commutative law)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5100357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 y + 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z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’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2)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00090" y="5741055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x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+ y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SG" sz="24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(by absorption theorem 1)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E4DAA-D20B-E6B8-C3F3-7A12FADC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Q2a. Simplifying to SOP</a:t>
            </a:r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19769" y="1935659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G(</a:t>
            </a:r>
            <a:r>
              <a:rPr lang="en-SG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p,q,r,s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 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  <a:sym typeface="Symbol" panose="05050102010706020507" pitchFamily="18" charset="2"/>
              </a:rPr>
              <a:t>∏</a:t>
            </a:r>
            <a:r>
              <a:rPr lang="en-SG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M(5, 9, 13)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74D9C-C79F-610C-5583-63594C4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Q2b. Simplifying to SOP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z="16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fld>
            <a:endParaRPr lang="en-SG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0228" y="1935659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= (0101)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9 = (1001)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13 = (1101)</a:t>
            </a:r>
            <a:r>
              <a:rPr lang="en-US" sz="24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52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2808</Words>
  <Application>Microsoft Office PowerPoint</Application>
  <PresentationFormat>Widescreen</PresentationFormat>
  <Paragraphs>1219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AndesNeue Alt 2 Book</vt:lpstr>
      <vt:lpstr>AndesNeue Alt 2 Medium</vt:lpstr>
      <vt:lpstr>Arial</vt:lpstr>
      <vt:lpstr>Source Sans Pro</vt:lpstr>
      <vt:lpstr>Times New Roman</vt:lpstr>
      <vt:lpstr>Office Theme</vt:lpstr>
      <vt:lpstr>CS2100 Tutorial 6</vt:lpstr>
      <vt:lpstr>Recap</vt:lpstr>
      <vt:lpstr>Overview</vt:lpstr>
      <vt:lpstr>Q1. Consensus theorem</vt:lpstr>
      <vt:lpstr>Q1. Consensus theorem</vt:lpstr>
      <vt:lpstr>Q1. Consensus theorem</vt:lpstr>
      <vt:lpstr>Q1. Consensus theorem</vt:lpstr>
      <vt:lpstr>Q2a. Simplifying to SOP</vt:lpstr>
      <vt:lpstr>Q2b. Simplifying to SOP</vt:lpstr>
      <vt:lpstr>Q2b. Simplifying to SOP</vt:lpstr>
      <vt:lpstr>Q2b. Simplifying to SOP</vt:lpstr>
      <vt:lpstr>Q2b. Simplifying to SOP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Q3. K-maps</vt:lpstr>
      <vt:lpstr>Q4. Circuits with don’t-cares</vt:lpstr>
      <vt:lpstr>Q4. Circuits with don’t-cares</vt:lpstr>
      <vt:lpstr>Q4. Circuits with don’t-cares</vt:lpstr>
      <vt:lpstr>Q4. Circuits with don’t-cares</vt:lpstr>
      <vt:lpstr>Q4. Circuits with don’t-cares</vt:lpstr>
      <vt:lpstr>End of Tutorial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23</cp:revision>
  <dcterms:created xsi:type="dcterms:W3CDTF">2024-08-24T12:49:29Z</dcterms:created>
  <dcterms:modified xsi:type="dcterms:W3CDTF">2024-10-10T04:57:46Z</dcterms:modified>
</cp:coreProperties>
</file>