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313" r:id="rId3"/>
    <p:sldId id="326" r:id="rId4"/>
    <p:sldId id="269" r:id="rId5"/>
    <p:sldId id="328" r:id="rId6"/>
    <p:sldId id="314" r:id="rId7"/>
    <p:sldId id="329" r:id="rId8"/>
    <p:sldId id="315" r:id="rId9"/>
    <p:sldId id="330" r:id="rId10"/>
    <p:sldId id="316" r:id="rId11"/>
    <p:sldId id="331" r:id="rId12"/>
    <p:sldId id="332" r:id="rId13"/>
    <p:sldId id="333" r:id="rId14"/>
    <p:sldId id="325" r:id="rId15"/>
    <p:sldId id="318" r:id="rId16"/>
    <p:sldId id="319" r:id="rId17"/>
    <p:sldId id="320" r:id="rId18"/>
    <p:sldId id="321" r:id="rId19"/>
    <p:sldId id="322" r:id="rId20"/>
    <p:sldId id="334" r:id="rId21"/>
    <p:sldId id="323" r:id="rId22"/>
    <p:sldId id="335" r:id="rId23"/>
    <p:sldId id="324" r:id="rId24"/>
    <p:sldId id="336" r:id="rId25"/>
    <p:sldId id="327" r:id="rId26"/>
    <p:sldId id="29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ay Saha" initials="SS" lastIdx="1" clrIdx="0">
    <p:extLst>
      <p:ext uri="{19B8F6BF-5375-455C-9EA6-DF929625EA0E}">
        <p15:presenceInfo xmlns:p15="http://schemas.microsoft.com/office/powerpoint/2012/main" userId="Sanjay Saha" providerId="None"/>
      </p:ext>
    </p:extLst>
  </p:cmAuthor>
  <p:cmAuthor id="2" name="Tan Tuck Choy" initials="TTC" lastIdx="0" clrIdx="1">
    <p:extLst>
      <p:ext uri="{19B8F6BF-5375-455C-9EA6-DF929625EA0E}">
        <p15:presenceInfo xmlns:p15="http://schemas.microsoft.com/office/powerpoint/2012/main" userId="S-1-5-21-482311787-1869618626-615583016-90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000099"/>
    <a:srgbClr val="CCECFF"/>
    <a:srgbClr val="99FF99"/>
    <a:srgbClr val="00FF00"/>
    <a:srgbClr val="003300"/>
    <a:srgbClr val="FFFFCC"/>
    <a:srgbClr val="FF660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5037"/>
  </p:normalViewPr>
  <p:slideViewPr>
    <p:cSldViewPr snapToGrid="0" snapToObjects="1">
      <p:cViewPr varScale="1">
        <p:scale>
          <a:sx n="66" d="100"/>
          <a:sy n="66" d="100"/>
        </p:scale>
        <p:origin x="12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0D1F-4E0B-470D-BE89-8B98D1F65AEC}" type="datetimeFigureOut">
              <a:rPr lang="en-US" smtClean="0"/>
              <a:t>27-Sep-20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7DDD6-A43A-4F1F-AB30-FF9862BC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998F76-E9E3-4463-817F-D8C0D573D975}" type="datetime1">
              <a:rPr lang="en-US" smtClean="0"/>
              <a:t>27-Sep-20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0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D06-5A9E-4B3F-952F-1E0761201B9F}" type="datetime1">
              <a:rPr lang="en-US" smtClean="0"/>
              <a:t>27-Sep-20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4F4B-6828-4512-B9A2-CDE95FB13083}" type="datetime1">
              <a:rPr lang="en-US" smtClean="0"/>
              <a:t>27-Sep-20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F3F-66F1-4062-AD20-D4050B2E2316}" type="datetime1">
              <a:rPr lang="en-US" smtClean="0"/>
              <a:t>27-Sep-20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186-BC58-4E38-9D6B-E2530ED488D7}" type="datetime1">
              <a:rPr lang="en-US" smtClean="0"/>
              <a:t>27-Sep-20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96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92B9-BF38-4C9C-90F6-943069E9EDFA}" type="datetime1">
              <a:rPr lang="en-US" smtClean="0"/>
              <a:t>27-Sep-20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D3BD-47A2-4767-947D-2AE1001298C3}" type="datetime1">
              <a:rPr lang="en-US" smtClean="0"/>
              <a:t>27-Sep-20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8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707-B7B2-4F97-BB0F-04E2D97E588E}" type="datetime1">
              <a:rPr lang="en-US" smtClean="0"/>
              <a:t>27-Sep-20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6F7F-EEFF-4A48-AE97-650E1D713802}" type="datetime1">
              <a:rPr lang="en-US" smtClean="0"/>
              <a:t>27-Sep-20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2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A2C-FFF8-457B-A6F2-A82A2E070B42}" type="datetime1">
              <a:rPr lang="en-US" smtClean="0"/>
              <a:t>27-Sep-20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2C9-6F7B-471B-93D4-A5C041E70C69}" type="datetime1">
              <a:rPr lang="en-US" smtClean="0"/>
              <a:t>27-Sep-20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F60B06E-A043-4080-8A6B-3C15F51235EB}" type="datetime1">
              <a:rPr lang="en-US" smtClean="0"/>
              <a:t>27-Sep-20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1.png"/><Relationship Id="rId4" Type="http://schemas.openxmlformats.org/officeDocument/2006/relationships/image" Target="../media/image34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3.png"/><Relationship Id="rId5" Type="http://schemas.openxmlformats.org/officeDocument/2006/relationships/image" Target="../media/image59.png"/><Relationship Id="rId10" Type="http://schemas.openxmlformats.org/officeDocument/2006/relationships/image" Target="../media/image42.png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760.png"/><Relationship Id="rId18" Type="http://schemas.openxmlformats.org/officeDocument/2006/relationships/image" Target="../media/image810.png"/><Relationship Id="rId3" Type="http://schemas.openxmlformats.org/officeDocument/2006/relationships/image" Target="../media/image781.png"/><Relationship Id="rId7" Type="http://schemas.openxmlformats.org/officeDocument/2006/relationships/image" Target="../media/image700.png"/><Relationship Id="rId12" Type="http://schemas.openxmlformats.org/officeDocument/2006/relationships/image" Target="../media/image751.png"/><Relationship Id="rId17" Type="http://schemas.openxmlformats.org/officeDocument/2006/relationships/image" Target="../media/image800.png"/><Relationship Id="rId2" Type="http://schemas.openxmlformats.org/officeDocument/2006/relationships/image" Target="../media/image661.png"/><Relationship Id="rId16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740.png"/><Relationship Id="rId5" Type="http://schemas.openxmlformats.org/officeDocument/2006/relationships/image" Target="../media/image660.png"/><Relationship Id="rId15" Type="http://schemas.openxmlformats.org/officeDocument/2006/relationships/image" Target="../media/image780.png"/><Relationship Id="rId10" Type="http://schemas.openxmlformats.org/officeDocument/2006/relationships/image" Target="../media/image730.png"/><Relationship Id="rId9" Type="http://schemas.openxmlformats.org/officeDocument/2006/relationships/image" Target="../media/image720.png"/><Relationship Id="rId14" Type="http://schemas.openxmlformats.org/officeDocument/2006/relationships/image" Target="../media/image77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781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B366-077F-5141-BDDB-5136E07F8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Cs1231S T02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tutorial #5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DE500-BCC6-024C-9FB8-F236052DC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Mathematical Induction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88419" y="5007935"/>
            <a:ext cx="6220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bg1"/>
                </a:solidFill>
              </a:rPr>
              <a:t>You may ask me questions about Assignment 1 before the class starts (and at other times outside class).</a:t>
            </a:r>
            <a:endParaRPr lang="en-S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Q4.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79979" y="348918"/>
                <a:ext cx="9105804" cy="595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 be an odd integer. Prove</a:t>
                </a:r>
                <a:r>
                  <a:rPr lang="en-US" sz="2800" b="0" dirty="0" smtClean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: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∣(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−1).</m:t>
                    </m:r>
                  </m:oMath>
                </a14:m>
                <a:endParaRPr 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79" y="348918"/>
                <a:ext cx="9105804" cy="595356"/>
              </a:xfrm>
              <a:prstGeom prst="rect">
                <a:avLst/>
              </a:prstGeom>
              <a:blipFill>
                <a:blip r:embed="rId2"/>
                <a:stretch>
                  <a:fillRect l="-1339" t="-1020" b="-244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76222" y="1237316"/>
                <a:ext cx="7302234" cy="428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 smtClean="0"/>
                  <a:t>2.	</a:t>
                </a:r>
                <a:r>
                  <a:rPr lang="en-SG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000" dirty="0"/>
                  <a:t>, let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SG" sz="2000" dirty="0"/>
                  <a:t> </a:t>
                </a:r>
                <a:r>
                  <a:rPr lang="en-SG" sz="2000" dirty="0" smtClean="0"/>
                  <a:t>be 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∣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SG" sz="2000" dirty="0" smtClean="0"/>
                  <a:t>”.</a:t>
                </a:r>
                <a:endParaRPr lang="en-SG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1237316"/>
                <a:ext cx="7302234" cy="428451"/>
              </a:xfrm>
              <a:prstGeom prst="rect">
                <a:avLst/>
              </a:prstGeom>
              <a:blipFill>
                <a:blip r:embed="rId3"/>
                <a:stretch>
                  <a:fillRect l="-919" t="-4286" b="-228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76222" y="1603879"/>
                <a:ext cx="9667978" cy="3253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 smtClean="0"/>
                  <a:t>3.	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(Base step)</a:t>
                </a:r>
              </a:p>
              <a:p>
                <a:pPr marL="804863" indent="-447675">
                  <a:tabLst>
                    <a:tab pos="804863" algn="l"/>
                    <a:tab pos="1700213" algn="l"/>
                  </a:tabLst>
                </a:pPr>
                <a:r>
                  <a:rPr lang="en-US" sz="2000" dirty="0" smtClean="0"/>
                  <a:t>3.1.</a:t>
                </a: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4863" indent="-447675">
                  <a:tabLst>
                    <a:tab pos="804863" algn="l"/>
                    <a:tab pos="1700213" algn="l"/>
                  </a:tabLst>
                </a:pPr>
                <a:endParaRPr lang="en-US" sz="2000" dirty="0" smtClean="0"/>
              </a:p>
              <a:p>
                <a:pPr marL="804863" indent="-447675">
                  <a:tabLst>
                    <a:tab pos="804863" algn="l"/>
                    <a:tab pos="1700213" algn="l"/>
                  </a:tabLst>
                </a:pPr>
                <a:endParaRPr lang="en-US" sz="2000" dirty="0"/>
              </a:p>
              <a:p>
                <a:pPr marL="804863" indent="-447675">
                  <a:tabLst>
                    <a:tab pos="804863" algn="l"/>
                    <a:tab pos="1700213" algn="l"/>
                  </a:tabLst>
                </a:pPr>
                <a:endParaRPr lang="en-US" sz="2000" dirty="0" smtClean="0"/>
              </a:p>
              <a:p>
                <a:pPr marL="804863" indent="-447675">
                  <a:tabLst>
                    <a:tab pos="804863" algn="l"/>
                    <a:tab pos="1700213" algn="l"/>
                  </a:tabLst>
                </a:pPr>
                <a:endParaRPr lang="en-US" sz="2000" dirty="0"/>
              </a:p>
              <a:p>
                <a:pPr marL="804863" indent="-447675">
                  <a:tabLst>
                    <a:tab pos="804863" algn="l"/>
                    <a:tab pos="1700213" algn="l"/>
                  </a:tabLst>
                </a:pPr>
                <a:endParaRPr lang="en-US" sz="2000" dirty="0" smtClean="0"/>
              </a:p>
              <a:p>
                <a:pPr marL="804863" indent="-447675">
                  <a:tabLst>
                    <a:tab pos="804863" algn="l"/>
                    <a:tab pos="1700213" algn="l"/>
                  </a:tabLst>
                </a:pPr>
                <a:endParaRPr lang="en-US" sz="2000" dirty="0"/>
              </a:p>
              <a:p>
                <a:pPr marL="804863" indent="-447675">
                  <a:tabLst>
                    <a:tab pos="804863" algn="l"/>
                    <a:tab pos="1700213" algn="l"/>
                  </a:tabLst>
                </a:pPr>
                <a:r>
                  <a:rPr lang="en-US" sz="2000" dirty="0" smtClean="0"/>
                  <a:t>3.5.	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=8∣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804863" indent="-447675">
                  <a:tabLst>
                    <a:tab pos="804863" algn="l"/>
                    <a:tab pos="1700213" algn="l"/>
                  </a:tabLst>
                </a:pPr>
                <a:r>
                  <a:rPr lang="en-US" sz="2000" dirty="0" smtClean="0"/>
                  <a:t>3.6.	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/>
                  <a:t>true.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1603879"/>
                <a:ext cx="9667978" cy="3253327"/>
              </a:xfrm>
              <a:prstGeom prst="rect">
                <a:avLst/>
              </a:prstGeom>
              <a:blipFill>
                <a:blip r:embed="rId4"/>
                <a:stretch>
                  <a:fillRect l="-694" t="-936" b="-243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76222" y="907838"/>
                <a:ext cx="7422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 smtClean="0"/>
                  <a:t>1.	</a:t>
                </a:r>
                <a:r>
                  <a:rPr lang="en-US" sz="2000" dirty="0" smtClean="0">
                    <a:solidFill>
                      <a:srgbClr val="006600"/>
                    </a:solidFill>
                  </a:rPr>
                  <a:t>Use the definition of “odd” to</a:t>
                </a:r>
                <a:r>
                  <a:rPr lang="en-US" sz="2000" dirty="0" smtClean="0"/>
                  <a:t> find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SG" dirty="0" smtClean="0">
                    <a:solidFill>
                      <a:srgbClr val="003300"/>
                    </a:solidFill>
                  </a:rPr>
                  <a:t>.</a:t>
                </a:r>
                <a:endParaRPr lang="en-SG" dirty="0">
                  <a:solidFill>
                    <a:srgbClr val="0033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907838"/>
                <a:ext cx="7422885" cy="400110"/>
              </a:xfrm>
              <a:prstGeom prst="rect">
                <a:avLst/>
              </a:prstGeom>
              <a:blipFill>
                <a:blip r:embed="rId5"/>
                <a:stretch>
                  <a:fillRect l="-904" t="-9091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835993" y="6233419"/>
                <a:ext cx="307045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⇔   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𝑑𝑘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993" y="6233419"/>
                <a:ext cx="3070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76222" y="4893676"/>
                <a:ext cx="9667978" cy="724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 smtClean="0"/>
                  <a:t>4.	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(Induction step)</a:t>
                </a:r>
              </a:p>
              <a:p>
                <a:pPr marL="804863" indent="-447675">
                  <a:tabLst>
                    <a:tab pos="804863" algn="l"/>
                    <a:tab pos="1700213" algn="l"/>
                  </a:tabLst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⩾1</m:t>
                        </m:r>
                      </m:sub>
                    </m:sSub>
                  </m:oMath>
                </a14:m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is true.   …   …  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 smtClean="0"/>
                  <a:t> is true.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4893676"/>
                <a:ext cx="9667978" cy="724109"/>
              </a:xfrm>
              <a:prstGeom prst="rect">
                <a:avLst/>
              </a:prstGeom>
              <a:blipFill>
                <a:blip r:embed="rId7"/>
                <a:stretch>
                  <a:fillRect l="-694" t="-5042" b="-126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76222" y="5581722"/>
                <a:ext cx="9667978" cy="416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5</a:t>
                </a:r>
                <a:r>
                  <a:rPr lang="en-US" sz="2000" dirty="0" smtClean="0"/>
                  <a:t>.	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Hence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⩾1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true by MI.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5581722"/>
                <a:ext cx="9667978" cy="416332"/>
              </a:xfrm>
              <a:prstGeom prst="rect">
                <a:avLst/>
              </a:prstGeom>
              <a:blipFill>
                <a:blip r:embed="rId8"/>
                <a:stretch>
                  <a:fillRect l="-694" t="-7353" b="-235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95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 uiExpand="1" build="p"/>
      <p:bldP spid="16" grpId="0"/>
      <p:bldP spid="1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Q4.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79979" y="348918"/>
                <a:ext cx="9105804" cy="595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 be an odd integer. Prove</a:t>
                </a:r>
                <a:r>
                  <a:rPr lang="en-US" sz="2800" b="0" dirty="0" smtClean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: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∣(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−1).</m:t>
                    </m:r>
                  </m:oMath>
                </a14:m>
                <a:endParaRPr 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79" y="348918"/>
                <a:ext cx="9105804" cy="595356"/>
              </a:xfrm>
              <a:prstGeom prst="rect">
                <a:avLst/>
              </a:prstGeom>
              <a:blipFill>
                <a:blip r:embed="rId2"/>
                <a:stretch>
                  <a:fillRect l="-1339" t="-1020" b="-244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76222" y="1237316"/>
                <a:ext cx="7302234" cy="428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 smtClean="0"/>
                  <a:t>2.	</a:t>
                </a:r>
                <a:r>
                  <a:rPr lang="en-SG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000" dirty="0"/>
                  <a:t>, let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SG" sz="2000" dirty="0"/>
                  <a:t> </a:t>
                </a:r>
                <a:r>
                  <a:rPr lang="en-SG" sz="2000" dirty="0" smtClean="0"/>
                  <a:t>be 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∣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SG" sz="2000" dirty="0" smtClean="0"/>
                  <a:t>”.</a:t>
                </a:r>
                <a:endParaRPr lang="en-SG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1237316"/>
                <a:ext cx="7302234" cy="428451"/>
              </a:xfrm>
              <a:prstGeom prst="rect">
                <a:avLst/>
              </a:prstGeom>
              <a:blipFill>
                <a:blip r:embed="rId3"/>
                <a:stretch>
                  <a:fillRect l="-919" t="-4286" b="-228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76222" y="1603879"/>
                <a:ext cx="9667978" cy="329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 smtClean="0"/>
                  <a:t>3.	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(Base step)</a:t>
                </a:r>
              </a:p>
              <a:p>
                <a:pPr marL="804863" indent="-447675">
                  <a:tabLst>
                    <a:tab pos="804863" algn="l"/>
                    <a:tab pos="1700213" algn="l"/>
                  </a:tabLst>
                </a:pPr>
                <a:r>
                  <a:rPr lang="en-US" sz="2000" dirty="0" smtClean="0"/>
                  <a:t>3.1.</a:t>
                </a: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4863" indent="-447675">
                  <a:tabLst>
                    <a:tab pos="804863" algn="l"/>
                    <a:tab pos="1700213" algn="l"/>
                  </a:tabLst>
                </a:pPr>
                <a:r>
                  <a:rPr lang="en-US" sz="2000" b="0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</a:t>
                </a:r>
                <a:r>
                  <a:rPr lang="en-SG" sz="2000" dirty="0"/>
                  <a:t> </a:t>
                </a:r>
                <a:r>
                  <a:rPr lang="en-SG" sz="2000" dirty="0" smtClean="0"/>
                  <a:t>by line 1; </a:t>
                </a:r>
                <a:endParaRPr lang="en-US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4863" indent="-447675">
                  <a:tabLst>
                    <a:tab pos="804863" algn="l"/>
                    <a:tab pos="1700213" algn="l"/>
                  </a:tabLst>
                </a:pPr>
                <a:r>
                  <a:rPr lang="en-US" sz="2000" b="0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+4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4863" indent="-447675">
                  <a:tabLst>
                    <a:tab pos="804863" algn="l"/>
                    <a:tab pos="1700213" algn="l"/>
                  </a:tabLst>
                </a:pPr>
                <a:r>
                  <a:rPr lang="en-US" sz="2000" b="0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804863" indent="-447675">
                  <a:tabLst>
                    <a:tab pos="804863" algn="l"/>
                    <a:tab pos="1700213" algn="l"/>
                  </a:tabLst>
                </a:pPr>
                <a:r>
                  <a:rPr lang="en-US" sz="2000" dirty="0" smtClean="0"/>
                  <a:t>3.2.	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 smtClean="0"/>
                  <a:t> is even			</a:t>
                </a:r>
                <a:r>
                  <a:rPr lang="en-US" sz="2000" dirty="0" smtClean="0">
                    <a:solidFill>
                      <a:srgbClr val="006600"/>
                    </a:solidFill>
                  </a:rPr>
                  <a:t>by Q8 in Assignment 1</a:t>
                </a:r>
                <a:r>
                  <a:rPr lang="en-US" sz="2000" dirty="0" smtClean="0"/>
                  <a:t>.</a:t>
                </a:r>
              </a:p>
              <a:p>
                <a:pPr marL="804863" indent="-447675">
                  <a:tabLst>
                    <a:tab pos="804863" algn="l"/>
                    <a:tab pos="1700213" algn="l"/>
                  </a:tabLst>
                </a:pPr>
                <a:r>
                  <a:rPr lang="en-US" sz="2000" dirty="0" smtClean="0"/>
                  <a:t>3.3.	</a:t>
                </a:r>
                <a:r>
                  <a:rPr lang="en-US" sz="2000" dirty="0" smtClean="0">
                    <a:solidFill>
                      <a:srgbClr val="006600"/>
                    </a:solidFill>
                  </a:rPr>
                  <a:t>Use the definition of “even” to</a:t>
                </a:r>
                <a:r>
                  <a:rPr lang="en-US" sz="2000" dirty="0" smtClean="0"/>
                  <a:t> 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804863" indent="-447675">
                  <a:tabLst>
                    <a:tab pos="804863" algn="l"/>
                    <a:tab pos="1700213" algn="l"/>
                  </a:tabLst>
                </a:pPr>
                <a:r>
                  <a:rPr lang="en-US" sz="2000" dirty="0" smtClean="0"/>
                  <a:t>3.4.	Then </a:t>
                </a:r>
                <a:r>
                  <a:rPr lang="en-US" sz="2000" dirty="0" smtClean="0">
                    <a:solidFill>
                      <a:srgbClr val="006600"/>
                    </a:solidFill>
                  </a:rPr>
                  <a:t>line 3.1 implies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−1=4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804863" indent="-447675">
                  <a:tabLst>
                    <a:tab pos="804863" algn="l"/>
                    <a:tab pos="1700213" algn="l"/>
                  </a:tabLst>
                </a:pPr>
                <a:r>
                  <a:rPr lang="en-US" sz="2000" dirty="0" smtClean="0"/>
                  <a:t>3.5.	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=8∣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804863" indent="-447675">
                  <a:tabLst>
                    <a:tab pos="804863" algn="l"/>
                    <a:tab pos="1700213" algn="l"/>
                  </a:tabLst>
                </a:pPr>
                <a:r>
                  <a:rPr lang="en-US" sz="2000" dirty="0" smtClean="0"/>
                  <a:t>3.6.	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/>
                  <a:t>true.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1603879"/>
                <a:ext cx="9667978" cy="3294941"/>
              </a:xfrm>
              <a:prstGeom prst="rect">
                <a:avLst/>
              </a:prstGeom>
              <a:blipFill>
                <a:blip r:embed="rId4"/>
                <a:stretch>
                  <a:fillRect l="-694" t="-924" b="-22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76222" y="907838"/>
                <a:ext cx="7422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 smtClean="0"/>
                  <a:t>1.	</a:t>
                </a:r>
                <a:r>
                  <a:rPr lang="en-US" sz="2000" dirty="0" smtClean="0">
                    <a:solidFill>
                      <a:srgbClr val="006600"/>
                    </a:solidFill>
                  </a:rPr>
                  <a:t>Use the definition of “odd” to</a:t>
                </a:r>
                <a:r>
                  <a:rPr lang="en-US" sz="2000" dirty="0" smtClean="0"/>
                  <a:t> find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SG" dirty="0" smtClean="0">
                    <a:solidFill>
                      <a:srgbClr val="003300"/>
                    </a:solidFill>
                  </a:rPr>
                  <a:t>.</a:t>
                </a:r>
                <a:endParaRPr lang="en-SG" dirty="0">
                  <a:solidFill>
                    <a:srgbClr val="0033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907838"/>
                <a:ext cx="7422885" cy="400110"/>
              </a:xfrm>
              <a:prstGeom prst="rect">
                <a:avLst/>
              </a:prstGeom>
              <a:blipFill>
                <a:blip r:embed="rId5"/>
                <a:stretch>
                  <a:fillRect l="-904" t="-9091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835993" y="6233419"/>
                <a:ext cx="307045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⇔   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𝑑𝑘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993" y="6233419"/>
                <a:ext cx="3070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78456" y="2109596"/>
                <a:ext cx="3235896" cy="9541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00FF"/>
                    </a:solidFill>
                  </a:rPr>
                  <a:t>Assignment 1 Q8: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456" y="2109596"/>
                <a:ext cx="3235896" cy="954107"/>
              </a:xfrm>
              <a:prstGeom prst="rect">
                <a:avLst/>
              </a:prstGeom>
              <a:blipFill>
                <a:blip r:embed="rId7"/>
                <a:stretch>
                  <a:fillRect l="-3565" t="-503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76222" y="4893676"/>
                <a:ext cx="9667978" cy="724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 smtClean="0"/>
                  <a:t>4.	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(Induction step)</a:t>
                </a:r>
              </a:p>
              <a:p>
                <a:pPr marL="804863" indent="-447675">
                  <a:tabLst>
                    <a:tab pos="804863" algn="l"/>
                    <a:tab pos="1700213" algn="l"/>
                  </a:tabLst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⩾1</m:t>
                        </m:r>
                      </m:sub>
                    </m:sSub>
                  </m:oMath>
                </a14:m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is true.   …   …  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 smtClean="0"/>
                  <a:t> is true.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4893676"/>
                <a:ext cx="9667978" cy="724109"/>
              </a:xfrm>
              <a:prstGeom prst="rect">
                <a:avLst/>
              </a:prstGeom>
              <a:blipFill>
                <a:blip r:embed="rId8"/>
                <a:stretch>
                  <a:fillRect l="-694" t="-5042" b="-126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76222" y="5581722"/>
                <a:ext cx="9667978" cy="416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5</a:t>
                </a:r>
                <a:r>
                  <a:rPr lang="en-US" sz="2000" dirty="0" smtClean="0"/>
                  <a:t>.	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Hence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⩾1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true by MI.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5581722"/>
                <a:ext cx="9667978" cy="416332"/>
              </a:xfrm>
              <a:prstGeom prst="rect">
                <a:avLst/>
              </a:prstGeom>
              <a:blipFill>
                <a:blip r:embed="rId9"/>
                <a:stretch>
                  <a:fillRect l="-694" t="-7353" b="-235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91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 uiExpand="1" build="p"/>
      <p:bldP spid="16" grpId="0"/>
      <p:bldP spid="4" grpId="0" animBg="1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Q4.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79979" y="348918"/>
                <a:ext cx="9105804" cy="595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 be an odd integer. Prove: </a:t>
                </a:r>
                <a:r>
                  <a:rPr lang="en-US" sz="2800" b="0" dirty="0" smtClean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∣(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−1).</m:t>
                    </m:r>
                  </m:oMath>
                </a14:m>
                <a:endParaRPr 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79" y="348918"/>
                <a:ext cx="9105804" cy="595356"/>
              </a:xfrm>
              <a:prstGeom prst="rect">
                <a:avLst/>
              </a:prstGeom>
              <a:blipFill>
                <a:blip r:embed="rId2"/>
                <a:stretch>
                  <a:fillRect l="-1339" t="-1020" b="-244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76222" y="1237316"/>
                <a:ext cx="7525518" cy="428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 smtClean="0"/>
                  <a:t>2.	</a:t>
                </a:r>
                <a:r>
                  <a:rPr lang="en-SG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000" dirty="0"/>
                  <a:t>, let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SG" sz="2000" dirty="0"/>
                  <a:t> </a:t>
                </a:r>
                <a:r>
                  <a:rPr lang="en-SG" sz="2000" dirty="0" smtClean="0"/>
                  <a:t>be 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∣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SG" sz="2000" dirty="0" smtClean="0"/>
                  <a:t>”.</a:t>
                </a:r>
                <a:endParaRPr lang="en-SG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1237316"/>
                <a:ext cx="7525518" cy="428451"/>
              </a:xfrm>
              <a:prstGeom prst="rect">
                <a:avLst/>
              </a:prstGeom>
              <a:blipFill>
                <a:blip r:embed="rId3"/>
                <a:stretch>
                  <a:fillRect l="-891" t="-4286" b="-228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76222" y="2002415"/>
                <a:ext cx="10536658" cy="4153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 smtClean="0"/>
                  <a:t>4.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(Induction step)</a:t>
                </a: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</a:tabLst>
                </a:pPr>
                <a:r>
                  <a:rPr lang="en-US" sz="2000" dirty="0" smtClean="0"/>
                  <a:t>4.1.</a:t>
                </a:r>
                <a:r>
                  <a:rPr lang="en-US" sz="2000" dirty="0"/>
                  <a:t>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</a:t>
                </a:r>
                <a:r>
                  <a:rPr lang="en-US" sz="2000" dirty="0" smtClean="0"/>
                  <a:t>, </a:t>
                </a:r>
                <a:r>
                  <a:rPr lang="en-US" sz="2000" dirty="0"/>
                  <a:t>i.e</a:t>
                </a:r>
                <a:r>
                  <a:rPr lang="en-US" sz="2000" dirty="0" smtClean="0"/>
                  <a:t>.,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</a:tabLst>
                </a:pPr>
                <a:r>
                  <a:rPr lang="en-US" sz="2000" dirty="0" smtClean="0"/>
                  <a:t>4.2.</a:t>
                </a:r>
                <a:r>
                  <a:rPr lang="en-US" sz="2000" dirty="0"/>
                  <a:t>	</a:t>
                </a:r>
                <a:r>
                  <a:rPr lang="en-US" sz="2000" dirty="0" smtClean="0">
                    <a:solidFill>
                      <a:srgbClr val="006600"/>
                    </a:solidFill>
                  </a:rPr>
                  <a:t>Use the definition of divisibility to</a:t>
                </a:r>
                <a:r>
                  <a:rPr lang="en-US" sz="2000" dirty="0" smtClean="0"/>
                  <a:t> 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 smtClean="0"/>
                  <a:t> such that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dirty="0"/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  <a:tab pos="1884363" algn="l"/>
                  </a:tabLst>
                </a:pPr>
                <a:r>
                  <a:rPr lang="en-US" sz="2000" dirty="0" smtClean="0"/>
                  <a:t>4.3.</a:t>
                </a: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  <a:tab pos="1792288" algn="l"/>
                  </a:tabLst>
                </a:pPr>
                <a:r>
                  <a:rPr lang="en-US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−1)+1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  <a:tab pos="1792288" algn="l"/>
                  </a:tabLst>
                </a:pPr>
                <a:r>
                  <a:rPr lang="en-US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	</a:t>
                </a:r>
                <a:r>
                  <a:rPr lang="en-US" dirty="0">
                    <a:solidFill>
                      <a:schemeClr val="bg1"/>
                    </a:solidFill>
                  </a:rPr>
                  <a:t> by line 4.2;</a:t>
                </a:r>
                <a:endParaRPr lang="en-US" dirty="0" smtClean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  <a:tab pos="1792288" algn="l"/>
                  </a:tabLst>
                </a:pPr>
                <a:r>
                  <a:rPr lang="en-US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  <a:tab pos="1792288" algn="l"/>
                  </a:tabLst>
                </a:pPr>
                <a:r>
                  <a:rPr lang="en-US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		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  <a:tab pos="1792288" algn="l"/>
                  </a:tabLst>
                </a:pPr>
                <a:r>
                  <a:rPr lang="en-US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</a:rPr>
                  <a:t>, 		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1600" dirty="0" smtClean="0">
                    <a:solidFill>
                      <a:schemeClr val="bg1"/>
                    </a:solidFill>
                  </a:rPr>
                  <a:t>.</a:t>
                </a:r>
                <a:endParaRPr lang="en-US" sz="1600" dirty="0">
                  <a:solidFill>
                    <a:schemeClr val="bg1"/>
                  </a:solidFill>
                </a:endParaRP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  <a:tab pos="1884363" algn="l"/>
                  </a:tabLst>
                </a:pPr>
                <a:r>
                  <a:rPr lang="en-US" sz="2000" dirty="0" smtClean="0"/>
                  <a:t>4.4.</a:t>
                </a:r>
                <a:r>
                  <a:rPr lang="en-US" sz="2000" dirty="0"/>
                  <a:t>	Then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+1)+2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∣(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) and </a:t>
                </a:r>
                <a:r>
                  <a:rPr lang="en-US" sz="2000" dirty="0" smtClean="0"/>
                  <a:t>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+1) </m:t>
                    </m:r>
                  </m:oMath>
                </a14:m>
                <a:r>
                  <a:rPr lang="en-US" sz="2000" dirty="0"/>
                  <a:t>is true.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2002415"/>
                <a:ext cx="10536658" cy="4153638"/>
              </a:xfrm>
              <a:prstGeom prst="rect">
                <a:avLst/>
              </a:prstGeom>
              <a:blipFill>
                <a:blip r:embed="rId4"/>
                <a:stretch>
                  <a:fillRect l="-637" t="-733" b="-16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76222" y="6156053"/>
                <a:ext cx="6741897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 smtClean="0"/>
                  <a:t>5.	</a:t>
                </a:r>
                <a:r>
                  <a:rPr lang="en-SG" sz="2000" dirty="0" smtClean="0"/>
                  <a:t>Hence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MI.</a:t>
                </a:r>
                <a:r>
                  <a:rPr lang="en-SG" sz="2000" dirty="0"/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6156053"/>
                <a:ext cx="6741897" cy="427618"/>
              </a:xfrm>
              <a:prstGeom prst="rect">
                <a:avLst/>
              </a:prstGeom>
              <a:blipFill>
                <a:blip r:embed="rId5"/>
                <a:stretch>
                  <a:fillRect l="-995" t="-7143" b="-2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76222" y="907838"/>
                <a:ext cx="7422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 smtClean="0"/>
                  <a:t>1.	</a:t>
                </a:r>
                <a:r>
                  <a:rPr lang="en-US" sz="2000" dirty="0" smtClean="0">
                    <a:solidFill>
                      <a:srgbClr val="006600"/>
                    </a:solidFill>
                  </a:rPr>
                  <a:t>Use the definition of “odd” to</a:t>
                </a:r>
                <a:r>
                  <a:rPr lang="en-US" sz="2000" dirty="0" smtClean="0"/>
                  <a:t> find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SG" dirty="0" smtClean="0">
                    <a:solidFill>
                      <a:srgbClr val="003300"/>
                    </a:solidFill>
                  </a:rPr>
                  <a:t>.</a:t>
                </a:r>
                <a:endParaRPr lang="en-SG" dirty="0">
                  <a:solidFill>
                    <a:srgbClr val="0033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907838"/>
                <a:ext cx="7422885" cy="400110"/>
              </a:xfrm>
              <a:prstGeom prst="rect">
                <a:avLst/>
              </a:prstGeom>
              <a:blipFill>
                <a:blip r:embed="rId6"/>
                <a:stretch>
                  <a:fillRect l="-904" t="-9091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76222" y="1603879"/>
                <a:ext cx="9667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 smtClean="0"/>
                  <a:t>3.	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(Base step)  </a:t>
                </a:r>
                <a:r>
                  <a:rPr lang="en-US" sz="2000" dirty="0" smtClean="0"/>
                  <a:t> …   …  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/>
                  <a:t>true.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1603879"/>
                <a:ext cx="9667978" cy="400110"/>
              </a:xfrm>
              <a:prstGeom prst="rect">
                <a:avLst/>
              </a:prstGeom>
              <a:blipFill>
                <a:blip r:embed="rId7"/>
                <a:stretch>
                  <a:fillRect l="-694"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835993" y="6233419"/>
                <a:ext cx="307045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⇔   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𝑑𝑘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993" y="6233419"/>
                <a:ext cx="3070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03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Q4.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79979" y="348918"/>
                <a:ext cx="9105804" cy="595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 be an odd integer. Prove: </a:t>
                </a:r>
                <a:r>
                  <a:rPr lang="en-US" sz="2800" b="0" dirty="0" smtClean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∣(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−1).</m:t>
                    </m:r>
                  </m:oMath>
                </a14:m>
                <a:endParaRPr 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79" y="348918"/>
                <a:ext cx="9105804" cy="595356"/>
              </a:xfrm>
              <a:prstGeom prst="rect">
                <a:avLst/>
              </a:prstGeom>
              <a:blipFill>
                <a:blip r:embed="rId2"/>
                <a:stretch>
                  <a:fillRect l="-1339" t="-1020" b="-244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76222" y="1237316"/>
                <a:ext cx="7525518" cy="428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 smtClean="0"/>
                  <a:t>2.	</a:t>
                </a:r>
                <a:r>
                  <a:rPr lang="en-SG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000" dirty="0"/>
                  <a:t>, let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SG" sz="2000" dirty="0"/>
                  <a:t> </a:t>
                </a:r>
                <a:r>
                  <a:rPr lang="en-SG" sz="2000" dirty="0" smtClean="0"/>
                  <a:t>be 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∣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SG" sz="2000" dirty="0" smtClean="0"/>
                  <a:t>”.</a:t>
                </a:r>
                <a:endParaRPr lang="en-SG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1237316"/>
                <a:ext cx="7525518" cy="428451"/>
              </a:xfrm>
              <a:prstGeom prst="rect">
                <a:avLst/>
              </a:prstGeom>
              <a:blipFill>
                <a:blip r:embed="rId3"/>
                <a:stretch>
                  <a:fillRect l="-891" t="-4286" b="-228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76222" y="2002415"/>
                <a:ext cx="10536658" cy="4153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 smtClean="0"/>
                  <a:t>4.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(Induction step)</a:t>
                </a: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</a:tabLst>
                </a:pPr>
                <a:r>
                  <a:rPr lang="en-US" sz="2000" dirty="0" smtClean="0"/>
                  <a:t>4.1.</a:t>
                </a:r>
                <a:r>
                  <a:rPr lang="en-US" sz="2000" dirty="0"/>
                  <a:t>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</a:t>
                </a:r>
                <a:r>
                  <a:rPr lang="en-US" sz="2000" dirty="0" smtClean="0"/>
                  <a:t>, </a:t>
                </a:r>
                <a:r>
                  <a:rPr lang="en-US" sz="2000" dirty="0"/>
                  <a:t>i.e</a:t>
                </a:r>
                <a:r>
                  <a:rPr lang="en-US" sz="2000" dirty="0" smtClean="0"/>
                  <a:t>.,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</a:tabLst>
                </a:pPr>
                <a:r>
                  <a:rPr lang="en-US" sz="2000" dirty="0" smtClean="0"/>
                  <a:t>4.2.</a:t>
                </a:r>
                <a:r>
                  <a:rPr lang="en-US" sz="2000" dirty="0"/>
                  <a:t>	</a:t>
                </a:r>
                <a:r>
                  <a:rPr lang="en-US" sz="2000" dirty="0" smtClean="0">
                    <a:solidFill>
                      <a:srgbClr val="006600"/>
                    </a:solidFill>
                  </a:rPr>
                  <a:t>Use the definition of divisibility to</a:t>
                </a:r>
                <a:r>
                  <a:rPr lang="en-US" sz="2000" dirty="0" smtClean="0"/>
                  <a:t> 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 smtClean="0"/>
                  <a:t> such that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dirty="0"/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  <a:tab pos="1884363" algn="l"/>
                  </a:tabLst>
                </a:pPr>
                <a:r>
                  <a:rPr lang="en-US" sz="2000" dirty="0" smtClean="0"/>
                  <a:t>4.3.</a:t>
                </a: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  <a:tab pos="1792288" algn="l"/>
                  </a:tabLst>
                </a:pPr>
                <a:r>
                  <a:rPr lang="en-US" dirty="0" smtClean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)+1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  <a:tab pos="1792288" algn="l"/>
                  </a:tabLst>
                </a:pPr>
                <a:r>
                  <a:rPr lang="en-US" dirty="0" smtClean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		</a:t>
                </a:r>
                <a:r>
                  <a:rPr lang="en-US" dirty="0">
                    <a:solidFill>
                      <a:srgbClr val="003300"/>
                    </a:solidFill>
                  </a:rPr>
                  <a:t> by line 4.2;</a:t>
                </a: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  <a:tab pos="1792288" algn="l"/>
                  </a:tabLst>
                </a:pPr>
                <a:r>
                  <a:rPr lang="en-US" dirty="0" smtClean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  <a:tab pos="1792288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rgbClr val="003300"/>
                    </a:solidFill>
                  </a:rPr>
                  <a:t>		</a:t>
                </a:r>
                <a:endParaRPr lang="en-US" dirty="0">
                  <a:solidFill>
                    <a:srgbClr val="003300"/>
                  </a:solidFill>
                </a:endParaRP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  <a:tab pos="1792288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 smtClean="0"/>
                  <a:t>,</a:t>
                </a:r>
                <a:r>
                  <a:rPr lang="en-US" sz="2000" dirty="0" smtClean="0">
                    <a:solidFill>
                      <a:srgbClr val="006600"/>
                    </a:solidFill>
                  </a:rPr>
                  <a:t> 	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1600" dirty="0" smtClean="0">
                    <a:solidFill>
                      <a:srgbClr val="003300"/>
                    </a:solidFill>
                  </a:rPr>
                  <a:t>.</a:t>
                </a:r>
                <a:endParaRPr lang="en-US" sz="1600" dirty="0">
                  <a:solidFill>
                    <a:srgbClr val="003300"/>
                  </a:solidFill>
                </a:endParaRPr>
              </a:p>
              <a:p>
                <a:pPr marL="804863" indent="-447675">
                  <a:spcAft>
                    <a:spcPts val="600"/>
                  </a:spcAft>
                  <a:tabLst>
                    <a:tab pos="804863" algn="l"/>
                    <a:tab pos="1700213" algn="l"/>
                    <a:tab pos="1884363" algn="l"/>
                  </a:tabLst>
                </a:pPr>
                <a:r>
                  <a:rPr lang="en-US" sz="2000" dirty="0" smtClean="0"/>
                  <a:t>4.4.</a:t>
                </a:r>
                <a:r>
                  <a:rPr lang="en-US" sz="2000" dirty="0"/>
                  <a:t>	Then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+1)+2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∣(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) and </a:t>
                </a:r>
                <a:r>
                  <a:rPr lang="en-US" sz="2000" dirty="0" smtClean="0"/>
                  <a:t>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+1) </m:t>
                    </m:r>
                  </m:oMath>
                </a14:m>
                <a:r>
                  <a:rPr lang="en-US" sz="2000" dirty="0"/>
                  <a:t>is true.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2002415"/>
                <a:ext cx="10536658" cy="4153638"/>
              </a:xfrm>
              <a:prstGeom prst="rect">
                <a:avLst/>
              </a:prstGeom>
              <a:blipFill>
                <a:blip r:embed="rId4"/>
                <a:stretch>
                  <a:fillRect l="-637" t="-733" b="-16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76222" y="6156053"/>
                <a:ext cx="6741897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 smtClean="0"/>
                  <a:t>5.	</a:t>
                </a:r>
                <a:r>
                  <a:rPr lang="en-SG" sz="2000" dirty="0" smtClean="0"/>
                  <a:t>Hence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MI.</a:t>
                </a:r>
                <a:r>
                  <a:rPr lang="en-SG" sz="2000" dirty="0"/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6156053"/>
                <a:ext cx="6741897" cy="427618"/>
              </a:xfrm>
              <a:prstGeom prst="rect">
                <a:avLst/>
              </a:prstGeom>
              <a:blipFill>
                <a:blip r:embed="rId5"/>
                <a:stretch>
                  <a:fillRect l="-995" t="-7143" b="-2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76222" y="907838"/>
                <a:ext cx="7422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 smtClean="0"/>
                  <a:t>1.	</a:t>
                </a:r>
                <a:r>
                  <a:rPr lang="en-US" sz="2000" dirty="0" smtClean="0">
                    <a:solidFill>
                      <a:srgbClr val="006600"/>
                    </a:solidFill>
                  </a:rPr>
                  <a:t>Use the definition of “odd” to</a:t>
                </a:r>
                <a:r>
                  <a:rPr lang="en-US" sz="2000" dirty="0" smtClean="0"/>
                  <a:t> find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SG" dirty="0" smtClean="0">
                    <a:solidFill>
                      <a:srgbClr val="003300"/>
                    </a:solidFill>
                  </a:rPr>
                  <a:t>.</a:t>
                </a:r>
                <a:endParaRPr lang="en-SG" dirty="0">
                  <a:solidFill>
                    <a:srgbClr val="0033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907838"/>
                <a:ext cx="7422885" cy="400110"/>
              </a:xfrm>
              <a:prstGeom prst="rect">
                <a:avLst/>
              </a:prstGeom>
              <a:blipFill>
                <a:blip r:embed="rId6"/>
                <a:stretch>
                  <a:fillRect l="-904" t="-9091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76222" y="1603879"/>
                <a:ext cx="9667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 smtClean="0"/>
                  <a:t>3.	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(Base step)  </a:t>
                </a:r>
                <a:r>
                  <a:rPr lang="en-US" sz="2000" dirty="0" smtClean="0"/>
                  <a:t> …   …  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/>
                  <a:t>true.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22" y="1603879"/>
                <a:ext cx="9667978" cy="400110"/>
              </a:xfrm>
              <a:prstGeom prst="rect">
                <a:avLst/>
              </a:prstGeom>
              <a:blipFill>
                <a:blip r:embed="rId7"/>
                <a:stretch>
                  <a:fillRect l="-694"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835993" y="6233419"/>
                <a:ext cx="307045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⇔   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𝑑𝑘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993" y="6233419"/>
                <a:ext cx="3070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93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FD62D-70A9-4D4D-BD8B-3D217A3454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3180" y="1248853"/>
                <a:ext cx="4514850" cy="5428074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n-SG" sz="2800" dirty="0" smtClean="0">
                    <a:solidFill>
                      <a:schemeClr val="tx1"/>
                    </a:solidFill>
                  </a:rPr>
                  <a:t>Try to find a pattern!</a:t>
                </a:r>
              </a:p>
              <a:p>
                <a:pPr marL="45720" indent="0">
                  <a:buNone/>
                </a:pPr>
                <a:endParaRPr lang="en-SG" sz="2800" dirty="0" smtClean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8 = 3(1) + 5(1)</m:t>
                      </m:r>
                    </m:oMath>
                  </m:oMathPara>
                </a14:m>
                <a:endParaRPr lang="en-SG" sz="28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9 = 3(3) + 5(0)</m:t>
                      </m:r>
                    </m:oMath>
                  </m:oMathPara>
                </a14:m>
                <a:endParaRPr lang="en-SG" sz="28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10 = 3(0) + 5(2)</m:t>
                      </m:r>
                    </m:oMath>
                  </m:oMathPara>
                </a14:m>
                <a:endParaRPr lang="en-SG" sz="28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11 = 3(2) + 5(1)</m:t>
                      </m:r>
                    </m:oMath>
                  </m:oMathPara>
                </a14:m>
                <a:endParaRPr lang="en-SG" sz="28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12 = 3</m:t>
                      </m:r>
                      <m:d>
                        <m:dPr>
                          <m:ctrlPr>
                            <a:rPr lang="en-SG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a:rPr lang="en-SG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a:rPr lang="en-SG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5(0)</m:t>
                      </m:r>
                    </m:oMath>
                  </m:oMathPara>
                </a14:m>
                <a:endParaRPr lang="en-SG" sz="28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13 = 3(1) + 5(2)</m:t>
                      </m:r>
                    </m:oMath>
                  </m:oMathPara>
                </a14:m>
                <a:endParaRPr lang="en-SG" sz="28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14 = 3(3) + 5(1)</m:t>
                      </m:r>
                    </m:oMath>
                  </m:oMathPara>
                </a14:m>
                <a:endParaRPr lang="en-SG" sz="28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4572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GB" sz="2800" dirty="0" smtClean="0">
                    <a:solidFill>
                      <a:schemeClr val="tx1"/>
                    </a:solidFill>
                  </a:rPr>
                  <a:t> </a:t>
                </a:r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CFD62D-70A9-4D4D-BD8B-3D217A3454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180" y="1248853"/>
                <a:ext cx="4514850" cy="5428074"/>
              </a:xfrm>
              <a:blipFill>
                <a:blip r:embed="rId2"/>
                <a:stretch>
                  <a:fillRect l="-1619" t="-191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24D65-7EC1-4392-82DC-E549F54C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3181" y="6527659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F6BD0F-AC23-4E1A-84EA-D0C41E7F5EF3}"/>
              </a:ext>
            </a:extLst>
          </p:cNvPr>
          <p:cNvSpPr txBox="1">
            <a:spLocks/>
          </p:cNvSpPr>
          <p:nvPr/>
        </p:nvSpPr>
        <p:spPr>
          <a:xfrm>
            <a:off x="314662" y="226852"/>
            <a:ext cx="1318424" cy="89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SG">
                <a:solidFill>
                  <a:schemeClr val="bg2">
                    <a:lumMod val="50000"/>
                  </a:schemeClr>
                </a:solidFill>
              </a:rPr>
              <a:t>Q5.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5A6371-2002-4649-831D-80727B2F26F0}"/>
                  </a:ext>
                </a:extLst>
              </p:cNvPr>
              <p:cNvSpPr txBox="1"/>
              <p:nvPr/>
            </p:nvSpPr>
            <p:spPr>
              <a:xfrm>
                <a:off x="1379979" y="413205"/>
                <a:ext cx="7381249" cy="545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Prove: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⩾8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∃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(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5A6371-2002-4649-831D-80727B2F2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79" y="413205"/>
                <a:ext cx="7381249" cy="545983"/>
              </a:xfrm>
              <a:prstGeom prst="rect">
                <a:avLst/>
              </a:prstGeom>
              <a:blipFill>
                <a:blip r:embed="rId3"/>
                <a:stretch>
                  <a:fillRect l="-1652" t="-11236" b="-280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53AB7D01-8F7A-4716-8621-82DF087136A6}"/>
              </a:ext>
            </a:extLst>
          </p:cNvPr>
          <p:cNvGrpSpPr/>
          <p:nvPr/>
        </p:nvGrpSpPr>
        <p:grpSpPr>
          <a:xfrm>
            <a:off x="2919332" y="2412838"/>
            <a:ext cx="1848968" cy="395360"/>
            <a:chOff x="1851953" y="2463680"/>
            <a:chExt cx="1848968" cy="395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994DDAC-7DE1-4276-BEE1-205AECA83510}"/>
                    </a:ext>
                  </a:extLst>
                </p:cNvPr>
                <p:cNvSpPr txBox="1"/>
                <p:nvPr/>
              </p:nvSpPr>
              <p:spPr>
                <a:xfrm>
                  <a:off x="1925852" y="2479067"/>
                  <a:ext cx="51377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1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GB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994DDAC-7DE1-4276-BEE1-205AECA83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852" y="2479067"/>
                  <a:ext cx="513774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28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6C7F9F85-2E11-41C8-A58F-5C071AC28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1756187" y="2559446"/>
              <a:ext cx="395357" cy="203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0026002-479E-417B-B9B9-2E9FE6B0B7CF}"/>
                    </a:ext>
                  </a:extLst>
                </p:cNvPr>
                <p:cNvSpPr txBox="1"/>
                <p:nvPr/>
              </p:nvSpPr>
              <p:spPr>
                <a:xfrm>
                  <a:off x="3226333" y="2492082"/>
                  <a:ext cx="4745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sz="1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GB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0026002-479E-417B-B9B9-2E9FE6B0B7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333" y="2492082"/>
                  <a:ext cx="474588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5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0A07D524-03B7-4B6C-8B53-7F257E1C9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3023900" y="2565867"/>
              <a:ext cx="395357" cy="190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0B1301E-ECEB-4058-840C-3D9C20C1FEDD}"/>
                  </a:ext>
                </a:extLst>
              </p:cNvPr>
              <p:cNvSpPr/>
              <p:nvPr/>
            </p:nvSpPr>
            <p:spPr>
              <a:xfrm>
                <a:off x="5855725" y="2181793"/>
                <a:ext cx="5866883" cy="2092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2075">
                  <a:spcAft>
                    <a:spcPts val="600"/>
                  </a:spcAft>
                </a:pPr>
                <a:r>
                  <a:rPr lang="en-GB" sz="2400" dirty="0" smtClean="0"/>
                  <a:t>Split the inductive </a:t>
                </a:r>
                <a:r>
                  <a:rPr lang="en-GB" sz="2400" dirty="0"/>
                  <a:t>step </a:t>
                </a:r>
                <a:r>
                  <a:rPr lang="en-GB" sz="2400" dirty="0" smtClean="0"/>
                  <a:t>into </a:t>
                </a:r>
                <a:r>
                  <a:rPr lang="en-GB" sz="2400" dirty="0"/>
                  <a:t>two </a:t>
                </a:r>
                <a:r>
                  <a:rPr lang="en-GB" sz="2400" dirty="0" smtClean="0"/>
                  <a:t>cases.</a:t>
                </a:r>
              </a:p>
              <a:p>
                <a:pPr marL="457200" indent="-365125">
                  <a:buFont typeface="Wingdings" panose="05000000000000000000" pitchFamily="2" charset="2"/>
                  <a:buChar char="§"/>
                </a:pPr>
                <a:r>
                  <a:rPr lang="en-GB" sz="2400" dirty="0" smtClean="0"/>
                  <a:t>Case 1: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𝑦</m:t>
                    </m:r>
                    <m:r>
                      <a:rPr lang="en-GB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&gt;0</m:t>
                    </m:r>
                  </m:oMath>
                </a14:m>
                <a:r>
                  <a:rPr lang="en-GB" sz="2400" dirty="0" smtClean="0">
                    <a:ea typeface="Cambria" panose="02040503050406030204" pitchFamily="18" charset="0"/>
                  </a:rPr>
                  <a:t>.</a:t>
                </a:r>
              </a:p>
              <a:p>
                <a:pPr marL="914400" lvl="1" indent="-365125">
                  <a:spcAft>
                    <a:spcPts val="600"/>
                  </a:spcAft>
                  <a:buFontTx/>
                  <a:buChar char="–"/>
                </a:pPr>
                <a:r>
                  <a:rPr lang="en-GB" sz="2400" dirty="0" smtClean="0">
                    <a:ea typeface="Cambria" panose="02040503050406030204" pitchFamily="18" charset="0"/>
                  </a:rPr>
                  <a:t>decrease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 smtClean="0">
                    <a:ea typeface="Cambria" panose="02040503050406030204" pitchFamily="18" charset="0"/>
                  </a:rPr>
                  <a:t> by 1; increase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>
                    <a:ea typeface="Cambria" panose="02040503050406030204" pitchFamily="18" charset="0"/>
                  </a:rPr>
                  <a:t> by 2</a:t>
                </a:r>
              </a:p>
              <a:p>
                <a:pPr marL="457200" indent="-365125">
                  <a:buFont typeface="Wingdings" panose="05000000000000000000" pitchFamily="2" charset="2"/>
                  <a:buChar char="§"/>
                </a:pPr>
                <a:r>
                  <a:rPr lang="en-GB" sz="2400" dirty="0" smtClean="0">
                    <a:ea typeface="Cambria" panose="02040503050406030204" pitchFamily="18" charset="0"/>
                  </a:rPr>
                  <a:t>Case 2: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𝑦</m:t>
                    </m:r>
                    <m:r>
                      <a:rPr lang="en-GB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=0</m:t>
                    </m:r>
                  </m:oMath>
                </a14:m>
                <a:r>
                  <a:rPr lang="en-GB" sz="2400" dirty="0" smtClean="0"/>
                  <a:t>.</a:t>
                </a:r>
              </a:p>
              <a:p>
                <a:pPr marL="914400" lvl="1" indent="-365125">
                  <a:spcAft>
                    <a:spcPts val="600"/>
                  </a:spcAft>
                  <a:buFontTx/>
                  <a:buChar char="–"/>
                </a:pPr>
                <a:r>
                  <a:rPr lang="en-US" sz="2400" b="0" dirty="0" smtClean="0"/>
                  <a:t>increase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 smtClean="0"/>
                  <a:t> by 2; decrease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 smtClean="0"/>
                  <a:t> by 3</a:t>
                </a:r>
                <a:endParaRPr lang="en-GB" sz="24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0B1301E-ECEB-4058-840C-3D9C20C1F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25" y="2181793"/>
                <a:ext cx="5866883" cy="2092881"/>
              </a:xfrm>
              <a:prstGeom prst="rect">
                <a:avLst/>
              </a:prstGeom>
              <a:blipFill>
                <a:blip r:embed="rId7"/>
                <a:stretch>
                  <a:fillRect l="-104" t="-2332" b="-58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3AB7D01-8F7A-4716-8621-82DF087136A6}"/>
              </a:ext>
            </a:extLst>
          </p:cNvPr>
          <p:cNvGrpSpPr/>
          <p:nvPr/>
        </p:nvGrpSpPr>
        <p:grpSpPr>
          <a:xfrm>
            <a:off x="2993231" y="2836595"/>
            <a:ext cx="1848968" cy="395360"/>
            <a:chOff x="1851953" y="2463680"/>
            <a:chExt cx="1848968" cy="395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994DDAC-7DE1-4276-BEE1-205AECA83510}"/>
                    </a:ext>
                  </a:extLst>
                </p:cNvPr>
                <p:cNvSpPr txBox="1"/>
                <p:nvPr/>
              </p:nvSpPr>
              <p:spPr>
                <a:xfrm>
                  <a:off x="1925852" y="2479067"/>
                  <a:ext cx="51377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GB" sz="1600" b="1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994DDAC-7DE1-4276-BEE1-205AECA83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852" y="2479067"/>
                  <a:ext cx="513774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5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6C7F9F85-2E11-41C8-A58F-5C071AC28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1756187" y="2559446"/>
              <a:ext cx="395357" cy="203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0026002-479E-417B-B9B9-2E9FE6B0B7CF}"/>
                    </a:ext>
                  </a:extLst>
                </p:cNvPr>
                <p:cNvSpPr txBox="1"/>
                <p:nvPr/>
              </p:nvSpPr>
              <p:spPr>
                <a:xfrm>
                  <a:off x="3226333" y="2492082"/>
                  <a:ext cx="4745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GB" sz="1600" b="1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0026002-479E-417B-B9B9-2E9FE6B0B7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333" y="2492082"/>
                  <a:ext cx="474588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7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0A07D524-03B7-4B6C-8B53-7F257E1C9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3023900" y="2565867"/>
              <a:ext cx="395357" cy="190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3AB7D01-8F7A-4716-8621-82DF087136A6}"/>
              </a:ext>
            </a:extLst>
          </p:cNvPr>
          <p:cNvGrpSpPr/>
          <p:nvPr/>
        </p:nvGrpSpPr>
        <p:grpSpPr>
          <a:xfrm>
            <a:off x="2993230" y="3218935"/>
            <a:ext cx="1848968" cy="395360"/>
            <a:chOff x="1851953" y="2463680"/>
            <a:chExt cx="1848968" cy="395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994DDAC-7DE1-4276-BEE1-205AECA83510}"/>
                    </a:ext>
                  </a:extLst>
                </p:cNvPr>
                <p:cNvSpPr txBox="1"/>
                <p:nvPr/>
              </p:nvSpPr>
              <p:spPr>
                <a:xfrm>
                  <a:off x="1925852" y="2479067"/>
                  <a:ext cx="51377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1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GB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994DDAC-7DE1-4276-BEE1-205AECA83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852" y="2479067"/>
                  <a:ext cx="513774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0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6C7F9F85-2E11-41C8-A58F-5C071AC28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1756187" y="2559446"/>
              <a:ext cx="395357" cy="203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0026002-479E-417B-B9B9-2E9FE6B0B7CF}"/>
                    </a:ext>
                  </a:extLst>
                </p:cNvPr>
                <p:cNvSpPr txBox="1"/>
                <p:nvPr/>
              </p:nvSpPr>
              <p:spPr>
                <a:xfrm>
                  <a:off x="3226333" y="2492082"/>
                  <a:ext cx="4745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sz="1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GB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0026002-479E-417B-B9B9-2E9FE6B0B7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333" y="2492082"/>
                  <a:ext cx="474588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2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0A07D524-03B7-4B6C-8B53-7F257E1C9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3023900" y="2565867"/>
              <a:ext cx="395357" cy="190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3AB7D01-8F7A-4716-8621-82DF087136A6}"/>
              </a:ext>
            </a:extLst>
          </p:cNvPr>
          <p:cNvGrpSpPr/>
          <p:nvPr/>
        </p:nvGrpSpPr>
        <p:grpSpPr>
          <a:xfrm>
            <a:off x="3040267" y="3614296"/>
            <a:ext cx="1848968" cy="395360"/>
            <a:chOff x="1851953" y="2463680"/>
            <a:chExt cx="1848968" cy="395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994DDAC-7DE1-4276-BEE1-205AECA83510}"/>
                    </a:ext>
                  </a:extLst>
                </p:cNvPr>
                <p:cNvSpPr txBox="1"/>
                <p:nvPr/>
              </p:nvSpPr>
              <p:spPr>
                <a:xfrm>
                  <a:off x="1925852" y="2479067"/>
                  <a:ext cx="51377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1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GB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994DDAC-7DE1-4276-BEE1-205AECA83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852" y="2479067"/>
                  <a:ext cx="513774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5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6C7F9F85-2E11-41C8-A58F-5C071AC28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1756187" y="2559446"/>
              <a:ext cx="395357" cy="203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0026002-479E-417B-B9B9-2E9FE6B0B7CF}"/>
                    </a:ext>
                  </a:extLst>
                </p:cNvPr>
                <p:cNvSpPr txBox="1"/>
                <p:nvPr/>
              </p:nvSpPr>
              <p:spPr>
                <a:xfrm>
                  <a:off x="3226333" y="2492082"/>
                  <a:ext cx="4745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sz="1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GB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0026002-479E-417B-B9B9-2E9FE6B0B7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333" y="2492082"/>
                  <a:ext cx="474588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7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0A07D524-03B7-4B6C-8B53-7F257E1C9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3023900" y="2565867"/>
              <a:ext cx="395357" cy="190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3AB7D01-8F7A-4716-8621-82DF087136A6}"/>
              </a:ext>
            </a:extLst>
          </p:cNvPr>
          <p:cNvGrpSpPr/>
          <p:nvPr/>
        </p:nvGrpSpPr>
        <p:grpSpPr>
          <a:xfrm>
            <a:off x="3021244" y="3979518"/>
            <a:ext cx="1848968" cy="395360"/>
            <a:chOff x="1851953" y="2463680"/>
            <a:chExt cx="1848968" cy="395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994DDAC-7DE1-4276-BEE1-205AECA83510}"/>
                    </a:ext>
                  </a:extLst>
                </p:cNvPr>
                <p:cNvSpPr txBox="1"/>
                <p:nvPr/>
              </p:nvSpPr>
              <p:spPr>
                <a:xfrm>
                  <a:off x="1925852" y="2479067"/>
                  <a:ext cx="51377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GB" sz="1600" b="1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994DDAC-7DE1-4276-BEE1-205AECA83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852" y="2479067"/>
                  <a:ext cx="513774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1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6C7F9F85-2E11-41C8-A58F-5C071AC28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1756187" y="2559446"/>
              <a:ext cx="395357" cy="203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0026002-479E-417B-B9B9-2E9FE6B0B7CF}"/>
                    </a:ext>
                  </a:extLst>
                </p:cNvPr>
                <p:cNvSpPr txBox="1"/>
                <p:nvPr/>
              </p:nvSpPr>
              <p:spPr>
                <a:xfrm>
                  <a:off x="3226333" y="2492082"/>
                  <a:ext cx="4745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GB" sz="1600" b="1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0026002-479E-417B-B9B9-2E9FE6B0B7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333" y="2492082"/>
                  <a:ext cx="474588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3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0A07D524-03B7-4B6C-8B53-7F257E1C9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3023900" y="2565867"/>
              <a:ext cx="395357" cy="190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3AB7D01-8F7A-4716-8621-82DF087136A6}"/>
              </a:ext>
            </a:extLst>
          </p:cNvPr>
          <p:cNvGrpSpPr/>
          <p:nvPr/>
        </p:nvGrpSpPr>
        <p:grpSpPr>
          <a:xfrm>
            <a:off x="3021243" y="4358688"/>
            <a:ext cx="1848968" cy="395360"/>
            <a:chOff x="1851953" y="2463680"/>
            <a:chExt cx="1848968" cy="395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994DDAC-7DE1-4276-BEE1-205AECA83510}"/>
                    </a:ext>
                  </a:extLst>
                </p:cNvPr>
                <p:cNvSpPr txBox="1"/>
                <p:nvPr/>
              </p:nvSpPr>
              <p:spPr>
                <a:xfrm>
                  <a:off x="1925852" y="2479067"/>
                  <a:ext cx="51377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sz="1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GB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994DDAC-7DE1-4276-BEE1-205AECA83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852" y="2479067"/>
                  <a:ext cx="513774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6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6C7F9F85-2E11-41C8-A58F-5C071AC28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1756187" y="2559446"/>
              <a:ext cx="395357" cy="203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026002-479E-417B-B9B9-2E9FE6B0B7CF}"/>
                    </a:ext>
                  </a:extLst>
                </p:cNvPr>
                <p:cNvSpPr txBox="1"/>
                <p:nvPr/>
              </p:nvSpPr>
              <p:spPr>
                <a:xfrm>
                  <a:off x="3226333" y="2492082"/>
                  <a:ext cx="4745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sz="1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GB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0026002-479E-417B-B9B9-2E9FE6B0B7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333" y="2492082"/>
                  <a:ext cx="474588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8" name="Picture 4" descr="Curved Red Arrow Clipart Images Gallery #862800 - PNG Images - PNGio">
              <a:extLst>
                <a:ext uri="{FF2B5EF4-FFF2-40B4-BE49-F238E27FC236}">
                  <a16:creationId xmlns:a16="http://schemas.microsoft.com/office/drawing/2014/main" id="{0A07D524-03B7-4B6C-8B53-7F257E1C9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3023900" y="2565867"/>
              <a:ext cx="395357" cy="190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994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Q5.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25631" y="904732"/>
                <a:ext cx="6901950" cy="416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 smtClean="0"/>
                  <a:t>1.	</a:t>
                </a:r>
                <a:r>
                  <a:rPr lang="en-SG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⩾8</m:t>
                        </m:r>
                      </m:sub>
                    </m:sSub>
                  </m:oMath>
                </a14:m>
                <a:r>
                  <a:rPr lang="en-SG" sz="2000" dirty="0"/>
                  <a:t>, let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SG" sz="2000" dirty="0"/>
                  <a:t> </a:t>
                </a:r>
                <a:r>
                  <a:rPr lang="en-SG" sz="2000" dirty="0" smtClean="0"/>
                  <a:t>be “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 smtClean="0">
                    <a:solidFill>
                      <a:schemeClr val="tx1"/>
                    </a:solidFill>
                  </a:rPr>
                  <a:t>”.</a:t>
                </a:r>
                <a:endParaRPr lang="en-SG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1" y="904732"/>
                <a:ext cx="6901950" cy="416332"/>
              </a:xfrm>
              <a:prstGeom prst="rect">
                <a:avLst/>
              </a:prstGeom>
              <a:blipFill>
                <a:blip r:embed="rId2"/>
                <a:stretch>
                  <a:fillRect l="-972" t="-5797" b="-217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125631" y="1267877"/>
                <a:ext cx="55746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2.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(Base step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)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(8) </m:t>
                    </m:r>
                  </m:oMath>
                </a14:m>
                <a:r>
                  <a:rPr lang="en-US" sz="2000" dirty="0"/>
                  <a:t>is true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8=3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1+5×1.</m:t>
                    </m:r>
                  </m:oMath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1" y="1267877"/>
                <a:ext cx="5574652" cy="400110"/>
              </a:xfrm>
              <a:prstGeom prst="rect">
                <a:avLst/>
              </a:prstGeom>
              <a:blipFill>
                <a:blip r:embed="rId3"/>
                <a:stretch>
                  <a:fillRect l="-1204" t="-9091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125630" y="1610237"/>
                <a:ext cx="8287876" cy="1048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 smtClean="0"/>
                  <a:t>3.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(Induction step)</a:t>
                </a: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 smtClean="0"/>
                  <a:t>3.1.</a:t>
                </a:r>
                <a:r>
                  <a:rPr lang="en-US" sz="2000" dirty="0"/>
                  <a:t>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⩾8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true, i.e</a:t>
                </a:r>
                <a:r>
                  <a:rPr lang="en-US" sz="2000" dirty="0" smtClean="0"/>
                  <a:t>., that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 smtClean="0"/>
                  <a:t>3.2.</a:t>
                </a:r>
                <a:r>
                  <a:rPr lang="en-US" sz="2000" dirty="0"/>
                  <a:t>	Find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0" y="1610237"/>
                <a:ext cx="8287876" cy="1048107"/>
              </a:xfrm>
              <a:prstGeom prst="rect">
                <a:avLst/>
              </a:prstGeom>
              <a:blipFill>
                <a:blip r:embed="rId4"/>
                <a:stretch>
                  <a:fillRect l="-809" t="-2907" b="-81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125630" y="2529233"/>
                <a:ext cx="9511266" cy="1270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 smtClean="0"/>
                  <a:t>3.3.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Case 1: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.</a:t>
                </a:r>
              </a:p>
              <a:p>
                <a:pPr marL="1436688" indent="-635000">
                  <a:tabLst>
                    <a:tab pos="1436688" algn="l"/>
                  </a:tabLst>
                </a:pPr>
                <a:r>
                  <a:rPr lang="en-US" dirty="0" smtClean="0"/>
                  <a:t>3.3.1.</a:t>
                </a:r>
                <a:r>
                  <a:rPr lang="en-US" dirty="0"/>
                  <a:t>	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+1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+5(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 smtClean="0"/>
                  <a:t>,	</a:t>
                </a:r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1436688" indent="-635000">
                  <a:tabLst>
                    <a:tab pos="1436688" algn="l"/>
                  </a:tabLst>
                </a:pPr>
                <a:r>
                  <a:rPr lang="en-US" dirty="0" smtClean="0"/>
                  <a:t>3.3.2.</a:t>
                </a:r>
                <a:r>
                  <a:rPr lang="en-US" dirty="0"/>
                  <a:t>	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.</m:t>
                    </m:r>
                  </m:oMath>
                </a14:m>
                <a:endParaRPr lang="en-US" dirty="0"/>
              </a:p>
              <a:p>
                <a:pPr marL="1436688" indent="-635000">
                  <a:tabLst>
                    <a:tab pos="1436688" algn="l"/>
                  </a:tabLst>
                </a:pPr>
                <a:r>
                  <a:rPr lang="en-US" dirty="0" smtClean="0"/>
                  <a:t>3.3.3.</a:t>
                </a:r>
                <a:r>
                  <a:rPr lang="en-US" dirty="0"/>
                  <a:t>	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is true.</a:t>
                </a: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0" y="2529233"/>
                <a:ext cx="9511266" cy="1270604"/>
              </a:xfrm>
              <a:prstGeom prst="rect">
                <a:avLst/>
              </a:prstGeom>
              <a:blipFill>
                <a:blip r:embed="rId5"/>
                <a:stretch>
                  <a:fillRect t="-2885" b="-62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125631" y="5786401"/>
                <a:ext cx="48739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 smtClean="0"/>
                  <a:t>3.5.</a:t>
                </a:r>
                <a:r>
                  <a:rPr lang="en-US" sz="2000" dirty="0"/>
                  <a:t>	Thus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/>
                  <a:t> is true </a:t>
                </a:r>
                <a:r>
                  <a:rPr lang="en-US" sz="2000" dirty="0" smtClean="0"/>
                  <a:t>in </a:t>
                </a:r>
                <a:r>
                  <a:rPr lang="en-US" sz="2000" dirty="0"/>
                  <a:t>all </a:t>
                </a:r>
                <a:r>
                  <a:rPr lang="en-US" sz="2000" dirty="0" smtClean="0"/>
                  <a:t>cases.</a:t>
                </a:r>
                <a:endParaRPr lang="en-US" dirty="0">
                  <a:solidFill>
                    <a:srgbClr val="006600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1" y="5786401"/>
                <a:ext cx="4873952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125632" y="6186511"/>
                <a:ext cx="4652574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sz="2000" dirty="0" smtClean="0"/>
                  <a:t>4.	Hence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⩾8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MI.</a:t>
                </a: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6186511"/>
                <a:ext cx="4652574" cy="427618"/>
              </a:xfrm>
              <a:prstGeom prst="rect">
                <a:avLst/>
              </a:prstGeom>
              <a:blipFill>
                <a:blip r:embed="rId7"/>
                <a:stretch>
                  <a:fillRect l="-1442" t="-7143" b="-2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125630" y="3719040"/>
                <a:ext cx="9511266" cy="2067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1436688" algn="l"/>
                    <a:tab pos="5602288" algn="l"/>
                  </a:tabLst>
                </a:pPr>
                <a:r>
                  <a:rPr lang="en-US" sz="2000" dirty="0" smtClean="0"/>
                  <a:t>3.4.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Case 2: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.</a:t>
                </a:r>
              </a:p>
              <a:p>
                <a:pPr marL="1436688" indent="-635000">
                  <a:tabLst>
                    <a:tab pos="1436688" algn="l"/>
                    <a:tab pos="5602288" algn="l"/>
                  </a:tabLst>
                </a:pPr>
                <a:r>
                  <a:rPr lang="en-US" dirty="0" smtClean="0"/>
                  <a:t>3.4.1.</a:t>
                </a:r>
                <a:r>
                  <a:rPr lang="en-US" dirty="0"/>
                  <a:t>	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+5×0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436688" indent="-635000">
                  <a:tabLst>
                    <a:tab pos="1436688" algn="l"/>
                    <a:tab pos="5602288" algn="l"/>
                  </a:tabLst>
                </a:pPr>
                <a:r>
                  <a:rPr lang="en-US" dirty="0" smtClean="0"/>
                  <a:t>3.4.2.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⩾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3300"/>
                    </a:solidFill>
                  </a:rPr>
                  <a:t>	</a:t>
                </a:r>
                <a:r>
                  <a:rPr lang="en-US" dirty="0" smtClean="0">
                    <a:solidFill>
                      <a:srgbClr val="0033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⩾8</m:t>
                    </m:r>
                  </m:oMath>
                </a14:m>
                <a:r>
                  <a:rPr lang="en-US" dirty="0" smtClean="0">
                    <a:solidFill>
                      <a:srgbClr val="003300"/>
                    </a:solidFill>
                  </a:rPr>
                  <a:t>;</a:t>
                </a:r>
                <a:r>
                  <a:rPr lang="en-US" dirty="0">
                    <a:solidFill>
                      <a:srgbClr val="003300"/>
                    </a:solidFill>
                  </a:rPr>
                  <a:t> </a:t>
                </a:r>
                <a:endParaRPr lang="en-US" dirty="0"/>
              </a:p>
              <a:p>
                <a:pPr marL="1436688" indent="-635000">
                  <a:tabLst>
                    <a:tab pos="1436688" algn="l"/>
                    <a:tab pos="5602288" algn="l"/>
                  </a:tabLst>
                </a:pPr>
                <a:r>
                  <a:rPr lang="en-US" dirty="0" smtClean="0"/>
                  <a:t>3.4.3.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⩾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3300"/>
                    </a:solidFill>
                  </a:rPr>
                  <a:t>	</a:t>
                </a:r>
                <a:r>
                  <a:rPr lang="en-US" dirty="0" smtClean="0">
                    <a:solidFill>
                      <a:srgbClr val="0033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i="1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3300"/>
                    </a:solidFill>
                  </a:rPr>
                  <a:t>;</a:t>
                </a:r>
                <a:endParaRPr lang="en-US" dirty="0">
                  <a:solidFill>
                    <a:srgbClr val="003300"/>
                  </a:solidFill>
                </a:endParaRPr>
              </a:p>
              <a:p>
                <a:pPr marL="1436688" indent="-635000">
                  <a:tabLst>
                    <a:tab pos="1436688" algn="l"/>
                    <a:tab pos="5602288" algn="l"/>
                  </a:tabLst>
                </a:pPr>
                <a:r>
                  <a:rPr lang="en-US" dirty="0" smtClean="0"/>
                  <a:t>3.4.4.</a:t>
                </a:r>
                <a:r>
                  <a:rPr lang="en-US" dirty="0">
                    <a:solidFill>
                      <a:srgbClr val="003300"/>
                    </a:solidFill>
                  </a:rPr>
                  <a:t>	</a:t>
                </a:r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+1=3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+1=3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:r>
                  <a:rPr lang="en-US" dirty="0" smtClean="0"/>
                  <a:t>	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−3∈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436688" indent="-635000">
                  <a:tabLst>
                    <a:tab pos="1436688" algn="l"/>
                    <a:tab pos="5602288" algn="l"/>
                  </a:tabLst>
                </a:pPr>
                <a:r>
                  <a:rPr lang="en-US" dirty="0" smtClean="0"/>
                  <a:t>3.4.5.</a:t>
                </a:r>
                <a:r>
                  <a:rPr lang="en-US" dirty="0"/>
                  <a:t>	</a:t>
                </a:r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is true.</a:t>
                </a: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0" y="3719040"/>
                <a:ext cx="9511266" cy="2067361"/>
              </a:xfrm>
              <a:prstGeom prst="rect">
                <a:avLst/>
              </a:prstGeom>
              <a:blipFill>
                <a:blip r:embed="rId8"/>
                <a:stretch>
                  <a:fillRect t="-1475" b="-32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5A6371-2002-4649-831D-80727B2F26F0}"/>
                  </a:ext>
                </a:extLst>
              </p:cNvPr>
              <p:cNvSpPr txBox="1"/>
              <p:nvPr/>
            </p:nvSpPr>
            <p:spPr>
              <a:xfrm>
                <a:off x="1379979" y="413205"/>
                <a:ext cx="7381249" cy="545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Prove: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⩾8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∃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(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5A6371-2002-4649-831D-80727B2F2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79" y="413205"/>
                <a:ext cx="7381249" cy="545983"/>
              </a:xfrm>
              <a:prstGeom prst="rect">
                <a:avLst/>
              </a:prstGeom>
              <a:blipFill>
                <a:blip r:embed="rId10"/>
                <a:stretch>
                  <a:fillRect l="-1652" t="-11236" b="-280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0B1301E-ECEB-4058-840C-3D9C20C1FEDD}"/>
                  </a:ext>
                </a:extLst>
              </p:cNvPr>
              <p:cNvSpPr/>
              <p:nvPr/>
            </p:nvSpPr>
            <p:spPr>
              <a:xfrm>
                <a:off x="8396794" y="3407393"/>
                <a:ext cx="3413403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indent="-182880">
                  <a:spcAft>
                    <a:spcPts val="600"/>
                  </a:spcAft>
                </a:pPr>
                <a:r>
                  <a:rPr lang="en-GB" sz="1600" dirty="0" smtClean="0"/>
                  <a:t>Split the inductive </a:t>
                </a:r>
                <a:r>
                  <a:rPr lang="en-GB" sz="1600" dirty="0"/>
                  <a:t>step </a:t>
                </a:r>
                <a:r>
                  <a:rPr lang="en-GB" sz="1600" dirty="0" smtClean="0"/>
                  <a:t>into </a:t>
                </a:r>
                <a:r>
                  <a:rPr lang="en-GB" sz="1600" dirty="0"/>
                  <a:t>two </a:t>
                </a:r>
                <a:r>
                  <a:rPr lang="en-GB" sz="1600" dirty="0" smtClean="0"/>
                  <a:t>cases.</a:t>
                </a:r>
              </a:p>
              <a:p>
                <a:pPr indent="-182880">
                  <a:buFont typeface="Wingdings" panose="05000000000000000000" pitchFamily="2" charset="2"/>
                  <a:buChar char="§"/>
                </a:pPr>
                <a:r>
                  <a:rPr lang="en-GB" sz="1600" dirty="0" smtClean="0"/>
                  <a:t>Case 1: </a:t>
                </a:r>
                <a14:m>
                  <m:oMath xmlns:m="http://schemas.openxmlformats.org/officeDocument/2006/math">
                    <m:r>
                      <a:rPr lang="en-GB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𝑦</m:t>
                    </m:r>
                    <m:r>
                      <a:rPr lang="en-GB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&gt;0</m:t>
                    </m:r>
                  </m:oMath>
                </a14:m>
                <a:r>
                  <a:rPr lang="en-GB" sz="1600" dirty="0" smtClean="0">
                    <a:ea typeface="Cambria" panose="02040503050406030204" pitchFamily="18" charset="0"/>
                  </a:rPr>
                  <a:t>.</a:t>
                </a:r>
              </a:p>
              <a:p>
                <a:pPr marL="0" lvl="1" indent="-182880">
                  <a:spcAft>
                    <a:spcPts val="600"/>
                  </a:spcAft>
                  <a:buFontTx/>
                  <a:buChar char="–"/>
                </a:pPr>
                <a:r>
                  <a:rPr lang="en-GB" sz="1600" dirty="0" smtClean="0">
                    <a:ea typeface="Cambria" panose="02040503050406030204" pitchFamily="18" charset="0"/>
                  </a:rPr>
                  <a:t>decrease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𝑦</m:t>
                    </m:r>
                  </m:oMath>
                </a14:m>
                <a:r>
                  <a:rPr lang="en-GB" sz="1600" dirty="0" smtClean="0">
                    <a:ea typeface="Cambria" panose="02040503050406030204" pitchFamily="18" charset="0"/>
                  </a:rPr>
                  <a:t> by 1; increase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 smtClean="0">
                    <a:ea typeface="Cambria" panose="02040503050406030204" pitchFamily="18" charset="0"/>
                  </a:rPr>
                  <a:t> by 2</a:t>
                </a:r>
              </a:p>
              <a:p>
                <a:pPr indent="-182880">
                  <a:buFont typeface="Wingdings" panose="05000000000000000000" pitchFamily="2" charset="2"/>
                  <a:buChar char="§"/>
                </a:pPr>
                <a:r>
                  <a:rPr lang="en-GB" sz="1600" dirty="0" smtClean="0">
                    <a:ea typeface="Cambria" panose="02040503050406030204" pitchFamily="18" charset="0"/>
                  </a:rPr>
                  <a:t>Case 2: </a:t>
                </a:r>
                <a14:m>
                  <m:oMath xmlns:m="http://schemas.openxmlformats.org/officeDocument/2006/math">
                    <m:r>
                      <a:rPr lang="en-GB" sz="1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𝑦</m:t>
                    </m:r>
                    <m:r>
                      <a:rPr lang="en-GB" sz="1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=0</m:t>
                    </m:r>
                  </m:oMath>
                </a14:m>
                <a:r>
                  <a:rPr lang="en-GB" sz="1600" dirty="0" smtClean="0"/>
                  <a:t>.</a:t>
                </a:r>
              </a:p>
              <a:p>
                <a:pPr marL="0" lvl="1" indent="-182880">
                  <a:spcAft>
                    <a:spcPts val="600"/>
                  </a:spcAft>
                  <a:buFontTx/>
                  <a:buChar char="–"/>
                </a:pPr>
                <a:r>
                  <a:rPr lang="en-US" sz="1600" b="0" dirty="0" smtClean="0"/>
                  <a:t>increase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600" dirty="0" smtClean="0"/>
                  <a:t> by 2; decrease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 smtClean="0"/>
                  <a:t> by 3</a:t>
                </a:r>
                <a:endParaRPr lang="en-GB" sz="16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0B1301E-ECEB-4058-840C-3D9C20C1F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794" y="3407393"/>
                <a:ext cx="3413403" cy="1477328"/>
              </a:xfrm>
              <a:prstGeom prst="rect">
                <a:avLst/>
              </a:prstGeom>
              <a:blipFill>
                <a:blip r:embed="rId11"/>
                <a:stretch>
                  <a:fillRect l="-893" t="-1240" b="-45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61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 uiExpand="1" build="p" bldLvl="2"/>
      <p:bldP spid="25" grpId="0" uiExpand="1" build="p" bldLvl="3"/>
      <p:bldP spid="26" grpId="0"/>
      <p:bldP spid="28" grpId="0"/>
      <p:bldP spid="17" grpId="0" uiExpand="1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Q6.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32580" y="528419"/>
                <a:ext cx="10385923" cy="1761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0" dirty="0" smtClean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Prove that every positive integer can be written as a sum of </a:t>
                </a:r>
                <a:r>
                  <a:rPr lang="en-US" sz="2400" b="0" i="1" dirty="0" smtClean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distinct</a:t>
                </a:r>
                <a:r>
                  <a:rPr lang="en-US" sz="2400" b="0" dirty="0" smtClean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 non-negative integer powers of 2, i.e.</a:t>
                </a:r>
                <a:r>
                  <a:rPr lang="en-US" sz="2400" dirty="0" smtClean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,</a:t>
                </a:r>
                <a:endParaRPr lang="en-US" sz="2400" dirty="0">
                  <a:solidFill>
                    <a:srgbClr val="000099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∃ℓ</m:t>
                    </m:r>
                    <m:r>
                      <a:rPr lang="en-US" sz="24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⩾1</m:t>
                        </m:r>
                      </m:sub>
                    </m:sSub>
                    <m:r>
                      <a:rPr lang="en-US" sz="2400" b="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endParaRPr lang="en-US" sz="2400" i="1" dirty="0">
                  <a:solidFill>
                    <a:srgbClr val="000099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sup>
                      </m:sSup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solidFill>
                    <a:srgbClr val="000099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580" y="528419"/>
                <a:ext cx="10385923" cy="1761764"/>
              </a:xfrm>
              <a:prstGeom prst="rect">
                <a:avLst/>
              </a:prstGeom>
              <a:blipFill>
                <a:blip r:embed="rId2"/>
                <a:stretch>
                  <a:fillRect l="-940" t="-2768" r="-528" b="-173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18993" y="2497580"/>
            <a:ext cx="1613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Examples:</a:t>
            </a:r>
            <a:endParaRPr lang="en-SG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18993" y="2953948"/>
                <a:ext cx="5141372" cy="86260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6302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123=1+2+8+16+32+64</m:t>
                      </m:r>
                    </m:oMath>
                  </m:oMathPara>
                </a14:m>
                <a:endParaRPr lang="en-US" sz="2400" dirty="0"/>
              </a:p>
              <a:p>
                <a:pPr>
                  <a:tabLst>
                    <a:tab pos="630238" algn="l"/>
                  </a:tabLst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SG" sz="2400" dirty="0" smtClean="0"/>
                  <a:t>.</a:t>
                </a:r>
                <a:endParaRPr lang="en-SG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3" y="2953948"/>
                <a:ext cx="5141372" cy="862608"/>
              </a:xfrm>
              <a:prstGeom prst="rect">
                <a:avLst/>
              </a:prstGeom>
              <a:blipFill>
                <a:blip r:embed="rId3"/>
                <a:stretch>
                  <a:fillRect l="-356" b="-1276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72528" y="2948395"/>
                <a:ext cx="2774629" cy="46166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12788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123=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1111011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528" y="2948395"/>
                <a:ext cx="2774629" cy="461665"/>
              </a:xfrm>
              <a:prstGeom prst="rect">
                <a:avLst/>
              </a:prstGeom>
              <a:blipFill>
                <a:blip r:embed="rId4"/>
                <a:stretch>
                  <a:fillRect l="-219" t="-9091" r="-1969" b="-2857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118993" y="4176353"/>
                <a:ext cx="6238652" cy="862608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127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1717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128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512+1024</m:t>
                      </m:r>
                    </m:oMath>
                  </m:oMathPara>
                </a14:m>
                <a:endParaRPr lang="en-US" sz="2400" dirty="0"/>
              </a:p>
              <a:p>
                <a:pPr>
                  <a:tabLst>
                    <a:tab pos="712788" algn="l"/>
                  </a:tabLst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SG" sz="2400" dirty="0" smtClean="0"/>
                  <a:t>.</a:t>
                </a:r>
                <a:endParaRPr lang="en-SG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3" y="4176353"/>
                <a:ext cx="6238652" cy="862608"/>
              </a:xfrm>
              <a:prstGeom prst="rect">
                <a:avLst/>
              </a:prstGeom>
              <a:blipFill>
                <a:blip r:embed="rId5"/>
                <a:stretch>
                  <a:fillRect l="-293" b="-1197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572529" y="4176353"/>
                <a:ext cx="3592776" cy="461665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12788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717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529" y="4176353"/>
                <a:ext cx="3592776" cy="461665"/>
              </a:xfrm>
              <a:prstGeom prst="rect">
                <a:avLst/>
              </a:prstGeom>
              <a:blipFill>
                <a:blip r:embed="rId6"/>
                <a:stretch>
                  <a:fillRect l="-169" t="-8974" r="-2027" b="-2692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118993" y="5441116"/>
                <a:ext cx="3300834" cy="862608"/>
              </a:xfrm>
              <a:prstGeom prst="rect">
                <a:avLst/>
              </a:prstGeom>
              <a:solidFill>
                <a:srgbClr val="99FF99"/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127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776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=8+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6+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 dirty="0"/>
              </a:p>
              <a:p>
                <a:pPr>
                  <a:tabLst>
                    <a:tab pos="630238" algn="l"/>
                  </a:tabLst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SG" sz="2400" dirty="0" smtClean="0"/>
                  <a:t>.</a:t>
                </a:r>
                <a:endParaRPr lang="en-SG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3" y="5441116"/>
                <a:ext cx="3300834" cy="862608"/>
              </a:xfrm>
              <a:prstGeom prst="rect">
                <a:avLst/>
              </a:prstGeom>
              <a:blipFill>
                <a:blip r:embed="rId7"/>
                <a:stretch>
                  <a:fillRect l="-555" b="-120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572529" y="5441116"/>
                <a:ext cx="3255892" cy="461665"/>
              </a:xfrm>
              <a:prstGeom prst="rect">
                <a:avLst/>
              </a:prstGeom>
              <a:solidFill>
                <a:srgbClr val="99FF99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12788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76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0000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000)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529" y="5441116"/>
                <a:ext cx="3255892" cy="461665"/>
              </a:xfrm>
              <a:prstGeom prst="rect">
                <a:avLst/>
              </a:prstGeom>
              <a:blipFill>
                <a:blip r:embed="rId8"/>
                <a:stretch>
                  <a:fillRect l="-187" t="-9091" r="-2425" b="-2857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72528" y="2591750"/>
            <a:ext cx="2624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Binary representation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0460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Q6.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264841" y="1444107"/>
                <a:ext cx="10099497" cy="4982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spcAft>
                    <a:spcPts val="600"/>
                  </a:spcAft>
                  <a:tabLst>
                    <a:tab pos="895350" algn="l"/>
                    <a:tab pos="2397125" algn="l"/>
                  </a:tabLst>
                </a:pPr>
                <a:r>
                  <a:rPr lang="en-US" sz="20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3.	</a:t>
                </a:r>
                <a:r>
                  <a:rPr lang="en-US" sz="20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(Induction </a:t>
                </a:r>
                <a:r>
                  <a:rPr lang="en-US" sz="2000" b="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step: </a:t>
                </a:r>
                <a:r>
                  <a:rPr lang="en-US" sz="1600" b="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⩾1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∧⋯∧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b="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is </a:t>
                </a:r>
                <a:r>
                  <a:rPr lang="en-US" sz="1600" b="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true.</a:t>
                </a:r>
                <a:r>
                  <a:rPr lang="en-US" sz="2000" b="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)</a:t>
                </a:r>
                <a:endParaRPr lang="en-US" sz="2000" b="0" dirty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2397125" algn="l"/>
                  </a:tabLst>
                </a:pPr>
                <a:r>
                  <a:rPr lang="en-US" sz="2000" dirty="0" smtClean="0">
                    <a:ea typeface="Cambria Math" panose="02040503050406030204" pitchFamily="18" charset="0"/>
                  </a:rPr>
                  <a:t>3.1.</a:t>
                </a:r>
                <a:r>
                  <a:rPr lang="en-US" sz="2000" dirty="0">
                    <a:ea typeface="Cambria Math" panose="02040503050406030204" pitchFamily="18" charset="0"/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are true. 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		</a:t>
                </a:r>
                <a:r>
                  <a:rPr lang="en-US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(</a:t>
                </a:r>
                <a:r>
                  <a:rPr lang="en-US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induction hypothesis)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2397125" algn="l"/>
                  </a:tabLst>
                </a:pPr>
                <a:r>
                  <a:rPr lang="en-US" sz="2000" dirty="0" smtClean="0">
                    <a:ea typeface="Cambria Math" panose="02040503050406030204" pitchFamily="18" charset="0"/>
                  </a:rPr>
                  <a:t>3.2.</a:t>
                </a:r>
                <a:r>
                  <a:rPr lang="en-US" sz="2000" dirty="0">
                    <a:ea typeface="Cambria Math" panose="02040503050406030204" pitchFamily="18" charset="0"/>
                  </a:rPr>
                  <a:t>	</a:t>
                </a:r>
                <a:r>
                  <a:rPr lang="en-US" sz="2000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Use the fact that every integer is even or odd to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 find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such that </a:t>
                </a:r>
              </a:p>
              <a:p>
                <a:pPr marL="895350" indent="-538163" algn="ctr">
                  <a:spcAft>
                    <a:spcPts val="600"/>
                  </a:spcAft>
                  <a:tabLst>
                    <a:tab pos="895350" algn="l"/>
                    <a:tab pos="2397125" algn="l"/>
                  </a:tabLst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  or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.</a:t>
                </a:r>
                <a:endParaRPr lang="en-US" sz="2000" dirty="0">
                  <a:solidFill>
                    <a:srgbClr val="006600"/>
                  </a:solidFill>
                  <a:ea typeface="Cambria Math" panose="02040503050406030204" pitchFamily="18" charset="0"/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2397125" algn="l"/>
                  </a:tabLst>
                </a:pPr>
                <a:r>
                  <a:rPr lang="en-US" sz="2000" dirty="0" smtClean="0">
                    <a:ea typeface="Cambria Math" panose="02040503050406030204" pitchFamily="18" charset="0"/>
                  </a:rPr>
                  <a:t>3.3.</a:t>
                </a:r>
                <a:r>
                  <a:rPr lang="en-US" sz="2000" dirty="0">
                    <a:ea typeface="Cambria Math" panose="02040503050406030204" pitchFamily="18" charset="0"/>
                  </a:rPr>
                  <a:t>	Note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</a:t>
                </a: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line </a:t>
                </a:r>
                <a:r>
                  <a:rPr lang="en-US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3.2</a:t>
                </a:r>
                <a:r>
                  <a:rPr lang="en-US" dirty="0" smtClean="0">
                    <a:ea typeface="Cambria Math" panose="02040503050406030204" pitchFamily="18" charset="0"/>
                  </a:rPr>
                  <a:t>;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2397125" algn="l"/>
                  </a:tabLst>
                </a:pP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⩾1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;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2397125" algn="l"/>
                  </a:tabLst>
                </a:pP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2397125" algn="l"/>
                  </a:tabLst>
                </a:pPr>
                <a:r>
                  <a:rPr lang="en-US" sz="2000" dirty="0" smtClean="0">
                    <a:ea typeface="Cambria Math" panose="02040503050406030204" pitchFamily="18" charset="0"/>
                  </a:rPr>
                  <a:t>3.4.</a:t>
                </a:r>
                <a:r>
                  <a:rPr lang="en-US" sz="2000" dirty="0">
                    <a:ea typeface="Cambria Math" panose="02040503050406030204" pitchFamily="18" charset="0"/>
                  </a:rPr>
                  <a:t>	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2397125" algn="l"/>
                  </a:tabLst>
                </a:pPr>
                <a:endParaRPr lang="en-US" sz="2000" dirty="0" smtClean="0">
                  <a:ea typeface="Cambria Math" panose="02040503050406030204" pitchFamily="18" charset="0"/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2397125" algn="l"/>
                  </a:tabLst>
                </a:pPr>
                <a:r>
                  <a:rPr lang="en-US" sz="2000" dirty="0" smtClean="0">
                    <a:ea typeface="Cambria Math" panose="02040503050406030204" pitchFamily="18" charset="0"/>
                  </a:rPr>
                  <a:t>3.9.</a:t>
                </a:r>
                <a:r>
                  <a:rPr lang="en-US" sz="2000" dirty="0">
                    <a:ea typeface="Cambria Math" panose="02040503050406030204" pitchFamily="18" charset="0"/>
                  </a:rPr>
                  <a:t>	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Thus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is true </a:t>
                </a: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induction </a:t>
                </a:r>
                <a:r>
                  <a:rPr lang="en-US" sz="2000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hypothesis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, as lines 3.4 and 3.8 tell us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>
                    <a:ea typeface="Cambria Math" panose="02040503050406030204" pitchFamily="18" charset="0"/>
                  </a:rPr>
                  <a:t>.</a:t>
                </a:r>
                <a:endParaRPr lang="en-US" sz="2000" dirty="0">
                  <a:ea typeface="Cambria Math" panose="02040503050406030204" pitchFamily="18" charset="0"/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2397125" algn="l"/>
                  </a:tabLst>
                </a:pPr>
                <a:r>
                  <a:rPr lang="en-US" sz="2000" dirty="0" smtClean="0">
                    <a:ea typeface="Cambria Math" panose="02040503050406030204" pitchFamily="18" charset="0"/>
                  </a:rPr>
                  <a:t>3.10.</a:t>
                </a:r>
                <a:r>
                  <a:rPr lang="en-US" sz="2000" dirty="0">
                    <a:ea typeface="Cambria Math" panose="02040503050406030204" pitchFamily="18" charset="0"/>
                  </a:rPr>
                  <a:t>	</a:t>
                </a:r>
                <a:r>
                  <a:rPr lang="en-US" sz="2000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 to </a:t>
                </a:r>
                <a:r>
                  <a:rPr lang="en-US" sz="2000" dirty="0">
                    <a:ea typeface="Cambria Math" panose="02040503050406030204" pitchFamily="18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⩾1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such that</a:t>
                </a:r>
                <a:r>
                  <a:rPr lang="en-US" sz="2000" dirty="0">
                    <a:ea typeface="Cambria Math" panose="02040503050406030204" pitchFamily="18" charset="0"/>
                  </a:rPr>
                  <a:t/>
                </a:r>
                <a:br>
                  <a:rPr lang="en-US" sz="200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2397125" algn="l"/>
                  </a:tabLst>
                </a:pPr>
                <a:r>
                  <a:rPr lang="en-US" sz="2000" dirty="0" smtClean="0">
                    <a:latin typeface="+mj-lt"/>
                    <a:ea typeface="Cambria Math" panose="02040503050406030204" pitchFamily="18" charset="0"/>
                  </a:rPr>
                  <a:t>…</a:t>
                </a:r>
                <a:endParaRPr lang="en-US" sz="20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841" y="1444107"/>
                <a:ext cx="10099497" cy="4982261"/>
              </a:xfrm>
              <a:prstGeom prst="rect">
                <a:avLst/>
              </a:prstGeom>
              <a:blipFill>
                <a:blip r:embed="rId2"/>
                <a:stretch>
                  <a:fillRect l="-604" t="-734" b="-12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9287919" y="274705"/>
            <a:ext cx="2395728" cy="4001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Using Strong MI</a:t>
            </a:r>
            <a:endParaRPr lang="en-SG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6610952" y="2960686"/>
                <a:ext cx="5072695" cy="183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2397125" algn="l"/>
                  </a:tabLst>
                </a:pPr>
                <a:r>
                  <a:rPr lang="en-US" sz="2000" dirty="0" smtClean="0">
                    <a:ea typeface="Cambria Math" panose="02040503050406030204" pitchFamily="18" charset="0"/>
                  </a:rPr>
                  <a:t>3.5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.</a:t>
                </a:r>
                <a:r>
                  <a:rPr lang="en-US" sz="2000" dirty="0">
                    <a:ea typeface="Cambria Math" panose="02040503050406030204" pitchFamily="18" charset="0"/>
                  </a:rPr>
                  <a:t>	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Also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+1⩾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</a:t>
                </a: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line </a:t>
                </a:r>
                <a:r>
                  <a:rPr lang="en-US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3.2</a:t>
                </a:r>
                <a:r>
                  <a:rPr lang="en-US" dirty="0" smtClean="0">
                    <a:ea typeface="Cambria Math" panose="02040503050406030204" pitchFamily="18" charset="0"/>
                  </a:rPr>
                  <a:t>.</a:t>
                </a:r>
                <a:endParaRPr lang="en-US" sz="2000" dirty="0">
                  <a:ea typeface="Cambria Math" panose="02040503050406030204" pitchFamily="18" charset="0"/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2397125" algn="l"/>
                  </a:tabLst>
                </a:pPr>
                <a:r>
                  <a:rPr lang="en-US" sz="2000" b="0" dirty="0" smtClean="0">
                    <a:ea typeface="Cambria Math" panose="02040503050406030204" pitchFamily="18" charset="0"/>
                  </a:rPr>
                  <a:t>3.6.</a:t>
                </a:r>
                <a:r>
                  <a:rPr lang="en-US" sz="20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000" b="0" dirty="0" smtClean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⩾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⩾1</m:t>
                    </m:r>
                  </m:oMath>
                </a14:m>
                <a:r>
                  <a:rPr lang="en-US" sz="200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2397125" algn="l"/>
                  </a:tabLst>
                </a:pPr>
                <a:r>
                  <a:rPr lang="en-US" sz="2000" dirty="0" smtClean="0">
                    <a:ea typeface="Cambria Math" panose="02040503050406030204" pitchFamily="18" charset="0"/>
                  </a:rPr>
                  <a:t>3.7.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000" dirty="0" smtClean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⩾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2397125" algn="l"/>
                  </a:tabLst>
                </a:pPr>
                <a:r>
                  <a:rPr lang="en-US" sz="2000" dirty="0" smtClean="0">
                    <a:ea typeface="Cambria Math" panose="02040503050406030204" pitchFamily="18" charset="0"/>
                  </a:rPr>
                  <a:t>3.8.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000" dirty="0" smtClean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⩾</m:t>
                    </m:r>
                    <m:d>
                      <m:dPr>
                        <m:begChr m:val="⌈"/>
                        <m:endChr m:val="⌉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 smtClean="0">
                    <a:ea typeface="Cambria Math" panose="02040503050406030204" pitchFamily="18" charset="0"/>
                  </a:rPr>
                  <a:t>		</a:t>
                </a:r>
                <a:r>
                  <a:rPr lang="en-US" sz="2000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 smtClean="0">
                    <a:ea typeface="Cambria Math" panose="02040503050406030204" pitchFamily="18" charset="0"/>
                  </a:rPr>
                  <a:t>.</a:t>
                </a:r>
                <a:endParaRPr lang="en-US" sz="20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952" y="2960686"/>
                <a:ext cx="5072695" cy="1831720"/>
              </a:xfrm>
              <a:prstGeom prst="rect">
                <a:avLst/>
              </a:prstGeom>
              <a:blipFill>
                <a:blip r:embed="rId3"/>
                <a:stretch>
                  <a:fillRect t="-2000" b="-1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264841" y="359685"/>
                <a:ext cx="10207148" cy="1142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1.	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be</a:t>
                </a:r>
                <a:r>
                  <a:rPr lang="en-US" sz="200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200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</a:br>
                <a:r>
                  <a:rPr lang="en-US" sz="200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0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sz="20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&lt;⋯&lt;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+⋯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rgbClr val="000099"/>
                  </a:solidFill>
                  <a:ea typeface="Cambria Math" panose="02040503050406030204" pitchFamily="18" charset="0"/>
                </a:endParaRPr>
              </a:p>
              <a:p>
                <a:pPr marL="357188" indent="-357188">
                  <a:spcAft>
                    <a:spcPts val="600"/>
                  </a:spcAft>
                </a:pPr>
                <a:r>
                  <a:rPr lang="en-US" sz="2000" dirty="0">
                    <a:ea typeface="Cambria Math" panose="02040503050406030204" pitchFamily="18" charset="0"/>
                  </a:rPr>
                  <a:t>2.	</a:t>
                </a:r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(Base </a:t>
                </a:r>
                <a:r>
                  <a:rPr lang="en-US" sz="200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step: </a:t>
                </a:r>
                <a:r>
                  <a:rPr lang="en-US" sz="160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are </a:t>
                </a:r>
                <a:r>
                  <a:rPr lang="en-US" sz="160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true.</a:t>
                </a:r>
                <a:r>
                  <a:rPr lang="en-US" sz="200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)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true because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841" y="359685"/>
                <a:ext cx="10207148" cy="1142172"/>
              </a:xfrm>
              <a:prstGeom prst="rect">
                <a:avLst/>
              </a:prstGeom>
              <a:blipFill>
                <a:blip r:embed="rId4"/>
                <a:stretch>
                  <a:fillRect l="-597" t="-2139" b="-96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88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7" grpId="0" uiExpand="1" build="p"/>
      <p:bldP spid="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Q6.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264841" y="1450005"/>
                <a:ext cx="10418806" cy="1981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895350" algn="l"/>
                  </a:tabLst>
                </a:pPr>
                <a:r>
                  <a:rPr lang="en-US" sz="20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3.	</a:t>
                </a:r>
                <a:r>
                  <a:rPr lang="en-US" sz="20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(Induction </a:t>
                </a:r>
                <a:r>
                  <a:rPr lang="en-US" sz="2000" b="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step</a:t>
                </a:r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: </a:t>
                </a:r>
                <a:r>
                  <a:rPr lang="en-US" sz="16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⩾1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∧⋯∧</m:t>
                        </m:r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is true.</a:t>
                </a:r>
                <a:r>
                  <a:rPr lang="en-US" sz="2000" b="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)</a:t>
                </a:r>
                <a:endParaRPr lang="en-US" sz="2000" b="0" dirty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  <a:p>
                <a:pPr marL="895350" indent="-538163">
                  <a:tabLst>
                    <a:tab pos="895350" algn="l"/>
                  </a:tabLst>
                </a:pPr>
                <a:r>
                  <a:rPr lang="en-US" sz="2000" dirty="0" smtClean="0">
                    <a:ea typeface="Cambria Math" panose="02040503050406030204" pitchFamily="18" charset="0"/>
                  </a:rPr>
                  <a:t>3.1.</a:t>
                </a:r>
                <a:r>
                  <a:rPr lang="en-US" sz="2000" dirty="0">
                    <a:ea typeface="Cambria Math" panose="02040503050406030204" pitchFamily="18" charset="0"/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are true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.	</a:t>
                </a:r>
                <a:endParaRPr lang="en-US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895350" indent="-538163">
                  <a:tabLst>
                    <a:tab pos="895350" algn="l"/>
                  </a:tabLst>
                </a:pPr>
                <a:r>
                  <a:rPr lang="en-US" sz="2000" dirty="0" smtClean="0">
                    <a:ea typeface="Cambria Math" panose="02040503050406030204" pitchFamily="18" charset="0"/>
                  </a:rPr>
                  <a:t>3.2.</a:t>
                </a:r>
                <a:r>
                  <a:rPr lang="en-US" sz="2000" dirty="0">
                    <a:ea typeface="Cambria Math" panose="02040503050406030204" pitchFamily="18" charset="0"/>
                  </a:rPr>
                  <a:t>	Find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 smtClean="0">
                    <a:ea typeface="Cambria Math" panose="02040503050406030204" pitchFamily="18" charset="0"/>
                  </a:rPr>
                  <a:t>.</a:t>
                </a:r>
                <a:endParaRPr lang="en-US" sz="2000" dirty="0">
                  <a:ea typeface="Cambria Math" panose="02040503050406030204" pitchFamily="18" charset="0"/>
                </a:endParaRPr>
              </a:p>
              <a:p>
                <a:pPr marL="895350" indent="-538163"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…</a:t>
                </a:r>
              </a:p>
              <a:p>
                <a:pPr marL="895350" indent="-538163">
                  <a:tabLst>
                    <a:tab pos="895350" algn="l"/>
                  </a:tabLst>
                </a:pPr>
                <a:r>
                  <a:rPr lang="en-US" sz="2000" dirty="0" smtClean="0">
                    <a:ea typeface="Cambria Math" panose="02040503050406030204" pitchFamily="18" charset="0"/>
                  </a:rPr>
                  <a:t>3.10.</a:t>
                </a:r>
                <a:r>
                  <a:rPr lang="en-US" sz="2000" dirty="0">
                    <a:ea typeface="Cambria Math" panose="02040503050406030204" pitchFamily="18" charset="0"/>
                  </a:rPr>
                  <a:t>	</a:t>
                </a:r>
                <a:r>
                  <a:rPr lang="en-US" sz="2000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 to </a:t>
                </a:r>
                <a:r>
                  <a:rPr lang="en-US" sz="2000" dirty="0">
                    <a:ea typeface="Cambria Math" panose="02040503050406030204" pitchFamily="18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ℓ∈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⩾1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such that</a:t>
                </a:r>
                <a:r>
                  <a:rPr lang="en-US" sz="2000" dirty="0">
                    <a:ea typeface="Cambria Math" panose="02040503050406030204" pitchFamily="18" charset="0"/>
                  </a:rPr>
                  <a:t/>
                </a:r>
                <a:br>
                  <a:rPr lang="en-US" sz="200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841" y="1450005"/>
                <a:ext cx="10418806" cy="1981440"/>
              </a:xfrm>
              <a:prstGeom prst="rect">
                <a:avLst/>
              </a:prstGeom>
              <a:blipFill>
                <a:blip r:embed="rId2"/>
                <a:stretch>
                  <a:fillRect l="-585" t="-1846" b="-46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9287919" y="274705"/>
            <a:ext cx="2395728" cy="4001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Using Strong MI</a:t>
            </a:r>
            <a:endParaRPr lang="en-SG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295508" y="3294584"/>
                <a:ext cx="3241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1338" indent="-538163" defTabSz="719138">
                  <a:tabLst>
                    <a:tab pos="541338" algn="l"/>
                  </a:tabLst>
                </a:pPr>
                <a:r>
                  <a:rPr lang="en-US" sz="2000" dirty="0" smtClean="0">
                    <a:ea typeface="Cambria Math" panose="02040503050406030204" pitchFamily="18" charset="0"/>
                  </a:rPr>
                  <a:t>3.11.</a:t>
                </a:r>
                <a:r>
                  <a:rPr lang="en-US" sz="2000" dirty="0">
                    <a:ea typeface="Cambria Math" panose="02040503050406030204" pitchFamily="18" charset="0"/>
                  </a:rPr>
                  <a:t>	</a:t>
                </a:r>
                <a:r>
                  <a:rPr lang="en-US" sz="200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Case 1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 = 2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08" y="3294584"/>
                <a:ext cx="3241844" cy="400110"/>
              </a:xfrm>
              <a:prstGeom prst="rect">
                <a:avLst/>
              </a:prstGeom>
              <a:blipFill>
                <a:blip r:embed="rId3"/>
                <a:stretch>
                  <a:fillRect l="-1692"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565045" y="3604875"/>
                <a:ext cx="5649143" cy="2079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5475" indent="-622300" defTabSz="719138">
                  <a:spcAft>
                    <a:spcPts val="600"/>
                  </a:spcAft>
                  <a:tabLst>
                    <a:tab pos="625475" algn="l"/>
                    <a:tab pos="3089275" algn="l"/>
                  </a:tabLst>
                </a:pPr>
                <a:r>
                  <a:rPr lang="en-US" dirty="0" smtClean="0">
                    <a:ea typeface="Cambria Math" panose="02040503050406030204" pitchFamily="18" charset="0"/>
                  </a:rPr>
                  <a:t>3.11.1</a:t>
                </a:r>
                <a:r>
                  <a:rPr lang="en-US" dirty="0" smtClean="0">
                    <a:ea typeface="Cambria Math" panose="02040503050406030204" pitchFamily="18" charset="0"/>
                  </a:rPr>
                  <a:t>.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625475" indent="-622300" defTabSz="719138">
                  <a:spcAft>
                    <a:spcPts val="600"/>
                  </a:spcAft>
                  <a:tabLst>
                    <a:tab pos="625475" algn="l"/>
                    <a:tab pos="3089275" algn="l"/>
                  </a:tabLst>
                </a:pPr>
                <a:r>
                  <a:rPr lang="en-US" b="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</a:t>
                </a: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;</a:t>
                </a:r>
              </a:p>
              <a:p>
                <a:pPr marL="625475" indent="-622300" defTabSz="719138">
                  <a:spcAft>
                    <a:spcPts val="600"/>
                  </a:spcAft>
                  <a:tabLst>
                    <a:tab pos="625475" algn="l"/>
                    <a:tab pos="3089275" algn="l"/>
                  </a:tabLst>
                </a:pPr>
                <a:r>
                  <a:rPr lang="en-US" b="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</a:t>
                </a:r>
              </a:p>
              <a:p>
                <a:pPr marL="625475" indent="-622300" defTabSz="719138">
                  <a:spcAft>
                    <a:spcPts val="600"/>
                  </a:spcAft>
                  <a:tabLst>
                    <a:tab pos="625475" algn="l"/>
                    <a:tab pos="3089275" algn="l"/>
                  </a:tabLst>
                </a:pPr>
                <a:r>
                  <a:rPr lang="en-US" dirty="0" smtClean="0">
                    <a:ea typeface="Cambria Math" panose="02040503050406030204" pitchFamily="18" charset="0"/>
                  </a:rPr>
                  <a:t>3.11.2</a:t>
                </a:r>
                <a:r>
                  <a:rPr lang="en-US" dirty="0" smtClean="0">
                    <a:ea typeface="Cambria Math" panose="02040503050406030204" pitchFamily="18" charset="0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ea typeface="Cambria Math" panose="02040503050406030204" pitchFamily="18" charset="0"/>
                  </a:rPr>
                  <a:t>Note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+1&lt;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br>
                  <a:rPr lang="en-US" dirty="0">
                    <a:ea typeface="Cambria Math" panose="02040503050406030204" pitchFamily="18" charset="0"/>
                  </a:rPr>
                </a:b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.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625475" indent="-622300" defTabSz="719138">
                  <a:spcAft>
                    <a:spcPts val="600"/>
                  </a:spcAft>
                  <a:tabLst>
                    <a:tab pos="625475" algn="l"/>
                    <a:tab pos="3089275" algn="l"/>
                  </a:tabLst>
                </a:pPr>
                <a:r>
                  <a:rPr lang="en-US" dirty="0" smtClean="0">
                    <a:ea typeface="Cambria Math" panose="02040503050406030204" pitchFamily="18" charset="0"/>
                  </a:rPr>
                  <a:t>3.11.3</a:t>
                </a:r>
                <a:r>
                  <a:rPr lang="en-US" dirty="0" smtClean="0">
                    <a:ea typeface="Cambria Math" panose="02040503050406030204" pitchFamily="18" charset="0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ea typeface="Cambria Math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true.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5" y="3604875"/>
                <a:ext cx="5649143" cy="2079928"/>
              </a:xfrm>
              <a:prstGeom prst="rect">
                <a:avLst/>
              </a:prstGeom>
              <a:blipFill>
                <a:blip r:embed="rId4"/>
                <a:stretch>
                  <a:fillRect l="-864" t="-1462" b="-35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6316824" y="3284702"/>
                <a:ext cx="37643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1338" indent="-538163" defTabSz="719138">
                  <a:tabLst>
                    <a:tab pos="541338" algn="l"/>
                  </a:tabLst>
                </a:pPr>
                <a:r>
                  <a:rPr lang="en-US" sz="2000" dirty="0" smtClean="0">
                    <a:ea typeface="Cambria Math" panose="02040503050406030204" pitchFamily="18" charset="0"/>
                  </a:rPr>
                  <a:t>3.12.</a:t>
                </a:r>
                <a:r>
                  <a:rPr lang="en-US" sz="2000" dirty="0">
                    <a:ea typeface="Cambria Math" panose="02040503050406030204" pitchFamily="18" charset="0"/>
                  </a:rPr>
                  <a:t>	</a:t>
                </a:r>
                <a:r>
                  <a:rPr lang="en-US" sz="200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Case 2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 = 2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824" y="3284702"/>
                <a:ext cx="3764359" cy="400110"/>
              </a:xfrm>
              <a:prstGeom prst="rect">
                <a:avLst/>
              </a:prstGeom>
              <a:blipFill>
                <a:blip r:embed="rId5"/>
                <a:stretch>
                  <a:fillRect l="-1456"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6483725" y="3604875"/>
                <a:ext cx="5317059" cy="2460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1363" indent="-738188" defTabSz="719138">
                  <a:spcAft>
                    <a:spcPts val="600"/>
                  </a:spcAft>
                  <a:tabLst>
                    <a:tab pos="741363" algn="l"/>
                    <a:tab pos="2603500" algn="l"/>
                  </a:tabLst>
                </a:pPr>
                <a:r>
                  <a:rPr lang="en-US" dirty="0" smtClean="0">
                    <a:ea typeface="Cambria Math" panose="02040503050406030204" pitchFamily="18" charset="0"/>
                  </a:rPr>
                  <a:t>3.12.1</a:t>
                </a:r>
                <a:r>
                  <a:rPr lang="en-US" dirty="0" smtClean="0">
                    <a:ea typeface="Cambria Math" panose="02040503050406030204" pitchFamily="18" charset="0"/>
                  </a:rPr>
                  <a:t>.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 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741363" indent="-738188" defTabSz="719138">
                  <a:spcAft>
                    <a:spcPts val="600"/>
                  </a:spcAft>
                  <a:tabLst>
                    <a:tab pos="741363" algn="l"/>
                    <a:tab pos="2603500" algn="l"/>
                  </a:tabLst>
                </a:pPr>
                <a:r>
                  <a:rPr lang="en-US" b="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741363" indent="-738188" defTabSz="719138">
                  <a:spcAft>
                    <a:spcPts val="600"/>
                  </a:spcAft>
                  <a:tabLst>
                    <a:tab pos="741363" algn="l"/>
                    <a:tab pos="2603500" algn="l"/>
                  </a:tabLst>
                </a:pPr>
                <a:r>
                  <a:rPr lang="en-US" dirty="0" smtClean="0">
                    <a:ea typeface="Cambria Math" panose="02040503050406030204" pitchFamily="18" charset="0"/>
                  </a:rPr>
                  <a:t>	</a:t>
                </a: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</a:t>
                </a:r>
                <a:r>
                  <a:rPr lang="en-US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;</a:t>
                </a:r>
              </a:p>
              <a:p>
                <a:pPr marL="741363" indent="-738188" defTabSz="719138">
                  <a:spcAft>
                    <a:spcPts val="600"/>
                  </a:spcAft>
                  <a:tabLst>
                    <a:tab pos="741363" algn="l"/>
                    <a:tab pos="2603500" algn="l"/>
                  </a:tabLst>
                </a:pPr>
                <a:r>
                  <a:rPr lang="en-US" b="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</a:t>
                </a:r>
              </a:p>
              <a:p>
                <a:pPr marL="741363" indent="-738188" defTabSz="719138">
                  <a:spcAft>
                    <a:spcPts val="600"/>
                  </a:spcAft>
                  <a:tabLst>
                    <a:tab pos="741363" algn="l"/>
                    <a:tab pos="2603500" algn="l"/>
                  </a:tabLst>
                </a:pPr>
                <a:r>
                  <a:rPr lang="en-US" dirty="0" smtClean="0">
                    <a:ea typeface="Cambria Math" panose="02040503050406030204" pitchFamily="18" charset="0"/>
                  </a:rPr>
                  <a:t>3.12.2</a:t>
                </a:r>
                <a:r>
                  <a:rPr lang="en-US" dirty="0" smtClean="0">
                    <a:ea typeface="Cambria Math" panose="02040503050406030204" pitchFamily="18" charset="0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ea typeface="Cambria Math" panose="02040503050406030204" pitchFamily="18" charset="0"/>
                  </a:rPr>
                  <a:t>Also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+1&lt;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br>
                  <a:rPr lang="en-US" dirty="0">
                    <a:ea typeface="Cambria Math" panose="02040503050406030204" pitchFamily="18" charset="0"/>
                  </a:rPr>
                </a:br>
                <a:r>
                  <a:rPr lang="en-US" dirty="0" smtClean="0"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⩽</m:t>
                    </m:r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.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741363" indent="-738188" defTabSz="719138">
                  <a:spcAft>
                    <a:spcPts val="600"/>
                  </a:spcAft>
                  <a:tabLst>
                    <a:tab pos="741363" algn="l"/>
                    <a:tab pos="2603500" algn="l"/>
                  </a:tabLst>
                </a:pPr>
                <a:r>
                  <a:rPr lang="en-US" dirty="0" smtClean="0">
                    <a:ea typeface="Cambria Math" panose="02040503050406030204" pitchFamily="18" charset="0"/>
                  </a:rPr>
                  <a:t>3.12.3</a:t>
                </a:r>
                <a:r>
                  <a:rPr lang="en-US" dirty="0" smtClean="0">
                    <a:ea typeface="Cambria Math" panose="02040503050406030204" pitchFamily="18" charset="0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ea typeface="Cambria Math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true.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725" y="3604875"/>
                <a:ext cx="5317059" cy="2460610"/>
              </a:xfrm>
              <a:prstGeom prst="rect">
                <a:avLst/>
              </a:prstGeom>
              <a:blipFill>
                <a:blip r:embed="rId6"/>
                <a:stretch>
                  <a:fillRect l="-917" t="-1238" b="-19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849071" y="5881503"/>
                <a:ext cx="48238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1338" indent="-538163" defTabSz="719138">
                  <a:tabLst>
                    <a:tab pos="541338" algn="l"/>
                  </a:tabLst>
                </a:pPr>
                <a:r>
                  <a:rPr lang="en-US" sz="2000" dirty="0" smtClean="0">
                    <a:ea typeface="Cambria Math" panose="02040503050406030204" pitchFamily="18" charset="0"/>
                  </a:rPr>
                  <a:t>3.13.</a:t>
                </a:r>
                <a:r>
                  <a:rPr lang="en-US" sz="2000" dirty="0">
                    <a:ea typeface="Cambria Math" panose="02040503050406030204" pitchFamily="18" charset="0"/>
                  </a:rPr>
                  <a:t>	Thus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true in all cases.</a:t>
                </a:r>
                <a:endParaRPr lang="en-US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071" y="5881503"/>
                <a:ext cx="4823888" cy="400110"/>
              </a:xfrm>
              <a:prstGeom prst="rect">
                <a:avLst/>
              </a:prstGeom>
              <a:blipFill>
                <a:blip r:embed="rId7"/>
                <a:stretch>
                  <a:fillRect l="-1136"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65434" y="6182556"/>
                <a:ext cx="5791161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indent="-444500" defTabSz="719138">
                  <a:tabLst>
                    <a:tab pos="447675" algn="l"/>
                  </a:tabLst>
                </a:pPr>
                <a:r>
                  <a:rPr lang="en-US" sz="2000" dirty="0" smtClean="0">
                    <a:ea typeface="Cambria Math" panose="02040503050406030204" pitchFamily="18" charset="0"/>
                  </a:rPr>
                  <a:t>4.	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Hence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Strong MI.</a:t>
                </a:r>
                <a:endParaRPr lang="en-US" sz="2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434" y="6182556"/>
                <a:ext cx="5791161" cy="427618"/>
              </a:xfrm>
              <a:prstGeom prst="rect">
                <a:avLst/>
              </a:prstGeom>
              <a:blipFill>
                <a:blip r:embed="rId8"/>
                <a:stretch>
                  <a:fillRect l="-1053" t="-5714" b="-2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264841" y="359685"/>
                <a:ext cx="10207148" cy="1142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1.	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be</a:t>
                </a:r>
                <a:r>
                  <a:rPr lang="en-US" sz="200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/>
                </a:r>
                <a:br>
                  <a:rPr lang="en-US" sz="200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</a:br>
                <a:r>
                  <a:rPr lang="en-US" sz="200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0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sz="20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&lt;⋯&lt;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+⋯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rgbClr val="000099"/>
                  </a:solidFill>
                  <a:ea typeface="Cambria Math" panose="02040503050406030204" pitchFamily="18" charset="0"/>
                </a:endParaRPr>
              </a:p>
              <a:p>
                <a:pPr marL="357188" indent="-357188">
                  <a:spcAft>
                    <a:spcPts val="600"/>
                  </a:spcAft>
                </a:pPr>
                <a:r>
                  <a:rPr lang="en-US" sz="2000" dirty="0">
                    <a:ea typeface="Cambria Math" panose="02040503050406030204" pitchFamily="18" charset="0"/>
                  </a:rPr>
                  <a:t>2.	</a:t>
                </a:r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(Base </a:t>
                </a:r>
                <a:r>
                  <a:rPr lang="en-US" sz="200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step: </a:t>
                </a:r>
                <a:r>
                  <a:rPr lang="en-US" sz="160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are </a:t>
                </a:r>
                <a:r>
                  <a:rPr lang="en-US" sz="160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true.</a:t>
                </a:r>
                <a:r>
                  <a:rPr lang="en-US" sz="200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)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true because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841" y="359685"/>
                <a:ext cx="10207148" cy="1142172"/>
              </a:xfrm>
              <a:prstGeom prst="rect">
                <a:avLst/>
              </a:prstGeom>
              <a:blipFill>
                <a:blip r:embed="rId9"/>
                <a:stretch>
                  <a:fillRect l="-597" t="-2139" b="-96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35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 bldLvl="2"/>
      <p:bldP spid="9" grpId="0"/>
      <p:bldP spid="12" grpId="0" uiExpand="1" build="p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Q7.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633086" y="401823"/>
                <a:ext cx="7244343" cy="545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 smtClean="0">
                    <a:solidFill>
                      <a:srgbClr val="000099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 for all</a:t>
                </a:r>
                <a:r>
                  <a:rPr lang="en-SG" sz="28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. 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086" y="401823"/>
                <a:ext cx="7244343" cy="545983"/>
              </a:xfrm>
              <a:prstGeom prst="rect">
                <a:avLst/>
              </a:prstGeom>
              <a:blipFill>
                <a:blip r:embed="rId2"/>
                <a:stretch>
                  <a:fillRect l="-1768" t="-11236" b="-280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515276" y="5387893"/>
                <a:ext cx="6366718" cy="1108830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b="1" dirty="0" smtClean="0"/>
                  <a:t>Definition 7.2.2. </a:t>
                </a:r>
                <a:r>
                  <a:rPr lang="en-US" sz="2000" dirty="0" smtClean="0"/>
                  <a:t>The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Fibonacci sequence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SG" sz="2000" dirty="0"/>
                  <a:t> is defined by setting</a:t>
                </a:r>
              </a:p>
              <a:p>
                <a:pPr>
                  <a:tabLst>
                    <a:tab pos="17907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SG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sz="2000" dirty="0"/>
                  <a:t> 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276" y="5387893"/>
                <a:ext cx="6366718" cy="1108830"/>
              </a:xfrm>
              <a:prstGeom prst="rect">
                <a:avLst/>
              </a:prstGeom>
              <a:blipFill>
                <a:blip r:embed="rId3"/>
                <a:stretch>
                  <a:fillRect l="-956" t="-2717" b="-7065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08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54847"/>
          </a:xfrm>
        </p:spPr>
        <p:txBody>
          <a:bodyPr/>
          <a:lstStyle/>
          <a:p>
            <a:r>
              <a:rPr lang="en-US" dirty="0"/>
              <a:t>Learning objectives of this tutorial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1692275"/>
            <a:ext cx="9872871" cy="4038600"/>
          </a:xfrm>
        </p:spPr>
        <p:txBody>
          <a:bodyPr>
            <a:normAutofit/>
          </a:bodyPr>
          <a:lstStyle/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600" dirty="0" smtClean="0">
                <a:solidFill>
                  <a:schemeClr val="tx1"/>
                </a:solidFill>
              </a:rPr>
              <a:t>understanding Mathematical </a:t>
            </a:r>
            <a:r>
              <a:rPr lang="en-US" sz="3600" dirty="0">
                <a:solidFill>
                  <a:schemeClr val="tx1"/>
                </a:solidFill>
              </a:rPr>
              <a:t>I</a:t>
            </a:r>
            <a:r>
              <a:rPr lang="en-US" sz="3600" dirty="0" smtClean="0">
                <a:solidFill>
                  <a:schemeClr val="tx1"/>
                </a:solidFill>
              </a:rPr>
              <a:t>nduction </a:t>
            </a:r>
            <a:r>
              <a:rPr lang="en-US" sz="3600" dirty="0">
                <a:solidFill>
                  <a:schemeClr val="tx1"/>
                </a:solidFill>
              </a:rPr>
              <a:t>(MI)</a:t>
            </a:r>
          </a:p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u</a:t>
            </a:r>
            <a:r>
              <a:rPr lang="en-US" sz="3600" dirty="0" smtClean="0">
                <a:solidFill>
                  <a:schemeClr val="tx1"/>
                </a:solidFill>
              </a:rPr>
              <a:t>sing </a:t>
            </a:r>
            <a:r>
              <a:rPr lang="en-US" sz="3600" dirty="0">
                <a:solidFill>
                  <a:schemeClr val="tx1"/>
                </a:solidFill>
              </a:rPr>
              <a:t>MI and Strong MI in </a:t>
            </a:r>
            <a:r>
              <a:rPr lang="en-US" sz="3600" dirty="0" smtClean="0">
                <a:solidFill>
                  <a:schemeClr val="tx1"/>
                </a:solidFill>
              </a:rPr>
              <a:t>proofs</a:t>
            </a:r>
          </a:p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r</a:t>
            </a:r>
            <a:r>
              <a:rPr lang="en-US" sz="3600" dirty="0" smtClean="0">
                <a:solidFill>
                  <a:schemeClr val="tx1"/>
                </a:solidFill>
              </a:rPr>
              <a:t>ecursive definition of a sequence</a:t>
            </a:r>
            <a:endParaRPr lang="en-US" sz="3600" dirty="0">
              <a:solidFill>
                <a:schemeClr val="tx1"/>
              </a:solidFill>
            </a:endParaRPr>
          </a:p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r</a:t>
            </a:r>
            <a:r>
              <a:rPr lang="en-US" sz="3600" dirty="0" smtClean="0">
                <a:solidFill>
                  <a:schemeClr val="tx1"/>
                </a:solidFill>
              </a:rPr>
              <a:t>ecursive </a:t>
            </a:r>
            <a:r>
              <a:rPr lang="en-US" sz="3600" dirty="0">
                <a:solidFill>
                  <a:schemeClr val="tx1"/>
                </a:solidFill>
              </a:rPr>
              <a:t>definition of a set </a:t>
            </a:r>
          </a:p>
          <a:p>
            <a:pPr marL="534988" indent="-358775">
              <a:spcBef>
                <a:spcPts val="600"/>
              </a:spcBef>
              <a:buClrTx/>
              <a:tabLst>
                <a:tab pos="53498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u</a:t>
            </a:r>
            <a:r>
              <a:rPr lang="en-US" sz="3600" dirty="0" smtClean="0">
                <a:solidFill>
                  <a:schemeClr val="tx1"/>
                </a:solidFill>
              </a:rPr>
              <a:t>sing </a:t>
            </a:r>
            <a:r>
              <a:rPr lang="en-US" sz="3600" dirty="0">
                <a:solidFill>
                  <a:schemeClr val="tx1"/>
                </a:solidFill>
              </a:rPr>
              <a:t>structural induction over recursively defined sets</a:t>
            </a:r>
            <a:endParaRPr lang="en-SG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53555" y="6588953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Q7.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633086" y="401823"/>
                <a:ext cx="7244343" cy="545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 smtClean="0">
                    <a:solidFill>
                      <a:srgbClr val="000099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 for all</a:t>
                </a:r>
                <a:r>
                  <a:rPr lang="en-SG" sz="28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. 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086" y="401823"/>
                <a:ext cx="7244343" cy="545983"/>
              </a:xfrm>
              <a:prstGeom prst="rect">
                <a:avLst/>
              </a:prstGeom>
              <a:blipFill>
                <a:blip r:embed="rId2"/>
                <a:stretch>
                  <a:fillRect l="-1768" t="-11236" b="-280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33086" y="1498082"/>
                <a:ext cx="8852697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indent="-447675">
                  <a:spcAft>
                    <a:spcPts val="1200"/>
                  </a:spcAft>
                  <a:tabLst>
                    <a:tab pos="447675" algn="l"/>
                    <a:tab pos="1166813" algn="l"/>
                    <a:tab pos="5207000" algn="l"/>
                  </a:tabLst>
                </a:pPr>
                <a:r>
                  <a:rPr lang="en-US" sz="2400" dirty="0" smtClean="0"/>
                  <a:t>1.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SG" sz="2400" dirty="0"/>
                  <a:t>	</a:t>
                </a:r>
                <a:r>
                  <a:rPr lang="en-SG" sz="2400" dirty="0" smtClean="0">
                    <a:solidFill>
                      <a:srgbClr val="006600"/>
                    </a:solidFill>
                  </a:rPr>
                  <a:t>by </a:t>
                </a:r>
                <a:r>
                  <a:rPr lang="en-SG" sz="2400" dirty="0">
                    <a:solidFill>
                      <a:srgbClr val="006600"/>
                    </a:solidFill>
                  </a:rPr>
                  <a:t>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</m:sub>
                    </m:sSub>
                  </m:oMath>
                </a14:m>
                <a:r>
                  <a:rPr lang="en-SG" sz="2400" dirty="0" smtClean="0">
                    <a:solidFill>
                      <a:srgbClr val="006600"/>
                    </a:solidFill>
                  </a:rPr>
                  <a:t>;</a:t>
                </a:r>
                <a:endParaRPr lang="en-SG" sz="2400" dirty="0">
                  <a:solidFill>
                    <a:srgbClr val="006600"/>
                  </a:solidFill>
                </a:endParaRPr>
              </a:p>
              <a:p>
                <a:pPr marL="447675" indent="-447675">
                  <a:spcAft>
                    <a:spcPts val="1200"/>
                  </a:spcAft>
                  <a:tabLst>
                    <a:tab pos="447675" algn="l"/>
                    <a:tab pos="1166813" algn="l"/>
                    <a:tab pos="5207000" algn="l"/>
                  </a:tabLst>
                </a:pPr>
                <a:r>
                  <a:rPr lang="en-US" sz="2400" dirty="0"/>
                  <a:t>2.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SG" sz="2400" dirty="0"/>
                  <a:t>	</a:t>
                </a:r>
                <a:r>
                  <a:rPr lang="en-SG" sz="2400" dirty="0" smtClean="0">
                    <a:solidFill>
                      <a:srgbClr val="006600"/>
                    </a:solidFill>
                  </a:rPr>
                  <a:t>by </a:t>
                </a:r>
                <a:r>
                  <a:rPr lang="en-SG" sz="2400" dirty="0">
                    <a:solidFill>
                      <a:srgbClr val="006600"/>
                    </a:solidFill>
                  </a:rPr>
                  <a:t>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r>
                  <a:rPr lang="en-SG" sz="2400" dirty="0" smtClean="0"/>
                  <a:t>;</a:t>
                </a:r>
                <a:endParaRPr lang="en-SG" sz="2400" dirty="0"/>
              </a:p>
              <a:p>
                <a:pPr marL="447675" indent="-447675">
                  <a:spcAft>
                    <a:spcPts val="1200"/>
                  </a:spcAft>
                  <a:tabLst>
                    <a:tab pos="447675" algn="l"/>
                    <a:tab pos="1166813" algn="l"/>
                    <a:tab pos="5207000" algn="l"/>
                  </a:tabLst>
                </a:pPr>
                <a:r>
                  <a:rPr lang="en-US" sz="2400" dirty="0"/>
                  <a:t>3.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SG" sz="2400" dirty="0"/>
              </a:p>
              <a:p>
                <a:pPr marL="447675" indent="-447675">
                  <a:spcAft>
                    <a:spcPts val="1200"/>
                  </a:spcAft>
                  <a:tabLst>
                    <a:tab pos="447675" algn="l"/>
                    <a:tab pos="1166813" algn="l"/>
                    <a:tab pos="5207000" algn="l"/>
                  </a:tabLst>
                </a:pPr>
                <a:r>
                  <a:rPr lang="en-US" sz="2400" dirty="0"/>
                  <a:t>4.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SG" sz="2400" dirty="0"/>
              </a:p>
              <a:p>
                <a:pPr marL="447675" indent="-447675">
                  <a:spcAft>
                    <a:spcPts val="1200"/>
                  </a:spcAft>
                  <a:tabLst>
                    <a:tab pos="447675" algn="l"/>
                    <a:tab pos="1166813" algn="l"/>
                    <a:tab pos="5207000" algn="l"/>
                  </a:tabLst>
                </a:pPr>
                <a:r>
                  <a:rPr lang="en-US" sz="2400" dirty="0"/>
                  <a:t>5.	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SG" sz="2400" dirty="0"/>
                  <a:t>	</a:t>
                </a:r>
                <a:r>
                  <a:rPr lang="en-SG" sz="2400" dirty="0" smtClean="0">
                    <a:solidFill>
                      <a:srgbClr val="006600"/>
                    </a:solidFill>
                  </a:rPr>
                  <a:t>by </a:t>
                </a:r>
                <a:r>
                  <a:rPr lang="en-SG" sz="2400" dirty="0">
                    <a:solidFill>
                      <a:srgbClr val="006600"/>
                    </a:solidFill>
                  </a:rPr>
                  <a:t>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SG" sz="2400" dirty="0" smtClean="0">
                    <a:solidFill>
                      <a:srgbClr val="006600"/>
                    </a:solidFill>
                  </a:rPr>
                  <a:t>;</a:t>
                </a:r>
                <a:endParaRPr lang="en-SG" sz="2400" dirty="0">
                  <a:solidFill>
                    <a:srgbClr val="006600"/>
                  </a:solidFill>
                </a:endParaRPr>
              </a:p>
              <a:p>
                <a:pPr marL="447675" indent="-447675">
                  <a:spcAft>
                    <a:spcPts val="1200"/>
                  </a:spcAft>
                  <a:tabLst>
                    <a:tab pos="447675" algn="l"/>
                    <a:tab pos="1166813" algn="l"/>
                    <a:tab pos="5207000" algn="l"/>
                  </a:tabLst>
                </a:pPr>
                <a:r>
                  <a:rPr lang="en-US" sz="2400" dirty="0"/>
                  <a:t>6.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SG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086" y="1498082"/>
                <a:ext cx="8852697" cy="3077766"/>
              </a:xfrm>
              <a:prstGeom prst="rect">
                <a:avLst/>
              </a:prstGeom>
              <a:blipFill>
                <a:blip r:embed="rId3"/>
                <a:stretch>
                  <a:fillRect l="-1102" t="-1584" b="-356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515276" y="5387893"/>
                <a:ext cx="6366718" cy="1108830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b="1" dirty="0" smtClean="0"/>
                  <a:t>Definition 7.2.2. </a:t>
                </a:r>
                <a:r>
                  <a:rPr lang="en-US" sz="2000" dirty="0" smtClean="0"/>
                  <a:t>The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Fibonacci sequence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SG" sz="2000" dirty="0"/>
                  <a:t> is defined by setting</a:t>
                </a:r>
              </a:p>
              <a:p>
                <a:pPr>
                  <a:tabLst>
                    <a:tab pos="17907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SG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sz="2000" dirty="0"/>
                  <a:t> 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276" y="5387893"/>
                <a:ext cx="6366718" cy="1108830"/>
              </a:xfrm>
              <a:prstGeom prst="rect">
                <a:avLst/>
              </a:prstGeom>
              <a:blipFill>
                <a:blip r:embed="rId4"/>
                <a:stretch>
                  <a:fillRect l="-956" t="-2717" b="-7065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8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Q8.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95341" y="409614"/>
                <a:ext cx="8852697" cy="545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 smtClean="0">
                    <a:solidFill>
                      <a:srgbClr val="000099"/>
                    </a:solidFill>
                  </a:rPr>
                  <a:t>Show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 for all</a:t>
                </a:r>
                <a:r>
                  <a:rPr lang="en-SG" sz="28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.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341" y="409614"/>
                <a:ext cx="8852697" cy="545983"/>
              </a:xfrm>
              <a:prstGeom prst="rect">
                <a:avLst/>
              </a:prstGeom>
              <a:blipFill>
                <a:blip r:embed="rId2"/>
                <a:stretch>
                  <a:fillRect l="-1446" t="-8889" b="-277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692833" y="1122778"/>
                <a:ext cx="10572576" cy="5525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1.	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be 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”.</a:t>
                </a:r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2.	</a:t>
                </a:r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(Base step</a:t>
                </a:r>
                <a:r>
                  <a:rPr lang="en-US" sz="200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) </a:t>
                </a:r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 smtClean="0">
                    <a:ea typeface="Cambria Math" panose="02040503050406030204" pitchFamily="18" charset="0"/>
                  </a:rPr>
                  <a:t>	</a:t>
                </a:r>
                <a:r>
                  <a:rPr lang="en-US" sz="2000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So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true.</a:t>
                </a:r>
              </a:p>
              <a:p>
                <a:pPr>
                  <a:tabLst>
                    <a:tab pos="357188" algn="l"/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</a:t>
                </a:r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	(Induction step)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3.1.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true, i.e.,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 smtClean="0">
                    <a:ea typeface="Cambria Math" panose="02040503050406030204" pitchFamily="18" charset="0"/>
                  </a:rPr>
                  <a:t>.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1619250" algn="l"/>
                    <a:tab pos="5916613" algn="l"/>
                  </a:tabLst>
                </a:pPr>
                <a:r>
                  <a:rPr lang="en-US" sz="2000" dirty="0" smtClean="0">
                    <a:ea typeface="Cambria Math" panose="02040503050406030204" pitchFamily="18" charset="0"/>
                  </a:rPr>
                  <a:t>3.2.</a:t>
                </a:r>
                <a:r>
                  <a:rPr lang="en-US" sz="2000" dirty="0">
                    <a:ea typeface="Cambria Math" panose="02040503050406030204" pitchFamily="18" charset="0"/>
                  </a:rPr>
                  <a:t>	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Then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1619250" algn="l"/>
                    <a:tab pos="5916613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	by </a:t>
                </a:r>
                <a:r>
                  <a:rPr lang="en-US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;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1619250" algn="l"/>
                    <a:tab pos="5916613" algn="l"/>
                  </a:tabLst>
                </a:pPr>
                <a:r>
                  <a:rPr lang="en-US" sz="2000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dirty="0" smtClean="0">
                  <a:solidFill>
                    <a:schemeClr val="bg1"/>
                  </a:solidFill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1619250" algn="l"/>
                    <a:tab pos="5916613" algn="l"/>
                  </a:tabLst>
                </a:pPr>
                <a:r>
                  <a:rPr lang="en-US" sz="2000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dirty="0" smtClean="0">
                  <a:solidFill>
                    <a:schemeClr val="bg1"/>
                  </a:solidFill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1619250" algn="l"/>
                    <a:tab pos="5916613" algn="l"/>
                  </a:tabLst>
                </a:pPr>
                <a:r>
                  <a:rPr lang="en-US" sz="2000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000" dirty="0" smtClean="0">
                  <a:solidFill>
                    <a:schemeClr val="bg1"/>
                  </a:solidFill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1619250" algn="l"/>
                    <a:tab pos="5916613" algn="l"/>
                  </a:tabLst>
                </a:pPr>
                <a:r>
                  <a:rPr lang="en-US" sz="2000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by </a:t>
                </a:r>
                <a:r>
                  <a:rPr lang="en-US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the induction </a:t>
                </a:r>
                <a:r>
                  <a:rPr lang="en-US" sz="2000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hypothesis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;</a:t>
                </a:r>
                <a:endParaRPr lang="en-US" sz="2000" dirty="0" smtClean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1619250" algn="l"/>
                    <a:tab pos="5916613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1619250" algn="l"/>
                    <a:tab pos="5916613" algn="l"/>
                  </a:tabLst>
                </a:pPr>
                <a:r>
                  <a:rPr lang="en-US" sz="2000" dirty="0" smtClean="0">
                    <a:ea typeface="Cambria Math" panose="02040503050406030204" pitchFamily="18" charset="0"/>
                  </a:rPr>
                  <a:t>3.3.</a:t>
                </a:r>
                <a:r>
                  <a:rPr lang="en-US" sz="2000" dirty="0">
                    <a:ea typeface="Cambria Math" panose="02040503050406030204" pitchFamily="18" charset="0"/>
                  </a:rPr>
                  <a:t>	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true.</a:t>
                </a:r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4.	</a:t>
                </a:r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Hence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MI.</a:t>
                </a:r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3" y="1122778"/>
                <a:ext cx="10572576" cy="5525615"/>
              </a:xfrm>
              <a:prstGeom prst="rect">
                <a:avLst/>
              </a:prstGeom>
              <a:blipFill>
                <a:blip r:embed="rId3"/>
                <a:stretch>
                  <a:fillRect l="-634" t="-441" b="-77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515276" y="5387893"/>
                <a:ext cx="6366718" cy="1108830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b="1" dirty="0" smtClean="0"/>
                  <a:t>Definition 7.2.2. </a:t>
                </a:r>
                <a:r>
                  <a:rPr lang="en-US" sz="2000" dirty="0" smtClean="0"/>
                  <a:t>The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Fibonacci sequence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SG" sz="2000" dirty="0"/>
                  <a:t> is defined by setting</a:t>
                </a:r>
              </a:p>
              <a:p>
                <a:pPr>
                  <a:tabLst>
                    <a:tab pos="17907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SG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sz="2000" dirty="0"/>
                  <a:t> 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276" y="5387893"/>
                <a:ext cx="6366718" cy="1108830"/>
              </a:xfrm>
              <a:prstGeom prst="rect">
                <a:avLst/>
              </a:prstGeom>
              <a:blipFill>
                <a:blip r:embed="rId4"/>
                <a:stretch>
                  <a:fillRect l="-956" t="-2717" b="-7065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85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Q8.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95341" y="409614"/>
                <a:ext cx="8852697" cy="545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 smtClean="0">
                    <a:solidFill>
                      <a:srgbClr val="000099"/>
                    </a:solidFill>
                  </a:rPr>
                  <a:t>Show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 for all</a:t>
                </a:r>
                <a:r>
                  <a:rPr lang="en-SG" sz="28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.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341" y="409614"/>
                <a:ext cx="8852697" cy="545983"/>
              </a:xfrm>
              <a:prstGeom prst="rect">
                <a:avLst/>
              </a:prstGeom>
              <a:blipFill>
                <a:blip r:embed="rId2"/>
                <a:stretch>
                  <a:fillRect l="-1446" t="-8889" b="-277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692833" y="1122778"/>
                <a:ext cx="10572576" cy="5525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1.	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be 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”.</a:t>
                </a:r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2.	</a:t>
                </a:r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(Base step</a:t>
                </a:r>
                <a:r>
                  <a:rPr lang="en-US" sz="200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) </a:t>
                </a:r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 smtClean="0">
                    <a:ea typeface="Cambria Math" panose="02040503050406030204" pitchFamily="18" charset="0"/>
                  </a:rPr>
                  <a:t>	</a:t>
                </a:r>
                <a:r>
                  <a:rPr lang="en-US" sz="2000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So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true.</a:t>
                </a:r>
              </a:p>
              <a:p>
                <a:pPr>
                  <a:tabLst>
                    <a:tab pos="357188" algn="l"/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</a:t>
                </a:r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	(Induction step)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3.1.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true, i.e.,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 smtClean="0">
                    <a:ea typeface="Cambria Math" panose="02040503050406030204" pitchFamily="18" charset="0"/>
                  </a:rPr>
                  <a:t>.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1619250" algn="l"/>
                    <a:tab pos="5916613" algn="l"/>
                  </a:tabLst>
                </a:pPr>
                <a:r>
                  <a:rPr lang="en-US" sz="2000" dirty="0" smtClean="0">
                    <a:ea typeface="Cambria Math" panose="02040503050406030204" pitchFamily="18" charset="0"/>
                  </a:rPr>
                  <a:t>3.2.</a:t>
                </a:r>
                <a:r>
                  <a:rPr lang="en-US" sz="2000" dirty="0">
                    <a:ea typeface="Cambria Math" panose="02040503050406030204" pitchFamily="18" charset="0"/>
                  </a:rPr>
                  <a:t>	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Then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1619250" algn="l"/>
                    <a:tab pos="5916613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		by </a:t>
                </a: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;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1619250" algn="l"/>
                    <a:tab pos="5916613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dirty="0" smtClean="0"/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1619250" algn="l"/>
                    <a:tab pos="5916613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dirty="0" smtClean="0"/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1619250" algn="l"/>
                    <a:tab pos="5916613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000" dirty="0" smtClean="0"/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1619250" algn="l"/>
                    <a:tab pos="5916613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</a:t>
                </a: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the induction </a:t>
                </a:r>
                <a:r>
                  <a:rPr lang="en-US" sz="2000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hypothesis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;</a:t>
                </a:r>
                <a:endParaRPr lang="en-US" sz="2000" dirty="0" smtClean="0">
                  <a:solidFill>
                    <a:srgbClr val="006600"/>
                  </a:solidFill>
                  <a:ea typeface="Cambria Math" panose="02040503050406030204" pitchFamily="18" charset="0"/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1619250" algn="l"/>
                    <a:tab pos="5916613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1619250" algn="l"/>
                    <a:tab pos="5916613" algn="l"/>
                  </a:tabLst>
                </a:pPr>
                <a:r>
                  <a:rPr lang="en-US" sz="2000" dirty="0" smtClean="0">
                    <a:ea typeface="Cambria Math" panose="02040503050406030204" pitchFamily="18" charset="0"/>
                  </a:rPr>
                  <a:t>3.3.</a:t>
                </a:r>
                <a:r>
                  <a:rPr lang="en-US" sz="2000" dirty="0">
                    <a:ea typeface="Cambria Math" panose="02040503050406030204" pitchFamily="18" charset="0"/>
                  </a:rPr>
                  <a:t>	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true.</a:t>
                </a:r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4.	</a:t>
                </a:r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Hence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MI.</a:t>
                </a:r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3" y="1122778"/>
                <a:ext cx="10572576" cy="5525615"/>
              </a:xfrm>
              <a:prstGeom prst="rect">
                <a:avLst/>
              </a:prstGeom>
              <a:blipFill>
                <a:blip r:embed="rId3"/>
                <a:stretch>
                  <a:fillRect l="-634" t="-441" b="-77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515276" y="5387893"/>
                <a:ext cx="6366718" cy="1108830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b="1" dirty="0" smtClean="0"/>
                  <a:t>Definition 7.2.2. </a:t>
                </a:r>
                <a:r>
                  <a:rPr lang="en-US" sz="2000" dirty="0" smtClean="0"/>
                  <a:t>The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Fibonacci sequence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SG" sz="2000" dirty="0"/>
                  <a:t> is defined by setting</a:t>
                </a:r>
              </a:p>
              <a:p>
                <a:pPr>
                  <a:tabLst>
                    <a:tab pos="17907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SG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sz="2000" dirty="0"/>
                  <a:t> 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276" y="5387893"/>
                <a:ext cx="6366718" cy="1108830"/>
              </a:xfrm>
              <a:prstGeom prst="rect">
                <a:avLst/>
              </a:prstGeom>
              <a:blipFill>
                <a:blip r:embed="rId4"/>
                <a:stretch>
                  <a:fillRect l="-956" t="-2717" b="-7065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12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Q9.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95341" y="409614"/>
                <a:ext cx="8852697" cy="1310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400" dirty="0" smtClean="0">
                    <a:solidFill>
                      <a:srgbClr val="000099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 be the sequence satisfying</a:t>
                </a:r>
              </a:p>
              <a:p>
                <a:pPr algn="ctr">
                  <a:spcAft>
                    <a:spcPts val="300"/>
                  </a:spcAft>
                  <a:tabLst>
                    <a:tab pos="63023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sz="2400" dirty="0" smtClean="0">
                    <a:solidFill>
                      <a:srgbClr val="000099"/>
                    </a:solidFill>
                  </a:rPr>
                  <a:t>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400" dirty="0">
                    <a:solidFill>
                      <a:srgbClr val="000099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. Prove by induction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341" y="409614"/>
                <a:ext cx="8852697" cy="1310423"/>
              </a:xfrm>
              <a:prstGeom prst="rect">
                <a:avLst/>
              </a:prstGeom>
              <a:blipFill>
                <a:blip r:embed="rId2"/>
                <a:stretch>
                  <a:fillRect l="-1102" t="-3721" b="-74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766315" y="1825468"/>
                <a:ext cx="10572576" cy="4625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1.	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be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”.</a:t>
                </a:r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2.	</a:t>
                </a:r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(Base step</a:t>
                </a:r>
                <a:r>
                  <a:rPr lang="en-US" sz="200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)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are </a:t>
                </a:r>
                <a:r>
                  <a:rPr lang="en-US" sz="20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true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=0&lt;1=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tabLst>
                    <a:tab pos="357188" algn="l"/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</a:t>
                </a:r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	(Induction step)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3.1.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are true. 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		</a:t>
                </a:r>
                <a:r>
                  <a:rPr lang="en-US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induction hypothesis)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 smtClean="0">
                    <a:ea typeface="Cambria Math" panose="02040503050406030204" pitchFamily="18" charset="0"/>
                  </a:rPr>
                  <a:t>3.2.</a:t>
                </a:r>
                <a:r>
                  <a:rPr lang="en-US" sz="2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are true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 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2066925" algn="l"/>
                    <a:tab pos="5202238" algn="l"/>
                  </a:tabLst>
                </a:pPr>
                <a:r>
                  <a:rPr lang="en-US" sz="2000" dirty="0" smtClean="0">
                    <a:ea typeface="Cambria Math" panose="02040503050406030204" pitchFamily="18" charset="0"/>
                  </a:rPr>
                  <a:t>3.3.</a:t>
                </a:r>
                <a:r>
                  <a:rPr lang="en-US" sz="2000" dirty="0">
                    <a:ea typeface="Cambria Math" panose="02040503050406030204" pitchFamily="18" charset="0"/>
                  </a:rPr>
                  <a:t>	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by </a:t>
                </a:r>
                <a:r>
                  <a:rPr lang="en-US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;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2066925" algn="l"/>
                    <a:tab pos="5202238" algn="l"/>
                  </a:tabLst>
                </a:pPr>
                <a:r>
                  <a:rPr lang="en-US" sz="2000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by </a:t>
                </a:r>
                <a:r>
                  <a:rPr lang="en-US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the induction </a:t>
                </a:r>
                <a:r>
                  <a:rPr lang="en-US" sz="2000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hypothesis;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2066925" algn="l"/>
                    <a:tab pos="5202238" algn="l"/>
                  </a:tabLst>
                </a:pPr>
                <a:r>
                  <a:rPr lang="en-US" sz="2000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</a:t>
                </a:r>
                <a:endParaRPr lang="en-US" sz="2000" dirty="0" smtClean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2066925" algn="l"/>
                    <a:tab pos="5202238" algn="l"/>
                  </a:tabLst>
                </a:pPr>
                <a:r>
                  <a:rPr lang="en-US" sz="2000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=3×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</m:oMath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2066925" algn="l"/>
                    <a:tab pos="5202238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1619250" algn="l"/>
                    <a:tab pos="5916613" algn="l"/>
                  </a:tabLst>
                </a:pPr>
                <a:r>
                  <a:rPr lang="en-US" sz="2000" dirty="0" smtClean="0">
                    <a:ea typeface="Cambria Math" panose="02040503050406030204" pitchFamily="18" charset="0"/>
                  </a:rPr>
                  <a:t>3.4.</a:t>
                </a:r>
                <a:r>
                  <a:rPr lang="en-US" sz="2000" dirty="0">
                    <a:ea typeface="Cambria Math" panose="02040503050406030204" pitchFamily="18" charset="0"/>
                  </a:rPr>
                  <a:t>	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true.</a:t>
                </a:r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4.	</a:t>
                </a:r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Hence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Strong MI.</a:t>
                </a:r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15" y="1825468"/>
                <a:ext cx="10572576" cy="4625818"/>
              </a:xfrm>
              <a:prstGeom prst="rect">
                <a:avLst/>
              </a:prstGeom>
              <a:blipFill>
                <a:blip r:embed="rId3"/>
                <a:stretch>
                  <a:fillRect l="-634" t="-527" r="-231" b="-11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287919" y="274705"/>
            <a:ext cx="2395728" cy="4001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Using Strong MI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30933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Q9.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95341" y="409614"/>
                <a:ext cx="8852697" cy="1310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400" dirty="0" smtClean="0">
                    <a:solidFill>
                      <a:srgbClr val="000099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 be the sequence satisfying</a:t>
                </a:r>
              </a:p>
              <a:p>
                <a:pPr algn="ctr">
                  <a:spcAft>
                    <a:spcPts val="300"/>
                  </a:spcAft>
                  <a:tabLst>
                    <a:tab pos="63023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sz="2400" dirty="0" smtClean="0">
                    <a:solidFill>
                      <a:srgbClr val="000099"/>
                    </a:solidFill>
                  </a:rPr>
                  <a:t>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400" dirty="0">
                    <a:solidFill>
                      <a:srgbClr val="000099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. Prove by induction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341" y="409614"/>
                <a:ext cx="8852697" cy="1310423"/>
              </a:xfrm>
              <a:prstGeom prst="rect">
                <a:avLst/>
              </a:prstGeom>
              <a:blipFill>
                <a:blip r:embed="rId2"/>
                <a:stretch>
                  <a:fillRect l="-1102" t="-3721" b="-74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766315" y="1825468"/>
                <a:ext cx="10572576" cy="4625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1.	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be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”.</a:t>
                </a:r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2.	</a:t>
                </a:r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(Base step</a:t>
                </a:r>
                <a:r>
                  <a:rPr lang="en-US" sz="200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)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are </a:t>
                </a:r>
                <a:r>
                  <a:rPr lang="en-US" sz="20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true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=0&lt;1=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tabLst>
                    <a:tab pos="357188" algn="l"/>
                    <a:tab pos="895350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</a:t>
                </a:r>
                <a:r>
                  <a:rPr lang="en-US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	(Induction step)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3.1.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are true. 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		</a:t>
                </a:r>
                <a:r>
                  <a:rPr lang="en-US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induction hypothesis)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 smtClean="0">
                    <a:ea typeface="Cambria Math" panose="02040503050406030204" pitchFamily="18" charset="0"/>
                  </a:rPr>
                  <a:t>3.2.</a:t>
                </a:r>
                <a:r>
                  <a:rPr lang="en-US" sz="2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are true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 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2066925" algn="l"/>
                    <a:tab pos="5202238" algn="l"/>
                  </a:tabLst>
                </a:pPr>
                <a:r>
                  <a:rPr lang="en-US" sz="2000" dirty="0" smtClean="0">
                    <a:ea typeface="Cambria Math" panose="02040503050406030204" pitchFamily="18" charset="0"/>
                  </a:rPr>
                  <a:t>3.3.</a:t>
                </a:r>
                <a:r>
                  <a:rPr lang="en-US" sz="2000" dirty="0">
                    <a:ea typeface="Cambria Math" panose="02040503050406030204" pitchFamily="18" charset="0"/>
                  </a:rPr>
                  <a:t>	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</a:t>
                </a: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;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2066925" algn="l"/>
                    <a:tab pos="5202238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</a:t>
                </a: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the induction </a:t>
                </a:r>
                <a:r>
                  <a:rPr lang="en-US" sz="2000" dirty="0" smtClean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hypothesis;</a:t>
                </a: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2066925" algn="l"/>
                    <a:tab pos="5202238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:endParaRPr lang="en-US" sz="200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2066925" algn="l"/>
                    <a:tab pos="5202238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p>
                    </m:sSup>
                  </m:oMath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2066925" algn="l"/>
                    <a:tab pos="5202238" algn="l"/>
                  </a:tabLst>
                </a:pPr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95350" indent="-538163">
                  <a:spcAft>
                    <a:spcPts val="600"/>
                  </a:spcAft>
                  <a:tabLst>
                    <a:tab pos="895350" algn="l"/>
                    <a:tab pos="1619250" algn="l"/>
                    <a:tab pos="5916613" algn="l"/>
                  </a:tabLst>
                </a:pPr>
                <a:r>
                  <a:rPr lang="en-US" sz="2000" dirty="0" smtClean="0">
                    <a:ea typeface="Cambria Math" panose="02040503050406030204" pitchFamily="18" charset="0"/>
                  </a:rPr>
                  <a:t>3.4.</a:t>
                </a:r>
                <a:r>
                  <a:rPr lang="en-US" sz="2000" dirty="0">
                    <a:ea typeface="Cambria Math" panose="02040503050406030204" pitchFamily="18" charset="0"/>
                  </a:rPr>
                  <a:t>	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true.</a:t>
                </a:r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57188" indent="-357188">
                  <a:spcAft>
                    <a:spcPts val="600"/>
                  </a:spcAft>
                  <a:tabLst>
                    <a:tab pos="89535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4.	</a:t>
                </a:r>
                <a:r>
                  <a:rPr lang="en-US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Hence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Strong MI.</a:t>
                </a:r>
                <a:endParaRPr lang="en-US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15" y="1825468"/>
                <a:ext cx="10572576" cy="4625818"/>
              </a:xfrm>
              <a:prstGeom prst="rect">
                <a:avLst/>
              </a:prstGeom>
              <a:blipFill>
                <a:blip r:embed="rId3"/>
                <a:stretch>
                  <a:fillRect l="-634" t="-527" r="-231" b="-11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287919" y="274705"/>
            <a:ext cx="2395728" cy="40011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Using Strong MI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25526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94BAC-D6DF-4D7B-BD6E-A47F1A0D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2057" y="6505279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3636BA-1DB8-4787-8392-C7DA1146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2B0F94-278B-41F5-883D-15B90AF0F257}"/>
                  </a:ext>
                </a:extLst>
              </p:cNvPr>
              <p:cNvSpPr txBox="1"/>
              <p:nvPr/>
            </p:nvSpPr>
            <p:spPr>
              <a:xfrm>
                <a:off x="4683910" y="319049"/>
                <a:ext cx="7080597" cy="1508105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Define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recursively as follows:</a:t>
                </a:r>
              </a:p>
              <a:p>
                <a:pPr marL="539750" indent="-357188">
                  <a:tabLst>
                    <a:tab pos="4929188" algn="l"/>
                    <a:tab pos="6729413" algn="l"/>
                  </a:tabLst>
                </a:pPr>
                <a:r>
                  <a:rPr lang="en-US" dirty="0" smtClean="0">
                    <a:solidFill>
                      <a:schemeClr val="tx1"/>
                    </a:solidFill>
                  </a:rPr>
                  <a:t>(1)</a:t>
                </a: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</a:t>
                </a:r>
                <a:r>
                  <a:rPr lang="en-US" dirty="0">
                    <a:solidFill>
                      <a:srgbClr val="006600"/>
                    </a:solidFill>
                  </a:rPr>
                  <a:t>(base clause)</a:t>
                </a:r>
              </a:p>
              <a:p>
                <a:pPr marL="539750" indent="-357188">
                  <a:tabLst>
                    <a:tab pos="4929188" algn="l"/>
                    <a:tab pos="6729413" algn="l"/>
                  </a:tabLst>
                </a:pPr>
                <a:r>
                  <a:rPr lang="en-US" dirty="0" smtClean="0">
                    <a:solidFill>
                      <a:schemeClr val="tx1"/>
                    </a:solidFill>
                  </a:rPr>
                  <a:t>(2)</a:t>
                </a:r>
                <a:r>
                  <a:rPr lang="en-US" dirty="0">
                    <a:solidFill>
                      <a:schemeClr val="tx1"/>
                    </a:solidFill>
                  </a:rPr>
                  <a:t>	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	</a:t>
                </a:r>
                <a:r>
                  <a:rPr lang="en-US" dirty="0">
                    <a:solidFill>
                      <a:srgbClr val="006600"/>
                    </a:solidFill>
                  </a:rPr>
                  <a:t>(recursion clause)</a:t>
                </a:r>
              </a:p>
              <a:p>
                <a:pPr marL="539750" indent="-357188">
                  <a:tabLst>
                    <a:tab pos="4929188" algn="l"/>
                    <a:tab pos="6729413" algn="l"/>
                  </a:tabLst>
                </a:pPr>
                <a:r>
                  <a:rPr lang="en-US" dirty="0" smtClean="0">
                    <a:solidFill>
                      <a:schemeClr val="tx1"/>
                    </a:solidFill>
                  </a:rPr>
                  <a:t>(3)</a:t>
                </a:r>
                <a:r>
                  <a:rPr lang="en-US" dirty="0">
                    <a:solidFill>
                      <a:schemeClr val="tx1"/>
                    </a:solidFill>
                  </a:rPr>
                  <a:t>	Membership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can always be demonstrated by (finitely many) successive applications of clauses above.	</a:t>
                </a:r>
                <a:r>
                  <a:rPr lang="en-US" dirty="0">
                    <a:solidFill>
                      <a:srgbClr val="006600"/>
                    </a:solidFill>
                  </a:rPr>
                  <a:t>(</a:t>
                </a:r>
                <a:r>
                  <a:rPr lang="en-US" dirty="0" err="1">
                    <a:solidFill>
                      <a:srgbClr val="006600"/>
                    </a:solidFill>
                  </a:rPr>
                  <a:t>minimality</a:t>
                </a:r>
                <a:r>
                  <a:rPr lang="en-US" dirty="0">
                    <a:solidFill>
                      <a:srgbClr val="006600"/>
                    </a:solidFill>
                  </a:rPr>
                  <a:t> clause)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2B0F94-278B-41F5-883D-15B90AF0F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910" y="319049"/>
                <a:ext cx="7080597" cy="1508105"/>
              </a:xfrm>
              <a:prstGeom prst="rect">
                <a:avLst/>
              </a:prstGeom>
              <a:blipFill>
                <a:blip r:embed="rId2"/>
                <a:stretch>
                  <a:fillRect l="-773" t="-1600" b="-48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7B480A-827F-4215-8A04-70117D748DF9}"/>
                  </a:ext>
                </a:extLst>
              </p:cNvPr>
              <p:cNvSpPr txBox="1"/>
              <p:nvPr/>
            </p:nvSpPr>
            <p:spPr>
              <a:xfrm>
                <a:off x="1547630" y="520055"/>
                <a:ext cx="32217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 smtClean="0">
                    <a:solidFill>
                      <a:srgbClr val="000099"/>
                    </a:solidFill>
                  </a:rPr>
                  <a:t>Which of the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24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6,</m:t>
                    </m:r>
                    <m:r>
                      <a:rPr lang="en-US" sz="24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15,</m:t>
                    </m:r>
                    <m:r>
                      <a:rPr lang="en-US" sz="24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16,</m:t>
                    </m:r>
                    <m:r>
                      <a:rPr lang="en-US" sz="24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 are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? Which are not?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7B480A-827F-4215-8A04-70117D748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30" y="520055"/>
                <a:ext cx="3221736" cy="1200329"/>
              </a:xfrm>
              <a:prstGeom prst="rect">
                <a:avLst/>
              </a:prstGeom>
              <a:blipFill>
                <a:blip r:embed="rId3"/>
                <a:stretch>
                  <a:fillRect l="-3030" t="-4061" r="-947" b="-10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2040389" y="3403701"/>
            <a:ext cx="1507066" cy="1638859"/>
            <a:chOff x="1615570" y="2834533"/>
            <a:chExt cx="1507066" cy="1638859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1615570" y="3836291"/>
              <a:ext cx="1507066" cy="6371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 flipV="1">
              <a:off x="1615570" y="2834533"/>
              <a:ext cx="1488077" cy="6572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/>
                <p:nvPr/>
              </p:nvSpPr>
              <p:spPr>
                <a:xfrm>
                  <a:off x="1934610" y="3086458"/>
                  <a:ext cx="647699" cy="46166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086458"/>
                  <a:ext cx="647699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/>
                <p:nvPr/>
              </p:nvSpPr>
              <p:spPr>
                <a:xfrm>
                  <a:off x="1934610" y="3779925"/>
                  <a:ext cx="647699" cy="46166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779925"/>
                  <a:ext cx="64769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EA7A21-5AFE-4BB1-9C71-335E265E39E1}"/>
              </a:ext>
            </a:extLst>
          </p:cNvPr>
          <p:cNvSpPr txBox="1"/>
          <p:nvPr/>
        </p:nvSpPr>
        <p:spPr>
          <a:xfrm>
            <a:off x="1433803" y="3852129"/>
            <a:ext cx="57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en-GB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5C5204-3808-4737-97CF-08AE08E3962A}"/>
              </a:ext>
            </a:extLst>
          </p:cNvPr>
          <p:cNvSpPr txBox="1"/>
          <p:nvPr/>
        </p:nvSpPr>
        <p:spPr>
          <a:xfrm>
            <a:off x="3568356" y="2944192"/>
            <a:ext cx="57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endParaRPr lang="en-GB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187295" y="2651155"/>
            <a:ext cx="1507066" cy="1155132"/>
            <a:chOff x="1615570" y="3086458"/>
            <a:chExt cx="1507066" cy="1155132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1615570" y="3836291"/>
              <a:ext cx="1507066" cy="2780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615570" y="3105780"/>
              <a:ext cx="1487663" cy="3859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/>
                <p:nvPr/>
              </p:nvSpPr>
              <p:spPr>
                <a:xfrm>
                  <a:off x="1934610" y="3086458"/>
                  <a:ext cx="647699" cy="46166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086458"/>
                  <a:ext cx="64769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/>
                <p:nvPr/>
              </p:nvSpPr>
              <p:spPr>
                <a:xfrm>
                  <a:off x="1934610" y="3779925"/>
                  <a:ext cx="647699" cy="46166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779925"/>
                  <a:ext cx="647699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85C5204-3808-4737-97CF-08AE08E3962A}"/>
              </a:ext>
            </a:extLst>
          </p:cNvPr>
          <p:cNvSpPr txBox="1"/>
          <p:nvPr/>
        </p:nvSpPr>
        <p:spPr>
          <a:xfrm>
            <a:off x="5663839" y="2190228"/>
            <a:ext cx="76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18</a:t>
            </a:r>
            <a:endParaRPr lang="en-GB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915730-7F47-4EEB-88D1-8623D844CAB0}"/>
              </a:ext>
            </a:extLst>
          </p:cNvPr>
          <p:cNvSpPr txBox="1"/>
          <p:nvPr/>
        </p:nvSpPr>
        <p:spPr>
          <a:xfrm>
            <a:off x="5646891" y="3305693"/>
            <a:ext cx="78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36</a:t>
            </a:r>
            <a:endParaRPr lang="en-GB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5C5204-3808-4737-97CF-08AE08E3962A}"/>
              </a:ext>
            </a:extLst>
          </p:cNvPr>
          <p:cNvSpPr txBox="1"/>
          <p:nvPr/>
        </p:nvSpPr>
        <p:spPr>
          <a:xfrm>
            <a:off x="3568356" y="4791415"/>
            <a:ext cx="57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endParaRPr lang="en-GB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187295" y="4689491"/>
            <a:ext cx="1507066" cy="1155132"/>
            <a:chOff x="1615570" y="3086458"/>
            <a:chExt cx="1507066" cy="1155132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1615570" y="3836291"/>
              <a:ext cx="1507066" cy="2780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1615570" y="3105780"/>
              <a:ext cx="1487663" cy="3859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/>
                <p:nvPr/>
              </p:nvSpPr>
              <p:spPr>
                <a:xfrm>
                  <a:off x="1934610" y="3086458"/>
                  <a:ext cx="647699" cy="46166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086458"/>
                  <a:ext cx="647699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/>
                <p:nvPr/>
              </p:nvSpPr>
              <p:spPr>
                <a:xfrm>
                  <a:off x="1934610" y="3779925"/>
                  <a:ext cx="647699" cy="46166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779925"/>
                  <a:ext cx="647699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85C5204-3808-4737-97CF-08AE08E3962A}"/>
              </a:ext>
            </a:extLst>
          </p:cNvPr>
          <p:cNvSpPr txBox="1"/>
          <p:nvPr/>
        </p:nvSpPr>
        <p:spPr>
          <a:xfrm>
            <a:off x="5663839" y="4322281"/>
            <a:ext cx="76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12</a:t>
            </a:r>
            <a:endParaRPr lang="en-GB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915730-7F47-4EEB-88D1-8623D844CAB0}"/>
              </a:ext>
            </a:extLst>
          </p:cNvPr>
          <p:cNvSpPr txBox="1"/>
          <p:nvPr/>
        </p:nvSpPr>
        <p:spPr>
          <a:xfrm>
            <a:off x="5646891" y="5437746"/>
            <a:ext cx="78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16</a:t>
            </a:r>
            <a:endParaRPr lang="en-GB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6457564" y="2118388"/>
            <a:ext cx="1487663" cy="876242"/>
            <a:chOff x="1615570" y="3174151"/>
            <a:chExt cx="1487663" cy="876242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1615570" y="3734524"/>
              <a:ext cx="1487663" cy="119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1615570" y="3335813"/>
              <a:ext cx="1487663" cy="1559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/>
                <p:nvPr/>
              </p:nvSpPr>
              <p:spPr>
                <a:xfrm>
                  <a:off x="1934609" y="3174151"/>
                  <a:ext cx="647699" cy="4001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09" y="3174151"/>
                  <a:ext cx="647699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/>
                <p:nvPr/>
              </p:nvSpPr>
              <p:spPr>
                <a:xfrm>
                  <a:off x="1934610" y="3650283"/>
                  <a:ext cx="647699" cy="4001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650283"/>
                  <a:ext cx="647699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6457564" y="3214330"/>
            <a:ext cx="1487663" cy="876242"/>
            <a:chOff x="1615570" y="3174151"/>
            <a:chExt cx="1487663" cy="876242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615570" y="3734524"/>
              <a:ext cx="1487663" cy="119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1615570" y="3335813"/>
              <a:ext cx="1487663" cy="1559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/>
                <p:nvPr/>
              </p:nvSpPr>
              <p:spPr>
                <a:xfrm>
                  <a:off x="1934609" y="3174151"/>
                  <a:ext cx="647699" cy="4001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09" y="3174151"/>
                  <a:ext cx="647699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/>
                <p:nvPr/>
              </p:nvSpPr>
              <p:spPr>
                <a:xfrm>
                  <a:off x="1934610" y="3650283"/>
                  <a:ext cx="647699" cy="4001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650283"/>
                  <a:ext cx="647699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/>
          <p:cNvGrpSpPr/>
          <p:nvPr/>
        </p:nvGrpSpPr>
        <p:grpSpPr>
          <a:xfrm>
            <a:off x="6457564" y="4307591"/>
            <a:ext cx="1487663" cy="876242"/>
            <a:chOff x="1615570" y="3174151"/>
            <a:chExt cx="1487663" cy="876242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1615570" y="3734524"/>
              <a:ext cx="1487663" cy="119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1615570" y="3335813"/>
              <a:ext cx="1487663" cy="1559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/>
                <p:nvPr/>
              </p:nvSpPr>
              <p:spPr>
                <a:xfrm>
                  <a:off x="1934609" y="3174151"/>
                  <a:ext cx="647699" cy="4001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09" y="3174151"/>
                  <a:ext cx="647699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/>
                <p:nvPr/>
              </p:nvSpPr>
              <p:spPr>
                <a:xfrm>
                  <a:off x="1934610" y="3650283"/>
                  <a:ext cx="647699" cy="4001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650283"/>
                  <a:ext cx="647699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6457564" y="5382958"/>
            <a:ext cx="1487663" cy="876242"/>
            <a:chOff x="1615570" y="3174151"/>
            <a:chExt cx="1487663" cy="876242"/>
          </a:xfrm>
        </p:grpSpPr>
        <p:cxnSp>
          <p:nvCxnSpPr>
            <p:cNvPr id="95" name="Straight Arrow Connector 94"/>
            <p:cNvCxnSpPr/>
            <p:nvPr/>
          </p:nvCxnSpPr>
          <p:spPr>
            <a:xfrm>
              <a:off x="1615570" y="3734524"/>
              <a:ext cx="1487663" cy="119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615570" y="3335813"/>
              <a:ext cx="1487663" cy="1559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/>
                <p:nvPr/>
              </p:nvSpPr>
              <p:spPr>
                <a:xfrm>
                  <a:off x="1934609" y="3174151"/>
                  <a:ext cx="647699" cy="4001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FAE983F3-F0A9-4890-86ED-F4820A7D1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09" y="3174151"/>
                  <a:ext cx="647699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/>
                <p:nvPr/>
              </p:nvSpPr>
              <p:spPr>
                <a:xfrm>
                  <a:off x="1934610" y="3650283"/>
                  <a:ext cx="647699" cy="4001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BBE987A-8872-4DC4-885C-101B2D41E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610" y="3650283"/>
                  <a:ext cx="647699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8803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54" grpId="0"/>
      <p:bldP spid="55" grpId="0"/>
      <p:bldP spid="61" grpId="0"/>
      <p:bldP spid="67" grpId="0"/>
      <p:bldP spid="6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CBB4629-C8D6-4B67-A828-649B940A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Q10.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4683910" y="319049"/>
                <a:ext cx="7080597" cy="1508105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Define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recursively as follows:</a:t>
                </a:r>
              </a:p>
              <a:p>
                <a:pPr marL="539750" indent="-357188">
                  <a:tabLst>
                    <a:tab pos="4929188" algn="l"/>
                    <a:tab pos="6729413" algn="l"/>
                  </a:tabLst>
                </a:pPr>
                <a:r>
                  <a:rPr lang="en-US" dirty="0" smtClean="0">
                    <a:solidFill>
                      <a:schemeClr val="tx1"/>
                    </a:solidFill>
                  </a:rPr>
                  <a:t>(1)</a:t>
                </a: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</a:t>
                </a:r>
                <a:r>
                  <a:rPr lang="en-US" dirty="0">
                    <a:solidFill>
                      <a:srgbClr val="006600"/>
                    </a:solidFill>
                  </a:rPr>
                  <a:t>(base clause)</a:t>
                </a:r>
              </a:p>
              <a:p>
                <a:pPr marL="539750" indent="-357188">
                  <a:tabLst>
                    <a:tab pos="4929188" algn="l"/>
                    <a:tab pos="6729413" algn="l"/>
                  </a:tabLst>
                </a:pPr>
                <a:r>
                  <a:rPr lang="en-US" dirty="0" smtClean="0">
                    <a:solidFill>
                      <a:schemeClr val="tx1"/>
                    </a:solidFill>
                  </a:rPr>
                  <a:t>(2)</a:t>
                </a:r>
                <a:r>
                  <a:rPr lang="en-US" dirty="0">
                    <a:solidFill>
                      <a:schemeClr val="tx1"/>
                    </a:solidFill>
                  </a:rPr>
                  <a:t>	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	</a:t>
                </a:r>
                <a:r>
                  <a:rPr lang="en-US" dirty="0">
                    <a:solidFill>
                      <a:srgbClr val="006600"/>
                    </a:solidFill>
                  </a:rPr>
                  <a:t>(recursion clause)</a:t>
                </a:r>
              </a:p>
              <a:p>
                <a:pPr marL="539750" indent="-357188">
                  <a:tabLst>
                    <a:tab pos="4929188" algn="l"/>
                    <a:tab pos="6729413" algn="l"/>
                  </a:tabLst>
                </a:pPr>
                <a:r>
                  <a:rPr lang="en-US" dirty="0" smtClean="0">
                    <a:solidFill>
                      <a:schemeClr val="tx1"/>
                    </a:solidFill>
                  </a:rPr>
                  <a:t>(3)</a:t>
                </a:r>
                <a:r>
                  <a:rPr lang="en-US" dirty="0">
                    <a:solidFill>
                      <a:schemeClr val="tx1"/>
                    </a:solidFill>
                  </a:rPr>
                  <a:t>	Membership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can always be demonstrated by (finitely many) successive applications of clauses above.	</a:t>
                </a:r>
                <a:r>
                  <a:rPr lang="en-US" dirty="0">
                    <a:solidFill>
                      <a:srgbClr val="006600"/>
                    </a:solidFill>
                  </a:rPr>
                  <a:t>(</a:t>
                </a:r>
                <a:r>
                  <a:rPr lang="en-US" dirty="0" err="1">
                    <a:solidFill>
                      <a:srgbClr val="006600"/>
                    </a:solidFill>
                  </a:rPr>
                  <a:t>minimality</a:t>
                </a:r>
                <a:r>
                  <a:rPr lang="en-US" dirty="0">
                    <a:solidFill>
                      <a:srgbClr val="006600"/>
                    </a:solidFill>
                  </a:rPr>
                  <a:t> clause)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910" y="319049"/>
                <a:ext cx="7080597" cy="1508105"/>
              </a:xfrm>
              <a:prstGeom prst="rect">
                <a:avLst/>
              </a:prstGeom>
              <a:blipFill>
                <a:blip r:embed="rId2"/>
                <a:stretch>
                  <a:fillRect l="-773" t="-1600" b="-48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30452" y="1905466"/>
                <a:ext cx="8723045" cy="1323439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Structural induction over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To prove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000" dirty="0"/>
                  <a:t> is true, where each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SG" sz="2000" dirty="0"/>
                  <a:t>is a proposition, it suffices to:</a:t>
                </a:r>
              </a:p>
              <a:p>
                <a:pPr marL="895350"/>
                <a:r>
                  <a:rPr lang="en-US" sz="2000" dirty="0">
                    <a:solidFill>
                      <a:srgbClr val="0000FF"/>
                    </a:solidFill>
                  </a:rPr>
                  <a:t>(base step) 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	</a:t>
                </a:r>
                <a:r>
                  <a:rPr lang="en-US" sz="2000" dirty="0" smtClean="0"/>
                  <a:t>show </a:t>
                </a:r>
                <a:r>
                  <a:rPr lang="en-US" sz="2000" dirty="0"/>
                  <a:t>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sz="2000" dirty="0"/>
                  <a:t> is true; and</a:t>
                </a:r>
              </a:p>
              <a:p>
                <a:pPr marL="895350"/>
                <a:r>
                  <a:rPr lang="en-US" sz="2000" dirty="0">
                    <a:solidFill>
                      <a:srgbClr val="0000FF"/>
                    </a:solidFill>
                  </a:rPr>
                  <a:t>(induction step) 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	</a:t>
                </a:r>
                <a:r>
                  <a:rPr lang="en-US" sz="2000" dirty="0" smtClean="0"/>
                  <a:t>show </a:t>
                </a:r>
                <a:r>
                  <a:rPr lang="en-US" sz="2000" dirty="0"/>
                  <a:t>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SG" sz="2000" dirty="0"/>
                  <a:t> is true.</a:t>
                </a:r>
                <a:endParaRPr lang="en-US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52" y="1905466"/>
                <a:ext cx="8723045" cy="1323439"/>
              </a:xfrm>
              <a:prstGeom prst="rect">
                <a:avLst/>
              </a:prstGeom>
              <a:blipFill>
                <a:blip r:embed="rId3"/>
                <a:stretch>
                  <a:fillRect l="-628" t="-2283" b="-6849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45008" y="3306807"/>
                <a:ext cx="68671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dirty="0" smtClean="0"/>
                  <a:t>We know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because all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satisfy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⩾2</m:t>
                    </m:r>
                  </m:oMath>
                </a14:m>
                <a:r>
                  <a:rPr lang="en-SG" sz="2000" dirty="0"/>
                  <a:t>, </a:t>
                </a:r>
                <a:r>
                  <a:rPr lang="en-SG" sz="2000" dirty="0" smtClean="0">
                    <a:solidFill>
                      <a:srgbClr val="006600"/>
                    </a:solidFill>
                  </a:rPr>
                  <a:t>as one can show by structural induction over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. 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8" y="3306807"/>
                <a:ext cx="6867144" cy="707886"/>
              </a:xfrm>
              <a:prstGeom prst="rect">
                <a:avLst/>
              </a:prstGeom>
              <a:blipFill>
                <a:blip r:embed="rId4"/>
                <a:stretch>
                  <a:fillRect l="-799" t="-4274" b="-136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7911637"/>
                  </p:ext>
                </p:extLst>
              </p:nvPr>
            </p:nvGraphicFramePr>
            <p:xfrm>
              <a:off x="9663419" y="2198450"/>
              <a:ext cx="2101088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0544">
                      <a:extLst>
                        <a:ext uri="{9D8B030D-6E8A-4147-A177-3AD203B41FA5}">
                          <a16:colId xmlns:a16="http://schemas.microsoft.com/office/drawing/2014/main" val="3671616828"/>
                        </a:ext>
                      </a:extLst>
                    </a:gridCol>
                    <a:gridCol w="1050544">
                      <a:extLst>
                        <a:ext uri="{9D8B030D-6E8A-4147-A177-3AD203B41FA5}">
                          <a16:colId xmlns:a16="http://schemas.microsoft.com/office/drawing/2014/main" val="38037706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SG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803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4537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6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b="1" dirty="0">
                            <a:solidFill>
                              <a:srgbClr val="00B05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1090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15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2408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16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G" sz="2400" b="1" dirty="0" smtClean="0">
                            <a:solidFill>
                              <a:srgbClr val="00B05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25959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36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G" sz="2400" b="1" dirty="0" smtClean="0">
                            <a:solidFill>
                              <a:srgbClr val="00B05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65022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7911637"/>
                  </p:ext>
                </p:extLst>
              </p:nvPr>
            </p:nvGraphicFramePr>
            <p:xfrm>
              <a:off x="9663419" y="2198450"/>
              <a:ext cx="2101088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0544">
                      <a:extLst>
                        <a:ext uri="{9D8B030D-6E8A-4147-A177-3AD203B41FA5}">
                          <a16:colId xmlns:a16="http://schemas.microsoft.com/office/drawing/2014/main" val="3671616828"/>
                        </a:ext>
                      </a:extLst>
                    </a:gridCol>
                    <a:gridCol w="1050544">
                      <a:extLst>
                        <a:ext uri="{9D8B030D-6E8A-4147-A177-3AD203B41FA5}">
                          <a16:colId xmlns:a16="http://schemas.microsoft.com/office/drawing/2014/main" val="380377064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78" t="-1333" r="-102312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163" t="-1333" r="-2907" b="-5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0303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45379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6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b="1" dirty="0">
                            <a:solidFill>
                              <a:srgbClr val="00B05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1090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15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>
                            <a:solidFill>
                              <a:srgbClr val="FF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24082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16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G" sz="2400" b="1" dirty="0" smtClean="0">
                            <a:solidFill>
                              <a:srgbClr val="00B05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25959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36</a:t>
                          </a:r>
                          <a:endParaRPr lang="en-SG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G" sz="2400" b="1" dirty="0" smtClean="0">
                            <a:solidFill>
                              <a:srgbClr val="00B05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65022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45007" y="4014693"/>
                <a:ext cx="880848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  <a:tabLst>
                    <a:tab pos="265113" algn="l"/>
                    <a:tab pos="1423988" algn="l"/>
                  </a:tabLs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SG" sz="2000" dirty="0" smtClean="0"/>
                  <a:t>	</a:t>
                </a:r>
                <a:r>
                  <a:rPr lang="en-US" sz="2000" dirty="0" smtClean="0">
                    <a:solidFill>
                      <a:srgbClr val="006600"/>
                    </a:solidFill>
                  </a:rPr>
                  <a:t>by </a:t>
                </a:r>
                <a:r>
                  <a:rPr lang="en-US" sz="2000" dirty="0">
                    <a:solidFill>
                      <a:srgbClr val="006600"/>
                    </a:solidFill>
                  </a:rPr>
                  <a:t>the base clause</a:t>
                </a:r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265113" indent="-265113">
                  <a:tabLst>
                    <a:tab pos="265113" algn="l"/>
                    <a:tab pos="142398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SG" sz="2000" dirty="0" smtClean="0"/>
                  <a:t>	</a:t>
                </a:r>
                <a:r>
                  <a:rPr lang="en-SG" sz="2000" dirty="0" smtClean="0">
                    <a:solidFill>
                      <a:srgbClr val="006600"/>
                    </a:solidFill>
                  </a:rPr>
                  <a:t>by </a:t>
                </a:r>
                <a:r>
                  <a:rPr lang="en-SG" sz="2000" dirty="0">
                    <a:solidFill>
                      <a:srgbClr val="006600"/>
                    </a:solidFill>
                  </a:rPr>
                  <a:t>the recursion clause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>
                    <a:solidFill>
                      <a:srgbClr val="00660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SG" sz="2000" dirty="0" smtClean="0">
                    <a:solidFill>
                      <a:srgbClr val="006600"/>
                    </a:solidFill>
                  </a:rPr>
                  <a:t>)</a:t>
                </a:r>
                <a:r>
                  <a:rPr lang="en-SG" sz="2000" dirty="0">
                    <a:solidFill>
                      <a:srgbClr val="006600"/>
                    </a:solidFill>
                  </a:rPr>
                  <a:t> and the previous line</a:t>
                </a:r>
                <a:r>
                  <a:rPr lang="en-SG" sz="2000" dirty="0"/>
                  <a:t>.</a:t>
                </a:r>
              </a:p>
              <a:p>
                <a:pPr marL="265113" indent="-265113">
                  <a:tabLst>
                    <a:tab pos="265113" algn="l"/>
                    <a:tab pos="1423988" algn="l"/>
                  </a:tabLst>
                </a:pPr>
                <a:r>
                  <a:rPr lang="en-SG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SG" sz="2000" dirty="0" smtClean="0"/>
                  <a:t>	</a:t>
                </a:r>
                <a:r>
                  <a:rPr lang="en-SG" sz="2000" dirty="0" smtClean="0">
                    <a:solidFill>
                      <a:srgbClr val="006600"/>
                    </a:solidFill>
                  </a:rPr>
                  <a:t>by </a:t>
                </a:r>
                <a:r>
                  <a:rPr lang="en-SG" sz="2000" dirty="0">
                    <a:solidFill>
                      <a:srgbClr val="006600"/>
                    </a:solidFill>
                  </a:rPr>
                  <a:t>the recursion clause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>
                    <a:solidFill>
                      <a:srgbClr val="00660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SG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SG" sz="2000" dirty="0" smtClean="0">
                    <a:solidFill>
                      <a:srgbClr val="006600"/>
                    </a:solidFill>
                  </a:rPr>
                  <a:t>)</a:t>
                </a:r>
                <a:r>
                  <a:rPr lang="en-SG" sz="2000" dirty="0">
                    <a:solidFill>
                      <a:srgbClr val="006600"/>
                    </a:solidFill>
                  </a:rPr>
                  <a:t> and the previous line</a:t>
                </a:r>
                <a:r>
                  <a:rPr lang="en-SG" sz="2000" dirty="0"/>
                  <a:t>.</a:t>
                </a: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7" y="4014693"/>
                <a:ext cx="8808489" cy="1015663"/>
              </a:xfrm>
              <a:prstGeom prst="rect">
                <a:avLst/>
              </a:prstGeom>
              <a:blipFill>
                <a:blip r:embed="rId6"/>
                <a:stretch>
                  <a:fillRect l="-623" t="-3614" b="-10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445007" y="5035551"/>
                <a:ext cx="880848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  <a:tabLst>
                    <a:tab pos="1426464" algn="l"/>
                  </a:tabLs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SG" sz="2000" dirty="0" smtClean="0"/>
                  <a:t>	</a:t>
                </a:r>
                <a:r>
                  <a:rPr lang="en-US" sz="2000" dirty="0" smtClean="0">
                    <a:solidFill>
                      <a:srgbClr val="006600"/>
                    </a:solidFill>
                  </a:rPr>
                  <a:t>by </a:t>
                </a:r>
                <a:r>
                  <a:rPr lang="en-US" sz="2000" dirty="0">
                    <a:solidFill>
                      <a:srgbClr val="006600"/>
                    </a:solidFill>
                  </a:rPr>
                  <a:t>the base clause</a:t>
                </a:r>
                <a:r>
                  <a:rPr lang="en-US" sz="2000" dirty="0"/>
                  <a:t>.</a:t>
                </a:r>
              </a:p>
              <a:p>
                <a:pPr marL="265113" indent="-265113">
                  <a:tabLst>
                    <a:tab pos="1426464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SG" sz="2000" dirty="0" smtClean="0"/>
                  <a:t>	</a:t>
                </a:r>
                <a:r>
                  <a:rPr lang="en-SG" sz="2000" dirty="0" smtClean="0">
                    <a:solidFill>
                      <a:srgbClr val="006600"/>
                    </a:solidFill>
                  </a:rPr>
                  <a:t>by </a:t>
                </a:r>
                <a:r>
                  <a:rPr lang="en-SG" sz="2000" dirty="0">
                    <a:solidFill>
                      <a:srgbClr val="006600"/>
                    </a:solidFill>
                  </a:rPr>
                  <a:t>the recursion clause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>
                    <a:solidFill>
                      <a:srgbClr val="00660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SG" sz="2000" dirty="0" smtClean="0">
                    <a:solidFill>
                      <a:srgbClr val="006600"/>
                    </a:solidFill>
                  </a:rPr>
                  <a:t>)</a:t>
                </a:r>
                <a:r>
                  <a:rPr lang="en-SG" sz="2000" dirty="0">
                    <a:solidFill>
                      <a:srgbClr val="006600"/>
                    </a:solidFill>
                  </a:rPr>
                  <a:t> and the previous line</a:t>
                </a:r>
                <a:r>
                  <a:rPr lang="en-SG" sz="2000" dirty="0"/>
                  <a:t>.</a:t>
                </a:r>
              </a:p>
              <a:p>
                <a:pPr marL="265113" indent="-265113">
                  <a:tabLst>
                    <a:tab pos="1426464" algn="l"/>
                  </a:tabLst>
                </a:pPr>
                <a:r>
                  <a:rPr lang="en-SG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SG" sz="2000" dirty="0" smtClean="0"/>
                  <a:t>	</a:t>
                </a:r>
                <a:r>
                  <a:rPr lang="en-SG" sz="2000" dirty="0" smtClean="0">
                    <a:solidFill>
                      <a:srgbClr val="006600"/>
                    </a:solidFill>
                  </a:rPr>
                  <a:t>by </a:t>
                </a:r>
                <a:r>
                  <a:rPr lang="en-SG" sz="2000" dirty="0">
                    <a:solidFill>
                      <a:srgbClr val="006600"/>
                    </a:solidFill>
                  </a:rPr>
                  <a:t>the recursion clause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>
                    <a:solidFill>
                      <a:srgbClr val="00660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SG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SG" sz="2000" dirty="0" smtClean="0">
                    <a:solidFill>
                      <a:srgbClr val="006600"/>
                    </a:solidFill>
                  </a:rPr>
                  <a:t>)</a:t>
                </a:r>
                <a:r>
                  <a:rPr lang="en-SG" sz="2000" dirty="0">
                    <a:solidFill>
                      <a:srgbClr val="006600"/>
                    </a:solidFill>
                  </a:rPr>
                  <a:t> and the previous line</a:t>
                </a:r>
                <a:r>
                  <a:rPr lang="en-SG" sz="2000" dirty="0"/>
                  <a:t>.</a:t>
                </a: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7" y="5035551"/>
                <a:ext cx="8808489" cy="1015663"/>
              </a:xfrm>
              <a:prstGeom prst="rect">
                <a:avLst/>
              </a:prstGeom>
              <a:blipFill>
                <a:blip r:embed="rId7"/>
                <a:stretch>
                  <a:fillRect l="-623" t="-2994" b="-95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59575" y="6051214"/>
                <a:ext cx="10026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b="0" dirty="0"/>
                  <a:t>We know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US" sz="2000" dirty="0"/>
                  <a:t>because no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is odd, </a:t>
                </a:r>
                <a:r>
                  <a:rPr lang="en-US" sz="2000" dirty="0" smtClean="0">
                    <a:solidFill>
                      <a:srgbClr val="006600"/>
                    </a:solidFill>
                  </a:rPr>
                  <a:t>as one can show by structural induction over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75" y="6051214"/>
                <a:ext cx="10026208" cy="400110"/>
              </a:xfrm>
              <a:prstGeom prst="rect">
                <a:avLst/>
              </a:prstGeom>
              <a:blipFill>
                <a:blip r:embed="rId8"/>
                <a:stretch>
                  <a:fillRect l="-547"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7B480A-827F-4215-8A04-70117D748DF9}"/>
                  </a:ext>
                </a:extLst>
              </p:cNvPr>
              <p:cNvSpPr txBox="1"/>
              <p:nvPr/>
            </p:nvSpPr>
            <p:spPr>
              <a:xfrm>
                <a:off x="1547630" y="520055"/>
                <a:ext cx="32217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 smtClean="0">
                    <a:solidFill>
                      <a:srgbClr val="000099"/>
                    </a:solidFill>
                  </a:rPr>
                  <a:t>Which of the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24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6,</m:t>
                    </m:r>
                    <m:r>
                      <a:rPr lang="en-US" sz="24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15,</m:t>
                    </m:r>
                    <m:r>
                      <a:rPr lang="en-US" sz="24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16,</m:t>
                    </m:r>
                    <m:r>
                      <a:rPr lang="en-US" sz="24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 are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rgbClr val="000099"/>
                    </a:solidFill>
                  </a:rPr>
                  <a:t>? Which are not?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7B480A-827F-4215-8A04-70117D748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30" y="520055"/>
                <a:ext cx="3221736" cy="1200329"/>
              </a:xfrm>
              <a:prstGeom prst="rect">
                <a:avLst/>
              </a:prstGeom>
              <a:blipFill>
                <a:blip r:embed="rId12"/>
                <a:stretch>
                  <a:fillRect l="-3030" t="-4061" r="-947" b="-10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969499" y="2661216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 smtClean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69499" y="3553028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 smtClean="0">
                <a:solidFill>
                  <a:srgbClr val="FF0000"/>
                </a:solidFill>
              </a:rPr>
              <a:t>✘</a:t>
            </a:r>
            <a:endParaRPr lang="en-SG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69499" y="3108385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66198" y="4016506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969499" y="4480891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1">
                <a:solidFill>
                  <a:srgbClr val="00B050"/>
                </a:solidFill>
              </a:rPr>
              <a:t>✓</a:t>
            </a:r>
            <a:endParaRPr lang="en-SG" sz="2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26" grpId="0" uiExpand="1" build="p"/>
      <p:bldP spid="27" grpId="0" uiExpand="1" build="p"/>
      <p:bldP spid="28" grpId="0" uiExpand="1" build="p"/>
      <p:bldP spid="4" grpId="0"/>
      <p:bldP spid="13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AFA5-3F6E-41C6-839E-081721C7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54608"/>
          </a:xfrm>
        </p:spPr>
        <p:txBody>
          <a:bodyPr/>
          <a:lstStyle/>
          <a:p>
            <a:r>
              <a:rPr lang="en-SG" dirty="0"/>
              <a:t>Recap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5C2EC-223D-42D0-ABF8-F4221AD7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4397" y="6506812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07593" y="3665184"/>
                <a:ext cx="10131552" cy="237539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00FF"/>
                    </a:solidFill>
                  </a:rPr>
                  <a:t>Principle 7.2.1 (Strong Mathematical Induction (Strong MI)).	</a:t>
                </a:r>
                <a:r>
                  <a:rPr lang="en-US" sz="2400" dirty="0">
                    <a:solidFill>
                      <a:srgbClr val="006600"/>
                    </a:solidFill>
                  </a:rPr>
                  <a:t>Fix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 smtClean="0">
                    <a:solidFill>
                      <a:srgbClr val="006600"/>
                    </a:solidFill>
                  </a:rPr>
                  <a:t>.</a:t>
                </a:r>
                <a:endParaRPr lang="en-US" sz="2400" b="1" dirty="0" smtClean="0">
                  <a:solidFill>
                    <a:srgbClr val="0000FF"/>
                  </a:solidFill>
                </a:endParaRPr>
              </a:p>
              <a:p>
                <a:r>
                  <a:rPr lang="en-US" sz="2400" dirty="0" smtClean="0"/>
                  <a:t>To prove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 smtClean="0"/>
                  <a:t> is true, where each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 smtClean="0"/>
                  <a:t> is a proposition, </a:t>
                </a:r>
                <a:br>
                  <a:rPr lang="en-SG" sz="2400" dirty="0" smtClean="0"/>
                </a:br>
                <a:r>
                  <a:rPr lang="en-SG" sz="2400" dirty="0" smtClean="0"/>
                  <a:t>it suffices to:</a:t>
                </a:r>
              </a:p>
              <a:p>
                <a:pPr>
                  <a:tabLst>
                    <a:tab pos="2066925" algn="l"/>
                  </a:tabLst>
                </a:pPr>
                <a:r>
                  <a:rPr lang="en-US" sz="2400" dirty="0" smtClean="0">
                    <a:solidFill>
                      <a:srgbClr val="0000FF"/>
                    </a:solidFill>
                  </a:rPr>
                  <a:t>(base step)</a:t>
                </a:r>
                <a:r>
                  <a:rPr lang="en-US" sz="2400" dirty="0" smtClean="0"/>
                  <a:t>	show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are true;</a:t>
                </a:r>
              </a:p>
              <a:p>
                <a:pPr marL="2066925" indent="-2066925">
                  <a:tabLst>
                    <a:tab pos="2066925" algn="l"/>
                  </a:tabLst>
                </a:pPr>
                <a:r>
                  <a:rPr lang="en-US" sz="2400" dirty="0" smtClean="0">
                    <a:solidFill>
                      <a:srgbClr val="0000FF"/>
                    </a:solidFill>
                  </a:rPr>
                  <a:t>(induction step)</a:t>
                </a:r>
                <a:r>
                  <a:rPr lang="en-US" sz="2400" dirty="0" smtClean="0"/>
                  <a:t>	show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⩾0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∧⋯∧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400" dirty="0" smtClean="0"/>
                  <a:t> is true.</a:t>
                </a:r>
                <a:endParaRPr lang="en-SG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593" y="3665184"/>
                <a:ext cx="10131552" cy="2375394"/>
              </a:xfrm>
              <a:prstGeom prst="rect">
                <a:avLst/>
              </a:prstGeom>
              <a:blipFill>
                <a:blip r:embed="rId2"/>
                <a:stretch>
                  <a:fillRect l="-901" t="-1786" b="-459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07593" y="1534688"/>
                <a:ext cx="10131552" cy="200606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00FF"/>
                    </a:solidFill>
                  </a:rPr>
                  <a:t>Principle 7.1.1 (Mathematical Induction (MI)).			</a:t>
                </a:r>
                <a:r>
                  <a:rPr lang="en-US" sz="2400" dirty="0" smtClean="0">
                    <a:solidFill>
                      <a:srgbClr val="006600"/>
                    </a:solidFill>
                  </a:rPr>
                  <a:t>Fix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 smtClean="0">
                    <a:solidFill>
                      <a:srgbClr val="006600"/>
                    </a:solidFill>
                  </a:rPr>
                  <a:t>.</a:t>
                </a:r>
              </a:p>
              <a:p>
                <a:r>
                  <a:rPr lang="en-US" sz="2400" dirty="0" smtClean="0"/>
                  <a:t>To prove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 smtClean="0"/>
                  <a:t> is true, where each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 smtClean="0"/>
                  <a:t> is a proposition, </a:t>
                </a:r>
                <a:br>
                  <a:rPr lang="en-SG" sz="2400" dirty="0" smtClean="0"/>
                </a:br>
                <a:r>
                  <a:rPr lang="en-SG" sz="2400" dirty="0" smtClean="0"/>
                  <a:t>it suffices to:</a:t>
                </a:r>
              </a:p>
              <a:p>
                <a:pPr>
                  <a:tabLst>
                    <a:tab pos="2066925" algn="l"/>
                  </a:tabLst>
                </a:pPr>
                <a:r>
                  <a:rPr lang="en-US" sz="2400" dirty="0" smtClean="0">
                    <a:solidFill>
                      <a:srgbClr val="0000FF"/>
                    </a:solidFill>
                  </a:rPr>
                  <a:t>(base step)</a:t>
                </a:r>
                <a:r>
                  <a:rPr lang="en-US" sz="2400" dirty="0" smtClean="0"/>
                  <a:t>	show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true;</a:t>
                </a:r>
              </a:p>
              <a:p>
                <a:pPr>
                  <a:tabLst>
                    <a:tab pos="2066925" algn="l"/>
                  </a:tabLst>
                </a:pPr>
                <a:r>
                  <a:rPr lang="en-US" sz="2400" dirty="0" smtClean="0">
                    <a:solidFill>
                      <a:srgbClr val="0000FF"/>
                    </a:solidFill>
                  </a:rPr>
                  <a:t>(induction step)</a:t>
                </a:r>
                <a:r>
                  <a:rPr lang="en-US" sz="2400" dirty="0" smtClean="0"/>
                  <a:t>	show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SG" sz="2400" dirty="0" smtClean="0"/>
                  <a:t> is true.</a:t>
                </a:r>
                <a:endParaRPr lang="en-SG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593" y="1534688"/>
                <a:ext cx="10131552" cy="2006062"/>
              </a:xfrm>
              <a:prstGeom prst="rect">
                <a:avLst/>
              </a:prstGeom>
              <a:blipFill>
                <a:blip r:embed="rId3"/>
                <a:stretch>
                  <a:fillRect l="-901" t="-2115" b="-483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3792539" y="609600"/>
            <a:ext cx="7243208" cy="3928701"/>
            <a:chOff x="3792539" y="609600"/>
            <a:chExt cx="7243208" cy="3928701"/>
          </a:xfrm>
        </p:grpSpPr>
        <p:sp>
          <p:nvSpPr>
            <p:cNvPr id="5" name="Oval 4"/>
            <p:cNvSpPr/>
            <p:nvPr/>
          </p:nvSpPr>
          <p:spPr>
            <a:xfrm>
              <a:off x="3792539" y="4084638"/>
              <a:ext cx="581024" cy="45366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4361688" y="1281259"/>
              <a:ext cx="2386584" cy="290349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656832" y="609600"/>
                  <a:ext cx="4378915" cy="671659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Note: Other variants work over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en-SG" dirty="0" smtClean="0"/>
                    <a:t> 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a14:m>
                  <a:r>
                    <a:rPr lang="en-SG" dirty="0" smtClean="0"/>
                    <a:t>. See Q6.</a:t>
                  </a:r>
                  <a:endParaRPr lang="en-SG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832" y="609600"/>
                  <a:ext cx="4378915" cy="671659"/>
                </a:xfrm>
                <a:prstGeom prst="rect">
                  <a:avLst/>
                </a:prstGeom>
                <a:blipFill>
                  <a:blip r:embed="rId4"/>
                  <a:stretch>
                    <a:fillRect l="-972" t="-2679" r="-139" b="-12500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226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273411" y="348138"/>
                <a:ext cx="9106194" cy="703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0" dirty="0" smtClean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Prove: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+1)(2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800" dirty="0" smtClean="0">
                    <a:solidFill>
                      <a:srgbClr val="000099"/>
                    </a:solidFill>
                  </a:rPr>
                  <a:t>.</a:t>
                </a:r>
                <a:endParaRPr 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411" y="348138"/>
                <a:ext cx="9106194" cy="703398"/>
              </a:xfrm>
              <a:prstGeom prst="rect">
                <a:avLst/>
              </a:prstGeom>
              <a:blipFill>
                <a:blip r:embed="rId2"/>
                <a:stretch>
                  <a:fillRect l="-1205" r="-1272" b="-121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8056" y="1755896"/>
                <a:ext cx="6592824" cy="852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 smtClean="0"/>
                  <a:t>1.	</a:t>
                </a:r>
                <a:r>
                  <a:rPr lang="en-SG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000" dirty="0"/>
                  <a:t>, </a:t>
                </a:r>
              </a:p>
              <a:p>
                <a:pPr>
                  <a:tabLst>
                    <a:tab pos="357188" algn="l"/>
                  </a:tabLst>
                </a:pPr>
                <a:r>
                  <a:rPr lang="en-SG" sz="2000" dirty="0"/>
                  <a:t>	let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SG" sz="2000" dirty="0" smtClean="0"/>
                  <a:t> be 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SG" sz="2000" dirty="0" smtClean="0"/>
                  <a:t>”.</a:t>
                </a:r>
                <a:endParaRPr lang="en-SG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" y="1755896"/>
                <a:ext cx="6592824" cy="852862"/>
              </a:xfrm>
              <a:prstGeom prst="rect">
                <a:avLst/>
              </a:prstGeom>
              <a:blipFill>
                <a:blip r:embed="rId3"/>
                <a:stretch>
                  <a:fillRect l="-1018" t="-2857" b="-42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8056" y="2884122"/>
                <a:ext cx="4498848" cy="1144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 smtClean="0"/>
                  <a:t>2.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(Base step)</a:t>
                </a:r>
              </a:p>
              <a:p>
                <a:pPr marL="357188" indent="-357188" algn="ctr">
                  <a:tabLst>
                    <a:tab pos="35718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+1)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SG" sz="2000" dirty="0" smtClean="0"/>
                  <a:t>.</a:t>
                </a:r>
                <a:endParaRPr lang="en-SG" sz="2000" dirty="0"/>
              </a:p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en-US" sz="2000" dirty="0"/>
                  <a:t>is true.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" y="2884122"/>
                <a:ext cx="4498848" cy="1144416"/>
              </a:xfrm>
              <a:prstGeom prst="rect">
                <a:avLst/>
              </a:prstGeom>
              <a:blipFill>
                <a:blip r:embed="rId4"/>
                <a:stretch>
                  <a:fillRect l="-1491" t="-2660" b="-85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48056" y="4223749"/>
                <a:ext cx="5379559" cy="14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 smtClean="0"/>
                  <a:t>3.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(Induction step)</a:t>
                </a: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 smtClean="0"/>
                  <a:t>3.1.</a:t>
                </a:r>
                <a:r>
                  <a:rPr lang="en-US" sz="2000" dirty="0"/>
                  <a:t>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true, i.e</a:t>
                </a:r>
                <a:r>
                  <a:rPr lang="en-US" sz="2000" dirty="0" smtClean="0"/>
                  <a:t>.,</a:t>
                </a:r>
                <a:endParaRPr lang="en-US" sz="2000" dirty="0"/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000" dirty="0" smtClean="0">
                    <a:ea typeface="Cambria Math" panose="02040503050406030204" pitchFamily="18" charset="0"/>
                  </a:rPr>
                  <a:t>.</a:t>
                </a:r>
                <a:endParaRPr lang="en-US" sz="2000" dirty="0">
                  <a:ea typeface="Cambria Math" panose="02040503050406030204" pitchFamily="18" charset="0"/>
                </a:endParaRP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	</a:t>
                </a:r>
                <a:r>
                  <a:rPr lang="en-US" dirty="0">
                    <a:solidFill>
                      <a:srgbClr val="0000FF"/>
                    </a:solidFill>
                  </a:rPr>
                  <a:t>(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This </a:t>
                </a:r>
                <a:r>
                  <a:rPr lang="en-US" dirty="0">
                    <a:solidFill>
                      <a:srgbClr val="0000FF"/>
                    </a:solidFill>
                  </a:rPr>
                  <a:t>is called </a:t>
                </a:r>
                <a:r>
                  <a:rPr lang="en-US" i="1" dirty="0">
                    <a:solidFill>
                      <a:srgbClr val="C00000"/>
                    </a:solidFill>
                  </a:rPr>
                  <a:t>induction hypothesis</a:t>
                </a:r>
                <a:r>
                  <a:rPr lang="en-US" dirty="0">
                    <a:solidFill>
                      <a:srgbClr val="0000FF"/>
                    </a:solidFill>
                  </a:rPr>
                  <a:t>.)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" y="4223749"/>
                <a:ext cx="5379559" cy="1479700"/>
              </a:xfrm>
              <a:prstGeom prst="rect">
                <a:avLst/>
              </a:prstGeom>
              <a:blipFill>
                <a:blip r:embed="rId5"/>
                <a:stretch>
                  <a:fillRect l="-1247" t="-2469" r="-340" b="-452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5727031" y="2786876"/>
            <a:ext cx="0" cy="35746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827615" y="5503102"/>
                <a:ext cx="4398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40080" indent="-447675">
                  <a:tabLst>
                    <a:tab pos="804863" algn="l"/>
                  </a:tabLst>
                </a:pPr>
                <a:r>
                  <a:rPr lang="en-US" sz="2000" dirty="0" smtClean="0"/>
                  <a:t>3.3.</a:t>
                </a:r>
                <a:r>
                  <a:rPr lang="en-US" sz="2000" dirty="0"/>
                  <a:t>	</a:t>
                </a:r>
                <a:r>
                  <a:rPr lang="en-US" sz="2000" dirty="0" smtClean="0"/>
                  <a:t>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/>
                  <a:t> is true.</a:t>
                </a:r>
                <a:endParaRPr 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615" y="5503102"/>
                <a:ext cx="4398264" cy="400110"/>
              </a:xfrm>
              <a:prstGeom prst="rect">
                <a:avLst/>
              </a:prstGeom>
              <a:blipFill>
                <a:blip r:embed="rId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727031" y="5954258"/>
                <a:ext cx="4652574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sz="2000" dirty="0" smtClean="0"/>
                  <a:t>4.	Hence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MI.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31" y="5954258"/>
                <a:ext cx="4652574" cy="427618"/>
              </a:xfrm>
              <a:prstGeom prst="rect">
                <a:avLst/>
              </a:prstGeom>
              <a:blipFill>
                <a:blip r:embed="rId9"/>
                <a:stretch>
                  <a:fillRect l="-1309" t="-7143" b="-2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87107" y="1066934"/>
                <a:ext cx="5919344" cy="973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539875" algn="l"/>
                  </a:tabLst>
                </a:pPr>
                <a:r>
                  <a:rPr lang="en-US" b="1" dirty="0" smtClean="0">
                    <a:solidFill>
                      <a:srgbClr val="C00000"/>
                    </a:solidFill>
                  </a:rPr>
                  <a:t>Principle 7.1.1 (MI).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dirty="0"/>
                  <a:t>To prove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is true,</a:t>
                </a:r>
              </a:p>
              <a:p>
                <a:pPr>
                  <a:tabLst>
                    <a:tab pos="1539875" algn="l"/>
                  </a:tabLst>
                </a:pPr>
                <a:r>
                  <a:rPr lang="en-US" dirty="0">
                    <a:solidFill>
                      <a:srgbClr val="0000FF"/>
                    </a:solidFill>
                  </a:rPr>
                  <a:t>(base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step)	</a:t>
                </a:r>
                <a:r>
                  <a:rPr lang="en-US" dirty="0" smtClean="0"/>
                  <a:t>show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true;</a:t>
                </a:r>
              </a:p>
              <a:p>
                <a:pPr>
                  <a:tabLst>
                    <a:tab pos="1539875" algn="l"/>
                  </a:tabLst>
                </a:pPr>
                <a:r>
                  <a:rPr lang="en-US" dirty="0">
                    <a:solidFill>
                      <a:srgbClr val="0000FF"/>
                    </a:solidFill>
                  </a:rPr>
                  <a:t>(induction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step)	</a:t>
                </a:r>
                <a:r>
                  <a:rPr lang="en-US" dirty="0" smtClean="0"/>
                  <a:t>show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SG" dirty="0"/>
                  <a:t> is true.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107" y="1066934"/>
                <a:ext cx="5919344" cy="973600"/>
              </a:xfrm>
              <a:prstGeom prst="rect">
                <a:avLst/>
              </a:prstGeom>
              <a:blipFill>
                <a:blip r:embed="rId10"/>
                <a:stretch>
                  <a:fillRect l="-719" t="-1852" b="-679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27614" y="2661800"/>
                <a:ext cx="6290591" cy="2947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40080" indent="-447675">
                  <a:tabLst>
                    <a:tab pos="804863" algn="l"/>
                  </a:tabLst>
                </a:pPr>
                <a:r>
                  <a:rPr lang="en-US" sz="2000" dirty="0" smtClean="0"/>
                  <a:t>3.2.</a:t>
                </a:r>
                <a:r>
                  <a:rPr lang="en-US" sz="2000" dirty="0"/>
                  <a:t>	Then</a:t>
                </a:r>
              </a:p>
              <a:p>
                <a:pPr marL="640080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	</a:t>
                </a:r>
                <a:endParaRPr lang="en-US" sz="2000" dirty="0" smtClean="0"/>
              </a:p>
              <a:p>
                <a:pPr marL="640080" indent="-447675">
                  <a:spcAft>
                    <a:spcPts val="400"/>
                  </a:spcAft>
                  <a:tabLst>
                    <a:tab pos="804863" algn="l"/>
                  </a:tabLst>
                </a:pPr>
                <a:endParaRPr lang="en-US" sz="2000" dirty="0"/>
              </a:p>
              <a:p>
                <a:pPr marL="640080" indent="-447675">
                  <a:spcAft>
                    <a:spcPts val="400"/>
                  </a:spcAft>
                  <a:tabLst>
                    <a:tab pos="804863" algn="l"/>
                  </a:tabLst>
                </a:pPr>
                <a:endParaRPr lang="en-US" sz="2000" dirty="0" smtClean="0"/>
              </a:p>
              <a:p>
                <a:pPr marL="640080" indent="-447675">
                  <a:spcAft>
                    <a:spcPts val="400"/>
                  </a:spcAft>
                  <a:tabLst>
                    <a:tab pos="804863" algn="l"/>
                  </a:tabLst>
                </a:pPr>
                <a:endParaRPr lang="en-US" sz="2000" dirty="0"/>
              </a:p>
              <a:p>
                <a:pPr marL="640080" indent="-447675">
                  <a:spcAft>
                    <a:spcPts val="400"/>
                  </a:spcAft>
                  <a:tabLst>
                    <a:tab pos="804863" algn="l"/>
                  </a:tabLst>
                </a:pPr>
                <a:endParaRPr lang="en-US" sz="2000" dirty="0" smtClean="0"/>
              </a:p>
              <a:p>
                <a:pPr marL="640080" indent="-447675">
                  <a:spcAft>
                    <a:spcPts val="400"/>
                  </a:spcAft>
                  <a:tabLst>
                    <a:tab pos="804863" algn="l"/>
                  </a:tabLst>
                </a:pPr>
                <a:endParaRPr lang="en-US" sz="2000" dirty="0"/>
              </a:p>
              <a:p>
                <a:pPr marL="640080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)(2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3300"/>
                    </a:solidFill>
                  </a:rPr>
                  <a:t>.</a:t>
                </a:r>
                <a:endParaRPr lang="en-US" dirty="0">
                  <a:solidFill>
                    <a:srgbClr val="0033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614" y="2661800"/>
                <a:ext cx="6290591" cy="2947410"/>
              </a:xfrm>
              <a:prstGeom prst="rect">
                <a:avLst/>
              </a:prstGeom>
              <a:blipFill>
                <a:blip r:embed="rId11"/>
                <a:stretch>
                  <a:fillRect t="-1242" b="-6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33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 uiExpand="1" build="p"/>
      <p:bldP spid="24" grpId="0" uiExpand="1" build="p"/>
      <p:bldP spid="26" grpId="0"/>
      <p:bldP spid="28" grpId="0"/>
      <p:bldP spid="1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273411" y="348138"/>
                <a:ext cx="9106194" cy="703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0" dirty="0" smtClean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Prove: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+1)(2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800" dirty="0" smtClean="0">
                    <a:solidFill>
                      <a:srgbClr val="000099"/>
                    </a:solidFill>
                  </a:rPr>
                  <a:t>.</a:t>
                </a:r>
                <a:endParaRPr 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411" y="348138"/>
                <a:ext cx="9106194" cy="703398"/>
              </a:xfrm>
              <a:prstGeom prst="rect">
                <a:avLst/>
              </a:prstGeom>
              <a:blipFill>
                <a:blip r:embed="rId2"/>
                <a:stretch>
                  <a:fillRect l="-1205" r="-1272" b="-121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8056" y="1755896"/>
                <a:ext cx="6592824" cy="852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 smtClean="0"/>
                  <a:t>1.	</a:t>
                </a:r>
                <a:r>
                  <a:rPr lang="en-SG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000" dirty="0"/>
                  <a:t>, </a:t>
                </a:r>
              </a:p>
              <a:p>
                <a:pPr>
                  <a:tabLst>
                    <a:tab pos="357188" algn="l"/>
                  </a:tabLst>
                </a:pPr>
                <a:r>
                  <a:rPr lang="en-SG" sz="2000" dirty="0"/>
                  <a:t>	let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SG" sz="2000" dirty="0" smtClean="0"/>
                  <a:t> be 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SG" sz="2000" dirty="0" smtClean="0"/>
                  <a:t>”.</a:t>
                </a:r>
                <a:endParaRPr lang="en-SG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" y="1755896"/>
                <a:ext cx="6592824" cy="852862"/>
              </a:xfrm>
              <a:prstGeom prst="rect">
                <a:avLst/>
              </a:prstGeom>
              <a:blipFill>
                <a:blip r:embed="rId3"/>
                <a:stretch>
                  <a:fillRect l="-1018" t="-2857" b="-42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8056" y="2884122"/>
                <a:ext cx="4498848" cy="1144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 smtClean="0"/>
                  <a:t>2.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(Base step)</a:t>
                </a:r>
              </a:p>
              <a:p>
                <a:pPr marL="357188" indent="-357188" algn="ctr">
                  <a:tabLst>
                    <a:tab pos="35718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+1)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SG" sz="2000" dirty="0" smtClean="0"/>
                  <a:t>.</a:t>
                </a:r>
                <a:endParaRPr lang="en-SG" sz="2000" dirty="0"/>
              </a:p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en-US" sz="2000" dirty="0"/>
                  <a:t>is true.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" y="2884122"/>
                <a:ext cx="4498848" cy="1144416"/>
              </a:xfrm>
              <a:prstGeom prst="rect">
                <a:avLst/>
              </a:prstGeom>
              <a:blipFill>
                <a:blip r:embed="rId4"/>
                <a:stretch>
                  <a:fillRect l="-1491" t="-2660" b="-85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48056" y="4223749"/>
                <a:ext cx="5379559" cy="14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 smtClean="0"/>
                  <a:t>3.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(Induction step)</a:t>
                </a: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 smtClean="0"/>
                  <a:t>3.1.</a:t>
                </a:r>
                <a:r>
                  <a:rPr lang="en-US" sz="2000" dirty="0"/>
                  <a:t>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true, i.e</a:t>
                </a:r>
                <a:r>
                  <a:rPr lang="en-US" sz="2000" dirty="0" smtClean="0"/>
                  <a:t>.,</a:t>
                </a:r>
                <a:endParaRPr lang="en-US" sz="2000" dirty="0"/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000" dirty="0" smtClean="0">
                    <a:ea typeface="Cambria Math" panose="02040503050406030204" pitchFamily="18" charset="0"/>
                  </a:rPr>
                  <a:t>.</a:t>
                </a:r>
                <a:endParaRPr lang="en-US" sz="2000" dirty="0">
                  <a:ea typeface="Cambria Math" panose="02040503050406030204" pitchFamily="18" charset="0"/>
                </a:endParaRP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	</a:t>
                </a:r>
                <a:r>
                  <a:rPr lang="en-US" dirty="0">
                    <a:solidFill>
                      <a:srgbClr val="0000FF"/>
                    </a:solidFill>
                  </a:rPr>
                  <a:t>(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This </a:t>
                </a:r>
                <a:r>
                  <a:rPr lang="en-US" dirty="0">
                    <a:solidFill>
                      <a:srgbClr val="0000FF"/>
                    </a:solidFill>
                  </a:rPr>
                  <a:t>is called </a:t>
                </a:r>
                <a:r>
                  <a:rPr lang="en-US" i="1" dirty="0">
                    <a:solidFill>
                      <a:srgbClr val="C00000"/>
                    </a:solidFill>
                  </a:rPr>
                  <a:t>induction hypothesis</a:t>
                </a:r>
                <a:r>
                  <a:rPr lang="en-US" dirty="0">
                    <a:solidFill>
                      <a:srgbClr val="0000FF"/>
                    </a:solidFill>
                  </a:rPr>
                  <a:t>.)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" y="4223749"/>
                <a:ext cx="5379559" cy="1479700"/>
              </a:xfrm>
              <a:prstGeom prst="rect">
                <a:avLst/>
              </a:prstGeom>
              <a:blipFill>
                <a:blip r:embed="rId5"/>
                <a:stretch>
                  <a:fillRect l="-1247" t="-2469" r="-340" b="-452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5727031" y="2786876"/>
            <a:ext cx="0" cy="35746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827614" y="2661800"/>
                <a:ext cx="6290591" cy="2928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40080" indent="-447675">
                  <a:tabLst>
                    <a:tab pos="804863" algn="l"/>
                  </a:tabLst>
                </a:pPr>
                <a:r>
                  <a:rPr lang="en-US" sz="2000" dirty="0" smtClean="0"/>
                  <a:t>3.2.</a:t>
                </a:r>
                <a:r>
                  <a:rPr lang="en-US" sz="2000" dirty="0"/>
                  <a:t>	Then</a:t>
                </a:r>
              </a:p>
              <a:p>
                <a:pPr marL="640080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	</a:t>
                </a:r>
              </a:p>
              <a:p>
                <a:pPr marL="640080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en-US" sz="1600" dirty="0" smtClean="0">
                    <a:solidFill>
                      <a:srgbClr val="003300"/>
                    </a:solidFill>
                  </a:rPr>
                  <a:t>by the </a:t>
                </a:r>
                <a:r>
                  <a:rPr lang="en-US" sz="1600" dirty="0" err="1" smtClean="0">
                    <a:solidFill>
                      <a:srgbClr val="003300"/>
                    </a:solidFill>
                  </a:rPr>
                  <a:t>indn</a:t>
                </a:r>
                <a:r>
                  <a:rPr lang="en-US" sz="1600" dirty="0" smtClean="0">
                    <a:solidFill>
                      <a:srgbClr val="003300"/>
                    </a:solidFill>
                  </a:rPr>
                  <a:t> hypothesis;</a:t>
                </a:r>
                <a:endParaRPr lang="en-US" sz="1600" dirty="0">
                  <a:solidFill>
                    <a:srgbClr val="003300"/>
                  </a:solidFill>
                </a:endParaRPr>
              </a:p>
              <a:p>
                <a:pPr marL="640080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rgbClr val="006600"/>
                  </a:solidFill>
                </a:endParaRPr>
              </a:p>
              <a:p>
                <a:pPr marL="640080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d>
                  </m:oMath>
                </a14:m>
                <a:endParaRPr lang="en-US" dirty="0">
                  <a:solidFill>
                    <a:srgbClr val="006600"/>
                  </a:solidFill>
                </a:endParaRPr>
              </a:p>
              <a:p>
                <a:pPr marL="640080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+2)(2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+3)</m:t>
                    </m:r>
                  </m:oMath>
                </a14:m>
                <a:endParaRPr lang="en-US" dirty="0">
                  <a:solidFill>
                    <a:srgbClr val="006600"/>
                  </a:solidFill>
                </a:endParaRPr>
              </a:p>
              <a:p>
                <a:pPr marL="640080" indent="-447675">
                  <a:spcAft>
                    <a:spcPts val="400"/>
                  </a:spcAft>
                  <a:tabLst>
                    <a:tab pos="804863" algn="l"/>
                  </a:tabLst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)(2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3300"/>
                    </a:solidFill>
                  </a:rPr>
                  <a:t>.</a:t>
                </a:r>
                <a:endParaRPr lang="en-US" dirty="0">
                  <a:solidFill>
                    <a:srgbClr val="0033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614" y="2661800"/>
                <a:ext cx="6290591" cy="2928687"/>
              </a:xfrm>
              <a:prstGeom prst="rect">
                <a:avLst/>
              </a:prstGeom>
              <a:blipFill>
                <a:blip r:embed="rId6"/>
                <a:stretch>
                  <a:fillRect t="-1250" b="-62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827615" y="5503102"/>
                <a:ext cx="4398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40080" indent="-447675">
                  <a:tabLst>
                    <a:tab pos="804863" algn="l"/>
                  </a:tabLst>
                </a:pPr>
                <a:r>
                  <a:rPr lang="en-US" sz="2000" dirty="0" smtClean="0"/>
                  <a:t>3.3.</a:t>
                </a:r>
                <a:r>
                  <a:rPr lang="en-US" sz="2000" dirty="0"/>
                  <a:t>	</a:t>
                </a:r>
                <a:r>
                  <a:rPr lang="en-US" sz="2000" dirty="0" smtClean="0"/>
                  <a:t>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/>
                  <a:t> is true.</a:t>
                </a:r>
                <a:endParaRPr 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615" y="5503102"/>
                <a:ext cx="4398264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727031" y="5954258"/>
                <a:ext cx="4652574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sz="2000" dirty="0" smtClean="0"/>
                  <a:t>4.	Hence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MI.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31" y="5954258"/>
                <a:ext cx="4652574" cy="427618"/>
              </a:xfrm>
              <a:prstGeom prst="rect">
                <a:avLst/>
              </a:prstGeom>
              <a:blipFill>
                <a:blip r:embed="rId9"/>
                <a:stretch>
                  <a:fillRect l="-1309" t="-7143" b="-2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87107" y="1066934"/>
                <a:ext cx="5919344" cy="973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539875" algn="l"/>
                  </a:tabLst>
                </a:pPr>
                <a:r>
                  <a:rPr lang="en-US" b="1" dirty="0" smtClean="0">
                    <a:solidFill>
                      <a:srgbClr val="C00000"/>
                    </a:solidFill>
                  </a:rPr>
                  <a:t>Principle 7.1.1 (MI).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dirty="0"/>
                  <a:t>To prove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is true,</a:t>
                </a:r>
              </a:p>
              <a:p>
                <a:pPr>
                  <a:tabLst>
                    <a:tab pos="1539875" algn="l"/>
                  </a:tabLst>
                </a:pPr>
                <a:r>
                  <a:rPr lang="en-US" dirty="0">
                    <a:solidFill>
                      <a:srgbClr val="0000FF"/>
                    </a:solidFill>
                  </a:rPr>
                  <a:t>(base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step)	</a:t>
                </a:r>
                <a:r>
                  <a:rPr lang="en-US" dirty="0" smtClean="0"/>
                  <a:t>show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true;</a:t>
                </a:r>
              </a:p>
              <a:p>
                <a:pPr>
                  <a:tabLst>
                    <a:tab pos="1539875" algn="l"/>
                  </a:tabLst>
                </a:pPr>
                <a:r>
                  <a:rPr lang="en-US" dirty="0">
                    <a:solidFill>
                      <a:srgbClr val="0000FF"/>
                    </a:solidFill>
                  </a:rPr>
                  <a:t>(induction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step)	</a:t>
                </a:r>
                <a:r>
                  <a:rPr lang="en-US" dirty="0" smtClean="0"/>
                  <a:t>show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SG" dirty="0"/>
                  <a:t> is true.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107" y="1066934"/>
                <a:ext cx="5919344" cy="973600"/>
              </a:xfrm>
              <a:prstGeom prst="rect">
                <a:avLst/>
              </a:prstGeom>
              <a:blipFill>
                <a:blip r:embed="rId10"/>
                <a:stretch>
                  <a:fillRect l="-719" t="-1852" b="-679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42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 uiExpand="1" build="p"/>
      <p:bldP spid="24" grpId="0" uiExpand="1" build="p"/>
      <p:bldP spid="25" grpId="0" uiExpand="1" build="p"/>
      <p:bldP spid="26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Q2.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79979" y="413205"/>
                <a:ext cx="8489001" cy="545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⩾−1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. Prove</a:t>
                </a:r>
                <a:r>
                  <a:rPr lang="en-US" sz="2800" b="0" dirty="0" smtClean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: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1+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𝑛𝑥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⩽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79" y="413205"/>
                <a:ext cx="8489001" cy="545983"/>
              </a:xfrm>
              <a:prstGeom prst="rect">
                <a:avLst/>
              </a:prstGeom>
              <a:blipFill>
                <a:blip r:embed="rId2"/>
                <a:stretch>
                  <a:fillRect l="-1436" t="-11236" b="-280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25632" y="1045641"/>
                <a:ext cx="4174274" cy="724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 smtClean="0"/>
                  <a:t>1.	</a:t>
                </a:r>
                <a:r>
                  <a:rPr lang="en-SG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000" dirty="0"/>
                  <a:t>, </a:t>
                </a:r>
              </a:p>
              <a:p>
                <a:pPr>
                  <a:tabLst>
                    <a:tab pos="357188" algn="l"/>
                  </a:tabLst>
                </a:pPr>
                <a:r>
                  <a:rPr lang="en-SG" sz="2000" dirty="0"/>
                  <a:t>	let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SG" sz="2000" dirty="0"/>
                  <a:t> </a:t>
                </a:r>
                <a:r>
                  <a:rPr lang="en-SG" sz="2000" dirty="0" smtClean="0"/>
                  <a:t>be “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⩽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SG" sz="2000" dirty="0" smtClean="0"/>
                  <a:t>”.</a:t>
                </a:r>
                <a:endParaRPr lang="en-SG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1045641"/>
                <a:ext cx="4174274" cy="724109"/>
              </a:xfrm>
              <a:prstGeom prst="rect">
                <a:avLst/>
              </a:prstGeom>
              <a:blipFill>
                <a:blip r:embed="rId3"/>
                <a:stretch>
                  <a:fillRect l="-1608" t="-4237" b="-152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25632" y="1769750"/>
                <a:ext cx="3985383" cy="1042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2.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(Base step)</a:t>
                </a:r>
              </a:p>
              <a:p>
                <a:pPr marL="357188" indent="-357188" algn="ctr">
                  <a:tabLst>
                    <a:tab pos="35718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en-US" sz="2000" dirty="0"/>
                  <a:t>is true.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1769750"/>
                <a:ext cx="3985383" cy="1042017"/>
              </a:xfrm>
              <a:prstGeom prst="rect">
                <a:avLst/>
              </a:prstGeom>
              <a:blipFill>
                <a:blip r:embed="rId4"/>
                <a:stretch>
                  <a:fillRect l="-1685" t="-2924" b="-70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25632" y="2835808"/>
                <a:ext cx="6372448" cy="1037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 smtClean="0"/>
                  <a:t>3.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(Induction step)</a:t>
                </a: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 smtClean="0"/>
                  <a:t>3.1.</a:t>
                </a:r>
                <a:r>
                  <a:rPr lang="en-US" sz="2000" dirty="0"/>
                  <a:t>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true, i.e</a:t>
                </a:r>
                <a:r>
                  <a:rPr lang="en-US" sz="2000" dirty="0" smtClean="0"/>
                  <a:t>., that</a:t>
                </a:r>
                <a:endParaRPr lang="en-US" sz="2000" dirty="0"/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⩽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	 </a:t>
                </a:r>
                <a:r>
                  <a:rPr lang="en-US" dirty="0">
                    <a:solidFill>
                      <a:srgbClr val="C00000"/>
                    </a:solidFill>
                  </a:rPr>
                  <a:t>(induction hypothesis) 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2835808"/>
                <a:ext cx="6372448" cy="1037400"/>
              </a:xfrm>
              <a:prstGeom prst="rect">
                <a:avLst/>
              </a:prstGeom>
              <a:blipFill>
                <a:blip r:embed="rId5"/>
                <a:stretch>
                  <a:fillRect l="-1053" t="-2941" b="-82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25632" y="3830463"/>
                <a:ext cx="10413074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  <a:tab pos="1482725" algn="l"/>
                  </a:tabLst>
                </a:pPr>
                <a:r>
                  <a:rPr lang="en-US" sz="2000" dirty="0" smtClean="0"/>
                  <a:t>3.2.	Then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  <a:tab pos="1482725" algn="l"/>
                  </a:tabLst>
                </a:pPr>
                <a:r>
                  <a:rPr lang="en-US" b="0" dirty="0" smtClean="0">
                    <a:ea typeface="Cambria Math" panose="02040503050406030204" pitchFamily="18" charset="0"/>
                  </a:rPr>
                  <a:t>		</a:t>
                </a: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  <a:tab pos="1482725" algn="l"/>
                  </a:tabLst>
                </a:pP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  <a:tab pos="1482725" algn="l"/>
                  </a:tabLst>
                </a:pPr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  <a:tab pos="1482725" algn="l"/>
                  </a:tabLst>
                </a:pPr>
                <a:r>
                  <a:rPr lang="en-US" b="0" dirty="0" smtClean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rgbClr val="003300"/>
                    </a:solidFill>
                  </a:rPr>
                  <a:t>.</a:t>
                </a:r>
                <a:endParaRPr lang="en-US" dirty="0">
                  <a:solidFill>
                    <a:srgbClr val="0033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3830463"/>
                <a:ext cx="10413074" cy="1661993"/>
              </a:xfrm>
              <a:prstGeom prst="rect">
                <a:avLst/>
              </a:prstGeom>
              <a:blipFill>
                <a:blip r:embed="rId6"/>
                <a:stretch>
                  <a:fillRect t="-1832" b="-476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25632" y="5497394"/>
                <a:ext cx="4398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 smtClean="0"/>
                  <a:t>3.3.</a:t>
                </a:r>
                <a:r>
                  <a:rPr lang="en-US" sz="2000" dirty="0"/>
                  <a:t>	</a:t>
                </a:r>
                <a:r>
                  <a:rPr lang="en-US" sz="2000" dirty="0" smtClean="0"/>
                  <a:t>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/>
                  <a:t> is true.</a:t>
                </a:r>
                <a:endParaRPr 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5497394"/>
                <a:ext cx="4398264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25632" y="6001610"/>
                <a:ext cx="4652574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sz="2000" dirty="0" smtClean="0"/>
                  <a:t>4.	Hence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MI.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6001610"/>
                <a:ext cx="4652574" cy="427618"/>
              </a:xfrm>
              <a:prstGeom prst="rect">
                <a:avLst/>
              </a:prstGeom>
              <a:blipFill>
                <a:blip r:embed="rId8"/>
                <a:stretch>
                  <a:fillRect l="-1442" t="-7143" b="-2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87107" y="1066934"/>
                <a:ext cx="5919344" cy="973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539875" algn="l"/>
                  </a:tabLst>
                </a:pPr>
                <a:r>
                  <a:rPr lang="en-US" b="1" dirty="0" smtClean="0">
                    <a:solidFill>
                      <a:srgbClr val="C00000"/>
                    </a:solidFill>
                  </a:rPr>
                  <a:t>Principle 7.1.1 (MI).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dirty="0"/>
                  <a:t>To prove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is true,</a:t>
                </a:r>
              </a:p>
              <a:p>
                <a:pPr>
                  <a:tabLst>
                    <a:tab pos="1539875" algn="l"/>
                  </a:tabLst>
                </a:pPr>
                <a:r>
                  <a:rPr lang="en-US" dirty="0">
                    <a:solidFill>
                      <a:srgbClr val="0000FF"/>
                    </a:solidFill>
                  </a:rPr>
                  <a:t>(base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step)	</a:t>
                </a:r>
                <a:r>
                  <a:rPr lang="en-US" dirty="0" smtClean="0"/>
                  <a:t>show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true;</a:t>
                </a:r>
              </a:p>
              <a:p>
                <a:pPr>
                  <a:tabLst>
                    <a:tab pos="1539875" algn="l"/>
                  </a:tabLst>
                </a:pPr>
                <a:r>
                  <a:rPr lang="en-US" dirty="0">
                    <a:solidFill>
                      <a:srgbClr val="0000FF"/>
                    </a:solidFill>
                  </a:rPr>
                  <a:t>(induction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step)	</a:t>
                </a:r>
                <a:r>
                  <a:rPr lang="en-US" dirty="0" smtClean="0"/>
                  <a:t>show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SG" dirty="0"/>
                  <a:t> is true.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107" y="1066934"/>
                <a:ext cx="5919344" cy="973600"/>
              </a:xfrm>
              <a:prstGeom prst="rect">
                <a:avLst/>
              </a:prstGeom>
              <a:blipFill>
                <a:blip r:embed="rId9"/>
                <a:stretch>
                  <a:fillRect l="-719" t="-1852" b="-679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51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 uiExpand="1" build="p"/>
      <p:bldP spid="24" grpId="0" uiExpand="1" build="p"/>
      <p:bldP spid="25" grpId="0" uiExpand="1" build="p"/>
      <p:bldP spid="26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Q2.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79979" y="413205"/>
                <a:ext cx="8489001" cy="545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⩾−1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. Prove</a:t>
                </a:r>
                <a:r>
                  <a:rPr lang="en-US" sz="2800" b="0" dirty="0" smtClean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: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1+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𝑛𝑥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⩽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79" y="413205"/>
                <a:ext cx="8489001" cy="545983"/>
              </a:xfrm>
              <a:prstGeom prst="rect">
                <a:avLst/>
              </a:prstGeom>
              <a:blipFill>
                <a:blip r:embed="rId2"/>
                <a:stretch>
                  <a:fillRect l="-1436" t="-11236" b="-280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25632" y="1045641"/>
                <a:ext cx="4174274" cy="724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 smtClean="0"/>
                  <a:t>1.	</a:t>
                </a:r>
                <a:r>
                  <a:rPr lang="en-SG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000" dirty="0"/>
                  <a:t>, </a:t>
                </a:r>
              </a:p>
              <a:p>
                <a:pPr>
                  <a:tabLst>
                    <a:tab pos="357188" algn="l"/>
                  </a:tabLst>
                </a:pPr>
                <a:r>
                  <a:rPr lang="en-SG" sz="2000" dirty="0"/>
                  <a:t>	let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SG" sz="2000" dirty="0"/>
                  <a:t> </a:t>
                </a:r>
                <a:r>
                  <a:rPr lang="en-SG" sz="2000" dirty="0" smtClean="0"/>
                  <a:t>be “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⩽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SG" sz="2000" dirty="0" smtClean="0"/>
                  <a:t>”.</a:t>
                </a:r>
                <a:endParaRPr lang="en-SG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1045641"/>
                <a:ext cx="4174274" cy="724109"/>
              </a:xfrm>
              <a:prstGeom prst="rect">
                <a:avLst/>
              </a:prstGeom>
              <a:blipFill>
                <a:blip r:embed="rId3"/>
                <a:stretch>
                  <a:fillRect l="-1608" t="-4237" b="-152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25632" y="1769750"/>
                <a:ext cx="3985383" cy="1042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2.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(Base step)</a:t>
                </a:r>
              </a:p>
              <a:p>
                <a:pPr marL="357188" indent="-357188" algn="ctr">
                  <a:tabLst>
                    <a:tab pos="35718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en-US" sz="2000" dirty="0"/>
                  <a:t>is true.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1769750"/>
                <a:ext cx="3985383" cy="1042017"/>
              </a:xfrm>
              <a:prstGeom prst="rect">
                <a:avLst/>
              </a:prstGeom>
              <a:blipFill>
                <a:blip r:embed="rId4"/>
                <a:stretch>
                  <a:fillRect l="-1685" t="-2924" b="-70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25632" y="2835808"/>
                <a:ext cx="6372448" cy="1037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 smtClean="0"/>
                  <a:t>3.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(Induction step)</a:t>
                </a: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 smtClean="0"/>
                  <a:t>3.1.</a:t>
                </a:r>
                <a:r>
                  <a:rPr lang="en-US" sz="2000" dirty="0"/>
                  <a:t>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true, i.e</a:t>
                </a:r>
                <a:r>
                  <a:rPr lang="en-US" sz="2000" dirty="0" smtClean="0"/>
                  <a:t>., that</a:t>
                </a:r>
                <a:endParaRPr lang="en-US" sz="2000" dirty="0"/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⩽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	 </a:t>
                </a:r>
                <a:r>
                  <a:rPr lang="en-US" dirty="0">
                    <a:solidFill>
                      <a:srgbClr val="C00000"/>
                    </a:solidFill>
                  </a:rPr>
                  <a:t>(induction hypothesis) 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2835808"/>
                <a:ext cx="6372448" cy="1037400"/>
              </a:xfrm>
              <a:prstGeom prst="rect">
                <a:avLst/>
              </a:prstGeom>
              <a:blipFill>
                <a:blip r:embed="rId5"/>
                <a:stretch>
                  <a:fillRect l="-1053" t="-2941" b="-82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25632" y="3830463"/>
                <a:ext cx="10413074" cy="1666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  <a:tab pos="1482725" algn="l"/>
                  </a:tabLst>
                </a:pPr>
                <a:r>
                  <a:rPr lang="en-US" sz="2000" dirty="0" smtClean="0"/>
                  <a:t>3.2.	Then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  <a:tab pos="1482725" algn="l"/>
                  </a:tabLst>
                </a:pPr>
                <a:r>
                  <a:rPr lang="en-US" b="0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  <a:tab pos="1482725" algn="l"/>
                  </a:tabLst>
                </a:pPr>
                <a:r>
                  <a:rPr lang="en-US" b="0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⩾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)(1+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		</a:t>
                </a:r>
                <a:r>
                  <a:rPr lang="en-US" dirty="0" smtClean="0">
                    <a:solidFill>
                      <a:srgbClr val="003300"/>
                    </a:solidFill>
                  </a:rPr>
                  <a:t>by </a:t>
                </a:r>
                <a:r>
                  <a:rPr lang="en-US" dirty="0">
                    <a:solidFill>
                      <a:srgbClr val="003300"/>
                    </a:solidFill>
                  </a:rPr>
                  <a:t>the </a:t>
                </a:r>
                <a:r>
                  <a:rPr lang="en-US" dirty="0" smtClean="0">
                    <a:solidFill>
                      <a:srgbClr val="003300"/>
                    </a:solidFill>
                  </a:rPr>
                  <a:t>induction </a:t>
                </a:r>
                <a:r>
                  <a:rPr lang="en-US" dirty="0">
                    <a:solidFill>
                      <a:srgbClr val="003300"/>
                    </a:solidFill>
                  </a:rPr>
                  <a:t>hypothesis,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i="1" dirty="0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</a:rPr>
                      <m:t>⩾</m:t>
                    </m:r>
                    <m:r>
                      <a:rPr lang="en-US" b="0" i="1" dirty="0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 smtClean="0">
                    <a:solidFill>
                      <a:srgbClr val="003300"/>
                    </a:solidFill>
                  </a:rPr>
                  <a:t>;</a:t>
                </a:r>
                <a:endParaRPr lang="en-US" sz="1600" dirty="0">
                  <a:solidFill>
                    <a:srgbClr val="003300"/>
                  </a:solidFill>
                </a:endParaRP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  <a:tab pos="1482725" algn="l"/>
                  </a:tabLst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  <a:tab pos="1482725" algn="l"/>
                  </a:tabLst>
                </a:pPr>
                <a:r>
                  <a:rPr lang="en-US" b="0" dirty="0" smtClean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</a:t>
                </a:r>
                <a:r>
                  <a:rPr lang="en-US" dirty="0">
                    <a:solidFill>
                      <a:srgbClr val="003300"/>
                    </a:solidFill>
                  </a:rPr>
                  <a:t>	</a:t>
                </a:r>
                <a:r>
                  <a:rPr lang="en-US" dirty="0" smtClean="0">
                    <a:solidFill>
                      <a:srgbClr val="003300"/>
                    </a:solidFill>
                  </a:rPr>
                  <a:t>	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</a:rPr>
                      <m:t>⩾1</m:t>
                    </m:r>
                  </m:oMath>
                </a14:m>
                <a:r>
                  <a:rPr lang="en-US" dirty="0">
                    <a:solidFill>
                      <a:srgbClr val="003300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</a:rPr>
                      <m:t>⩾</m:t>
                    </m:r>
                    <m:r>
                      <a:rPr lang="en-US" b="0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>
                    <a:solidFill>
                      <a:srgbClr val="003300"/>
                    </a:solidFill>
                  </a:rPr>
                  <a:t>.</a:t>
                </a:r>
                <a:endParaRPr lang="en-US" dirty="0">
                  <a:solidFill>
                    <a:srgbClr val="0033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3830463"/>
                <a:ext cx="10413074" cy="1666931"/>
              </a:xfrm>
              <a:prstGeom prst="rect">
                <a:avLst/>
              </a:prstGeom>
              <a:blipFill>
                <a:blip r:embed="rId6"/>
                <a:stretch>
                  <a:fillRect t="-1825" b="-47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25632" y="5497394"/>
                <a:ext cx="4398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 smtClean="0"/>
                  <a:t>3.3.</a:t>
                </a:r>
                <a:r>
                  <a:rPr lang="en-US" sz="2000" dirty="0"/>
                  <a:t>	</a:t>
                </a:r>
                <a:r>
                  <a:rPr lang="en-US" sz="2000" dirty="0" smtClean="0"/>
                  <a:t>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/>
                  <a:t> is true.</a:t>
                </a:r>
                <a:endParaRPr 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5497394"/>
                <a:ext cx="4398264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25632" y="6001610"/>
                <a:ext cx="4652574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sz="2000" dirty="0" smtClean="0"/>
                  <a:t>4.	Hence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MI.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6001610"/>
                <a:ext cx="4652574" cy="427618"/>
              </a:xfrm>
              <a:prstGeom prst="rect">
                <a:avLst/>
              </a:prstGeom>
              <a:blipFill>
                <a:blip r:embed="rId8"/>
                <a:stretch>
                  <a:fillRect l="-1442" t="-7143" b="-2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87107" y="1066934"/>
                <a:ext cx="5919344" cy="973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539875" algn="l"/>
                  </a:tabLst>
                </a:pPr>
                <a:r>
                  <a:rPr lang="en-US" b="1" dirty="0" smtClean="0">
                    <a:solidFill>
                      <a:srgbClr val="C00000"/>
                    </a:solidFill>
                  </a:rPr>
                  <a:t>Principle 7.1.1 (MI).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dirty="0"/>
                  <a:t>To prove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is true,</a:t>
                </a:r>
              </a:p>
              <a:p>
                <a:pPr>
                  <a:tabLst>
                    <a:tab pos="1539875" algn="l"/>
                  </a:tabLst>
                </a:pPr>
                <a:r>
                  <a:rPr lang="en-US" dirty="0">
                    <a:solidFill>
                      <a:srgbClr val="0000FF"/>
                    </a:solidFill>
                  </a:rPr>
                  <a:t>(base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step)	</a:t>
                </a:r>
                <a:r>
                  <a:rPr lang="en-US" dirty="0" smtClean="0"/>
                  <a:t>show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true;</a:t>
                </a:r>
              </a:p>
              <a:p>
                <a:pPr>
                  <a:tabLst>
                    <a:tab pos="1539875" algn="l"/>
                  </a:tabLst>
                </a:pPr>
                <a:r>
                  <a:rPr lang="en-US" dirty="0">
                    <a:solidFill>
                      <a:srgbClr val="0000FF"/>
                    </a:solidFill>
                  </a:rPr>
                  <a:t>(induction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step)	</a:t>
                </a:r>
                <a:r>
                  <a:rPr lang="en-US" dirty="0" smtClean="0"/>
                  <a:t>show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SG" dirty="0"/>
                  <a:t> is true.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107" y="1066934"/>
                <a:ext cx="5919344" cy="973600"/>
              </a:xfrm>
              <a:prstGeom prst="rect">
                <a:avLst/>
              </a:prstGeom>
              <a:blipFill>
                <a:blip r:embed="rId9"/>
                <a:stretch>
                  <a:fillRect l="-719" t="-1852" b="-679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28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 uiExpand="1" build="p"/>
      <p:bldP spid="24" grpId="0" uiExpand="1" build="p"/>
      <p:bldP spid="25" grpId="0" uiExpand="1" build="p"/>
      <p:bldP spid="26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79979" y="413205"/>
                <a:ext cx="8489001" cy="570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Prove: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3∣(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+11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i="0" dirty="0" smtClean="0">
                    <a:solidFill>
                      <a:srgbClr val="000099"/>
                    </a:solidFill>
                    <a:latin typeface="+mj-lt"/>
                    <a:ea typeface="Cambria Math" panose="02040503050406030204" pitchFamily="18" charset="0"/>
                  </a:rPr>
                  <a:t>.</a:t>
                </a:r>
                <a:endParaRPr 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79" y="413205"/>
                <a:ext cx="8489001" cy="570541"/>
              </a:xfrm>
              <a:prstGeom prst="rect">
                <a:avLst/>
              </a:prstGeom>
              <a:blipFill>
                <a:blip r:embed="rId2"/>
                <a:stretch>
                  <a:fillRect l="-1436" t="-8602" b="-247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25631" y="1045641"/>
                <a:ext cx="4786071" cy="724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 smtClean="0"/>
                  <a:t>1.	For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000" dirty="0"/>
                  <a:t>, </a:t>
                </a:r>
                <a:endParaRPr lang="en-SG" sz="2000" dirty="0" smtClean="0"/>
              </a:p>
              <a:p>
                <a:pPr>
                  <a:tabLst>
                    <a:tab pos="357188" algn="l"/>
                  </a:tabLst>
                </a:pPr>
                <a:r>
                  <a:rPr lang="en-SG" sz="2000" dirty="0"/>
                  <a:t>	</a:t>
                </a:r>
                <a:r>
                  <a:rPr lang="en-SG" sz="2000" dirty="0" smtClean="0"/>
                  <a:t>let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SG" sz="2000" dirty="0"/>
                  <a:t> </a:t>
                </a:r>
                <a:r>
                  <a:rPr lang="en-SG" sz="2000" dirty="0" smtClean="0"/>
                  <a:t>be “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3∣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SG" sz="2000" dirty="0" smtClean="0"/>
                  <a:t>”.</a:t>
                </a:r>
                <a:endParaRPr lang="en-SG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1" y="1045641"/>
                <a:ext cx="4786071" cy="724109"/>
              </a:xfrm>
              <a:prstGeom prst="rect">
                <a:avLst/>
              </a:prstGeom>
              <a:blipFill>
                <a:blip r:embed="rId3"/>
                <a:stretch>
                  <a:fillRect l="-1401" t="-4237" b="-152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25632" y="1761077"/>
                <a:ext cx="502491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 smtClean="0"/>
                  <a:t>2.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(Base step)</a:t>
                </a:r>
              </a:p>
              <a:p>
                <a:pPr marL="357188" indent="-357188" algn="ctr">
                  <a:tabLst>
                    <a:tab pos="35718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+11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=12=3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Thus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3∣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+11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and 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en-US" sz="2000" dirty="0"/>
                  <a:t>is true.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1761077"/>
                <a:ext cx="5024911" cy="1015663"/>
              </a:xfrm>
              <a:prstGeom prst="rect">
                <a:avLst/>
              </a:prstGeom>
              <a:blipFill>
                <a:blip r:embed="rId4"/>
                <a:stretch>
                  <a:fillRect l="-1335" t="-3593" r="-1456" b="-95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25632" y="2816366"/>
                <a:ext cx="8484712" cy="1031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 smtClean="0"/>
                  <a:t>3.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(Induction step)</a:t>
                </a: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 smtClean="0"/>
                  <a:t>3.1.</a:t>
                </a:r>
                <a:r>
                  <a:rPr lang="en-US" sz="2000" dirty="0"/>
                  <a:t>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true, i.e</a:t>
                </a:r>
                <a:r>
                  <a:rPr lang="en-US" sz="2000" dirty="0" smtClean="0"/>
                  <a:t>.,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3∣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 smtClean="0"/>
                  <a:t>3.2.</a:t>
                </a:r>
                <a:r>
                  <a:rPr lang="en-US" sz="2000" dirty="0"/>
                  <a:t>	</a:t>
                </a:r>
                <a:r>
                  <a:rPr lang="en-US" sz="2000" dirty="0" smtClean="0">
                    <a:solidFill>
                      <a:srgbClr val="006600"/>
                    </a:solidFill>
                  </a:rPr>
                  <a:t>Use the definition of divisibility to</a:t>
                </a:r>
                <a:r>
                  <a:rPr lang="en-US" sz="2000" dirty="0" smtClean="0"/>
                  <a:t> 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2816366"/>
                <a:ext cx="8484712" cy="1031886"/>
              </a:xfrm>
              <a:prstGeom prst="rect">
                <a:avLst/>
              </a:prstGeom>
              <a:blipFill>
                <a:blip r:embed="rId5"/>
                <a:stretch>
                  <a:fillRect l="-790" t="-2959" b="-100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25632" y="5423497"/>
                <a:ext cx="8484712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 smtClean="0"/>
                  <a:t>3.4.</a:t>
                </a:r>
                <a:r>
                  <a:rPr lang="en-US" sz="2000" dirty="0"/>
                  <a:t>	</a:t>
                </a:r>
                <a:r>
                  <a:rPr lang="en-US" sz="2000" dirty="0">
                    <a:solidFill>
                      <a:prstClr val="black"/>
                    </a:solidFill>
                  </a:rPr>
                  <a:t>Thus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3∣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+11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e>
                    </m:d>
                  </m:oMath>
                </a14:m>
                <a:r>
                  <a:rPr lang="en-US" sz="2000" dirty="0" smtClean="0"/>
                  <a:t> and 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/>
                  <a:t> is true.</a:t>
                </a:r>
                <a:endParaRPr 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5423497"/>
                <a:ext cx="8484712" cy="404983"/>
              </a:xfrm>
              <a:prstGeom prst="rect">
                <a:avLst/>
              </a:prstGeom>
              <a:blipFill>
                <a:blip r:embed="rId6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25632" y="5826468"/>
                <a:ext cx="4652574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sz="2000" dirty="0" smtClean="0"/>
                  <a:t>4.	Hence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MI.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5826468"/>
                <a:ext cx="4652574" cy="427618"/>
              </a:xfrm>
              <a:prstGeom prst="rect">
                <a:avLst/>
              </a:prstGeom>
              <a:blipFill>
                <a:blip r:embed="rId7"/>
                <a:stretch>
                  <a:fillRect l="-1442" t="-7143" b="-2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87107" y="1066934"/>
                <a:ext cx="5919344" cy="973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539875" algn="l"/>
                  </a:tabLst>
                </a:pPr>
                <a:r>
                  <a:rPr lang="en-US" b="1" dirty="0" smtClean="0">
                    <a:solidFill>
                      <a:srgbClr val="C00000"/>
                    </a:solidFill>
                  </a:rPr>
                  <a:t>Principle 7.1.1 (MI).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dirty="0"/>
                  <a:t>To prove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is true,</a:t>
                </a:r>
              </a:p>
              <a:p>
                <a:pPr>
                  <a:tabLst>
                    <a:tab pos="1539875" algn="l"/>
                  </a:tabLst>
                </a:pPr>
                <a:r>
                  <a:rPr lang="en-US" dirty="0">
                    <a:solidFill>
                      <a:srgbClr val="0000FF"/>
                    </a:solidFill>
                  </a:rPr>
                  <a:t>(base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step)	</a:t>
                </a:r>
                <a:r>
                  <a:rPr lang="en-US" dirty="0" smtClean="0"/>
                  <a:t>show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true;</a:t>
                </a:r>
              </a:p>
              <a:p>
                <a:pPr>
                  <a:tabLst>
                    <a:tab pos="1539875" algn="l"/>
                  </a:tabLst>
                </a:pPr>
                <a:r>
                  <a:rPr lang="en-US" dirty="0">
                    <a:solidFill>
                      <a:srgbClr val="0000FF"/>
                    </a:solidFill>
                  </a:rPr>
                  <a:t>(induction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step)	</a:t>
                </a:r>
                <a:r>
                  <a:rPr lang="en-US" dirty="0" smtClean="0"/>
                  <a:t>show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SG" dirty="0"/>
                  <a:t> is true.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107" y="1066934"/>
                <a:ext cx="5919344" cy="973600"/>
              </a:xfrm>
              <a:prstGeom prst="rect">
                <a:avLst/>
              </a:prstGeom>
              <a:blipFill>
                <a:blip r:embed="rId8"/>
                <a:stretch>
                  <a:fillRect l="-719" t="-1852" b="-679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835993" y="6233419"/>
                <a:ext cx="307045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⇔   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𝑑𝑘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993" y="6233419"/>
                <a:ext cx="3070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5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 uiExpand="1" build="p"/>
      <p:bldP spid="24" grpId="0" uiExpand="1" build="p"/>
      <p:bldP spid="26" grpId="0" build="p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/>
              <p:nvPr/>
            </p:nvSpPr>
            <p:spPr>
              <a:xfrm>
                <a:off x="1379979" y="413205"/>
                <a:ext cx="8489001" cy="570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>
                    <a:solidFill>
                      <a:srgbClr val="000099"/>
                    </a:solidFill>
                    <a:ea typeface="Cambria Math" panose="02040503050406030204" pitchFamily="18" charset="0"/>
                  </a:rPr>
                  <a:t>Prove: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8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3∣(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+11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i="0" dirty="0" smtClean="0">
                    <a:solidFill>
                      <a:srgbClr val="000099"/>
                    </a:solidFill>
                    <a:latin typeface="+mj-lt"/>
                    <a:ea typeface="Cambria Math" panose="02040503050406030204" pitchFamily="18" charset="0"/>
                  </a:rPr>
                  <a:t>.</a:t>
                </a:r>
                <a:endParaRPr lang="en-US" sz="28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F00056-74A3-4D6F-9670-82BCCD03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979" y="413205"/>
                <a:ext cx="8489001" cy="570541"/>
              </a:xfrm>
              <a:prstGeom prst="rect">
                <a:avLst/>
              </a:prstGeom>
              <a:blipFill>
                <a:blip r:embed="rId2"/>
                <a:stretch>
                  <a:fillRect l="-1436" t="-8602" b="-247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25631" y="1045641"/>
                <a:ext cx="4786071" cy="724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57188" algn="l"/>
                  </a:tabLst>
                </a:pPr>
                <a:r>
                  <a:rPr lang="en-US" sz="2000" dirty="0" smtClean="0"/>
                  <a:t>1.	For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000" dirty="0"/>
                  <a:t>, </a:t>
                </a:r>
                <a:endParaRPr lang="en-SG" sz="2000" dirty="0" smtClean="0"/>
              </a:p>
              <a:p>
                <a:pPr>
                  <a:tabLst>
                    <a:tab pos="357188" algn="l"/>
                  </a:tabLst>
                </a:pPr>
                <a:r>
                  <a:rPr lang="en-SG" sz="2000" dirty="0"/>
                  <a:t>	</a:t>
                </a:r>
                <a:r>
                  <a:rPr lang="en-SG" sz="2000" dirty="0" smtClean="0"/>
                  <a:t>let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SG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SG" sz="2000" dirty="0"/>
                  <a:t> </a:t>
                </a:r>
                <a:r>
                  <a:rPr lang="en-SG" sz="2000" dirty="0" smtClean="0"/>
                  <a:t>be “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3∣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SG" sz="2000" dirty="0" smtClean="0"/>
                  <a:t>”.</a:t>
                </a:r>
                <a:endParaRPr lang="en-SG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1" y="1045641"/>
                <a:ext cx="4786071" cy="724109"/>
              </a:xfrm>
              <a:prstGeom prst="rect">
                <a:avLst/>
              </a:prstGeom>
              <a:blipFill>
                <a:blip r:embed="rId3"/>
                <a:stretch>
                  <a:fillRect l="-1401" t="-4237" b="-152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25632" y="1761077"/>
                <a:ext cx="502491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 smtClean="0"/>
                  <a:t>2.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(Base step)</a:t>
                </a:r>
              </a:p>
              <a:p>
                <a:pPr marL="357188" indent="-357188" algn="ctr">
                  <a:tabLst>
                    <a:tab pos="35718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+11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=12=3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Thus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3∣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+11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and 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en-US" sz="2000" dirty="0"/>
                  <a:t>is true.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1761077"/>
                <a:ext cx="5024911" cy="1015663"/>
              </a:xfrm>
              <a:prstGeom prst="rect">
                <a:avLst/>
              </a:prstGeom>
              <a:blipFill>
                <a:blip r:embed="rId4"/>
                <a:stretch>
                  <a:fillRect l="-1335" t="-3593" r="-1456" b="-95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25632" y="2816366"/>
                <a:ext cx="8484712" cy="1031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tabLst>
                    <a:tab pos="357188" algn="l"/>
                  </a:tabLst>
                </a:pPr>
                <a:r>
                  <a:rPr lang="en-US" sz="2000" dirty="0" smtClean="0"/>
                  <a:t>3.	</a:t>
                </a:r>
                <a:r>
                  <a:rPr lang="en-US" sz="2000" dirty="0">
                    <a:solidFill>
                      <a:srgbClr val="0000FF"/>
                    </a:solidFill>
                  </a:rPr>
                  <a:t>(Induction step)</a:t>
                </a:r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 smtClean="0"/>
                  <a:t>3.1.</a:t>
                </a:r>
                <a:r>
                  <a:rPr lang="en-US" sz="2000" dirty="0"/>
                  <a:t>	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true, i.e</a:t>
                </a:r>
                <a:r>
                  <a:rPr lang="en-US" sz="2000" dirty="0" smtClean="0"/>
                  <a:t>.,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3∣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 smtClean="0"/>
                  <a:t>3.2.</a:t>
                </a:r>
                <a:r>
                  <a:rPr lang="en-US" sz="2000" dirty="0"/>
                  <a:t>	</a:t>
                </a:r>
                <a:r>
                  <a:rPr lang="en-US" sz="2000" dirty="0" smtClean="0">
                    <a:solidFill>
                      <a:srgbClr val="006600"/>
                    </a:solidFill>
                  </a:rPr>
                  <a:t>Use the definition of divisibility to</a:t>
                </a:r>
                <a:r>
                  <a:rPr lang="en-US" sz="2000" dirty="0" smtClean="0"/>
                  <a:t> 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2816366"/>
                <a:ext cx="8484712" cy="1031886"/>
              </a:xfrm>
              <a:prstGeom prst="rect">
                <a:avLst/>
              </a:prstGeom>
              <a:blipFill>
                <a:blip r:embed="rId5"/>
                <a:stretch>
                  <a:fillRect l="-790" t="-2959" b="-100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25631" y="3786229"/>
                <a:ext cx="8307127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  <a:tab pos="1423988" algn="l"/>
                  </a:tabLst>
                </a:pPr>
                <a:r>
                  <a:rPr lang="en-US" sz="2000" dirty="0" smtClean="0"/>
                  <a:t>3.3.</a:t>
                </a:r>
                <a:r>
                  <a:rPr lang="en-US" sz="2000" dirty="0"/>
                  <a:t>	</a:t>
                </a:r>
                <a:r>
                  <a:rPr lang="en-US" sz="2000" dirty="0" smtClean="0"/>
                  <a:t>Then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+11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1600" dirty="0" smtClean="0"/>
                  <a:t>	</a:t>
                </a: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  <a:tab pos="1423988" algn="l"/>
                  </a:tabLst>
                </a:pPr>
                <a:r>
                  <a:rPr lang="en-US" sz="1600" dirty="0" smtClean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+1)+(11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+11)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  <a:tab pos="1423988" algn="l"/>
                  </a:tabLst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  <a:tab pos="1423988" algn="l"/>
                  </a:tabLst>
                </a:pPr>
                <a:r>
                  <a:rPr lang="en-US" b="0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+4)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 </a:t>
                </a:r>
                <a:r>
                  <a:rPr lang="en-US" dirty="0">
                    <a:solidFill>
                      <a:srgbClr val="003300"/>
                    </a:solidFill>
                  </a:rPr>
                  <a:t>	</a:t>
                </a:r>
                <a:r>
                  <a:rPr lang="en-US" dirty="0" smtClean="0">
                    <a:solidFill>
                      <a:srgbClr val="003300"/>
                    </a:solidFill>
                  </a:rPr>
                  <a:t>by the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rgbClr val="003300"/>
                    </a:solidFill>
                  </a:rPr>
                  <a:t> from line 3.2;</a:t>
                </a:r>
                <a:endParaRPr lang="en-US" dirty="0">
                  <a:solidFill>
                    <a:srgbClr val="003300"/>
                  </a:solidFill>
                </a:endParaRPr>
              </a:p>
              <a:p>
                <a:pPr marL="804863" indent="-447675">
                  <a:spcAft>
                    <a:spcPts val="400"/>
                  </a:spcAft>
                  <a:tabLst>
                    <a:tab pos="804863" algn="l"/>
                    <a:tab pos="1423988" algn="l"/>
                  </a:tabLst>
                </a:pPr>
                <a:r>
                  <a:rPr lang="en-US" sz="1600" dirty="0" smtClean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=3(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+4)</m:t>
                    </m:r>
                  </m:oMath>
                </a14:m>
                <a:r>
                  <a:rPr lang="en-US" dirty="0" smtClean="0">
                    <a:solidFill>
                      <a:srgbClr val="003300"/>
                    </a:solidFill>
                  </a:rPr>
                  <a:t>,		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 smtClean="0">
                    <a:solidFill>
                      <a:srgbClr val="003300"/>
                    </a:solidFill>
                  </a:rPr>
                  <a:t>.</a:t>
                </a:r>
                <a:endParaRPr lang="en-US" dirty="0">
                  <a:solidFill>
                    <a:srgbClr val="0033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1" y="3786229"/>
                <a:ext cx="8307127" cy="1661993"/>
              </a:xfrm>
              <a:prstGeom prst="rect">
                <a:avLst/>
              </a:prstGeom>
              <a:blipFill>
                <a:blip r:embed="rId6"/>
                <a:stretch>
                  <a:fillRect t="-1832" b="-476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25632" y="5423497"/>
                <a:ext cx="8484712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4863" indent="-447675">
                  <a:tabLst>
                    <a:tab pos="804863" algn="l"/>
                  </a:tabLst>
                </a:pPr>
                <a:r>
                  <a:rPr lang="en-US" sz="2000" dirty="0" smtClean="0"/>
                  <a:t>3.4.</a:t>
                </a:r>
                <a:r>
                  <a:rPr lang="en-US" sz="2000" dirty="0"/>
                  <a:t>	</a:t>
                </a:r>
                <a:r>
                  <a:rPr lang="en-US" sz="2000" dirty="0">
                    <a:solidFill>
                      <a:prstClr val="black"/>
                    </a:solidFill>
                  </a:rPr>
                  <a:t>Thus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3∣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+11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e>
                    </m:d>
                  </m:oMath>
                </a14:m>
                <a:r>
                  <a:rPr lang="en-US" sz="2000" dirty="0" smtClean="0"/>
                  <a:t> and 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/>
                  <a:t> is true.</a:t>
                </a:r>
                <a:endParaRPr 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5423497"/>
                <a:ext cx="8484712" cy="404983"/>
              </a:xfrm>
              <a:prstGeom prst="rect">
                <a:avLst/>
              </a:prstGeom>
              <a:blipFill>
                <a:blip r:embed="rId7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25632" y="5826468"/>
                <a:ext cx="4652574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sz="2000" dirty="0" smtClean="0"/>
                  <a:t>4.	Hence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true by MI.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" y="5826468"/>
                <a:ext cx="4652574" cy="427618"/>
              </a:xfrm>
              <a:prstGeom prst="rect">
                <a:avLst/>
              </a:prstGeom>
              <a:blipFill>
                <a:blip r:embed="rId8"/>
                <a:stretch>
                  <a:fillRect l="-1442" t="-7143" b="-2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87107" y="1066934"/>
                <a:ext cx="5919344" cy="9736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539875" algn="l"/>
                  </a:tabLst>
                </a:pPr>
                <a:r>
                  <a:rPr lang="en-US" b="1" dirty="0" smtClean="0">
                    <a:solidFill>
                      <a:srgbClr val="C00000"/>
                    </a:solidFill>
                  </a:rPr>
                  <a:t>Principle 7.1.1 (MI).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dirty="0"/>
                  <a:t>To prove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/>
                  <a:t> is true,</a:t>
                </a:r>
              </a:p>
              <a:p>
                <a:pPr>
                  <a:tabLst>
                    <a:tab pos="1539875" algn="l"/>
                  </a:tabLst>
                </a:pPr>
                <a:r>
                  <a:rPr lang="en-US" dirty="0">
                    <a:solidFill>
                      <a:srgbClr val="0000FF"/>
                    </a:solidFill>
                  </a:rPr>
                  <a:t>(base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step)	</a:t>
                </a:r>
                <a:r>
                  <a:rPr lang="en-US" dirty="0" smtClean="0"/>
                  <a:t>show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true;</a:t>
                </a:r>
              </a:p>
              <a:p>
                <a:pPr>
                  <a:tabLst>
                    <a:tab pos="1539875" algn="l"/>
                  </a:tabLst>
                </a:pPr>
                <a:r>
                  <a:rPr lang="en-US" dirty="0">
                    <a:solidFill>
                      <a:srgbClr val="0000FF"/>
                    </a:solidFill>
                  </a:rPr>
                  <a:t>(induction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step)	</a:t>
                </a:r>
                <a:r>
                  <a:rPr lang="en-US" dirty="0" smtClean="0"/>
                  <a:t>show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SG" dirty="0"/>
                  <a:t> is true.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107" y="1066934"/>
                <a:ext cx="5919344" cy="973600"/>
              </a:xfrm>
              <a:prstGeom prst="rect">
                <a:avLst/>
              </a:prstGeom>
              <a:blipFill>
                <a:blip r:embed="rId9"/>
                <a:stretch>
                  <a:fillRect l="-719" t="-1852" b="-6790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835993" y="6233419"/>
                <a:ext cx="307045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⇔   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𝑑𝑘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993" y="6233419"/>
                <a:ext cx="3070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10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 uiExpand="1" build="p"/>
      <p:bldP spid="24" grpId="0" uiExpand="1" build="p"/>
      <p:bldP spid="25" grpId="0" uiExpand="1" build="p"/>
      <p:bldP spid="26" grpId="0" build="p"/>
      <p:bldP spid="28" grpId="0"/>
    </p:bld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C403805-0F28-0D4B-9A9D-D07C3B5073D2}" vid="{C6A40526-DE8D-994A-A983-BBF5A3AC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3179</TotalTime>
  <Words>9958</Words>
  <Application>Microsoft Office PowerPoint</Application>
  <PresentationFormat>Widescreen</PresentationFormat>
  <Paragraphs>492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Cambria</vt:lpstr>
      <vt:lpstr>Cambria Math</vt:lpstr>
      <vt:lpstr>Corbel</vt:lpstr>
      <vt:lpstr>Wingdings</vt:lpstr>
      <vt:lpstr>Theme1</vt:lpstr>
      <vt:lpstr>Cs1231S T02 tutorial #5</vt:lpstr>
      <vt:lpstr>Learning objectives of this tutorial</vt:lpstr>
      <vt:lpstr>Recap</vt:lpstr>
      <vt:lpstr>Q1.</vt:lpstr>
      <vt:lpstr>Q1.</vt:lpstr>
      <vt:lpstr>Q2.</vt:lpstr>
      <vt:lpstr>Q2.</vt:lpstr>
      <vt:lpstr>Q3.</vt:lpstr>
      <vt:lpstr>Q3.</vt:lpstr>
      <vt:lpstr>Q4.</vt:lpstr>
      <vt:lpstr>Q4.</vt:lpstr>
      <vt:lpstr>Q4.</vt:lpstr>
      <vt:lpstr>Q4.</vt:lpstr>
      <vt:lpstr>PowerPoint Presentation</vt:lpstr>
      <vt:lpstr>Q5.</vt:lpstr>
      <vt:lpstr>Q6.</vt:lpstr>
      <vt:lpstr>Q6.</vt:lpstr>
      <vt:lpstr>Q6.</vt:lpstr>
      <vt:lpstr>Q7.</vt:lpstr>
      <vt:lpstr>Q7.</vt:lpstr>
      <vt:lpstr>Q8.</vt:lpstr>
      <vt:lpstr>Q8.</vt:lpstr>
      <vt:lpstr>Q9.</vt:lpstr>
      <vt:lpstr>Q9.</vt:lpstr>
      <vt:lpstr>Q10.</vt:lpstr>
      <vt:lpstr>Q10.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Cs1231S tutorial #3</dc:title>
  <dc:creator>Eng Cheong Teo</dc:creator>
  <cp:lastModifiedBy>Wong Tin Lok</cp:lastModifiedBy>
  <cp:revision>352</cp:revision>
  <dcterms:created xsi:type="dcterms:W3CDTF">2020-08-29T13:48:12Z</dcterms:created>
  <dcterms:modified xsi:type="dcterms:W3CDTF">2020-09-27T14:29:25Z</dcterms:modified>
</cp:coreProperties>
</file>