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69" r:id="rId3"/>
    <p:sldId id="257" r:id="rId4"/>
    <p:sldId id="270" r:id="rId5"/>
    <p:sldId id="258" r:id="rId6"/>
    <p:sldId id="271" r:id="rId7"/>
    <p:sldId id="259" r:id="rId8"/>
    <p:sldId id="272" r:id="rId9"/>
    <p:sldId id="260" r:id="rId10"/>
    <p:sldId id="261" r:id="rId11"/>
    <p:sldId id="262" r:id="rId12"/>
    <p:sldId id="273" r:id="rId13"/>
    <p:sldId id="266" r:id="rId14"/>
    <p:sldId id="263" r:id="rId15"/>
    <p:sldId id="274" r:id="rId16"/>
    <p:sldId id="264" r:id="rId17"/>
    <p:sldId id="275" r:id="rId18"/>
    <p:sldId id="265" r:id="rId19"/>
    <p:sldId id="277" r:id="rId20"/>
    <p:sldId id="26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00"/>
    <a:srgbClr val="0000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A5C70-D90C-41C1-8E8E-C533420F8733}" v="1280" dt="2020-09-24T14:15:52.945"/>
    <p1510:client id="{F66CD36D-9843-4B80-A026-B516492A4844}" v="4150" dt="2020-09-24T14:09:03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179FE-C2CA-40F7-AC44-DE7E218BB4C5}" type="datetimeFigureOut">
              <a:rPr lang="en-SG" smtClean="0"/>
              <a:t>5/10/2020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C4B2D-F1A7-404E-9F78-04C70C8954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22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C4B2D-F1A7-404E-9F78-04C70C89544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380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C4B2D-F1A7-404E-9F78-04C70C89544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27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22A6C35-5B39-4469-AD2B-759F4C567061}" type="datetime1">
              <a:rPr lang="en-SG" smtClean="0"/>
              <a:t>5/10/2020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098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9FBD-5B15-44DE-A0C7-312C3F42B7DD}" type="datetime1">
              <a:rPr lang="en-SG" smtClean="0"/>
              <a:t>5/10/2020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384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61CA-985D-4D3A-BCE2-085891993D51}" type="datetime1">
              <a:rPr lang="en-SG" smtClean="0"/>
              <a:t>5/10/2020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05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0D05-B471-4AF3-B9D3-6C49CF0BEC54}" type="datetime1">
              <a:rPr lang="en-SG" smtClean="0"/>
              <a:t>5/10/2020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93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3843-D857-47E6-AEBF-CAE080C282BF}" type="datetime1">
              <a:rPr lang="en-SG" smtClean="0"/>
              <a:t>5/10/2020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914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6D5-C77C-4C50-9F46-BFB54C062B38}" type="datetime1">
              <a:rPr lang="en-SG" smtClean="0"/>
              <a:t>5/10/2020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20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98A6-235E-4B84-BCA1-B3B36FB6622D}" type="datetime1">
              <a:rPr lang="en-SG" smtClean="0"/>
              <a:t>5/10/2020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442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301B-A76C-43F6-B48B-02529BF41E77}" type="datetime1">
              <a:rPr lang="en-SG" smtClean="0"/>
              <a:t>5/10/2020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478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72C6-A1A3-4922-9788-B080F85FE4BD}" type="datetime1">
              <a:rPr lang="en-SG" smtClean="0"/>
              <a:t>5/10/2020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633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5581-8746-47CB-B820-3AF5F07B3432}" type="datetime1">
              <a:rPr lang="en-SG" smtClean="0"/>
              <a:t>5/10/2020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50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1464-38A9-482F-BC07-8C0D4FA09142}" type="datetime1">
              <a:rPr lang="en-SG" smtClean="0"/>
              <a:t>5/10/2020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48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CC89363-60A1-4A3F-980C-A3E726FAAFE3}" type="datetime1">
              <a:rPr lang="en-SG" smtClean="0"/>
              <a:t>5/10/2020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6045897-4304-4B4E-872A-30C8BCA21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907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4" Type="http://schemas.openxmlformats.org/officeDocument/2006/relationships/image" Target="../media/image39.png"/><Relationship Id="rId9" Type="http://schemas.openxmlformats.org/officeDocument/2006/relationships/image" Target="../media/image3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0.png"/><Relationship Id="rId7" Type="http://schemas.openxmlformats.org/officeDocument/2006/relationships/image" Target="../media/image57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6.png"/><Relationship Id="rId10" Type="http://schemas.openxmlformats.org/officeDocument/2006/relationships/image" Target="../media/image60.png"/><Relationship Id="rId4" Type="http://schemas.openxmlformats.org/officeDocument/2006/relationships/image" Target="../media/image550.png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310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0.png"/><Relationship Id="rId1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304E-7BF8-4479-A3AB-5FC061E53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CS1231S </a:t>
            </a:r>
            <a:r>
              <a:rPr lang="en-SG" dirty="0" smtClean="0"/>
              <a:t>T03A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36C6E-B7FA-4B8F-B3F4-13C66F7AA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Tutorial 6: Number </a:t>
            </a:r>
            <a:r>
              <a:rPr lang="en-SG" dirty="0"/>
              <a:t>Theory 1</a:t>
            </a:r>
          </a:p>
        </p:txBody>
      </p:sp>
    </p:spTree>
    <p:extLst>
      <p:ext uri="{BB962C8B-B14F-4D97-AF65-F5344CB8AC3E}">
        <p14:creationId xmlns:p14="http://schemas.microsoft.com/office/powerpoint/2010/main" val="28239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D5E8215-B6C2-4FFF-B211-0A512816F0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165735"/>
                <a:ext cx="9692640" cy="1211752"/>
              </a:xfrm>
            </p:spPr>
            <p:txBody>
              <a:bodyPr>
                <a:normAutofit/>
              </a:bodyPr>
              <a:lstStyle/>
              <a:p>
                <a:pPr marL="809625" indent="-809625"/>
                <a:r>
                  <a:rPr lang="en-US" sz="3600" dirty="0" smtClean="0"/>
                  <a:t>Q5.	Write </a:t>
                </a:r>
                <a:r>
                  <a:rPr lang="en-US" sz="3600" dirty="0"/>
                  <a:t>down an integer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⩾1231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MY" sz="3600" dirty="0"/>
                  <a:t>that </a:t>
                </a:r>
                <a:r>
                  <a:rPr lang="en-MY" sz="3600" dirty="0" smtClean="0"/>
                  <a:t>shares </a:t>
                </a:r>
                <a:r>
                  <a:rPr lang="en-MY" sz="3600" dirty="0"/>
                  <a:t>no prime divisor with </a:t>
                </a:r>
                <a14:m>
                  <m:oMath xmlns:m="http://schemas.openxmlformats.org/officeDocument/2006/math">
                    <m:r>
                      <a:rPr lang="en-MY" sz="3600" i="1" dirty="0" smtClean="0">
                        <a:latin typeface="Cambria Math" panose="02040503050406030204" pitchFamily="18" charset="0"/>
                      </a:rPr>
                      <m:t>15811090783488000</m:t>
                    </m:r>
                  </m:oMath>
                </a14:m>
                <a:r>
                  <a:rPr lang="en-MY" sz="3600" dirty="0" smtClean="0"/>
                  <a:t>.</a:t>
                </a:r>
                <a:endParaRPr lang="en-MY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D5E8215-B6C2-4FFF-B211-0A512816F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165735"/>
                <a:ext cx="9692640" cy="1211752"/>
              </a:xfrm>
              <a:blipFill>
                <a:blip r:embed="rId3"/>
                <a:stretch>
                  <a:fillRect l="-1887" t="-1508" r="-1635" b="-190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904339-D87C-42A0-B32E-EF457240E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34703"/>
                <a:ext cx="7739419" cy="904733"/>
              </a:xfrm>
            </p:spPr>
            <p:txBody>
              <a:bodyPr>
                <a:normAutofit/>
              </a:bodyPr>
              <a:lstStyle/>
              <a:p>
                <a:pPr marL="542925" indent="-542925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2400" dirty="0"/>
                  <a:t>L</a:t>
                </a:r>
                <a:r>
                  <a:rPr lang="en-US" sz="2400" dirty="0" smtClean="0"/>
                  <a:t>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 be the big integer given,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542925" indent="-542925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2400" dirty="0" smtClean="0"/>
                  <a:t>We claim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have </a:t>
                </a:r>
                <a:r>
                  <a:rPr lang="en-US" sz="2400" b="1" u="sng" dirty="0" smtClean="0">
                    <a:solidFill>
                      <a:srgbClr val="FF0000"/>
                    </a:solidFill>
                  </a:rPr>
                  <a:t>no</a:t>
                </a:r>
                <a:r>
                  <a:rPr lang="en-US" sz="2400" dirty="0" smtClean="0"/>
                  <a:t> common prime divisor.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904339-D87C-42A0-B32E-EF457240E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34703"/>
                <a:ext cx="7739419" cy="904733"/>
              </a:xfrm>
              <a:blipFill>
                <a:blip r:embed="rId4"/>
                <a:stretch>
                  <a:fillRect l="-1181" t="-4698" b="-147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32F3B08-3C1A-46B6-85D6-515465F7A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494882"/>
              </p:ext>
            </p:extLst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32F3B08-3C1A-46B6-85D6-515465F7A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A904339-D87C-42A0-B32E-EF457240EB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2300817"/>
                <a:ext cx="8084426" cy="3521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42925" indent="-542925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US" sz="2400" dirty="0" smtClean="0">
                    <a:solidFill>
                      <a:srgbClr val="0000FF"/>
                    </a:solidFill>
                  </a:rPr>
                  <a:t>Proof (by contradiction)</a:t>
                </a:r>
              </a:p>
              <a:p>
                <a:pPr marL="542925" indent="-542925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US" sz="2000" dirty="0" smtClean="0"/>
                  <a:t>1.	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 smtClean="0"/>
                  <a:t> be a prime </a:t>
                </a:r>
                <a:r>
                  <a:rPr lang="en-US" sz="2000" dirty="0"/>
                  <a:t>s</a:t>
                </a:r>
                <a:r>
                  <a:rPr lang="en-US" sz="2000" dirty="0" smtClean="0"/>
                  <a:t>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542925" indent="-542925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2000" dirty="0" smtClean="0"/>
                  <a:t>2.	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6600"/>
                    </a:solidFill>
                  </a:rPr>
                  <a:t>			by the Closure Lemma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pPr marL="542925" indent="-542925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2000" dirty="0" smtClean="0"/>
                  <a:t>3.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∴      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 smtClean="0"/>
                  <a:t>	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			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rgbClr val="006600"/>
                    </a:solidFill>
                  </a:rPr>
                  <a:t>.</a:t>
                </a:r>
                <a:endParaRPr lang="en-US" dirty="0">
                  <a:solidFill>
                    <a:srgbClr val="006600"/>
                  </a:solidFill>
                </a:endParaRPr>
              </a:p>
              <a:p>
                <a:pPr marL="542925" indent="-542925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US" sz="2000" dirty="0" smtClean="0"/>
                  <a:t>4.	This implies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⩽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solidFill>
                      <a:srgbClr val="006600"/>
                    </a:solidFill>
                  </a:rPr>
                  <a:t>	by Proposition 8.1.10.</a:t>
                </a:r>
              </a:p>
              <a:p>
                <a:pPr marL="542925" indent="-542925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US" sz="2000" dirty="0" smtClean="0"/>
                  <a:t>5.	But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	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			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rgbClr val="006600"/>
                    </a:solidFill>
                  </a:rPr>
                  <a:t> is a prime.</a:t>
                </a:r>
              </a:p>
              <a:p>
                <a:pPr marL="542925" indent="-542925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US" sz="2000" dirty="0" smtClean="0"/>
                  <a:t>6.	From lines 4 and 5, 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⩽1</m:t>
                    </m:r>
                  </m:oMath>
                </a14:m>
                <a:r>
                  <a:rPr lang="en-US" sz="2000" dirty="0" smtClean="0"/>
                  <a:t>, which is a contradiction.</a:t>
                </a:r>
                <a:endParaRPr lang="en-US" sz="2000" dirty="0" smtClean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2000" dirty="0" smtClean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158110907834880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+1=15811090783488001</m:t>
                    </m:r>
                  </m:oMath>
                </a14:m>
                <a:r>
                  <a:rPr lang="en-US" sz="2000" dirty="0" smtClean="0"/>
                  <a:t> share no prime divisor.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A904339-D87C-42A0-B32E-EF457240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300817"/>
                <a:ext cx="8084426" cy="3521914"/>
              </a:xfrm>
              <a:prstGeom prst="rect">
                <a:avLst/>
              </a:prstGeom>
              <a:blipFill>
                <a:blip r:embed="rId7"/>
                <a:stretch>
                  <a:fillRect l="-1131" t="-1211" b="-5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418786" y="1377487"/>
                <a:ext cx="3611950" cy="9233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Lemma 8.1.14 (Closure Lemma)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 smtClean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 smtClean="0"/>
                  <a:t> and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 smtClean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786" y="1377487"/>
                <a:ext cx="3611950" cy="923330"/>
              </a:xfrm>
              <a:prstGeom prst="rect">
                <a:avLst/>
              </a:prstGeom>
              <a:blipFill>
                <a:blip r:embed="rId8"/>
                <a:stretch>
                  <a:fillRect l="-1176" t="-3268" r="-1345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79296" y="3427413"/>
                <a:ext cx="3751440" cy="9233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Proposition 8.1.10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 smtClean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dirty="0" smtClean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⩽|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dirty="0" smtClean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296" y="3427413"/>
                <a:ext cx="3751440" cy="923330"/>
              </a:xfrm>
              <a:prstGeom prst="rect">
                <a:avLst/>
              </a:prstGeom>
              <a:blipFill>
                <a:blip r:embed="rId9"/>
                <a:stretch>
                  <a:fillRect l="-1133" t="-2597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943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5EBAF7-6A1C-4C0C-9024-35CBD6F9E8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37972" y="162559"/>
                <a:ext cx="9692640" cy="1106425"/>
              </a:xfrm>
            </p:spPr>
            <p:txBody>
              <a:bodyPr>
                <a:normAutofit fontScale="90000"/>
              </a:bodyPr>
              <a:lstStyle/>
              <a:p>
                <a:pPr marL="723900" indent="-723900"/>
                <a:r>
                  <a:rPr lang="en-SG" sz="3200" dirty="0" smtClean="0"/>
                  <a:t>Q6.	Prove </a:t>
                </a:r>
                <a:r>
                  <a:rPr lang="en-SG" sz="3200" dirty="0"/>
                  <a:t>that a positive integer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3200" dirty="0"/>
                  <a:t> is a perfect square if and only if it has an odd number of positive divisors.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5EBAF7-6A1C-4C0C-9024-35CBD6F9E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7972" y="162559"/>
                <a:ext cx="9692640" cy="1106425"/>
              </a:xfrm>
              <a:blipFill>
                <a:blip r:embed="rId2"/>
                <a:stretch>
                  <a:fillRect l="-1321" r="-881" b="-165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16000" y="1523999"/>
            <a:ext cx="2794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Perfect squares</a:t>
            </a:r>
            <a:endParaRPr lang="en-SG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61150" y="1523999"/>
            <a:ext cx="32512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Not perfect squares</a:t>
            </a:r>
            <a:endParaRPr lang="en-S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49400" y="2210938"/>
            <a:ext cx="1663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16</a:t>
            </a:r>
            <a:endParaRPr lang="en-SG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581150" y="3882462"/>
            <a:ext cx="1663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144</a:t>
            </a:r>
            <a:endParaRPr lang="en-SG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555788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825750" y="2555788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16</a:t>
            </a:r>
            <a:endParaRPr lang="en-SG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66850" y="2913900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SG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71750" y="2913900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66912" y="3221676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SG" sz="2400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265113" y="4257041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SG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63975" y="4257041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144</a:t>
            </a:r>
            <a:endParaRPr lang="en-SG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" y="4596520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SG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375" y="4596520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72</a:t>
            </a:r>
            <a:endParaRPr lang="en-SG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85813" y="4935999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SG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406775" y="4935999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48</a:t>
            </a:r>
            <a:endParaRPr lang="en-SG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6163" y="5275478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SG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136900" y="5275478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36</a:t>
            </a:r>
            <a:endParaRPr lang="en-SG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363663" y="5562175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  <a:endParaRPr lang="en-SG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847975" y="5562175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24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53382" y="5848872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  <a:endParaRPr lang="en-SG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534444" y="5848872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18</a:t>
            </a:r>
            <a:endParaRPr lang="en-SG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966912" y="6023840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12</a:t>
            </a:r>
            <a:endParaRPr lang="en-SG" sz="2400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7454900" y="2144459"/>
            <a:ext cx="1663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20</a:t>
            </a:r>
            <a:endParaRPr lang="en-SG" sz="4400" dirty="0"/>
          </a:p>
        </p:txBody>
      </p:sp>
      <p:sp>
        <p:nvSpPr>
          <p:cNvPr id="31" name="TextBox 30"/>
          <p:cNvSpPr txBox="1"/>
          <p:nvPr/>
        </p:nvSpPr>
        <p:spPr>
          <a:xfrm>
            <a:off x="7016750" y="2516613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SG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8763000" y="2516613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</a:t>
            </a:r>
            <a:endParaRPr lang="en-SG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88213" y="2913899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SG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509000" y="2913899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</a:t>
            </a:r>
            <a:endParaRPr lang="en-SG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683500" y="3278394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SG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1025" y="3278394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7454900" y="3949265"/>
            <a:ext cx="1663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96</a:t>
            </a:r>
            <a:endParaRPr lang="en-SG" sz="4400" dirty="0"/>
          </a:p>
        </p:txBody>
      </p:sp>
      <p:sp>
        <p:nvSpPr>
          <p:cNvPr id="38" name="TextBox 37"/>
          <p:cNvSpPr txBox="1"/>
          <p:nvPr/>
        </p:nvSpPr>
        <p:spPr>
          <a:xfrm>
            <a:off x="6271386" y="4351393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SG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9678163" y="4351393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96</a:t>
            </a:r>
            <a:endParaRPr lang="en-SG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513515" y="4638090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SG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9417814" y="4638090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48</a:t>
            </a:r>
            <a:endParaRPr lang="en-SG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6751640" y="4924787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en-SG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9167724" y="4924787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32</a:t>
            </a:r>
            <a:endParaRPr lang="en-SG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7058031" y="5215641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SG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8902700" y="5215641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24</a:t>
            </a:r>
            <a:endParaRPr lang="en-SG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7364422" y="5540815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</a:t>
            </a:r>
            <a:endParaRPr lang="en-SG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8550281" y="5540815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16</a:t>
            </a:r>
            <a:endParaRPr lang="en-SG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7700964" y="5848872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  <a:endParaRPr lang="en-SG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8215319" y="5848872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12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956463" y="2357295"/>
                <a:ext cx="2836036" cy="1208536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Strategy: Pair up divisors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SG" sz="2400" dirty="0" smtClean="0"/>
                  <a:t> with divisors 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463" y="2357295"/>
                <a:ext cx="2836036" cy="1208536"/>
              </a:xfrm>
              <a:prstGeom prst="rect">
                <a:avLst/>
              </a:prstGeom>
              <a:blipFill>
                <a:blip r:embed="rId3"/>
                <a:stretch>
                  <a:fillRect l="-2998" t="-3000" b="-10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26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6" grpId="0"/>
      <p:bldP spid="47" grpId="0"/>
      <p:bldP spid="52" grpId="0"/>
      <p:bldP spid="53" grpId="0"/>
      <p:bldP spid="54" grpId="0"/>
      <p:bldP spid="55" grpId="0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5EBAF7-6A1C-4C0C-9024-35CBD6F9E8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37972" y="162559"/>
                <a:ext cx="9692640" cy="1106425"/>
              </a:xfrm>
            </p:spPr>
            <p:txBody>
              <a:bodyPr>
                <a:normAutofit fontScale="90000"/>
              </a:bodyPr>
              <a:lstStyle/>
              <a:p>
                <a:pPr marL="723900" indent="-723900"/>
                <a:r>
                  <a:rPr lang="en-SG" sz="3200" dirty="0" smtClean="0"/>
                  <a:t>Q6.	Prove </a:t>
                </a:r>
                <a:r>
                  <a:rPr lang="en-SG" sz="3200" dirty="0"/>
                  <a:t>that a positive integer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3200" dirty="0"/>
                  <a:t> is a perfect square if and only if it has an odd number of positive divisors.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5EBAF7-6A1C-4C0C-9024-35CBD6F9E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7972" y="162559"/>
                <a:ext cx="9692640" cy="1106425"/>
              </a:xfrm>
              <a:blipFill>
                <a:blip r:embed="rId2"/>
                <a:stretch>
                  <a:fillRect l="-1321" r="-881" b="-165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9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5EBAF7-6A1C-4C0C-9024-35CBD6F9E8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37972" y="162559"/>
                <a:ext cx="9692640" cy="1106425"/>
              </a:xfrm>
            </p:spPr>
            <p:txBody>
              <a:bodyPr>
                <a:normAutofit fontScale="90000"/>
              </a:bodyPr>
              <a:lstStyle/>
              <a:p>
                <a:pPr marL="723900" indent="-723900"/>
                <a:r>
                  <a:rPr lang="en-SG" sz="3200" dirty="0" smtClean="0"/>
                  <a:t>Q6.	Prove </a:t>
                </a:r>
                <a:r>
                  <a:rPr lang="en-SG" sz="3200" dirty="0"/>
                  <a:t>that a positive integer </a:t>
                </a:r>
                <a14:m>
                  <m:oMath xmlns:m="http://schemas.openxmlformats.org/officeDocument/2006/math">
                    <m:r>
                      <a:rPr lang="en-SG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3200" dirty="0"/>
                  <a:t> is a perfect square if and only if it has an odd number of positive divisors.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35EBAF7-6A1C-4C0C-9024-35CBD6F9E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7972" y="162559"/>
                <a:ext cx="9692640" cy="1106425"/>
              </a:xfrm>
              <a:blipFill>
                <a:blip r:embed="rId2"/>
                <a:stretch>
                  <a:fillRect l="-1321" r="-881" b="-165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1476" y="1384044"/>
                <a:ext cx="8401050" cy="504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:r>
                  <a:rPr lang="en-US" sz="2000" dirty="0" smtClean="0"/>
                  <a:t>1.	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SG" sz="2000" dirty="0"/>
                  <a:t>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.</a:t>
                </a:r>
                <a:r>
                  <a:rPr lang="en-US" sz="2000" dirty="0" smtClean="0"/>
                  <a:t> </a:t>
                </a:r>
                <a:endParaRPr lang="en-SG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1384044"/>
                <a:ext cx="8401050" cy="504241"/>
              </a:xfrm>
              <a:prstGeom prst="rect">
                <a:avLst/>
              </a:prstGeom>
              <a:blipFill>
                <a:blip r:embed="rId3"/>
                <a:stretch>
                  <a:fillRect l="-798" b="-72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1476" y="1870639"/>
                <a:ext cx="8401050" cy="504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:r>
                  <a:rPr lang="en-US" sz="2000" dirty="0" smtClean="0"/>
                  <a:t>2.	Similarly,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1⩽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.</a:t>
                </a:r>
                <a:r>
                  <a:rPr lang="en-US" sz="2000" dirty="0" smtClean="0"/>
                  <a:t> </a:t>
                </a:r>
                <a:endParaRPr lang="en-SG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1870639"/>
                <a:ext cx="8401050" cy="504241"/>
              </a:xfrm>
              <a:prstGeom prst="rect">
                <a:avLst/>
              </a:prstGeom>
              <a:blipFill>
                <a:blip r:embed="rId4"/>
                <a:stretch>
                  <a:fillRect l="-798" b="-72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1476" y="2396162"/>
                <a:ext cx="8401050" cy="921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:r>
                  <a:rPr lang="en-US" sz="2000" dirty="0" smtClean="0"/>
                  <a:t>3.	</a:t>
                </a:r>
                <a:r>
                  <a:rPr lang="en-SG" sz="2000" dirty="0"/>
                  <a:t>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2000" dirty="0"/>
                  <a:t> we see that each positive divisor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SG" sz="2000" dirty="0"/>
                  <a:t> can be paired up with exactly one positive divisor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2396162"/>
                <a:ext cx="8401050" cy="921021"/>
              </a:xfrm>
              <a:prstGeom prst="rect">
                <a:avLst/>
              </a:prstGeom>
              <a:blipFill>
                <a:blip r:embed="rId6"/>
                <a:stretch>
                  <a:fillRect l="-798" r="-290" b="-112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994775" y="1022202"/>
            <a:ext cx="1663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16</a:t>
            </a:r>
            <a:endParaRPr lang="en-SG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8588375" y="1367052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271125" y="1367052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16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912225" y="1725164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SG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17125" y="1725164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</a:t>
            </a:r>
            <a:endParaRPr lang="en-SG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490075" y="2019635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SG" sz="24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9086850" y="2716247"/>
            <a:ext cx="1663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20</a:t>
            </a:r>
            <a:endParaRPr lang="en-SG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8700" y="3088401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SG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394950" y="3088401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</a:t>
            </a:r>
            <a:endParaRPr lang="en-SG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20163" y="3485687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</a:t>
            </a:r>
            <a:endParaRPr lang="en-SG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140950" y="3485687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10</a:t>
            </a:r>
            <a:endParaRPr lang="en-SG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315450" y="3850182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en-SG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832975" y="3850182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1476" y="3371639"/>
                <a:ext cx="7807324" cy="73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:r>
                  <a:rPr lang="en-US" sz="2000" dirty="0" smtClean="0"/>
                  <a:t>4.	</a:t>
                </a:r>
                <a:r>
                  <a:rPr lang="en-SG" sz="2000" dirty="0" smtClean="0"/>
                  <a:t>Hence</a:t>
                </a:r>
                <a:r>
                  <a:rPr lang="en-SG" sz="2000" dirty="0"/>
                  <a:t>, the number of divisors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i="1" dirty="0" smtClean="0">
                    <a:solidFill>
                      <a:srgbClr val="C00000"/>
                    </a:solidFill>
                  </a:rPr>
                  <a:t>that are different from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SG" sz="2000" dirty="0"/>
                  <a:t> is even. Let this number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000" dirty="0"/>
                  <a:t> </a:t>
                </a:r>
                <a:r>
                  <a:rPr lang="en-SG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3371639"/>
                <a:ext cx="7807324" cy="738857"/>
              </a:xfrm>
              <a:prstGeom prst="rect">
                <a:avLst/>
              </a:prstGeom>
              <a:blipFill>
                <a:blip r:embed="rId7"/>
                <a:stretch>
                  <a:fillRect l="-859" t="-3306" b="-99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1476" y="4100628"/>
                <a:ext cx="7807324" cy="711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:r>
                  <a:rPr lang="en-US" sz="2000" dirty="0" smtClean="0"/>
                  <a:t>5.	</a:t>
                </a:r>
                <a:r>
                  <a:rPr lang="en-SG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is a perfect square, 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SG" sz="2000" dirty="0"/>
                  <a:t> is also a divisor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so that the total number of divisors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000" dirty="0"/>
                  <a:t>, which is odd.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4100628"/>
                <a:ext cx="7807324" cy="711349"/>
              </a:xfrm>
              <a:prstGeom prst="rect">
                <a:avLst/>
              </a:prstGeom>
              <a:blipFill>
                <a:blip r:embed="rId8"/>
                <a:stretch>
                  <a:fillRect l="-859" t="-4310" b="-155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1475" y="4791959"/>
                <a:ext cx="8077199" cy="711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1950" indent="-361950"/>
                <a:r>
                  <a:rPr lang="en-US" sz="2000" dirty="0" smtClean="0"/>
                  <a:t>6.	</a:t>
                </a:r>
                <a:r>
                  <a:rPr lang="en-SG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is </a:t>
                </a:r>
                <a:r>
                  <a:rPr lang="en-SG" sz="2000" dirty="0" smtClean="0"/>
                  <a:t>not a </a:t>
                </a:r>
                <a:r>
                  <a:rPr lang="en-SG" sz="2000" dirty="0"/>
                  <a:t>perfect square, 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000" dirty="0"/>
                  <a:t> so that the total number of divisors </a:t>
                </a:r>
                <a:r>
                  <a:rPr lang="en-SG" sz="2000" dirty="0" smtClean="0"/>
                  <a:t>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000" dirty="0" smtClean="0"/>
                  <a:t>, which is </a:t>
                </a:r>
                <a:r>
                  <a:rPr lang="en-SG" sz="2000" dirty="0"/>
                  <a:t>even</a:t>
                </a:r>
                <a:r>
                  <a:rPr lang="en-SG" sz="2000" dirty="0" smtClean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4791959"/>
                <a:ext cx="8077199" cy="711349"/>
              </a:xfrm>
              <a:prstGeom prst="rect">
                <a:avLst/>
              </a:prstGeom>
              <a:blipFill>
                <a:blip r:embed="rId9"/>
                <a:stretch>
                  <a:fillRect l="-830" t="-3419" r="-302" b="-145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36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0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A667-C035-4653-84A6-C868EFD9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232410"/>
            <a:ext cx="9692640" cy="1325562"/>
          </a:xfrm>
        </p:spPr>
        <p:txBody>
          <a:bodyPr>
            <a:normAutofit/>
          </a:bodyPr>
          <a:lstStyle/>
          <a:p>
            <a:pPr marL="809625" indent="-809625">
              <a:lnSpc>
                <a:spcPct val="100000"/>
              </a:lnSpc>
            </a:pPr>
            <a:r>
              <a:rPr lang="en-SG" sz="3600" dirty="0" smtClean="0"/>
              <a:t>Q7.	Find </a:t>
            </a:r>
            <a:r>
              <a:rPr lang="en-SG" sz="3600" dirty="0"/>
              <a:t>the binary, octal and hexadecimal </a:t>
            </a:r>
            <a:r>
              <a:rPr lang="en-SG" sz="3600" dirty="0" smtClean="0"/>
              <a:t>representations </a:t>
            </a:r>
            <a:r>
              <a:rPr lang="en-SG" sz="3600" dirty="0"/>
              <a:t>of 1231.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81200" y="2055252"/>
                <a:ext cx="7134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</a:rPr>
                              <m:t>1231</m:t>
                            </m:r>
                          </m:e>
                        </m:d>
                      </m:e>
                      <m:sub>
                        <m:r>
                          <a:rPr lang="en-SG" sz="280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SG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                                                   )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800" dirty="0" smtClean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055252"/>
                <a:ext cx="7134225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199" y="2855351"/>
                <a:ext cx="7134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</a:rPr>
                              <m:t>1231</m:t>
                            </m:r>
                          </m:e>
                        </m:d>
                      </m:e>
                      <m:sub>
                        <m:r>
                          <a:rPr lang="en-SG" sz="280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SG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                                                   )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SG" sz="2800" dirty="0" smtClean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99" y="2855351"/>
                <a:ext cx="7134225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1199" y="3655450"/>
                <a:ext cx="7134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</a:rPr>
                              <m:t>1231</m:t>
                            </m:r>
                          </m:e>
                        </m:d>
                      </m:e>
                      <m:sub>
                        <m:r>
                          <a:rPr lang="en-SG" sz="280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SG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                                                   )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SG" sz="2800" dirty="0" smtClean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99" y="3655450"/>
                <a:ext cx="7134225" cy="523220"/>
              </a:xfrm>
              <a:prstGeom prst="rect">
                <a:avLst/>
              </a:prstGeom>
              <a:blipFill>
                <a:blip r:embed="rId4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40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A667-C035-4653-84A6-C868EFD9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232410"/>
            <a:ext cx="9692640" cy="1325562"/>
          </a:xfrm>
        </p:spPr>
        <p:txBody>
          <a:bodyPr>
            <a:normAutofit/>
          </a:bodyPr>
          <a:lstStyle/>
          <a:p>
            <a:pPr marL="809625" indent="-809625">
              <a:lnSpc>
                <a:spcPct val="100000"/>
              </a:lnSpc>
            </a:pPr>
            <a:r>
              <a:rPr lang="en-SG" sz="3600" dirty="0" smtClean="0"/>
              <a:t>Q7.	Find </a:t>
            </a:r>
            <a:r>
              <a:rPr lang="en-SG" sz="3600" dirty="0"/>
              <a:t>the binary, octal and hexadecimal </a:t>
            </a:r>
            <a:r>
              <a:rPr lang="en-SG" sz="3600" dirty="0" smtClean="0"/>
              <a:t>representations </a:t>
            </a:r>
            <a:r>
              <a:rPr lang="en-SG" sz="3600" dirty="0"/>
              <a:t>of 1231.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81200" y="2055252"/>
                <a:ext cx="7134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</a:rPr>
                              <m:t>1231</m:t>
                            </m:r>
                          </m:e>
                        </m:d>
                      </m:e>
                      <m:sub>
                        <m:r>
                          <a:rPr lang="en-SG" sz="280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SG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111)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800" dirty="0" smtClean="0"/>
                  <a:t>.</a:t>
                </a:r>
                <a:endParaRPr lang="en-SG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055252"/>
                <a:ext cx="7134225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199" y="2855351"/>
                <a:ext cx="7134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</a:rPr>
                              <m:t>1231</m:t>
                            </m:r>
                          </m:e>
                        </m:d>
                      </m:e>
                      <m:sub>
                        <m:r>
                          <a:rPr lang="en-SG" sz="280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SG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(2317)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SG" sz="2800" dirty="0" smtClean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99" y="2855351"/>
                <a:ext cx="7134225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1199" y="3655450"/>
                <a:ext cx="7134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800" i="1">
                                <a:latin typeface="Cambria Math" panose="02040503050406030204" pitchFamily="18" charset="0"/>
                              </a:rPr>
                              <m:t>1231</m:t>
                            </m:r>
                          </m:e>
                        </m:d>
                      </m:e>
                      <m:sub>
                        <m:r>
                          <a:rPr lang="en-SG" sz="280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SG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CF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SG" sz="2800" dirty="0" smtClean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99" y="3655450"/>
                <a:ext cx="7134225" cy="523220"/>
              </a:xfrm>
              <a:prstGeom prst="rect">
                <a:avLst/>
              </a:prstGeom>
              <a:blipFill>
                <a:blip r:embed="rId4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36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8E42-B241-441E-B951-857AF66B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97" y="628650"/>
            <a:ext cx="9692640" cy="6969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sz="3600" dirty="0"/>
              <a:t>Q8. Find the decimal </a:t>
            </a:r>
            <a:r>
              <a:rPr lang="en-SG" sz="3600" dirty="0" smtClean="0"/>
              <a:t>representations </a:t>
            </a:r>
            <a:r>
              <a:rPr lang="en-SG" sz="3600" dirty="0"/>
              <a:t>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2827" y="1724025"/>
                <a:ext cx="4305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800" dirty="0" smtClean="0"/>
                  <a:t>(a)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(1101001)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27" y="1724025"/>
                <a:ext cx="4305300" cy="523220"/>
              </a:xfrm>
              <a:prstGeom prst="rect">
                <a:avLst/>
              </a:prstGeom>
              <a:blipFill>
                <a:blip r:embed="rId2"/>
                <a:stretch>
                  <a:fillRect l="-2829" t="-12791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82827" y="2883833"/>
                <a:ext cx="4305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800" dirty="0" smtClean="0"/>
                  <a:t>(b)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(156)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27" y="2883833"/>
                <a:ext cx="4305300" cy="523220"/>
              </a:xfrm>
              <a:prstGeom prst="rect">
                <a:avLst/>
              </a:prstGeom>
              <a:blipFill>
                <a:blip r:embed="rId3"/>
                <a:stretch>
                  <a:fillRect l="-2829"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82827" y="4043641"/>
                <a:ext cx="4305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800" dirty="0" smtClean="0"/>
                  <a:t>(c)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(74)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27" y="4043641"/>
                <a:ext cx="4305300" cy="523220"/>
              </a:xfrm>
              <a:prstGeom prst="rect">
                <a:avLst/>
              </a:prstGeom>
              <a:blipFill>
                <a:blip r:embed="rId4"/>
                <a:stretch>
                  <a:fillRect l="-2829"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5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8E42-B241-441E-B951-857AF66B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97" y="628650"/>
            <a:ext cx="9692640" cy="6969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sz="3600" dirty="0"/>
              <a:t>Q8. Find the decimal </a:t>
            </a:r>
            <a:r>
              <a:rPr lang="en-SG" sz="3600" dirty="0" smtClean="0"/>
              <a:t>representations </a:t>
            </a:r>
            <a:r>
              <a:rPr lang="en-SG" sz="3600" dirty="0"/>
              <a:t>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2827" y="1724025"/>
                <a:ext cx="4305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800" dirty="0" smtClean="0"/>
                  <a:t>(a)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(1101001)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=105</m:t>
                    </m:r>
                  </m:oMath>
                </a14:m>
                <a:r>
                  <a:rPr lang="en-SG" sz="2800" dirty="0" smtClean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27" y="1724025"/>
                <a:ext cx="4305300" cy="523220"/>
              </a:xfrm>
              <a:prstGeom prst="rect">
                <a:avLst/>
              </a:prstGeom>
              <a:blipFill>
                <a:blip r:embed="rId2"/>
                <a:stretch>
                  <a:fillRect l="-2829" t="-12791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82827" y="2883833"/>
                <a:ext cx="4305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800" dirty="0" smtClean="0"/>
                  <a:t>(b)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(156)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r>
                  <a:rPr lang="en-SG" sz="2800" dirty="0" smtClean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27" y="2883833"/>
                <a:ext cx="4305300" cy="523220"/>
              </a:xfrm>
              <a:prstGeom prst="rect">
                <a:avLst/>
              </a:prstGeom>
              <a:blipFill>
                <a:blip r:embed="rId3"/>
                <a:stretch>
                  <a:fillRect l="-2829"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82827" y="4043641"/>
                <a:ext cx="4305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2925" indent="-542925"/>
                <a:r>
                  <a:rPr lang="en-US" sz="2800" dirty="0" smtClean="0"/>
                  <a:t>(c)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(74)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=116</m:t>
                    </m:r>
                  </m:oMath>
                </a14:m>
                <a:r>
                  <a:rPr lang="en-SG" sz="2800" dirty="0" smtClean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27" y="4043641"/>
                <a:ext cx="4305300" cy="523220"/>
              </a:xfrm>
              <a:prstGeom prst="rect">
                <a:avLst/>
              </a:prstGeom>
              <a:blipFill>
                <a:blip r:embed="rId4"/>
                <a:stretch>
                  <a:fillRect l="-2829" t="-11628" b="-313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66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EA06A2-E937-4377-989C-5B8A81E881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3073" y="314326"/>
                <a:ext cx="10738196" cy="1091246"/>
              </a:xfrm>
            </p:spPr>
            <p:txBody>
              <a:bodyPr>
                <a:noAutofit/>
              </a:bodyPr>
              <a:lstStyle/>
              <a:p>
                <a:pPr marL="895350" indent="-895350">
                  <a:lnSpc>
                    <a:spcPct val="100000"/>
                  </a:lnSpc>
                </a:pPr>
                <a:r>
                  <a:rPr lang="en-SG" sz="3200" dirty="0" smtClean="0"/>
                  <a:t>Q9. 	Let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SG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⩾</m:t>
                        </m:r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3200" dirty="0"/>
                  <a:t>with decimal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SG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SG" sz="32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SG" sz="320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sz="3200" dirty="0"/>
                  <a:t>. Prove that </a:t>
                </a:r>
                <a:r>
                  <a:rPr lang="en-SG" sz="3200" dirty="0" smtClean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⟺  9∣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EA06A2-E937-4377-989C-5B8A81E88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3073" y="314326"/>
                <a:ext cx="10738196" cy="1091246"/>
              </a:xfrm>
              <a:blipFill>
                <a:blip r:embed="rId2"/>
                <a:stretch>
                  <a:fillRect l="-1419" t="-8380" r="-2327" b="-178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18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58851" y="2857446"/>
                <a:ext cx="5438775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 smtClean="0"/>
                  <a:t>Example: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/>
                  <a:t>	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7524</m:t>
                    </m:r>
                  </m:oMath>
                </a14:m>
                <a:r>
                  <a:rPr lang="en-US" sz="2400" dirty="0" smtClean="0"/>
                  <a:t> divisible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400" dirty="0" smtClean="0"/>
                  <a:t>?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7+5+2+4=18</m:t>
                    </m:r>
                  </m:oMath>
                </a14:m>
                <a:r>
                  <a:rPr lang="en-US" sz="2400" dirty="0" smtClean="0"/>
                  <a:t> is divisible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/>
                  <a:t>	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7524</m:t>
                    </m:r>
                  </m:oMath>
                </a14:m>
                <a:r>
                  <a:rPr lang="en-US" sz="2400" dirty="0" smtClean="0"/>
                  <a:t> is divisible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851" y="2857446"/>
                <a:ext cx="5438775" cy="1800493"/>
              </a:xfrm>
              <a:prstGeom prst="rect">
                <a:avLst/>
              </a:prstGeom>
              <a:blipFill>
                <a:blip r:embed="rId3"/>
                <a:stretch>
                  <a:fillRect l="-1682" t="-2373" r="-336" b="-71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62050" y="5188963"/>
                <a:ext cx="9537479" cy="15743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Fact.  </a:t>
                </a:r>
                <a:r>
                  <a:rPr lang="en-US" sz="2400" dirty="0" smtClean="0"/>
                  <a:t>For </a:t>
                </a:r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4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5188963"/>
                <a:ext cx="9537479" cy="1574342"/>
              </a:xfrm>
              <a:prstGeom prst="rect">
                <a:avLst/>
              </a:prstGeom>
              <a:blipFill>
                <a:blip r:embed="rId4"/>
                <a:stretch>
                  <a:fillRect l="-958" t="-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2049" y="1495425"/>
                <a:ext cx="9537481" cy="8309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In other words, </a:t>
                </a:r>
                <a:r>
                  <a:rPr lang="en-US" sz="2400" dirty="0"/>
                  <a:t>a positive integer is divisible by 9 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the sum of </a:t>
                </a:r>
                <a:r>
                  <a:rPr lang="en-US" sz="2400" dirty="0" smtClean="0"/>
                  <a:t>the digits in its decimal representation </a:t>
                </a:r>
                <a:r>
                  <a:rPr lang="en-US" sz="2400" dirty="0"/>
                  <a:t>is divisible by 9.</a:t>
                </a:r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49" y="1495425"/>
                <a:ext cx="9537481" cy="830997"/>
              </a:xfrm>
              <a:prstGeom prst="rect">
                <a:avLst/>
              </a:prstGeom>
              <a:blipFill>
                <a:blip r:embed="rId5"/>
                <a:stretch>
                  <a:fillRect l="-958" t="-4317" r="-575" b="-151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76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EA06A2-E937-4377-989C-5B8A81E881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3073" y="314326"/>
                <a:ext cx="10738196" cy="1091246"/>
              </a:xfrm>
            </p:spPr>
            <p:txBody>
              <a:bodyPr>
                <a:noAutofit/>
              </a:bodyPr>
              <a:lstStyle/>
              <a:p>
                <a:pPr marL="895350" indent="-895350">
                  <a:lnSpc>
                    <a:spcPct val="100000"/>
                  </a:lnSpc>
                </a:pPr>
                <a:r>
                  <a:rPr lang="en-SG" sz="3200" dirty="0" smtClean="0"/>
                  <a:t>Q9. 	Let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SG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⩾</m:t>
                        </m:r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3200" dirty="0"/>
                  <a:t>with decimal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SG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SG" sz="32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SG" sz="320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sz="3200" dirty="0"/>
                  <a:t>. Prove that </a:t>
                </a:r>
                <a:r>
                  <a:rPr lang="en-SG" sz="3200" dirty="0" smtClean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⟺  9∣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EA06A2-E937-4377-989C-5B8A81E88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3073" y="314326"/>
                <a:ext cx="10738196" cy="1091246"/>
              </a:xfrm>
              <a:blipFill>
                <a:blip r:embed="rId2"/>
                <a:stretch>
                  <a:fillRect l="-1419" t="-8380" r="-2327" b="-178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19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62049" y="2595836"/>
                <a:ext cx="7036019" cy="232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7524=7×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+5×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+2×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2400" b="0" dirty="0" smtClean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=7×(999+1)+5×(99+1)+2×(9+1)+4</m:t>
                      </m:r>
                    </m:oMath>
                  </m:oMathPara>
                </a14:m>
                <a:endParaRPr lang="en-US" sz="2400" b="0" dirty="0" smtClean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=(7×999+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)+(5×99+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)+(2×9+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b="0" dirty="0" smtClean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=(7×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999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+5×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+2×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)+7+5+2+4</m:t>
                      </m:r>
                    </m:oMath>
                  </m:oMathPara>
                </a14:m>
                <a:endParaRPr lang="en-US" sz="2400" b="0" dirty="0" smtClean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=9×(7×111+5×11+2×1)+(7+5+2+4)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49" y="2595836"/>
                <a:ext cx="7036019" cy="2323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62049" y="1495425"/>
                <a:ext cx="9537481" cy="8309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In other words, </a:t>
                </a:r>
                <a:r>
                  <a:rPr lang="en-US" sz="2400" dirty="0"/>
                  <a:t>a positive integer is divisible by 9 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the sum of </a:t>
                </a:r>
                <a:r>
                  <a:rPr lang="en-US" sz="2400" dirty="0" smtClean="0"/>
                  <a:t>the digits in its decimal representation </a:t>
                </a:r>
                <a:r>
                  <a:rPr lang="en-US" sz="2400" dirty="0"/>
                  <a:t>is divisible by 9.</a:t>
                </a:r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49" y="1495425"/>
                <a:ext cx="9537481" cy="830997"/>
              </a:xfrm>
              <a:prstGeom prst="rect">
                <a:avLst/>
              </a:prstGeom>
              <a:blipFill>
                <a:blip r:embed="rId4"/>
                <a:stretch>
                  <a:fillRect l="-958" t="-4317" r="-575" b="-151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62050" y="5188963"/>
                <a:ext cx="9537479" cy="15743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Fact.  </a:t>
                </a:r>
                <a:r>
                  <a:rPr lang="en-US" sz="2400" dirty="0" smtClean="0"/>
                  <a:t>For </a:t>
                </a:r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9×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4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5188963"/>
                <a:ext cx="9537479" cy="1574342"/>
              </a:xfrm>
              <a:prstGeom prst="rect">
                <a:avLst/>
              </a:prstGeom>
              <a:blipFill>
                <a:blip r:embed="rId5"/>
                <a:stretch>
                  <a:fillRect l="-958" t="-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86357" y="4280844"/>
                <a:ext cx="3621559" cy="9233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Lemma 8.1.14 (Closure Lemma)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 smtClean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 smtClean="0"/>
                  <a:t> and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 smtClean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57" y="4280844"/>
                <a:ext cx="3621559" cy="923330"/>
              </a:xfrm>
              <a:prstGeom prst="rect">
                <a:avLst/>
              </a:prstGeom>
              <a:blipFill>
                <a:blip r:embed="rId6"/>
                <a:stretch>
                  <a:fillRect l="-1174" t="-2597" r="-1342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2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this tutorial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</a:pPr>
            <a:r>
              <a:rPr lang="en-US" sz="3600" dirty="0" smtClean="0"/>
              <a:t>reason about divisibility (including divisors and multiples) and primes</a:t>
            </a:r>
          </a:p>
          <a:p>
            <a:pPr marL="514350" indent="-514350">
              <a:buClr>
                <a:schemeClr val="tx1"/>
              </a:buClr>
            </a:pPr>
            <a:r>
              <a:rPr lang="en-US" sz="3600" dirty="0" smtClean="0"/>
              <a:t>manipulate quotients and remainders</a:t>
            </a:r>
          </a:p>
          <a:p>
            <a:pPr marL="514350" indent="-514350">
              <a:buClr>
                <a:schemeClr val="tx1"/>
              </a:buClr>
            </a:pPr>
            <a:r>
              <a:rPr lang="en-US" sz="3600" dirty="0" smtClean="0"/>
              <a:t>convert between different bases</a:t>
            </a:r>
          </a:p>
          <a:p>
            <a:pPr marL="514350" indent="-514350">
              <a:buClr>
                <a:schemeClr val="tx1"/>
              </a:buClr>
            </a:pPr>
            <a:r>
              <a:rPr lang="en-US" sz="3600" dirty="0" smtClean="0"/>
              <a:t>reason about representations of numbers with respect to a certain base</a:t>
            </a:r>
            <a:endParaRPr lang="en-S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1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20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65EA06A2-E937-4377-989C-5B8A81E881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3073" y="314326"/>
                <a:ext cx="10738196" cy="1091246"/>
              </a:xfrm>
            </p:spPr>
            <p:txBody>
              <a:bodyPr>
                <a:noAutofit/>
              </a:bodyPr>
              <a:lstStyle/>
              <a:p>
                <a:pPr marL="895350" indent="-895350">
                  <a:lnSpc>
                    <a:spcPct val="100000"/>
                  </a:lnSpc>
                </a:pPr>
                <a:r>
                  <a:rPr lang="en-SG" sz="3200" dirty="0" smtClean="0"/>
                  <a:t>Q9. 	Let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SG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⩾</m:t>
                        </m:r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3200" dirty="0"/>
                  <a:t>with decimal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SG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SG" sz="32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SG" sz="320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sz="3200" dirty="0"/>
                  <a:t>. Prove that </a:t>
                </a:r>
                <a:r>
                  <a:rPr lang="en-SG" sz="3200" dirty="0" smtClean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⟺  9∣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65EA06A2-E937-4377-989C-5B8A81E88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3073" y="314326"/>
                <a:ext cx="10738196" cy="1091246"/>
              </a:xfrm>
              <a:blipFill>
                <a:blip r:embed="rId6"/>
                <a:stretch>
                  <a:fillRect l="-1419" t="-8380" r="-2327" b="-178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486358" y="1569535"/>
                <a:ext cx="3621558" cy="13273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Fact.  </a:t>
                </a:r>
                <a:r>
                  <a:rPr lang="en-US" sz="2000" dirty="0" smtClean="0"/>
                  <a:t>For </a:t>
                </a:r>
                <a:r>
                  <a:rPr lang="en-US" sz="2000" dirty="0"/>
                  <a:t>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9×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0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58" y="1569535"/>
                <a:ext cx="3621558" cy="1327351"/>
              </a:xfrm>
              <a:prstGeom prst="rect">
                <a:avLst/>
              </a:prstGeom>
              <a:blipFill>
                <a:blip r:embed="rId8"/>
                <a:stretch>
                  <a:fillRect l="-1510" t="-181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86357" y="4280844"/>
                <a:ext cx="3621559" cy="9233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Lemma 8.1.14 (Closure Lemma)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 smtClean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 smtClean="0"/>
                  <a:t> and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 smtClean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57" y="4280844"/>
                <a:ext cx="3621559" cy="923330"/>
              </a:xfrm>
              <a:prstGeom prst="rect">
                <a:avLst/>
              </a:prstGeom>
              <a:blipFill>
                <a:blip r:embed="rId9"/>
                <a:stretch>
                  <a:fillRect l="-1174" t="-2597" r="-1342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1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21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2472" y="3712860"/>
                <a:ext cx="7733885" cy="123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AutoNum type="arabicPeriod" startAt="3"/>
                  <a:tabLst>
                    <a:tab pos="447675" algn="l"/>
                  </a:tabLst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, then</a:t>
                </a:r>
              </a:p>
              <a:p>
                <a:pPr marL="1257300" indent="-714375">
                  <a:spcAft>
                    <a:spcPts val="600"/>
                  </a:spcAft>
                  <a:tabLst>
                    <a:tab pos="1257300" algn="l"/>
                  </a:tabLst>
                </a:pPr>
                <a:r>
                  <a:rPr lang="en-US" dirty="0" smtClean="0"/>
                  <a:t>3.1.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−9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</m:oMath>
                </a14:m>
                <a:r>
                  <a:rPr lang="en-SG" dirty="0"/>
                  <a:t> </a:t>
                </a:r>
                <a:r>
                  <a:rPr lang="en-SG" dirty="0">
                    <a:solidFill>
                      <a:srgbClr val="006600"/>
                    </a:solidFill>
                  </a:rPr>
                  <a:t>	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	by </a:t>
                </a:r>
                <a:r>
                  <a:rPr lang="en-SG" dirty="0">
                    <a:solidFill>
                      <a:srgbClr val="006600"/>
                    </a:solidFill>
                  </a:rPr>
                  <a:t>the Closure 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Lemma</a:t>
                </a:r>
                <a:r>
                  <a:rPr lang="en-SG" dirty="0" smtClean="0"/>
                  <a:t>;</a:t>
                </a:r>
              </a:p>
              <a:p>
                <a:pPr marL="1257300" indent="-714375">
                  <a:spcAft>
                    <a:spcPts val="600"/>
                  </a:spcAft>
                  <a:tabLst>
                    <a:tab pos="1257300" algn="l"/>
                  </a:tabLst>
                </a:pPr>
                <a:r>
                  <a:rPr lang="en-US" dirty="0" smtClean="0"/>
                  <a:t>3.2.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dirty="0">
                    <a:solidFill>
                      <a:srgbClr val="006600"/>
                    </a:solidFill>
                  </a:rPr>
                  <a:t> 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						by </a:t>
                </a:r>
                <a:r>
                  <a:rPr lang="en-SG" dirty="0">
                    <a:solidFill>
                      <a:srgbClr val="006600"/>
                    </a:solidFill>
                  </a:rPr>
                  <a:t>line 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1</a:t>
                </a:r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2" y="3712860"/>
                <a:ext cx="7733885" cy="1238352"/>
              </a:xfrm>
              <a:prstGeom prst="rect">
                <a:avLst/>
              </a:prstGeom>
              <a:blipFill>
                <a:blip r:embed="rId2"/>
                <a:stretch>
                  <a:fillRect l="-709" t="-2956" b="-512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2473" y="3322688"/>
                <a:ext cx="4724551" cy="465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</a:tabLst>
                </a:pPr>
                <a:r>
                  <a:rPr lang="en-US" sz="2000" dirty="0" smtClean="0"/>
                  <a:t>2.	Note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9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000" dirty="0" smtClean="0"/>
                  <a:t>  </a:t>
                </a:r>
                <a:endParaRPr lang="en-SG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3" y="3322688"/>
                <a:ext cx="4724551" cy="465192"/>
              </a:xfrm>
              <a:prstGeom prst="rect">
                <a:avLst/>
              </a:prstGeom>
              <a:blipFill>
                <a:blip r:embed="rId3"/>
                <a:stretch>
                  <a:fillRect l="-1290" t="-100000" b="-15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2474" y="4900878"/>
                <a:ext cx="7733884" cy="1196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AutoNum type="arabicPeriod" startAt="4"/>
                  <a:tabLst>
                    <a:tab pos="447675" algn="l"/>
                  </a:tabLst>
                </a:pPr>
                <a:r>
                  <a:rPr lang="en-US" sz="2000" dirty="0" smtClean="0"/>
                  <a:t>Conversely,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, then</a:t>
                </a:r>
              </a:p>
              <a:p>
                <a:pPr marL="1257300" indent="-714375">
                  <a:spcAft>
                    <a:spcPts val="600"/>
                  </a:spcAft>
                  <a:tabLst>
                    <a:tab pos="1257300" algn="l"/>
                  </a:tabLst>
                </a:pPr>
                <a:r>
                  <a:rPr lang="en-US" dirty="0" smtClean="0"/>
                  <a:t>4.1.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SG" dirty="0">
                    <a:solidFill>
                      <a:srgbClr val="006600"/>
                    </a:solidFill>
                  </a:rPr>
                  <a:t> 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	by </a:t>
                </a:r>
                <a:r>
                  <a:rPr lang="en-SG" dirty="0">
                    <a:solidFill>
                      <a:srgbClr val="006600"/>
                    </a:solidFill>
                  </a:rPr>
                  <a:t>the Closure 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Lemma</a:t>
                </a:r>
                <a:r>
                  <a:rPr lang="en-SG" dirty="0" smtClean="0"/>
                  <a:t>;</a:t>
                </a:r>
              </a:p>
              <a:p>
                <a:pPr marL="1257300" indent="-714375">
                  <a:spcAft>
                    <a:spcPts val="600"/>
                  </a:spcAft>
                  <a:tabLst>
                    <a:tab pos="1257300" algn="l"/>
                  </a:tabLst>
                </a:pPr>
                <a:r>
                  <a:rPr lang="en-US" dirty="0" smtClean="0"/>
                  <a:t>4.2.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>
                    <a:solidFill>
                      <a:srgbClr val="006600"/>
                    </a:solidFill>
                  </a:rPr>
                  <a:t> 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							by </a:t>
                </a:r>
                <a:r>
                  <a:rPr lang="en-SG" dirty="0">
                    <a:solidFill>
                      <a:srgbClr val="006600"/>
                    </a:solidFill>
                  </a:rPr>
                  <a:t>line 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1</a:t>
                </a:r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4" y="4900878"/>
                <a:ext cx="7733884" cy="1196738"/>
              </a:xfrm>
              <a:prstGeom prst="rect">
                <a:avLst/>
              </a:prstGeom>
              <a:blipFill>
                <a:blip r:embed="rId4"/>
                <a:stretch>
                  <a:fillRect l="-709" t="-38776" b="-2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52473" y="6098852"/>
                <a:ext cx="7733884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7675" algn="l"/>
                  </a:tabLst>
                </a:pPr>
                <a:r>
                  <a:rPr lang="en-US" sz="2000" dirty="0" smtClean="0"/>
                  <a:t>5.	We conclude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∣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sz="2000" dirty="0" smtClean="0"/>
                  <a:t>	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by lines 3 and 4</a:t>
                </a:r>
                <a:r>
                  <a:rPr lang="en-SG" dirty="0" smtClean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3" y="6098852"/>
                <a:ext cx="7733884" cy="430631"/>
              </a:xfrm>
              <a:prstGeom prst="rect">
                <a:avLst/>
              </a:prstGeom>
              <a:blipFill>
                <a:blip r:embed="rId5"/>
                <a:stretch>
                  <a:fillRect l="-788" t="-107042" b="-1690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65EA06A2-E937-4377-989C-5B8A81E881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3073" y="314326"/>
                <a:ext cx="10738196" cy="1091246"/>
              </a:xfrm>
            </p:spPr>
            <p:txBody>
              <a:bodyPr>
                <a:noAutofit/>
              </a:bodyPr>
              <a:lstStyle/>
              <a:p>
                <a:pPr marL="895350" indent="-895350">
                  <a:lnSpc>
                    <a:spcPct val="100000"/>
                  </a:lnSpc>
                </a:pPr>
                <a:r>
                  <a:rPr lang="en-SG" sz="3200" dirty="0" smtClean="0"/>
                  <a:t>Q9. 	Let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SG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⩾</m:t>
                        </m:r>
                        <m:r>
                          <a:rPr lang="en-SG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3200" dirty="0"/>
                  <a:t>with decimal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SG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SG" sz="32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SG" sz="3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SG" sz="320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SG" sz="3200" dirty="0"/>
                  <a:t>. Prove that </a:t>
                </a:r>
                <a:r>
                  <a:rPr lang="en-SG" sz="3200" dirty="0" smtClean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⟺  9∣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3200" dirty="0"/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65EA06A2-E937-4377-989C-5B8A81E88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3073" y="314326"/>
                <a:ext cx="10738196" cy="1091246"/>
              </a:xfrm>
              <a:blipFill>
                <a:blip r:embed="rId6"/>
                <a:stretch>
                  <a:fillRect l="-1419" t="-8380" r="-2327" b="-178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52473" y="1655328"/>
                <a:ext cx="7733884" cy="1633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7675" algn="l"/>
                  </a:tabLst>
                </a:pPr>
                <a:r>
                  <a:rPr lang="en-US" dirty="0" smtClean="0"/>
                  <a:t>1.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							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6600"/>
                    </a:solidFill>
                  </a:rPr>
                  <a:t>;</a:t>
                </a:r>
              </a:p>
              <a:p>
                <a:pPr>
                  <a:spcAft>
                    <a:spcPts val="600"/>
                  </a:spcAft>
                  <a:tabLst>
                    <a:tab pos="447675" algn="l"/>
                  </a:tabLst>
                </a:pPr>
                <a:r>
                  <a:rPr lang="en-US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				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by the given fact;</a:t>
                </a:r>
                <a:endParaRPr lang="en-US" i="1" dirty="0" smtClean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  <a:tabLst>
                    <a:tab pos="447675" algn="l"/>
                  </a:tabLst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  <a:tabLst>
                    <a:tab pos="447675" algn="l"/>
                  </a:tabLst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=9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 </a:t>
                </a:r>
                <a:endParaRPr lang="en-SG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3" y="1655328"/>
                <a:ext cx="7733884" cy="1633589"/>
              </a:xfrm>
              <a:prstGeom prst="rect">
                <a:avLst/>
              </a:prstGeom>
              <a:blipFill>
                <a:blip r:embed="rId7"/>
                <a:stretch>
                  <a:fillRect l="-630" t="-25373" b="-395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486358" y="1569535"/>
                <a:ext cx="3621558" cy="13273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Fact.  </a:t>
                </a:r>
                <a:r>
                  <a:rPr lang="en-US" sz="2000" dirty="0" smtClean="0"/>
                  <a:t>For </a:t>
                </a:r>
                <a:r>
                  <a:rPr lang="en-US" sz="2000" dirty="0"/>
                  <a:t>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⩾0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9×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0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58" y="1569535"/>
                <a:ext cx="3621558" cy="1327351"/>
              </a:xfrm>
              <a:prstGeom prst="rect">
                <a:avLst/>
              </a:prstGeom>
              <a:blipFill>
                <a:blip r:embed="rId8"/>
                <a:stretch>
                  <a:fillRect l="-1510" t="-181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486357" y="4280844"/>
                <a:ext cx="3621559" cy="9233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Lemma 8.1.14 (Closure Lemma)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 smtClean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dirty="0" smtClean="0"/>
                  <a:t> and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dirty="0" smtClean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357" y="4280844"/>
                <a:ext cx="3621559" cy="923330"/>
              </a:xfrm>
              <a:prstGeom prst="rect">
                <a:avLst/>
              </a:prstGeom>
              <a:blipFill>
                <a:blip r:embed="rId9"/>
                <a:stretch>
                  <a:fillRect l="-1174" t="-2597" r="-1342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113986" y="3050961"/>
                <a:ext cx="3993930" cy="10758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Basic properties of summation.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SG" sz="2000" dirty="0" smtClean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986" y="3050961"/>
                <a:ext cx="3993930" cy="1075807"/>
              </a:xfrm>
              <a:prstGeom prst="rect">
                <a:avLst/>
              </a:prstGeom>
              <a:blipFill>
                <a:blip r:embed="rId10"/>
                <a:stretch>
                  <a:fillRect l="-9132" t="-13966" r="-1522" b="-659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2"/>
      <p:bldP spid="13" grpId="0"/>
      <p:bldP spid="18" grpId="0" uiExpand="1" build="p" bldLvl="2"/>
      <p:bldP spid="22" grpId="0"/>
      <p:bldP spid="9" grpId="0" uiExpand="1" build="p"/>
      <p:bldP spid="19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E4828B-F97A-47AA-BB1B-B697BD89C9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1747" y="141190"/>
                <a:ext cx="9692640" cy="1091247"/>
              </a:xfrm>
            </p:spPr>
            <p:txBody>
              <a:bodyPr>
                <a:normAutofit/>
              </a:bodyPr>
              <a:lstStyle/>
              <a:p>
                <a:pPr marL="1076325" indent="-1076325"/>
                <a:r>
                  <a:rPr lang="en-SG" sz="3600" dirty="0" smtClean="0"/>
                  <a:t>Q1.  Let </a:t>
                </a:r>
                <a14:m>
                  <m:oMath xmlns:m="http://schemas.openxmlformats.org/officeDocument/2006/math">
                    <m:r>
                      <a:rPr lang="en-SG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3600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3600" dirty="0"/>
                  <a:t>. </a:t>
                </a:r>
                <a:r>
                  <a:rPr lang="en-SG" sz="3600" dirty="0" smtClean="0"/>
                  <a:t>Show</a:t>
                </a:r>
                <a:br>
                  <a:rPr lang="en-SG" sz="3600" dirty="0" smtClean="0"/>
                </a:br>
                <a14:m>
                  <m:oMath xmlns:m="http://schemas.openxmlformats.org/officeDocument/2006/math">
                    <m:d>
                      <m:dPr>
                        <m:sepChr m:val="∣"/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SG" sz="36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SG" sz="3600" dirty="0" smtClean="0"/>
                  <a:t>.</a:t>
                </a:r>
                <a:r>
                  <a:rPr lang="en-SG" sz="36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E4828B-F97A-47AA-BB1B-B697BD89C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1747" y="141190"/>
                <a:ext cx="9692640" cy="1091247"/>
              </a:xfrm>
              <a:blipFill>
                <a:blip r:embed="rId3"/>
                <a:stretch>
                  <a:fillRect l="-1950" t="-12291" b="-212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72526" y="86648"/>
                <a:ext cx="3048001" cy="12003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Definition 8.1.1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dirty="0" smtClean="0"/>
                  <a:t> Then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dirty="0" smtClean="0">
                    <a:solidFill>
                      <a:schemeClr val="tx1"/>
                    </a:solidFill>
                  </a:rPr>
                  <a:t> is said to </a:t>
                </a:r>
                <a:r>
                  <a:rPr lang="en-SG" i="1" dirty="0" smtClean="0">
                    <a:solidFill>
                      <a:srgbClr val="C00000"/>
                    </a:solidFill>
                  </a:rPr>
                  <a:t>divide</a:t>
                </a:r>
                <a:r>
                  <a:rPr lang="en-SG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SG" dirty="0" smtClean="0"/>
                  <a:t>(denoted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 smtClean="0"/>
                  <a:t>)</a:t>
                </a:r>
                <a:r>
                  <a:rPr lang="en-SG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SG" dirty="0" smtClean="0"/>
                  <a:t>if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 dirty="0" err="1" smtClean="0">
                        <a:latin typeface="Cambria Math" panose="02040503050406030204" pitchFamily="18" charset="0"/>
                      </a:rPr>
                      <m:t>𝑑𝑘</m:t>
                    </m:r>
                  </m:oMath>
                </a14:m>
                <a:r>
                  <a:rPr lang="en-SG" dirty="0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 smtClean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526" y="86648"/>
                <a:ext cx="3048001" cy="1200329"/>
              </a:xfrm>
              <a:prstGeom prst="rect">
                <a:avLst/>
              </a:prstGeom>
              <a:blipFill>
                <a:blip r:embed="rId4"/>
                <a:stretch>
                  <a:fillRect l="-1394" t="-2010" r="-1594" b="-65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3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772526" y="3866156"/>
                <a:ext cx="3048001" cy="92333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Proposition 8.1.10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526" y="3866156"/>
                <a:ext cx="3048001" cy="923330"/>
              </a:xfrm>
              <a:prstGeom prst="rect">
                <a:avLst/>
              </a:prstGeom>
              <a:blipFill>
                <a:blip r:embed="rId5"/>
                <a:stretch>
                  <a:fillRect l="-1394" t="-2597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18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E4828B-F97A-47AA-BB1B-B697BD89C9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1747" y="141190"/>
                <a:ext cx="9692640" cy="1091247"/>
              </a:xfrm>
            </p:spPr>
            <p:txBody>
              <a:bodyPr>
                <a:normAutofit/>
              </a:bodyPr>
              <a:lstStyle/>
              <a:p>
                <a:pPr marL="1076325" indent="-1076325"/>
                <a:r>
                  <a:rPr lang="en-SG" sz="3600" dirty="0" smtClean="0"/>
                  <a:t>Q1.  Let </a:t>
                </a:r>
                <a14:m>
                  <m:oMath xmlns:m="http://schemas.openxmlformats.org/officeDocument/2006/math">
                    <m:r>
                      <a:rPr lang="en-SG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3600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3600" dirty="0"/>
                  <a:t>. </a:t>
                </a:r>
                <a:r>
                  <a:rPr lang="en-SG" sz="3600" dirty="0" smtClean="0"/>
                  <a:t>Show</a:t>
                </a:r>
                <a:br>
                  <a:rPr lang="en-SG" sz="3600" dirty="0" smtClean="0"/>
                </a:br>
                <a14:m>
                  <m:oMath xmlns:m="http://schemas.openxmlformats.org/officeDocument/2006/math">
                    <m:d>
                      <m:dPr>
                        <m:sepChr m:val="∣"/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SG" sz="36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SG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SG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SG" sz="3600" dirty="0" smtClean="0"/>
                  <a:t>.</a:t>
                </a:r>
                <a:r>
                  <a:rPr lang="en-SG" sz="36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E4828B-F97A-47AA-BB1B-B697BD89C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1747" y="141190"/>
                <a:ext cx="9692640" cy="1091247"/>
              </a:xfrm>
              <a:blipFill>
                <a:blip r:embed="rId3"/>
                <a:stretch>
                  <a:fillRect l="-1950" t="-12291" b="-212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6249" y="1284533"/>
                <a:ext cx="55356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tabLst>
                    <a:tab pos="447675" algn="l"/>
                  </a:tabLst>
                </a:pPr>
                <a:r>
                  <a:rPr lang="en-US" sz="2400" dirty="0" smtClean="0"/>
                  <a:t>1.	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 smtClean="0"/>
                  <a:t>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9" y="1284533"/>
                <a:ext cx="5535668" cy="461665"/>
              </a:xfrm>
              <a:prstGeom prst="rect">
                <a:avLst/>
              </a:prstGeom>
              <a:blipFill>
                <a:blip r:embed="rId4"/>
                <a:stretch>
                  <a:fillRect l="-1652" t="-9333" r="-1322" b="-3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6249" y="1741090"/>
                <a:ext cx="3143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tabLst>
                    <a:tab pos="447675" algn="l"/>
                  </a:tabLst>
                </a:pPr>
                <a:r>
                  <a:rPr lang="en-US" sz="2400" dirty="0" smtClean="0"/>
                  <a:t>2.	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9" y="1741090"/>
                <a:ext cx="3143251" cy="461665"/>
              </a:xfrm>
              <a:prstGeom prst="rect">
                <a:avLst/>
              </a:prstGeom>
              <a:blipFill>
                <a:blip r:embed="rId5"/>
                <a:stretch>
                  <a:fillRect l="-2907" t="-9333" b="-3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05500" y="1741090"/>
                <a:ext cx="29337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tabLst>
                    <a:tab pos="447675" algn="l"/>
                  </a:tabLst>
                </a:pPr>
                <a:r>
                  <a:rPr lang="en-US" sz="2400" dirty="0" smtClean="0"/>
                  <a:t>3.	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0" y="1741090"/>
                <a:ext cx="2933701" cy="461665"/>
              </a:xfrm>
              <a:prstGeom prst="rect">
                <a:avLst/>
              </a:prstGeom>
              <a:blipFill>
                <a:blip r:embed="rId6"/>
                <a:stretch>
                  <a:fillRect l="-3326" t="-9333" b="-3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249" y="3479640"/>
                <a:ext cx="3562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tabLst>
                    <a:tab pos="447675" algn="l"/>
                  </a:tabLst>
                </a:pPr>
                <a:r>
                  <a:rPr lang="en-US" sz="2400" dirty="0" smtClean="0"/>
                  <a:t>4.	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Case 3: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9" y="3479640"/>
                <a:ext cx="3562350" cy="461665"/>
              </a:xfrm>
              <a:prstGeom prst="rect">
                <a:avLst/>
              </a:prstGeom>
              <a:blipFill>
                <a:blip r:embed="rId7"/>
                <a:stretch>
                  <a:fillRect l="-2568" t="-9211" b="-30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3912" y="2156201"/>
                <a:ext cx="508158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indent="-628650">
                  <a:tabLst>
                    <a:tab pos="628650" algn="l"/>
                  </a:tabLst>
                </a:pPr>
                <a:r>
                  <a:rPr lang="en-US" sz="2000" dirty="0" smtClean="0"/>
                  <a:t>2.1.	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, the definition of divisibility gives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𝑎𝑘</m:t>
                    </m:r>
                  </m:oMath>
                </a14:m>
                <a:r>
                  <a:rPr lang="en-SG" sz="2000" dirty="0" smtClean="0"/>
                  <a:t>, </a:t>
                </a:r>
              </a:p>
              <a:p>
                <a:pPr marL="628650" indent="-628650">
                  <a:tabLst>
                    <a:tab pos="628650" algn="l"/>
                  </a:tabLst>
                </a:pPr>
                <a:r>
                  <a:rPr lang="en-SG" sz="2000" dirty="0"/>
                  <a:t>	</a:t>
                </a:r>
                <a:r>
                  <a:rPr lang="en-SG" sz="2000" dirty="0" smtClean="0"/>
                  <a:t>and thus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 smtClean="0"/>
                  <a:t> 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 smtClean="0"/>
                  <a:t>.</a:t>
                </a:r>
              </a:p>
              <a:p>
                <a:pPr marL="628650" indent="-628650">
                  <a:tabLst>
                    <a:tab pos="628650" algn="l"/>
                  </a:tabLst>
                </a:pPr>
                <a:r>
                  <a:rPr lang="en-US" sz="2000" dirty="0" smtClean="0"/>
                  <a:t>2.2.	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12" y="2156201"/>
                <a:ext cx="5081588" cy="1323439"/>
              </a:xfrm>
              <a:prstGeom prst="rect">
                <a:avLst/>
              </a:prstGeom>
              <a:blipFill>
                <a:blip r:embed="rId8"/>
                <a:stretch>
                  <a:fillRect l="-1199" t="-2304" b="-78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10300" y="2156201"/>
                <a:ext cx="49149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indent="-628650">
                  <a:tabLst>
                    <a:tab pos="628650" algn="l"/>
                  </a:tabLst>
                </a:pPr>
                <a:r>
                  <a:rPr lang="en-US" sz="2000" dirty="0" smtClean="0"/>
                  <a:t>3.1.	As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, the definition of divisibility gives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𝑏𝑘</m:t>
                    </m:r>
                  </m:oMath>
                </a14:m>
                <a:r>
                  <a:rPr lang="en-SG" sz="2000" dirty="0" smtClean="0"/>
                  <a:t>, </a:t>
                </a:r>
              </a:p>
              <a:p>
                <a:pPr marL="628650" indent="-628650">
                  <a:tabLst>
                    <a:tab pos="628650" algn="l"/>
                  </a:tabLst>
                </a:pPr>
                <a:r>
                  <a:rPr lang="en-SG" sz="2000" dirty="0"/>
                  <a:t>	</a:t>
                </a:r>
                <a:r>
                  <a:rPr lang="en-SG" sz="2000" dirty="0" smtClean="0"/>
                  <a:t>and thus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 smtClean="0"/>
                  <a:t> 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G" sz="2000" dirty="0" smtClean="0"/>
                  <a:t>.</a:t>
                </a:r>
              </a:p>
              <a:p>
                <a:pPr marL="628650" indent="-628650">
                  <a:tabLst>
                    <a:tab pos="628650" algn="l"/>
                  </a:tabLst>
                </a:pPr>
                <a:r>
                  <a:rPr lang="en-US" sz="2000" dirty="0" smtClean="0"/>
                  <a:t>3.2.	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.</a:t>
                </a:r>
                <a:endParaRPr lang="en-SG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00" y="2156201"/>
                <a:ext cx="4914901" cy="1323439"/>
              </a:xfrm>
              <a:prstGeom prst="rect">
                <a:avLst/>
              </a:prstGeom>
              <a:blipFill>
                <a:blip r:embed="rId9"/>
                <a:stretch>
                  <a:fillRect l="-1365" t="-2304" b="-78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61656" y="3866156"/>
                <a:ext cx="7710870" cy="247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8650" indent="-628650">
                  <a:spcAft>
                    <a:spcPts val="300"/>
                  </a:spcAft>
                  <a:tabLst>
                    <a:tab pos="628650" algn="l"/>
                    <a:tab pos="2795588" algn="l"/>
                  </a:tabLst>
                </a:pPr>
                <a:r>
                  <a:rPr lang="en-US" sz="2000" dirty="0" smtClean="0"/>
                  <a:t>4.1.	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⩽|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⩽|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sz="2000" dirty="0" smtClean="0"/>
                  <a:t> </a:t>
                </a:r>
                <a:r>
                  <a:rPr lang="en-SG" dirty="0">
                    <a:solidFill>
                      <a:srgbClr val="006600"/>
                    </a:solidFill>
                  </a:rPr>
                  <a:t>	</a:t>
                </a:r>
                <a:r>
                  <a:rPr lang="en-SG" dirty="0" smtClean="0">
                    <a:solidFill>
                      <a:srgbClr val="006600"/>
                    </a:solidFill>
                  </a:rPr>
                  <a:t>by Proposition 8.1.10</a:t>
                </a:r>
                <a:r>
                  <a:rPr lang="en-SG" sz="2000" dirty="0" smtClean="0"/>
                  <a:t>.</a:t>
                </a:r>
              </a:p>
              <a:p>
                <a:pPr marL="628650" indent="-628650">
                  <a:spcAft>
                    <a:spcPts val="300"/>
                  </a:spcAft>
                  <a:tabLst>
                    <a:tab pos="628650" algn="l"/>
                    <a:tab pos="2795588" algn="l"/>
                  </a:tabLst>
                </a:pPr>
                <a:r>
                  <a:rPr lang="en-US" sz="2000" dirty="0" smtClean="0"/>
                  <a:t>4.2.	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sz="2000" dirty="0" smtClean="0"/>
                  <a:t>.</a:t>
                </a:r>
                <a:r>
                  <a:rPr lang="en-SG" sz="2000" dirty="0"/>
                  <a:t> </a:t>
                </a:r>
                <a:endParaRPr lang="en-SG" sz="2000" dirty="0" smtClean="0"/>
              </a:p>
              <a:p>
                <a:pPr marL="628650" indent="-628650">
                  <a:spcAft>
                    <a:spcPts val="300"/>
                  </a:spcAft>
                  <a:tabLst>
                    <a:tab pos="628650" algn="l"/>
                    <a:tab pos="2795588" algn="l"/>
                  </a:tabLst>
                </a:pPr>
                <a:r>
                  <a:rPr lang="en-US" sz="2000" dirty="0" smtClean="0"/>
                  <a:t>4.3.	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⩾0</m:t>
                    </m:r>
                  </m:oMath>
                </a14:m>
                <a:r>
                  <a:rPr lang="en-SG" sz="2000" dirty="0" smtClean="0"/>
                  <a:t>, 	then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.</a:t>
                </a:r>
              </a:p>
              <a:p>
                <a:pPr marL="628650" indent="-628650">
                  <a:spcAft>
                    <a:spcPts val="300"/>
                  </a:spcAft>
                  <a:tabLst>
                    <a:tab pos="628650" algn="l"/>
                    <a:tab pos="2795588" algn="l"/>
                  </a:tabLst>
                </a:pPr>
                <a:r>
                  <a:rPr lang="en-US" sz="2000" dirty="0" smtClean="0"/>
                  <a:t>4.4.	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SG" sz="2000" dirty="0" smtClean="0"/>
                  <a:t>, 	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, and so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000" dirty="0" smtClean="0"/>
                  <a:t>.</a:t>
                </a:r>
              </a:p>
              <a:p>
                <a:pPr marL="628650" indent="-628650">
                  <a:spcAft>
                    <a:spcPts val="300"/>
                  </a:spcAft>
                  <a:tabLst>
                    <a:tab pos="628650" algn="l"/>
                    <a:tab pos="2795588" algn="l"/>
                  </a:tabLst>
                </a:pPr>
                <a:r>
                  <a:rPr lang="en-US" sz="2000" dirty="0" smtClean="0"/>
                  <a:t>4.5.	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SG" sz="2000" dirty="0" smtClean="0"/>
                  <a:t>, 	then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 smtClean="0"/>
              </a:p>
              <a:p>
                <a:pPr marL="628650" indent="-628650">
                  <a:spcAft>
                    <a:spcPts val="300"/>
                  </a:spcAft>
                  <a:tabLst>
                    <a:tab pos="628650" algn="l"/>
                    <a:tab pos="2795588" algn="l"/>
                  </a:tabLst>
                </a:pPr>
                <a:r>
                  <a:rPr lang="en-US" sz="2000" dirty="0" smtClean="0"/>
                  <a:t>4.6.	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⩾0</m:t>
                    </m:r>
                  </m:oMath>
                </a14:m>
                <a:r>
                  <a:rPr lang="en-SG" sz="2000" dirty="0" smtClean="0"/>
                  <a:t>, 	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, and 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628650" indent="-628650">
                  <a:spcAft>
                    <a:spcPts val="300"/>
                  </a:spcAft>
                  <a:tabLst>
                    <a:tab pos="628650" algn="l"/>
                    <a:tab pos="2795588" algn="l"/>
                  </a:tabLst>
                </a:pPr>
                <a:r>
                  <a:rPr lang="en-US" sz="2000" dirty="0" smtClean="0"/>
                  <a:t>4.7.	In all cases, we have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56" y="3866156"/>
                <a:ext cx="7710870" cy="2477601"/>
              </a:xfrm>
              <a:prstGeom prst="rect">
                <a:avLst/>
              </a:prstGeom>
              <a:blipFill>
                <a:blip r:embed="rId10"/>
                <a:stretch>
                  <a:fillRect l="-791" t="-983" b="-34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6249" y="6268608"/>
                <a:ext cx="5734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47675" indent="-447675">
                  <a:tabLst>
                    <a:tab pos="447675" algn="l"/>
                  </a:tabLst>
                </a:pPr>
                <a:r>
                  <a:rPr lang="en-US" sz="2400" dirty="0" smtClean="0"/>
                  <a:t>5.	Thus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400" dirty="0" smtClean="0"/>
                  <a:t> in all cases.</a:t>
                </a:r>
                <a:endParaRPr lang="en-SG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9" y="6268608"/>
                <a:ext cx="5734051" cy="461665"/>
              </a:xfrm>
              <a:prstGeom prst="rect">
                <a:avLst/>
              </a:prstGeom>
              <a:blipFill>
                <a:blip r:embed="rId11"/>
                <a:stretch>
                  <a:fillRect l="-1594" t="-9211" b="-30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72526" y="86648"/>
                <a:ext cx="3048001" cy="12003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Definition 8.1.1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dirty="0" smtClean="0"/>
                  <a:t> Then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dirty="0" smtClean="0">
                    <a:solidFill>
                      <a:schemeClr val="tx1"/>
                    </a:solidFill>
                  </a:rPr>
                  <a:t> is said to </a:t>
                </a:r>
                <a:r>
                  <a:rPr lang="en-SG" i="1" dirty="0" smtClean="0">
                    <a:solidFill>
                      <a:srgbClr val="C00000"/>
                    </a:solidFill>
                  </a:rPr>
                  <a:t>divide</a:t>
                </a:r>
                <a:r>
                  <a:rPr lang="en-SG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SG" dirty="0" smtClean="0"/>
                  <a:t>(denoted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 smtClean="0"/>
                  <a:t>)</a:t>
                </a:r>
                <a:r>
                  <a:rPr lang="en-SG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SG" dirty="0" smtClean="0"/>
                  <a:t>if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 dirty="0" err="1" smtClean="0">
                        <a:latin typeface="Cambria Math" panose="02040503050406030204" pitchFamily="18" charset="0"/>
                      </a:rPr>
                      <m:t>𝑑𝑘</m:t>
                    </m:r>
                  </m:oMath>
                </a14:m>
                <a:r>
                  <a:rPr lang="en-SG" dirty="0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 smtClean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526" y="86648"/>
                <a:ext cx="3048001" cy="1200329"/>
              </a:xfrm>
              <a:prstGeom prst="rect">
                <a:avLst/>
              </a:prstGeom>
              <a:blipFill>
                <a:blip r:embed="rId12"/>
                <a:stretch>
                  <a:fillRect l="-1394" t="-2010" r="-1594" b="-65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4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772526" y="3866156"/>
                <a:ext cx="3048001" cy="92333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Proposition 8.1.10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dirty="0"/>
                  <a:t>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SG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526" y="3866156"/>
                <a:ext cx="3048001" cy="923330"/>
              </a:xfrm>
              <a:prstGeom prst="rect">
                <a:avLst/>
              </a:prstGeom>
              <a:blipFill>
                <a:blip r:embed="rId5"/>
                <a:stretch>
                  <a:fillRect l="-1394" t="-2597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85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 uiExpand="1" build="p"/>
      <p:bldP spid="10" grpId="0" build="p"/>
      <p:bldP spid="11" grpId="0" uiExpand="1" build="p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0F6A8-1C9C-4540-A2D6-76AE2FE3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1" y="312264"/>
            <a:ext cx="9692640" cy="672147"/>
          </a:xfrm>
        </p:spPr>
        <p:txBody>
          <a:bodyPr>
            <a:normAutofit/>
          </a:bodyPr>
          <a:lstStyle/>
          <a:p>
            <a:pPr marL="1076325" indent="-1076325"/>
            <a:r>
              <a:rPr lang="en-MY" sz="3600" dirty="0"/>
              <a:t>Q2. Find the quotient and the remainder when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7227337"/>
                  </p:ext>
                </p:extLst>
              </p:nvPr>
            </p:nvGraphicFramePr>
            <p:xfrm>
              <a:off x="486719" y="1208303"/>
              <a:ext cx="10343207" cy="36110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131">
                      <a:extLst>
                        <a:ext uri="{9D8B030D-6E8A-4147-A177-3AD203B41FA5}">
                          <a16:colId xmlns:a16="http://schemas.microsoft.com/office/drawing/2014/main" val="1546499844"/>
                        </a:ext>
                      </a:extLst>
                    </a:gridCol>
                    <a:gridCol w="3275943">
                      <a:extLst>
                        <a:ext uri="{9D8B030D-6E8A-4147-A177-3AD203B41FA5}">
                          <a16:colId xmlns:a16="http://schemas.microsoft.com/office/drawing/2014/main" val="1363812260"/>
                        </a:ext>
                      </a:extLst>
                    </a:gridCol>
                    <a:gridCol w="3457904">
                      <a:extLst>
                        <a:ext uri="{9D8B030D-6E8A-4147-A177-3AD203B41FA5}">
                          <a16:colId xmlns:a16="http://schemas.microsoft.com/office/drawing/2014/main" val="266721502"/>
                        </a:ext>
                      </a:extLst>
                    </a:gridCol>
                    <a:gridCol w="1343353">
                      <a:extLst>
                        <a:ext uri="{9D8B030D-6E8A-4147-A177-3AD203B41FA5}">
                          <a16:colId xmlns:a16="http://schemas.microsoft.com/office/drawing/2014/main" val="3367792513"/>
                        </a:ext>
                      </a:extLst>
                    </a:gridCol>
                    <a:gridCol w="1666876">
                      <a:extLst>
                        <a:ext uri="{9D8B030D-6E8A-4147-A177-3AD203B41FA5}">
                          <a16:colId xmlns:a16="http://schemas.microsoft.com/office/drawing/2014/main" val="3642759367"/>
                        </a:ext>
                      </a:extLst>
                    </a:gridCol>
                  </a:tblGrid>
                  <a:tr h="591922"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0000FF"/>
                              </a:solidFill>
                            </a:rPr>
                            <a:t>quotient</a:t>
                          </a:r>
                          <a:endParaRPr lang="en-SG" sz="20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C00000"/>
                              </a:solidFill>
                            </a:rPr>
                            <a:t>remainder</a:t>
                          </a:r>
                          <a:endParaRPr lang="en-SG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5504795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(a)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oMath>
                          </a14:m>
                          <a:r>
                            <a:rPr lang="en-US" sz="2400" dirty="0" smtClean="0"/>
                            <a:t> is divided</a:t>
                          </a:r>
                          <a:r>
                            <a:rPr lang="en-US" sz="2400" baseline="0" dirty="0" smtClean="0"/>
                            <a:t> by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baseline="0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a14:m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823890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(b)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777</m:t>
                              </m:r>
                            </m:oMath>
                          </a14:m>
                          <a:r>
                            <a:rPr lang="en-US" sz="2400" dirty="0" smtClean="0"/>
                            <a:t> is divided by 21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6734546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(c)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−123</m:t>
                              </m:r>
                            </m:oMath>
                          </a14:m>
                          <a:r>
                            <a:rPr lang="en-US" sz="2400" dirty="0" smtClean="0"/>
                            <a:t> is divided by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oMath>
                          </a14:m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04273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(d)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2400" dirty="0" smtClean="0"/>
                            <a:t> is divided by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oMath>
                          </a14:m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0368788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(e)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oMath>
                          </a14:m>
                          <a:r>
                            <a:rPr lang="en-US" sz="2400" baseline="0" dirty="0" smtClean="0"/>
                            <a:t> is divided by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baseline="0" dirty="0" smtClean="0"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oMath>
                          </a14:m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64196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7227337"/>
                  </p:ext>
                </p:extLst>
              </p:nvPr>
            </p:nvGraphicFramePr>
            <p:xfrm>
              <a:off x="486719" y="1208303"/>
              <a:ext cx="10343207" cy="36110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131">
                      <a:extLst>
                        <a:ext uri="{9D8B030D-6E8A-4147-A177-3AD203B41FA5}">
                          <a16:colId xmlns:a16="http://schemas.microsoft.com/office/drawing/2014/main" val="1546499844"/>
                        </a:ext>
                      </a:extLst>
                    </a:gridCol>
                    <a:gridCol w="3275943">
                      <a:extLst>
                        <a:ext uri="{9D8B030D-6E8A-4147-A177-3AD203B41FA5}">
                          <a16:colId xmlns:a16="http://schemas.microsoft.com/office/drawing/2014/main" val="1363812260"/>
                        </a:ext>
                      </a:extLst>
                    </a:gridCol>
                    <a:gridCol w="3457904">
                      <a:extLst>
                        <a:ext uri="{9D8B030D-6E8A-4147-A177-3AD203B41FA5}">
                          <a16:colId xmlns:a16="http://schemas.microsoft.com/office/drawing/2014/main" val="266721502"/>
                        </a:ext>
                      </a:extLst>
                    </a:gridCol>
                    <a:gridCol w="1343353">
                      <a:extLst>
                        <a:ext uri="{9D8B030D-6E8A-4147-A177-3AD203B41FA5}">
                          <a16:colId xmlns:a16="http://schemas.microsoft.com/office/drawing/2014/main" val="3367792513"/>
                        </a:ext>
                      </a:extLst>
                    </a:gridCol>
                    <a:gridCol w="1666876">
                      <a:extLst>
                        <a:ext uri="{9D8B030D-6E8A-4147-A177-3AD203B41FA5}">
                          <a16:colId xmlns:a16="http://schemas.microsoft.com/office/drawing/2014/main" val="3642759367"/>
                        </a:ext>
                      </a:extLst>
                    </a:gridCol>
                  </a:tblGrid>
                  <a:tr h="591922"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0000FF"/>
                              </a:solidFill>
                            </a:rPr>
                            <a:t>quotient</a:t>
                          </a:r>
                          <a:endParaRPr lang="en-SG" sz="20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C00000"/>
                              </a:solidFill>
                            </a:rPr>
                            <a:t>remainder</a:t>
                          </a:r>
                          <a:endParaRPr lang="en-SG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5504795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(a)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01" t="-98990" r="-198141" b="-4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823890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(b)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01" t="-197000" r="-198141" b="-29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6734546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(c)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01" t="-300000" r="-198141" b="-2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04273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(d)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01" t="-400000" r="-198141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0368788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(e)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01" t="-500000" r="-198141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64196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5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1885" y="5480140"/>
                <a:ext cx="6152204" cy="12772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 smtClean="0"/>
                  <a:t>Theorem 8.1.16 (Division Theorem)</a:t>
                </a:r>
              </a:p>
              <a:p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400" dirty="0" smtClean="0"/>
                  <a:t>, there exist unique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0⩽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85" y="5480140"/>
                <a:ext cx="6152204" cy="1277273"/>
              </a:xfrm>
              <a:prstGeom prst="rect">
                <a:avLst/>
              </a:prstGeom>
              <a:blipFill>
                <a:blip r:embed="rId3"/>
                <a:stretch>
                  <a:fillRect l="-1484" t="-2844" r="-297" b="-99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5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0F6A8-1C9C-4540-A2D6-76AE2FE3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21" y="312264"/>
            <a:ext cx="9692640" cy="672147"/>
          </a:xfrm>
        </p:spPr>
        <p:txBody>
          <a:bodyPr>
            <a:normAutofit/>
          </a:bodyPr>
          <a:lstStyle/>
          <a:p>
            <a:pPr marL="1076325" indent="-1076325"/>
            <a:r>
              <a:rPr lang="en-MY" sz="3600" dirty="0"/>
              <a:t>Q2. Find the quotient and the remainder when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6719" y="1208303"/>
              <a:ext cx="10343207" cy="36110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131">
                      <a:extLst>
                        <a:ext uri="{9D8B030D-6E8A-4147-A177-3AD203B41FA5}">
                          <a16:colId xmlns:a16="http://schemas.microsoft.com/office/drawing/2014/main" val="1546499844"/>
                        </a:ext>
                      </a:extLst>
                    </a:gridCol>
                    <a:gridCol w="3275943">
                      <a:extLst>
                        <a:ext uri="{9D8B030D-6E8A-4147-A177-3AD203B41FA5}">
                          <a16:colId xmlns:a16="http://schemas.microsoft.com/office/drawing/2014/main" val="1363812260"/>
                        </a:ext>
                      </a:extLst>
                    </a:gridCol>
                    <a:gridCol w="3457904">
                      <a:extLst>
                        <a:ext uri="{9D8B030D-6E8A-4147-A177-3AD203B41FA5}">
                          <a16:colId xmlns:a16="http://schemas.microsoft.com/office/drawing/2014/main" val="266721502"/>
                        </a:ext>
                      </a:extLst>
                    </a:gridCol>
                    <a:gridCol w="1343353">
                      <a:extLst>
                        <a:ext uri="{9D8B030D-6E8A-4147-A177-3AD203B41FA5}">
                          <a16:colId xmlns:a16="http://schemas.microsoft.com/office/drawing/2014/main" val="3367792513"/>
                        </a:ext>
                      </a:extLst>
                    </a:gridCol>
                    <a:gridCol w="1666876">
                      <a:extLst>
                        <a:ext uri="{9D8B030D-6E8A-4147-A177-3AD203B41FA5}">
                          <a16:colId xmlns:a16="http://schemas.microsoft.com/office/drawing/2014/main" val="3642759367"/>
                        </a:ext>
                      </a:extLst>
                    </a:gridCol>
                  </a:tblGrid>
                  <a:tr h="591922"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0000FF"/>
                              </a:solidFill>
                            </a:rPr>
                            <a:t>quotient</a:t>
                          </a:r>
                          <a:endParaRPr lang="en-SG" sz="20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C00000"/>
                              </a:solidFill>
                            </a:rPr>
                            <a:t>remainder</a:t>
                          </a:r>
                          <a:endParaRPr lang="en-SG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5504795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(a)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oMath>
                          </a14:m>
                          <a:r>
                            <a:rPr lang="en-US" sz="2400" dirty="0" smtClean="0"/>
                            <a:t> is divided</a:t>
                          </a:r>
                          <a:r>
                            <a:rPr lang="en-US" sz="2400" baseline="0" dirty="0" smtClean="0"/>
                            <a:t> by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baseline="0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a14:m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823890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(b)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777</m:t>
                              </m:r>
                            </m:oMath>
                          </a14:m>
                          <a:r>
                            <a:rPr lang="en-US" sz="2400" dirty="0" smtClean="0"/>
                            <a:t> is divided by 21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6734546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(c)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−123</m:t>
                              </m:r>
                            </m:oMath>
                          </a14:m>
                          <a:r>
                            <a:rPr lang="en-US" sz="2400" dirty="0" smtClean="0"/>
                            <a:t> is divided by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oMath>
                          </a14:m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04273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(d)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2400" dirty="0" smtClean="0"/>
                            <a:t> is divided by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oMath>
                          </a14:m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0368788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(e)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oMath>
                          </a14:m>
                          <a:r>
                            <a:rPr lang="en-US" sz="2400" baseline="0" dirty="0" smtClean="0"/>
                            <a:t> is divided by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baseline="0" dirty="0" smtClean="0"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oMath>
                          </a14:m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64196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86719" y="1208303"/>
              <a:ext cx="10343207" cy="36110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131">
                      <a:extLst>
                        <a:ext uri="{9D8B030D-6E8A-4147-A177-3AD203B41FA5}">
                          <a16:colId xmlns:a16="http://schemas.microsoft.com/office/drawing/2014/main" val="1546499844"/>
                        </a:ext>
                      </a:extLst>
                    </a:gridCol>
                    <a:gridCol w="3275943">
                      <a:extLst>
                        <a:ext uri="{9D8B030D-6E8A-4147-A177-3AD203B41FA5}">
                          <a16:colId xmlns:a16="http://schemas.microsoft.com/office/drawing/2014/main" val="1363812260"/>
                        </a:ext>
                      </a:extLst>
                    </a:gridCol>
                    <a:gridCol w="3457904">
                      <a:extLst>
                        <a:ext uri="{9D8B030D-6E8A-4147-A177-3AD203B41FA5}">
                          <a16:colId xmlns:a16="http://schemas.microsoft.com/office/drawing/2014/main" val="266721502"/>
                        </a:ext>
                      </a:extLst>
                    </a:gridCol>
                    <a:gridCol w="1343353">
                      <a:extLst>
                        <a:ext uri="{9D8B030D-6E8A-4147-A177-3AD203B41FA5}">
                          <a16:colId xmlns:a16="http://schemas.microsoft.com/office/drawing/2014/main" val="3367792513"/>
                        </a:ext>
                      </a:extLst>
                    </a:gridCol>
                    <a:gridCol w="1666876">
                      <a:extLst>
                        <a:ext uri="{9D8B030D-6E8A-4147-A177-3AD203B41FA5}">
                          <a16:colId xmlns:a16="http://schemas.microsoft.com/office/drawing/2014/main" val="3642759367"/>
                        </a:ext>
                      </a:extLst>
                    </a:gridCol>
                  </a:tblGrid>
                  <a:tr h="591922"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0000FF"/>
                              </a:solidFill>
                            </a:rPr>
                            <a:t>quotient</a:t>
                          </a:r>
                          <a:endParaRPr lang="en-SG" sz="20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solidFill>
                                <a:srgbClr val="C00000"/>
                              </a:solidFill>
                            </a:rPr>
                            <a:t>remainder</a:t>
                          </a:r>
                          <a:endParaRPr lang="en-SG" sz="20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5504795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(a)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01" t="-98990" r="-198141" b="-4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823890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(b)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01" t="-197000" r="-198141" b="-29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6734546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(c)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01" t="-300000" r="-198141" b="-2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04273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(d)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01" t="-400000" r="-198141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0368788"/>
                      </a:ext>
                    </a:extLst>
                  </a:tr>
                  <a:tr h="603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(e)</a:t>
                          </a:r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01" t="-500000" r="-198141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64196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1885" y="5480140"/>
                <a:ext cx="6152204" cy="12772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 smtClean="0"/>
                  <a:t>Theorem 8.1.16 (Division Theorem)</a:t>
                </a:r>
              </a:p>
              <a:p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400" dirty="0" smtClean="0"/>
                  <a:t>, there exist unique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0⩽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85" y="5480140"/>
                <a:ext cx="6152204" cy="1277273"/>
              </a:xfrm>
              <a:prstGeom prst="rect">
                <a:avLst/>
              </a:prstGeom>
              <a:blipFill>
                <a:blip r:embed="rId3"/>
                <a:stretch>
                  <a:fillRect l="-1484" t="-2844" r="-297" b="-99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40687" y="1869133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44= 8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87" y="1869133"/>
                <a:ext cx="25146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85438" y="1869133"/>
                <a:ext cx="773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SG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438" y="1869133"/>
                <a:ext cx="7731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629792" y="1869133"/>
                <a:ext cx="5495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792" y="1869133"/>
                <a:ext cx="54956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54950" y="2436352"/>
                <a:ext cx="2886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777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21×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37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50" y="2436352"/>
                <a:ext cx="288607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075921" y="2440633"/>
                <a:ext cx="773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37</m:t>
                      </m:r>
                    </m:oMath>
                  </m:oMathPara>
                </a14:m>
                <a:endParaRPr lang="en-SG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921" y="2440633"/>
                <a:ext cx="77314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620275" y="2440633"/>
                <a:ext cx="5495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75" y="2440633"/>
                <a:ext cx="54956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70021" y="3086545"/>
                <a:ext cx="34559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−123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19×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(−7)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021" y="3086545"/>
                <a:ext cx="3455933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085438" y="3083685"/>
                <a:ext cx="773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SG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438" y="3083685"/>
                <a:ext cx="77314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629792" y="3083685"/>
                <a:ext cx="5495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792" y="3083685"/>
                <a:ext cx="549569" cy="461665"/>
              </a:xfrm>
              <a:prstGeom prst="rect">
                <a:avLst/>
              </a:prstGeom>
              <a:blipFill>
                <a:blip r:embed="rId12"/>
                <a:stretch>
                  <a:fillRect l="-88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54950" y="3697649"/>
                <a:ext cx="28860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17×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50" y="3697649"/>
                <a:ext cx="288607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85438" y="3697650"/>
                <a:ext cx="773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438" y="3697650"/>
                <a:ext cx="77314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629792" y="3697650"/>
                <a:ext cx="5495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792" y="3697650"/>
                <a:ext cx="549569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82830" y="4279372"/>
                <a:ext cx="3430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101×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30" y="4279372"/>
                <a:ext cx="3430314" cy="461665"/>
              </a:xfrm>
              <a:prstGeom prst="rect">
                <a:avLst/>
              </a:prstGeom>
              <a:blipFill>
                <a:blip r:embed="rId1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85438" y="4279372"/>
                <a:ext cx="7731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SG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438" y="4279372"/>
                <a:ext cx="773146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629792" y="4279372"/>
                <a:ext cx="5495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792" y="4279372"/>
                <a:ext cx="549569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88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212336-DE31-4423-ACCC-48BF2EA7F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04138" y="251460"/>
                <a:ext cx="8910828" cy="1325562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SG" sz="3200" dirty="0"/>
                  <a:t>Q3. Show that for all odd integers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320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3200" dirty="0"/>
                  <a:t>,</a:t>
                </a:r>
                <a:br>
                  <a:rPr lang="en-SG" sz="32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SG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 </a:t>
                </a:r>
                <a:r>
                  <a:rPr lang="en-SG" sz="3200" u="sng" dirty="0">
                    <a:solidFill>
                      <a:srgbClr val="C00000"/>
                    </a:solidFill>
                  </a:rPr>
                  <a:t>div</a:t>
                </a:r>
                <a:r>
                  <a:rPr lang="en-SG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4=</m:t>
                    </m:r>
                    <m:f>
                      <m:fPr>
                        <m:ctrlPr>
                          <a:rPr lang="en-SG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SG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SG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SG" sz="3200" dirty="0" smtClean="0"/>
                  <a:t>.</a:t>
                </a:r>
                <a:endParaRPr lang="en-SG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212336-DE31-4423-ACCC-48BF2EA7F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04138" y="251460"/>
                <a:ext cx="8910828" cy="1325562"/>
              </a:xfrm>
              <a:blipFill>
                <a:blip r:embed="rId2"/>
                <a:stretch>
                  <a:fillRect t="-917" b="-779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7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1885" y="5480140"/>
                <a:ext cx="6152204" cy="12772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 smtClean="0"/>
                  <a:t>Theorem 8.1.16 (Division Theorem)</a:t>
                </a:r>
              </a:p>
              <a:p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400" dirty="0" smtClean="0"/>
                  <a:t>, there exist unique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0⩽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85" y="5480140"/>
                <a:ext cx="6152204" cy="1277273"/>
              </a:xfrm>
              <a:prstGeom prst="rect">
                <a:avLst/>
              </a:prstGeom>
              <a:blipFill>
                <a:blip r:embed="rId3"/>
                <a:stretch>
                  <a:fillRect l="-1484" t="-2844" r="-297" b="-99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30924" y="930691"/>
            <a:ext cx="3647090" cy="646331"/>
            <a:chOff x="430924" y="930691"/>
            <a:chExt cx="3647090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30924" y="930691"/>
                  <a:ext cx="1933903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quotient when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SG" dirty="0" smtClean="0"/>
                    <a:t> is divided by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4" y="930691"/>
                  <a:ext cx="1933903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839" t="-5660" b="-1415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H="1">
              <a:off x="2438400" y="1208690"/>
              <a:ext cx="1639614" cy="4516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851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212336-DE31-4423-ACCC-48BF2EA7F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04138" y="251460"/>
                <a:ext cx="8910828" cy="1325562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SG" sz="3200" dirty="0"/>
                  <a:t>Q3. Show that for all odd integers </a:t>
                </a:r>
                <a14:m>
                  <m:oMath xmlns:m="http://schemas.openxmlformats.org/officeDocument/2006/math">
                    <m:r>
                      <a:rPr lang="en-SG" sz="32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320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3200" dirty="0"/>
                  <a:t>,</a:t>
                </a:r>
                <a:br>
                  <a:rPr lang="en-SG" sz="32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SG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 </a:t>
                </a:r>
                <a:r>
                  <a:rPr lang="en-SG" sz="3200" u="sng" dirty="0">
                    <a:solidFill>
                      <a:srgbClr val="C00000"/>
                    </a:solidFill>
                  </a:rPr>
                  <a:t>div</a:t>
                </a:r>
                <a:r>
                  <a:rPr lang="en-SG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4=</m:t>
                    </m:r>
                    <m:f>
                      <m:fPr>
                        <m:ctrlPr>
                          <a:rPr lang="en-SG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SG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SG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SG" sz="3200" dirty="0" smtClean="0"/>
                  <a:t>.</a:t>
                </a:r>
                <a:endParaRPr lang="en-SG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212336-DE31-4423-ACCC-48BF2EA7F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04138" y="251460"/>
                <a:ext cx="8910828" cy="1325562"/>
              </a:xfrm>
              <a:blipFill>
                <a:blip r:embed="rId2"/>
                <a:stretch>
                  <a:fillRect t="-917" b="-779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D10F1-CC32-45FC-9015-E867C6FF8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753094" cy="2876550"/>
              </a:xfrm>
            </p:spPr>
            <p:txBody>
              <a:bodyPr>
                <a:normAutofit/>
              </a:bodyPr>
              <a:lstStyle/>
              <a:p>
                <a:pPr marL="542925" indent="-542925">
                  <a:lnSpc>
                    <a:spcPct val="100000"/>
                  </a:lnSpc>
                  <a:spcAft>
                    <a:spcPts val="600"/>
                  </a:spcAft>
                  <a:buNone/>
                  <a:tabLst>
                    <a:tab pos="542925" algn="l"/>
                  </a:tabLst>
                </a:pPr>
                <a:r>
                  <a:rPr lang="en-SG" sz="2400" dirty="0" smtClean="0"/>
                  <a:t>1.	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Use the definition of odd to</a:t>
                </a:r>
                <a:r>
                  <a:rPr lang="en-SG" sz="2400" dirty="0" smtClean="0"/>
                  <a:t>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400" dirty="0" smtClean="0">
                    <a:solidFill>
                      <a:srgbClr val="006600"/>
                    </a:solidFill>
                  </a:rPr>
                  <a:t>.</a:t>
                </a:r>
                <a:endParaRPr lang="en-SG" sz="2400" dirty="0" smtClean="0"/>
              </a:p>
              <a:p>
                <a:pPr marL="542925" indent="-542925">
                  <a:lnSpc>
                    <a:spcPct val="100000"/>
                  </a:lnSpc>
                  <a:spcAft>
                    <a:spcPts val="600"/>
                  </a:spcAft>
                  <a:buNone/>
                  <a:tabLst>
                    <a:tab pos="542925" algn="l"/>
                  </a:tabLst>
                </a:pPr>
                <a:r>
                  <a:rPr lang="en-SG" sz="2400" dirty="0" smtClean="0"/>
                  <a:t>2.	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+1=4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SG" sz="2400" dirty="0"/>
              </a:p>
              <a:p>
                <a:pPr marL="542925" indent="-542925">
                  <a:lnSpc>
                    <a:spcPct val="100000"/>
                  </a:lnSpc>
                  <a:spcAft>
                    <a:spcPts val="600"/>
                  </a:spcAft>
                  <a:buNone/>
                  <a:tabLst>
                    <a:tab pos="542925" algn="l"/>
                  </a:tabLst>
                </a:pPr>
                <a:r>
                  <a:rPr lang="en-SG" sz="2400" dirty="0" smtClean="0"/>
                  <a:t>3.	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By the uniqueness of quotients and remainders (Theorem 8.1.6), </a:t>
                </a:r>
                <a:r>
                  <a:rPr lang="en-SG" sz="2400" dirty="0" smtClean="0"/>
                  <a:t>we deduce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</a:t>
                </a:r>
                <a:r>
                  <a:rPr lang="en-SG" sz="2400" u="sng" dirty="0"/>
                  <a:t>div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400" dirty="0" smtClean="0"/>
                  <a:t>, </a:t>
                </a:r>
              </a:p>
              <a:p>
                <a:pPr marL="542925" indent="-542925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542925" algn="l"/>
                  </a:tabLst>
                </a:pPr>
                <a:r>
                  <a:rPr lang="en-SG" sz="2400" dirty="0"/>
                  <a:t>	</a:t>
                </a:r>
                <a:r>
                  <a:rPr lang="en-SG" sz="2400" dirty="0" smtClean="0"/>
                  <a:t>which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D10F1-CC32-45FC-9015-E867C6FF8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753094" cy="2876550"/>
              </a:xfrm>
              <a:blipFill>
                <a:blip r:embed="rId3"/>
                <a:stretch>
                  <a:fillRect l="-1045" t="-1483" r="-9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8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1885" y="5480140"/>
                <a:ext cx="6152204" cy="12772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 smtClean="0"/>
                  <a:t>Theorem 8.1.16 (Division Theorem)</a:t>
                </a:r>
              </a:p>
              <a:p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SG" sz="2400" dirty="0" smtClean="0"/>
                  <a:t>, there exist unique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0⩽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85" y="5480140"/>
                <a:ext cx="6152204" cy="1277273"/>
              </a:xfrm>
              <a:prstGeom prst="rect">
                <a:avLst/>
              </a:prstGeom>
              <a:blipFill>
                <a:blip r:embed="rId4"/>
                <a:stretch>
                  <a:fillRect l="-1484" t="-2844" r="-297" b="-99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30924" y="930691"/>
            <a:ext cx="3647090" cy="646331"/>
            <a:chOff x="430924" y="930691"/>
            <a:chExt cx="3647090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30924" y="930691"/>
                  <a:ext cx="1933903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quotient when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SG" dirty="0" smtClean="0"/>
                    <a:t> is divided by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4" y="930691"/>
                  <a:ext cx="1933903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2839" t="-5660" b="-1415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 flipH="1">
              <a:off x="2438400" y="1208690"/>
              <a:ext cx="1639614" cy="4516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26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FEEC-BAA9-413B-A7BD-71CD1474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4865"/>
          </a:xfrm>
        </p:spPr>
        <p:txBody>
          <a:bodyPr>
            <a:normAutofit/>
          </a:bodyPr>
          <a:lstStyle/>
          <a:p>
            <a:r>
              <a:rPr lang="en-SG" sz="3600" dirty="0"/>
              <a:t>Q4. Is 107 prime? Is 113 prime?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AF36C-CB9F-457B-8EF6-8AAD582F1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3951" y="1514476"/>
                <a:ext cx="8620124" cy="2771774"/>
              </a:xfrm>
            </p:spPr>
            <p:txBody>
              <a:bodyPr>
                <a:normAutofit/>
              </a:bodyPr>
              <a:lstStyle/>
              <a:p>
                <a:pPr marL="447675" indent="-447675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SG" sz="2400" dirty="0" smtClean="0"/>
                  <a:t>1.	Note </a:t>
                </a:r>
                <a:r>
                  <a:rPr lang="en-SG" sz="2400" dirty="0"/>
                  <a:t>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&lt;11</m:t>
                    </m:r>
                  </m:oMath>
                </a14:m>
                <a:r>
                  <a:rPr lang="en-SG" sz="2400" dirty="0"/>
                  <a:t>. </a:t>
                </a:r>
                <a:endParaRPr lang="en-SG" sz="2400" dirty="0" smtClean="0"/>
              </a:p>
              <a:p>
                <a:pPr marL="447675" indent="-447675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SG" sz="2400" dirty="0" smtClean="0"/>
                  <a:t>2.	The </a:t>
                </a:r>
                <a:r>
                  <a:rPr lang="en-SG" sz="2400" dirty="0"/>
                  <a:t>only primes strictly less than 11 are 2, 3, 5, </a:t>
                </a:r>
                <a:r>
                  <a:rPr lang="en-SG" sz="2400" dirty="0" smtClean="0"/>
                  <a:t>and 7</a:t>
                </a:r>
                <a:r>
                  <a:rPr lang="en-SG" sz="2400" dirty="0"/>
                  <a:t>. </a:t>
                </a:r>
                <a:endParaRPr lang="en-SG" sz="2400" dirty="0" smtClean="0"/>
              </a:p>
              <a:p>
                <a:pPr marL="447675" indent="-447675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SG" sz="2400" dirty="0" smtClean="0"/>
                  <a:t>3.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∤107∧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∤107∧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∤107∧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∤107</m:t>
                    </m:r>
                  </m:oMath>
                </a14:m>
                <a:r>
                  <a:rPr lang="en-SG" sz="2400" dirty="0" smtClean="0"/>
                  <a:t>. </a:t>
                </a:r>
              </a:p>
              <a:p>
                <a:pPr marL="447675" indent="-447675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SG" sz="2400" dirty="0" smtClean="0"/>
                  <a:t>	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SG" sz="2400" dirty="0" smtClean="0"/>
                  <a:t>.</a:t>
                </a:r>
              </a:p>
              <a:p>
                <a:pPr marL="447675" indent="-447675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SG" sz="2400" dirty="0" smtClean="0"/>
                  <a:t>4.	So 107 </a:t>
                </a:r>
                <a:r>
                  <a:rPr lang="en-SG" sz="2400" dirty="0"/>
                  <a:t>and 113 are </a:t>
                </a:r>
                <a:r>
                  <a:rPr lang="en-SG" sz="2400" dirty="0" smtClean="0"/>
                  <a:t>prime </a:t>
                </a:r>
                <a:r>
                  <a:rPr lang="en-SG" sz="2400" dirty="0">
                    <a:solidFill>
                      <a:srgbClr val="006600"/>
                    </a:solidFill>
                  </a:rPr>
                  <a:t>by Proposition </a:t>
                </a:r>
                <a:r>
                  <a:rPr lang="en-SG" sz="2400" dirty="0" smtClean="0">
                    <a:solidFill>
                      <a:srgbClr val="006600"/>
                    </a:solidFill>
                  </a:rPr>
                  <a:t>8.2.6</a:t>
                </a:r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AF36C-CB9F-457B-8EF6-8AAD582F1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3951" y="1514476"/>
                <a:ext cx="8620124" cy="2771774"/>
              </a:xfrm>
              <a:blipFill>
                <a:blip r:embed="rId2"/>
                <a:stretch>
                  <a:fillRect l="-1061" t="-440" b="-30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93671" y="5407604"/>
                <a:ext cx="5229041" cy="13583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 smtClean="0"/>
                  <a:t>Proposition 8.2.6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be a composite positive integer.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has a prime divisor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⩽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SG" sz="2400" dirty="0" smtClean="0"/>
                  <a:t>.</a:t>
                </a:r>
                <a:endParaRPr lang="en-SG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71" y="5407604"/>
                <a:ext cx="5229041" cy="1358321"/>
              </a:xfrm>
              <a:prstGeom prst="rect">
                <a:avLst/>
              </a:prstGeom>
              <a:blipFill>
                <a:blip r:embed="rId3"/>
                <a:stretch>
                  <a:fillRect l="-1628" t="-2667" r="-3140" b="-88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6045897-4304-4B4E-872A-30C8BCA21A8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6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Vie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613</TotalTime>
  <Words>921</Words>
  <Application>Microsoft Office PowerPoint</Application>
  <PresentationFormat>Widescreen</PresentationFormat>
  <Paragraphs>269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Wingdings 2</vt:lpstr>
      <vt:lpstr>View</vt:lpstr>
      <vt:lpstr>Equation</vt:lpstr>
      <vt:lpstr>CS1231S T03A</vt:lpstr>
      <vt:lpstr>Learning objectives of this tutorial</vt:lpstr>
      <vt:lpstr>Q1.  Let a,b∈Z. Show (a∣b∧b∣a)⇒ (a=b∨a=-b). </vt:lpstr>
      <vt:lpstr>Q1.  Let a,b∈Z. Show (a∣b∧b∣a)⇒ (a=b∨a=-b). </vt:lpstr>
      <vt:lpstr>Q2. Find the quotient and the remainder when</vt:lpstr>
      <vt:lpstr>Q2. Find the quotient and the remainder when</vt:lpstr>
      <vt:lpstr>Q3. Show that for all odd integers n∈Z, n^2 div 4=(n^2-1)/4.</vt:lpstr>
      <vt:lpstr>Q3. Show that for all odd integers n∈Z, n^2 div 4=(n^2-1)/4.</vt:lpstr>
      <vt:lpstr>Q4. Is 107 prime? Is 113 prime?</vt:lpstr>
      <vt:lpstr>Q5. Write down an integer n⩾1231 that shares no prime divisor with 15811090783488000.</vt:lpstr>
      <vt:lpstr>Q6. Prove that a positive integer n is a perfect square if and only if it has an odd number of positive divisors.</vt:lpstr>
      <vt:lpstr>Q6. Prove that a positive integer n is a perfect square if and only if it has an odd number of positive divisors.</vt:lpstr>
      <vt:lpstr>Q6. Prove that a positive integer n is a perfect square if and only if it has an odd number of positive divisors.</vt:lpstr>
      <vt:lpstr>Q7. Find the binary, octal and hexadecimal representations of 1231.</vt:lpstr>
      <vt:lpstr>Q7. Find the binary, octal and hexadecimal representations of 1231.</vt:lpstr>
      <vt:lpstr>Q8. Find the decimal representations of</vt:lpstr>
      <vt:lpstr>Q8. Find the decimal representations of</vt:lpstr>
      <vt:lpstr>Q9.  Let n∈Z_(⩾1)with decimal representation (a_ℓ a_(ℓ-1)…a_0 )_10. Prove that   9∣n  ⟺  9∣(a_0+a_1+⋯+a_ℓ ).</vt:lpstr>
      <vt:lpstr>Q9.  Let n∈Z_(⩾1)with decimal representation (a_ℓ a_(ℓ-1)…a_0 )_10. Prove that   9∣n  ⟺  9∣(a_0+a_1+⋯+a_ℓ ).</vt:lpstr>
      <vt:lpstr>Q9.  Let n∈Z_(⩾1)with decimal representation (a_ℓ a_(ℓ-1)…a_0 )_10. Prove that   9∣n  ⟺  9∣(a_0+a_1+⋯+a_ℓ ).</vt:lpstr>
      <vt:lpstr>Q9.  Let n∈Z_(⩾1)with decimal representation (a_ℓ a_(ℓ-1)…a_0 )_10. Prove that   9∣n  ⟺  9∣(a_0+a_1+⋯+a_ℓ 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Gee</dc:creator>
  <cp:lastModifiedBy>Theodore Leebrant</cp:lastModifiedBy>
  <cp:revision>74</cp:revision>
  <dcterms:created xsi:type="dcterms:W3CDTF">2020-09-24T12:40:03Z</dcterms:created>
  <dcterms:modified xsi:type="dcterms:W3CDTF">2020-10-05T04:40:03Z</dcterms:modified>
</cp:coreProperties>
</file>