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35"/>
  </p:notesMasterIdLst>
  <p:sldIdLst>
    <p:sldId id="256" r:id="rId5"/>
    <p:sldId id="280" r:id="rId6"/>
    <p:sldId id="257" r:id="rId7"/>
    <p:sldId id="258" r:id="rId8"/>
    <p:sldId id="263" r:id="rId9"/>
    <p:sldId id="281" r:id="rId10"/>
    <p:sldId id="264" r:id="rId11"/>
    <p:sldId id="283" r:id="rId12"/>
    <p:sldId id="259" r:id="rId13"/>
    <p:sldId id="284" r:id="rId14"/>
    <p:sldId id="260" r:id="rId15"/>
    <p:sldId id="286" r:id="rId16"/>
    <p:sldId id="261" r:id="rId17"/>
    <p:sldId id="287" r:id="rId18"/>
    <p:sldId id="266" r:id="rId19"/>
    <p:sldId id="288" r:id="rId20"/>
    <p:sldId id="268" r:id="rId21"/>
    <p:sldId id="289" r:id="rId22"/>
    <p:sldId id="271" r:id="rId23"/>
    <p:sldId id="290" r:id="rId24"/>
    <p:sldId id="275" r:id="rId25"/>
    <p:sldId id="291" r:id="rId26"/>
    <p:sldId id="269" r:id="rId27"/>
    <p:sldId id="292" r:id="rId28"/>
    <p:sldId id="278" r:id="rId29"/>
    <p:sldId id="293" r:id="rId30"/>
    <p:sldId id="262" r:id="rId31"/>
    <p:sldId id="294" r:id="rId32"/>
    <p:sldId id="279" r:id="rId33"/>
    <p:sldId id="29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33FF"/>
    <a:srgbClr val="0000FF"/>
    <a:srgbClr val="339933"/>
    <a:srgbClr val="CCFFCC"/>
    <a:srgbClr val="CCFFFF"/>
    <a:srgbClr val="FFFFCC"/>
    <a:srgbClr val="9900FF"/>
    <a:srgbClr val="FF66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6" autoAdjust="0"/>
    <p:restoredTop sz="93979" autoAdjust="0"/>
  </p:normalViewPr>
  <p:slideViewPr>
    <p:cSldViewPr snapToGrid="0" snapToObjects="1">
      <p:cViewPr varScale="1">
        <p:scale>
          <a:sx n="77" d="100"/>
          <a:sy n="77" d="100"/>
        </p:scale>
        <p:origin x="132" y="624"/>
      </p:cViewPr>
      <p:guideLst/>
    </p:cSldViewPr>
  </p:slideViewPr>
  <p:outlineViewPr>
    <p:cViewPr>
      <p:scale>
        <a:sx n="33" d="100"/>
        <a:sy n="33" d="100"/>
      </p:scale>
      <p:origin x="0" y="-146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2CF60-7BCC-2B47-8230-A88150F3C38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CBEC0-0632-B042-B25E-E2E214E8D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2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13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80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7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01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23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6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52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51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2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62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6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3" Type="http://schemas.openxmlformats.org/officeDocument/2006/relationships/image" Target="../media/image39.png"/><Relationship Id="rId12" Type="http://schemas.openxmlformats.org/officeDocument/2006/relationships/image" Target="../media/image49.png"/><Relationship Id="rId17" Type="http://schemas.openxmlformats.org/officeDocument/2006/relationships/image" Target="../media/image46.png"/><Relationship Id="rId2" Type="http://schemas.openxmlformats.org/officeDocument/2006/relationships/image" Target="../media/image38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40.png"/><Relationship Id="rId1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60.png"/><Relationship Id="rId7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59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7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600.png"/><Relationship Id="rId9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00.png"/><Relationship Id="rId10" Type="http://schemas.openxmlformats.org/officeDocument/2006/relationships/image" Target="../media/image59.png"/><Relationship Id="rId9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3.png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72.png"/><Relationship Id="rId7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1.png"/><Relationship Id="rId4" Type="http://schemas.openxmlformats.org/officeDocument/2006/relationships/image" Target="../media/image73.png"/><Relationship Id="rId9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81.png"/><Relationship Id="rId4" Type="http://schemas.openxmlformats.org/officeDocument/2006/relationships/image" Target="../media/image7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8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B4D1-04EF-4BB0-96B1-EA78021276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7: NUMBER THEORY </a:t>
            </a:r>
            <a:r>
              <a:rPr lang="en-US" dirty="0" smtClean="0"/>
              <a:t>2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7EBE8-C0BE-4EBB-ABAF-47D7F666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1349" y="4352544"/>
            <a:ext cx="5429303" cy="1239894"/>
          </a:xfrm>
        </p:spPr>
        <p:txBody>
          <a:bodyPr/>
          <a:lstStyle/>
          <a:p>
            <a:r>
              <a:rPr lang="en-SG" dirty="0" smtClean="0"/>
              <a:t>Adapted from slides </a:t>
            </a:r>
            <a:r>
              <a:rPr lang="en-SG" dirty="0"/>
              <a:t>by Lin </a:t>
            </a:r>
            <a:r>
              <a:rPr lang="en-SG" dirty="0" err="1"/>
              <a:t>Geyu</a:t>
            </a:r>
            <a:r>
              <a:rPr lang="en-SG" dirty="0"/>
              <a:t> &amp; Zhu </a:t>
            </a:r>
            <a:r>
              <a:rPr lang="en-SG" dirty="0" err="1" smtClean="0"/>
              <a:t>Xiaochen</a:t>
            </a:r>
            <a:r>
              <a:rPr lang="en-SG" dirty="0" smtClean="0"/>
              <a:t>, with additions by Aaron </a:t>
            </a:r>
            <a:r>
              <a:rPr lang="en-SG" dirty="0" smtClean="0"/>
              <a:t>Tan</a:t>
            </a:r>
            <a:r>
              <a:rPr lang="en-SG" dirty="0"/>
              <a:t> </a:t>
            </a:r>
            <a:r>
              <a:rPr lang="en-SG" dirty="0" smtClean="0"/>
              <a:t>and</a:t>
            </a:r>
            <a:r>
              <a:rPr lang="en-SG" dirty="0" smtClean="0"/>
              <a:t> Theodore L</a:t>
            </a:r>
            <a:r>
              <a:rPr lang="en-US" dirty="0" smtClean="0"/>
              <a:t> </a:t>
            </a:r>
            <a:endParaRPr lang="en-SG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337EBE8-C0BE-4EBB-ABAF-47D7F6661457}"/>
              </a:ext>
            </a:extLst>
          </p:cNvPr>
          <p:cNvSpPr txBox="1">
            <a:spLocks/>
          </p:cNvSpPr>
          <p:nvPr/>
        </p:nvSpPr>
        <p:spPr>
          <a:xfrm>
            <a:off x="5224778" y="1503626"/>
            <a:ext cx="1742444" cy="5632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CS1231S  </a:t>
            </a:r>
            <a:r>
              <a:rPr lang="en-SG" dirty="0" smtClean="0"/>
              <a:t>T03A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5828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6A3A33-96C8-43ED-9739-D6611DEBF4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7714" y="826278"/>
                <a:ext cx="11030850" cy="5187565"/>
              </a:xfrm>
              <a:noFill/>
            </p:spPr>
            <p:txBody>
              <a:bodyPr>
                <a:noAutofit/>
              </a:bodyPr>
              <a:lstStyle/>
              <a:p>
                <a:pPr marL="542925" indent="-542925">
                  <a:spcBef>
                    <a:spcPts val="0"/>
                  </a:spcBef>
                  <a:spcAft>
                    <a:spcPts val="1200"/>
                  </a:spcAft>
                  <a:buNone/>
                  <a:tabLst>
                    <a:tab pos="5602288" algn="l"/>
                  </a:tabLst>
                </a:pPr>
                <a:r>
                  <a:rPr lang="en-US" sz="2800" dirty="0" smtClean="0"/>
                  <a:t>1.	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800" dirty="0"/>
                  <a:t> such that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US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i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sz="2800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  <a:endParaRPr lang="en-US" sz="2800" dirty="0" smtClean="0"/>
              </a:p>
              <a:p>
                <a:pPr marL="542925" indent="-542925">
                  <a:spcBef>
                    <a:spcPts val="0"/>
                  </a:spcBef>
                  <a:spcAft>
                    <a:spcPts val="1200"/>
                  </a:spcAft>
                  <a:buNone/>
                  <a:tabLst>
                    <a:tab pos="5602288" algn="l"/>
                  </a:tabLst>
                </a:pPr>
                <a:r>
                  <a:rPr lang="en-US" sz="2800" dirty="0" smtClean="0"/>
                  <a:t>2.	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  <a:p>
                <a:pPr marL="542925" indent="-542925">
                  <a:spcBef>
                    <a:spcPts val="0"/>
                  </a:spcBef>
                  <a:spcAft>
                    <a:spcPts val="1200"/>
                  </a:spcAft>
                  <a:buNone/>
                  <a:tabLst>
                    <a:tab pos="5602288" algn="l"/>
                  </a:tabLst>
                </a:pPr>
                <a:r>
                  <a:rPr lang="en-US" sz="2800" dirty="0" smtClean="0"/>
                  <a:t>3.	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b="0" dirty="0"/>
                  <a:t> </a:t>
                </a:r>
                <a:r>
                  <a:rPr lang="en-US" sz="2800" b="0" dirty="0" smtClean="0"/>
                  <a:t>	</a:t>
                </a:r>
                <a:r>
                  <a:rPr lang="en-US" sz="2800" b="0" dirty="0" smtClean="0">
                    <a:solidFill>
                      <a:srgbClr val="006600"/>
                    </a:solidFill>
                  </a:rPr>
                  <a:t>by the definition </a:t>
                </a:r>
                <a:r>
                  <a:rPr lang="en-US" sz="2800" b="0" dirty="0">
                    <a:solidFill>
                      <a:srgbClr val="006600"/>
                    </a:solidFill>
                  </a:rPr>
                  <a:t>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800" b="0" dirty="0" smtClean="0">
                    <a:solidFill>
                      <a:schemeClr val="tx1"/>
                    </a:solidFill>
                  </a:rPr>
                  <a:t>, Lemma 8.1.5 implies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gcd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800" b="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gcd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800" b="0" dirty="0" smtClean="0">
                    <a:solidFill>
                      <a:schemeClr val="tx1"/>
                    </a:solidFill>
                  </a:rPr>
                  <a:t>.</a:t>
                </a:r>
                <a:endParaRPr lang="en-US" sz="2800" b="0" dirty="0">
                  <a:solidFill>
                    <a:schemeClr val="tx1"/>
                  </a:solidFill>
                </a:endParaRPr>
              </a:p>
              <a:p>
                <a:pPr marL="542925" indent="-542925">
                  <a:spcBef>
                    <a:spcPts val="0"/>
                  </a:spcBef>
                  <a:spcAft>
                    <a:spcPts val="1200"/>
                  </a:spcAft>
                  <a:buNone/>
                  <a:tabLst>
                    <a:tab pos="5602288" algn="l"/>
                  </a:tabLst>
                </a:pPr>
                <a:r>
                  <a:rPr lang="en-US" sz="2800" b="0" dirty="0" smtClean="0"/>
                  <a:t>4</a:t>
                </a:r>
                <a:r>
                  <a:rPr lang="en-US" sz="2800" b="0" dirty="0"/>
                  <a:t>.	</a:t>
                </a:r>
                <a:r>
                  <a:rPr lang="en-US" sz="2800" b="0" dirty="0" smtClean="0"/>
                  <a:t>So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b="0" dirty="0"/>
                  <a:t> </a:t>
                </a:r>
                <a:r>
                  <a:rPr lang="en-US" sz="2800" b="0" dirty="0" smtClean="0"/>
                  <a:t>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,ℓ∈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800" b="0" dirty="0" smtClean="0"/>
                  <a:t>.</a:t>
                </a:r>
                <a:endParaRPr lang="en-US" sz="2800" b="0" dirty="0">
                  <a:solidFill>
                    <a:srgbClr val="006600"/>
                  </a:solidFill>
                </a:endParaRPr>
              </a:p>
              <a:p>
                <a:pPr marL="542925" indent="-542925">
                  <a:spcBef>
                    <a:spcPts val="0"/>
                  </a:spcBef>
                  <a:spcAft>
                    <a:spcPts val="1200"/>
                  </a:spcAft>
                  <a:buNone/>
                  <a:tabLst>
                    <a:tab pos="5602288" algn="l"/>
                  </a:tabLst>
                </a:pPr>
                <a:r>
                  <a:rPr lang="en-US" sz="2800" b="0" dirty="0"/>
                  <a:t>5.	</a:t>
                </a:r>
                <a:r>
                  <a:rPr lang="en-US" sz="2800" b="0" dirty="0" smtClean="0"/>
                  <a:t>Hence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b="0" dirty="0"/>
                  <a:t>   </a:t>
                </a:r>
                <a:r>
                  <a:rPr lang="en-US" sz="2800" b="0" dirty="0" smtClean="0"/>
                  <a:t>	</a:t>
                </a:r>
                <a:r>
                  <a:rPr lang="en-US" sz="2800" b="0" dirty="0" smtClean="0">
                    <a:solidFill>
                      <a:srgbClr val="006600"/>
                    </a:solidFill>
                  </a:rPr>
                  <a:t>by Q3.</a:t>
                </a:r>
                <a:endParaRPr lang="en-US" sz="2800" b="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6A3A33-96C8-43ED-9739-D6611DEBF4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7714" y="826278"/>
                <a:ext cx="11030850" cy="5187565"/>
              </a:xfrm>
              <a:blipFill>
                <a:blip r:embed="rId3"/>
                <a:stretch>
                  <a:fillRect l="-1161" t="-129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/>
              <p:cNvSpPr>
                <a:spLocks noGrp="1"/>
              </p:cNvSpPr>
              <p:nvPr>
                <p:ph type="title"/>
              </p:nvPr>
            </p:nvSpPr>
            <p:spPr>
              <a:xfrm>
                <a:off x="327714" y="95935"/>
                <a:ext cx="10781719" cy="565658"/>
              </a:xfrm>
            </p:spPr>
            <p:txBody>
              <a:bodyPr>
                <a:normAutofit fontScale="90000"/>
              </a:bodyPr>
              <a:lstStyle/>
              <a:p>
                <a:pPr marL="714375" lvl="0" indent="-714375" algn="l" defTabSz="4572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Q4. 	Let </a:t>
                </a:r>
                <a14:m>
                  <m:oMath xmlns:m="http://schemas.openxmlformats.org/officeDocument/2006/math"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ℤ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</a:t>
                </a:r>
                <a:r>
                  <a:rPr lang="en-US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𝑎𝑠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𝑏𝑡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lang="en-US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gcd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).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Show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𝑠</m:t>
                            </m:r>
                            <m: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7" name="Tit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7714" y="95935"/>
                <a:ext cx="10781719" cy="565658"/>
              </a:xfrm>
              <a:blipFill>
                <a:blip r:embed="rId4"/>
                <a:stretch>
                  <a:fillRect b="-1224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72719" y="6013843"/>
                <a:ext cx="571928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</a:rPr>
                  <a:t>Q3. 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719" y="6013843"/>
                <a:ext cx="5719281" cy="830997"/>
              </a:xfrm>
              <a:prstGeom prst="rect">
                <a:avLst/>
              </a:prstGeom>
              <a:blipFill>
                <a:blip r:embed="rId5"/>
                <a:stretch>
                  <a:fillRect l="-1596" t="-5072" b="-1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6010514"/>
                <a:ext cx="5366657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3333FF"/>
                    </a:solidFill>
                  </a:rPr>
                  <a:t>Lemma 8.1.5.</a:t>
                </a:r>
                <a:r>
                  <a:rPr lang="en-US" sz="2400" dirty="0" smtClean="0"/>
                  <a:t>  Let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SG" sz="2400" dirty="0" smtClean="0"/>
                  <a:t>.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400" dirty="0"/>
                  <a:t> </a:t>
                </a:r>
                <a:r>
                  <a:rPr lang="en-SG" sz="2400" dirty="0" smtClean="0"/>
                  <a:t>if and only if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 smtClean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10514"/>
                <a:ext cx="5366657" cy="830997"/>
              </a:xfrm>
              <a:prstGeom prst="rect">
                <a:avLst/>
              </a:prstGeom>
              <a:blipFill>
                <a:blip r:embed="rId6"/>
                <a:stretch>
                  <a:fillRect l="-1587" t="-23913" r="-1587" b="-1050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85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29B480-4172-496C-AC1D-C9CC440B2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8035" y="1974307"/>
                <a:ext cx="11665840" cy="4643415"/>
              </a:xfrm>
            </p:spPr>
            <p:txBody>
              <a:bodyPr>
                <a:noAutofit/>
              </a:bodyPr>
              <a:lstStyle/>
              <a:p>
                <a:pPr marL="361950" indent="-361950">
                  <a:spcBef>
                    <a:spcPts val="1200"/>
                  </a:spcBef>
                  <a:buNone/>
                  <a:tabLst>
                    <a:tab pos="852488" algn="l"/>
                    <a:tab pos="2403475" algn="l"/>
                  </a:tabLst>
                </a:pPr>
                <a:r>
                  <a:rPr lang="en-US" sz="2400" dirty="0" smtClean="0"/>
                  <a:t>1.	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 smtClean="0"/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361950" indent="-361950">
                  <a:spcBef>
                    <a:spcPts val="1200"/>
                  </a:spcBef>
                  <a:buNone/>
                  <a:tabLst>
                    <a:tab pos="852488" algn="l"/>
                    <a:tab pos="2403475" algn="l"/>
                  </a:tabLst>
                </a:pPr>
                <a:endParaRPr lang="en-SG" sz="2400" dirty="0" smtClean="0"/>
              </a:p>
              <a:p>
                <a:pPr marL="361950" indent="-361950">
                  <a:spcBef>
                    <a:spcPts val="1200"/>
                  </a:spcBef>
                  <a:buNone/>
                  <a:tabLst>
                    <a:tab pos="852488" algn="l"/>
                    <a:tab pos="2403475" algn="l"/>
                  </a:tabLst>
                </a:pPr>
                <a:endParaRPr lang="en-SG" sz="2400" dirty="0"/>
              </a:p>
              <a:p>
                <a:pPr marL="361950" indent="-361950">
                  <a:spcBef>
                    <a:spcPts val="1200"/>
                  </a:spcBef>
                  <a:buNone/>
                  <a:tabLst>
                    <a:tab pos="852488" algn="l"/>
                    <a:tab pos="2403475" algn="l"/>
                  </a:tabLst>
                </a:pPr>
                <a:endParaRPr lang="en-SG" sz="2400" dirty="0" smtClean="0"/>
              </a:p>
              <a:p>
                <a:pPr marL="361950" indent="-361950">
                  <a:spcBef>
                    <a:spcPts val="1200"/>
                  </a:spcBef>
                  <a:buNone/>
                  <a:tabLst>
                    <a:tab pos="852488" algn="l"/>
                    <a:tab pos="2403475" algn="l"/>
                  </a:tabLst>
                </a:pPr>
                <a:endParaRPr lang="en-SG" sz="2400" dirty="0"/>
              </a:p>
              <a:p>
                <a:pPr marL="361950" indent="-361950">
                  <a:spcBef>
                    <a:spcPts val="1200"/>
                  </a:spcBef>
                  <a:buNone/>
                  <a:tabLst>
                    <a:tab pos="852488" algn="l"/>
                    <a:tab pos="2403475" algn="l"/>
                  </a:tabLst>
                </a:pPr>
                <a:endParaRPr lang="en-SG" sz="2400" dirty="0" smtClean="0"/>
              </a:p>
              <a:p>
                <a:pPr marL="361950" indent="-361950">
                  <a:spcBef>
                    <a:spcPts val="1200"/>
                  </a:spcBef>
                  <a:buNone/>
                  <a:tabLst>
                    <a:tab pos="852488" algn="l"/>
                    <a:tab pos="2403475" algn="l"/>
                  </a:tabLst>
                </a:pPr>
                <a:r>
                  <a:rPr lang="en-SG" sz="2400" dirty="0" smtClean="0"/>
                  <a:t>3.</a:t>
                </a:r>
                <a:r>
                  <a:rPr lang="en-SG" sz="2400" dirty="0"/>
                  <a:t>	</a:t>
                </a:r>
                <a:r>
                  <a:rPr lang="en-SG" sz="2400" dirty="0" smtClean="0"/>
                  <a:t>So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SG" sz="2400" dirty="0" smtClean="0"/>
                  <a:t> 		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 smtClean="0"/>
                  <a:t>.</a:t>
                </a:r>
                <a:endParaRPr lang="en-SG" sz="2400" dirty="0"/>
              </a:p>
              <a:p>
                <a:pPr marL="361950" indent="-361950">
                  <a:spcBef>
                    <a:spcPts val="1200"/>
                  </a:spcBef>
                  <a:buNone/>
                  <a:tabLst>
                    <a:tab pos="852488" algn="l"/>
                    <a:tab pos="2403475" algn="l"/>
                  </a:tabLst>
                </a:pPr>
                <a:r>
                  <a:rPr lang="en-SG" sz="2400" dirty="0" smtClean="0"/>
                  <a:t>4.	Hence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gcd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func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gcd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func>
                              </m:den>
                            </m:f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r>
                  <a:rPr lang="en-SG" sz="2400" dirty="0" smtClean="0"/>
                  <a:t>					</a:t>
                </a:r>
                <a:r>
                  <a:rPr lang="en-SG" sz="2400" dirty="0" smtClean="0">
                    <a:solidFill>
                      <a:srgbClr val="006600"/>
                    </a:solidFill>
                  </a:rPr>
                  <a:t>by Q3</a:t>
                </a:r>
                <a:r>
                  <a:rPr lang="en-SG" sz="2400" dirty="0" smtClean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29B480-4172-496C-AC1D-C9CC440B2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035" y="1974307"/>
                <a:ext cx="11665840" cy="4643415"/>
              </a:xfrm>
              <a:blipFill>
                <a:blip r:embed="rId2"/>
                <a:stretch>
                  <a:fillRect l="-784" t="-10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135DA6-D0D6-43A9-9D93-7B2599ADC130}"/>
                  </a:ext>
                </a:extLst>
              </p:cNvPr>
              <p:cNvSpPr txBox="1"/>
              <p:nvPr/>
            </p:nvSpPr>
            <p:spPr>
              <a:xfrm>
                <a:off x="7200902" y="130120"/>
                <a:ext cx="4886324" cy="70788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0000"/>
                    </a:solidFill>
                  </a:rPr>
                  <a:t>Q3.  Let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135DA6-D0D6-43A9-9D93-7B2599ADC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902" y="130120"/>
                <a:ext cx="4886324" cy="707886"/>
              </a:xfrm>
              <a:prstGeom prst="rect">
                <a:avLst/>
              </a:prstGeom>
              <a:blipFill>
                <a:blip r:embed="rId3"/>
                <a:stretch>
                  <a:fillRect l="-1119" t="-3390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88035" y="135669"/>
                <a:ext cx="6030572" cy="1188720"/>
              </a:xfrm>
            </p:spPr>
            <p:txBody>
              <a:bodyPr>
                <a:normAutofit fontScale="90000"/>
              </a:bodyPr>
              <a:lstStyle/>
              <a:p>
                <a:pPr lvl="0" algn="l" defTabSz="4572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Q5. Let </a:t>
                </a:r>
                <a14:m>
                  <m:oMath xmlns:m="http://schemas.openxmlformats.org/officeDocument/2006/math">
                    <m:r>
                      <a:rPr lang="en-US" sz="24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lang="en-US" sz="24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24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lang="en-US" sz="24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lang="en-US" sz="24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ℤ</m:t>
                    </m:r>
                  </m:oMath>
                </a14:m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lang="en-US" sz="24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≠0</m:t>
                    </m:r>
                  </m:oMath>
                </a14:m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lang="en-US" sz="24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≠0.</m:t>
                    </m:r>
                  </m:oMath>
                </a14:m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Prove that</a:t>
                </a:r>
                <a:b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cap="none" spc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cap="none" spc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cap="none" spc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cap="none" spc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cap="none" spc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400" i="1" cap="none" spc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cap="none" spc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gcd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i="1" cap="none" spc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 cap="none" spc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2400" i="1" cap="none" spc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 cap="none" spc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sz="2400" i="1" cap="none" spc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 </m:t>
                              </m:r>
                              <m:f>
                                <m:fPr>
                                  <m:ctrlPr>
                                    <a:rPr lang="en-US" sz="2400" i="1" cap="none" spc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cap="none" spc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400" i="1" cap="none" spc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cap="none" spc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gcd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i="1" cap="none" spc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 cap="none" spc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2400" i="1" cap="none" spc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 cap="none" spc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cap="none" spc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=1.</m:t>
                      </m:r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SG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88035" y="135669"/>
                <a:ext cx="6030572" cy="1188720"/>
              </a:xfrm>
              <a:blipFill>
                <a:blip r:embed="rId4"/>
                <a:stretch>
                  <a:fillRect t="-2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80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135DA6-D0D6-43A9-9D93-7B2599ADC130}"/>
                  </a:ext>
                </a:extLst>
              </p:cNvPr>
              <p:cNvSpPr txBox="1"/>
              <p:nvPr/>
            </p:nvSpPr>
            <p:spPr>
              <a:xfrm>
                <a:off x="7200902" y="130120"/>
                <a:ext cx="4886324" cy="70788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0000"/>
                    </a:solidFill>
                  </a:rPr>
                  <a:t>Q3.  Let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135DA6-D0D6-43A9-9D93-7B2599ADC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902" y="130120"/>
                <a:ext cx="4886324" cy="707886"/>
              </a:xfrm>
              <a:prstGeom prst="rect">
                <a:avLst/>
              </a:prstGeom>
              <a:blipFill>
                <a:blip r:embed="rId2"/>
                <a:stretch>
                  <a:fillRect l="-1119" t="-3390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00902" y="898325"/>
                <a:ext cx="4439718" cy="10156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000" b="1" dirty="0">
                    <a:solidFill>
                      <a:srgbClr val="3333FF"/>
                    </a:solidFill>
                  </a:rPr>
                  <a:t>Bézout's </a:t>
                </a:r>
                <a:r>
                  <a:rPr lang="en-US" sz="2000" b="1" dirty="0">
                    <a:solidFill>
                      <a:srgbClr val="3333FF"/>
                    </a:solidFill>
                  </a:rPr>
                  <a:t>Lemma.  </a:t>
                </a:r>
                <a:r>
                  <a:rPr lang="en-US" sz="2000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b="1" dirty="0">
                    <a:solidFill>
                      <a:srgbClr val="3333FF"/>
                    </a:solidFill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.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 Then </a:t>
                </a:r>
                <a:r>
                  <a:rPr lang="en-US" sz="2000" dirty="0">
                    <a:solidFill>
                      <a:srgbClr val="000000"/>
                    </a:solidFill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/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902" y="898325"/>
                <a:ext cx="4439718" cy="1015663"/>
              </a:xfrm>
              <a:prstGeom prst="rect">
                <a:avLst/>
              </a:prstGeom>
              <a:blipFill>
                <a:blip r:embed="rId3"/>
                <a:stretch>
                  <a:fillRect l="-1231" t="-2367" r="-1915" b="-47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88035" y="135669"/>
                <a:ext cx="6030572" cy="1188720"/>
              </a:xfrm>
            </p:spPr>
            <p:txBody>
              <a:bodyPr>
                <a:normAutofit fontScale="90000"/>
              </a:bodyPr>
              <a:lstStyle/>
              <a:p>
                <a:pPr lvl="0" algn="l" defTabSz="4572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Q5. Let </a:t>
                </a:r>
                <a14:m>
                  <m:oMath xmlns:m="http://schemas.openxmlformats.org/officeDocument/2006/math">
                    <m:r>
                      <a:rPr lang="en-US" sz="24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lang="en-US" sz="24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24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lang="en-US" sz="24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lang="en-US" sz="24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ℤ</m:t>
                    </m:r>
                  </m:oMath>
                </a14:m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lang="en-US" sz="24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≠0</m:t>
                    </m:r>
                  </m:oMath>
                </a14:m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lang="en-US" sz="24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≠0.</m:t>
                    </m:r>
                  </m:oMath>
                </a14:m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Prove that</a:t>
                </a:r>
                <a:b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cap="none" spc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cap="none" spc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cap="none" spc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cap="none" spc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cap="none" spc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400" i="1" cap="none" spc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cap="none" spc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gcd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i="1" cap="none" spc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 cap="none" spc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2400" i="1" cap="none" spc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 cap="none" spc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sz="2400" i="1" cap="none" spc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 </m:t>
                              </m:r>
                              <m:f>
                                <m:fPr>
                                  <m:ctrlPr>
                                    <a:rPr lang="en-US" sz="2400" i="1" cap="none" spc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cap="none" spc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400" i="1" cap="none" spc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cap="none" spc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gcd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i="1" cap="none" spc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 cap="none" spc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2400" i="1" cap="none" spc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 cap="none" spc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cap="none" spc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=1.</m:t>
                      </m:r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SG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88035" y="135669"/>
                <a:ext cx="6030572" cy="1188720"/>
              </a:xfrm>
              <a:blipFill>
                <a:blip r:embed="rId4"/>
                <a:stretch>
                  <a:fillRect t="-2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529B480-4172-496C-AC1D-C9CC440B21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35" y="1974307"/>
                <a:ext cx="11665840" cy="46434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1950" indent="-361950">
                  <a:spcBef>
                    <a:spcPts val="1200"/>
                  </a:spcBef>
                  <a:buFont typeface="Arial" panose="020B0604020202020204" pitchFamily="34" charset="0"/>
                  <a:buNone/>
                  <a:tabLst>
                    <a:tab pos="852488" algn="l"/>
                    <a:tab pos="2403475" algn="l"/>
                  </a:tabLst>
                </a:pPr>
                <a:r>
                  <a:rPr lang="en-US" sz="2400" dirty="0" smtClean="0"/>
                  <a:t>1.	Let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 smtClean="0"/>
                  <a:t> or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361950" indent="-361950">
                  <a:spcBef>
                    <a:spcPts val="1200"/>
                  </a:spcBef>
                  <a:buNone/>
                  <a:tabLst>
                    <a:tab pos="852488" algn="l"/>
                    <a:tab pos="2403475" algn="l"/>
                  </a:tabLst>
                </a:pPr>
                <a:r>
                  <a:rPr lang="en-US" sz="2400" dirty="0" smtClean="0"/>
                  <a:t>2.</a:t>
                </a:r>
                <a:r>
                  <a:rPr lang="en-US" sz="2400" dirty="0"/>
                  <a:t>	We know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	for some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/>
                  <a:t> 	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</a:t>
                </a:r>
                <a:r>
                  <a:rPr lang="en-SG" sz="2400" dirty="0">
                    <a:solidFill>
                      <a:srgbClr val="006600"/>
                    </a:solidFill>
                  </a:rPr>
                  <a:t>Bé</a:t>
                </a:r>
                <a:r>
                  <a:rPr lang="en-US" sz="2400" dirty="0" err="1">
                    <a:solidFill>
                      <a:srgbClr val="006600"/>
                    </a:solidFill>
                  </a:rPr>
                  <a:t>zout’s</a:t>
                </a:r>
                <a:r>
                  <a:rPr lang="en-US" sz="2400" dirty="0">
                    <a:solidFill>
                      <a:srgbClr val="006600"/>
                    </a:solidFill>
                  </a:rPr>
                  <a:t> Lemma</a:t>
                </a:r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361950" indent="-361950">
                  <a:spcBef>
                    <a:spcPts val="1200"/>
                  </a:spcBef>
                  <a:buFont typeface="Arial" panose="020B0604020202020204" pitchFamily="34" charset="0"/>
                  <a:buNone/>
                  <a:tabLst>
                    <a:tab pos="852488" algn="l"/>
                    <a:tab pos="2403475" algn="l"/>
                  </a:tabLst>
                </a:pPr>
                <a:r>
                  <a:rPr lang="en-SG" sz="2400" dirty="0" smtClean="0"/>
                  <a:t>3.</a:t>
                </a:r>
                <a:r>
                  <a:rPr lang="en-SG" sz="2400" dirty="0"/>
                  <a:t>	</a:t>
                </a:r>
                <a:r>
                  <a:rPr lang="en-SG" sz="2400" dirty="0" smtClean="0"/>
                  <a:t>So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sz="24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SG" sz="2400" dirty="0" smtClean="0"/>
                  <a:t> 		for some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 smtClean="0"/>
                  <a:t>.</a:t>
                </a:r>
                <a:endParaRPr lang="en-SG" sz="2400" dirty="0"/>
              </a:p>
              <a:p>
                <a:pPr marL="361950" indent="-361950">
                  <a:spcBef>
                    <a:spcPts val="1200"/>
                  </a:spcBef>
                  <a:buFont typeface="Arial" panose="020B0604020202020204" pitchFamily="34" charset="0"/>
                  <a:buNone/>
                  <a:tabLst>
                    <a:tab pos="852488" algn="l"/>
                    <a:tab pos="2403475" algn="l"/>
                  </a:tabLst>
                </a:pPr>
                <a:r>
                  <a:rPr lang="en-SG" sz="2400" dirty="0" smtClean="0"/>
                  <a:t>4.	Hence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gcd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func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gcd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func>
                              </m:den>
                            </m:f>
                          </m:e>
                        </m:d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r>
                  <a:rPr lang="en-SG" sz="2400" dirty="0" smtClean="0"/>
                  <a:t>					</a:t>
                </a:r>
                <a:r>
                  <a:rPr lang="en-SG" sz="2400" dirty="0" smtClean="0">
                    <a:solidFill>
                      <a:srgbClr val="006600"/>
                    </a:solidFill>
                  </a:rPr>
                  <a:t>by Q3</a:t>
                </a:r>
                <a:r>
                  <a:rPr lang="en-SG" sz="2400" dirty="0" smtClean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529B480-4172-496C-AC1D-C9CC440B2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5" y="1974307"/>
                <a:ext cx="11665840" cy="4643415"/>
              </a:xfrm>
              <a:prstGeom prst="rect">
                <a:avLst/>
              </a:prstGeom>
              <a:blipFill>
                <a:blip r:embed="rId5"/>
                <a:stretch>
                  <a:fillRect l="-784" t="-10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64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5618CC-6044-4983-9CB5-412EB34279B0}"/>
                  </a:ext>
                </a:extLst>
              </p:cNvPr>
              <p:cNvSpPr txBox="1"/>
              <p:nvPr/>
            </p:nvSpPr>
            <p:spPr>
              <a:xfrm>
                <a:off x="488632" y="1865780"/>
                <a:ext cx="5391150" cy="3585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4675" indent="-574675">
                  <a:spcAft>
                    <a:spcPts val="600"/>
                  </a:spcAft>
                </a:pPr>
                <a:r>
                  <a:rPr lang="en-US" sz="2400" dirty="0" smtClean="0"/>
                  <a:t>2.	</a:t>
                </a:r>
                <a:r>
                  <a:rPr lang="en-US" sz="2400" dirty="0" smtClean="0">
                    <a:solidFill>
                      <a:srgbClr val="0000FF"/>
                    </a:solidFill>
                  </a:rPr>
                  <a:t>(“Only if”)</a:t>
                </a:r>
              </a:p>
              <a:p>
                <a:pPr marL="574675" indent="-574675">
                  <a:spcAft>
                    <a:spcPts val="600"/>
                  </a:spcAft>
                </a:pPr>
                <a:r>
                  <a:rPr lang="en-US" sz="2400" dirty="0" smtClean="0"/>
                  <a:t>2.1.</a:t>
                </a:r>
                <a:r>
                  <a:rPr lang="en-US" sz="2400" dirty="0"/>
                  <a:t>	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𝑏𝑡</m:t>
                    </m:r>
                  </m:oMath>
                </a14:m>
                <a:r>
                  <a:rPr lang="en-SG" sz="2400" dirty="0"/>
                  <a:t>.</a:t>
                </a:r>
              </a:p>
              <a:p>
                <a:pPr marL="574675" indent="-574675">
                  <a:spcAft>
                    <a:spcPts val="600"/>
                  </a:spcAft>
                </a:pPr>
                <a:endParaRPr lang="en-US" sz="2400" dirty="0" smtClean="0"/>
              </a:p>
              <a:p>
                <a:pPr marL="574675" indent="-574675">
                  <a:spcAft>
                    <a:spcPts val="600"/>
                  </a:spcAft>
                </a:pPr>
                <a:endParaRPr lang="en-US" sz="2400" dirty="0"/>
              </a:p>
              <a:p>
                <a:pPr marL="574675" indent="-574675">
                  <a:spcAft>
                    <a:spcPts val="600"/>
                  </a:spcAft>
                </a:pPr>
                <a:endParaRPr lang="en-US" sz="2400" dirty="0" smtClean="0"/>
              </a:p>
              <a:p>
                <a:pPr marL="574675" indent="-574675">
                  <a:spcAft>
                    <a:spcPts val="600"/>
                  </a:spcAft>
                </a:pPr>
                <a:endParaRPr lang="en-US" sz="2400" dirty="0"/>
              </a:p>
              <a:p>
                <a:pPr marL="574675" indent="-574675">
                  <a:spcAft>
                    <a:spcPts val="600"/>
                  </a:spcAft>
                </a:pPr>
                <a:endParaRPr lang="en-US" sz="2400" dirty="0" smtClean="0"/>
              </a:p>
              <a:p>
                <a:pPr marL="574675" indent="-574675">
                  <a:spcAft>
                    <a:spcPts val="600"/>
                  </a:spcAft>
                </a:pPr>
                <a:r>
                  <a:rPr lang="en-SG" sz="2400" dirty="0" smtClean="0"/>
                  <a:t>2.4</a:t>
                </a:r>
                <a:r>
                  <a:rPr lang="en-SG" sz="2400" dirty="0"/>
                  <a:t>.	This means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5618CC-6044-4983-9CB5-412EB3427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2" y="1865780"/>
                <a:ext cx="5391150" cy="3585597"/>
              </a:xfrm>
              <a:prstGeom prst="rect">
                <a:avLst/>
              </a:prstGeom>
              <a:blipFill>
                <a:blip r:embed="rId3"/>
                <a:stretch>
                  <a:fillRect l="-1695" t="-1361" b="-30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4669A-611D-40AF-9195-A3F3A32D4819}"/>
                  </a:ext>
                </a:extLst>
              </p:cNvPr>
              <p:cNvSpPr txBox="1"/>
              <p:nvPr/>
            </p:nvSpPr>
            <p:spPr>
              <a:xfrm>
                <a:off x="5979794" y="1865780"/>
                <a:ext cx="5835487" cy="4847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4675" indent="-574675">
                  <a:spcAft>
                    <a:spcPts val="600"/>
                  </a:spcAft>
                  <a:tabLst>
                    <a:tab pos="1027113" algn="l"/>
                    <a:tab pos="1541463" algn="l"/>
                    <a:tab pos="4232275" algn="l"/>
                  </a:tabLst>
                </a:pPr>
                <a:r>
                  <a:rPr lang="en-US" sz="2400" dirty="0" smtClean="0"/>
                  <a:t>3.	</a:t>
                </a:r>
                <a:r>
                  <a:rPr lang="en-US" sz="2400" dirty="0" smtClean="0">
                    <a:solidFill>
                      <a:srgbClr val="0000FF"/>
                    </a:solidFill>
                  </a:rPr>
                  <a:t>(“If”)</a:t>
                </a:r>
              </a:p>
              <a:p>
                <a:pPr marL="574675" indent="-574675">
                  <a:spcAft>
                    <a:spcPts val="600"/>
                  </a:spcAft>
                  <a:tabLst>
                    <a:tab pos="1027113" algn="l"/>
                    <a:tab pos="1541463" algn="l"/>
                    <a:tab pos="4232275" algn="l"/>
                  </a:tabLst>
                </a:pPr>
                <a:r>
                  <a:rPr lang="en-US" sz="2400" dirty="0" smtClean="0"/>
                  <a:t>3.1.	Suppose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dirty="0"/>
                  <a:t>.</a:t>
                </a:r>
              </a:p>
              <a:p>
                <a:pPr marL="574675" indent="-574675">
                  <a:spcAft>
                    <a:spcPts val="600"/>
                  </a:spcAft>
                  <a:tabLst>
                    <a:tab pos="1027113" algn="l"/>
                    <a:tab pos="1541463" algn="l"/>
                    <a:tab pos="4232275" algn="l"/>
                  </a:tabLst>
                </a:pPr>
                <a:r>
                  <a:rPr lang="en-SG" sz="2400" dirty="0" smtClean="0"/>
                  <a:t>3.2.</a:t>
                </a:r>
                <a:r>
                  <a:rPr lang="en-SG" sz="2400" dirty="0"/>
                  <a:t>	</a:t>
                </a:r>
                <a:r>
                  <a:rPr lang="en-SG" sz="2400" dirty="0" smtClean="0">
                    <a:solidFill>
                      <a:srgbClr val="006600"/>
                    </a:solidFill>
                  </a:rPr>
                  <a:t>Use </a:t>
                </a:r>
                <a:r>
                  <a:rPr lang="en-SG" sz="2400" dirty="0" err="1">
                    <a:solidFill>
                      <a:srgbClr val="006600"/>
                    </a:solidFill>
                  </a:rPr>
                  <a:t>Bé</a:t>
                </a:r>
                <a:r>
                  <a:rPr lang="en-US" sz="2400" dirty="0" err="1">
                    <a:solidFill>
                      <a:srgbClr val="006600"/>
                    </a:solidFill>
                  </a:rPr>
                  <a:t>zout’s</a:t>
                </a:r>
                <a:r>
                  <a:rPr lang="en-US" sz="2400" dirty="0">
                    <a:solidFill>
                      <a:srgbClr val="006600"/>
                    </a:solidFill>
                  </a:rPr>
                  <a:t> Lemma</a:t>
                </a:r>
                <a:r>
                  <a:rPr lang="en-SG" sz="2400" dirty="0" smtClean="0">
                    <a:solidFill>
                      <a:srgbClr val="006600"/>
                    </a:solidFill>
                  </a:rPr>
                  <a:t> to </a:t>
                </a:r>
                <a:r>
                  <a:rPr lang="en-SG" sz="2400" dirty="0" smtClean="0"/>
                  <a:t>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,ℓ∈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 smtClean="0"/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574675" indent="-574675">
                  <a:spcAft>
                    <a:spcPts val="600"/>
                  </a:spcAft>
                  <a:tabLst>
                    <a:tab pos="1027113" algn="l"/>
                    <a:tab pos="1541463" algn="l"/>
                    <a:tab pos="4232275" algn="l"/>
                  </a:tabLst>
                </a:pPr>
                <a:endParaRPr lang="en-US" sz="2400" dirty="0" smtClean="0"/>
              </a:p>
              <a:p>
                <a:pPr marL="574675" indent="-574675">
                  <a:spcAft>
                    <a:spcPts val="600"/>
                  </a:spcAft>
                  <a:tabLst>
                    <a:tab pos="1027113" algn="l"/>
                    <a:tab pos="1541463" algn="l"/>
                    <a:tab pos="4232275" algn="l"/>
                  </a:tabLst>
                </a:pPr>
                <a:endParaRPr lang="en-US" sz="2400" dirty="0"/>
              </a:p>
              <a:p>
                <a:pPr marL="574675" indent="-574675">
                  <a:spcAft>
                    <a:spcPts val="600"/>
                  </a:spcAft>
                  <a:tabLst>
                    <a:tab pos="1027113" algn="l"/>
                    <a:tab pos="1541463" algn="l"/>
                    <a:tab pos="4232275" algn="l"/>
                  </a:tabLst>
                </a:pPr>
                <a:endParaRPr lang="en-US" sz="2400" dirty="0" smtClean="0"/>
              </a:p>
              <a:p>
                <a:pPr marL="574675" indent="-574675">
                  <a:spcAft>
                    <a:spcPts val="600"/>
                  </a:spcAft>
                  <a:tabLst>
                    <a:tab pos="1027113" algn="l"/>
                    <a:tab pos="1541463" algn="l"/>
                    <a:tab pos="4232275" algn="l"/>
                  </a:tabLst>
                </a:pPr>
                <a:endParaRPr lang="en-US" sz="2400" dirty="0"/>
              </a:p>
              <a:p>
                <a:pPr marL="574675" indent="-574675">
                  <a:spcAft>
                    <a:spcPts val="600"/>
                  </a:spcAft>
                  <a:tabLst>
                    <a:tab pos="1027113" algn="l"/>
                    <a:tab pos="1541463" algn="l"/>
                    <a:tab pos="4232275" algn="l"/>
                  </a:tabLst>
                </a:pPr>
                <a:endParaRPr lang="en-US" sz="2400" dirty="0" smtClean="0"/>
              </a:p>
              <a:p>
                <a:pPr marL="574675" indent="-574675">
                  <a:spcAft>
                    <a:spcPts val="600"/>
                  </a:spcAft>
                  <a:tabLst>
                    <a:tab pos="1027113" algn="l"/>
                    <a:tab pos="1541463" algn="l"/>
                    <a:tab pos="4232275" algn="l"/>
                  </a:tabLst>
                </a:pPr>
                <a:endParaRPr lang="en-US" sz="2400" dirty="0"/>
              </a:p>
              <a:p>
                <a:pPr marL="574675" indent="-574675">
                  <a:spcAft>
                    <a:spcPts val="600"/>
                  </a:spcAft>
                  <a:tabLst>
                    <a:tab pos="1027113" algn="l"/>
                    <a:tab pos="1541463" algn="l"/>
                    <a:tab pos="4232275" algn="l"/>
                  </a:tabLst>
                </a:pPr>
                <a:r>
                  <a:rPr lang="en-US" sz="2400" dirty="0" smtClean="0"/>
                  <a:t>3.6</a:t>
                </a:r>
                <a:r>
                  <a:rPr lang="en-US" sz="2400" b="0" dirty="0" smtClean="0"/>
                  <a:t>.</a:t>
                </a:r>
                <a:r>
                  <a:rPr lang="en-US" sz="2400" b="0" dirty="0"/>
                  <a:t>	</a:t>
                </a:r>
                <a:r>
                  <a:rPr lang="en-US" sz="2400" dirty="0" smtClean="0"/>
                  <a:t>Hence</a:t>
                </a:r>
                <a:r>
                  <a:rPr lang="en-US" sz="24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𝑏𝑡</m:t>
                    </m:r>
                  </m:oMath>
                </a14:m>
                <a:r>
                  <a:rPr lang="en-US" sz="2400" b="0" dirty="0" smtClean="0"/>
                  <a:t> 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b="0" dirty="0" smtClean="0"/>
                  <a:t>.</a:t>
                </a:r>
                <a:endParaRPr lang="en-US" sz="24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4669A-611D-40AF-9195-A3F3A32D4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794" y="1865780"/>
                <a:ext cx="5835487" cy="4847481"/>
              </a:xfrm>
              <a:prstGeom prst="rect">
                <a:avLst/>
              </a:prstGeom>
              <a:blipFill>
                <a:blip r:embed="rId4"/>
                <a:stretch>
                  <a:fillRect l="-1672" t="-1006" b="-20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5800725" y="1943100"/>
            <a:ext cx="0" cy="4495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609600" y="180428"/>
                <a:ext cx="9387156" cy="881046"/>
              </a:xfrm>
            </p:spPr>
            <p:txBody>
              <a:bodyPr>
                <a:normAutofit fontScale="90000"/>
              </a:bodyPr>
              <a:lstStyle/>
              <a:p>
                <a:pPr marL="714375" lvl="0" indent="-714375" algn="l" defTabSz="4572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Q6.	Let </a:t>
                </a:r>
                <a14:m>
                  <m:oMath xmlns:m="http://schemas.openxmlformats.org/officeDocument/2006/math"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ℤ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≠0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</a:t>
                </a:r>
                <a:r>
                  <a:rPr lang="en-US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or </a:t>
                </a:r>
                <a14:m>
                  <m:oMath xmlns:m="http://schemas.openxmlformats.org/officeDocument/2006/math"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≠0.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Prove that an integer </a:t>
                </a:r>
                <a14:m>
                  <m:oMath xmlns:m="http://schemas.openxmlformats.org/officeDocument/2006/math"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is an integer linear combination of </a:t>
                </a:r>
                <a14:m>
                  <m:oMath xmlns:m="http://schemas.openxmlformats.org/officeDocument/2006/math">
                    <m:r>
                      <a:rPr lang="en-US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if and only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  <m: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∣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lang="en-US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.</a:t>
                </a:r>
                <a:endParaRPr lang="en-SG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" y="180428"/>
                <a:ext cx="9387156" cy="881046"/>
              </a:xfrm>
              <a:blipFill>
                <a:blip r:embed="rId5"/>
                <a:stretch>
                  <a:fillRect t="-3356" b="-127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5618CC-6044-4983-9CB5-412EB34279B0}"/>
                  </a:ext>
                </a:extLst>
              </p:cNvPr>
              <p:cNvSpPr txBox="1"/>
              <p:nvPr/>
            </p:nvSpPr>
            <p:spPr>
              <a:xfrm>
                <a:off x="488632" y="1196169"/>
                <a:ext cx="21723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4675" indent="-574675">
                  <a:spcAft>
                    <a:spcPts val="600"/>
                  </a:spcAft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1.	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 smtClean="0">
                    <a:solidFill>
                      <a:schemeClr val="tx1"/>
                    </a:solidFill>
                  </a:rPr>
                  <a:t>.</a:t>
                </a:r>
                <a:endParaRPr lang="en-SG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5618CC-6044-4983-9CB5-412EB3427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2" y="1196169"/>
                <a:ext cx="2172375" cy="461665"/>
              </a:xfrm>
              <a:prstGeom prst="rect">
                <a:avLst/>
              </a:prstGeom>
              <a:blipFill>
                <a:blip r:embed="rId6"/>
                <a:stretch>
                  <a:fillRect l="-4202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57031" y="1196169"/>
                <a:ext cx="4439718" cy="10156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000" b="1" dirty="0">
                    <a:solidFill>
                      <a:srgbClr val="3333FF"/>
                    </a:solidFill>
                  </a:rPr>
                  <a:t>Bézout's </a:t>
                </a:r>
                <a:r>
                  <a:rPr lang="en-US" sz="2000" b="1" dirty="0">
                    <a:solidFill>
                      <a:srgbClr val="3333FF"/>
                    </a:solidFill>
                  </a:rPr>
                  <a:t>Lemma.  </a:t>
                </a:r>
                <a:r>
                  <a:rPr lang="en-US" sz="2000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b="1" dirty="0">
                    <a:solidFill>
                      <a:srgbClr val="3333FF"/>
                    </a:solidFill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.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 Then </a:t>
                </a:r>
                <a:r>
                  <a:rPr lang="en-US" sz="2000" dirty="0">
                    <a:solidFill>
                      <a:srgbClr val="000000"/>
                    </a:solidFill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/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031" y="1196169"/>
                <a:ext cx="4439718" cy="1015663"/>
              </a:xfrm>
              <a:prstGeom prst="rect">
                <a:avLst/>
              </a:prstGeom>
              <a:blipFill>
                <a:blip r:embed="rId7"/>
                <a:stretch>
                  <a:fillRect l="-1233" t="-2367" r="-2055" b="-47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8632" y="5636043"/>
                <a:ext cx="4227206" cy="10156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3333FF"/>
                    </a:solidFill>
                  </a:rPr>
                  <a:t>Lemma 8.1.14 (Closure Lemma).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/>
                  <a:t>.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∣(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/>
                  <a:t>.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2" y="5636043"/>
                <a:ext cx="4227206" cy="1015663"/>
              </a:xfrm>
              <a:prstGeom prst="rect">
                <a:avLst/>
              </a:prstGeom>
              <a:blipFill>
                <a:blip r:embed="rId8"/>
                <a:stretch>
                  <a:fillRect l="-1293" t="-2976" r="-1868"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02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uiExpand="1" build="p"/>
      <p:bldP spid="14" grpId="0" uiExpand="1" build="p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5618CC-6044-4983-9CB5-412EB34279B0}"/>
                  </a:ext>
                </a:extLst>
              </p:cNvPr>
              <p:cNvSpPr txBox="1"/>
              <p:nvPr/>
            </p:nvSpPr>
            <p:spPr>
              <a:xfrm>
                <a:off x="488632" y="1865780"/>
                <a:ext cx="5391150" cy="2985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4675" indent="-574675">
                  <a:spcAft>
                    <a:spcPts val="600"/>
                  </a:spcAft>
                </a:pPr>
                <a:r>
                  <a:rPr lang="en-US" sz="2400" dirty="0" smtClean="0"/>
                  <a:t>2.	</a:t>
                </a:r>
                <a:r>
                  <a:rPr lang="en-US" sz="2400" dirty="0" smtClean="0">
                    <a:solidFill>
                      <a:srgbClr val="0000FF"/>
                    </a:solidFill>
                  </a:rPr>
                  <a:t>(“Only if”)</a:t>
                </a:r>
              </a:p>
              <a:p>
                <a:pPr marL="574675" indent="-574675">
                  <a:spcAft>
                    <a:spcPts val="600"/>
                  </a:spcAft>
                </a:pPr>
                <a:r>
                  <a:rPr lang="en-US" sz="2400" dirty="0" smtClean="0"/>
                  <a:t>2.1.</a:t>
                </a:r>
                <a:r>
                  <a:rPr lang="en-US" sz="2400" dirty="0"/>
                  <a:t>	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𝑏𝑡</m:t>
                    </m:r>
                  </m:oMath>
                </a14:m>
                <a:r>
                  <a:rPr lang="en-SG" sz="2400" dirty="0"/>
                  <a:t>.</a:t>
                </a:r>
              </a:p>
              <a:p>
                <a:pPr marL="574675" indent="-574675">
                  <a:spcAft>
                    <a:spcPts val="600"/>
                  </a:spcAft>
                </a:pPr>
                <a:r>
                  <a:rPr lang="en-SG" sz="2400" dirty="0" smtClean="0"/>
                  <a:t>2.2</a:t>
                </a:r>
                <a:r>
                  <a:rPr lang="en-SG" sz="2400" dirty="0"/>
                  <a:t>.	</a:t>
                </a:r>
                <a:r>
                  <a:rPr lang="en-SG" sz="2400" dirty="0" smtClean="0"/>
                  <a:t>Note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400" dirty="0"/>
                  <a:t>  </a:t>
                </a:r>
                <a:br>
                  <a:rPr lang="en-SG" sz="2400" dirty="0"/>
                </a:br>
                <a:r>
                  <a:rPr lang="en-SG" sz="2000" dirty="0">
                    <a:solidFill>
                      <a:srgbClr val="006600"/>
                    </a:solidFill>
                  </a:rPr>
                  <a:t>	</a:t>
                </a:r>
                <a:r>
                  <a:rPr lang="en-SG" sz="2400" dirty="0" smtClean="0">
                    <a:solidFill>
                      <a:srgbClr val="006600"/>
                    </a:solidFill>
                  </a:rPr>
                  <a:t>by </a:t>
                </a:r>
                <a:r>
                  <a:rPr lang="en-SG" sz="2400" dirty="0">
                    <a:solidFill>
                      <a:srgbClr val="006600"/>
                    </a:solidFill>
                  </a:rPr>
                  <a:t>the definition of </a:t>
                </a:r>
                <a:r>
                  <a:rPr lang="en-SG" sz="2400" dirty="0" err="1" smtClean="0">
                    <a:solidFill>
                      <a:srgbClr val="006600"/>
                    </a:solidFill>
                  </a:rPr>
                  <a:t>gcd</a:t>
                </a:r>
                <a:r>
                  <a:rPr lang="en-SG" sz="2400" dirty="0">
                    <a:solidFill>
                      <a:srgbClr val="006600"/>
                    </a:solidFill>
                  </a:rPr>
                  <a:t>.</a:t>
                </a:r>
              </a:p>
              <a:p>
                <a:pPr marL="574675" indent="-574675">
                  <a:spcAft>
                    <a:spcPts val="600"/>
                  </a:spcAft>
                </a:pPr>
                <a:r>
                  <a:rPr lang="en-SG" sz="2400" dirty="0" smtClean="0"/>
                  <a:t>2.3</a:t>
                </a:r>
                <a:r>
                  <a:rPr lang="en-SG" sz="2400" dirty="0"/>
                  <a:t>.	So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𝑏𝑡</m:t>
                    </m:r>
                  </m:oMath>
                </a14:m>
                <a:r>
                  <a:rPr lang="en-SG" sz="2400" dirty="0"/>
                  <a:t> </a:t>
                </a:r>
                <a:br>
                  <a:rPr lang="en-SG" sz="2400" dirty="0"/>
                </a:br>
                <a:r>
                  <a:rPr lang="en-SG" sz="2000" dirty="0">
                    <a:solidFill>
                      <a:srgbClr val="006600"/>
                    </a:solidFill>
                  </a:rPr>
                  <a:t>	</a:t>
                </a:r>
                <a:r>
                  <a:rPr lang="en-SG" sz="2400" dirty="0" smtClean="0">
                    <a:solidFill>
                      <a:srgbClr val="006600"/>
                    </a:solidFill>
                  </a:rPr>
                  <a:t>by </a:t>
                </a:r>
                <a:r>
                  <a:rPr lang="en-SG" sz="2400" dirty="0">
                    <a:solidFill>
                      <a:srgbClr val="006600"/>
                    </a:solidFill>
                  </a:rPr>
                  <a:t>the Closure </a:t>
                </a:r>
                <a:r>
                  <a:rPr lang="en-SG" sz="2400" dirty="0" smtClean="0">
                    <a:solidFill>
                      <a:srgbClr val="006600"/>
                    </a:solidFill>
                  </a:rPr>
                  <a:t>Lemma.</a:t>
                </a:r>
                <a:endParaRPr lang="en-SG" sz="2400" dirty="0">
                  <a:solidFill>
                    <a:srgbClr val="006600"/>
                  </a:solidFill>
                </a:endParaRPr>
              </a:p>
              <a:p>
                <a:pPr marL="574675" indent="-574675">
                  <a:spcAft>
                    <a:spcPts val="600"/>
                  </a:spcAft>
                </a:pPr>
                <a:r>
                  <a:rPr lang="en-SG" sz="2400" dirty="0" smtClean="0"/>
                  <a:t>2.4</a:t>
                </a:r>
                <a:r>
                  <a:rPr lang="en-SG" sz="2400" dirty="0"/>
                  <a:t>.	This means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5618CC-6044-4983-9CB5-412EB3427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2" y="1865780"/>
                <a:ext cx="5391150" cy="2985433"/>
              </a:xfrm>
              <a:prstGeom prst="rect">
                <a:avLst/>
              </a:prstGeom>
              <a:blipFill>
                <a:blip r:embed="rId3"/>
                <a:stretch>
                  <a:fillRect l="-1695" t="-1633" b="-367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4669A-611D-40AF-9195-A3F3A32D4819}"/>
                  </a:ext>
                </a:extLst>
              </p:cNvPr>
              <p:cNvSpPr txBox="1"/>
              <p:nvPr/>
            </p:nvSpPr>
            <p:spPr>
              <a:xfrm>
                <a:off x="5979794" y="1865780"/>
                <a:ext cx="5835487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4675" indent="-574675">
                  <a:spcAft>
                    <a:spcPts val="600"/>
                  </a:spcAft>
                  <a:tabLst>
                    <a:tab pos="1027113" algn="l"/>
                    <a:tab pos="1541463" algn="l"/>
                    <a:tab pos="4232275" algn="l"/>
                  </a:tabLst>
                </a:pPr>
                <a:r>
                  <a:rPr lang="en-US" sz="2400" dirty="0" smtClean="0"/>
                  <a:t>3.	</a:t>
                </a:r>
                <a:r>
                  <a:rPr lang="en-US" sz="2400" dirty="0" smtClean="0">
                    <a:solidFill>
                      <a:srgbClr val="0000FF"/>
                    </a:solidFill>
                  </a:rPr>
                  <a:t>(“If”)</a:t>
                </a:r>
              </a:p>
              <a:p>
                <a:pPr marL="574675" indent="-574675">
                  <a:spcAft>
                    <a:spcPts val="600"/>
                  </a:spcAft>
                  <a:tabLst>
                    <a:tab pos="1027113" algn="l"/>
                    <a:tab pos="1541463" algn="l"/>
                    <a:tab pos="4232275" algn="l"/>
                  </a:tabLst>
                </a:pPr>
                <a:r>
                  <a:rPr lang="en-US" sz="2400" dirty="0" smtClean="0"/>
                  <a:t>3.1.	Suppose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dirty="0"/>
                  <a:t>.</a:t>
                </a:r>
              </a:p>
              <a:p>
                <a:pPr marL="574675" indent="-574675">
                  <a:spcAft>
                    <a:spcPts val="600"/>
                  </a:spcAft>
                  <a:tabLst>
                    <a:tab pos="1027113" algn="l"/>
                    <a:tab pos="1541463" algn="l"/>
                    <a:tab pos="4232275" algn="l"/>
                  </a:tabLst>
                </a:pPr>
                <a:r>
                  <a:rPr lang="en-SG" sz="2400" dirty="0" smtClean="0"/>
                  <a:t>3.2.</a:t>
                </a:r>
                <a:r>
                  <a:rPr lang="en-SG" sz="2400" dirty="0"/>
                  <a:t>	</a:t>
                </a:r>
                <a:r>
                  <a:rPr lang="en-SG" sz="2400" dirty="0" smtClean="0">
                    <a:solidFill>
                      <a:srgbClr val="006600"/>
                    </a:solidFill>
                  </a:rPr>
                  <a:t>Use </a:t>
                </a:r>
                <a:r>
                  <a:rPr lang="en-SG" sz="2400" dirty="0" err="1">
                    <a:solidFill>
                      <a:srgbClr val="006600"/>
                    </a:solidFill>
                  </a:rPr>
                  <a:t>Bé</a:t>
                </a:r>
                <a:r>
                  <a:rPr lang="en-US" sz="2400" dirty="0" err="1">
                    <a:solidFill>
                      <a:srgbClr val="006600"/>
                    </a:solidFill>
                  </a:rPr>
                  <a:t>zout’s</a:t>
                </a:r>
                <a:r>
                  <a:rPr lang="en-US" sz="2400" dirty="0">
                    <a:solidFill>
                      <a:srgbClr val="006600"/>
                    </a:solidFill>
                  </a:rPr>
                  <a:t> Lemma</a:t>
                </a:r>
                <a:r>
                  <a:rPr lang="en-SG" sz="2400" dirty="0" smtClean="0">
                    <a:solidFill>
                      <a:srgbClr val="006600"/>
                    </a:solidFill>
                  </a:rPr>
                  <a:t> to </a:t>
                </a:r>
                <a:r>
                  <a:rPr lang="en-SG" sz="2400" dirty="0" smtClean="0"/>
                  <a:t>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,ℓ∈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 smtClean="0"/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574675" indent="-574675">
                  <a:spcAft>
                    <a:spcPts val="600"/>
                  </a:spcAft>
                  <a:tabLst>
                    <a:tab pos="1027113" algn="l"/>
                    <a:tab pos="1541463" algn="l"/>
                    <a:tab pos="4232275" algn="l"/>
                  </a:tabLst>
                </a:pPr>
                <a:r>
                  <a:rPr lang="en-SG" sz="2400" dirty="0" smtClean="0"/>
                  <a:t>3.3.</a:t>
                </a:r>
                <a:r>
                  <a:rPr lang="en-SG" sz="2400" dirty="0"/>
                  <a:t>	</a:t>
                </a:r>
                <a:r>
                  <a:rPr lang="en-SG" sz="2400" dirty="0">
                    <a:solidFill>
                      <a:srgbClr val="006600"/>
                    </a:solidFill>
                  </a:rPr>
                  <a:t>Use the definition of divisibility to </a:t>
                </a:r>
                <a:r>
                  <a:rPr lang="en-SG" sz="2400" dirty="0"/>
                  <a:t>find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400" dirty="0" smtClean="0"/>
                  <a:t>.</a:t>
                </a:r>
                <a:endParaRPr lang="en-US" sz="2400" b="0" dirty="0" smtClean="0"/>
              </a:p>
              <a:p>
                <a:pPr marL="574675" indent="-574675">
                  <a:spcAft>
                    <a:spcPts val="600"/>
                  </a:spcAft>
                  <a:tabLst>
                    <a:tab pos="1027113" algn="l"/>
                    <a:tab pos="1541463" algn="l"/>
                    <a:tab pos="4232275" algn="l"/>
                  </a:tabLst>
                </a:pPr>
                <a:r>
                  <a:rPr lang="en-US" sz="2400" dirty="0" smtClean="0"/>
                  <a:t>3.4.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</m:oMath>
                </a14:m>
                <a:r>
                  <a:rPr lang="en-US" sz="2400" b="0" dirty="0"/>
                  <a:t> </a:t>
                </a:r>
                <a:r>
                  <a:rPr lang="en-US" sz="2400" b="0" dirty="0" smtClean="0">
                    <a:solidFill>
                      <a:srgbClr val="006600"/>
                    </a:solidFill>
                  </a:rPr>
                  <a:t>by </a:t>
                </a:r>
                <a:r>
                  <a:rPr lang="en-US" sz="2400" b="0" dirty="0">
                    <a:solidFill>
                      <a:srgbClr val="006600"/>
                    </a:solidFill>
                  </a:rPr>
                  <a:t>line </a:t>
                </a:r>
                <a:r>
                  <a:rPr lang="en-US" sz="2400" b="0" dirty="0" smtClean="0">
                    <a:solidFill>
                      <a:srgbClr val="006600"/>
                    </a:solidFill>
                  </a:rPr>
                  <a:t>3.2.</a:t>
                </a:r>
                <a:endParaRPr lang="en-US" sz="2400" b="0" dirty="0">
                  <a:solidFill>
                    <a:srgbClr val="006600"/>
                  </a:solidFill>
                </a:endParaRPr>
              </a:p>
              <a:p>
                <a:pPr marL="574675" indent="-574675">
                  <a:spcAft>
                    <a:spcPts val="600"/>
                  </a:spcAft>
                  <a:tabLst>
                    <a:tab pos="1027113" algn="l"/>
                    <a:tab pos="1541463" algn="l"/>
                    <a:tab pos="4232275" algn="l"/>
                  </a:tabLst>
                </a:pPr>
                <a:r>
                  <a:rPr lang="en-US" sz="2400" b="0" dirty="0" smtClean="0"/>
                  <a:t>3.5.	So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</m:oMath>
                </a14:m>
                <a:r>
                  <a:rPr lang="en-US" sz="2400" b="0" dirty="0" smtClean="0"/>
                  <a:t> 	</a:t>
                </a:r>
                <a:r>
                  <a:rPr lang="en-US" sz="2400" b="0" dirty="0" smtClean="0">
                    <a:solidFill>
                      <a:srgbClr val="006600"/>
                    </a:solidFill>
                  </a:rPr>
                  <a:t>by line 3.3</a:t>
                </a:r>
                <a:r>
                  <a:rPr lang="en-US" sz="2400" b="0" dirty="0" smtClean="0"/>
                  <a:t>, </a:t>
                </a:r>
                <a:r>
                  <a:rPr lang="en-US" sz="2400" b="0" dirty="0" smtClean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𝑚𝑘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ℓ∈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b="0" dirty="0" smtClean="0">
                    <a:solidFill>
                      <a:schemeClr val="tx1"/>
                    </a:solidFill>
                  </a:rPr>
                  <a:t>.</a:t>
                </a:r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574675" indent="-574675">
                  <a:spcAft>
                    <a:spcPts val="600"/>
                  </a:spcAft>
                  <a:tabLst>
                    <a:tab pos="1027113" algn="l"/>
                    <a:tab pos="1541463" algn="l"/>
                    <a:tab pos="4232275" algn="l"/>
                  </a:tabLst>
                </a:pPr>
                <a:r>
                  <a:rPr lang="en-US" sz="2400" dirty="0" smtClean="0"/>
                  <a:t>3.6</a:t>
                </a:r>
                <a:r>
                  <a:rPr lang="en-US" sz="2400" b="0" dirty="0" smtClean="0"/>
                  <a:t>.</a:t>
                </a:r>
                <a:r>
                  <a:rPr lang="en-US" sz="2400" b="0" dirty="0"/>
                  <a:t>	</a:t>
                </a:r>
                <a:r>
                  <a:rPr lang="en-US" sz="2400" dirty="0" smtClean="0"/>
                  <a:t>Hence</a:t>
                </a:r>
                <a:r>
                  <a:rPr lang="en-US" sz="24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𝑏𝑡</m:t>
                    </m:r>
                  </m:oMath>
                </a14:m>
                <a:r>
                  <a:rPr lang="en-US" sz="2400" b="0" dirty="0" smtClean="0"/>
                  <a:t> 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b="0" dirty="0" smtClean="0"/>
                  <a:t>.</a:t>
                </a:r>
                <a:endParaRPr lang="en-US" sz="24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4669A-611D-40AF-9195-A3F3A32D4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794" y="1865780"/>
                <a:ext cx="5835487" cy="4247317"/>
              </a:xfrm>
              <a:prstGeom prst="rect">
                <a:avLst/>
              </a:prstGeom>
              <a:blipFill>
                <a:blip r:embed="rId4"/>
                <a:stretch>
                  <a:fillRect l="-1672" t="-1148" r="-731" b="-22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5800725" y="1943100"/>
            <a:ext cx="0" cy="4495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609600" y="180428"/>
                <a:ext cx="9387156" cy="881046"/>
              </a:xfrm>
            </p:spPr>
            <p:txBody>
              <a:bodyPr>
                <a:normAutofit fontScale="90000"/>
              </a:bodyPr>
              <a:lstStyle/>
              <a:p>
                <a:pPr marL="714375" lvl="0" indent="-714375" algn="l" defTabSz="4572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Q6.	Let </a:t>
                </a:r>
                <a14:m>
                  <m:oMath xmlns:m="http://schemas.openxmlformats.org/officeDocument/2006/math"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ℤ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≠0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</a:t>
                </a:r>
                <a:r>
                  <a:rPr lang="en-US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or </a:t>
                </a:r>
                <a14:m>
                  <m:oMath xmlns:m="http://schemas.openxmlformats.org/officeDocument/2006/math"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≠0.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Prove that an integer </a:t>
                </a:r>
                <a14:m>
                  <m:oMath xmlns:m="http://schemas.openxmlformats.org/officeDocument/2006/math"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is an integer linear combination of </a:t>
                </a:r>
                <a14:m>
                  <m:oMath xmlns:m="http://schemas.openxmlformats.org/officeDocument/2006/math">
                    <m:r>
                      <a:rPr lang="en-US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if and only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  <m: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∣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lang="en-US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.</a:t>
                </a:r>
                <a:endParaRPr lang="en-SG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" y="180428"/>
                <a:ext cx="9387156" cy="881046"/>
              </a:xfrm>
              <a:blipFill>
                <a:blip r:embed="rId5"/>
                <a:stretch>
                  <a:fillRect t="-3356" b="-127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5618CC-6044-4983-9CB5-412EB34279B0}"/>
                  </a:ext>
                </a:extLst>
              </p:cNvPr>
              <p:cNvSpPr txBox="1"/>
              <p:nvPr/>
            </p:nvSpPr>
            <p:spPr>
              <a:xfrm>
                <a:off x="488632" y="1196169"/>
                <a:ext cx="21723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4675" indent="-574675">
                  <a:spcAft>
                    <a:spcPts val="600"/>
                  </a:spcAft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1.	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 smtClean="0">
                    <a:solidFill>
                      <a:schemeClr val="tx1"/>
                    </a:solidFill>
                  </a:rPr>
                  <a:t>.</a:t>
                </a:r>
                <a:endParaRPr lang="en-SG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5618CC-6044-4983-9CB5-412EB3427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2" y="1196169"/>
                <a:ext cx="2172375" cy="461665"/>
              </a:xfrm>
              <a:prstGeom prst="rect">
                <a:avLst/>
              </a:prstGeom>
              <a:blipFill>
                <a:blip r:embed="rId6"/>
                <a:stretch>
                  <a:fillRect l="-4202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57031" y="1196169"/>
                <a:ext cx="4439718" cy="10156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000" b="1" dirty="0">
                    <a:solidFill>
                      <a:srgbClr val="3333FF"/>
                    </a:solidFill>
                  </a:rPr>
                  <a:t>Bézout's </a:t>
                </a:r>
                <a:r>
                  <a:rPr lang="en-US" sz="2000" b="1" dirty="0">
                    <a:solidFill>
                      <a:srgbClr val="3333FF"/>
                    </a:solidFill>
                  </a:rPr>
                  <a:t>Lemma.  </a:t>
                </a:r>
                <a:r>
                  <a:rPr lang="en-US" sz="2000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b="1" dirty="0">
                    <a:solidFill>
                      <a:srgbClr val="3333FF"/>
                    </a:solidFill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.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 Then </a:t>
                </a:r>
                <a:r>
                  <a:rPr lang="en-US" sz="2000" dirty="0">
                    <a:solidFill>
                      <a:srgbClr val="000000"/>
                    </a:solidFill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/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031" y="1196169"/>
                <a:ext cx="4439718" cy="1015663"/>
              </a:xfrm>
              <a:prstGeom prst="rect">
                <a:avLst/>
              </a:prstGeom>
              <a:blipFill>
                <a:blip r:embed="rId7"/>
                <a:stretch>
                  <a:fillRect l="-1233" t="-2367" r="-2055" b="-47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8632" y="5636043"/>
                <a:ext cx="4227206" cy="10156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3333FF"/>
                    </a:solidFill>
                  </a:rPr>
                  <a:t>Lemma 8.1.14 (Closure Lemma).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/>
                  <a:t>.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∣(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/>
                  <a:t>.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2" y="5636043"/>
                <a:ext cx="4227206" cy="1015663"/>
              </a:xfrm>
              <a:prstGeom prst="rect">
                <a:avLst/>
              </a:prstGeom>
              <a:blipFill>
                <a:blip r:embed="rId8"/>
                <a:stretch>
                  <a:fillRect l="-1293" t="-2976" r="-1868"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67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51C00B-A445-4345-B08D-A0DE848E1D16}"/>
                  </a:ext>
                </a:extLst>
              </p:cNvPr>
              <p:cNvSpPr txBox="1"/>
              <p:nvPr/>
            </p:nvSpPr>
            <p:spPr>
              <a:xfrm>
                <a:off x="297561" y="1654565"/>
                <a:ext cx="2231513" cy="4616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2400" i="1" dirty="0" smtClean="0">
                          <a:latin typeface="Cambria Math" panose="02040503050406030204" pitchFamily="18" charset="0"/>
                        </a:rPr>
                        <m:t>gcd</m:t>
                      </m:r>
                      <m:r>
                        <a:rPr lang="en-SG" sz="2400" i="1" dirty="0" smtClean="0">
                          <a:latin typeface="Cambria Math" panose="02040503050406030204" pitchFamily="18" charset="0"/>
                        </a:rPr>
                        <m:t>⁡(12,15)=3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51C00B-A445-4345-B08D-A0DE848E1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1" y="1654565"/>
                <a:ext cx="2231513" cy="461665"/>
              </a:xfrm>
              <a:prstGeom prst="rect">
                <a:avLst/>
              </a:prstGeom>
              <a:blipFill>
                <a:blip r:embed="rId2"/>
                <a:stretch>
                  <a:fillRect l="-2459" b="-184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BF1B3D-0894-4B56-93A0-D12F101D208C}"/>
                  </a:ext>
                </a:extLst>
              </p:cNvPr>
              <p:cNvSpPr txBox="1"/>
              <p:nvPr/>
            </p:nvSpPr>
            <p:spPr>
              <a:xfrm>
                <a:off x="297561" y="2577493"/>
                <a:ext cx="2815535" cy="83099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SG" sz="24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400" i="0" dirty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SG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SG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SG" sz="2400" b="0" i="0" dirty="0" smtClean="0">
                                      <a:latin typeface="Cambria Math" panose="02040503050406030204" pitchFamily="18" charset="0"/>
                                    </a:rPr>
                                    <m:t>gcd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SG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sz="2400" i="1" dirty="0" smtClean="0">
                                          <a:latin typeface="Cambria Math" panose="02040503050406030204" pitchFamily="18" charset="0"/>
                                        </a:rPr>
                                        <m:t>12,15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,50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SG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SG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400" b="0" i="0" dirty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,50</m:t>
                              </m:r>
                            </m:e>
                          </m:d>
                        </m:e>
                      </m:func>
                      <m:r>
                        <a:rPr lang="en-SG" sz="24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BF1B3D-0894-4B56-93A0-D12F101D2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1" y="2577493"/>
                <a:ext cx="2815535" cy="830997"/>
              </a:xfrm>
              <a:prstGeom prst="rect">
                <a:avLst/>
              </a:prstGeom>
              <a:blipFill>
                <a:blip r:embed="rId3"/>
                <a:stretch>
                  <a:fillRect l="-1948" b="-102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E5AC70-65D9-45D6-B313-D3DFDBFE75D2}"/>
                  </a:ext>
                </a:extLst>
              </p:cNvPr>
              <p:cNvSpPr txBox="1"/>
              <p:nvPr/>
            </p:nvSpPr>
            <p:spPr>
              <a:xfrm>
                <a:off x="297561" y="2116096"/>
                <a:ext cx="6585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SG" sz="2400" dirty="0"/>
                  <a:t> </a:t>
                </a:r>
                <a:r>
                  <a:rPr lang="en-SG" sz="2400" dirty="0" smtClean="0"/>
                  <a:t>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SG" sz="2400" dirty="0"/>
                  <a:t> is an integer linear combination of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E5AC70-65D9-45D6-B313-D3DFDBFE7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1" y="2116096"/>
                <a:ext cx="6585509" cy="461665"/>
              </a:xfrm>
              <a:prstGeom prst="rect">
                <a:avLst/>
              </a:prstGeom>
              <a:blipFill>
                <a:blip r:embed="rId4"/>
                <a:stretch>
                  <a:fillRect t="-10526" r="-185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>
              <a:xfrm>
                <a:off x="297561" y="213838"/>
                <a:ext cx="7377235" cy="594360"/>
              </a:xfrm>
            </p:spPr>
            <p:txBody>
              <a:bodyPr>
                <a:normAutofit fontScale="90000"/>
              </a:bodyPr>
              <a:lstStyle/>
              <a:p>
                <a:pPr marL="714375" lvl="0" indent="-714375" defTabSz="4572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Q7. 	Find </a:t>
                </a:r>
                <a14:m>
                  <m:oMath xmlns:m="http://schemas.openxmlformats.org/officeDocument/2006/math"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𝑧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ℤ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12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−15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+50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𝑧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=1.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7561" y="213838"/>
                <a:ext cx="7377235" cy="594360"/>
              </a:xfrm>
              <a:blipFill>
                <a:blip r:embed="rId5"/>
                <a:stretch>
                  <a:fillRect b="-97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894853" y="211321"/>
                <a:ext cx="4116136" cy="10156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000" b="1" dirty="0">
                    <a:solidFill>
                      <a:srgbClr val="3333FF"/>
                    </a:solidFill>
                  </a:rPr>
                  <a:t>Bézout's </a:t>
                </a:r>
                <a:r>
                  <a:rPr lang="en-US" sz="2000" b="1" dirty="0">
                    <a:solidFill>
                      <a:srgbClr val="3333FF"/>
                    </a:solidFill>
                  </a:rPr>
                  <a:t>Lemma.  </a:t>
                </a:r>
                <a:r>
                  <a:rPr lang="en-US" sz="2000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b="1" dirty="0">
                    <a:solidFill>
                      <a:srgbClr val="3333FF"/>
                    </a:solidFill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.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 Then </a:t>
                </a:r>
                <a:r>
                  <a:rPr lang="en-US" sz="2000" dirty="0">
                    <a:solidFill>
                      <a:srgbClr val="000000"/>
                    </a:solidFill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/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53" y="211321"/>
                <a:ext cx="4116136" cy="1015663"/>
              </a:xfrm>
              <a:prstGeom prst="rect">
                <a:avLst/>
              </a:prstGeom>
              <a:blipFill>
                <a:blip r:embed="rId6"/>
                <a:stretch>
                  <a:fillRect l="-1329" t="-2976"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E5AC70-65D9-45D6-B313-D3DFDBFE75D2}"/>
                  </a:ext>
                </a:extLst>
              </p:cNvPr>
              <p:cNvSpPr txBox="1"/>
              <p:nvPr/>
            </p:nvSpPr>
            <p:spPr>
              <a:xfrm>
                <a:off x="294300" y="3413498"/>
                <a:ext cx="6585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SG" sz="2400" dirty="0"/>
                  <a:t> </a:t>
                </a:r>
                <a:r>
                  <a:rPr lang="en-SG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sz="2400" dirty="0" smtClean="0"/>
                  <a:t> </a:t>
                </a:r>
                <a:r>
                  <a:rPr lang="en-SG" sz="2400" dirty="0"/>
                  <a:t>is an integer linear combination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E5AC70-65D9-45D6-B313-D3DFDBFE7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00" y="3413498"/>
                <a:ext cx="6585509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92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uiExpand="1" build="p" animBg="1"/>
      <p:bldP spid="12" grpId="0"/>
      <p:bldP spid="21" grpId="0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51C00B-A445-4345-B08D-A0DE848E1D16}"/>
                  </a:ext>
                </a:extLst>
              </p:cNvPr>
              <p:cNvSpPr txBox="1"/>
              <p:nvPr/>
            </p:nvSpPr>
            <p:spPr>
              <a:xfrm>
                <a:off x="297561" y="1654565"/>
                <a:ext cx="2231513" cy="4616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2400" i="1" dirty="0" smtClean="0">
                          <a:latin typeface="Cambria Math" panose="02040503050406030204" pitchFamily="18" charset="0"/>
                        </a:rPr>
                        <m:t>gcd</m:t>
                      </m:r>
                      <m:r>
                        <a:rPr lang="en-SG" sz="2400" i="1" dirty="0" smtClean="0">
                          <a:latin typeface="Cambria Math" panose="02040503050406030204" pitchFamily="18" charset="0"/>
                        </a:rPr>
                        <m:t>⁡(12,15)=3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51C00B-A445-4345-B08D-A0DE848E1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1" y="1654565"/>
                <a:ext cx="2231513" cy="461665"/>
              </a:xfrm>
              <a:prstGeom prst="rect">
                <a:avLst/>
              </a:prstGeom>
              <a:blipFill>
                <a:blip r:embed="rId2"/>
                <a:stretch>
                  <a:fillRect l="-2459" b="-184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BF1B3D-0894-4B56-93A0-D12F101D208C}"/>
                  </a:ext>
                </a:extLst>
              </p:cNvPr>
              <p:cNvSpPr txBox="1"/>
              <p:nvPr/>
            </p:nvSpPr>
            <p:spPr>
              <a:xfrm>
                <a:off x="297561" y="2577493"/>
                <a:ext cx="2815535" cy="83099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SG" sz="24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400" i="0" dirty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SG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SG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SG" sz="2400" b="0" i="0" dirty="0" smtClean="0">
                                      <a:latin typeface="Cambria Math" panose="02040503050406030204" pitchFamily="18" charset="0"/>
                                    </a:rPr>
                                    <m:t>gcd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SG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sz="2400" i="1" dirty="0" smtClean="0">
                                          <a:latin typeface="Cambria Math" panose="02040503050406030204" pitchFamily="18" charset="0"/>
                                        </a:rPr>
                                        <m:t>12,15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,50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SG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SG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400" b="0" i="0" dirty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,50</m:t>
                              </m:r>
                            </m:e>
                          </m:d>
                        </m:e>
                      </m:func>
                      <m:r>
                        <a:rPr lang="en-SG" sz="24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BF1B3D-0894-4B56-93A0-D12F101D2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1" y="2577493"/>
                <a:ext cx="2815535" cy="830997"/>
              </a:xfrm>
              <a:prstGeom prst="rect">
                <a:avLst/>
              </a:prstGeom>
              <a:blipFill>
                <a:blip r:embed="rId3"/>
                <a:stretch>
                  <a:fillRect l="-1948" b="-102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E5AC70-65D9-45D6-B313-D3DFDBFE75D2}"/>
                  </a:ext>
                </a:extLst>
              </p:cNvPr>
              <p:cNvSpPr txBox="1"/>
              <p:nvPr/>
            </p:nvSpPr>
            <p:spPr>
              <a:xfrm>
                <a:off x="297561" y="2116096"/>
                <a:ext cx="6585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SG" sz="2400" dirty="0"/>
                  <a:t> </a:t>
                </a:r>
                <a:r>
                  <a:rPr lang="en-SG" sz="2400" dirty="0" smtClean="0"/>
                  <a:t>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SG" sz="2400" dirty="0"/>
                  <a:t> is an integer linear combination of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E5AC70-65D9-45D6-B313-D3DFDBFE7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1" y="2116096"/>
                <a:ext cx="6585509" cy="461665"/>
              </a:xfrm>
              <a:prstGeom prst="rect">
                <a:avLst/>
              </a:prstGeom>
              <a:blipFill>
                <a:blip r:embed="rId4"/>
                <a:stretch>
                  <a:fillRect t="-10526" r="-185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37E8D4-1302-457C-9D39-A0D712441F96}"/>
                  </a:ext>
                </a:extLst>
              </p:cNvPr>
              <p:cNvSpPr txBox="1"/>
              <p:nvPr/>
            </p:nvSpPr>
            <p:spPr>
              <a:xfrm>
                <a:off x="2082053" y="4405251"/>
                <a:ext cx="8027894" cy="1555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  <a:tabLst>
                    <a:tab pos="6818313" algn="l"/>
                  </a:tabLst>
                </a:pP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1=50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×(−1)+3×17</m:t>
                    </m:r>
                  </m:oMath>
                </a14:m>
                <a:r>
                  <a:rPr lang="en-SG" sz="2400" dirty="0"/>
                  <a:t>	</a:t>
                </a:r>
                <a:r>
                  <a:rPr lang="en-SG" sz="2400" dirty="0" smtClean="0">
                    <a:solidFill>
                      <a:srgbClr val="006600"/>
                    </a:solidFill>
                  </a:rPr>
                  <a:t>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n-SG" sz="2400" dirty="0" smtClean="0">
                    <a:solidFill>
                      <a:srgbClr val="006600"/>
                    </a:solidFill>
                  </a:rPr>
                  <a:t>;</a:t>
                </a:r>
                <a:endParaRPr lang="en-SG" sz="2400" dirty="0">
                  <a:solidFill>
                    <a:srgbClr val="006600"/>
                  </a:solidFill>
                </a:endParaRPr>
              </a:p>
              <a:p>
                <a:pPr>
                  <a:spcAft>
                    <a:spcPts val="1200"/>
                  </a:spcAft>
                  <a:tabLst>
                    <a:tab pos="268288" algn="l"/>
                    <a:tab pos="6818313" algn="l"/>
                  </a:tabLst>
                </a:pPr>
                <a:r>
                  <a:rPr lang="en-SG" sz="2400" b="0" dirty="0"/>
                  <a:t>	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</a:rPr>
                      <m:t>=50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×(−1)+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×1+12×</m:t>
                        </m:r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×17</m:t>
                    </m:r>
                  </m:oMath>
                </a14:m>
                <a:r>
                  <a:rPr lang="en-SG" sz="2400" dirty="0"/>
                  <a:t>	</a:t>
                </a:r>
                <a:r>
                  <a:rPr lang="en-SG" sz="2400" dirty="0" smtClean="0">
                    <a:solidFill>
                      <a:srgbClr val="006600"/>
                    </a:solidFill>
                  </a:rPr>
                  <a:t>by </a:t>
                </a:r>
                <a14:m>
                  <m:oMath xmlns:m="http://schemas.openxmlformats.org/officeDocument/2006/math">
                    <m:r>
                      <a:rPr lang="en-SG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SG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 smtClean="0">
                    <a:solidFill>
                      <a:srgbClr val="006600"/>
                    </a:solidFill>
                  </a:rPr>
                  <a:t>;</a:t>
                </a:r>
                <a:endParaRPr lang="en-SG" sz="2400" dirty="0"/>
              </a:p>
              <a:p>
                <a:pPr>
                  <a:tabLst>
                    <a:tab pos="268288" algn="l"/>
                    <a:tab pos="6818313" algn="l"/>
                  </a:tabLst>
                </a:pPr>
                <a:r>
                  <a:rPr lang="en-SG" sz="2400" dirty="0"/>
                  <a:t>	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−17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−15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×(−1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37E8D4-1302-457C-9D39-A0D712441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053" y="4405251"/>
                <a:ext cx="8027894" cy="1555619"/>
              </a:xfrm>
              <a:prstGeom prst="rect">
                <a:avLst/>
              </a:prstGeom>
              <a:blipFill>
                <a:blip r:embed="rId5"/>
                <a:stretch>
                  <a:fillRect l="-228" t="-3137" b="-82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435281" y="5428629"/>
            <a:ext cx="4388181" cy="581025"/>
            <a:chOff x="3314945" y="5219700"/>
            <a:chExt cx="4388181" cy="581025"/>
          </a:xfrm>
        </p:grpSpPr>
        <p:sp>
          <p:nvSpPr>
            <p:cNvPr id="2" name="Rounded Rectangle 1"/>
            <p:cNvSpPr/>
            <p:nvPr/>
          </p:nvSpPr>
          <p:spPr>
            <a:xfrm>
              <a:off x="3314945" y="5219700"/>
              <a:ext cx="850899" cy="581025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167572" y="5219700"/>
              <a:ext cx="849053" cy="581025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058339" y="5219700"/>
              <a:ext cx="644787" cy="581025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716289" y="5962590"/>
            <a:ext cx="3860644" cy="375166"/>
            <a:chOff x="3595953" y="5753661"/>
            <a:chExt cx="3860644" cy="375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3595953" y="5759495"/>
                  <a:ext cx="25776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5953" y="5759495"/>
                  <a:ext cx="257763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4286" r="-952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451705" y="5759495"/>
                  <a:ext cx="2617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1705" y="5759495"/>
                  <a:ext cx="261738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5581" r="-23256" b="-2833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217301" y="5753661"/>
                  <a:ext cx="2392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7301" y="5753661"/>
                  <a:ext cx="239296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5385" r="-1025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>
              <a:xfrm>
                <a:off x="297561" y="213838"/>
                <a:ext cx="7377235" cy="594360"/>
              </a:xfrm>
            </p:spPr>
            <p:txBody>
              <a:bodyPr>
                <a:normAutofit fontScale="90000"/>
              </a:bodyPr>
              <a:lstStyle/>
              <a:p>
                <a:pPr marL="714375" lvl="0" indent="-714375" defTabSz="4572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Q7. 	Find </a:t>
                </a:r>
                <a14:m>
                  <m:oMath xmlns:m="http://schemas.openxmlformats.org/officeDocument/2006/math"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𝑧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ℤ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12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−15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+50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𝑧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=1.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7561" y="213838"/>
                <a:ext cx="7377235" cy="594360"/>
              </a:xfrm>
              <a:blipFill>
                <a:blip r:embed="rId13"/>
                <a:stretch>
                  <a:fillRect b="-97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894853" y="211321"/>
                <a:ext cx="4116136" cy="10156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000" b="1" dirty="0">
                    <a:solidFill>
                      <a:srgbClr val="3333FF"/>
                    </a:solidFill>
                  </a:rPr>
                  <a:t>Bézout's </a:t>
                </a:r>
                <a:r>
                  <a:rPr lang="en-US" sz="2000" b="1" dirty="0">
                    <a:solidFill>
                      <a:srgbClr val="3333FF"/>
                    </a:solidFill>
                  </a:rPr>
                  <a:t>Lemma.  </a:t>
                </a:r>
                <a:r>
                  <a:rPr lang="en-US" sz="2000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b="1" dirty="0">
                    <a:solidFill>
                      <a:srgbClr val="3333FF"/>
                    </a:solidFill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.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 Then </a:t>
                </a:r>
                <a:r>
                  <a:rPr lang="en-US" sz="2000" dirty="0">
                    <a:solidFill>
                      <a:srgbClr val="000000"/>
                    </a:solidFill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/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53" y="211321"/>
                <a:ext cx="4116136" cy="1015663"/>
              </a:xfrm>
              <a:prstGeom prst="rect">
                <a:avLst/>
              </a:prstGeom>
              <a:blipFill>
                <a:blip r:embed="rId14"/>
                <a:stretch>
                  <a:fillRect l="-1329" t="-2976"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E5AC70-65D9-45D6-B313-D3DFDBFE75D2}"/>
                  </a:ext>
                </a:extLst>
              </p:cNvPr>
              <p:cNvSpPr txBox="1"/>
              <p:nvPr/>
            </p:nvSpPr>
            <p:spPr>
              <a:xfrm>
                <a:off x="294300" y="3413498"/>
                <a:ext cx="6585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SG" sz="2400" dirty="0"/>
                  <a:t> </a:t>
                </a:r>
                <a:r>
                  <a:rPr lang="en-SG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sz="2400" dirty="0" smtClean="0"/>
                  <a:t> </a:t>
                </a:r>
                <a:r>
                  <a:rPr lang="en-SG" sz="2400" dirty="0"/>
                  <a:t>is an integer linear combination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E5AC70-65D9-45D6-B313-D3DFDBFE7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00" y="3413498"/>
                <a:ext cx="6585509" cy="461665"/>
              </a:xfrm>
              <a:prstGeom prst="rect">
                <a:avLst/>
              </a:prstGeom>
              <a:blipFill>
                <a:blip r:embed="rId1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8EC35E-A612-447A-BDF3-07A750D9ADE6}"/>
                  </a:ext>
                </a:extLst>
              </p:cNvPr>
              <p:cNvSpPr txBox="1"/>
              <p:nvPr/>
            </p:nvSpPr>
            <p:spPr>
              <a:xfrm>
                <a:off x="6277509" y="1658118"/>
                <a:ext cx="57334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5086350" algn="l"/>
                  </a:tabLst>
                </a:pP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3=15−12=15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×1+12×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SG" sz="2400" dirty="0"/>
                  <a:t>	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SG" sz="2400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8EC35E-A612-447A-BDF3-07A750D9A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509" y="1658118"/>
                <a:ext cx="5733479" cy="461665"/>
              </a:xfrm>
              <a:prstGeom prst="rect">
                <a:avLst/>
              </a:prstGeom>
              <a:blipFill>
                <a:blip r:embed="rId16"/>
                <a:stretch>
                  <a:fillRect l="-319" r="-213" b="-184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78EC35E-A612-447A-BDF3-07A750D9ADE6}"/>
                  </a:ext>
                </a:extLst>
              </p:cNvPr>
              <p:cNvSpPr txBox="1"/>
              <p:nvPr/>
            </p:nvSpPr>
            <p:spPr>
              <a:xfrm>
                <a:off x="6277508" y="2762158"/>
                <a:ext cx="57334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5086350" algn="l"/>
                  </a:tabLst>
                </a:pPr>
                <a14:m>
                  <m:oMath xmlns:m="http://schemas.openxmlformats.org/officeDocument/2006/math">
                    <m:r>
                      <a:rPr lang="en-SG" sz="24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(−1)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17</m:t>
                    </m:r>
                  </m:oMath>
                </a14:m>
                <a:r>
                  <a:rPr lang="en-SG" sz="2400" dirty="0" smtClean="0"/>
                  <a:t>.</a:t>
                </a:r>
                <a:r>
                  <a:rPr lang="en-SG" sz="2400" dirty="0"/>
                  <a:t>	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SG" sz="2400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78EC35E-A612-447A-BDF3-07A750D9A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508" y="2762158"/>
                <a:ext cx="5733479" cy="461665"/>
              </a:xfrm>
              <a:prstGeom prst="rect">
                <a:avLst/>
              </a:prstGeom>
              <a:blipFill>
                <a:blip r:embed="rId17"/>
                <a:stretch>
                  <a:fillRect l="-319" t="-10526" r="-213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45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C5D543-6EAD-4739-A0D8-E5FC8967718B}"/>
                  </a:ext>
                </a:extLst>
              </p:cNvPr>
              <p:cNvSpPr txBox="1"/>
              <p:nvPr/>
            </p:nvSpPr>
            <p:spPr>
              <a:xfrm>
                <a:off x="1115568" y="1644255"/>
                <a:ext cx="19475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42925" algn="l"/>
                  </a:tabLst>
                </a:pPr>
                <a:r>
                  <a:rPr lang="en-US" sz="2800" b="0" dirty="0" smtClean="0"/>
                  <a:t>(a)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14351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C5D543-6EAD-4739-A0D8-E5FC89677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68" y="1644255"/>
                <a:ext cx="1947545" cy="523220"/>
              </a:xfrm>
              <a:prstGeom prst="rect">
                <a:avLst/>
              </a:prstGeom>
              <a:blipFill>
                <a:blip r:embed="rId2"/>
                <a:stretch>
                  <a:fillRect l="-6270" t="-12791" b="-313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271F4B-46BC-4ECA-80C4-C686A4E6A449}"/>
                  </a:ext>
                </a:extLst>
              </p:cNvPr>
              <p:cNvSpPr txBox="1"/>
              <p:nvPr/>
            </p:nvSpPr>
            <p:spPr>
              <a:xfrm>
                <a:off x="1115568" y="3068385"/>
                <a:ext cx="19526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42925" algn="l"/>
                  </a:tabLst>
                </a:pPr>
                <a:r>
                  <a:rPr lang="en-US" sz="2800" b="0" dirty="0" smtClean="0"/>
                  <a:t>(b)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14369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271F4B-46BC-4ECA-80C4-C686A4E6A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68" y="3068385"/>
                <a:ext cx="1952625" cy="523220"/>
              </a:xfrm>
              <a:prstGeom prst="rect">
                <a:avLst/>
              </a:prstGeom>
              <a:blipFill>
                <a:blip r:embed="rId3"/>
                <a:stretch>
                  <a:fillRect l="-6250" t="-11628" b="-313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219547"/>
            <a:ext cx="9960864" cy="529753"/>
          </a:xfrm>
        </p:spPr>
        <p:txBody>
          <a:bodyPr>
            <a:normAutofit fontScale="90000"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tabLst>
                <a:tab pos="809625" algn="l"/>
              </a:tabLst>
            </a:pPr>
            <a:r>
              <a:rPr lang="en-US" cap="none" spc="0" dirty="0">
                <a:solidFill>
                  <a:srgbClr val="000000"/>
                </a:solidFill>
                <a:ea typeface="+mn-ea"/>
                <a:cs typeface="+mn-cs"/>
              </a:rPr>
              <a:t>Q8.	Determine the prime factorization of each of the following integers</a:t>
            </a:r>
            <a:r>
              <a:rPr lang="en-US" cap="none" spc="0" dirty="0" smtClean="0">
                <a:solidFill>
                  <a:srgbClr val="000000"/>
                </a:solidFill>
                <a:ea typeface="+mn-ea"/>
                <a:cs typeface="+mn-cs"/>
              </a:rPr>
              <a:t>: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4035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C5D543-6EAD-4739-A0D8-E5FC8967718B}"/>
                  </a:ext>
                </a:extLst>
              </p:cNvPr>
              <p:cNvSpPr txBox="1"/>
              <p:nvPr/>
            </p:nvSpPr>
            <p:spPr>
              <a:xfrm>
                <a:off x="1115568" y="1644255"/>
                <a:ext cx="19475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42925" algn="l"/>
                  </a:tabLst>
                </a:pPr>
                <a:r>
                  <a:rPr lang="en-US" sz="2800" b="0" dirty="0" smtClean="0"/>
                  <a:t>(a)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14351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C5D543-6EAD-4739-A0D8-E5FC89677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68" y="1644255"/>
                <a:ext cx="1947545" cy="523220"/>
              </a:xfrm>
              <a:prstGeom prst="rect">
                <a:avLst/>
              </a:prstGeom>
              <a:blipFill>
                <a:blip r:embed="rId2"/>
                <a:stretch>
                  <a:fillRect l="-6270" t="-12791" b="-313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271F4B-46BC-4ECA-80C4-C686A4E6A449}"/>
                  </a:ext>
                </a:extLst>
              </p:cNvPr>
              <p:cNvSpPr txBox="1"/>
              <p:nvPr/>
            </p:nvSpPr>
            <p:spPr>
              <a:xfrm>
                <a:off x="1115568" y="3068385"/>
                <a:ext cx="19526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42925" algn="l"/>
                  </a:tabLst>
                </a:pPr>
                <a:r>
                  <a:rPr lang="en-US" sz="2800" b="0" dirty="0" smtClean="0"/>
                  <a:t>(b)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14369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271F4B-46BC-4ECA-80C4-C686A4E6A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68" y="3068385"/>
                <a:ext cx="1952625" cy="523220"/>
              </a:xfrm>
              <a:prstGeom prst="rect">
                <a:avLst/>
              </a:prstGeom>
              <a:blipFill>
                <a:blip r:embed="rId3"/>
                <a:stretch>
                  <a:fillRect l="-6250" t="-11628" b="-313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BB4B21-8087-4E84-83A7-488CAF21C5C7}"/>
                  </a:ext>
                </a:extLst>
              </p:cNvPr>
              <p:cNvSpPr txBox="1"/>
              <p:nvPr/>
            </p:nvSpPr>
            <p:spPr>
              <a:xfrm>
                <a:off x="2782443" y="1626475"/>
                <a:ext cx="24142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=113×127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BB4B21-8087-4E84-83A7-488CAF21C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443" y="1626475"/>
                <a:ext cx="241427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49F2B54-C932-45ED-9792-6A802285AEED}"/>
              </a:ext>
            </a:extLst>
          </p:cNvPr>
          <p:cNvSpPr txBox="1"/>
          <p:nvPr/>
        </p:nvSpPr>
        <p:spPr>
          <a:xfrm>
            <a:off x="3063113" y="3086165"/>
            <a:ext cx="187801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It’s a prime!</a:t>
            </a:r>
            <a:endParaRPr lang="en-S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219547"/>
            <a:ext cx="9960864" cy="529753"/>
          </a:xfrm>
        </p:spPr>
        <p:txBody>
          <a:bodyPr>
            <a:normAutofit fontScale="90000"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tabLst>
                <a:tab pos="809625" algn="l"/>
              </a:tabLst>
            </a:pPr>
            <a:r>
              <a:rPr lang="en-US" cap="none" spc="0" dirty="0">
                <a:solidFill>
                  <a:srgbClr val="000000"/>
                </a:solidFill>
                <a:ea typeface="+mn-ea"/>
                <a:cs typeface="+mn-cs"/>
              </a:rPr>
              <a:t>Q8.	Determine the prime factorization of each of the following integers</a:t>
            </a:r>
            <a:r>
              <a:rPr lang="en-US" cap="none" spc="0" dirty="0" smtClean="0">
                <a:solidFill>
                  <a:srgbClr val="000000"/>
                </a:solidFill>
                <a:ea typeface="+mn-ea"/>
                <a:cs typeface="+mn-cs"/>
              </a:rPr>
              <a:t>: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821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83D7F6-BAAC-0347-A7D3-F60C26DA21EA}"/>
                  </a:ext>
                </a:extLst>
              </p:cNvPr>
              <p:cNvSpPr txBox="1"/>
              <p:nvPr/>
            </p:nvSpPr>
            <p:spPr>
              <a:xfrm>
                <a:off x="5815689" y="6141135"/>
                <a:ext cx="6376311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3333FF"/>
                    </a:solidFill>
                  </a:rPr>
                  <a:t>Theorem 8.6.19.  </a:t>
                </a: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.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 smtClean="0"/>
                  <a:t> has </a:t>
                </a:r>
                <a:r>
                  <a:rPr lang="en-US" sz="2000" dirty="0"/>
                  <a:t>a multiplicative inverse modulo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if and only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83D7F6-BAAC-0347-A7D3-F60C26DA2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689" y="6141135"/>
                <a:ext cx="6376311" cy="707886"/>
              </a:xfrm>
              <a:prstGeom prst="rect">
                <a:avLst/>
              </a:prstGeom>
              <a:blipFill>
                <a:blip r:embed="rId2"/>
                <a:stretch>
                  <a:fillRect l="-859" t="-3361" b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25312" y="1223963"/>
                <a:ext cx="3257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68325" algn="l"/>
                  </a:tabLst>
                </a:pPr>
                <a:r>
                  <a:rPr lang="en-US" sz="2400" dirty="0" smtClean="0"/>
                  <a:t>(a)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SG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2" y="1223963"/>
                <a:ext cx="3257550" cy="461665"/>
              </a:xfrm>
              <a:prstGeom prst="rect">
                <a:avLst/>
              </a:prstGeom>
              <a:blipFill>
                <a:blip r:embed="rId3"/>
                <a:stretch>
                  <a:fillRect l="-2996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50123" y="1223963"/>
                <a:ext cx="3257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68325" algn="l"/>
                  </a:tabLst>
                </a:pPr>
                <a:r>
                  <a:rPr lang="en-US" sz="2400" dirty="0" smtClean="0"/>
                  <a:t>(b)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SG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123" y="1223963"/>
                <a:ext cx="3257550" cy="461665"/>
              </a:xfrm>
              <a:prstGeom prst="rect">
                <a:avLst/>
              </a:prstGeom>
              <a:blipFill>
                <a:blip r:embed="rId4"/>
                <a:stretch>
                  <a:fillRect l="-2996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095999" y="1275969"/>
            <a:ext cx="0" cy="3991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>
              <a:xfrm>
                <a:off x="425312" y="160064"/>
                <a:ext cx="11372988" cy="940789"/>
              </a:xfrm>
            </p:spPr>
            <p:txBody>
              <a:bodyPr>
                <a:normAutofit fontScale="90000"/>
              </a:bodyPr>
              <a:lstStyle/>
              <a:p>
                <a:pPr marL="628650" lvl="0" indent="-628650" algn="l" defTabSz="457200">
                  <a:lnSpc>
                    <a:spcPct val="100000"/>
                  </a:lnSpc>
                  <a:spcBef>
                    <a:spcPts val="0"/>
                  </a:spcBef>
                  <a:tabLst>
                    <a:tab pos="628650" algn="l"/>
                  </a:tabLst>
                </a:pPr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Q9. 	For each of the following pairs of </a:t>
                </a:r>
                <a14:m>
                  <m:oMath xmlns:m="http://schemas.openxmlformats.org/officeDocument/2006/math">
                    <m:r>
                      <a:rPr lang="en-US" sz="2400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, determine whether </a:t>
                </a:r>
                <a14:m>
                  <m:oMath xmlns:m="http://schemas.openxmlformats.org/officeDocument/2006/math">
                    <m:r>
                      <a:rPr lang="en-US" sz="2400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has a multiplicative inverse modulo </a:t>
                </a:r>
                <a14:m>
                  <m:oMath xmlns:m="http://schemas.openxmlformats.org/officeDocument/2006/math">
                    <m:r>
                      <a:rPr lang="en-US" sz="2400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, and find one if it has any:</a:t>
                </a:r>
                <a:endParaRPr lang="en-US" sz="2000" cap="none" spc="0" dirty="0">
                  <a:solidFill>
                    <a:srgbClr val="000000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5312" y="160064"/>
                <a:ext cx="11372988" cy="940789"/>
              </a:xfrm>
              <a:blipFill>
                <a:blip r:embed="rId5"/>
                <a:stretch>
                  <a:fillRect r="-107" b="-12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5217805"/>
                <a:ext cx="5815371" cy="16312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sz="2000" dirty="0" smtClean="0"/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SG" sz="20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𝑛𝑡</m:t>
                    </m:r>
                  </m:oMath>
                </a14:m>
                <a:r>
                  <a:rPr lang="en-SG" sz="2000" dirty="0" smtClean="0"/>
                  <a:t>, by observation or by running the Euclidean Algorithm backwards.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 smtClean="0"/>
                  <a:t> and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SG" sz="2000" dirty="0" smtClean="0"/>
                  <a:t> is a multiplicative inverse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sz="2000" dirty="0" smtClean="0"/>
                  <a:t> modulo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 smtClean="0"/>
                  <a:t>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17805"/>
                <a:ext cx="5815371" cy="1631216"/>
              </a:xfrm>
              <a:prstGeom prst="rect">
                <a:avLst/>
              </a:prstGeom>
              <a:blipFill>
                <a:blip r:embed="rId6"/>
                <a:stretch>
                  <a:fillRect l="-941" t="-1852" r="-837" b="-51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495392" y="4417586"/>
                <a:ext cx="5647995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3333FF"/>
                    </a:solidFill>
                  </a:rPr>
                  <a:t>Lemma 8.6.2.  </a:t>
                </a: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sz="2000" dirty="0" smtClean="0"/>
                  <a:t>. Then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 smtClean="0"/>
                  <a:t> if and only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000" dirty="0" smtClean="0"/>
                  <a:t> for some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 smtClean="0"/>
                  <a:t>.</a:t>
                </a:r>
                <a:endParaRPr lang="en-SG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392" y="4417586"/>
                <a:ext cx="5647995" cy="707886"/>
              </a:xfrm>
              <a:prstGeom prst="rect">
                <a:avLst/>
              </a:prstGeom>
              <a:blipFill>
                <a:blip r:embed="rId7"/>
                <a:stretch>
                  <a:fillRect l="-1078" t="-4237" r="-323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95393" y="5125472"/>
                <a:ext cx="5647996" cy="10156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3333FF"/>
                    </a:solidFill>
                  </a:rPr>
                  <a:t>Definition 8.6.15.  </a:t>
                </a: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sz="2000" dirty="0" smtClean="0"/>
                  <a:t>.  A </a:t>
                </a:r>
                <a:r>
                  <a:rPr lang="en-SG" sz="2000" i="1" dirty="0" smtClean="0">
                    <a:solidFill>
                      <a:srgbClr val="C00000"/>
                    </a:solidFill>
                  </a:rPr>
                  <a:t>multiplicative inverse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sz="2000" i="1" dirty="0" smtClean="0">
                    <a:solidFill>
                      <a:srgbClr val="C00000"/>
                    </a:solidFill>
                  </a:rPr>
                  <a:t> modulo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i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SG" sz="2000" dirty="0" smtClean="0"/>
                  <a:t>is an integer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 smtClean="0"/>
                  <a:t>.</a:t>
                </a:r>
                <a:endParaRPr lang="en-SG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393" y="5125472"/>
                <a:ext cx="5647996" cy="1015663"/>
              </a:xfrm>
              <a:prstGeom prst="rect">
                <a:avLst/>
              </a:prstGeom>
              <a:blipFill>
                <a:blip r:embed="rId8"/>
                <a:stretch>
                  <a:fillRect l="-1078" t="-2976"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0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uiExpand="1" build="p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340" y="964692"/>
            <a:ext cx="9787319" cy="1188720"/>
          </a:xfrm>
        </p:spPr>
        <p:txBody>
          <a:bodyPr/>
          <a:lstStyle/>
          <a:p>
            <a:r>
              <a:rPr lang="en-US" dirty="0" smtClean="0"/>
              <a:t>Learning objectives of this tutorial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2340" y="2638044"/>
                <a:ext cx="9787320" cy="312162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 smtClean="0"/>
                  <a:t>applying the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Euclidean Algorithm</a:t>
                </a:r>
                <a:r>
                  <a:rPr lang="en-US" sz="2400" dirty="0" smtClean="0"/>
                  <a:t> to find the </a:t>
                </a:r>
                <a:r>
                  <a:rPr lang="en-US" sz="2400" dirty="0" err="1" smtClean="0"/>
                  <a:t>gcd</a:t>
                </a:r>
                <a:r>
                  <a:rPr lang="en-US" sz="2400" dirty="0" smtClean="0"/>
                  <a:t> of two positive integers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proving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simple facts about </a:t>
                </a:r>
                <a:r>
                  <a:rPr lang="en-US" sz="2400" b="1" dirty="0" err="1" smtClean="0">
                    <a:solidFill>
                      <a:srgbClr val="C00000"/>
                    </a:solidFill>
                  </a:rPr>
                  <a:t>gcd’s</a:t>
                </a:r>
                <a:endParaRPr lang="en-US" sz="2400" dirty="0" smtClean="0"/>
              </a:p>
              <a:p>
                <a:pPr>
                  <a:spcBef>
                    <a:spcPts val="600"/>
                  </a:spcBef>
                </a:pPr>
                <a:r>
                  <a:rPr lang="en-US" sz="2400" dirty="0" smtClean="0"/>
                  <a:t>running the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Euclidean Algorithm backwards</a:t>
                </a:r>
                <a:r>
                  <a:rPr lang="en-US" sz="2400" dirty="0" smtClean="0"/>
                  <a:t> to write the </a:t>
                </a:r>
                <a:r>
                  <a:rPr lang="en-US" sz="2400" dirty="0" err="1" smtClean="0"/>
                  <a:t>gcd</a:t>
                </a:r>
                <a:r>
                  <a:rPr lang="en-US" sz="2400" dirty="0" smtClean="0"/>
                  <a:t> of 2 positive integers as an integer linear combination of the 2 integers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 smtClean="0"/>
                  <a:t>appreciating the magic of </a:t>
                </a:r>
                <a:r>
                  <a:rPr lang="en-US" sz="2400" b="1" dirty="0" err="1" smtClean="0">
                    <a:solidFill>
                      <a:srgbClr val="C00000"/>
                    </a:solidFill>
                  </a:rPr>
                  <a:t>Bézout’s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 Lemma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 smtClean="0"/>
                  <a:t>finding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multiplicative inverses</a:t>
                </a:r>
                <a:r>
                  <a:rPr lang="en-US" sz="2400" dirty="0" smtClean="0"/>
                  <a:t> modulo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SG" sz="2400" dirty="0" smtClean="0"/>
              </a:p>
              <a:p>
                <a:pPr>
                  <a:spcBef>
                    <a:spcPts val="600"/>
                  </a:spcBef>
                </a:pPr>
                <a:r>
                  <a:rPr lang="en-US" sz="2400" dirty="0" smtClean="0"/>
                  <a:t>solving simple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linear congruence equations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340" y="2638044"/>
                <a:ext cx="9787320" cy="3121625"/>
              </a:xfrm>
              <a:blipFill>
                <a:blip r:embed="rId2"/>
                <a:stretch>
                  <a:fillRect l="-809" t="-1563" r="-436" b="-1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83D7F6-BAAC-0347-A7D3-F60C26DA21EA}"/>
                  </a:ext>
                </a:extLst>
              </p:cNvPr>
              <p:cNvSpPr txBox="1"/>
              <p:nvPr/>
            </p:nvSpPr>
            <p:spPr>
              <a:xfrm>
                <a:off x="5815689" y="6141135"/>
                <a:ext cx="6376311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3333FF"/>
                    </a:solidFill>
                  </a:rPr>
                  <a:t>Theorem 8.6.19.  </a:t>
                </a: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.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 smtClean="0"/>
                  <a:t> has </a:t>
                </a:r>
                <a:r>
                  <a:rPr lang="en-US" sz="2000" dirty="0"/>
                  <a:t>a multiplicative inverse modulo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if and only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83D7F6-BAAC-0347-A7D3-F60C26DA2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689" y="6141135"/>
                <a:ext cx="6376311" cy="707886"/>
              </a:xfrm>
              <a:prstGeom prst="rect">
                <a:avLst/>
              </a:prstGeom>
              <a:blipFill>
                <a:blip r:embed="rId2"/>
                <a:stretch>
                  <a:fillRect l="-859" t="-3361" b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0B8978B-C486-FB4A-9598-097E827D79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7409" y="1761457"/>
                <a:ext cx="5012978" cy="32624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Note </a:t>
                </a:r>
                <a:r>
                  <a:rPr lang="en-US" sz="2400" dirty="0"/>
                  <a:t>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3,8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.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/>
                  <a:t> has a multiplicative inverse modulo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>
                    <a:solidFill>
                      <a:srgbClr val="006600"/>
                    </a:solidFill>
                  </a:rPr>
                  <a:t>by </a:t>
                </a:r>
                <a:r>
                  <a:rPr lang="en-US" sz="2400" dirty="0">
                    <a:solidFill>
                      <a:srgbClr val="006600"/>
                    </a:solidFill>
                  </a:rPr>
                  <a:t>Theorem </a:t>
                </a:r>
                <a:r>
                  <a:rPr lang="en-US" sz="2400" dirty="0" smtClean="0">
                    <a:solidFill>
                      <a:srgbClr val="006600"/>
                    </a:solidFill>
                  </a:rPr>
                  <a:t>8.6.19</a:t>
                </a:r>
                <a:r>
                  <a:rPr lang="en-US" sz="2400" dirty="0" smtClean="0"/>
                  <a:t>.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Observe </a:t>
                </a:r>
                <a:r>
                  <a:rPr lang="en-US" sz="2400" dirty="0"/>
                  <a:t>that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1=9−8=3×3−8</m:t>
                    </m:r>
                  </m:oMath>
                </a14:m>
                <a:r>
                  <a:rPr lang="en-US" sz="2400" b="0" i="1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1≡3×3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8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Thus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/>
                  <a:t> is a multiplicative inverse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/>
                  <a:t> modulo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0B8978B-C486-FB4A-9598-097E827D79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7409" y="1761457"/>
                <a:ext cx="5012978" cy="3262490"/>
              </a:xfrm>
              <a:blipFill>
                <a:blip r:embed="rId3"/>
                <a:stretch>
                  <a:fillRect l="-1946" t="-1495" b="-1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25312" y="1223963"/>
                <a:ext cx="3257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68325" algn="l"/>
                  </a:tabLst>
                </a:pPr>
                <a:r>
                  <a:rPr lang="en-US" sz="2400" dirty="0" smtClean="0"/>
                  <a:t>(a)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SG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2" y="1223963"/>
                <a:ext cx="3257550" cy="461665"/>
              </a:xfrm>
              <a:prstGeom prst="rect">
                <a:avLst/>
              </a:prstGeom>
              <a:blipFill>
                <a:blip r:embed="rId4"/>
                <a:stretch>
                  <a:fillRect l="-2996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50123" y="1223963"/>
                <a:ext cx="3257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68325" algn="l"/>
                  </a:tabLst>
                </a:pPr>
                <a:r>
                  <a:rPr lang="en-US" sz="2400" dirty="0" smtClean="0"/>
                  <a:t>(b)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SG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123" y="1223963"/>
                <a:ext cx="3257550" cy="461665"/>
              </a:xfrm>
              <a:prstGeom prst="rect">
                <a:avLst/>
              </a:prstGeom>
              <a:blipFill>
                <a:blip r:embed="rId5"/>
                <a:stretch>
                  <a:fillRect l="-2996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0B8978B-C486-FB4A-9598-097E827D79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34199" y="1756189"/>
                <a:ext cx="4974021" cy="13758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 smtClean="0"/>
                  <a:t>Note </a:t>
                </a:r>
                <a:r>
                  <a:rPr lang="en-US" sz="2400" dirty="0"/>
                  <a:t>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6, 14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So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400" dirty="0"/>
                  <a:t> does not have a multiplicative inverse modulo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Theorem 8.6.19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0B8978B-C486-FB4A-9598-097E827D7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99" y="1756189"/>
                <a:ext cx="4974021" cy="1375895"/>
              </a:xfrm>
              <a:prstGeom prst="rect">
                <a:avLst/>
              </a:prstGeom>
              <a:blipFill>
                <a:blip r:embed="rId6"/>
                <a:stretch>
                  <a:fillRect l="-1838" t="-3540" r="-1593" b="-57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095999" y="1275969"/>
            <a:ext cx="0" cy="3991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>
              <a:xfrm>
                <a:off x="425312" y="160064"/>
                <a:ext cx="11372988" cy="940789"/>
              </a:xfrm>
            </p:spPr>
            <p:txBody>
              <a:bodyPr>
                <a:normAutofit fontScale="90000"/>
              </a:bodyPr>
              <a:lstStyle/>
              <a:p>
                <a:pPr marL="628650" lvl="0" indent="-628650" algn="l" defTabSz="457200">
                  <a:lnSpc>
                    <a:spcPct val="100000"/>
                  </a:lnSpc>
                  <a:spcBef>
                    <a:spcPts val="0"/>
                  </a:spcBef>
                  <a:tabLst>
                    <a:tab pos="628650" algn="l"/>
                  </a:tabLst>
                </a:pPr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Q9. 	For each of the following pairs of </a:t>
                </a:r>
                <a14:m>
                  <m:oMath xmlns:m="http://schemas.openxmlformats.org/officeDocument/2006/math">
                    <m:r>
                      <a:rPr lang="en-US" sz="2400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, determine whether </a:t>
                </a:r>
                <a14:m>
                  <m:oMath xmlns:m="http://schemas.openxmlformats.org/officeDocument/2006/math">
                    <m:r>
                      <a:rPr lang="en-US" sz="2400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has a multiplicative inverse modulo </a:t>
                </a:r>
                <a14:m>
                  <m:oMath xmlns:m="http://schemas.openxmlformats.org/officeDocument/2006/math">
                    <m:r>
                      <a:rPr lang="en-US" sz="2400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, and find one if it has any:</a:t>
                </a:r>
                <a:endParaRPr lang="en-US" sz="2000" cap="none" spc="0" dirty="0">
                  <a:solidFill>
                    <a:srgbClr val="000000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5312" y="160064"/>
                <a:ext cx="11372988" cy="940789"/>
              </a:xfrm>
              <a:blipFill>
                <a:blip r:embed="rId7"/>
                <a:stretch>
                  <a:fillRect r="-107" b="-12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5217805"/>
                <a:ext cx="5815371" cy="16312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sz="2000" dirty="0" smtClean="0"/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SG" sz="20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𝑛𝑡</m:t>
                    </m:r>
                  </m:oMath>
                </a14:m>
                <a:r>
                  <a:rPr lang="en-SG" sz="2000" dirty="0" smtClean="0"/>
                  <a:t>, by observation or by running the Euclidean Algorithm backwards.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 smtClean="0"/>
                  <a:t> and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SG" sz="2000" dirty="0" smtClean="0"/>
                  <a:t> is a multiplicative inverse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sz="2000" dirty="0" smtClean="0"/>
                  <a:t> modulo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 smtClean="0"/>
                  <a:t>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17805"/>
                <a:ext cx="5815371" cy="1631216"/>
              </a:xfrm>
              <a:prstGeom prst="rect">
                <a:avLst/>
              </a:prstGeom>
              <a:blipFill>
                <a:blip r:embed="rId8"/>
                <a:stretch>
                  <a:fillRect l="-941" t="-1852" r="-837" b="-51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495392" y="4417586"/>
                <a:ext cx="5647995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3333FF"/>
                    </a:solidFill>
                  </a:rPr>
                  <a:t>Lemma 8.6.2.  </a:t>
                </a: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sz="2000" dirty="0" smtClean="0"/>
                  <a:t>. Then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 smtClean="0"/>
                  <a:t> if and only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000" dirty="0" smtClean="0"/>
                  <a:t> for some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 smtClean="0"/>
                  <a:t>.</a:t>
                </a:r>
                <a:endParaRPr lang="en-SG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392" y="4417586"/>
                <a:ext cx="5647995" cy="707886"/>
              </a:xfrm>
              <a:prstGeom prst="rect">
                <a:avLst/>
              </a:prstGeom>
              <a:blipFill>
                <a:blip r:embed="rId9"/>
                <a:stretch>
                  <a:fillRect l="-1078" t="-4237" r="-323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95393" y="5125472"/>
                <a:ext cx="5647996" cy="10156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3333FF"/>
                    </a:solidFill>
                  </a:rPr>
                  <a:t>Definition 8.6.15.  </a:t>
                </a: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sz="2000" dirty="0" smtClean="0"/>
                  <a:t>.  A </a:t>
                </a:r>
                <a:r>
                  <a:rPr lang="en-SG" sz="2000" i="1" dirty="0" smtClean="0">
                    <a:solidFill>
                      <a:srgbClr val="C00000"/>
                    </a:solidFill>
                  </a:rPr>
                  <a:t>multiplicative inverse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sz="2000" i="1" dirty="0" smtClean="0">
                    <a:solidFill>
                      <a:srgbClr val="C00000"/>
                    </a:solidFill>
                  </a:rPr>
                  <a:t> modulo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i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SG" sz="2000" dirty="0" smtClean="0"/>
                  <a:t>is an integer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 smtClean="0"/>
                  <a:t>.</a:t>
                </a:r>
                <a:endParaRPr lang="en-SG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393" y="5125472"/>
                <a:ext cx="5647996" cy="1015663"/>
              </a:xfrm>
              <a:prstGeom prst="rect">
                <a:avLst/>
              </a:prstGeom>
              <a:blipFill>
                <a:blip r:embed="rId10"/>
                <a:stretch>
                  <a:fillRect l="-1078" t="-2976"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78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25312" y="1161128"/>
                <a:ext cx="3257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628650" algn="l"/>
                  </a:tabLst>
                </a:pPr>
                <a:r>
                  <a:rPr lang="en-US" sz="2400" dirty="0" smtClean="0"/>
                  <a:t>(c)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=31</m:t>
                    </m:r>
                  </m:oMath>
                </a14:m>
                <a:r>
                  <a:rPr lang="en-SG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2" y="1161128"/>
                <a:ext cx="3257550" cy="461665"/>
              </a:xfrm>
              <a:prstGeom prst="rect">
                <a:avLst/>
              </a:prstGeom>
              <a:blipFill>
                <a:blip r:embed="rId5"/>
                <a:stretch>
                  <a:fillRect l="-2996" t="-10526" r="-187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6240057" y="1753572"/>
            <a:ext cx="0" cy="34956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2"/>
              <p:cNvSpPr>
                <a:spLocks noGrp="1"/>
              </p:cNvSpPr>
              <p:nvPr>
                <p:ph type="title"/>
              </p:nvPr>
            </p:nvSpPr>
            <p:spPr>
              <a:xfrm>
                <a:off x="425312" y="160064"/>
                <a:ext cx="11372988" cy="940789"/>
              </a:xfrm>
            </p:spPr>
            <p:txBody>
              <a:bodyPr>
                <a:normAutofit fontScale="90000"/>
              </a:bodyPr>
              <a:lstStyle/>
              <a:p>
                <a:pPr marL="628650" lvl="0" indent="-628650" algn="l" defTabSz="457200">
                  <a:lnSpc>
                    <a:spcPct val="100000"/>
                  </a:lnSpc>
                  <a:spcBef>
                    <a:spcPts val="0"/>
                  </a:spcBef>
                  <a:tabLst>
                    <a:tab pos="628650" algn="l"/>
                  </a:tabLst>
                </a:pPr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Q9. 	For each of the following pairs of </a:t>
                </a:r>
                <a14:m>
                  <m:oMath xmlns:m="http://schemas.openxmlformats.org/officeDocument/2006/math">
                    <m:r>
                      <a:rPr lang="en-US" sz="2400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, determine whether </a:t>
                </a:r>
                <a14:m>
                  <m:oMath xmlns:m="http://schemas.openxmlformats.org/officeDocument/2006/math">
                    <m:r>
                      <a:rPr lang="en-US" sz="2400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has a multiplicative inverse modulo </a:t>
                </a:r>
                <a14:m>
                  <m:oMath xmlns:m="http://schemas.openxmlformats.org/officeDocument/2006/math">
                    <m:r>
                      <a:rPr lang="en-US" sz="2400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, and find one if it has any:</a:t>
                </a:r>
                <a:endParaRPr lang="en-US" sz="2000" cap="none" spc="0" dirty="0">
                  <a:solidFill>
                    <a:srgbClr val="000000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5312" y="160064"/>
                <a:ext cx="11372988" cy="940789"/>
              </a:xfrm>
              <a:blipFill>
                <a:blip r:embed="rId6"/>
                <a:stretch>
                  <a:fillRect r="-107" b="-12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83D7F6-BAAC-0347-A7D3-F60C26DA21EA}"/>
                  </a:ext>
                </a:extLst>
              </p:cNvPr>
              <p:cNvSpPr txBox="1"/>
              <p:nvPr/>
            </p:nvSpPr>
            <p:spPr>
              <a:xfrm>
                <a:off x="5815689" y="6141135"/>
                <a:ext cx="6376311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3333FF"/>
                    </a:solidFill>
                  </a:rPr>
                  <a:t>Theorem 8.6.19.  </a:t>
                </a: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.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 smtClean="0"/>
                  <a:t> has </a:t>
                </a:r>
                <a:r>
                  <a:rPr lang="en-US" sz="2000" dirty="0"/>
                  <a:t>a multiplicative inverse modulo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if and only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83D7F6-BAAC-0347-A7D3-F60C26DA2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689" y="6141135"/>
                <a:ext cx="6376311" cy="707886"/>
              </a:xfrm>
              <a:prstGeom prst="rect">
                <a:avLst/>
              </a:prstGeom>
              <a:blipFill>
                <a:blip r:embed="rId7"/>
                <a:stretch>
                  <a:fillRect l="-859" t="-3361" b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5217805"/>
                <a:ext cx="5815371" cy="16312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sz="2000" dirty="0" smtClean="0"/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SG" sz="20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𝑛𝑡</m:t>
                    </m:r>
                  </m:oMath>
                </a14:m>
                <a:r>
                  <a:rPr lang="en-SG" sz="2000" dirty="0" smtClean="0"/>
                  <a:t>, by observation or by running the Euclidean Algorithm backwards.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 smtClean="0"/>
                  <a:t> and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SG" sz="2000" dirty="0" smtClean="0"/>
                  <a:t> is a multiplicative inverse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sz="2000" dirty="0" smtClean="0"/>
                  <a:t> modulo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 smtClean="0"/>
                  <a:t>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17805"/>
                <a:ext cx="5815371" cy="1631216"/>
              </a:xfrm>
              <a:prstGeom prst="rect">
                <a:avLst/>
              </a:prstGeom>
              <a:blipFill>
                <a:blip r:embed="rId8"/>
                <a:stretch>
                  <a:fillRect l="-941" t="-1852" r="-837" b="-51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495393" y="5125472"/>
                <a:ext cx="5647996" cy="10156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3333FF"/>
                    </a:solidFill>
                  </a:rPr>
                  <a:t>Definition 8.6.15.  </a:t>
                </a: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sz="2000" dirty="0" smtClean="0"/>
                  <a:t>.  A </a:t>
                </a:r>
                <a:r>
                  <a:rPr lang="en-SG" sz="2000" i="1" dirty="0" smtClean="0">
                    <a:solidFill>
                      <a:srgbClr val="C00000"/>
                    </a:solidFill>
                  </a:rPr>
                  <a:t>multiplicative inverse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sz="2000" i="1" dirty="0" smtClean="0">
                    <a:solidFill>
                      <a:srgbClr val="C00000"/>
                    </a:solidFill>
                  </a:rPr>
                  <a:t> modulo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i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SG" sz="2000" dirty="0" smtClean="0"/>
                  <a:t>is an integer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 smtClean="0"/>
                  <a:t>.</a:t>
                </a:r>
                <a:endParaRPr lang="en-SG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393" y="5125472"/>
                <a:ext cx="5647996" cy="1015663"/>
              </a:xfrm>
              <a:prstGeom prst="rect">
                <a:avLst/>
              </a:prstGeom>
              <a:blipFill>
                <a:blip r:embed="rId9"/>
                <a:stretch>
                  <a:fillRect l="-1078" t="-2976"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62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0B8978B-C486-FB4A-9598-097E827D79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312" y="1622793"/>
                <a:ext cx="5759731" cy="38237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Note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31,24</m:t>
                            </m:r>
                          </m:e>
                        </m:d>
                      </m:e>
                    </m:func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So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has a multiplicative inverse modulo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 smtClean="0">
                    <a:solidFill>
                      <a:schemeClr val="tx1"/>
                    </a:solidFill>
                  </a:rPr>
                  <a:t>			</a:t>
                </a:r>
                <a:r>
                  <a:rPr lang="en-US" sz="2400" dirty="0" smtClean="0">
                    <a:solidFill>
                      <a:srgbClr val="006600"/>
                    </a:solidFill>
                  </a:rPr>
                  <a:t>by </a:t>
                </a:r>
                <a:r>
                  <a:rPr lang="en-US" sz="2400" dirty="0">
                    <a:solidFill>
                      <a:srgbClr val="006600"/>
                    </a:solidFill>
                  </a:rPr>
                  <a:t>Theorem </a:t>
                </a:r>
                <a:r>
                  <a:rPr lang="en-US" sz="2400" dirty="0" smtClean="0">
                    <a:solidFill>
                      <a:srgbClr val="006600"/>
                    </a:solidFill>
                  </a:rPr>
                  <a:t>8.6.19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By the </a:t>
                </a:r>
                <a:r>
                  <a:rPr lang="en-US" sz="2400" dirty="0">
                    <a:solidFill>
                      <a:srgbClr val="0000FF"/>
                    </a:solidFill>
                  </a:rPr>
                  <a:t>Euclidean Algorithm</a:t>
                </a:r>
                <a:r>
                  <a:rPr lang="en-US" sz="2400" dirty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buNone/>
                  <a:tabLst>
                    <a:tab pos="447675" algn="l"/>
                    <a:tab pos="4752975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31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u="sng" dirty="0" smtClean="0">
                    <a:solidFill>
                      <a:schemeClr val="tx1"/>
                    </a:solidFill>
                  </a:rPr>
                  <a:t>mod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24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=7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7=31−24×1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	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2000" dirty="0">
                    <a:solidFill>
                      <a:schemeClr val="tx1"/>
                    </a:solidFill>
                  </a:rPr>
                  <a:t>7)</a:t>
                </a:r>
              </a:p>
              <a:p>
                <a:pPr marL="0" indent="0">
                  <a:buNone/>
                  <a:tabLst>
                    <a:tab pos="447675" algn="l"/>
                    <a:tab pos="4752975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24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u="sng" dirty="0" smtClean="0">
                    <a:solidFill>
                      <a:schemeClr val="tx1"/>
                    </a:solidFill>
                  </a:rPr>
                  <a:t>mod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7=3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3=24−7×3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	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2000" dirty="0">
                    <a:solidFill>
                      <a:schemeClr val="tx1"/>
                    </a:solidFill>
                  </a:rPr>
                  <a:t>8)</a:t>
                </a:r>
              </a:p>
              <a:p>
                <a:pPr marL="0" indent="0">
                  <a:buNone/>
                  <a:tabLst>
                    <a:tab pos="447675" algn="l"/>
                    <a:tab pos="4752975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u="sng" dirty="0" smtClean="0">
                    <a:solidFill>
                      <a:schemeClr val="tx1"/>
                    </a:solidFill>
                  </a:rPr>
                  <a:t>mod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3=1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1=7−3×2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	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2000" dirty="0">
                    <a:solidFill>
                      <a:schemeClr val="tx1"/>
                    </a:solidFill>
                  </a:rPr>
                  <a:t>9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None/>
                  <a:tabLst>
                    <a:tab pos="447675" algn="l"/>
                    <a:tab pos="4752975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u="sng" dirty="0" smtClean="0">
                    <a:solidFill>
                      <a:schemeClr val="tx1"/>
                    </a:solidFill>
                  </a:rPr>
                  <a:t>mod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0B8978B-C486-FB4A-9598-097E827D79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312" y="1622793"/>
                <a:ext cx="5759731" cy="3823715"/>
              </a:xfrm>
              <a:blipFill>
                <a:blip r:embed="rId2"/>
                <a:stretch>
                  <a:fillRect l="-1693" t="-12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25312" y="1161128"/>
                <a:ext cx="3257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628650" algn="l"/>
                  </a:tabLst>
                </a:pPr>
                <a:r>
                  <a:rPr lang="en-US" sz="2400" dirty="0" smtClean="0"/>
                  <a:t>(c)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=31</m:t>
                    </m:r>
                  </m:oMath>
                </a14:m>
                <a:r>
                  <a:rPr lang="en-SG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2" y="1161128"/>
                <a:ext cx="3257550" cy="461665"/>
              </a:xfrm>
              <a:prstGeom prst="rect">
                <a:avLst/>
              </a:prstGeom>
              <a:blipFill>
                <a:blip r:embed="rId5"/>
                <a:stretch>
                  <a:fillRect l="-2996" t="-10526" r="-187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6240057" y="1753572"/>
            <a:ext cx="0" cy="34956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673524D-A5CA-834A-B846-C6358731FD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5393" y="1270862"/>
                <a:ext cx="5347502" cy="38546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Hence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38576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31,24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3857625" algn="l"/>
                  </a:tabLs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=7−3×2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	</a:t>
                </a:r>
                <a:r>
                  <a:rPr lang="en-US" sz="2000" dirty="0">
                    <a:solidFill>
                      <a:srgbClr val="006600"/>
                    </a:solidFill>
                  </a:rPr>
                  <a:t>by (9)</a:t>
                </a:r>
                <a:r>
                  <a:rPr lang="en-US" sz="2000" dirty="0">
                    <a:solidFill>
                      <a:schemeClr val="tx1"/>
                    </a:solidFill>
                  </a:rPr>
                  <a:t>;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  <a:tabLst>
                    <a:tab pos="3857625" algn="l"/>
                  </a:tabLs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=7−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24−7×3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	</a:t>
                </a:r>
                <a:r>
                  <a:rPr lang="en-US" sz="2000" dirty="0" smtClean="0">
                    <a:solidFill>
                      <a:srgbClr val="006600"/>
                    </a:solidFill>
                  </a:rPr>
                  <a:t>by </a:t>
                </a:r>
                <a:r>
                  <a:rPr lang="en-US" sz="2000" dirty="0">
                    <a:solidFill>
                      <a:srgbClr val="006600"/>
                    </a:solidFill>
                  </a:rPr>
                  <a:t>(8)</a:t>
                </a:r>
                <a:r>
                  <a:rPr lang="en-US" sz="2000" dirty="0">
                    <a:solidFill>
                      <a:schemeClr val="tx1"/>
                    </a:solidFill>
                  </a:rPr>
                  <a:t>;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  <a:tabLst>
                    <a:tab pos="3857625" algn="l"/>
                  </a:tabLs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=24×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+7×7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  <a:tabLst>
                    <a:tab pos="3857625" algn="l"/>
                  </a:tabLs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=24×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31−24×1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×7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	</a:t>
                </a:r>
                <a:r>
                  <a:rPr lang="en-US" sz="2000" dirty="0">
                    <a:solidFill>
                      <a:srgbClr val="006600"/>
                    </a:solidFill>
                  </a:rPr>
                  <a:t>by (7)</a:t>
                </a:r>
                <a:r>
                  <a:rPr lang="en-US" sz="2000" dirty="0">
                    <a:solidFill>
                      <a:schemeClr val="tx1"/>
                    </a:solidFill>
                  </a:rPr>
                  <a:t>;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  <a:tabLst>
                    <a:tab pos="3857625" algn="l"/>
                  </a:tabLs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=31×7+24×(−9)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  <a:tabLst>
                    <a:tab pos="3857625" algn="l"/>
                  </a:tabLs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≡31×7 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24)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Thus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the multiplicative inverse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modulo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24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673524D-A5CA-834A-B846-C6358731F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393" y="1270862"/>
                <a:ext cx="5347502" cy="3854610"/>
              </a:xfrm>
              <a:prstGeom prst="rect">
                <a:avLst/>
              </a:prstGeom>
              <a:blipFill>
                <a:blip r:embed="rId6"/>
                <a:stretch>
                  <a:fillRect l="-1824" t="-1264" b="-25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2"/>
              <p:cNvSpPr>
                <a:spLocks noGrp="1"/>
              </p:cNvSpPr>
              <p:nvPr>
                <p:ph type="title"/>
              </p:nvPr>
            </p:nvSpPr>
            <p:spPr>
              <a:xfrm>
                <a:off x="425312" y="160064"/>
                <a:ext cx="11372988" cy="940789"/>
              </a:xfrm>
            </p:spPr>
            <p:txBody>
              <a:bodyPr>
                <a:normAutofit fontScale="90000"/>
              </a:bodyPr>
              <a:lstStyle/>
              <a:p>
                <a:pPr marL="628650" lvl="0" indent="-628650" algn="l" defTabSz="457200">
                  <a:lnSpc>
                    <a:spcPct val="100000"/>
                  </a:lnSpc>
                  <a:spcBef>
                    <a:spcPts val="0"/>
                  </a:spcBef>
                  <a:tabLst>
                    <a:tab pos="628650" algn="l"/>
                  </a:tabLst>
                </a:pPr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Q9. 	For each of the following pairs of </a:t>
                </a:r>
                <a14:m>
                  <m:oMath xmlns:m="http://schemas.openxmlformats.org/officeDocument/2006/math">
                    <m:r>
                      <a:rPr lang="en-US" sz="2400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, determine whether </a:t>
                </a:r>
                <a14:m>
                  <m:oMath xmlns:m="http://schemas.openxmlformats.org/officeDocument/2006/math">
                    <m:r>
                      <a:rPr lang="en-US" sz="2400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has a multiplicative inverse modulo </a:t>
                </a:r>
                <a14:m>
                  <m:oMath xmlns:m="http://schemas.openxmlformats.org/officeDocument/2006/math">
                    <m:r>
                      <a:rPr lang="en-US" sz="2400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, and find one if it has any:</a:t>
                </a:r>
                <a:endParaRPr lang="en-US" sz="2000" cap="none" spc="0" dirty="0">
                  <a:solidFill>
                    <a:srgbClr val="000000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5312" y="160064"/>
                <a:ext cx="11372988" cy="940789"/>
              </a:xfrm>
              <a:blipFill>
                <a:blip r:embed="rId7"/>
                <a:stretch>
                  <a:fillRect r="-107" b="-12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83D7F6-BAAC-0347-A7D3-F60C26DA21EA}"/>
                  </a:ext>
                </a:extLst>
              </p:cNvPr>
              <p:cNvSpPr txBox="1"/>
              <p:nvPr/>
            </p:nvSpPr>
            <p:spPr>
              <a:xfrm>
                <a:off x="5815689" y="6141135"/>
                <a:ext cx="6376311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3333FF"/>
                    </a:solidFill>
                  </a:rPr>
                  <a:t>Theorem 8.6.19.  </a:t>
                </a: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.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 smtClean="0"/>
                  <a:t> has </a:t>
                </a:r>
                <a:r>
                  <a:rPr lang="en-US" sz="2000" dirty="0"/>
                  <a:t>a multiplicative inverse modulo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if and only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83D7F6-BAAC-0347-A7D3-F60C26DA2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689" y="6141135"/>
                <a:ext cx="6376311" cy="707886"/>
              </a:xfrm>
              <a:prstGeom prst="rect">
                <a:avLst/>
              </a:prstGeom>
              <a:blipFill>
                <a:blip r:embed="rId8"/>
                <a:stretch>
                  <a:fillRect l="-859" t="-3361" b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5217805"/>
                <a:ext cx="5815371" cy="16312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sz="2000" dirty="0" smtClean="0"/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SG" sz="20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𝑛𝑡</m:t>
                    </m:r>
                  </m:oMath>
                </a14:m>
                <a:r>
                  <a:rPr lang="en-SG" sz="2000" dirty="0" smtClean="0"/>
                  <a:t>, by observation or by running the Euclidean Algorithm backwards.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 smtClean="0"/>
                  <a:t> and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SG" sz="2000" dirty="0" smtClean="0"/>
                  <a:t> is a multiplicative inverse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sz="2000" dirty="0" smtClean="0"/>
                  <a:t> modulo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 smtClean="0"/>
                  <a:t>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17805"/>
                <a:ext cx="5815371" cy="1631216"/>
              </a:xfrm>
              <a:prstGeom prst="rect">
                <a:avLst/>
              </a:prstGeom>
              <a:blipFill>
                <a:blip r:embed="rId9"/>
                <a:stretch>
                  <a:fillRect l="-941" t="-1852" r="-837" b="-51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495393" y="5125472"/>
                <a:ext cx="5647996" cy="10156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3333FF"/>
                    </a:solidFill>
                  </a:rPr>
                  <a:t>Definition 8.6.15.  </a:t>
                </a: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sz="2000" dirty="0" smtClean="0"/>
                  <a:t>.  A </a:t>
                </a:r>
                <a:r>
                  <a:rPr lang="en-SG" sz="2000" i="1" dirty="0" smtClean="0">
                    <a:solidFill>
                      <a:srgbClr val="C00000"/>
                    </a:solidFill>
                  </a:rPr>
                  <a:t>multiplicative inverse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sz="2000" i="1" dirty="0" smtClean="0">
                    <a:solidFill>
                      <a:srgbClr val="C00000"/>
                    </a:solidFill>
                  </a:rPr>
                  <a:t> modulo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i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SG" sz="2000" dirty="0" smtClean="0"/>
                  <a:t>is an integer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 smtClean="0"/>
                  <a:t>.</a:t>
                </a:r>
                <a:endParaRPr lang="en-SG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393" y="5125472"/>
                <a:ext cx="5647996" cy="1015663"/>
              </a:xfrm>
              <a:prstGeom prst="rect">
                <a:avLst/>
              </a:prstGeom>
              <a:blipFill>
                <a:blip r:embed="rId10"/>
                <a:stretch>
                  <a:fillRect l="-1078" t="-2976"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61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1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83D7F6-BAAC-0347-A7D3-F60C26DA21EA}"/>
                  </a:ext>
                </a:extLst>
              </p:cNvPr>
              <p:cNvSpPr txBox="1"/>
              <p:nvPr/>
            </p:nvSpPr>
            <p:spPr>
              <a:xfrm>
                <a:off x="6654948" y="5126497"/>
                <a:ext cx="5537052" cy="10156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3333FF"/>
                    </a:solidFill>
                  </a:rPr>
                  <a:t>To solve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𝒂𝒙</m:t>
                    </m:r>
                    <m:r>
                      <a:rPr lang="en-US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1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3333FF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𝐠𝐜𝐝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b="1" dirty="0" smtClean="0">
                    <a:solidFill>
                      <a:srgbClr val="3333FF"/>
                    </a:solidFill>
                  </a:rPr>
                  <a:t>.</a:t>
                </a: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Find a multiplicative inverse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 smtClean="0"/>
                  <a:t> modulo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The solution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83D7F6-BAAC-0347-A7D3-F60C26DA2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948" y="5126497"/>
                <a:ext cx="5537052" cy="1015663"/>
              </a:xfrm>
              <a:prstGeom prst="rect">
                <a:avLst/>
              </a:prstGeom>
              <a:blipFill>
                <a:blip r:embed="rId2"/>
                <a:stretch>
                  <a:fillRect l="-1099" t="-2959" r="-220" b="-88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449248" y="140625"/>
                <a:ext cx="7927497" cy="647827"/>
              </a:xfrm>
            </p:spPr>
            <p:txBody>
              <a:bodyPr>
                <a:normAutofit fontScale="90000"/>
              </a:bodyPr>
              <a:lstStyle/>
              <a:p>
                <a:pPr lvl="0" algn="l" defTabSz="457200">
                  <a:lnSpc>
                    <a:spcPct val="100000"/>
                  </a:lnSpc>
                  <a:spcBef>
                    <a:spcPts val="0"/>
                  </a:spcBef>
                  <a:tabLst>
                    <a:tab pos="809625" algn="l"/>
                  </a:tabLst>
                </a:pPr>
                <a:r>
                  <a:rPr lang="en-US" sz="24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Q10(a). </a:t>
                </a:r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	</a:t>
                </a:r>
                <a:r>
                  <a:rPr lang="en-US" sz="24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Find </a:t>
                </a:r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all integers </a:t>
                </a:r>
                <a14:m>
                  <m:oMath xmlns:m="http://schemas.openxmlformats.org/officeDocument/2006/math">
                    <m:r>
                      <a:rPr lang="en-US" sz="24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, if any, that </a:t>
                </a:r>
                <a:r>
                  <a:rPr lang="en-US" sz="24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satisfy </a:t>
                </a:r>
                <a14:m>
                  <m:oMath xmlns:m="http://schemas.openxmlformats.org/officeDocument/2006/math">
                    <m:r>
                      <a:rPr lang="en-US" sz="24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5</m:t>
                    </m:r>
                    <m:r>
                      <a:rPr lang="en-US" sz="24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24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≡2 </m:t>
                    </m:r>
                    <m:d>
                      <m:dPr>
                        <m:ctrlPr>
                          <a:rPr lang="en-US" sz="24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mod</m:t>
                        </m:r>
                        <m:r>
                          <a:rPr lang="en-US" sz="2400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32</m:t>
                        </m:r>
                      </m:e>
                    </m:d>
                  </m:oMath>
                </a14:m>
                <a:r>
                  <a:rPr lang="en-US" sz="24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.</a:t>
                </a:r>
                <a:endParaRPr lang="en-US" sz="2400" cap="none" spc="0" dirty="0">
                  <a:solidFill>
                    <a:srgbClr val="000000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9248" y="140625"/>
                <a:ext cx="7927497" cy="64782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83D7F6-BAAC-0347-A7D3-F60C26DA21EA}"/>
                  </a:ext>
                </a:extLst>
              </p:cNvPr>
              <p:cNvSpPr txBox="1"/>
              <p:nvPr/>
            </p:nvSpPr>
            <p:spPr>
              <a:xfrm>
                <a:off x="5815689" y="6141135"/>
                <a:ext cx="6376311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3333FF"/>
                    </a:solidFill>
                  </a:rPr>
                  <a:t>Theorem 8.6.19.  </a:t>
                </a: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.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 smtClean="0"/>
                  <a:t> has </a:t>
                </a:r>
                <a:r>
                  <a:rPr lang="en-US" sz="2000" dirty="0"/>
                  <a:t>a multiplicative inverse modulo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if and only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83D7F6-BAAC-0347-A7D3-F60C26DA2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689" y="6141135"/>
                <a:ext cx="6376311" cy="707886"/>
              </a:xfrm>
              <a:prstGeom prst="rect">
                <a:avLst/>
              </a:prstGeom>
              <a:blipFill>
                <a:blip r:embed="rId4"/>
                <a:stretch>
                  <a:fillRect l="-859" t="-3361" b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0" y="5217805"/>
                <a:ext cx="5815371" cy="16312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sz="2000" dirty="0" smtClean="0"/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SG" sz="20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𝑛𝑡</m:t>
                    </m:r>
                  </m:oMath>
                </a14:m>
                <a:r>
                  <a:rPr lang="en-SG" sz="2000" dirty="0" smtClean="0"/>
                  <a:t>, by observation or by running the Euclidean Algorithm backwards.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 smtClean="0"/>
                  <a:t> and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SG" sz="2000" dirty="0" smtClean="0"/>
                  <a:t> is a multiplicative inverse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sz="2000" dirty="0" smtClean="0"/>
                  <a:t> modulo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 smtClean="0"/>
                  <a:t>.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17805"/>
                <a:ext cx="5815371" cy="1631216"/>
              </a:xfrm>
              <a:prstGeom prst="rect">
                <a:avLst/>
              </a:prstGeom>
              <a:blipFill>
                <a:blip r:embed="rId5"/>
                <a:stretch>
                  <a:fillRect l="-941" t="-1852" r="-837" b="-51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42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0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9248" y="1707802"/>
                <a:ext cx="8086726" cy="2693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r>
                  <a:rPr lang="en-SG" sz="2400" dirty="0" smtClean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sz="2400" dirty="0" smtClean="0"/>
                  <a:t>So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has </a:t>
                </a:r>
                <a:r>
                  <a:rPr lang="en-US" sz="2400" dirty="0"/>
                  <a:t>a multiplicative inverse modulo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en-SG" sz="2400" dirty="0" smtClean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1=65−64=5×13+32×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≡5×13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32</m:t>
                        </m:r>
                      </m:e>
                    </m:d>
                  </m:oMath>
                </a14:m>
                <a:r>
                  <a:rPr lang="en-SG" sz="2400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 smtClean="0"/>
                  <a:t>So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r>
                  <a:rPr lang="en-US" sz="2400" dirty="0"/>
                  <a:t> is a multiplicative inverse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400" dirty="0"/>
                  <a:t> modulo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 smtClean="0"/>
                  <a:t>The solution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≡13×2=26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32</m:t>
                        </m:r>
                      </m:e>
                    </m:d>
                  </m:oMath>
                </a14:m>
                <a:r>
                  <a:rPr lang="en-SG" sz="2400" dirty="0" smtClean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48" y="1707802"/>
                <a:ext cx="8086726" cy="2693045"/>
              </a:xfrm>
              <a:prstGeom prst="rect">
                <a:avLst/>
              </a:prstGeom>
              <a:blipFill>
                <a:blip r:embed="rId2"/>
                <a:stretch>
                  <a:fillRect l="-1207" t="-1810" b="-429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83D7F6-BAAC-0347-A7D3-F60C26DA21EA}"/>
                  </a:ext>
                </a:extLst>
              </p:cNvPr>
              <p:cNvSpPr txBox="1"/>
              <p:nvPr/>
            </p:nvSpPr>
            <p:spPr>
              <a:xfrm>
                <a:off x="6654948" y="5126497"/>
                <a:ext cx="5537052" cy="10156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3333FF"/>
                    </a:solidFill>
                  </a:rPr>
                  <a:t>To solve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𝒂𝒙</m:t>
                    </m:r>
                    <m:r>
                      <a:rPr lang="en-US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1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3333FF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𝐠𝐜𝐝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b="1" dirty="0" smtClean="0">
                    <a:solidFill>
                      <a:srgbClr val="3333FF"/>
                    </a:solidFill>
                  </a:rPr>
                  <a:t>.</a:t>
                </a: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Find a multiplicative inverse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 smtClean="0"/>
                  <a:t> modulo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The solution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83D7F6-BAAC-0347-A7D3-F60C26DA2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948" y="5126497"/>
                <a:ext cx="5537052" cy="1015663"/>
              </a:xfrm>
              <a:prstGeom prst="rect">
                <a:avLst/>
              </a:prstGeom>
              <a:blipFill>
                <a:blip r:embed="rId3"/>
                <a:stretch>
                  <a:fillRect l="-1099" t="-2959" r="-220" b="-88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449248" y="140625"/>
                <a:ext cx="7927497" cy="647827"/>
              </a:xfrm>
            </p:spPr>
            <p:txBody>
              <a:bodyPr>
                <a:normAutofit fontScale="90000"/>
              </a:bodyPr>
              <a:lstStyle/>
              <a:p>
                <a:pPr lvl="0" algn="l" defTabSz="457200">
                  <a:lnSpc>
                    <a:spcPct val="100000"/>
                  </a:lnSpc>
                  <a:spcBef>
                    <a:spcPts val="0"/>
                  </a:spcBef>
                  <a:tabLst>
                    <a:tab pos="809625" algn="l"/>
                  </a:tabLst>
                </a:pPr>
                <a:r>
                  <a:rPr lang="en-US" sz="24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Q10(a). </a:t>
                </a:r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	</a:t>
                </a:r>
                <a:r>
                  <a:rPr lang="en-US" sz="24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Find </a:t>
                </a:r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all integers </a:t>
                </a:r>
                <a14:m>
                  <m:oMath xmlns:m="http://schemas.openxmlformats.org/officeDocument/2006/math">
                    <m:r>
                      <a:rPr lang="en-US" sz="24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, if any, that </a:t>
                </a:r>
                <a:r>
                  <a:rPr lang="en-US" sz="24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satisfy </a:t>
                </a:r>
                <a14:m>
                  <m:oMath xmlns:m="http://schemas.openxmlformats.org/officeDocument/2006/math">
                    <m:r>
                      <a:rPr lang="en-US" sz="24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5</m:t>
                    </m:r>
                    <m:r>
                      <a:rPr lang="en-US" sz="24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24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≡2 </m:t>
                    </m:r>
                    <m:d>
                      <m:dPr>
                        <m:ctrlPr>
                          <a:rPr lang="en-US" sz="24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mod</m:t>
                        </m:r>
                        <m:r>
                          <a:rPr lang="en-US" sz="2400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32</m:t>
                        </m:r>
                      </m:e>
                    </m:d>
                  </m:oMath>
                </a14:m>
                <a:r>
                  <a:rPr lang="en-US" sz="24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.</a:t>
                </a:r>
                <a:endParaRPr lang="en-US" sz="2400" cap="none" spc="0" dirty="0">
                  <a:solidFill>
                    <a:srgbClr val="000000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9248" y="140625"/>
                <a:ext cx="7927497" cy="647827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83D7F6-BAAC-0347-A7D3-F60C26DA21EA}"/>
                  </a:ext>
                </a:extLst>
              </p:cNvPr>
              <p:cNvSpPr txBox="1"/>
              <p:nvPr/>
            </p:nvSpPr>
            <p:spPr>
              <a:xfrm>
                <a:off x="5815689" y="6141135"/>
                <a:ext cx="6376311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3333FF"/>
                    </a:solidFill>
                  </a:rPr>
                  <a:t>Theorem 8.6.19.  </a:t>
                </a: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.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 smtClean="0"/>
                  <a:t> has </a:t>
                </a:r>
                <a:r>
                  <a:rPr lang="en-US" sz="2000" dirty="0"/>
                  <a:t>a multiplicative inverse modulo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if and only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83D7F6-BAAC-0347-A7D3-F60C26DA2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689" y="6141135"/>
                <a:ext cx="6376311" cy="707886"/>
              </a:xfrm>
              <a:prstGeom prst="rect">
                <a:avLst/>
              </a:prstGeom>
              <a:blipFill>
                <a:blip r:embed="rId5"/>
                <a:stretch>
                  <a:fillRect l="-859" t="-3361" b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0" y="5217805"/>
                <a:ext cx="5815371" cy="16312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sz="2000" dirty="0" smtClean="0"/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SG" sz="20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𝑛𝑡</m:t>
                    </m:r>
                  </m:oMath>
                </a14:m>
                <a:r>
                  <a:rPr lang="en-SG" sz="2000" dirty="0" smtClean="0"/>
                  <a:t>, by observation or by running the Euclidean Algorithm backwards.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 smtClean="0"/>
                  <a:t> and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SG" sz="2000" dirty="0" smtClean="0"/>
                  <a:t> is a multiplicative inverse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sz="2000" dirty="0" smtClean="0"/>
                  <a:t> modulo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 smtClean="0"/>
                  <a:t>.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17805"/>
                <a:ext cx="5815371" cy="1631216"/>
              </a:xfrm>
              <a:prstGeom prst="rect">
                <a:avLst/>
              </a:prstGeom>
              <a:blipFill>
                <a:blip r:embed="rId6"/>
                <a:stretch>
                  <a:fillRect l="-941" t="-1852" r="-837" b="-51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75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9248" y="861925"/>
                <a:ext cx="69530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48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func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sz="2400" dirty="0" smtClean="0"/>
                  <a:t>. </a:t>
                </a:r>
              </a:p>
              <a:p>
                <a:r>
                  <a:rPr lang="en-SG" sz="2400" dirty="0" smtClean="0"/>
                  <a:t>So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does not have </a:t>
                </a:r>
                <a:r>
                  <a:rPr lang="en-US" sz="2400" dirty="0"/>
                  <a:t>a multiplicative inverse modulo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48.</m:t>
                    </m:r>
                  </m:oMath>
                </a14:m>
                <a:r>
                  <a:rPr lang="en-SG" sz="2400" dirty="0" smtClean="0"/>
                  <a:t> </a:t>
                </a:r>
                <a:endParaRPr lang="en-SG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48" y="861925"/>
                <a:ext cx="6953038" cy="830997"/>
              </a:xfrm>
              <a:prstGeom prst="rect">
                <a:avLst/>
              </a:prstGeom>
              <a:blipFill>
                <a:blip r:embed="rId2"/>
                <a:stretch>
                  <a:fillRect l="-1404" t="-5839" b="-153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7E7AF9-5245-4782-BF9D-3D21CB9E9202}"/>
                  </a:ext>
                </a:extLst>
              </p:cNvPr>
              <p:cNvSpPr txBox="1"/>
              <p:nvPr/>
            </p:nvSpPr>
            <p:spPr>
              <a:xfrm>
                <a:off x="-1" y="5842337"/>
                <a:ext cx="5815690" cy="1015663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542925" indent="-542925"/>
                <a:r>
                  <a:rPr lang="en-US" sz="2000" dirty="0" smtClean="0"/>
                  <a:t>Q6.</a:t>
                </a:r>
                <a:r>
                  <a:rPr lang="en-US" sz="2000" dirty="0"/>
                  <a:t>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b="0" dirty="0"/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≠0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≠0.</m:t>
                    </m:r>
                  </m:oMath>
                </a14:m>
                <a:r>
                  <a:rPr lang="en-US" sz="2000" b="0" dirty="0"/>
                  <a:t> </a:t>
                </a:r>
                <a:r>
                  <a:rPr lang="en-US" sz="2000" b="0" dirty="0" smtClean="0"/>
                  <a:t>An </a:t>
                </a:r>
                <a:r>
                  <a:rPr lang="en-US" sz="2000" b="0" dirty="0"/>
                  <a:t>integer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="0" dirty="0"/>
                  <a:t> is an integer linear combination of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b="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b="0" dirty="0"/>
                  <a:t> if and only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7E7AF9-5245-4782-BF9D-3D21CB9E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842337"/>
                <a:ext cx="5815690" cy="1015663"/>
              </a:xfrm>
              <a:prstGeom prst="rect">
                <a:avLst/>
              </a:prstGeom>
              <a:blipFill>
                <a:blip r:embed="rId3"/>
                <a:stretch>
                  <a:fillRect l="-941" t="-2367" r="-314" b="-88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449248" y="140625"/>
                <a:ext cx="7927497" cy="647827"/>
              </a:xfrm>
            </p:spPr>
            <p:txBody>
              <a:bodyPr>
                <a:normAutofit fontScale="90000"/>
              </a:bodyPr>
              <a:lstStyle/>
              <a:p>
                <a:pPr lvl="0" algn="l" defTabSz="457200">
                  <a:lnSpc>
                    <a:spcPct val="100000"/>
                  </a:lnSpc>
                  <a:spcBef>
                    <a:spcPts val="0"/>
                  </a:spcBef>
                  <a:tabLst>
                    <a:tab pos="809625" algn="l"/>
                  </a:tabLst>
                </a:pPr>
                <a:r>
                  <a:rPr lang="en-US" sz="24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Q10(b). </a:t>
                </a:r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	</a:t>
                </a:r>
                <a:r>
                  <a:rPr lang="en-US" sz="24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Find </a:t>
                </a:r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all integers </a:t>
                </a:r>
                <a14:m>
                  <m:oMath xmlns:m="http://schemas.openxmlformats.org/officeDocument/2006/math">
                    <m:r>
                      <a:rPr lang="en-US" sz="24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, if any, that </a:t>
                </a:r>
                <a:r>
                  <a:rPr lang="en-US" sz="24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satisfy </a:t>
                </a:r>
                <a14:m>
                  <m:oMath xmlns:m="http://schemas.openxmlformats.org/officeDocument/2006/math">
                    <m:r>
                      <a:rPr lang="en-US" sz="2400" b="0" i="1" cap="none" spc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4</m:t>
                    </m:r>
                    <m:r>
                      <a:rPr lang="en-US" sz="24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24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≡6 </m:t>
                    </m:r>
                    <m:d>
                      <m:dPr>
                        <m:ctrlPr>
                          <a:rPr lang="en-US" sz="24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mod</m:t>
                        </m:r>
                        <m:r>
                          <a:rPr lang="en-US" sz="2400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48</m:t>
                        </m:r>
                      </m:e>
                    </m:d>
                  </m:oMath>
                </a14:m>
                <a:r>
                  <a:rPr lang="en-US" sz="24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.</a:t>
                </a:r>
                <a:endParaRPr lang="en-US" sz="2400" cap="none" spc="0" dirty="0">
                  <a:solidFill>
                    <a:srgbClr val="000000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9248" y="140625"/>
                <a:ext cx="7927497" cy="647827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83D7F6-BAAC-0347-A7D3-F60C26DA21EA}"/>
                  </a:ext>
                </a:extLst>
              </p:cNvPr>
              <p:cNvSpPr txBox="1"/>
              <p:nvPr/>
            </p:nvSpPr>
            <p:spPr>
              <a:xfrm>
                <a:off x="6544005" y="5126497"/>
                <a:ext cx="5647995" cy="10156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3333FF"/>
                    </a:solidFill>
                  </a:rPr>
                  <a:t>To solve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𝒂𝒙</m:t>
                    </m:r>
                    <m:r>
                      <a:rPr lang="en-US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1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3333FF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𝐠𝐜𝐝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b="1" dirty="0" smtClean="0">
                    <a:solidFill>
                      <a:srgbClr val="3333FF"/>
                    </a:solidFill>
                  </a:rPr>
                  <a:t>.</a:t>
                </a: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Find a multiplicative inverse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 smtClean="0"/>
                  <a:t> modulo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The solution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83D7F6-BAAC-0347-A7D3-F60C26DA2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005" y="5126497"/>
                <a:ext cx="5647995" cy="1015663"/>
              </a:xfrm>
              <a:prstGeom prst="rect">
                <a:avLst/>
              </a:prstGeom>
              <a:blipFill>
                <a:blip r:embed="rId5"/>
                <a:stretch>
                  <a:fillRect l="-969" t="-2959" b="-88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83D7F6-BAAC-0347-A7D3-F60C26DA21EA}"/>
                  </a:ext>
                </a:extLst>
              </p:cNvPr>
              <p:cNvSpPr txBox="1"/>
              <p:nvPr/>
            </p:nvSpPr>
            <p:spPr>
              <a:xfrm>
                <a:off x="5815689" y="6141135"/>
                <a:ext cx="6376311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3333FF"/>
                    </a:solidFill>
                  </a:rPr>
                  <a:t>Theorem 8.6.19.  </a:t>
                </a: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.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 smtClean="0"/>
                  <a:t> has </a:t>
                </a:r>
                <a:r>
                  <a:rPr lang="en-US" sz="2000" dirty="0"/>
                  <a:t>a multiplicative inverse modulo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if and only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83D7F6-BAAC-0347-A7D3-F60C26DA2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689" y="6141135"/>
                <a:ext cx="6376311" cy="707886"/>
              </a:xfrm>
              <a:prstGeom prst="rect">
                <a:avLst/>
              </a:prstGeom>
              <a:blipFill>
                <a:blip r:embed="rId6"/>
                <a:stretch>
                  <a:fillRect l="-859" t="-3361" b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544005" y="4421383"/>
                <a:ext cx="5647995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3333FF"/>
                    </a:solidFill>
                  </a:rPr>
                  <a:t>Lemma 8.6.2.  </a:t>
                </a: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sz="2000" dirty="0" smtClean="0"/>
                  <a:t>. Then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 smtClean="0"/>
                  <a:t> if and only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000" dirty="0" smtClean="0"/>
                  <a:t> for some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 smtClean="0"/>
                  <a:t>.</a:t>
                </a:r>
                <a:endParaRPr lang="en-SG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005" y="4421383"/>
                <a:ext cx="5647995" cy="707886"/>
              </a:xfrm>
              <a:prstGeom prst="rect">
                <a:avLst/>
              </a:prstGeom>
              <a:blipFill>
                <a:blip r:embed="rId7"/>
                <a:stretch>
                  <a:fillRect l="-969" t="-3390" r="-323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7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4" grpId="0" animBg="1"/>
      <p:bldP spid="16" grpId="0" animBg="1"/>
      <p:bldP spid="17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9248" y="861925"/>
                <a:ext cx="69530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48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func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sz="2400" dirty="0" smtClean="0"/>
                  <a:t>. </a:t>
                </a:r>
              </a:p>
              <a:p>
                <a:r>
                  <a:rPr lang="en-SG" sz="2400" dirty="0" smtClean="0"/>
                  <a:t>So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does not have </a:t>
                </a:r>
                <a:r>
                  <a:rPr lang="en-US" sz="2400" dirty="0"/>
                  <a:t>a multiplicative inverse modulo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48.</m:t>
                    </m:r>
                  </m:oMath>
                </a14:m>
                <a:r>
                  <a:rPr lang="en-SG" sz="2400" dirty="0" smtClean="0"/>
                  <a:t> </a:t>
                </a:r>
                <a:endParaRPr lang="en-SG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48" y="861925"/>
                <a:ext cx="6953038" cy="830997"/>
              </a:xfrm>
              <a:prstGeom prst="rect">
                <a:avLst/>
              </a:prstGeom>
              <a:blipFill>
                <a:blip r:embed="rId2"/>
                <a:stretch>
                  <a:fillRect l="-1404" t="-5839" b="-153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9248" y="1703998"/>
                <a:ext cx="8455266" cy="461665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We prove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≡6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48</m:t>
                        </m:r>
                      </m:e>
                    </m:d>
                  </m:oMath>
                </a14:m>
                <a:r>
                  <a:rPr lang="en-US" sz="2400" dirty="0" smtClean="0"/>
                  <a:t> has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no solution </a:t>
                </a:r>
                <a:r>
                  <a:rPr lang="en-US" sz="2400" dirty="0" smtClean="0"/>
                  <a:t>by contradiction.</a:t>
                </a:r>
                <a:endParaRPr lang="en-SG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48" y="1703998"/>
                <a:ext cx="8455266" cy="461665"/>
              </a:xfrm>
              <a:prstGeom prst="rect">
                <a:avLst/>
              </a:prstGeom>
              <a:blipFill>
                <a:blip r:embed="rId3"/>
                <a:stretch>
                  <a:fillRect l="-1154" t="-10667" r="-649" b="-30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9247" y="2176739"/>
                <a:ext cx="11623009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7675" indent="-447675">
                  <a:spcAft>
                    <a:spcPts val="600"/>
                  </a:spcAft>
                </a:pPr>
                <a:r>
                  <a:rPr lang="en-US" sz="2400" dirty="0" smtClean="0"/>
                  <a:t>1.	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≡6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48</m:t>
                        </m:r>
                      </m:e>
                    </m:d>
                  </m:oMath>
                </a14:m>
                <a:r>
                  <a:rPr lang="en-US" sz="2400" dirty="0" smtClean="0"/>
                  <a:t>.</a:t>
                </a:r>
              </a:p>
              <a:p>
                <a:pPr marL="447675" indent="-447675">
                  <a:spcAft>
                    <a:spcPts val="600"/>
                  </a:spcAft>
                </a:pPr>
                <a:r>
                  <a:rPr lang="en-US" sz="2400" dirty="0" smtClean="0"/>
                  <a:t>2.	</a:t>
                </a:r>
                <a:r>
                  <a:rPr lang="en-US" sz="2400" dirty="0" smtClean="0">
                    <a:solidFill>
                      <a:srgbClr val="006600"/>
                    </a:solidFill>
                  </a:rPr>
                  <a:t>Use Lemma 8.6.2 to </a:t>
                </a:r>
                <a:r>
                  <a:rPr lang="en-US" sz="2400" dirty="0" smtClean="0"/>
                  <a:t>get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=48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+6.</m:t>
                    </m:r>
                  </m:oMath>
                </a14:m>
                <a:endParaRPr lang="en-US" sz="2400" dirty="0" smtClean="0"/>
              </a:p>
              <a:p>
                <a:pPr marL="447675" indent="-447675">
                  <a:spcAft>
                    <a:spcPts val="600"/>
                  </a:spcAft>
                </a:pPr>
                <a:r>
                  <a:rPr lang="en-US" sz="2400" dirty="0" smtClean="0"/>
                  <a:t>3.	Note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400" dirty="0" smtClean="0"/>
                  <a:t> is an integer linear combination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48</m:t>
                    </m:r>
                  </m:oMath>
                </a14:m>
                <a:r>
                  <a:rPr lang="en-US" sz="2400" dirty="0" smtClean="0"/>
                  <a:t> 	</a:t>
                </a:r>
                <a:r>
                  <a:rPr lang="en-US" sz="2400" dirty="0" smtClean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6=4</m:t>
                    </m:r>
                    <m:r>
                      <a:rPr lang="en-US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+48(−</m:t>
                    </m:r>
                    <m:r>
                      <a:rPr lang="en-US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457200" indent="-457200">
                  <a:spcAft>
                    <a:spcPts val="600"/>
                  </a:spcAft>
                  <a:buAutoNum type="arabicPeriod" startAt="4"/>
                </a:pPr>
                <a:r>
                  <a:rPr lang="en-US" sz="2400" dirty="0" smtClean="0"/>
                  <a:t>So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4,48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∣6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000" dirty="0" smtClean="0">
                    <a:solidFill>
                      <a:srgbClr val="006600"/>
                    </a:solidFill>
                  </a:rPr>
                  <a:t> 												</a:t>
                </a:r>
                <a:r>
                  <a:rPr lang="en-US" sz="2400" dirty="0" smtClean="0">
                    <a:solidFill>
                      <a:srgbClr val="006600"/>
                    </a:solidFill>
                  </a:rPr>
                  <a:t>by Q6.</a:t>
                </a:r>
              </a:p>
              <a:p>
                <a:pPr marL="447675" indent="-447675">
                  <a:spcAft>
                    <a:spcPts val="600"/>
                  </a:spcAft>
                </a:pPr>
                <a:r>
                  <a:rPr lang="en-US" sz="2400" dirty="0" smtClean="0"/>
                  <a:t>5.	However, we know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4,48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func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∤6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	</a:t>
                </a:r>
                <a:r>
                  <a:rPr lang="en-US" sz="2400" dirty="0" smtClean="0">
                    <a:solidFill>
                      <a:srgbClr val="006600"/>
                    </a:solidFill>
                  </a:rPr>
                  <a:t>			by Lemma 8.1.5 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6/4</m:t>
                    </m:r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 smtClean="0"/>
                  <a:t>, which is the required contradiction.</a:t>
                </a:r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47" y="2176739"/>
                <a:ext cx="11623009" cy="2616101"/>
              </a:xfrm>
              <a:prstGeom prst="rect">
                <a:avLst/>
              </a:prstGeom>
              <a:blipFill>
                <a:blip r:embed="rId4"/>
                <a:stretch>
                  <a:fillRect l="-839" t="-1865" b="-44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7E7AF9-5245-4782-BF9D-3D21CB9E9202}"/>
                  </a:ext>
                </a:extLst>
              </p:cNvPr>
              <p:cNvSpPr txBox="1"/>
              <p:nvPr/>
            </p:nvSpPr>
            <p:spPr>
              <a:xfrm>
                <a:off x="-1" y="5842337"/>
                <a:ext cx="5815690" cy="1015663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542925" indent="-542925"/>
                <a:r>
                  <a:rPr lang="en-US" sz="2000" dirty="0" smtClean="0"/>
                  <a:t>Q6.</a:t>
                </a:r>
                <a:r>
                  <a:rPr lang="en-US" sz="2000" dirty="0"/>
                  <a:t>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b="0" dirty="0"/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≠0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≠0.</m:t>
                    </m:r>
                  </m:oMath>
                </a14:m>
                <a:r>
                  <a:rPr lang="en-US" sz="2000" b="0" dirty="0"/>
                  <a:t> </a:t>
                </a:r>
                <a:r>
                  <a:rPr lang="en-US" sz="2000" b="0" dirty="0" smtClean="0"/>
                  <a:t>An </a:t>
                </a:r>
                <a:r>
                  <a:rPr lang="en-US" sz="2000" b="0" dirty="0"/>
                  <a:t>integer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="0" dirty="0"/>
                  <a:t> is an integer linear combination of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b="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b="0" dirty="0"/>
                  <a:t> if and only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7E7AF9-5245-4782-BF9D-3D21CB9E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842337"/>
                <a:ext cx="5815690" cy="1015663"/>
              </a:xfrm>
              <a:prstGeom prst="rect">
                <a:avLst/>
              </a:prstGeom>
              <a:blipFill>
                <a:blip r:embed="rId5"/>
                <a:stretch>
                  <a:fillRect l="-941" t="-2367" r="-314" b="-88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7E7AF9-5245-4782-BF9D-3D21CB9E9202}"/>
                  </a:ext>
                </a:extLst>
              </p:cNvPr>
              <p:cNvSpPr txBox="1"/>
              <p:nvPr/>
            </p:nvSpPr>
            <p:spPr>
              <a:xfrm>
                <a:off x="0" y="5129269"/>
                <a:ext cx="4529959" cy="70788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3333FF"/>
                    </a:solidFill>
                  </a:rPr>
                  <a:t>Lemma 8.1.5.</a:t>
                </a:r>
                <a:r>
                  <a:rPr lang="en-US" sz="2000" dirty="0"/>
                  <a:t>  Let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SG" sz="2000" dirty="0"/>
                  <a:t>.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 if and only if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/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7E7AF9-5245-4782-BF9D-3D21CB9E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29269"/>
                <a:ext cx="4529959" cy="707886"/>
              </a:xfrm>
              <a:prstGeom prst="rect">
                <a:avLst/>
              </a:prstGeom>
              <a:blipFill>
                <a:blip r:embed="rId6"/>
                <a:stretch>
                  <a:fillRect l="-1208" t="-21008" r="-537" b="-974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449248" y="140625"/>
                <a:ext cx="7927497" cy="647827"/>
              </a:xfrm>
            </p:spPr>
            <p:txBody>
              <a:bodyPr>
                <a:normAutofit fontScale="90000"/>
              </a:bodyPr>
              <a:lstStyle/>
              <a:p>
                <a:pPr lvl="0" algn="l" defTabSz="457200">
                  <a:lnSpc>
                    <a:spcPct val="100000"/>
                  </a:lnSpc>
                  <a:spcBef>
                    <a:spcPts val="0"/>
                  </a:spcBef>
                  <a:tabLst>
                    <a:tab pos="809625" algn="l"/>
                  </a:tabLst>
                </a:pPr>
                <a:r>
                  <a:rPr lang="en-US" sz="24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Q10(b). </a:t>
                </a:r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	</a:t>
                </a:r>
                <a:r>
                  <a:rPr lang="en-US" sz="24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Find </a:t>
                </a:r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all integers </a:t>
                </a:r>
                <a14:m>
                  <m:oMath xmlns:m="http://schemas.openxmlformats.org/officeDocument/2006/math">
                    <m:r>
                      <a:rPr lang="en-US" sz="24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lang="en-US" sz="24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, if any, that </a:t>
                </a:r>
                <a:r>
                  <a:rPr lang="en-US" sz="24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satisfy </a:t>
                </a:r>
                <a14:m>
                  <m:oMath xmlns:m="http://schemas.openxmlformats.org/officeDocument/2006/math">
                    <m:r>
                      <a:rPr lang="en-US" sz="2400" b="0" i="1" cap="none" spc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4</m:t>
                    </m:r>
                    <m:r>
                      <a:rPr lang="en-US" sz="24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24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≡6 </m:t>
                    </m:r>
                    <m:d>
                      <m:dPr>
                        <m:ctrlPr>
                          <a:rPr lang="en-US" sz="24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mod</m:t>
                        </m:r>
                        <m:r>
                          <a:rPr lang="en-US" sz="2400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48</m:t>
                        </m:r>
                      </m:e>
                    </m:d>
                  </m:oMath>
                </a14:m>
                <a:r>
                  <a:rPr lang="en-US" sz="24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.</a:t>
                </a:r>
                <a:endParaRPr lang="en-US" sz="2400" cap="none" spc="0" dirty="0">
                  <a:solidFill>
                    <a:srgbClr val="000000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9248" y="140625"/>
                <a:ext cx="7927497" cy="647827"/>
              </a:xfr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83D7F6-BAAC-0347-A7D3-F60C26DA21EA}"/>
                  </a:ext>
                </a:extLst>
              </p:cNvPr>
              <p:cNvSpPr txBox="1"/>
              <p:nvPr/>
            </p:nvSpPr>
            <p:spPr>
              <a:xfrm>
                <a:off x="6544005" y="5126497"/>
                <a:ext cx="5647995" cy="10156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3333FF"/>
                    </a:solidFill>
                  </a:rPr>
                  <a:t>To solve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𝒂𝒙</m:t>
                    </m:r>
                    <m:r>
                      <a:rPr lang="en-US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1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3333FF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𝐠𝐜𝐝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b="1" dirty="0" smtClean="0">
                    <a:solidFill>
                      <a:srgbClr val="3333FF"/>
                    </a:solidFill>
                  </a:rPr>
                  <a:t>.</a:t>
                </a: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Find a multiplicative inverse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 smtClean="0"/>
                  <a:t> modulo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The solution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83D7F6-BAAC-0347-A7D3-F60C26DA2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005" y="5126497"/>
                <a:ext cx="5647995" cy="1015663"/>
              </a:xfrm>
              <a:prstGeom prst="rect">
                <a:avLst/>
              </a:prstGeom>
              <a:blipFill>
                <a:blip r:embed="rId8"/>
                <a:stretch>
                  <a:fillRect l="-969" t="-2959" b="-88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83D7F6-BAAC-0347-A7D3-F60C26DA21EA}"/>
                  </a:ext>
                </a:extLst>
              </p:cNvPr>
              <p:cNvSpPr txBox="1"/>
              <p:nvPr/>
            </p:nvSpPr>
            <p:spPr>
              <a:xfrm>
                <a:off x="5815689" y="6141135"/>
                <a:ext cx="6376311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3333FF"/>
                    </a:solidFill>
                  </a:rPr>
                  <a:t>Theorem 8.6.19.  </a:t>
                </a: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.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 smtClean="0"/>
                  <a:t> has </a:t>
                </a:r>
                <a:r>
                  <a:rPr lang="en-US" sz="2000" dirty="0"/>
                  <a:t>a multiplicative inverse modulo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if and only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83D7F6-BAAC-0347-A7D3-F60C26DA2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689" y="6141135"/>
                <a:ext cx="6376311" cy="707886"/>
              </a:xfrm>
              <a:prstGeom prst="rect">
                <a:avLst/>
              </a:prstGeom>
              <a:blipFill>
                <a:blip r:embed="rId9"/>
                <a:stretch>
                  <a:fillRect l="-859" t="-3361" b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44005" y="4421383"/>
                <a:ext cx="5647995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3333FF"/>
                    </a:solidFill>
                  </a:rPr>
                  <a:t>Lemma 8.6.2.  </a:t>
                </a: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sz="2000" dirty="0" smtClean="0"/>
                  <a:t>. Then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 smtClean="0"/>
                  <a:t> if and only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000" dirty="0" smtClean="0"/>
                  <a:t> for some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 smtClean="0"/>
                  <a:t>.</a:t>
                </a:r>
                <a:endParaRPr lang="en-SG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005" y="4421383"/>
                <a:ext cx="5647995" cy="707886"/>
              </a:xfrm>
              <a:prstGeom prst="rect">
                <a:avLst/>
              </a:prstGeom>
              <a:blipFill>
                <a:blip r:embed="rId10"/>
                <a:stretch>
                  <a:fillRect l="-969" t="-3390" r="-323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04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uiExpand="1" build="p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FA43C6-ECC5-D54E-A8D2-1CE2D543D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048" y="3168916"/>
                <a:ext cx="5954231" cy="3421070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600"/>
                  </a:spcBef>
                  <a:buNone/>
                  <a:tabLst>
                    <a:tab pos="2871788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𝑎𝑛𝑡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𝑏𝑚𝑠</m:t>
                    </m:r>
                  </m:oMath>
                </a14:m>
                <a:r>
                  <a:rPr lang="en-US" sz="2200" b="0" dirty="0"/>
                  <a:t> 	</a:t>
                </a:r>
                <a:r>
                  <a:rPr lang="en-US" sz="2000" b="0" dirty="0" smtClean="0">
                    <a:solidFill>
                      <a:srgbClr val="006600"/>
                    </a:solidFill>
                  </a:rPr>
                  <a:t>by </a:t>
                </a:r>
                <a:r>
                  <a:rPr lang="en-US" sz="2000" b="0" dirty="0">
                    <a:solidFill>
                      <a:srgbClr val="006600"/>
                    </a:solidFill>
                  </a:rPr>
                  <a:t>the </a:t>
                </a:r>
                <a:r>
                  <a:rPr lang="en-US" sz="2000" dirty="0">
                    <a:solidFill>
                      <a:srgbClr val="006600"/>
                    </a:solidFill>
                  </a:rPr>
                  <a:t>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b="0" dirty="0" smtClean="0"/>
                  <a:t>;</a:t>
                </a:r>
                <a:endParaRPr lang="en-US" sz="2200" b="0" dirty="0"/>
              </a:p>
              <a:p>
                <a:pPr marL="0" indent="0">
                  <a:spcBef>
                    <a:spcPts val="600"/>
                  </a:spcBef>
                  <a:buNone/>
                  <a:tabLst>
                    <a:tab pos="2871788" algn="l"/>
                  </a:tabLst>
                </a:pPr>
                <a:endParaRPr lang="en-US" sz="2200" dirty="0" smtClean="0"/>
              </a:p>
              <a:p>
                <a:pPr marL="0" indent="0">
                  <a:spcBef>
                    <a:spcPts val="600"/>
                  </a:spcBef>
                  <a:buNone/>
                  <a:tabLst>
                    <a:tab pos="2871788" algn="l"/>
                  </a:tabLst>
                </a:pPr>
                <a:endParaRPr lang="en-US" sz="2200" dirty="0" smtClean="0"/>
              </a:p>
              <a:p>
                <a:pPr marL="0" indent="0">
                  <a:spcBef>
                    <a:spcPts val="600"/>
                  </a:spcBef>
                  <a:buNone/>
                  <a:tabLst>
                    <a:tab pos="2871788" algn="l"/>
                  </a:tabLst>
                </a:pPr>
                <a:endParaRPr lang="en-US" sz="2200" dirty="0" smtClean="0"/>
              </a:p>
              <a:p>
                <a:pPr marL="0" indent="0">
                  <a:spcBef>
                    <a:spcPts val="600"/>
                  </a:spcBef>
                  <a:buNone/>
                  <a:tabLst>
                    <a:tab pos="2871788" algn="l"/>
                  </a:tabLst>
                </a:pPr>
                <a:endParaRPr lang="en-US" sz="2200" dirty="0"/>
              </a:p>
              <a:p>
                <a:pPr marL="0" indent="0">
                  <a:spcBef>
                    <a:spcPts val="600"/>
                  </a:spcBef>
                  <a:buNone/>
                  <a:tabLst>
                    <a:tab pos="2871788" algn="l"/>
                  </a:tabLst>
                </a:pPr>
                <a:endParaRPr lang="en-US" sz="2200" dirty="0" smtClean="0"/>
              </a:p>
              <a:p>
                <a:pPr marL="0" indent="0">
                  <a:spcBef>
                    <a:spcPts val="600"/>
                  </a:spcBef>
                  <a:buNone/>
                  <a:tabLst>
                    <a:tab pos="2871788" algn="l"/>
                  </a:tabLst>
                </a:pPr>
                <a:r>
                  <a:rPr lang="en-US" sz="22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 smtClean="0">
                    <a:solidFill>
                      <a:schemeClr val="tx1"/>
                    </a:solidFill>
                  </a:rPr>
                  <a:t>.</a:t>
                </a:r>
                <a:endParaRPr lang="en-US" sz="2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FA43C6-ECC5-D54E-A8D2-1CE2D543D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048" y="3168916"/>
                <a:ext cx="5954231" cy="3421070"/>
              </a:xfrm>
              <a:blipFill>
                <a:blip r:embed="rId3"/>
                <a:stretch>
                  <a:fillRect t="-124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37239" y="2203335"/>
                <a:ext cx="7521137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We want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  </a:t>
                </a:r>
                <a:endParaRPr lang="en-SG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39" y="2203335"/>
                <a:ext cx="7521137" cy="461665"/>
              </a:xfrm>
              <a:prstGeom prst="rect">
                <a:avLst/>
              </a:prstGeom>
              <a:blipFill>
                <a:blip r:embed="rId4"/>
                <a:stretch>
                  <a:fillRect l="-1216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9FA43C6-ECC5-D54E-A8D2-1CE2D543D2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16204" y="3188258"/>
                <a:ext cx="5675796" cy="34017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2693988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𝑎𝑛𝑡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𝑏𝑚𝑠</m:t>
                    </m:r>
                  </m:oMath>
                </a14:m>
                <a:r>
                  <a:rPr lang="en-US" sz="2200" dirty="0"/>
                  <a:t> 	</a:t>
                </a:r>
                <a:r>
                  <a:rPr lang="en-US" sz="2000" dirty="0" smtClean="0">
                    <a:solidFill>
                      <a:srgbClr val="006600"/>
                    </a:solidFill>
                  </a:rPr>
                  <a:t>by </a:t>
                </a:r>
                <a:r>
                  <a:rPr lang="en-US" sz="2000" dirty="0">
                    <a:solidFill>
                      <a:srgbClr val="006600"/>
                    </a:solidFill>
                  </a:rPr>
                  <a:t>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 smtClean="0"/>
                  <a:t>;</a:t>
                </a:r>
                <a:endParaRPr lang="en-US" sz="2200" dirty="0"/>
              </a:p>
              <a:p>
                <a:pPr marL="0" indent="0"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2693988" algn="l"/>
                  </a:tabLst>
                </a:pPr>
                <a:endParaRPr lang="en-US" sz="2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2693988" algn="l"/>
                  </a:tabLst>
                </a:pPr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2693988" algn="l"/>
                  </a:tabLst>
                </a:pPr>
                <a:endParaRPr lang="en-US" sz="2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2693988" algn="l"/>
                  </a:tabLst>
                </a:pPr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2693988" algn="l"/>
                  </a:tabLst>
                </a:pPr>
                <a:endParaRPr lang="en-US" sz="2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2693988" algn="l"/>
                  </a:tabLst>
                </a:pP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20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9FA43C6-ECC5-D54E-A8D2-1CE2D543D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04" y="3188258"/>
                <a:ext cx="5675796" cy="3401727"/>
              </a:xfrm>
              <a:prstGeom prst="rect">
                <a:avLst/>
              </a:prstGeom>
              <a:blipFill>
                <a:blip r:embed="rId5"/>
                <a:stretch>
                  <a:fillRect t="-125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6268279" y="3269973"/>
            <a:ext cx="0" cy="18310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>
              <a:xfrm>
                <a:off x="337239" y="192573"/>
                <a:ext cx="10751175" cy="1867455"/>
              </a:xfrm>
            </p:spPr>
            <p:txBody>
              <a:bodyPr>
                <a:normAutofit fontScale="90000"/>
              </a:bodyPr>
              <a:lstStyle/>
              <a:p>
                <a:pPr lvl="0" algn="l" defTabSz="4572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Q</a:t>
                </a:r>
                <a:r>
                  <a:rPr lang="en-US" altLang="zh-CN" sz="2000" cap="none" spc="0" dirty="0" smtClean="0">
                    <a:solidFill>
                      <a:srgbClr val="000000"/>
                    </a:solidFill>
                    <a:cs typeface="+mn-cs"/>
                  </a:rPr>
                  <a:t>11(a)</a:t>
                </a:r>
                <a:r>
                  <a:rPr lang="en-US" sz="20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. </a:t>
                </a:r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	Let </a:t>
                </a:r>
                <a14:m>
                  <m:oMath xmlns:m="http://schemas.openxmlformats.org/officeDocument/2006/math"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ℤ</m:t>
                    </m:r>
                  </m:oMath>
                </a14:m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sSup>
                      <m:sSupPr>
                        <m:ctrlP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ℤ</m:t>
                        </m:r>
                      </m:e>
                      <m:sup>
                        <m: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sz="2000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  <m:r>
                              <a:rPr lang="en-US" sz="2000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lang="en-US" sz="2000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e>
                        </m:d>
                        <m: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e>
                    </m:func>
                  </m:oMath>
                </a14:m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. Consider the following system of simultaneous </a:t>
                </a:r>
                <a:r>
                  <a:rPr lang="en-US" sz="20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			congruence </a:t>
                </a:r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equations:</a:t>
                </a:r>
                <a:b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i="1" cap="none" spc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≡</m:t>
                              </m:r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i="1" cap="none" spc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cap="none" spc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mod</m:t>
                                  </m:r>
                                  <m:r>
                                    <a:rPr lang="en-US" sz="2000" i="1" cap="none" spc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en-US" sz="2000" i="1" cap="none" spc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≡</m:t>
                              </m:r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i="1" cap="none" spc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cap="none" spc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mod</m:t>
                                  </m:r>
                                  <m:r>
                                    <a:rPr lang="en-US" sz="2000" i="1" cap="none" spc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en-US" sz="2000" i="1" cap="none" spc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/>
                </a:r>
                <a:b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</a:br>
                <a:r>
                  <a:rPr lang="en-US" sz="20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		Apply </a:t>
                </a:r>
                <a:r>
                  <a:rPr lang="en-SG" sz="2000" cap="none" spc="0" dirty="0" err="1">
                    <a:solidFill>
                      <a:srgbClr val="000000"/>
                    </a:solidFill>
                    <a:ea typeface="+mn-ea"/>
                    <a:cs typeface="+mn-cs"/>
                  </a:rPr>
                  <a:t>Bé</a:t>
                </a:r>
                <a:r>
                  <a:rPr lang="en-US" sz="2000" cap="none" spc="0" dirty="0" err="1">
                    <a:solidFill>
                      <a:srgbClr val="000000"/>
                    </a:solidFill>
                    <a:ea typeface="+mn-ea"/>
                    <a:cs typeface="+mn-cs"/>
                  </a:rPr>
                  <a:t>zout’s</a:t>
                </a:r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Lemma to ﬁnd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s</m:t>
                    </m:r>
                    <m:r>
                      <a:rPr lang="en-US" sz="2000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2000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lang="en-US" sz="2000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lang="en-US" sz="2000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ℤ</m:t>
                    </m:r>
                  </m:oMath>
                </a14:m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𝑚𝑠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𝑛𝑡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</m:oMath>
                </a14:m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𝑎𝑛𝑡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𝑏𝑚𝑠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r>
                  <a:rPr lang="en-US" sz="20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/>
                </a:r>
                <a:br>
                  <a:rPr lang="en-US" sz="20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</a:br>
                <a:r>
                  <a:rPr lang="en-US" sz="20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		Verify </a:t>
                </a:r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that </a:t>
                </a:r>
                <a14:m>
                  <m:oMath xmlns:m="http://schemas.openxmlformats.org/officeDocument/2006/math"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is a solution to the system of simultaneous congruence equations above</a:t>
                </a:r>
                <a:r>
                  <a:rPr lang="en-US" sz="20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.</a:t>
                </a:r>
                <a:endParaRPr lang="en-US" sz="2000" cap="none" spc="0" dirty="0">
                  <a:solidFill>
                    <a:srgbClr val="000000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37239" y="192573"/>
                <a:ext cx="10751175" cy="1867455"/>
              </a:xfrm>
              <a:blipFill>
                <a:blip r:embed="rId6"/>
                <a:stretch>
                  <a:fillRect b="-22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30104" y="6150114"/>
                <a:ext cx="5647995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3333FF"/>
                    </a:solidFill>
                  </a:rPr>
                  <a:t>Lemma 8.6.2.  </a:t>
                </a: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sz="2000" dirty="0" smtClean="0"/>
                  <a:t>. Then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 smtClean="0"/>
                  <a:t> if and only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000" dirty="0" smtClean="0"/>
                  <a:t> for some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 smtClean="0"/>
                  <a:t>.</a:t>
                </a:r>
                <a:endParaRPr lang="en-SG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104" y="6150114"/>
                <a:ext cx="5647995" cy="707886"/>
              </a:xfrm>
              <a:prstGeom prst="rect">
                <a:avLst/>
              </a:prstGeom>
              <a:blipFill>
                <a:blip r:embed="rId7"/>
                <a:stretch>
                  <a:fillRect l="-969" t="-4237" r="-323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33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FA43C6-ECC5-D54E-A8D2-1CE2D543D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048" y="3168916"/>
                <a:ext cx="5954231" cy="193212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600"/>
                  </a:spcBef>
                  <a:buNone/>
                  <a:tabLst>
                    <a:tab pos="2871788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𝑎𝑛𝑡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𝑏𝑚𝑠</m:t>
                    </m:r>
                  </m:oMath>
                </a14:m>
                <a:r>
                  <a:rPr lang="en-US" sz="2200" b="0" dirty="0"/>
                  <a:t> 	</a:t>
                </a:r>
                <a:r>
                  <a:rPr lang="en-US" sz="2000" b="0" dirty="0" smtClean="0">
                    <a:solidFill>
                      <a:srgbClr val="006600"/>
                    </a:solidFill>
                  </a:rPr>
                  <a:t>by </a:t>
                </a:r>
                <a:r>
                  <a:rPr lang="en-US" sz="2000" b="0" dirty="0">
                    <a:solidFill>
                      <a:srgbClr val="006600"/>
                    </a:solidFill>
                  </a:rPr>
                  <a:t>the </a:t>
                </a:r>
                <a:r>
                  <a:rPr lang="en-US" sz="2000" dirty="0">
                    <a:solidFill>
                      <a:srgbClr val="006600"/>
                    </a:solidFill>
                  </a:rPr>
                  <a:t>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b="0" dirty="0" smtClean="0"/>
                  <a:t>;</a:t>
                </a:r>
                <a:endParaRPr lang="en-US" sz="2200" b="0" dirty="0"/>
              </a:p>
              <a:p>
                <a:pPr marL="0" indent="0">
                  <a:spcBef>
                    <a:spcPts val="600"/>
                  </a:spcBef>
                  <a:buNone/>
                  <a:tabLst>
                    <a:tab pos="2871788" algn="l"/>
                  </a:tabLst>
                </a:pPr>
                <a:r>
                  <a:rPr lang="en-US" sz="2200" dirty="0"/>
                  <a:t>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𝑏𝑚𝑠</m:t>
                    </m:r>
                  </m:oMath>
                </a14:m>
                <a:r>
                  <a:rPr lang="en-US" sz="2200" b="0" dirty="0"/>
                  <a:t>	</a:t>
                </a:r>
                <a:r>
                  <a:rPr lang="en-US" sz="2000" b="0" dirty="0" smtClean="0">
                    <a:solidFill>
                      <a:srgbClr val="006600"/>
                    </a:solidFill>
                  </a:rPr>
                  <a:t>by the choice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b="0" dirty="0">
                    <a:solidFill>
                      <a:srgbClr val="0066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b="0" dirty="0" smtClean="0">
                    <a:solidFill>
                      <a:schemeClr val="tx1"/>
                    </a:solidFill>
                  </a:rPr>
                  <a:t>;</a:t>
                </a: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600"/>
                  </a:spcBef>
                  <a:buNone/>
                  <a:tabLst>
                    <a:tab pos="2871788" algn="l"/>
                  </a:tabLst>
                </a:pPr>
                <a:r>
                  <a:rPr lang="en-US" sz="2200" dirty="0"/>
                  <a:t>   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b="0" dirty="0"/>
                  <a:t> 	</a:t>
                </a:r>
                <a:endParaRPr lang="en-US" sz="2000" b="0" dirty="0">
                  <a:solidFill>
                    <a:srgbClr val="006600"/>
                  </a:solidFill>
                </a:endParaRPr>
              </a:p>
              <a:p>
                <a:pPr marL="0" indent="0">
                  <a:spcBef>
                    <a:spcPts val="600"/>
                  </a:spcBef>
                  <a:buNone/>
                  <a:tabLst>
                    <a:tab pos="2871788" algn="l"/>
                  </a:tabLst>
                </a:pPr>
                <a:r>
                  <a:rPr lang="en-US" sz="2200" dirty="0"/>
                  <a:t>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b="0" dirty="0"/>
                  <a:t> 	</a:t>
                </a:r>
                <a:r>
                  <a:rPr lang="en-US" sz="2000" b="0" dirty="0" smtClean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𝑏𝑠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b="0" dirty="0" smtClean="0">
                    <a:solidFill>
                      <a:schemeClr val="tx1"/>
                    </a:solidFill>
                  </a:rPr>
                  <a:t>.</a:t>
                </a:r>
                <a:endParaRPr lang="en-US" sz="2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FA43C6-ECC5-D54E-A8D2-1CE2D543D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048" y="3168916"/>
                <a:ext cx="5954231" cy="1932125"/>
              </a:xfrm>
              <a:blipFill>
                <a:blip r:embed="rId3"/>
                <a:stretch>
                  <a:fillRect t="-22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37239" y="2203335"/>
                <a:ext cx="7521137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We want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  </a:t>
                </a:r>
                <a:endParaRPr lang="en-SG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39" y="2203335"/>
                <a:ext cx="7521137" cy="461665"/>
              </a:xfrm>
              <a:prstGeom prst="rect">
                <a:avLst/>
              </a:prstGeom>
              <a:blipFill>
                <a:blip r:embed="rId4"/>
                <a:stretch>
                  <a:fillRect l="-1216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9FA43C6-ECC5-D54E-A8D2-1CE2D543D2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16204" y="3188259"/>
                <a:ext cx="5675796" cy="18934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2693988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𝑎𝑛𝑡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𝑏𝑚𝑠</m:t>
                    </m:r>
                  </m:oMath>
                </a14:m>
                <a:r>
                  <a:rPr lang="en-US" sz="2200" dirty="0"/>
                  <a:t> 	</a:t>
                </a:r>
                <a:r>
                  <a:rPr lang="en-US" sz="2000" dirty="0" smtClean="0">
                    <a:solidFill>
                      <a:srgbClr val="006600"/>
                    </a:solidFill>
                  </a:rPr>
                  <a:t>by </a:t>
                </a:r>
                <a:r>
                  <a:rPr lang="en-US" sz="2000" dirty="0">
                    <a:solidFill>
                      <a:srgbClr val="006600"/>
                    </a:solidFill>
                  </a:rPr>
                  <a:t>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 smtClean="0"/>
                  <a:t>;</a:t>
                </a:r>
                <a:endParaRPr lang="en-US" sz="2200" dirty="0"/>
              </a:p>
              <a:p>
                <a:pPr marL="0" indent="0"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2693988" algn="l"/>
                  </a:tabLst>
                </a:pPr>
                <a:r>
                  <a:rPr lang="en-US" sz="2200" dirty="0"/>
                  <a:t>   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𝑎𝑛𝑡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𝑛𝑡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	</a:t>
                </a:r>
                <a:r>
                  <a:rPr lang="en-US" sz="2000" dirty="0" smtClean="0">
                    <a:solidFill>
                      <a:srgbClr val="006600"/>
                    </a:solidFill>
                  </a:rPr>
                  <a:t>by the choice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;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2693988" algn="l"/>
                  </a:tabLst>
                </a:pPr>
                <a:r>
                  <a:rPr lang="en-US" sz="2200" dirty="0"/>
                  <a:t>   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	</a:t>
                </a:r>
                <a:endParaRPr lang="en-US" sz="2000" dirty="0" smtClean="0">
                  <a:solidFill>
                    <a:srgbClr val="006600"/>
                  </a:solidFill>
                </a:endParaRPr>
              </a:p>
              <a:p>
                <a:pPr marL="0" indent="0"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2693988" algn="l"/>
                  </a:tabLst>
                </a:pPr>
                <a:r>
                  <a:rPr lang="en-US" sz="2200" dirty="0"/>
                  <a:t>   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20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	</a:t>
                </a:r>
                <a:r>
                  <a:rPr lang="en-US" sz="2000" dirty="0" smtClean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sz="20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US" sz="20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9FA43C6-ECC5-D54E-A8D2-1CE2D543D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04" y="3188259"/>
                <a:ext cx="5675796" cy="1893440"/>
              </a:xfrm>
              <a:prstGeom prst="rect">
                <a:avLst/>
              </a:prstGeom>
              <a:blipFill>
                <a:blip r:embed="rId5"/>
                <a:stretch>
                  <a:fillRect t="-22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6268279" y="3269973"/>
            <a:ext cx="0" cy="18310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>
              <a:xfrm>
                <a:off x="337239" y="192573"/>
                <a:ext cx="10751175" cy="1867455"/>
              </a:xfrm>
            </p:spPr>
            <p:txBody>
              <a:bodyPr>
                <a:normAutofit fontScale="90000"/>
              </a:bodyPr>
              <a:lstStyle/>
              <a:p>
                <a:pPr lvl="0" algn="l" defTabSz="4572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Q</a:t>
                </a:r>
                <a:r>
                  <a:rPr lang="en-US" altLang="zh-CN" sz="2000" cap="none" spc="0" dirty="0" smtClean="0">
                    <a:solidFill>
                      <a:srgbClr val="000000"/>
                    </a:solidFill>
                    <a:cs typeface="+mn-cs"/>
                  </a:rPr>
                  <a:t>11(a)</a:t>
                </a:r>
                <a:r>
                  <a:rPr lang="en-US" sz="20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. </a:t>
                </a:r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	Let </a:t>
                </a:r>
                <a14:m>
                  <m:oMath xmlns:m="http://schemas.openxmlformats.org/officeDocument/2006/math"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ℤ</m:t>
                    </m:r>
                  </m:oMath>
                </a14:m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sSup>
                      <m:sSupPr>
                        <m:ctrlP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ℤ</m:t>
                        </m:r>
                      </m:e>
                      <m:sup>
                        <m: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sz="2000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  <m:r>
                              <a:rPr lang="en-US" sz="2000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lang="en-US" sz="2000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e>
                        </m:d>
                        <m: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e>
                    </m:func>
                  </m:oMath>
                </a14:m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. Consider the following system of simultaneous </a:t>
                </a:r>
                <a:r>
                  <a:rPr lang="en-US" sz="20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			congruence </a:t>
                </a:r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equations:</a:t>
                </a:r>
                <a:b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i="1" cap="none" spc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≡</m:t>
                              </m:r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i="1" cap="none" spc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cap="none" spc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mod</m:t>
                                  </m:r>
                                  <m:r>
                                    <a:rPr lang="en-US" sz="2000" i="1" cap="none" spc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en-US" sz="2000" i="1" cap="none" spc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≡</m:t>
                              </m:r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i="1" cap="none" spc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cap="none" spc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mod</m:t>
                                  </m:r>
                                  <m:r>
                                    <a:rPr lang="en-US" sz="2000" i="1" cap="none" spc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en-US" sz="2000" i="1" cap="none" spc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/>
                </a:r>
                <a:b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</a:br>
                <a:r>
                  <a:rPr lang="en-US" sz="20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		Apply </a:t>
                </a:r>
                <a:r>
                  <a:rPr lang="en-SG" sz="2000" cap="none" spc="0" dirty="0" err="1">
                    <a:solidFill>
                      <a:srgbClr val="000000"/>
                    </a:solidFill>
                    <a:ea typeface="+mn-ea"/>
                    <a:cs typeface="+mn-cs"/>
                  </a:rPr>
                  <a:t>Bé</a:t>
                </a:r>
                <a:r>
                  <a:rPr lang="en-US" sz="2000" cap="none" spc="0" dirty="0" err="1">
                    <a:solidFill>
                      <a:srgbClr val="000000"/>
                    </a:solidFill>
                    <a:ea typeface="+mn-ea"/>
                    <a:cs typeface="+mn-cs"/>
                  </a:rPr>
                  <a:t>zout’s</a:t>
                </a:r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Lemma to ﬁnd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s</m:t>
                    </m:r>
                    <m:r>
                      <a:rPr lang="en-US" sz="2000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2000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lang="en-US" sz="2000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lang="en-US" sz="2000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ℤ</m:t>
                    </m:r>
                  </m:oMath>
                </a14:m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𝑚𝑠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𝑛𝑡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</m:oMath>
                </a14:m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𝑎𝑛𝑡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𝑏𝑚𝑠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r>
                  <a:rPr lang="en-US" sz="20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/>
                </a:r>
                <a:br>
                  <a:rPr lang="en-US" sz="20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</a:br>
                <a:r>
                  <a:rPr lang="en-US" sz="20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		Verify </a:t>
                </a:r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that </a:t>
                </a:r>
                <a14:m>
                  <m:oMath xmlns:m="http://schemas.openxmlformats.org/officeDocument/2006/math"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is a solution to the system of simultaneous congruence equations above</a:t>
                </a:r>
                <a:r>
                  <a:rPr lang="en-US" sz="20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.</a:t>
                </a:r>
                <a:endParaRPr lang="en-US" sz="2000" cap="none" spc="0" dirty="0">
                  <a:solidFill>
                    <a:srgbClr val="000000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37239" y="192573"/>
                <a:ext cx="10751175" cy="1867455"/>
              </a:xfrm>
              <a:blipFill>
                <a:blip r:embed="rId6"/>
                <a:stretch>
                  <a:fillRect b="-22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30104" y="6150114"/>
                <a:ext cx="5647995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3333FF"/>
                    </a:solidFill>
                  </a:rPr>
                  <a:t>Lemma 8.6.2.  </a:t>
                </a: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sz="2000" dirty="0" smtClean="0"/>
                  <a:t>. Then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 smtClean="0"/>
                  <a:t> if and only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000" dirty="0" smtClean="0"/>
                  <a:t> for some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 smtClean="0"/>
                  <a:t>.</a:t>
                </a:r>
                <a:endParaRPr lang="en-SG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104" y="6150114"/>
                <a:ext cx="5647995" cy="707886"/>
              </a:xfrm>
              <a:prstGeom prst="rect">
                <a:avLst/>
              </a:prstGeom>
              <a:blipFill>
                <a:blip r:embed="rId7"/>
                <a:stretch>
                  <a:fillRect l="-969" t="-4237" r="-323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42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DCA48C6-206B-1844-84D0-FA01083196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7196" y="1873459"/>
                <a:ext cx="5589279" cy="41805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  <a:tabLst>
                    <a:tab pos="461963" algn="l"/>
                  </a:tabLst>
                </a:pPr>
                <a:r>
                  <a:rPr lang="en-US" dirty="0" smtClean="0"/>
                  <a:t>1. 	</a:t>
                </a:r>
                <a:r>
                  <a:rPr lang="en-US" dirty="0" smtClean="0">
                    <a:solidFill>
                      <a:srgbClr val="3333FF"/>
                    </a:solidFill>
                  </a:rPr>
                  <a:t>(“</a:t>
                </a:r>
                <a:r>
                  <a:rPr lang="en-US" dirty="0">
                    <a:solidFill>
                      <a:srgbClr val="3333FF"/>
                    </a:solidFill>
                  </a:rPr>
                  <a:t>Only if”)</a:t>
                </a:r>
              </a:p>
              <a:p>
                <a:pPr marL="447675" indent="-447675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sz="1800" dirty="0"/>
                  <a:t>1.1. </a:t>
                </a:r>
                <a:r>
                  <a:rPr lang="en-US" sz="1800" dirty="0" smtClean="0"/>
                  <a:t>	Suppose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800" dirty="0"/>
                  <a:t> is a solution to the system </a:t>
                </a:r>
                <a:r>
                  <a:rPr lang="en-US" sz="1800" dirty="0" smtClean="0"/>
                  <a:t>of </a:t>
                </a:r>
                <a:r>
                  <a:rPr lang="en-US" sz="1800" dirty="0"/>
                  <a:t>congruence equations.</a:t>
                </a:r>
              </a:p>
              <a:p>
                <a:pPr marL="447675" indent="-447675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sz="1800" dirty="0"/>
                  <a:t>1.2. </a:t>
                </a:r>
                <a:r>
                  <a:rPr lang="en-US" sz="1800" dirty="0" smtClean="0"/>
                  <a:t>	This </a:t>
                </a:r>
                <a:r>
                  <a:rPr lang="en-US" sz="1800" dirty="0"/>
                  <a:t>means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447675" indent="-447675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endParaRPr lang="en-US" dirty="0" smtClean="0"/>
              </a:p>
              <a:p>
                <a:pPr marL="447675" indent="-447675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endParaRPr lang="en-US" sz="1800" dirty="0"/>
              </a:p>
              <a:p>
                <a:pPr marL="447675" indent="-447675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endParaRPr lang="en-US" dirty="0" smtClean="0"/>
              </a:p>
              <a:p>
                <a:pPr marL="447675" indent="-447675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endParaRPr lang="en-US" sz="1800" dirty="0"/>
              </a:p>
              <a:p>
                <a:pPr marL="447675" indent="-447675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endParaRPr lang="en-US" dirty="0" smtClean="0"/>
              </a:p>
              <a:p>
                <a:pPr marL="447675" indent="-447675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endParaRPr lang="en-US" sz="1800" dirty="0"/>
              </a:p>
              <a:p>
                <a:pPr marL="447675" indent="-447675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sz="1800" dirty="0" smtClean="0"/>
                  <a:t>1.6 	Hence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e>
                    </m:d>
                  </m:oMath>
                </a14:m>
                <a:r>
                  <a:rPr lang="en-US" sz="1800" dirty="0" smtClean="0"/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DCA48C6-206B-1844-84D0-FA01083196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196" y="1873459"/>
                <a:ext cx="5589279" cy="4180500"/>
              </a:xfrm>
              <a:blipFill>
                <a:blip r:embed="rId3"/>
                <a:stretch>
                  <a:fillRect l="-981" t="-5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840895" y="1847220"/>
            <a:ext cx="0" cy="4429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87CEB655-24C8-C145-8A47-517DE66916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4484" y="1873459"/>
                <a:ext cx="5417307" cy="41805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47675" indent="-447675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US" dirty="0" smtClean="0"/>
                  <a:t>2. 	</a:t>
                </a:r>
                <a:r>
                  <a:rPr lang="en-US" dirty="0" smtClean="0">
                    <a:solidFill>
                      <a:srgbClr val="3333FF"/>
                    </a:solidFill>
                  </a:rPr>
                  <a:t>(“</a:t>
                </a:r>
                <a:r>
                  <a:rPr lang="en-US" dirty="0">
                    <a:solidFill>
                      <a:srgbClr val="3333FF"/>
                    </a:solidFill>
                  </a:rPr>
                  <a:t>If”)</a:t>
                </a:r>
                <a:r>
                  <a:rPr lang="zh-CN" altLang="en-US" dirty="0">
                    <a:solidFill>
                      <a:srgbClr val="3333FF"/>
                    </a:solidFill>
                  </a:rPr>
                  <a:t> </a:t>
                </a:r>
                <a:endParaRPr lang="en-US" dirty="0">
                  <a:solidFill>
                    <a:srgbClr val="3333FF"/>
                  </a:solidFill>
                </a:endParaRPr>
              </a:p>
              <a:p>
                <a:pPr marL="447675" indent="-447675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US" dirty="0"/>
                  <a:t>2.1. </a:t>
                </a:r>
                <a:r>
                  <a:rPr lang="en-US" dirty="0" smtClean="0"/>
                  <a:t>	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47675" indent="-447675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dirty="0" smtClean="0"/>
              </a:p>
              <a:p>
                <a:pPr marL="0" indent="0">
                  <a:spcBef>
                    <a:spcPts val="0"/>
                  </a:spcBef>
                  <a:buNone/>
                  <a:tabLst>
                    <a:tab pos="447675" algn="l"/>
                    <a:tab pos="1343025" algn="l"/>
                  </a:tabLst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  <a:tabLst>
                    <a:tab pos="447675" algn="l"/>
                    <a:tab pos="1343025" algn="l"/>
                  </a:tabLst>
                </a:pPr>
                <a:endParaRPr lang="en-US" dirty="0" smtClean="0"/>
              </a:p>
              <a:p>
                <a:pPr marL="0" indent="0">
                  <a:spcBef>
                    <a:spcPts val="0"/>
                  </a:spcBef>
                  <a:buNone/>
                  <a:tabLst>
                    <a:tab pos="447675" algn="l"/>
                    <a:tab pos="1343025" algn="l"/>
                  </a:tabLst>
                </a:pPr>
                <a:r>
                  <a:rPr lang="en-US" dirty="0" smtClean="0"/>
                  <a:t>2.3</a:t>
                </a:r>
                <a:r>
                  <a:rPr lang="en-US" dirty="0"/>
                  <a:t>. </a:t>
                </a:r>
                <a:r>
                  <a:rPr lang="en-US" dirty="0" smtClean="0"/>
                  <a:t>	Then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tabLst>
                    <a:tab pos="447675" algn="l"/>
                    <a:tab pos="1524000" algn="l"/>
                  </a:tabLst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447675" algn="l"/>
                    <a:tab pos="1524000" algn="l"/>
                  </a:tabLst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  <a:tabLst>
                    <a:tab pos="447675" algn="l"/>
                    <a:tab pos="1343025" algn="l"/>
                  </a:tabLst>
                </a:pPr>
                <a:r>
                  <a:rPr lang="en-US" dirty="0" smtClean="0"/>
                  <a:t>2.4.	Similarly,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tabLst>
                    <a:tab pos="447675" algn="l"/>
                    <a:tab pos="1524000" algn="l"/>
                  </a:tabLst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447675" algn="l"/>
                    <a:tab pos="1524000" algn="l"/>
                  </a:tabLst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447675" indent="-447675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447675" algn="l"/>
                    <a:tab pos="1524000" algn="l"/>
                  </a:tabLst>
                </a:pPr>
                <a:r>
                  <a:rPr lang="en-US" dirty="0" smtClean="0"/>
                  <a:t>2.5.	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is a solution</a:t>
                </a:r>
                <a:r>
                  <a:rPr lang="en-US" dirty="0"/>
                  <a:t> to the system </a:t>
                </a:r>
                <a:r>
                  <a:rPr lang="en-US" dirty="0" smtClean="0"/>
                  <a:t>of </a:t>
                </a:r>
                <a:r>
                  <a:rPr lang="en-US" dirty="0"/>
                  <a:t>congruence </a:t>
                </a:r>
                <a:r>
                  <a:rPr lang="en-US" dirty="0" smtClean="0"/>
                  <a:t>equations.</a:t>
                </a:r>
                <a:endParaRPr lang="en-US" dirty="0"/>
              </a:p>
              <a:p>
                <a:pPr marL="447675" indent="-447675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87CEB655-24C8-C145-8A47-517DE6691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484" y="1873459"/>
                <a:ext cx="5417307" cy="4180500"/>
              </a:xfrm>
              <a:prstGeom prst="rect">
                <a:avLst/>
              </a:prstGeom>
              <a:blipFill>
                <a:blip r:embed="rId4"/>
                <a:stretch>
                  <a:fillRect l="-900" t="-729" r="-9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7"/>
              <p:cNvSpPr>
                <a:spLocks noGrp="1"/>
              </p:cNvSpPr>
              <p:nvPr>
                <p:ph type="title"/>
              </p:nvPr>
            </p:nvSpPr>
            <p:spPr>
              <a:xfrm>
                <a:off x="441889" y="192573"/>
                <a:ext cx="11308223" cy="1568539"/>
              </a:xfrm>
            </p:spPr>
            <p:txBody>
              <a:bodyPr>
                <a:normAutofit fontScale="90000"/>
              </a:bodyPr>
              <a:lstStyle/>
              <a:p>
                <a:pPr marL="914400" lvl="0" indent="-914400" algn="l" defTabSz="4572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Q</a:t>
                </a:r>
                <a:r>
                  <a:rPr lang="en-US" altLang="zh-CN" sz="2000" cap="none" spc="0" dirty="0" smtClean="0">
                    <a:solidFill>
                      <a:srgbClr val="000000"/>
                    </a:solidFill>
                    <a:cs typeface="+mn-cs"/>
                  </a:rPr>
                  <a:t>11(b)</a:t>
                </a:r>
                <a:r>
                  <a:rPr lang="en-US" sz="20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. </a:t>
                </a:r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	Let </a:t>
                </a:r>
                <a14:m>
                  <m:oMath xmlns:m="http://schemas.openxmlformats.org/officeDocument/2006/math"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ℤ</m:t>
                    </m:r>
                  </m:oMath>
                </a14:m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sSup>
                      <m:sSupPr>
                        <m:ctrlP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ℤ</m:t>
                        </m:r>
                      </m:e>
                      <m:sup>
                        <m: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sz="2000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  <m:r>
                              <a:rPr lang="en-US" sz="2000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lang="en-US" sz="2000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e>
                        </m:d>
                        <m: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e>
                    </m:func>
                  </m:oMath>
                </a14:m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. Consider the following system of </a:t>
                </a:r>
                <a:r>
                  <a:rPr lang="en-US" sz="20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congruence </a:t>
                </a:r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equations:</a:t>
                </a:r>
                <a:b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i="1" cap="none" spc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≡</m:t>
                              </m:r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i="1" cap="none" spc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cap="none" spc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mod</m:t>
                                  </m:r>
                                  <m:r>
                                    <a:rPr lang="en-US" sz="2000" i="1" cap="none" spc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en-US" sz="2000" i="1" cap="none" spc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≡</m:t>
                              </m:r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i="1" cap="none" spc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cap="none" spc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mod</m:t>
                                  </m:r>
                                  <m:r>
                                    <a:rPr lang="en-US" sz="2000" i="1" cap="none" spc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en-US" sz="2000" i="1" cap="none" spc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/>
                </a:r>
                <a:b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</a:br>
                <a:r>
                  <a:rPr lang="en-US" sz="20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Apply </a:t>
                </a:r>
                <a:r>
                  <a:rPr lang="en-SG" sz="2000" cap="none" spc="0" dirty="0" err="1">
                    <a:solidFill>
                      <a:srgbClr val="000000"/>
                    </a:solidFill>
                    <a:ea typeface="+mn-ea"/>
                    <a:cs typeface="+mn-cs"/>
                  </a:rPr>
                  <a:t>Bé</a:t>
                </a:r>
                <a:r>
                  <a:rPr lang="en-US" sz="2000" cap="none" spc="0" dirty="0" err="1">
                    <a:solidFill>
                      <a:srgbClr val="000000"/>
                    </a:solidFill>
                    <a:ea typeface="+mn-ea"/>
                    <a:cs typeface="+mn-cs"/>
                  </a:rPr>
                  <a:t>zout’s</a:t>
                </a:r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Lemma to ﬁnd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s</m:t>
                    </m:r>
                    <m:r>
                      <a:rPr lang="en-US" sz="2000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2000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lang="en-US" sz="2000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lang="en-US" sz="2000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ℤ</m:t>
                    </m:r>
                  </m:oMath>
                </a14:m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𝑚𝑠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𝑛𝑡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</m:oMath>
                </a14:m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𝑎𝑛𝑡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𝑏𝑚𝑠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r>
                  <a:rPr lang="en-US" sz="20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ℤ</m:t>
                    </m:r>
                  </m:oMath>
                </a14:m>
                <a:r>
                  <a:rPr lang="en-US" sz="20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.</a:t>
                </a:r>
                <a:br>
                  <a:rPr lang="en-US" sz="20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</a:br>
                <a:r>
                  <a:rPr lang="en-US" sz="20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Prove </a:t>
                </a:r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that </a:t>
                </a:r>
                <a14:m>
                  <m:oMath xmlns:m="http://schemas.openxmlformats.org/officeDocument/2006/math"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</m:t>
                    </m:r>
                  </m:oMath>
                </a14:m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is a solution to the system </a:t>
                </a:r>
                <a:r>
                  <a:rPr lang="en-US" sz="20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of </a:t>
                </a:r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congruence equations above if </a:t>
                </a:r>
                <a:r>
                  <a:rPr lang="en-US" sz="20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and </a:t>
                </a:r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only if </a:t>
                </a:r>
                <a14:m>
                  <m:oMath xmlns:m="http://schemas.openxmlformats.org/officeDocument/2006/math"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≡</m:t>
                    </m:r>
                    <m:sSub>
                      <m:sSubPr>
                        <m:ctrlP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d>
                      <m:dPr>
                        <m:ctrlP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mod</m:t>
                        </m:r>
                        <m: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𝑚𝑛</m:t>
                        </m:r>
                      </m:e>
                    </m:d>
                    <m:r>
                      <a:rPr lang="en-US" sz="2000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endParaRPr lang="en-US" sz="2000" cap="none" spc="0" dirty="0">
                  <a:solidFill>
                    <a:srgbClr val="000000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1889" y="192573"/>
                <a:ext cx="11308223" cy="1568539"/>
              </a:xfrm>
              <a:blipFill>
                <a:blip r:embed="rId5"/>
                <a:stretch>
                  <a:fillRect b="-34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71B8A5-4CC1-4AAA-823D-2DA6E5003965}"/>
                  </a:ext>
                </a:extLst>
              </p:cNvPr>
              <p:cNvSpPr txBox="1"/>
              <p:nvPr/>
            </p:nvSpPr>
            <p:spPr>
              <a:xfrm>
                <a:off x="0" y="6104713"/>
                <a:ext cx="5559972" cy="369332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447675" indent="-447675"/>
                <a:r>
                  <a:rPr lang="en-US" dirty="0" smtClean="0"/>
                  <a:t>Q2.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71B8A5-4CC1-4AAA-823D-2DA6E5003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4713"/>
                <a:ext cx="5559972" cy="369332"/>
              </a:xfrm>
              <a:prstGeom prst="rect">
                <a:avLst/>
              </a:prstGeom>
              <a:blipFill>
                <a:blip r:embed="rId6"/>
                <a:stretch>
                  <a:fillRect l="-766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6487880"/>
                <a:ext cx="467710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Q11(a).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.</a:t>
                </a:r>
                <a:endParaRPr lang="en-SG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487880"/>
                <a:ext cx="4677103" cy="369332"/>
              </a:xfrm>
              <a:prstGeom prst="rect">
                <a:avLst/>
              </a:prstGeom>
              <a:blipFill>
                <a:blip r:embed="rId7"/>
                <a:stretch>
                  <a:fillRect l="-910" t="-6349" r="-52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031421" y="6150114"/>
                <a:ext cx="5146678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3333FF"/>
                    </a:solidFill>
                  </a:rPr>
                  <a:t>Lemma 8.6.2. </a:t>
                </a:r>
                <a:r>
                  <a:rPr lang="en-SG" sz="2000" dirty="0" smtClean="0"/>
                  <a:t>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 smtClean="0"/>
                  <a:t>  iff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∣(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000" dirty="0" smtClean="0"/>
              </a:p>
              <a:p>
                <a:r>
                  <a:rPr lang="en-US" sz="2000" b="0" dirty="0" err="1" smtClean="0"/>
                  <a:t>iff</a:t>
                </a:r>
                <a:r>
                  <a:rPr lang="en-US" sz="2000" b="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000" dirty="0" smtClean="0"/>
                  <a:t> for some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 smtClean="0"/>
                  <a:t>.</a:t>
                </a:r>
                <a:endParaRPr lang="en-SG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421" y="6150114"/>
                <a:ext cx="5146678" cy="707886"/>
              </a:xfrm>
              <a:prstGeom prst="rect">
                <a:avLst/>
              </a:prstGeom>
              <a:blipFill>
                <a:blip r:embed="rId8"/>
                <a:stretch>
                  <a:fillRect l="-1063" t="-4237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33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9" grpId="0" uiExpand="1" build="p"/>
      <p:bldP spid="10" grpId="0" animBg="1"/>
      <p:bldP spid="2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B2875A-43E8-4405-82FA-FEBF41B52981}"/>
                  </a:ext>
                </a:extLst>
              </p:cNvPr>
              <p:cNvSpPr txBox="1"/>
              <p:nvPr/>
            </p:nvSpPr>
            <p:spPr>
              <a:xfrm>
                <a:off x="1589976" y="2094805"/>
                <a:ext cx="5782374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1971675" algn="l"/>
                    <a:tab pos="2514600" algn="l"/>
                    <a:tab pos="4933950" algn="l"/>
                  </a:tabLst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17</m:t>
                    </m:r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  <a:r>
                  <a:rPr lang="en-US" sz="2400" b="0" u="sng" dirty="0">
                    <a:ea typeface="Cambria Math" panose="02040503050406030204" pitchFamily="18" charset="0"/>
                  </a:rPr>
                  <a:t>mod</a:t>
                </a:r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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2=17−5×3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(1)</a:t>
                </a:r>
              </a:p>
              <a:p>
                <a:pPr>
                  <a:spcAft>
                    <a:spcPts val="600"/>
                  </a:spcAft>
                  <a:tabLst>
                    <a:tab pos="1971675" algn="l"/>
                    <a:tab pos="2514600" algn="l"/>
                    <a:tab pos="4933950" algn="l"/>
                  </a:tabLs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u="sng" dirty="0">
                    <a:ea typeface="Cambria Math" panose="02040503050406030204" pitchFamily="18" charset="0"/>
                  </a:rPr>
                  <a:t>mod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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</m:t>
                    </m:r>
                    <m:r>
                      <a:rPr lang="en-US" sz="24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5−2×2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(2)</a:t>
                </a:r>
              </a:p>
              <a:p>
                <a:pPr>
                  <a:spcAft>
                    <a:spcPts val="600"/>
                  </a:spcAft>
                  <a:tabLst>
                    <a:tab pos="4933950" algn="l"/>
                  </a:tabLs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u="sng" dirty="0">
                    <a:ea typeface="Cambria Math" panose="02040503050406030204" pitchFamily="18" charset="0"/>
                  </a:rPr>
                  <a:t>mod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1=0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B2875A-43E8-4405-82FA-FEBF41B52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976" y="2094805"/>
                <a:ext cx="5782374" cy="1354217"/>
              </a:xfrm>
              <a:prstGeom prst="rect">
                <a:avLst/>
              </a:prstGeom>
              <a:blipFill>
                <a:blip r:embed="rId2"/>
                <a:stretch>
                  <a:fillRect l="-316" t="-4054" b="-94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001551-ABD8-4DBA-B803-F95ADC0E573F}"/>
                  </a:ext>
                </a:extLst>
              </p:cNvPr>
              <p:cNvSpPr txBox="1"/>
              <p:nvPr/>
            </p:nvSpPr>
            <p:spPr>
              <a:xfrm>
                <a:off x="1589976" y="3721981"/>
                <a:ext cx="6620574" cy="1800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1028700" algn="l"/>
                    <a:tab pos="4343400" algn="l"/>
                  </a:tabLst>
                </a:pP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Hence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17,5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  <a:tabLst>
                    <a:tab pos="1028700" algn="l"/>
                    <a:tab pos="4343400" algn="l"/>
                  </a:tabLst>
                </a:pPr>
                <a:r>
                  <a:rPr lang="en-US" sz="2400" b="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=5−2×2</m:t>
                    </m:r>
                  </m:oMath>
                </a14:m>
                <a:r>
                  <a:rPr 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4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</a:t>
                </a:r>
                <a:r>
                  <a:rPr 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defTabSz="441325">
                  <a:spcAft>
                    <a:spcPts val="600"/>
                  </a:spcAft>
                  <a:tabLst>
                    <a:tab pos="1028700" algn="l"/>
                    <a:tab pos="4343400" algn="l"/>
                  </a:tabLst>
                </a:pPr>
                <a:r>
                  <a:rPr lang="en-US" sz="2400" b="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17−5×3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4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</a:t>
                </a:r>
                <a:r>
                  <a:rPr 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);</a:t>
                </a:r>
              </a:p>
              <a:p>
                <a:pPr>
                  <a:spcAft>
                    <a:spcPts val="600"/>
                  </a:spcAft>
                  <a:tabLst>
                    <a:tab pos="1028700" algn="l"/>
                    <a:tab pos="4343400" algn="l"/>
                  </a:tabLst>
                </a:pPr>
                <a:r>
                  <a:rPr lang="en-US" sz="24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=17×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+5×7</m:t>
                    </m:r>
                  </m:oMath>
                </a14:m>
                <a:r>
                  <a:rPr lang="en-SG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001551-ABD8-4DBA-B803-F95ADC0E5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976" y="3721981"/>
                <a:ext cx="6620574" cy="1800493"/>
              </a:xfrm>
              <a:prstGeom prst="rect">
                <a:avLst/>
              </a:prstGeom>
              <a:blipFill>
                <a:blip r:embed="rId3"/>
                <a:stretch>
                  <a:fillRect l="-1473" t="-2712" b="-67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B27273-6388-4E4E-B3DF-96AE685AD1F6}"/>
                  </a:ext>
                </a:extLst>
              </p:cNvPr>
              <p:cNvSpPr txBox="1"/>
              <p:nvPr/>
            </p:nvSpPr>
            <p:spPr>
              <a:xfrm>
                <a:off x="315909" y="1371590"/>
                <a:ext cx="382020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(a</a:t>
                </a:r>
                <a:r>
                  <a:rPr lang="en-US" sz="2800" b="0" dirty="0" smtClean="0"/>
                  <a:t>)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B27273-6388-4E4E-B3DF-96AE685AD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09" y="1371590"/>
                <a:ext cx="3820200" cy="523220"/>
              </a:xfrm>
              <a:prstGeom prst="rect">
                <a:avLst/>
              </a:prstGeom>
              <a:blipFill>
                <a:blip r:embed="rId4"/>
                <a:stretch>
                  <a:fillRect l="-3355" t="-12791" b="-313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>
              <a:xfrm>
                <a:off x="315909" y="137367"/>
                <a:ext cx="8509114" cy="1034229"/>
              </a:xfrm>
            </p:spPr>
            <p:txBody>
              <a:bodyPr>
                <a:normAutofit fontScale="90000"/>
              </a:bodyPr>
              <a:lstStyle/>
              <a:p>
                <a:pPr marL="631825" lvl="0" indent="-631825" algn="l" defTabSz="4572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Q1. 	Compute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  <m: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for the following pairs of </a:t>
                </a:r>
                <a14:m>
                  <m:oMath xmlns:m="http://schemas.openxmlformats.org/officeDocument/2006/math">
                    <m:r>
                      <a:rPr lang="en-US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, and express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  <m: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in the form of </a:t>
                </a:r>
                <a14:m>
                  <m:oMath xmlns:m="http://schemas.openxmlformats.org/officeDocument/2006/math">
                    <m:r>
                      <a:rPr lang="en-US" i="1" cap="none" spc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𝑎𝑥</m:t>
                    </m:r>
                    <m:r>
                      <a:rPr lang="en-US" i="1" cap="none" spc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lang="en-US" i="1" cap="none" spc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𝑏𝑦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ℤ</m:t>
                    </m:r>
                  </m:oMath>
                </a14:m>
                <a:r>
                  <a:rPr lang="en-US" dirty="0" smtClean="0">
                    <a:latin typeface="+mn-lt"/>
                  </a:rPr>
                  <a:t>.</a:t>
                </a:r>
                <a:endParaRPr lang="en-SG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5909" y="137367"/>
                <a:ext cx="8509114" cy="1034229"/>
              </a:xfrm>
              <a:blipFill>
                <a:blip r:embed="rId6"/>
                <a:stretch>
                  <a:fillRect r="-214" b="-344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31398" y="5795434"/>
                <a:ext cx="6929205" cy="8309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400" b="1" dirty="0" smtClean="0">
                    <a:solidFill>
                      <a:srgbClr val="3333FF"/>
                    </a:solidFill>
                  </a:rPr>
                  <a:t>Bézout's</a:t>
                </a:r>
                <a:r>
                  <a:rPr lang="en-SG" sz="2400" b="1" dirty="0">
                    <a:solidFill>
                      <a:srgbClr val="3333FF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3333FF"/>
                    </a:solidFill>
                  </a:rPr>
                  <a:t>Lemma.  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b="1" dirty="0" smtClean="0">
                    <a:solidFill>
                      <a:srgbClr val="3333FF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</a:rPr>
                  <a:t>.  Then there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/>
                  <a:t> </a:t>
                </a:r>
                <a:r>
                  <a:rPr lang="en-SG" sz="2400" dirty="0" smtClean="0"/>
                  <a:t>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398" y="5795434"/>
                <a:ext cx="6929205" cy="830997"/>
              </a:xfrm>
              <a:prstGeom prst="rect">
                <a:avLst/>
              </a:prstGeom>
              <a:blipFill>
                <a:blip r:embed="rId7"/>
                <a:stretch>
                  <a:fillRect l="-1318" t="-5072" r="-1757" b="-1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78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DCA48C6-206B-1844-84D0-FA01083196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7196" y="1873459"/>
                <a:ext cx="5589279" cy="41805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  <a:tabLst>
                    <a:tab pos="461963" algn="l"/>
                  </a:tabLst>
                </a:pPr>
                <a:r>
                  <a:rPr lang="en-US" dirty="0" smtClean="0"/>
                  <a:t>1. 	</a:t>
                </a:r>
                <a:r>
                  <a:rPr lang="en-US" dirty="0" smtClean="0">
                    <a:solidFill>
                      <a:srgbClr val="3333FF"/>
                    </a:solidFill>
                  </a:rPr>
                  <a:t>(“</a:t>
                </a:r>
                <a:r>
                  <a:rPr lang="en-US" dirty="0">
                    <a:solidFill>
                      <a:srgbClr val="3333FF"/>
                    </a:solidFill>
                  </a:rPr>
                  <a:t>Only if”)</a:t>
                </a:r>
              </a:p>
              <a:p>
                <a:pPr marL="447675" indent="-447675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sz="1800" dirty="0"/>
                  <a:t>1.1. </a:t>
                </a:r>
                <a:r>
                  <a:rPr lang="en-US" sz="1800" dirty="0" smtClean="0"/>
                  <a:t>	Suppose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800" dirty="0"/>
                  <a:t> is a solution to the system </a:t>
                </a:r>
                <a:r>
                  <a:rPr lang="en-US" sz="1800" dirty="0" smtClean="0"/>
                  <a:t>of </a:t>
                </a:r>
                <a:r>
                  <a:rPr lang="en-US" sz="1800" dirty="0"/>
                  <a:t>congruence equations.</a:t>
                </a:r>
              </a:p>
              <a:p>
                <a:pPr marL="447675" indent="-447675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sz="1800" dirty="0"/>
                  <a:t>1.2. </a:t>
                </a:r>
                <a:r>
                  <a:rPr lang="en-US" sz="1800" dirty="0" smtClean="0"/>
                  <a:t>	This </a:t>
                </a:r>
                <a:r>
                  <a:rPr lang="en-US" sz="1800" dirty="0"/>
                  <a:t>means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447675" indent="-447675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dirty="0" smtClean="0"/>
                  <a:t>1.3.	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339933"/>
                    </a:solidFill>
                  </a:rPr>
                  <a:t> </a:t>
                </a:r>
                <a:br>
                  <a:rPr lang="en-US" dirty="0">
                    <a:solidFill>
                      <a:srgbClr val="339933"/>
                    </a:solidFill>
                  </a:rPr>
                </a:br>
                <a:r>
                  <a:rPr lang="en-US" dirty="0">
                    <a:solidFill>
                      <a:srgbClr val="006600"/>
                    </a:solidFill>
                  </a:rPr>
                  <a:t>by part (a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)</a:t>
                </a:r>
                <a:r>
                  <a:rPr lang="en-US" dirty="0" smtClean="0"/>
                  <a:t>.</a:t>
                </a:r>
                <a:endParaRPr lang="en-US" sz="1800" dirty="0"/>
              </a:p>
              <a:p>
                <a:pPr marL="447675" indent="-447675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sz="1800" dirty="0"/>
                  <a:t>1.4. </a:t>
                </a:r>
                <a:r>
                  <a:rPr lang="en-US" sz="1800" dirty="0" smtClean="0"/>
                  <a:t>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∴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∣(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∣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6600"/>
                    </a:solidFill>
                  </a:rPr>
                  <a:t>by </a:t>
                </a:r>
                <a:r>
                  <a:rPr lang="en-US" sz="1800" dirty="0" smtClean="0">
                    <a:solidFill>
                      <a:srgbClr val="006600"/>
                    </a:solidFill>
                  </a:rPr>
                  <a:t>Lemma 8.6.2</a:t>
                </a:r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447675" indent="-447675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sz="1800" dirty="0"/>
                  <a:t>1.5. </a:t>
                </a:r>
                <a:r>
                  <a:rPr lang="en-US" sz="1800" dirty="0" smtClean="0"/>
                  <a:t>	Thus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∣(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6600"/>
                    </a:solidFill>
                  </a:rPr>
                  <a:t>by Q2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1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447675" indent="-447675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sz="1800" dirty="0"/>
                  <a:t>1.6 </a:t>
                </a:r>
                <a:r>
                  <a:rPr lang="en-US" sz="1800" dirty="0" smtClean="0"/>
                  <a:t>	Hence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e>
                    </m:d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006600"/>
                    </a:solidFill>
                  </a:rPr>
                  <a:t>by Lemma 8.6.2</a:t>
                </a:r>
                <a:r>
                  <a:rPr lang="en-US" sz="1800" dirty="0" smtClean="0"/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DCA48C6-206B-1844-84D0-FA01083196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196" y="1873459"/>
                <a:ext cx="5589279" cy="4180500"/>
              </a:xfrm>
              <a:blipFill>
                <a:blip r:embed="rId3"/>
                <a:stretch>
                  <a:fillRect l="-981" t="-5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840895" y="1847220"/>
            <a:ext cx="0" cy="4429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87CEB655-24C8-C145-8A47-517DE66916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4484" y="1873459"/>
                <a:ext cx="5417307" cy="39503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47675" indent="-447675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US" dirty="0" smtClean="0"/>
                  <a:t>2. 	</a:t>
                </a:r>
                <a:r>
                  <a:rPr lang="en-US" dirty="0" smtClean="0">
                    <a:solidFill>
                      <a:srgbClr val="3333FF"/>
                    </a:solidFill>
                  </a:rPr>
                  <a:t>(“</a:t>
                </a:r>
                <a:r>
                  <a:rPr lang="en-US" dirty="0">
                    <a:solidFill>
                      <a:srgbClr val="3333FF"/>
                    </a:solidFill>
                  </a:rPr>
                  <a:t>If”)</a:t>
                </a:r>
                <a:r>
                  <a:rPr lang="zh-CN" altLang="en-US" dirty="0">
                    <a:solidFill>
                      <a:srgbClr val="3333FF"/>
                    </a:solidFill>
                  </a:rPr>
                  <a:t> </a:t>
                </a:r>
                <a:endParaRPr lang="en-US" dirty="0">
                  <a:solidFill>
                    <a:srgbClr val="3333FF"/>
                  </a:solidFill>
                </a:endParaRPr>
              </a:p>
              <a:p>
                <a:pPr marL="447675" indent="-447675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US" dirty="0"/>
                  <a:t>2.1. </a:t>
                </a:r>
                <a:r>
                  <a:rPr lang="en-US" dirty="0" smtClean="0"/>
                  <a:t>	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47675" indent="-447675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2.2. </a:t>
                </a:r>
                <a:r>
                  <a:rPr lang="en-US" dirty="0" smtClean="0"/>
                  <a:t>	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Use Lemma 8.6.2 </a:t>
                </a:r>
                <a:r>
                  <a:rPr lang="en-US" dirty="0">
                    <a:solidFill>
                      <a:srgbClr val="006600"/>
                    </a:solidFill>
                  </a:rPr>
                  <a:t>to </a:t>
                </a: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  <a:tabLst>
                    <a:tab pos="447675" algn="l"/>
                    <a:tab pos="1343025" algn="l"/>
                  </a:tabLst>
                </a:pPr>
                <a:r>
                  <a:rPr lang="en-US" dirty="0"/>
                  <a:t>2.3. </a:t>
                </a:r>
                <a:r>
                  <a:rPr lang="en-US" dirty="0" smtClean="0"/>
                  <a:t>	Then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𝑘𝑛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tabLst>
                    <a:tab pos="447675" algn="l"/>
                    <a:tab pos="1524000" algn="l"/>
                  </a:tabLst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447675" algn="l"/>
                    <a:tab pos="1524000" algn="l"/>
                  </a:tabLst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	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by </a:t>
                </a:r>
                <a:r>
                  <a:rPr lang="en-US" dirty="0">
                    <a:solidFill>
                      <a:srgbClr val="006600"/>
                    </a:solidFill>
                  </a:rPr>
                  <a:t>part (a)</a:t>
                </a:r>
                <a:r>
                  <a:rPr lang="en-US" dirty="0"/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  <a:tabLst>
                    <a:tab pos="447675" algn="l"/>
                    <a:tab pos="1343025" algn="l"/>
                  </a:tabLst>
                </a:pPr>
                <a:r>
                  <a:rPr lang="en-US" dirty="0" smtClean="0"/>
                  <a:t>2.4.	Similarly,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tabLst>
                    <a:tab pos="447675" algn="l"/>
                    <a:tab pos="1524000" algn="l"/>
                  </a:tabLst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447675" algn="l"/>
                    <a:tab pos="1524000" algn="l"/>
                  </a:tabLst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	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by </a:t>
                </a:r>
                <a:r>
                  <a:rPr lang="en-US" dirty="0">
                    <a:solidFill>
                      <a:srgbClr val="006600"/>
                    </a:solidFill>
                  </a:rPr>
                  <a:t>part (a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)</a:t>
                </a:r>
                <a:r>
                  <a:rPr lang="en-US" dirty="0" smtClean="0"/>
                  <a:t>.</a:t>
                </a:r>
              </a:p>
              <a:p>
                <a:pPr marL="447675" indent="-447675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447675" algn="l"/>
                    <a:tab pos="1524000" algn="l"/>
                  </a:tabLst>
                </a:pPr>
                <a:r>
                  <a:rPr lang="en-US" dirty="0" smtClean="0"/>
                  <a:t>2.5.	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is a solution</a:t>
                </a:r>
                <a:r>
                  <a:rPr lang="en-US" dirty="0"/>
                  <a:t> to the system </a:t>
                </a:r>
                <a:r>
                  <a:rPr lang="en-US" dirty="0" smtClean="0"/>
                  <a:t>of </a:t>
                </a:r>
                <a:r>
                  <a:rPr lang="en-US" dirty="0"/>
                  <a:t>congruence </a:t>
                </a:r>
                <a:r>
                  <a:rPr lang="en-US" dirty="0" smtClean="0"/>
                  <a:t>equations.</a:t>
                </a:r>
                <a:endParaRPr lang="en-US" dirty="0"/>
              </a:p>
              <a:p>
                <a:pPr marL="447675" indent="-447675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87CEB655-24C8-C145-8A47-517DE6691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484" y="1873459"/>
                <a:ext cx="5417307" cy="3950307"/>
              </a:xfrm>
              <a:prstGeom prst="rect">
                <a:avLst/>
              </a:prstGeom>
              <a:blipFill>
                <a:blip r:embed="rId4"/>
                <a:stretch>
                  <a:fillRect l="-900" t="-772" r="-9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7"/>
              <p:cNvSpPr>
                <a:spLocks noGrp="1"/>
              </p:cNvSpPr>
              <p:nvPr>
                <p:ph type="title"/>
              </p:nvPr>
            </p:nvSpPr>
            <p:spPr>
              <a:xfrm>
                <a:off x="441889" y="192573"/>
                <a:ext cx="11308223" cy="1568539"/>
              </a:xfrm>
            </p:spPr>
            <p:txBody>
              <a:bodyPr>
                <a:normAutofit fontScale="90000"/>
              </a:bodyPr>
              <a:lstStyle/>
              <a:p>
                <a:pPr marL="914400" lvl="0" indent="-914400" algn="l" defTabSz="4572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Q</a:t>
                </a:r>
                <a:r>
                  <a:rPr lang="en-US" altLang="zh-CN" sz="2000" cap="none" spc="0" dirty="0" smtClean="0">
                    <a:solidFill>
                      <a:srgbClr val="000000"/>
                    </a:solidFill>
                    <a:cs typeface="+mn-cs"/>
                  </a:rPr>
                  <a:t>11(b)</a:t>
                </a:r>
                <a:r>
                  <a:rPr lang="en-US" sz="20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. </a:t>
                </a:r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	Let </a:t>
                </a:r>
                <a14:m>
                  <m:oMath xmlns:m="http://schemas.openxmlformats.org/officeDocument/2006/math"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ℤ</m:t>
                    </m:r>
                  </m:oMath>
                </a14:m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sSup>
                      <m:sSupPr>
                        <m:ctrlP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ℤ</m:t>
                        </m:r>
                      </m:e>
                      <m:sup>
                        <m: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sz="2000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  <m:r>
                              <a:rPr lang="en-US" sz="2000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lang="en-US" sz="2000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e>
                        </m:d>
                        <m: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e>
                    </m:func>
                  </m:oMath>
                </a14:m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. Consider the following system of </a:t>
                </a:r>
                <a:r>
                  <a:rPr lang="en-US" sz="20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congruence </a:t>
                </a:r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equations:</a:t>
                </a:r>
                <a:b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i="1" cap="none" spc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≡</m:t>
                              </m:r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i="1" cap="none" spc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cap="none" spc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mod</m:t>
                                  </m:r>
                                  <m:r>
                                    <a:rPr lang="en-US" sz="2000" i="1" cap="none" spc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en-US" sz="2000" i="1" cap="none" spc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≡</m:t>
                              </m:r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i="1" cap="none" spc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cap="none" spc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mod</m:t>
                                  </m:r>
                                  <m:r>
                                    <a:rPr lang="en-US" sz="2000" i="1" cap="none" spc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en-US" sz="2000" i="1" cap="none" spc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000" i="1" cap="none" spc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/>
                </a:r>
                <a:b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</a:br>
                <a:r>
                  <a:rPr lang="en-US" sz="20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Apply </a:t>
                </a:r>
                <a:r>
                  <a:rPr lang="en-SG" sz="2000" cap="none" spc="0" dirty="0" err="1">
                    <a:solidFill>
                      <a:srgbClr val="000000"/>
                    </a:solidFill>
                    <a:ea typeface="+mn-ea"/>
                    <a:cs typeface="+mn-cs"/>
                  </a:rPr>
                  <a:t>Bé</a:t>
                </a:r>
                <a:r>
                  <a:rPr lang="en-US" sz="2000" cap="none" spc="0" dirty="0" err="1">
                    <a:solidFill>
                      <a:srgbClr val="000000"/>
                    </a:solidFill>
                    <a:ea typeface="+mn-ea"/>
                    <a:cs typeface="+mn-cs"/>
                  </a:rPr>
                  <a:t>zout’s</a:t>
                </a:r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Lemma to ﬁnd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s</m:t>
                    </m:r>
                    <m:r>
                      <a:rPr lang="en-US" sz="2000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2000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lang="en-US" sz="2000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lang="en-US" sz="2000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ℤ</m:t>
                    </m:r>
                  </m:oMath>
                </a14:m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𝑚𝑠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𝑛𝑡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</m:oMath>
                </a14:m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𝑎𝑛𝑡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𝑏𝑚𝑠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r>
                  <a:rPr lang="en-US" sz="20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ℤ</m:t>
                    </m:r>
                  </m:oMath>
                </a14:m>
                <a:r>
                  <a:rPr lang="en-US" sz="20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.</a:t>
                </a:r>
                <a:br>
                  <a:rPr lang="en-US" sz="20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</a:br>
                <a:r>
                  <a:rPr lang="en-US" sz="20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Prove </a:t>
                </a:r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that </a:t>
                </a:r>
                <a14:m>
                  <m:oMath xmlns:m="http://schemas.openxmlformats.org/officeDocument/2006/math"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</m:t>
                    </m:r>
                  </m:oMath>
                </a14:m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is a solution to the system </a:t>
                </a:r>
                <a:r>
                  <a:rPr lang="en-US" sz="20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of </a:t>
                </a:r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congruence equations above if </a:t>
                </a:r>
                <a:r>
                  <a:rPr lang="en-US" sz="2000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and </a:t>
                </a:r>
                <a:r>
                  <a:rPr lang="en-US" sz="2000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only if </a:t>
                </a:r>
                <a14:m>
                  <m:oMath xmlns:m="http://schemas.openxmlformats.org/officeDocument/2006/math"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</m:t>
                    </m:r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≡</m:t>
                    </m:r>
                    <m:sSub>
                      <m:sSubPr>
                        <m:ctrlP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lang="en-US" sz="2000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d>
                      <m:dPr>
                        <m:ctrlP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mod</m:t>
                        </m:r>
                        <m: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lang="en-US" sz="2000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𝑚𝑛</m:t>
                        </m:r>
                      </m:e>
                    </m:d>
                    <m:r>
                      <a:rPr lang="en-US" sz="2000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endParaRPr lang="en-US" sz="2000" cap="none" spc="0" dirty="0">
                  <a:solidFill>
                    <a:srgbClr val="000000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1889" y="192573"/>
                <a:ext cx="11308223" cy="1568539"/>
              </a:xfrm>
              <a:blipFill>
                <a:blip r:embed="rId5"/>
                <a:stretch>
                  <a:fillRect b="-34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71B8A5-4CC1-4AAA-823D-2DA6E5003965}"/>
                  </a:ext>
                </a:extLst>
              </p:cNvPr>
              <p:cNvSpPr txBox="1"/>
              <p:nvPr/>
            </p:nvSpPr>
            <p:spPr>
              <a:xfrm>
                <a:off x="0" y="6104713"/>
                <a:ext cx="5559972" cy="369332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447675" indent="-447675"/>
                <a:r>
                  <a:rPr lang="en-US" dirty="0" smtClean="0"/>
                  <a:t>Q2.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71B8A5-4CC1-4AAA-823D-2DA6E5003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4713"/>
                <a:ext cx="5559972" cy="369332"/>
              </a:xfrm>
              <a:prstGeom prst="rect">
                <a:avLst/>
              </a:prstGeom>
              <a:blipFill>
                <a:blip r:embed="rId6"/>
                <a:stretch>
                  <a:fillRect l="-766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6487880"/>
                <a:ext cx="467710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Q11(a).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.</a:t>
                </a:r>
                <a:endParaRPr lang="en-SG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487880"/>
                <a:ext cx="4677103" cy="369332"/>
              </a:xfrm>
              <a:prstGeom prst="rect">
                <a:avLst/>
              </a:prstGeom>
              <a:blipFill>
                <a:blip r:embed="rId7"/>
                <a:stretch>
                  <a:fillRect l="-910" t="-6349" r="-52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031421" y="6150114"/>
                <a:ext cx="5146678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3333FF"/>
                    </a:solidFill>
                  </a:rPr>
                  <a:t>Lemma 8.6.2. </a:t>
                </a:r>
                <a:r>
                  <a:rPr lang="en-SG" sz="2000" dirty="0" smtClean="0"/>
                  <a:t>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 smtClean="0"/>
                  <a:t>  iff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∣(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000" dirty="0" smtClean="0"/>
              </a:p>
              <a:p>
                <a:r>
                  <a:rPr lang="en-US" sz="2000" b="0" dirty="0" err="1" smtClean="0"/>
                  <a:t>iff</a:t>
                </a:r>
                <a:r>
                  <a:rPr lang="en-US" sz="2000" b="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000" dirty="0" smtClean="0"/>
                  <a:t> for some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 smtClean="0"/>
                  <a:t>.</a:t>
                </a:r>
                <a:endParaRPr lang="en-SG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421" y="6150114"/>
                <a:ext cx="5146678" cy="707886"/>
              </a:xfrm>
              <a:prstGeom prst="rect">
                <a:avLst/>
              </a:prstGeom>
              <a:blipFill>
                <a:blip r:embed="rId8"/>
                <a:stretch>
                  <a:fillRect l="-1063" t="-4237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2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B27273-6388-4E4E-B3DF-96AE685AD1F6}"/>
                  </a:ext>
                </a:extLst>
              </p:cNvPr>
              <p:cNvSpPr txBox="1"/>
              <p:nvPr/>
            </p:nvSpPr>
            <p:spPr>
              <a:xfrm>
                <a:off x="315909" y="1371590"/>
                <a:ext cx="440849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(b)	</a:t>
                </a:r>
                <a:r>
                  <a:rPr lang="en-US" sz="28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=275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=407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B27273-6388-4E4E-B3DF-96AE685AD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09" y="1371590"/>
                <a:ext cx="4408491" cy="523220"/>
              </a:xfrm>
              <a:prstGeom prst="rect">
                <a:avLst/>
              </a:prstGeom>
              <a:blipFill>
                <a:blip r:embed="rId2"/>
                <a:stretch>
                  <a:fillRect l="-2905" t="-12791" b="-313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B2875A-43E8-4405-82FA-FEBF41B52981}"/>
                  </a:ext>
                </a:extLst>
              </p:cNvPr>
              <p:cNvSpPr txBox="1"/>
              <p:nvPr/>
            </p:nvSpPr>
            <p:spPr>
              <a:xfrm>
                <a:off x="1589976" y="2094805"/>
                <a:ext cx="8418728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1971675" algn="l"/>
                    <a:tab pos="3051175" algn="l"/>
                    <a:tab pos="3767138" algn="l"/>
                    <a:tab pos="4933950" algn="l"/>
                    <a:tab pos="6907213" algn="l"/>
                  </a:tabLst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407</m:t>
                    </m:r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  <a:r>
                  <a:rPr lang="en-US" sz="2400" b="0" u="sng" dirty="0">
                    <a:ea typeface="Cambria Math" panose="02040503050406030204" pitchFamily="18" charset="0"/>
                  </a:rPr>
                  <a:t>mod</a:t>
                </a:r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275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=132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	13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2=407−275×1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(3)</a:t>
                </a:r>
              </a:p>
              <a:p>
                <a:pPr>
                  <a:spcAft>
                    <a:spcPts val="600"/>
                  </a:spcAft>
                  <a:tabLst>
                    <a:tab pos="1971675" algn="l"/>
                    <a:tab pos="3051175" algn="l"/>
                    <a:tab pos="3767138" algn="l"/>
                    <a:tab pos="4933950" algn="l"/>
                    <a:tab pos="6907213" algn="l"/>
                  </a:tabLs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275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u="sng" dirty="0">
                    <a:ea typeface="Cambria Math" panose="02040503050406030204" pitchFamily="18" charset="0"/>
                  </a:rPr>
                  <a:t>mod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132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	</a:t>
                </a:r>
                <a:r>
                  <a:rPr lang="en-US" sz="2400" dirty="0" smtClean="0">
                    <a:solidFill>
                      <a:schemeClr val="bg1">
                        <a:lumMod val="9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1=275−132×2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(4)</a:t>
                </a:r>
              </a:p>
              <a:p>
                <a:pPr>
                  <a:spcAft>
                    <a:spcPts val="600"/>
                  </a:spcAft>
                  <a:tabLst>
                    <a:tab pos="4933950" algn="l"/>
                  </a:tabLs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132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u="sng" dirty="0">
                    <a:ea typeface="Cambria Math" panose="02040503050406030204" pitchFamily="18" charset="0"/>
                  </a:rPr>
                  <a:t>mod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11=0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B2875A-43E8-4405-82FA-FEBF41B52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976" y="2094805"/>
                <a:ext cx="8418728" cy="1354217"/>
              </a:xfrm>
              <a:prstGeom prst="rect">
                <a:avLst/>
              </a:prstGeom>
              <a:blipFill>
                <a:blip r:embed="rId3"/>
                <a:stretch>
                  <a:fillRect l="-290" t="-4054" b="-94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001551-ABD8-4DBA-B803-F95ADC0E573F}"/>
                  </a:ext>
                </a:extLst>
              </p:cNvPr>
              <p:cNvSpPr txBox="1"/>
              <p:nvPr/>
            </p:nvSpPr>
            <p:spPr>
              <a:xfrm>
                <a:off x="1589975" y="3721981"/>
                <a:ext cx="7811199" cy="1800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977900" algn="l"/>
                    <a:tab pos="5435600" algn="l"/>
                  </a:tabLst>
                </a:pP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Hence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407,275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=11</m:t>
                    </m:r>
                  </m:oMath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  <a:tabLst>
                    <a:tab pos="977900" algn="l"/>
                    <a:tab pos="5435600" algn="l"/>
                  </a:tabLst>
                </a:pPr>
                <a:r>
                  <a:rPr lang="en-US" sz="2400" b="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=275−132×2</m:t>
                    </m:r>
                  </m:oMath>
                </a14:m>
                <a:r>
                  <a:rPr lang="en-US" sz="24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by </a:t>
                </a:r>
                <a:r>
                  <a:rPr 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r>
                  <a:rPr 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defTabSz="441325">
                  <a:spcAft>
                    <a:spcPts val="600"/>
                  </a:spcAft>
                  <a:tabLst>
                    <a:tab pos="977900" algn="l"/>
                    <a:tab pos="5435600" algn="l"/>
                  </a:tabLst>
                </a:pPr>
                <a:r>
                  <a:rPr lang="en-US" sz="2400" b="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=275−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407−275×1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4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</a:t>
                </a:r>
                <a:r>
                  <a:rPr 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);</a:t>
                </a:r>
              </a:p>
              <a:p>
                <a:pPr>
                  <a:spcAft>
                    <a:spcPts val="600"/>
                  </a:spcAft>
                  <a:tabLst>
                    <a:tab pos="977900" algn="l"/>
                    <a:tab pos="5435600" algn="l"/>
                  </a:tabLst>
                </a:pPr>
                <a:r>
                  <a:rPr lang="en-US" sz="24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=407×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+275×3</m:t>
                    </m:r>
                  </m:oMath>
                </a14:m>
                <a:r>
                  <a:rPr lang="en-SG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001551-ABD8-4DBA-B803-F95ADC0E5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975" y="3721981"/>
                <a:ext cx="7811199" cy="1800493"/>
              </a:xfrm>
              <a:prstGeom prst="rect">
                <a:avLst/>
              </a:prstGeom>
              <a:blipFill>
                <a:blip r:embed="rId4"/>
                <a:stretch>
                  <a:fillRect l="-1249" t="-2712" b="-67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31398" y="5795434"/>
                <a:ext cx="6929205" cy="8309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400" b="1" dirty="0" smtClean="0">
                    <a:solidFill>
                      <a:srgbClr val="3333FF"/>
                    </a:solidFill>
                  </a:rPr>
                  <a:t>Bézout's</a:t>
                </a:r>
                <a:r>
                  <a:rPr lang="en-SG" sz="2400" b="1" dirty="0">
                    <a:solidFill>
                      <a:srgbClr val="3333FF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3333FF"/>
                    </a:solidFill>
                  </a:rPr>
                  <a:t>Lemma.  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b="1" dirty="0" smtClean="0">
                    <a:solidFill>
                      <a:srgbClr val="3333FF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</a:rPr>
                  <a:t>.  Then there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/>
                  <a:t> </a:t>
                </a:r>
                <a:r>
                  <a:rPr lang="en-SG" sz="2400" dirty="0" smtClean="0"/>
                  <a:t>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398" y="5795434"/>
                <a:ext cx="6929205" cy="830997"/>
              </a:xfrm>
              <a:prstGeom prst="rect">
                <a:avLst/>
              </a:prstGeom>
              <a:blipFill>
                <a:blip r:embed="rId5"/>
                <a:stretch>
                  <a:fillRect l="-1318" t="-5072" r="-1757" b="-1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2"/>
              <p:cNvSpPr>
                <a:spLocks noGrp="1"/>
              </p:cNvSpPr>
              <p:nvPr>
                <p:ph type="title"/>
              </p:nvPr>
            </p:nvSpPr>
            <p:spPr>
              <a:xfrm>
                <a:off x="315909" y="137367"/>
                <a:ext cx="8509114" cy="1034229"/>
              </a:xfrm>
            </p:spPr>
            <p:txBody>
              <a:bodyPr>
                <a:normAutofit fontScale="90000"/>
              </a:bodyPr>
              <a:lstStyle/>
              <a:p>
                <a:pPr marL="631825" lvl="0" indent="-631825" algn="l" defTabSz="4572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Q1</a:t>
                </a:r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. 	Compute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  <m: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for the following pairs of </a:t>
                </a:r>
                <a14:m>
                  <m:oMath xmlns:m="http://schemas.openxmlformats.org/officeDocument/2006/math">
                    <m:r>
                      <a:rPr lang="en-US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, and express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  <m: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in the form of </a:t>
                </a:r>
                <a14:m>
                  <m:oMath xmlns:m="http://schemas.openxmlformats.org/officeDocument/2006/math">
                    <m:r>
                      <a:rPr lang="en-US" i="1" cap="none" spc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𝑎𝑥</m:t>
                    </m:r>
                    <m:r>
                      <a:rPr lang="en-US" i="1" cap="none" spc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lang="en-US" i="1" cap="none" spc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𝑏𝑦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ℤ</m:t>
                    </m:r>
                  </m:oMath>
                </a14:m>
                <a:r>
                  <a:rPr lang="en-US" dirty="0" smtClean="0">
                    <a:latin typeface="+mn-lt"/>
                  </a:rPr>
                  <a:t>.</a:t>
                </a:r>
                <a:endParaRPr lang="en-SG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5909" y="137367"/>
                <a:ext cx="8509114" cy="1034229"/>
              </a:xfrm>
              <a:blipFill>
                <a:blip r:embed="rId6"/>
                <a:stretch>
                  <a:fillRect r="-214" b="-344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38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>
              <a:xfrm>
                <a:off x="489638" y="221351"/>
                <a:ext cx="8923781" cy="888418"/>
              </a:xfrm>
            </p:spPr>
            <p:txBody>
              <a:bodyPr>
                <a:normAutofit fontScale="90000"/>
              </a:bodyPr>
              <a:lstStyle/>
              <a:p>
                <a:pPr marL="714375" lvl="0" indent="-714375" algn="l" defTabSz="4572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Q2. 	Let </a:t>
                </a:r>
                <a14:m>
                  <m:oMath xmlns:m="http://schemas.openxmlformats.org/officeDocument/2006/math"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ℤ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Suppose </a:t>
                </a:r>
                <a14:m>
                  <m:oMath xmlns:m="http://schemas.openxmlformats.org/officeDocument/2006/math">
                    <m:r>
                      <a:rPr lang="en-US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divide </a:t>
                </a:r>
                <a14:m>
                  <m:oMath xmlns:m="http://schemas.openxmlformats.org/officeDocument/2006/math">
                    <m:r>
                      <a:rPr lang="en-US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,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  <m: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. Prove that </a:t>
                </a:r>
                <a14:m>
                  <m:oMath xmlns:m="http://schemas.openxmlformats.org/officeDocument/2006/math"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𝑎𝑏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divides </a:t>
                </a:r>
                <a14:m>
                  <m:oMath xmlns:m="http://schemas.openxmlformats.org/officeDocument/2006/math"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endParaRPr lang="en-US" cap="none" spc="0" dirty="0">
                  <a:solidFill>
                    <a:srgbClr val="000000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89638" y="221351"/>
                <a:ext cx="8923781" cy="888418"/>
              </a:xfrm>
              <a:blipFill>
                <a:blip r:embed="rId6"/>
                <a:stretch>
                  <a:fillRect t="-1987" b="-119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61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489638" y="2013183"/>
                <a:ext cx="892378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42925" indent="-542925"/>
                <a:r>
                  <a:rPr lang="en-US" sz="2800" dirty="0" smtClean="0"/>
                  <a:t>1.	</a:t>
                </a:r>
                <a:r>
                  <a:rPr lang="en-US" sz="2800" dirty="0" smtClean="0">
                    <a:solidFill>
                      <a:srgbClr val="006600"/>
                    </a:solidFill>
                  </a:rPr>
                  <a:t>Use </a:t>
                </a:r>
                <a:r>
                  <a:rPr lang="en-US" sz="2800" dirty="0" smtClean="0">
                    <a:solidFill>
                      <a:srgbClr val="006600"/>
                    </a:solidFill>
                  </a:rPr>
                  <a:t>the definition of divisibility to</a:t>
                </a:r>
                <a:r>
                  <a:rPr lang="en-US" sz="2800" dirty="0" smtClean="0"/>
                  <a:t> find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,ℓ∈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8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𝑎𝑘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SG" sz="2400" dirty="0" smtClean="0">
                    <a:solidFill>
                      <a:srgbClr val="006600"/>
                    </a:solidFill>
                  </a:rPr>
                  <a:t>.</a:t>
                </a:r>
                <a:endParaRPr lang="en-SG" sz="2400" dirty="0">
                  <a:solidFill>
                    <a:srgbClr val="006600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38" y="2013183"/>
                <a:ext cx="8923781" cy="954107"/>
              </a:xfrm>
              <a:prstGeom prst="rect">
                <a:avLst/>
              </a:prstGeom>
              <a:blipFill>
                <a:blip r:embed="rId2"/>
                <a:stretch>
                  <a:fillRect l="-1366" t="-6369" r="-1981" b="-165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89638" y="6168166"/>
                <a:ext cx="105575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42925" indent="-542925"/>
                <a:r>
                  <a:rPr lang="en-US" sz="2800" dirty="0" smtClean="0"/>
                  <a:t>4.	So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SG" sz="2400" dirty="0">
                    <a:solidFill>
                      <a:srgbClr val="006600"/>
                    </a:solidFill>
                  </a:rPr>
                  <a:t>	</a:t>
                </a:r>
                <a:r>
                  <a:rPr lang="en-SG" sz="2400" dirty="0" smtClean="0">
                    <a:solidFill>
                      <a:srgbClr val="006600"/>
                    </a:solidFill>
                  </a:rPr>
                  <a:t>										by </a:t>
                </a:r>
                <a:r>
                  <a:rPr lang="en-SG" sz="2400" dirty="0">
                    <a:solidFill>
                      <a:srgbClr val="006600"/>
                    </a:solidFill>
                  </a:rPr>
                  <a:t>definition of </a:t>
                </a:r>
                <a:r>
                  <a:rPr lang="en-SG" sz="2400" dirty="0" smtClean="0">
                    <a:solidFill>
                      <a:srgbClr val="006600"/>
                    </a:solidFill>
                  </a:rPr>
                  <a:t>divisibility.</a:t>
                </a:r>
                <a:endParaRPr lang="en-SG" sz="2400" dirty="0">
                  <a:solidFill>
                    <a:srgbClr val="006600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38" y="6168166"/>
                <a:ext cx="10557590" cy="523220"/>
              </a:xfrm>
              <a:prstGeom prst="rect">
                <a:avLst/>
              </a:prstGeom>
              <a:blipFill>
                <a:blip r:embed="rId3"/>
                <a:stretch>
                  <a:fillRect l="-1155" t="-12791" b="-313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89640" y="2967290"/>
                <a:ext cx="763363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7675" indent="-447675"/>
                <a:r>
                  <a:rPr lang="en-US" sz="2800" dirty="0" smtClean="0"/>
                  <a:t>2.	Apply </a:t>
                </a:r>
                <a:r>
                  <a:rPr lang="en-SG" sz="2800" dirty="0" err="1"/>
                  <a:t>Bézout's</a:t>
                </a:r>
                <a:r>
                  <a:rPr lang="en-US" sz="2800" dirty="0"/>
                  <a:t> Lemma to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40" y="2967290"/>
                <a:ext cx="7633634" cy="954107"/>
              </a:xfrm>
              <a:prstGeom prst="rect">
                <a:avLst/>
              </a:prstGeom>
              <a:blipFill>
                <a:blip r:embed="rId4"/>
                <a:stretch>
                  <a:fillRect l="-1596" t="-7051" r="-1676" b="-173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489638" y="3921397"/>
                <a:ext cx="1107450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7675" indent="-447675">
                  <a:buAutoNum type="arabicPeriod" startAt="3"/>
                  <a:tabLst>
                    <a:tab pos="1541463" algn="l"/>
                  </a:tabLst>
                </a:pPr>
                <a:r>
                  <a:rPr lang="en-US" sz="28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𝑏𝑡</m:t>
                        </m:r>
                      </m:e>
                    </m:d>
                  </m:oMath>
                </a14:m>
                <a:r>
                  <a:rPr lang="en-US" sz="2800" b="0" dirty="0"/>
                  <a:t> </a:t>
                </a:r>
                <a:r>
                  <a:rPr lang="en-US" sz="2800" b="0" dirty="0" smtClean="0"/>
                  <a:t>								</a:t>
                </a:r>
                <a:r>
                  <a:rPr lang="en-US" sz="2400" dirty="0" smtClean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, by line </a:t>
                </a:r>
                <a:r>
                  <a:rPr lang="en-US" sz="2400" dirty="0" smtClean="0">
                    <a:solidFill>
                      <a:srgbClr val="006600"/>
                    </a:solidFill>
                  </a:rPr>
                  <a:t>2;</a:t>
                </a:r>
                <a:endParaRPr lang="en-US" sz="2800" b="0" dirty="0"/>
              </a:p>
              <a:p>
                <a:pPr>
                  <a:tabLst>
                    <a:tab pos="1541463" algn="l"/>
                  </a:tabLst>
                </a:pPr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𝑐𝑎𝑠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𝑐𝑏𝑡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>
                  <a:tabLst>
                    <a:tab pos="1541463" algn="l"/>
                  </a:tabLst>
                </a:pPr>
                <a:r>
                  <a:rPr lang="en-US" sz="2800" b="0" dirty="0" smtClean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𝑎𝑘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𝑏𝑡</m:t>
                    </m:r>
                  </m:oMath>
                </a14:m>
                <a:r>
                  <a:rPr lang="en-US" sz="2800" b="0" dirty="0" smtClean="0"/>
                  <a:t>						</a:t>
                </a:r>
                <a:r>
                  <a:rPr lang="en-US" sz="2400" b="0" dirty="0" smtClean="0">
                    <a:solidFill>
                      <a:srgbClr val="006600"/>
                    </a:solidFill>
                  </a:rPr>
                  <a:t>by </a:t>
                </a:r>
                <a:r>
                  <a:rPr lang="en-US" sz="2400" b="0" dirty="0">
                    <a:solidFill>
                      <a:srgbClr val="006600"/>
                    </a:solidFill>
                  </a:rPr>
                  <a:t>line </a:t>
                </a:r>
                <a:r>
                  <a:rPr lang="en-US" sz="2400" b="0" dirty="0" smtClean="0">
                    <a:solidFill>
                      <a:srgbClr val="006600"/>
                    </a:solidFill>
                  </a:rPr>
                  <a:t>1</a:t>
                </a:r>
                <a:r>
                  <a:rPr lang="en-US" sz="2400" dirty="0">
                    <a:solidFill>
                      <a:srgbClr val="006600"/>
                    </a:solidFill>
                  </a:rPr>
                  <a:t>;</a:t>
                </a:r>
                <a:endParaRPr lang="en-US" sz="2800" b="0" dirty="0">
                  <a:solidFill>
                    <a:srgbClr val="006600"/>
                  </a:solidFill>
                </a:endParaRPr>
              </a:p>
              <a:p>
                <a:pPr>
                  <a:tabLst>
                    <a:tab pos="1541463" algn="l"/>
                  </a:tabLst>
                </a:pPr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𝑘𝑡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6600"/>
                    </a:solidFill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	</a:t>
                </a:r>
                <a:r>
                  <a:rPr lang="en-US" sz="2400" dirty="0" smtClean="0">
                    <a:solidFill>
                      <a:srgbClr val="006600"/>
                    </a:solidFill>
                  </a:rPr>
                  <a:t>					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>
                  <a:tabLst>
                    <a:tab pos="1541463" algn="l"/>
                  </a:tabLst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𝑘𝑡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, </a:t>
                </a:r>
                <a:r>
                  <a:rPr lang="en-US" sz="2800" dirty="0" smtClean="0"/>
                  <a:t>							</a:t>
                </a:r>
                <a:r>
                  <a:rPr lang="en-US" sz="2400" dirty="0" smtClean="0">
                    <a:solidFill>
                      <a:srgbClr val="00660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ℓ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𝑘𝑡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 smtClean="0">
                    <a:solidFill>
                      <a:srgbClr val="006600"/>
                    </a:solidFill>
                  </a:rPr>
                  <a:t>.</a:t>
                </a:r>
                <a:endParaRPr lang="en-US" sz="2400" dirty="0">
                  <a:solidFill>
                    <a:srgbClr val="006600"/>
                  </a:solidFill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38" y="3921397"/>
                <a:ext cx="11074501" cy="2246769"/>
              </a:xfrm>
              <a:prstGeom prst="rect">
                <a:avLst/>
              </a:prstGeom>
              <a:blipFill>
                <a:blip r:embed="rId5"/>
                <a:stretch>
                  <a:fillRect l="-1046" t="-2710" b="-650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>
              <a:xfrm>
                <a:off x="489638" y="221351"/>
                <a:ext cx="8923781" cy="888418"/>
              </a:xfrm>
            </p:spPr>
            <p:txBody>
              <a:bodyPr>
                <a:normAutofit fontScale="90000"/>
              </a:bodyPr>
              <a:lstStyle/>
              <a:p>
                <a:pPr marL="714375" lvl="0" indent="-714375" algn="l" defTabSz="4572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Q2. 	Let </a:t>
                </a:r>
                <a14:m>
                  <m:oMath xmlns:m="http://schemas.openxmlformats.org/officeDocument/2006/math"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ℤ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Suppose </a:t>
                </a:r>
                <a14:m>
                  <m:oMath xmlns:m="http://schemas.openxmlformats.org/officeDocument/2006/math">
                    <m:r>
                      <a:rPr lang="en-US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divide </a:t>
                </a:r>
                <a14:m>
                  <m:oMath xmlns:m="http://schemas.openxmlformats.org/officeDocument/2006/math">
                    <m:r>
                      <a:rPr lang="en-US" i="1" cap="none" spc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,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  <m: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. Prove that </a:t>
                </a:r>
                <a14:m>
                  <m:oMath xmlns:m="http://schemas.openxmlformats.org/officeDocument/2006/math"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𝑎𝑏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divides </a:t>
                </a:r>
                <a14:m>
                  <m:oMath xmlns:m="http://schemas.openxmlformats.org/officeDocument/2006/math"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endParaRPr lang="en-US" cap="none" spc="0" dirty="0">
                  <a:solidFill>
                    <a:srgbClr val="000000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89638" y="221351"/>
                <a:ext cx="8923781" cy="888418"/>
              </a:xfrm>
              <a:blipFill>
                <a:blip r:embed="rId6"/>
                <a:stretch>
                  <a:fillRect t="-1987" b="-119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89637" y="1352906"/>
                <a:ext cx="89237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42925" indent="-542925"/>
                <a:r>
                  <a:rPr lang="en-US" sz="2800" dirty="0"/>
                  <a:t>0</a:t>
                </a:r>
                <a:r>
                  <a:rPr lang="en-US" sz="2800" dirty="0" smtClean="0"/>
                  <a:t>.	</a:t>
                </a:r>
                <a:r>
                  <a:rPr lang="en-US" sz="2800" dirty="0" smtClean="0">
                    <a:solidFill>
                      <a:srgbClr val="006600"/>
                    </a:solidFill>
                  </a:rPr>
                  <a:t>As </a:t>
                </a:r>
                <a:r>
                  <a:rPr lang="en-US" sz="2800" dirty="0" err="1" smtClean="0">
                    <a:solidFill>
                      <a:srgbClr val="006600"/>
                    </a:solidFill>
                  </a:rPr>
                  <a:t>gcd</a:t>
                </a:r>
                <a:r>
                  <a:rPr lang="en-US" sz="2800" dirty="0" smtClean="0">
                    <a:solidFill>
                      <a:srgbClr val="006600"/>
                    </a:solidFill>
                  </a:rPr>
                  <a:t>(a, b) =1,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≠0 </m:t>
                    </m:r>
                  </m:oMath>
                </a14:m>
                <a:r>
                  <a:rPr lang="en-SG" sz="2400" dirty="0" smtClean="0">
                    <a:solidFill>
                      <a:srgbClr val="0066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≠0</m:t>
                    </m:r>
                  </m:oMath>
                </a14:m>
                <a:endParaRPr lang="en-SG" sz="2400" dirty="0">
                  <a:solidFill>
                    <a:srgbClr val="0066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37" y="1352906"/>
                <a:ext cx="8923781" cy="523220"/>
              </a:xfrm>
              <a:prstGeom prst="rect">
                <a:avLst/>
              </a:prstGeom>
              <a:blipFill>
                <a:blip r:embed="rId7"/>
                <a:stretch>
                  <a:fillRect l="-1366" t="-12791" b="-313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56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9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9E45FF-C26E-41FC-A27A-B4AD977CB4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298" y="902860"/>
                <a:ext cx="11591927" cy="5813250"/>
              </a:xfrm>
            </p:spPr>
            <p:txBody>
              <a:bodyPr>
                <a:noAutofit/>
              </a:bodyPr>
              <a:lstStyle/>
              <a:p>
                <a:pPr marL="461963" indent="-461963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400" dirty="0" smtClean="0"/>
                  <a:t>1.	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b="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b="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b="0" dirty="0" smtClean="0"/>
                  <a:t>.</a:t>
                </a:r>
              </a:p>
              <a:p>
                <a:pPr marL="461963" indent="-461963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2400" dirty="0" smtClean="0"/>
              </a:p>
              <a:p>
                <a:pPr marL="461963" indent="-461963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2400" dirty="0"/>
              </a:p>
              <a:p>
                <a:pPr marL="461963" indent="-461963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2400" dirty="0" smtClean="0"/>
              </a:p>
              <a:p>
                <a:pPr marL="461963" indent="-461963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2400" dirty="0"/>
              </a:p>
              <a:p>
                <a:pPr marL="461963" indent="-461963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2400" b="0" dirty="0" smtClean="0"/>
              </a:p>
              <a:p>
                <a:pPr marL="461963" indent="-461963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2400" b="0" dirty="0" smtClean="0"/>
              </a:p>
              <a:p>
                <a:pPr marL="461963" indent="-461963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2400" dirty="0" smtClean="0"/>
              </a:p>
              <a:p>
                <a:pPr marL="461963" indent="-461963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2400" dirty="0"/>
              </a:p>
              <a:p>
                <a:pPr marL="461963" indent="-461963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2400" b="0" dirty="0" smtClean="0"/>
              </a:p>
              <a:p>
                <a:pPr marL="461963" indent="-461963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400" dirty="0" smtClean="0"/>
                  <a:t>4.</a:t>
                </a:r>
                <a:r>
                  <a:rPr lang="en-US" sz="2400" dirty="0"/>
                  <a:t>	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⩽1</m:t>
                    </m:r>
                  </m:oMath>
                </a14:m>
                <a:r>
                  <a:rPr lang="en-US" sz="2400" b="0" dirty="0" smtClean="0">
                    <a:solidFill>
                      <a:srgbClr val="006600"/>
                    </a:solidFill>
                  </a:rPr>
                  <a:t>.</a:t>
                </a:r>
              </a:p>
              <a:p>
                <a:pPr marL="461963" indent="-461963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400" dirty="0" smtClean="0"/>
                  <a:t>5.	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 is a common divisor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, it must be the greatest.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9E45FF-C26E-41FC-A27A-B4AD977CB4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298" y="902860"/>
                <a:ext cx="11591927" cy="5813250"/>
              </a:xfrm>
              <a:blipFill>
                <a:blip r:embed="rId3"/>
                <a:stretch>
                  <a:fillRect l="-789" t="-629" b="-9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97679" y="903360"/>
                <a:ext cx="3789547" cy="9233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3333FF"/>
                    </a:solidFill>
                  </a:rPr>
                  <a:t>Lemma 8.1.14 (Closure Lemma).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/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679" y="903360"/>
                <a:ext cx="3789547" cy="923330"/>
              </a:xfrm>
              <a:prstGeom prst="rect">
                <a:avLst/>
              </a:prstGeom>
              <a:blipFill>
                <a:blip r:embed="rId4"/>
                <a:stretch>
                  <a:fillRect l="-1122" t="-2597" r="-2564" b="-84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297679" y="2011442"/>
                <a:ext cx="3789546" cy="646331"/>
              </a:xfrm>
              <a:prstGeom prst="rect">
                <a:avLst/>
              </a:prstGeom>
              <a:solidFill>
                <a:srgbClr val="99CC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3333FF"/>
                    </a:solidFill>
                  </a:rPr>
                  <a:t>Proposition 8.1.10.</a:t>
                </a:r>
                <a:r>
                  <a:rPr lang="en-US" b="1" dirty="0">
                    <a:solidFill>
                      <a:srgbClr val="3333FF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3333FF"/>
                    </a:solidFill>
                  </a:rPr>
                  <a:t>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/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SG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⩽|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679" y="2011442"/>
                <a:ext cx="3789546" cy="646331"/>
              </a:xfrm>
              <a:prstGeom prst="rect">
                <a:avLst/>
              </a:prstGeom>
              <a:blipFill>
                <a:blip r:embed="rId5"/>
                <a:stretch>
                  <a:fillRect l="-1122" t="-4630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>
              <a:xfrm>
                <a:off x="495299" y="187742"/>
                <a:ext cx="9563101" cy="535006"/>
              </a:xfrm>
            </p:spPr>
            <p:txBody>
              <a:bodyPr>
                <a:normAutofit fontScale="90000"/>
              </a:bodyPr>
              <a:lstStyle/>
              <a:p>
                <a:pPr lvl="0" algn="l" defTabSz="457200">
                  <a:lnSpc>
                    <a:spcPct val="100000"/>
                  </a:lnSpc>
                  <a:spcBef>
                    <a:spcPts val="0"/>
                  </a:spcBef>
                  <a:tabLst>
                    <a:tab pos="714375" algn="l"/>
                  </a:tabLst>
                </a:pPr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Q3. 	Let </a:t>
                </a:r>
                <a14:m>
                  <m:oMath xmlns:m="http://schemas.openxmlformats.org/officeDocument/2006/math"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ℤ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𝑎𝑠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𝑏𝑡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=1.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Show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  <m: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=1.</m:t>
                    </m:r>
                  </m:oMath>
                </a14:m>
                <a:endParaRPr lang="en-US" cap="none" spc="0" dirty="0">
                  <a:solidFill>
                    <a:srgbClr val="000000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95299" y="187742"/>
                <a:ext cx="9563101" cy="535006"/>
              </a:xfrm>
              <a:blipFill>
                <a:blip r:embed="rId6"/>
                <a:stretch>
                  <a:fillRect t="-2151" b="-161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75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9E45FF-C26E-41FC-A27A-B4AD977CB4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298" y="902860"/>
                <a:ext cx="11591927" cy="5813250"/>
              </a:xfrm>
            </p:spPr>
            <p:txBody>
              <a:bodyPr>
                <a:noAutofit/>
              </a:bodyPr>
              <a:lstStyle/>
              <a:p>
                <a:pPr marL="461963" indent="-461963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400" dirty="0" smtClean="0"/>
                  <a:t>1.	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b="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b="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b="0" dirty="0" smtClean="0"/>
                  <a:t>.</a:t>
                </a:r>
              </a:p>
              <a:p>
                <a:pPr marL="461963" indent="-461963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400" dirty="0" smtClean="0"/>
                  <a:t>2.	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𝑏𝑡</m:t>
                    </m:r>
                  </m:oMath>
                </a14:m>
                <a:r>
                  <a:rPr lang="en-US" sz="2400" dirty="0" smtClean="0">
                    <a:solidFill>
                      <a:srgbClr val="006600"/>
                    </a:solidFill>
                  </a:rPr>
                  <a:t>		by </a:t>
                </a:r>
                <a:r>
                  <a:rPr lang="en-US" sz="2400" dirty="0">
                    <a:solidFill>
                      <a:srgbClr val="006600"/>
                    </a:solidFill>
                  </a:rPr>
                  <a:t>the Closure </a:t>
                </a:r>
                <a:r>
                  <a:rPr lang="en-US" sz="2400" dirty="0" smtClean="0">
                    <a:solidFill>
                      <a:srgbClr val="006600"/>
                    </a:solidFill>
                  </a:rPr>
                  <a:t>Lemma.</a:t>
                </a:r>
                <a:endParaRPr lang="en-US" sz="2400" dirty="0">
                  <a:solidFill>
                    <a:srgbClr val="006600"/>
                  </a:solidFill>
                </a:endParaRPr>
              </a:p>
              <a:p>
                <a:pPr marL="461963" indent="-461963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400" dirty="0" smtClean="0"/>
                  <a:t>3.</a:t>
                </a: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∴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∣1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			</a:t>
                </a:r>
                <a:r>
                  <a:rPr lang="en-US" sz="2400" dirty="0" smtClean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by </a:t>
                </a:r>
                <a:r>
                  <a:rPr lang="en-US" sz="2400" dirty="0" smtClean="0">
                    <a:solidFill>
                      <a:srgbClr val="006600"/>
                    </a:solidFill>
                  </a:rPr>
                  <a:t>assumption.</a:t>
                </a:r>
                <a:endParaRPr lang="en-US" sz="2400" dirty="0">
                  <a:solidFill>
                    <a:srgbClr val="006600"/>
                  </a:solidFill>
                </a:endParaRPr>
              </a:p>
              <a:p>
                <a:pPr marL="461963" indent="-461963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400" dirty="0" smtClean="0"/>
                  <a:t>4.</a:t>
                </a: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∴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⩽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⩽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  </a:t>
                </a:r>
                <a:r>
                  <a:rPr lang="en-US" sz="2400" dirty="0">
                    <a:solidFill>
                      <a:srgbClr val="006600"/>
                    </a:solidFill>
                  </a:rPr>
                  <a:t>	</a:t>
                </a:r>
                <a:r>
                  <a:rPr lang="en-US" sz="2400" dirty="0" smtClean="0">
                    <a:solidFill>
                      <a:srgbClr val="006600"/>
                    </a:solidFill>
                  </a:rPr>
                  <a:t>by </a:t>
                </a:r>
                <a:r>
                  <a:rPr lang="en-US" sz="2400" dirty="0">
                    <a:solidFill>
                      <a:srgbClr val="006600"/>
                    </a:solidFill>
                  </a:rPr>
                  <a:t>Proposition </a:t>
                </a:r>
                <a:r>
                  <a:rPr lang="en-US" sz="2400" dirty="0" smtClean="0">
                    <a:solidFill>
                      <a:srgbClr val="006600"/>
                    </a:solidFill>
                  </a:rPr>
                  <a:t>8.1.10.</a:t>
                </a:r>
              </a:p>
              <a:p>
                <a:pPr marL="461963" indent="-461963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AutoNum type="arabicPeriod" startAt="5"/>
                </a:pPr>
                <a:r>
                  <a:rPr lang="en-US" sz="2400" dirty="0" smtClean="0"/>
                  <a:t>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 is a </a:t>
                </a:r>
                <a:r>
                  <a:rPr lang="en-US" sz="2400" dirty="0" smtClean="0"/>
                  <a:t>common </a:t>
                </a:r>
                <a:r>
                  <a:rPr lang="en-US" sz="2400" dirty="0" smtClean="0"/>
                  <a:t>divisor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, it must be the greatest</a:t>
                </a:r>
                <a:r>
                  <a:rPr lang="en-US" sz="2400" dirty="0" smtClean="0"/>
                  <a:t>.</a:t>
                </a:r>
              </a:p>
              <a:p>
                <a:pPr marL="461963" indent="-461963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AutoNum type="arabicPeriod" startAt="5"/>
                </a:pPr>
                <a:endParaRPr lang="en-US" sz="2400" dirty="0"/>
              </a:p>
              <a:p>
                <a:pPr marL="461963" indent="-461963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AutoNum type="arabicPeriod" startAt="5"/>
                </a:pPr>
                <a:endParaRPr lang="en-US" sz="2400" dirty="0" smtClean="0"/>
              </a:p>
              <a:p>
                <a:pPr marL="461963" indent="-461963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AutoNum type="arabicPeriod" startAt="5"/>
                </a:pPr>
                <a:endParaRPr lang="en-US" sz="2400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400" dirty="0" smtClean="0"/>
                  <a:t>Note: it is also possible to consider </a:t>
                </a:r>
                <a:r>
                  <a:rPr lang="en-US" sz="2400" dirty="0" err="1" smtClean="0"/>
                  <a:t>gcd</a:t>
                </a:r>
                <a:r>
                  <a:rPr lang="en-US" sz="2400" dirty="0" smtClean="0"/>
                  <a:t>(a, b). In that case,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 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. The proof follows as per above.</a:t>
                </a:r>
                <a:endParaRPr lang="en-US" sz="2400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9E45FF-C26E-41FC-A27A-B4AD977CB4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298" y="902860"/>
                <a:ext cx="11591927" cy="5813250"/>
              </a:xfrm>
              <a:blipFill>
                <a:blip r:embed="rId3"/>
                <a:stretch>
                  <a:fillRect l="-789" t="-6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97679" y="903360"/>
                <a:ext cx="3789547" cy="9233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3333FF"/>
                    </a:solidFill>
                  </a:rPr>
                  <a:t>Lemma 8.1.14 (Closure Lemma).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/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679" y="903360"/>
                <a:ext cx="3789547" cy="923330"/>
              </a:xfrm>
              <a:prstGeom prst="rect">
                <a:avLst/>
              </a:prstGeom>
              <a:blipFill>
                <a:blip r:embed="rId4"/>
                <a:stretch>
                  <a:fillRect l="-1122" t="-2597" r="-2564" b="-84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297679" y="2011442"/>
                <a:ext cx="3789546" cy="646331"/>
              </a:xfrm>
              <a:prstGeom prst="rect">
                <a:avLst/>
              </a:prstGeom>
              <a:solidFill>
                <a:srgbClr val="99CC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3333FF"/>
                    </a:solidFill>
                  </a:rPr>
                  <a:t>Proposition 8.1.10.</a:t>
                </a:r>
                <a:r>
                  <a:rPr lang="en-US" b="1" dirty="0">
                    <a:solidFill>
                      <a:srgbClr val="3333FF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3333FF"/>
                    </a:solidFill>
                  </a:rPr>
                  <a:t>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/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SG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⩽|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679" y="2011442"/>
                <a:ext cx="3789546" cy="646331"/>
              </a:xfrm>
              <a:prstGeom prst="rect">
                <a:avLst/>
              </a:prstGeom>
              <a:blipFill>
                <a:blip r:embed="rId5"/>
                <a:stretch>
                  <a:fillRect l="-1122" t="-4630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>
              <a:xfrm>
                <a:off x="495299" y="187742"/>
                <a:ext cx="9563101" cy="535006"/>
              </a:xfrm>
            </p:spPr>
            <p:txBody>
              <a:bodyPr>
                <a:normAutofit fontScale="90000"/>
              </a:bodyPr>
              <a:lstStyle/>
              <a:p>
                <a:pPr lvl="0" algn="l" defTabSz="457200">
                  <a:lnSpc>
                    <a:spcPct val="100000"/>
                  </a:lnSpc>
                  <a:spcBef>
                    <a:spcPts val="0"/>
                  </a:spcBef>
                  <a:tabLst>
                    <a:tab pos="714375" algn="l"/>
                  </a:tabLst>
                </a:pPr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Q3. 	Let </a:t>
                </a:r>
                <a14:m>
                  <m:oMath xmlns:m="http://schemas.openxmlformats.org/officeDocument/2006/math"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ℤ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𝑎𝑠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𝑏𝑡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=1.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Show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  <m: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=1.</m:t>
                    </m:r>
                  </m:oMath>
                </a14:m>
                <a:endParaRPr lang="en-US" cap="none" spc="0" dirty="0">
                  <a:solidFill>
                    <a:srgbClr val="000000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95299" y="187742"/>
                <a:ext cx="9563101" cy="535006"/>
              </a:xfrm>
              <a:blipFill>
                <a:blip r:embed="rId6"/>
                <a:stretch>
                  <a:fillRect t="-2151" b="-161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26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6A3A33-96C8-43ED-9739-D6611DEBF4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7714" y="826278"/>
                <a:ext cx="11030850" cy="5187565"/>
              </a:xfrm>
              <a:noFill/>
            </p:spPr>
            <p:txBody>
              <a:bodyPr>
                <a:noAutofit/>
              </a:bodyPr>
              <a:lstStyle/>
              <a:p>
                <a:pPr marL="542925" indent="-542925">
                  <a:spcBef>
                    <a:spcPts val="0"/>
                  </a:spcBef>
                  <a:spcAft>
                    <a:spcPts val="1200"/>
                  </a:spcAft>
                  <a:buNone/>
                  <a:tabLst>
                    <a:tab pos="5602288" algn="l"/>
                  </a:tabLst>
                </a:pPr>
                <a:r>
                  <a:rPr lang="en-US" sz="2800" dirty="0" smtClean="0"/>
                  <a:t>1.	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800" dirty="0"/>
                  <a:t> such that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US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i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sz="2800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  <a:endParaRPr lang="en-US" sz="2800" dirty="0" smtClean="0"/>
              </a:p>
              <a:p>
                <a:pPr marL="542925" indent="-542925">
                  <a:spcBef>
                    <a:spcPts val="0"/>
                  </a:spcBef>
                  <a:spcAft>
                    <a:spcPts val="1200"/>
                  </a:spcAft>
                  <a:buNone/>
                  <a:tabLst>
                    <a:tab pos="5602288" algn="l"/>
                  </a:tabLst>
                </a:pPr>
                <a:endParaRPr lang="en-US" sz="2800" dirty="0" smtClean="0"/>
              </a:p>
              <a:p>
                <a:pPr marL="542925" indent="-542925">
                  <a:spcBef>
                    <a:spcPts val="0"/>
                  </a:spcBef>
                  <a:spcAft>
                    <a:spcPts val="1200"/>
                  </a:spcAft>
                  <a:buNone/>
                  <a:tabLst>
                    <a:tab pos="5602288" algn="l"/>
                  </a:tabLst>
                </a:pPr>
                <a:endParaRPr lang="en-US" sz="2800" b="0" dirty="0"/>
              </a:p>
              <a:p>
                <a:pPr marL="542925" indent="-542925">
                  <a:spcBef>
                    <a:spcPts val="0"/>
                  </a:spcBef>
                  <a:spcAft>
                    <a:spcPts val="1200"/>
                  </a:spcAft>
                  <a:buNone/>
                  <a:tabLst>
                    <a:tab pos="5602288" algn="l"/>
                  </a:tabLst>
                </a:pPr>
                <a:endParaRPr lang="en-US" sz="2800" dirty="0" smtClean="0"/>
              </a:p>
              <a:p>
                <a:pPr marL="542925" indent="-542925">
                  <a:spcBef>
                    <a:spcPts val="0"/>
                  </a:spcBef>
                  <a:spcAft>
                    <a:spcPts val="1200"/>
                  </a:spcAft>
                  <a:buNone/>
                  <a:tabLst>
                    <a:tab pos="5602288" algn="l"/>
                  </a:tabLst>
                </a:pPr>
                <a:endParaRPr lang="en-US" sz="2800" b="0" dirty="0"/>
              </a:p>
              <a:p>
                <a:pPr marL="542925" indent="-542925">
                  <a:spcBef>
                    <a:spcPts val="0"/>
                  </a:spcBef>
                  <a:spcAft>
                    <a:spcPts val="1200"/>
                  </a:spcAft>
                  <a:buNone/>
                  <a:tabLst>
                    <a:tab pos="5602288" algn="l"/>
                  </a:tabLst>
                </a:pPr>
                <a:endParaRPr lang="en-US" sz="2800" dirty="0" smtClean="0"/>
              </a:p>
              <a:p>
                <a:pPr marL="542925" indent="-542925">
                  <a:spcBef>
                    <a:spcPts val="0"/>
                  </a:spcBef>
                  <a:spcAft>
                    <a:spcPts val="1200"/>
                  </a:spcAft>
                  <a:buNone/>
                  <a:tabLst>
                    <a:tab pos="5602288" algn="l"/>
                  </a:tabLst>
                </a:pPr>
                <a:endParaRPr lang="en-US" sz="2800" b="0" dirty="0"/>
              </a:p>
              <a:p>
                <a:pPr marL="542925" indent="-542925">
                  <a:spcBef>
                    <a:spcPts val="0"/>
                  </a:spcBef>
                  <a:spcAft>
                    <a:spcPts val="1200"/>
                  </a:spcAft>
                  <a:buNone/>
                  <a:tabLst>
                    <a:tab pos="5602288" algn="l"/>
                  </a:tabLst>
                </a:pPr>
                <a:r>
                  <a:rPr lang="en-US" sz="2800" b="0" dirty="0" smtClean="0"/>
                  <a:t>4</a:t>
                </a:r>
                <a:r>
                  <a:rPr lang="en-US" sz="2800" b="0" dirty="0"/>
                  <a:t>.	</a:t>
                </a:r>
                <a:r>
                  <a:rPr lang="en-US" sz="2800" b="0" dirty="0" smtClean="0"/>
                  <a:t>So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b="0" dirty="0"/>
                  <a:t> </a:t>
                </a:r>
                <a:r>
                  <a:rPr lang="en-US" sz="2800" b="0" dirty="0" smtClean="0"/>
                  <a:t>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,ℓ∈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800" b="0" dirty="0" smtClean="0"/>
                  <a:t>.</a:t>
                </a:r>
                <a:endParaRPr lang="en-US" sz="2800" b="0" dirty="0">
                  <a:solidFill>
                    <a:srgbClr val="006600"/>
                  </a:solidFill>
                </a:endParaRPr>
              </a:p>
              <a:p>
                <a:pPr marL="542925" indent="-542925">
                  <a:spcBef>
                    <a:spcPts val="0"/>
                  </a:spcBef>
                  <a:spcAft>
                    <a:spcPts val="1200"/>
                  </a:spcAft>
                  <a:buNone/>
                  <a:tabLst>
                    <a:tab pos="5602288" algn="l"/>
                  </a:tabLst>
                </a:pPr>
                <a:r>
                  <a:rPr lang="en-US" sz="2800" b="0" dirty="0"/>
                  <a:t>5.	</a:t>
                </a:r>
                <a:r>
                  <a:rPr lang="en-US" sz="2800" b="0" dirty="0" smtClean="0"/>
                  <a:t>Hence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b="0" dirty="0"/>
                  <a:t>   </a:t>
                </a:r>
                <a:r>
                  <a:rPr lang="en-US" sz="2800" b="0" dirty="0" smtClean="0"/>
                  <a:t>	</a:t>
                </a:r>
                <a:r>
                  <a:rPr lang="en-US" sz="2800" b="0" dirty="0" smtClean="0">
                    <a:solidFill>
                      <a:srgbClr val="006600"/>
                    </a:solidFill>
                  </a:rPr>
                  <a:t>by Q3.</a:t>
                </a:r>
                <a:endParaRPr lang="en-US" sz="2800" b="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6A3A33-96C8-43ED-9739-D6611DEBF4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7714" y="826278"/>
                <a:ext cx="11030850" cy="5187565"/>
              </a:xfrm>
              <a:blipFill>
                <a:blip r:embed="rId3"/>
                <a:stretch>
                  <a:fillRect l="-1161" t="-1293" b="-25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/>
              <p:cNvSpPr>
                <a:spLocks noGrp="1"/>
              </p:cNvSpPr>
              <p:nvPr>
                <p:ph type="title"/>
              </p:nvPr>
            </p:nvSpPr>
            <p:spPr>
              <a:xfrm>
                <a:off x="327714" y="95935"/>
                <a:ext cx="10781719" cy="565658"/>
              </a:xfrm>
            </p:spPr>
            <p:txBody>
              <a:bodyPr>
                <a:normAutofit fontScale="90000"/>
              </a:bodyPr>
              <a:lstStyle/>
              <a:p>
                <a:pPr marL="714375" lvl="0" indent="-714375" algn="l" defTabSz="4572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Q4. 	Let </a:t>
                </a:r>
                <a14:m>
                  <m:oMath xmlns:m="http://schemas.openxmlformats.org/officeDocument/2006/math"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ℤ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</a:t>
                </a:r>
                <a:r>
                  <a:rPr lang="en-US" cap="none" spc="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𝑎𝑠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𝑏𝑡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lang="en-US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gcd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).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 Show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cap="none" spc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𝑠</m:t>
                            </m:r>
                            <m: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lang="en-US" i="1" cap="none" spc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i="1" cap="none" spc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</m:oMath>
                </a14:m>
                <a:r>
                  <a:rPr lang="en-US" cap="none" spc="0" dirty="0">
                    <a:solidFill>
                      <a:srgbClr val="000000"/>
                    </a:solidFill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7" name="Tit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7714" y="95935"/>
                <a:ext cx="10781719" cy="565658"/>
              </a:xfrm>
              <a:blipFill>
                <a:blip r:embed="rId4"/>
                <a:stretch>
                  <a:fillRect b="-1224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72719" y="6013843"/>
                <a:ext cx="571928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</a:rPr>
                  <a:t>Q3. 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719" y="6013843"/>
                <a:ext cx="5719281" cy="830997"/>
              </a:xfrm>
              <a:prstGeom prst="rect">
                <a:avLst/>
              </a:prstGeom>
              <a:blipFill>
                <a:blip r:embed="rId5"/>
                <a:stretch>
                  <a:fillRect l="-1596" t="-5072" b="-1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04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D4AB10D58C6549878D306378156423" ma:contentTypeVersion="11" ma:contentTypeDescription="Create a new document." ma:contentTypeScope="" ma:versionID="1a3d89a541e8981396a86d81736348fe">
  <xsd:schema xmlns:xsd="http://www.w3.org/2001/XMLSchema" xmlns:xs="http://www.w3.org/2001/XMLSchema" xmlns:p="http://schemas.microsoft.com/office/2006/metadata/properties" xmlns:ns3="9525f71a-cb36-4da5-a980-8b61e5c2119f" xmlns:ns4="b6c1283d-3fe2-4bab-bc79-a5b628fb6ed7" targetNamespace="http://schemas.microsoft.com/office/2006/metadata/properties" ma:root="true" ma:fieldsID="49415da9028f6539c63675b30407c68f" ns3:_="" ns4:_="">
    <xsd:import namespace="9525f71a-cb36-4da5-a980-8b61e5c2119f"/>
    <xsd:import namespace="b6c1283d-3fe2-4bab-bc79-a5b628fb6e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5f71a-cb36-4da5-a980-8b61e5c211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1283d-3fe2-4bab-bc79-a5b628fb6ed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EA2F1B-0464-453B-9C8B-42A12A7B58FB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b6c1283d-3fe2-4bab-bc79-a5b628fb6ed7"/>
    <ds:schemaRef ds:uri="9525f71a-cb36-4da5-a980-8b61e5c2119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EBCE1F3-689E-4918-97AA-5FEB476A6B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0A131F-BD10-4DA7-9CC7-993F32F7D05C}">
  <ds:schemaRefs>
    <ds:schemaRef ds:uri="9525f71a-cb36-4da5-a980-8b61e5c2119f"/>
    <ds:schemaRef ds:uri="b6c1283d-3fe2-4bab-bc79-a5b628fb6ed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1091</TotalTime>
  <Words>1210</Words>
  <Application>Microsoft Office PowerPoint</Application>
  <PresentationFormat>Widescreen</PresentationFormat>
  <Paragraphs>365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Gill Sans MT</vt:lpstr>
      <vt:lpstr>华文中宋</vt:lpstr>
      <vt:lpstr>Wingdings</vt:lpstr>
      <vt:lpstr>Parcel</vt:lpstr>
      <vt:lpstr>Tutorial 7: NUMBER THEORY 2</vt:lpstr>
      <vt:lpstr>Learning objectives of this tutorial</vt:lpstr>
      <vt:lpstr>Q1.  Compute gcd⁡(a,b) for the following pairs of a and b, and express gcd⁡(a,b) in the form of ax+by where x,y∈Z.</vt:lpstr>
      <vt:lpstr>Q1.  Compute gcd⁡(a,b) for the following pairs of a and b, and express gcd⁡(a,b) in the form of ax+by where x,y∈Z.</vt:lpstr>
      <vt:lpstr>Q2.  Let a,b,c∈Z. Suppose a and b divide c, and gcd⁡(a,b)=1. Prove that ab divides c.</vt:lpstr>
      <vt:lpstr>Q2.  Let a,b,c∈Z. Suppose a and b divide c, and gcd⁡(a,b)=1. Prove that ab divides c.</vt:lpstr>
      <vt:lpstr>Q3.  Let a,b,s,t∈Z such that as+bt=1. Show that gcd⁡(a,b)=1.</vt:lpstr>
      <vt:lpstr>Q3.  Let a,b,s,t∈Z such that as+bt=1. Show that gcd⁡(a,b)=1.</vt:lpstr>
      <vt:lpstr>Q4.  Let a,b,s,t∈Z such that as+bt=gcd(a, b). Show that gcd⁡(s,t)=1.</vt:lpstr>
      <vt:lpstr>Q4.  Let a,b,s,t∈Z such that as+bt=gcd(a, b). Show that gcd⁡(s,t)=1.</vt:lpstr>
      <vt:lpstr>Q5. Let a,b∈Z with a≠0 or b≠0. Prove that gcd⁡(a/gcd⁡(a,b) , b/gcd⁡(a,b) )=1. </vt:lpstr>
      <vt:lpstr>Q5. Let a,b∈Z with a≠0 or b≠0. Prove that gcd⁡(a/gcd⁡(a,b) , b/gcd⁡(a,b) )=1. </vt:lpstr>
      <vt:lpstr>Q6. Let a,b∈Z with a≠0 or b≠0. Prove that an integer n is an integer linear combination of a and b if and only if gcd⁡(a,b)∣n.</vt:lpstr>
      <vt:lpstr>Q6. Let a,b∈Z with a≠0 or b≠0. Prove that an integer n is an integer linear combination of a and b if and only if gcd⁡(a,b)∣n.</vt:lpstr>
      <vt:lpstr>Q7.  Find x,y,z∈Z such that 12x-15y+50z=1.</vt:lpstr>
      <vt:lpstr>Q7.  Find x,y,z∈Z such that 12x-15y+50z=1.</vt:lpstr>
      <vt:lpstr>Q8. Determine the prime factorization of each of the following integers:</vt:lpstr>
      <vt:lpstr>Q8. Determine the prime factorization of each of the following integers:</vt:lpstr>
      <vt:lpstr>Q9.  For each of the following pairs of a and n, determine whether a has a multiplicative inverse modulo n, and find one if it has any:</vt:lpstr>
      <vt:lpstr>Q9.  For each of the following pairs of a and n, determine whether a has a multiplicative inverse modulo n, and find one if it has any:</vt:lpstr>
      <vt:lpstr>Q9.  For each of the following pairs of a and n, determine whether a has a multiplicative inverse modulo n, and find one if it has any:</vt:lpstr>
      <vt:lpstr>Q9.  For each of the following pairs of a and n, determine whether a has a multiplicative inverse modulo n, and find one if it has any:</vt:lpstr>
      <vt:lpstr>Q10(a).  Find all integers x, if any, that satisfy 5x≡2 (mod 32).</vt:lpstr>
      <vt:lpstr>Q10(a).  Find all integers x, if any, that satisfy 5x≡2 (mod 32).</vt:lpstr>
      <vt:lpstr>Q10(b).  Find all integers x, if any, that satisfy 4x≡6 (mod 48).</vt:lpstr>
      <vt:lpstr>Q10(b).  Find all integers x, if any, that satisfy 4x≡6 (mod 48).</vt:lpstr>
      <vt:lpstr>Q11(a).  Let a,b∈Z and m,n∈Z^+ with gcd⁡〖(m,n)=1〗. Consider the following system of simultaneous    congruence equations: {█( x≡a (mod m);@x≡b (mod n).)┤   Apply Bézout’s Lemma to ﬁnd s,t∈Z such that ms+nt=1. Let c_0=ant+bms.   Verify that x=c_0 is a solution to the system of simultaneous congruence equations above.</vt:lpstr>
      <vt:lpstr>Q11(a).  Let a,b∈Z and m,n∈Z^+ with gcd⁡〖(m,n)=1〗. Consider the following system of simultaneous    congruence equations: {█( x≡a (mod m);@x≡b (mod n).)┤   Apply Bézout’s Lemma to ﬁnd s,t∈Z such that ms+nt=1. Let c_0=ant+bms.   Verify that x=c_0 is a solution to the system of simultaneous congruence equations above.</vt:lpstr>
      <vt:lpstr>Q11(b).  Let a,b∈Z and m,n∈Z^+ with gcd⁡〖(m,n)=1〗. Consider the following system of congruence equations: {█( x≡a (mod m);@x≡b (mod n).)┤ Apply Bézout’s Lemma to ﬁnd s,t∈Z such that ms+nt=1. Let c_0=ant+bms. Let c∈Z. Prove that x=c is a solution to the system of congruence equations above if and only if c≡c_0  (mod mn).</vt:lpstr>
      <vt:lpstr>Q11(b).  Let a,b∈Z and m,n∈Z^+ with gcd⁡〖(m,n)=1〗. Consider the following system of congruence equations: {█( x≡a (mod m);@x≡b (mod n).)┤ Apply Bézout’s Lemma to ﬁnd s,t∈Z such that ms+nt=1. Let c_0=ant+bms. Let c∈Z. Prove that x=c is a solution to the system of congruence equations above if and only if c≡c_0  (mod mn).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7:</dc:title>
  <dc:creator>Lin Geyu</dc:creator>
  <cp:lastModifiedBy>Theodore Leebrant</cp:lastModifiedBy>
  <cp:revision>135</cp:revision>
  <dcterms:created xsi:type="dcterms:W3CDTF">2020-10-08T01:19:48Z</dcterms:created>
  <dcterms:modified xsi:type="dcterms:W3CDTF">2020-10-12T05:41:15Z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0x0101008ED4AB10D58C6549878D306378156423</vt:lpwstr>
  </property>
</Properties>
</file>