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313" r:id="rId3"/>
    <p:sldId id="268" r:id="rId4"/>
    <p:sldId id="331" r:id="rId5"/>
    <p:sldId id="306" r:id="rId6"/>
    <p:sldId id="325" r:id="rId7"/>
    <p:sldId id="314" r:id="rId8"/>
    <p:sldId id="332" r:id="rId9"/>
    <p:sldId id="315" r:id="rId10"/>
    <p:sldId id="333" r:id="rId11"/>
    <p:sldId id="334" r:id="rId12"/>
    <p:sldId id="318" r:id="rId13"/>
    <p:sldId id="326" r:id="rId14"/>
    <p:sldId id="319" r:id="rId15"/>
    <p:sldId id="327" r:id="rId16"/>
    <p:sldId id="328" r:id="rId17"/>
    <p:sldId id="290" r:id="rId18"/>
    <p:sldId id="329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aha" initials="SS" lastIdx="1" clrIdx="0">
    <p:extLst>
      <p:ext uri="{19B8F6BF-5375-455C-9EA6-DF929625EA0E}">
        <p15:presenceInfo xmlns:p15="http://schemas.microsoft.com/office/powerpoint/2012/main" userId="Sanjay S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00FF"/>
    <a:srgbClr val="006600"/>
    <a:srgbClr val="000099"/>
    <a:srgbClr val="FFFFCC"/>
    <a:srgbClr val="FFCCCC"/>
    <a:srgbClr val="FF9933"/>
    <a:srgbClr val="FF505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7" autoAdjust="0"/>
    <p:restoredTop sz="95037"/>
  </p:normalViewPr>
  <p:slideViewPr>
    <p:cSldViewPr snapToGrid="0" snapToObjects="1">
      <p:cViewPr varScale="1">
        <p:scale>
          <a:sx n="79" d="100"/>
          <a:sy n="79" d="100"/>
        </p:scale>
        <p:origin x="10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7" Type="http://schemas.openxmlformats.org/officeDocument/2006/relationships/image" Target="../media/image5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Cs1231S</a:t>
            </a:r>
            <a:br>
              <a:rPr lang="en-US" dirty="0"/>
            </a:br>
            <a:r>
              <a:rPr lang="en-US" dirty="0"/>
              <a:t>tutorial #10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Counting 2</a:t>
            </a: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12246" y="382427"/>
            <a:ext cx="10465091" cy="156966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lottery game offers $1 million to the grand prize winner, $1000 to each of the 100 second prize winners, $500 to each of the 300 third prize winners and $10 to each of the 1,000 consolation prize winners. The cost of the lottery is $3 per ticket and 500,000 tickets were sold. 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expected gain or loss of a ticket?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DB6EB-9B2E-4CF9-828F-331B8D2E03B4}"/>
              </a:ext>
            </a:extLst>
          </p:cNvPr>
          <p:cNvSpPr txBox="1"/>
          <p:nvPr/>
        </p:nvSpPr>
        <p:spPr>
          <a:xfrm>
            <a:off x="1009579" y="2000553"/>
            <a:ext cx="46837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dirty="0"/>
              <a:t>Net gain of grand prize winner =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F7E51-85CD-4012-AED6-A1FCCA016220}"/>
              </a:ext>
            </a:extLst>
          </p:cNvPr>
          <p:cNvSpPr txBox="1"/>
          <p:nvPr/>
        </p:nvSpPr>
        <p:spPr>
          <a:xfrm>
            <a:off x="1009578" y="2507217"/>
            <a:ext cx="68015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dirty="0"/>
              <a:t>Net gain of each of the 100 2</a:t>
            </a:r>
            <a:r>
              <a:rPr lang="en-SG" sz="2600" baseline="30000" dirty="0"/>
              <a:t>nd</a:t>
            </a:r>
            <a:r>
              <a:rPr lang="en-SG" sz="2600" dirty="0"/>
              <a:t> prize winners =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42D8EB-4802-433B-973B-C7108E00302D}"/>
              </a:ext>
            </a:extLst>
          </p:cNvPr>
          <p:cNvSpPr txBox="1"/>
          <p:nvPr/>
        </p:nvSpPr>
        <p:spPr>
          <a:xfrm>
            <a:off x="1009577" y="3061081"/>
            <a:ext cx="68015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dirty="0"/>
              <a:t>Net gain of each of the 300 3</a:t>
            </a:r>
            <a:r>
              <a:rPr lang="en-SG" sz="2600" baseline="30000" dirty="0"/>
              <a:t>rd</a:t>
            </a:r>
            <a:r>
              <a:rPr lang="en-SG" sz="2600" dirty="0"/>
              <a:t> prize winners =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8F8B1F-3EB1-4A03-8D67-353856928BC8}"/>
              </a:ext>
            </a:extLst>
          </p:cNvPr>
          <p:cNvSpPr txBox="1"/>
          <p:nvPr/>
        </p:nvSpPr>
        <p:spPr>
          <a:xfrm>
            <a:off x="1009579" y="3614945"/>
            <a:ext cx="7936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dirty="0"/>
              <a:t>Net gain of each of the 1,000 consolation prize winners =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BEFE00-C8E4-4205-A6C7-2BBB6A65261C}"/>
              </a:ext>
            </a:extLst>
          </p:cNvPr>
          <p:cNvSpPr txBox="1"/>
          <p:nvPr/>
        </p:nvSpPr>
        <p:spPr>
          <a:xfrm>
            <a:off x="1009579" y="4143408"/>
            <a:ext cx="7274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dirty="0"/>
              <a:t>Net gain of each of the remaining 498,599 people =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8612CB-F7E8-492E-9DB8-0D590AFE89AA}"/>
              </a:ext>
            </a:extLst>
          </p:cNvPr>
          <p:cNvSpPr txBox="1"/>
          <p:nvPr/>
        </p:nvSpPr>
        <p:spPr>
          <a:xfrm>
            <a:off x="5500823" y="1917333"/>
            <a:ext cx="17093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dirty="0">
                <a:solidFill>
                  <a:srgbClr val="006600"/>
                </a:solidFill>
              </a:rPr>
              <a:t>$999,997</a:t>
            </a:r>
            <a:r>
              <a:rPr lang="en-SG" sz="2600" dirty="0"/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2E97EE-2A44-45FF-ACFE-94C3B7BA8FDA}"/>
              </a:ext>
            </a:extLst>
          </p:cNvPr>
          <p:cNvSpPr txBox="1"/>
          <p:nvPr/>
        </p:nvSpPr>
        <p:spPr>
          <a:xfrm>
            <a:off x="7451453" y="2471197"/>
            <a:ext cx="1118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dirty="0">
                <a:solidFill>
                  <a:srgbClr val="006600"/>
                </a:solidFill>
              </a:rPr>
              <a:t>$997</a:t>
            </a:r>
            <a:r>
              <a:rPr lang="en-SG" sz="26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7FD20-061E-4DE2-88AE-3CEF288E8A0A}"/>
              </a:ext>
            </a:extLst>
          </p:cNvPr>
          <p:cNvSpPr txBox="1"/>
          <p:nvPr/>
        </p:nvSpPr>
        <p:spPr>
          <a:xfrm>
            <a:off x="7407051" y="3043071"/>
            <a:ext cx="1118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dirty="0">
                <a:solidFill>
                  <a:srgbClr val="006600"/>
                </a:solidFill>
              </a:rPr>
              <a:t>$497</a:t>
            </a:r>
            <a:r>
              <a:rPr lang="en-SG" sz="2600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E9FEF5-7023-4AC3-8107-414D8D495D5A}"/>
              </a:ext>
            </a:extLst>
          </p:cNvPr>
          <p:cNvSpPr txBox="1"/>
          <p:nvPr/>
        </p:nvSpPr>
        <p:spPr>
          <a:xfrm>
            <a:off x="8765595" y="3578925"/>
            <a:ext cx="8113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dirty="0">
                <a:solidFill>
                  <a:srgbClr val="006600"/>
                </a:solidFill>
              </a:rPr>
              <a:t>$7</a:t>
            </a:r>
            <a:r>
              <a:rPr lang="en-SG" sz="2600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8ECCA7-6909-43AB-81EB-FEDE351AA90C}"/>
              </a:ext>
            </a:extLst>
          </p:cNvPr>
          <p:cNvSpPr txBox="1"/>
          <p:nvPr/>
        </p:nvSpPr>
        <p:spPr>
          <a:xfrm>
            <a:off x="8056147" y="4126788"/>
            <a:ext cx="8113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dirty="0">
                <a:solidFill>
                  <a:srgbClr val="006600"/>
                </a:solidFill>
              </a:rPr>
              <a:t>-$3</a:t>
            </a:r>
            <a:r>
              <a:rPr lang="en-SG" sz="2600" dirty="0"/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19C8A4-7A7F-4E8E-8807-07B2A7E04893}"/>
              </a:ext>
            </a:extLst>
          </p:cNvPr>
          <p:cNvSpPr txBox="1"/>
          <p:nvPr/>
        </p:nvSpPr>
        <p:spPr>
          <a:xfrm>
            <a:off x="1009577" y="4670436"/>
            <a:ext cx="3191283" cy="492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dirty="0"/>
              <a:t>Expected gain/loss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BDDE0-D74C-4BB9-9812-24AF82A80F3F}"/>
                  </a:ext>
                </a:extLst>
              </p:cNvPr>
              <p:cNvSpPr txBox="1"/>
              <p:nvPr/>
            </p:nvSpPr>
            <p:spPr>
              <a:xfrm>
                <a:off x="2029781" y="5162352"/>
                <a:ext cx="865140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500000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($999997×1+$997×100+$497×300+$7×1000+(−$3)×498599)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BDDE0-D74C-4BB9-9812-24AF82A80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781" y="5162352"/>
                <a:ext cx="8651407" cy="520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450C24A-D66C-43D6-BA32-140A3DDD18E7}"/>
                  </a:ext>
                </a:extLst>
              </p:cNvPr>
              <p:cNvSpPr txBox="1"/>
              <p:nvPr/>
            </p:nvSpPr>
            <p:spPr>
              <a:xfrm>
                <a:off x="2029781" y="5786058"/>
                <a:ext cx="14897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−$</m:t>
                      </m:r>
                      <m:r>
                        <a:rPr lang="en-SG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SG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𝟒𝟖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450C24A-D66C-43D6-BA32-140A3DDD1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781" y="5786058"/>
                <a:ext cx="1489703" cy="369332"/>
              </a:xfrm>
              <a:prstGeom prst="rect">
                <a:avLst/>
              </a:prstGeom>
              <a:blipFill>
                <a:blip r:embed="rId3"/>
                <a:stretch>
                  <a:fillRect l="-2049" t="-3279" r="-410" b="-163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94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5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12247" y="382427"/>
            <a:ext cx="10017753" cy="138499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urn contains five balls numbered 1, 2, 2, 8 and 8. If a person selects a set of two balls at random, what is the </a:t>
            </a:r>
            <a:r>
              <a:rPr lang="en-US" sz="2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value of the sum of the numbers on the balls?</a:t>
            </a:r>
            <a:endParaRPr lang="en-SG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7DB6EB-9B2E-4CF9-828F-331B8D2E03B4}"/>
                  </a:ext>
                </a:extLst>
              </p:cNvPr>
              <p:cNvSpPr txBox="1"/>
              <p:nvPr/>
            </p:nvSpPr>
            <p:spPr>
              <a:xfrm>
                <a:off x="995528" y="1784194"/>
                <a:ext cx="845827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/>
                  <a:t> denote the two balls with the number 2,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/>
                  <a:t> the two balls with the number 8.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7DB6EB-9B2E-4CF9-828F-331B8D2E0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28" y="1784194"/>
                <a:ext cx="8458271" cy="954107"/>
              </a:xfrm>
              <a:prstGeom prst="rect">
                <a:avLst/>
              </a:prstGeom>
              <a:blipFill>
                <a:blip r:embed="rId2"/>
                <a:stretch>
                  <a:fillRect l="-1441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8F8B1F-3EB1-4A03-8D67-353856928BC8}"/>
                  </a:ext>
                </a:extLst>
              </p:cNvPr>
              <p:cNvSpPr txBox="1"/>
              <p:nvPr/>
            </p:nvSpPr>
            <p:spPr>
              <a:xfrm>
                <a:off x="995528" y="2796051"/>
                <a:ext cx="7936704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Cases for sums of the numbers on the balls:</a:t>
                </a:r>
              </a:p>
              <a:p>
                <a:pPr marL="803275" indent="-457200">
                  <a:buFont typeface="Wingdings" panose="05000000000000000000" pitchFamily="2" charset="2"/>
                  <a:buChar char="§"/>
                </a:pPr>
                <a:r>
                  <a:rPr lang="en-SG" sz="2400" dirty="0"/>
                  <a:t>Sum of 3: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en-SG" sz="2400" dirty="0"/>
              </a:p>
              <a:p>
                <a:pPr marL="803275" indent="-457200">
                  <a:buFont typeface="Wingdings" panose="05000000000000000000" pitchFamily="2" charset="2"/>
                  <a:buChar char="§"/>
                </a:pPr>
                <a:r>
                  <a:rPr lang="en-SG" sz="2400" dirty="0"/>
                  <a:t>Sum of 4: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en-SG" sz="2400" dirty="0"/>
              </a:p>
              <a:p>
                <a:pPr marL="803275" indent="-457200">
                  <a:buFont typeface="Wingdings" panose="05000000000000000000" pitchFamily="2" charset="2"/>
                  <a:buChar char="§"/>
                </a:pPr>
                <a:r>
                  <a:rPr lang="en-SG" sz="2400" dirty="0"/>
                  <a:t>Sum of 9: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en-SG" sz="2400" dirty="0"/>
              </a:p>
              <a:p>
                <a:pPr marL="803275" indent="-457200">
                  <a:buFont typeface="Wingdings" panose="05000000000000000000" pitchFamily="2" charset="2"/>
                  <a:buChar char="§"/>
                </a:pPr>
                <a:r>
                  <a:rPr lang="en-SG" sz="2400" dirty="0"/>
                  <a:t>Sum of 10: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en-SG" sz="2400" dirty="0"/>
              </a:p>
              <a:p>
                <a:pPr marL="803275" indent="-457200">
                  <a:buFont typeface="Wingdings" panose="05000000000000000000" pitchFamily="2" charset="2"/>
                  <a:buChar char="§"/>
                </a:pPr>
                <a:r>
                  <a:rPr lang="en-SG" sz="2400" dirty="0"/>
                  <a:t>Sum of 16: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8F8B1F-3EB1-4A03-8D67-353856928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28" y="2796051"/>
                <a:ext cx="7936704" cy="2369880"/>
              </a:xfrm>
              <a:prstGeom prst="rect">
                <a:avLst/>
              </a:prstGeom>
              <a:blipFill>
                <a:blip r:embed="rId3"/>
                <a:stretch>
                  <a:fillRect l="-1536" t="-2577" b="-51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1FD1A13-88B8-4166-A1D2-9D4DCEDE64E0}"/>
              </a:ext>
            </a:extLst>
          </p:cNvPr>
          <p:cNvSpPr txBox="1"/>
          <p:nvPr/>
        </p:nvSpPr>
        <p:spPr>
          <a:xfrm>
            <a:off x="995528" y="5301937"/>
            <a:ext cx="2458835" cy="492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dirty="0"/>
              <a:t>Expected sum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BA2833-2DB5-4BC1-A4C5-09E5E2AE549F}"/>
                  </a:ext>
                </a:extLst>
              </p:cNvPr>
              <p:cNvSpPr txBox="1"/>
              <p:nvPr/>
            </p:nvSpPr>
            <p:spPr>
              <a:xfrm>
                <a:off x="3198143" y="5203375"/>
                <a:ext cx="8458271" cy="6448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SG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SG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SG" sz="2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BA2833-2DB5-4BC1-A4C5-09E5E2AE5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143" y="5203375"/>
                <a:ext cx="8458271" cy="6448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B2DBEA-A7D8-42C7-8216-0676BE04FD57}"/>
                  </a:ext>
                </a:extLst>
              </p:cNvPr>
              <p:cNvSpPr txBox="1"/>
              <p:nvPr/>
            </p:nvSpPr>
            <p:spPr>
              <a:xfrm>
                <a:off x="3198143" y="5929175"/>
                <a:ext cx="10043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SG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SG" sz="28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B2DBEA-A7D8-42C7-8216-0676BE04F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143" y="5929175"/>
                <a:ext cx="100437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09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7" grpId="0" build="p" bldLvl="2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Q8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009088" y="264048"/>
            <a:ext cx="1139252" cy="2130861"/>
            <a:chOff x="8289560" y="264048"/>
            <a:chExt cx="1139252" cy="213086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3429" y="786513"/>
              <a:ext cx="971514" cy="160839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289560" y="1124533"/>
              <a:ext cx="1139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red</a:t>
              </a:r>
            </a:p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25 green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89560" y="264048"/>
              <a:ext cx="113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Urn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65632" y="264048"/>
            <a:ext cx="1139252" cy="2130861"/>
            <a:chOff x="9746104" y="315310"/>
            <a:chExt cx="1139252" cy="213086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9973" y="837775"/>
              <a:ext cx="971514" cy="160839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746104" y="1175795"/>
              <a:ext cx="1139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22 red</a:t>
              </a:r>
            </a:p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15 green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46104" y="315310"/>
              <a:ext cx="113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Urn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50880" y="380870"/>
                <a:ext cx="683867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First urn chosen by tossing a loaded coin with probability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r>
                  <a:rPr lang="en-SG" sz="2400" dirty="0"/>
                  <a:t> of landing heads (H) up and probability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0.6</m:t>
                    </m:r>
                  </m:oMath>
                </a14:m>
                <a:r>
                  <a:rPr lang="en-SG" sz="2400" dirty="0"/>
                  <a:t> of landing tails (T) up.</a:t>
                </a:r>
              </a:p>
              <a:p>
                <a:r>
                  <a:rPr lang="en-SG" sz="2400" dirty="0"/>
                  <a:t>H </a:t>
                </a:r>
                <a:r>
                  <a:rPr lang="en-SG" sz="2400" dirty="0">
                    <a:sym typeface="Wingdings" panose="05000000000000000000" pitchFamily="2" charset="2"/>
                  </a:rPr>
                  <a:t> first urn is chosen; T  second urn is chosen.</a:t>
                </a:r>
              </a:p>
              <a:p>
                <a:r>
                  <a:rPr lang="en-SG" sz="2400" dirty="0">
                    <a:sym typeface="Wingdings" panose="05000000000000000000" pitchFamily="2" charset="2"/>
                  </a:rPr>
                  <a:t>Then a ball is picked at random from the chosen urn.</a:t>
                </a:r>
                <a:endParaRPr lang="en-SG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80" y="380870"/>
                <a:ext cx="6838679" cy="1938992"/>
              </a:xfrm>
              <a:prstGeom prst="rect">
                <a:avLst/>
              </a:prstGeom>
              <a:blipFill>
                <a:blip r:embed="rId3"/>
                <a:stretch>
                  <a:fillRect l="-1337" t="-2508" b="-5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D7C2A9C-C8F2-439D-B939-444A86BEAC8B}"/>
              </a:ext>
            </a:extLst>
          </p:cNvPr>
          <p:cNvSpPr txBox="1"/>
          <p:nvPr/>
        </p:nvSpPr>
        <p:spPr>
          <a:xfrm>
            <a:off x="776574" y="2419601"/>
            <a:ext cx="8232514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465138" indent="-465138"/>
            <a:r>
              <a:rPr lang="en-US" sz="2400" dirty="0"/>
              <a:t>(a) 	What is the probability that the chosen ball is green?</a:t>
            </a:r>
            <a:endParaRPr 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33534" y="3312826"/>
                <a:ext cx="6859423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𝟓𝟐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534" y="3312826"/>
                <a:ext cx="6859423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2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Q8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009088" y="264048"/>
            <a:ext cx="1139252" cy="2130861"/>
            <a:chOff x="8289560" y="264048"/>
            <a:chExt cx="1139252" cy="213086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3429" y="786513"/>
              <a:ext cx="971514" cy="160839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289560" y="1124533"/>
              <a:ext cx="1139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red</a:t>
              </a:r>
            </a:p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25 green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89560" y="264048"/>
              <a:ext cx="113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Urn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65632" y="264048"/>
            <a:ext cx="1139252" cy="2130861"/>
            <a:chOff x="9746104" y="315310"/>
            <a:chExt cx="1139252" cy="213086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9973" y="837775"/>
              <a:ext cx="971514" cy="160839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746104" y="1175795"/>
              <a:ext cx="1139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22 red</a:t>
              </a:r>
            </a:p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15 green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46104" y="315310"/>
              <a:ext cx="113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Urn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50880" y="380870"/>
                <a:ext cx="683867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First urn chosen by tossing a loaded coin with probability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r>
                  <a:rPr lang="en-SG" sz="2400" dirty="0"/>
                  <a:t> of landing heads (H) up and probability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0.6</m:t>
                    </m:r>
                  </m:oMath>
                </a14:m>
                <a:r>
                  <a:rPr lang="en-SG" sz="2400" dirty="0"/>
                  <a:t> of landing tails (T) up.</a:t>
                </a:r>
              </a:p>
              <a:p>
                <a:r>
                  <a:rPr lang="en-SG" sz="2400" dirty="0"/>
                  <a:t>H </a:t>
                </a:r>
                <a:r>
                  <a:rPr lang="en-SG" sz="2400" dirty="0">
                    <a:sym typeface="Wingdings" panose="05000000000000000000" pitchFamily="2" charset="2"/>
                  </a:rPr>
                  <a:t> first urn is chosen; T  second urn is chosen.</a:t>
                </a:r>
              </a:p>
              <a:p>
                <a:r>
                  <a:rPr lang="en-SG" sz="2400" dirty="0">
                    <a:sym typeface="Wingdings" panose="05000000000000000000" pitchFamily="2" charset="2"/>
                  </a:rPr>
                  <a:t>Then a ball is picked at random from the chosen urn.</a:t>
                </a:r>
                <a:endParaRPr lang="en-SG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80" y="380870"/>
                <a:ext cx="6838679" cy="1938992"/>
              </a:xfrm>
              <a:prstGeom prst="rect">
                <a:avLst/>
              </a:prstGeom>
              <a:blipFill>
                <a:blip r:embed="rId3"/>
                <a:stretch>
                  <a:fillRect l="-1337" t="-2508" b="-5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D7C2A9C-C8F2-439D-B939-444A86BEAC8B}"/>
              </a:ext>
            </a:extLst>
          </p:cNvPr>
          <p:cNvSpPr txBox="1"/>
          <p:nvPr/>
        </p:nvSpPr>
        <p:spPr>
          <a:xfrm>
            <a:off x="397641" y="2457532"/>
            <a:ext cx="11415426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09588" indent="-509588"/>
            <a:r>
              <a:rPr lang="en-US" sz="2400" dirty="0"/>
              <a:t>(b) 	If the chosen ball is green, what is the probability that it was picked from the first urn?</a:t>
            </a:r>
            <a:endParaRPr 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50881" y="3701600"/>
                <a:ext cx="8697460" cy="676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=0.4,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=0.6,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81" y="3701600"/>
                <a:ext cx="8697460" cy="676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7641" y="2946931"/>
                <a:ext cx="106575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be the event that the chosen ball is green,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the event that the ball came from the first urn,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the event that the ball came from the second urn.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" y="2946931"/>
                <a:ext cx="10657561" cy="830997"/>
              </a:xfrm>
              <a:prstGeom prst="rect">
                <a:avLst/>
              </a:prstGeom>
              <a:blipFill>
                <a:blip r:embed="rId5"/>
                <a:stretch>
                  <a:fillRect l="-85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42611" y="4443746"/>
            <a:ext cx="300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</a:t>
            </a:r>
            <a:r>
              <a:rPr lang="en-US" sz="2400" dirty="0">
                <a:solidFill>
                  <a:srgbClr val="0000FF"/>
                </a:solidFill>
              </a:rPr>
              <a:t>Bayes’ Theorem</a:t>
            </a:r>
            <a:r>
              <a:rPr lang="en-US" sz="2400" dirty="0"/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030512" y="4459071"/>
                <a:ext cx="5978576" cy="733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2" y="4459071"/>
                <a:ext cx="5978576" cy="7331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5049" y="5241763"/>
                <a:ext cx="5978576" cy="1251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∙0.4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137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049" y="5241763"/>
                <a:ext cx="5978576" cy="12511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82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18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Q9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7" y="420886"/>
                <a:ext cx="10220120" cy="16466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400" dirty="0"/>
                  <a:t>Let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={1,2,3,4}</m:t>
                    </m:r>
                  </m:oMath>
                </a14:m>
                <a:r>
                  <a:rPr lang="en-SG" sz="2400" dirty="0"/>
                  <a:t>. Since each element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is a subset of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, it is a binary relation on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. (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denotes the power set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400" dirty="0"/>
                  <a:t>.)  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sz="2400" dirty="0"/>
                  <a:t>Assuming each relation in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is equally likely to be chosen, what is the probability that a randomly chosen relation is (a) reflexive? (b) symmetric?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420886"/>
                <a:ext cx="10220120" cy="1646605"/>
              </a:xfrm>
              <a:prstGeom prst="rect">
                <a:avLst/>
              </a:prstGeom>
              <a:blipFill>
                <a:blip r:embed="rId2"/>
                <a:stretch>
                  <a:fillRect l="-894" t="-2574" b="-69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777240" y="2393495"/>
            <a:ext cx="9518904" cy="1230080"/>
            <a:chOff x="777240" y="2393495"/>
            <a:chExt cx="9518904" cy="1230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77240" y="2393495"/>
                  <a:ext cx="9518904" cy="123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We will solve the general case. Let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and so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2400" dirty="0"/>
                    <a:t>.</a:t>
                  </a:r>
                </a:p>
                <a:p>
                  <a:r>
                    <a:rPr lang="en-US" sz="2400" dirty="0"/>
                    <a:t>A relation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/>
                    <a:t> on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400" dirty="0"/>
                    <a:t> can be represented by an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400" dirty="0"/>
                    <a:t> matrix where the entry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SG" sz="2400" dirty="0">
                      <a:solidFill>
                        <a:srgbClr val="0000FF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SG" sz="2400" dirty="0"/>
                    <a:t>, 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SG" sz="2400" dirty="0">
                      <a:solidFill>
                        <a:srgbClr val="0000FF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SG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" y="2393495"/>
                  <a:ext cx="9518904" cy="1230080"/>
                </a:xfrm>
                <a:prstGeom prst="rect">
                  <a:avLst/>
                </a:prstGeom>
                <a:blipFill>
                  <a:blip r:embed="rId3"/>
                  <a:stretch>
                    <a:fillRect l="-1025" t="-3980" b="-895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/>
            <p:cNvCxnSpPr/>
            <p:nvPr/>
          </p:nvCxnSpPr>
          <p:spPr>
            <a:xfrm flipH="1">
              <a:off x="5052052" y="3218688"/>
              <a:ext cx="269748" cy="301752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77240" y="3833728"/>
            <a:ext cx="176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</a:t>
            </a:r>
            <a:endParaRPr lang="en-SG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67712" y="3949579"/>
            <a:ext cx="2411726" cy="1704793"/>
            <a:chOff x="2542032" y="3879894"/>
            <a:chExt cx="2411726" cy="17047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972529" y="4224058"/>
                  <a:ext cx="1923347" cy="13606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SG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29" y="4224058"/>
                  <a:ext cx="1923347" cy="13606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914646" y="3879894"/>
                  <a:ext cx="2039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646" y="3879894"/>
                  <a:ext cx="203911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542032" y="4224058"/>
                  <a:ext cx="533400" cy="1354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  <a:p>
                  <a:pPr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  <a:p>
                  <a:pPr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2032" y="4224058"/>
                  <a:ext cx="533400" cy="135421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52052" y="4293743"/>
                <a:ext cx="642943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/>
                  <a:t>This matrix represents this relation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052" y="4293743"/>
                <a:ext cx="6429431" cy="784830"/>
              </a:xfrm>
              <a:prstGeom prst="rect">
                <a:avLst/>
              </a:prstGeom>
              <a:blipFill>
                <a:blip r:embed="rId7"/>
                <a:stretch>
                  <a:fillRect l="-1044" t="-3876" b="-77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5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Q9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12247" y="420886"/>
            <a:ext cx="3080925" cy="46166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(a) Reflexive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91456" y="2350718"/>
                <a:ext cx="2047034" cy="1413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SG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456" y="2350718"/>
                <a:ext cx="2047034" cy="14131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9496" y="936829"/>
                <a:ext cx="10716768" cy="1344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</a:pPr>
                <a:r>
                  <a:rPr lang="en-US" sz="2400" dirty="0"/>
                  <a:t>1. 	For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elements,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SG" sz="2400" dirty="0"/>
                  <a:t> possible relations on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. (why?)</a:t>
                </a: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US" sz="2400" dirty="0"/>
                  <a:t>2.	For a relation to be </a:t>
                </a:r>
                <a:r>
                  <a:rPr lang="en-US" sz="2400" dirty="0">
                    <a:solidFill>
                      <a:srgbClr val="0000FF"/>
                    </a:solidFill>
                  </a:rPr>
                  <a:t>reflexive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400" dirty="0"/>
                  <a:t> Hence, the main diagonal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sz="2400" dirty="0"/>
                  <a:t> must be filled with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400" dirty="0"/>
                  <a:t>, as shown below.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" y="936829"/>
                <a:ext cx="10716768" cy="1344151"/>
              </a:xfrm>
              <a:prstGeom prst="rect">
                <a:avLst/>
              </a:prstGeom>
              <a:blipFill>
                <a:blip r:embed="rId3"/>
                <a:stretch>
                  <a:fillRect l="-910" b="-8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6344" y="4021930"/>
                <a:ext cx="10716768" cy="140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</a:pPr>
                <a:r>
                  <a:rPr lang="en-US" sz="2400" dirty="0"/>
                  <a:t>3.	The remaining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entries may be filled with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400" dirty="0"/>
                  <a:t> or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400" dirty="0"/>
                  <a:t> (two choices).</a:t>
                </a: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SG" sz="2400" dirty="0"/>
                  <a:t>4.	Therefore,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SG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SG" sz="2400" dirty="0"/>
                  <a:t> reflexive relations on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 with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elements.</a:t>
                </a: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US" sz="2400" dirty="0"/>
                  <a:t>5.	Hence, the probability that a randomly chosen relation on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reflexive is: </a:t>
                </a:r>
                <a:endParaRPr lang="en-SG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" y="4021930"/>
                <a:ext cx="10716768" cy="1404872"/>
              </a:xfrm>
              <a:prstGeom prst="rect">
                <a:avLst/>
              </a:prstGeom>
              <a:blipFill>
                <a:blip r:embed="rId4"/>
                <a:stretch>
                  <a:fillRect l="-910" t="-3478" b="-91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78224" y="5504812"/>
                <a:ext cx="1559017" cy="817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SG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224" y="5504812"/>
                <a:ext cx="1559017" cy="817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36538" y="5587108"/>
                <a:ext cx="5202605" cy="485197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particular,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the probability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en-SG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538" y="5587108"/>
                <a:ext cx="5202605" cy="485197"/>
              </a:xfrm>
              <a:prstGeom prst="rect">
                <a:avLst/>
              </a:prstGeom>
              <a:blipFill>
                <a:blip r:embed="rId6"/>
                <a:stretch>
                  <a:fillRect l="-938" b="-88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79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16" grpId="0" build="p"/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Q9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12247" y="420886"/>
            <a:ext cx="3252117" cy="46166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(b) Symmetric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72768" y="2538013"/>
                <a:ext cx="1719702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SG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768" y="2538013"/>
                <a:ext cx="1719702" cy="1272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9496" y="936829"/>
                <a:ext cx="10716768" cy="1511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</a:pPr>
                <a:r>
                  <a:rPr lang="en-US" sz="2400" dirty="0"/>
                  <a:t>1. 	</a:t>
                </a:r>
                <a:r>
                  <a:rPr lang="en-US" sz="2000" dirty="0"/>
                  <a:t>For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elements,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SG" sz="2000" dirty="0"/>
                  <a:t> possible relations on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US" sz="2000" dirty="0"/>
                  <a:t>2.	For a relation to be </a:t>
                </a:r>
                <a:r>
                  <a:rPr lang="en-US" sz="2000" dirty="0">
                    <a:solidFill>
                      <a:srgbClr val="0000FF"/>
                    </a:solidFill>
                  </a:rPr>
                  <a:t>symmetric</a:t>
                </a:r>
                <a:r>
                  <a:rPr lang="en-US" sz="2000" dirty="0"/>
                  <a:t>, for every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SG" sz="2000" dirty="0"/>
                  <a:t> (where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SG" sz="2000" dirty="0"/>
                  <a:t>), i.e. in the upper triangular region (red triangle), its corresponding mirror image along the main diagonal,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sz="2000" dirty="0"/>
                  <a:t> in the lower triangular region (blue triangle) must follow with the same value.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" y="936829"/>
                <a:ext cx="10716768" cy="1511311"/>
              </a:xfrm>
              <a:prstGeom prst="rect">
                <a:avLst/>
              </a:prstGeom>
              <a:blipFill>
                <a:blip r:embed="rId3"/>
                <a:stretch>
                  <a:fillRect l="-910" t="-3226" b="-64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6344" y="3939223"/>
                <a:ext cx="10254961" cy="1950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</a:pPr>
                <a:r>
                  <a:rPr lang="en-US" sz="2400" dirty="0"/>
                  <a:t>3.	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SG" sz="2000" dirty="0"/>
                  <a:t> entries in the upper triangle. There are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entries along the main diagonal. Therefore, there are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,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SG" sz="2000" dirty="0"/>
                  <a:t> entries to be filled with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000" dirty="0"/>
                  <a:t> or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SG" sz="2400" dirty="0"/>
                  <a:t>4.	</a:t>
                </a:r>
                <a:r>
                  <a:rPr lang="en-SG" sz="2000" dirty="0"/>
                  <a:t>Therefore,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SG" sz="2000" dirty="0"/>
                  <a:t> symmetric relations on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000" dirty="0"/>
                  <a:t> with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elements.</a:t>
                </a: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US" sz="2400" dirty="0"/>
                  <a:t>5.	</a:t>
                </a:r>
                <a:r>
                  <a:rPr lang="en-US" sz="2000" dirty="0"/>
                  <a:t>Hence, the probability that a randomly chosen relation on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symmetric is: </a:t>
                </a:r>
                <a:endParaRPr lang="en-SG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" y="3939223"/>
                <a:ext cx="10254961" cy="1950470"/>
              </a:xfrm>
              <a:prstGeom prst="rect">
                <a:avLst/>
              </a:prstGeom>
              <a:blipFill>
                <a:blip r:embed="rId4"/>
                <a:stretch>
                  <a:fillRect l="-951" t="-938" b="-62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293566" y="5167247"/>
                <a:ext cx="2188035" cy="1141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SG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566" y="5167247"/>
                <a:ext cx="2188035" cy="11412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07208" y="5889693"/>
                <a:ext cx="5239512" cy="483466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particular,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the probability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</a:t>
                </a:r>
                <a:endParaRPr lang="en-SG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208" y="5889693"/>
                <a:ext cx="5239512" cy="483466"/>
              </a:xfrm>
              <a:prstGeom prst="rect">
                <a:avLst/>
              </a:prstGeom>
              <a:blipFill>
                <a:blip r:embed="rId6"/>
                <a:stretch>
                  <a:fillRect l="-1048" b="-88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Triangle 2"/>
          <p:cNvSpPr/>
          <p:nvPr/>
        </p:nvSpPr>
        <p:spPr>
          <a:xfrm flipH="1" flipV="1">
            <a:off x="5048130" y="2538013"/>
            <a:ext cx="1453254" cy="1134358"/>
          </a:xfrm>
          <a:prstGeom prst="rt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ight Triangle 10"/>
          <p:cNvSpPr/>
          <p:nvPr/>
        </p:nvSpPr>
        <p:spPr>
          <a:xfrm>
            <a:off x="4957044" y="2719251"/>
            <a:ext cx="1432698" cy="1122477"/>
          </a:xfrm>
          <a:prstGeom prst="rt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070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16" grpId="0" build="p"/>
      <p:bldP spid="7" grpId="0"/>
      <p:bldP spid="8" grpId="0" animBg="1"/>
      <p:bldP spid="3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44492"/>
            <a:ext cx="1199476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514138" y="396236"/>
                <a:ext cx="1013992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Let us define a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to be the number of ways the tournament can be completed if team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has to win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more games to win, while team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has to win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more games to win.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38" y="396236"/>
                <a:ext cx="10139922" cy="707886"/>
              </a:xfrm>
              <a:prstGeom prst="rect">
                <a:avLst/>
              </a:prstGeom>
              <a:blipFill>
                <a:blip r:embed="rId2"/>
                <a:stretch>
                  <a:fillRect l="-601" t="-4310" r="-300" b="-14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2279186" y="1196228"/>
                <a:ext cx="6937966" cy="778868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1,                                        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=0.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&gt;0.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186" y="1196228"/>
                <a:ext cx="6937966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514138" y="2203700"/>
                <a:ext cx="528899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Verify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may be expressed as follows: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38" y="2203700"/>
                <a:ext cx="5288998" cy="400110"/>
              </a:xfrm>
              <a:prstGeom prst="rect">
                <a:avLst/>
              </a:prstGeom>
              <a:blipFill>
                <a:blip r:embed="rId4"/>
                <a:stretch>
                  <a:fillRect l="-1152" t="-7576" r="-922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07435" y="2125430"/>
                <a:ext cx="2009717" cy="622350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435" y="2125430"/>
                <a:ext cx="2009717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96153" y="2913580"/>
                <a:ext cx="8704031" cy="337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  <a:tabLst>
                    <a:tab pos="987425" algn="l"/>
                    <a:tab pos="4124325" algn="l"/>
                  </a:tabLst>
                </a:pPr>
                <a:r>
                  <a:rPr lang="en-US" sz="2000" dirty="0"/>
                  <a:t>1.	Case 1: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000" b="0" dirty="0"/>
              </a:p>
              <a:p>
                <a:pPr marL="357188" indent="-357188">
                  <a:spcAft>
                    <a:spcPts val="600"/>
                  </a:spcAft>
                  <a:tabLst>
                    <a:tab pos="987425" algn="l"/>
                    <a:tab pos="4124325" algn="l"/>
                  </a:tabLst>
                </a:pPr>
                <a:r>
                  <a:rPr lang="en-US" sz="2000" dirty="0"/>
                  <a:t>2.	Case 2: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pPr marL="358775" indent="-358775">
                  <a:spcAft>
                    <a:spcPts val="600"/>
                  </a:spcAft>
                  <a:tabLst>
                    <a:tab pos="987425" algn="l"/>
                    <a:tab pos="4124325" algn="l"/>
                  </a:tabLst>
                </a:pPr>
                <a:r>
                  <a:rPr lang="en-US" sz="2000" dirty="0"/>
                  <a:t>3.	Case 3: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000" dirty="0"/>
                  <a:t>, </a:t>
                </a:r>
              </a:p>
              <a:p>
                <a:pPr marL="446088">
                  <a:spcAft>
                    <a:spcPts val="600"/>
                  </a:spcAft>
                  <a:tabLst>
                    <a:tab pos="987425" algn="l"/>
                    <a:tab pos="4124325" algn="l"/>
                  </a:tabLst>
                </a:pPr>
                <a:r>
                  <a:rPr lang="en-SG" sz="2000" dirty="0"/>
                  <a:t>3.1	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en-SG" dirty="0"/>
                  <a:t>	</a:t>
                </a:r>
                <a:r>
                  <a:rPr lang="en-SG" dirty="0">
                    <a:solidFill>
                      <a:srgbClr val="006600"/>
                    </a:solidFill>
                  </a:rPr>
                  <a:t>(by Pascal’s Formula: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SG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SG" dirty="0">
                    <a:solidFill>
                      <a:srgbClr val="006600"/>
                    </a:solidFill>
                  </a:rPr>
                  <a:t>.)</a:t>
                </a:r>
              </a:p>
              <a:p>
                <a:pPr marL="446088">
                  <a:spcAft>
                    <a:spcPts val="600"/>
                  </a:spcAft>
                  <a:tabLst>
                    <a:tab pos="987425" algn="l"/>
                    <a:tab pos="1611313" algn="l"/>
                    <a:tab pos="4124325" algn="l"/>
                  </a:tabLst>
                </a:pPr>
                <a:r>
                  <a:rPr lang="en-SG" sz="2000" dirty="0"/>
                  <a:t>3.2	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SG" dirty="0"/>
                  <a:t>	</a:t>
                </a:r>
                <a:r>
                  <a:rPr lang="en-SG" dirty="0">
                    <a:solidFill>
                      <a:srgbClr val="006600"/>
                    </a:solidFill>
                  </a:rPr>
                  <a:t>(by commutativity.)</a:t>
                </a:r>
              </a:p>
              <a:p>
                <a:pPr marL="446088">
                  <a:spcAft>
                    <a:spcPts val="600"/>
                  </a:spcAft>
                  <a:tabLst>
                    <a:tab pos="987425" algn="l"/>
                    <a:tab pos="1611313" algn="l"/>
                    <a:tab pos="4124325" algn="l"/>
                  </a:tabLst>
                </a:pPr>
                <a:r>
                  <a:rPr lang="en-SG" sz="2000" dirty="0"/>
                  <a:t>3.3	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	</a:t>
                </a:r>
                <a:endParaRPr lang="en-SG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446088">
                  <a:spcAft>
                    <a:spcPts val="600"/>
                  </a:spcAft>
                  <a:tabLst>
                    <a:tab pos="987425" algn="l"/>
                    <a:tab pos="1611313" algn="l"/>
                    <a:tab pos="4124325" algn="l"/>
                  </a:tabLst>
                </a:pPr>
                <a:r>
                  <a:rPr lang="en-SG" sz="2000" dirty="0"/>
                  <a:t>3.4	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	</a:t>
                </a:r>
                <a:endParaRPr lang="en-SG" b="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  <a:tabLst>
                    <a:tab pos="987425" algn="l"/>
                    <a:tab pos="4124325" algn="l"/>
                  </a:tabLst>
                </a:pPr>
                <a:r>
                  <a:rPr lang="en-US" sz="2000" dirty="0"/>
                  <a:t>4.	For all cases,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153" y="2913580"/>
                <a:ext cx="8704031" cy="3376181"/>
              </a:xfrm>
              <a:prstGeom prst="rect">
                <a:avLst/>
              </a:prstGeom>
              <a:blipFill>
                <a:blip r:embed="rId6"/>
                <a:stretch>
                  <a:fillRect l="-700" b="-144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45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44492"/>
            <a:ext cx="1199476" cy="8959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358690" y="986635"/>
                <a:ext cx="953791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Now, we denote 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to be the number of ways the tournament can be completed, given that the first team to win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games wins the tournament, and team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wins the first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(where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) games.</a:t>
                </a:r>
              </a:p>
              <a:p>
                <a:r>
                  <a:rPr lang="en-US" sz="2000" dirty="0"/>
                  <a:t>Derive a simple combination formula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690" y="986635"/>
                <a:ext cx="9537910" cy="1323439"/>
              </a:xfrm>
              <a:prstGeom prst="rect">
                <a:avLst/>
              </a:prstGeom>
              <a:blipFill>
                <a:blip r:embed="rId2"/>
                <a:stretch>
                  <a:fillRect l="-703" t="-2765" b="-73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1307" y="2766747"/>
                <a:ext cx="5326651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07" y="2766747"/>
                <a:ext cx="5326651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749467" y="363682"/>
                <a:ext cx="2009717" cy="622350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467" y="363682"/>
                <a:ext cx="2009717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31736" y="2867567"/>
                <a:ext cx="4370832" cy="456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4124325" algn="l"/>
                  </a:tabLst>
                </a:pPr>
                <a:r>
                  <a:rPr lang="en-SG" sz="2000" dirty="0">
                    <a:solidFill>
                      <a:srgbClr val="006600"/>
                    </a:solidFill>
                  </a:rPr>
                  <a:t>(by lecture 12 example 8: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SG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SG" sz="2000" dirty="0">
                    <a:solidFill>
                      <a:srgbClr val="006600"/>
                    </a:solidFill>
                  </a:rPr>
                  <a:t>.)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736" y="2867567"/>
                <a:ext cx="4370832" cy="456151"/>
              </a:xfrm>
              <a:prstGeom prst="rect">
                <a:avLst/>
              </a:prstGeom>
              <a:blipFill>
                <a:blip r:embed="rId5"/>
                <a:stretch>
                  <a:fillRect l="-1534" t="-1333" b="-16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1307" y="3914956"/>
                <a:ext cx="3573342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Therefore,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07" y="3914956"/>
                <a:ext cx="3573342" cy="370101"/>
              </a:xfrm>
              <a:prstGeom prst="rect">
                <a:avLst/>
              </a:prstGeom>
              <a:blipFill>
                <a:blip r:embed="rId6"/>
                <a:stretch>
                  <a:fillRect l="-4259" t="-13115" b="-327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8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807A13-2327-4E5F-A79E-55A24B63E860}"/>
              </a:ext>
            </a:extLst>
          </p:cNvPr>
          <p:cNvSpPr txBox="1"/>
          <p:nvPr/>
        </p:nvSpPr>
        <p:spPr>
          <a:xfrm>
            <a:off x="2346960" y="28442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4800" dirty="0"/>
              <a:t>THE END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7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54847"/>
          </a:xfrm>
        </p:spPr>
        <p:txBody>
          <a:bodyPr/>
          <a:lstStyle/>
          <a:p>
            <a:r>
              <a:rPr lang="en-US" dirty="0"/>
              <a:t>Learning objectives of this tutorial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1692275"/>
            <a:ext cx="10302639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Counting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200" dirty="0">
                <a:solidFill>
                  <a:schemeClr val="tx1"/>
                </a:solidFill>
              </a:rPr>
              <a:t>Counting combinations (where order does not matter).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200" dirty="0">
                <a:solidFill>
                  <a:schemeClr val="tx1"/>
                </a:solidFill>
              </a:rPr>
              <a:t>Solving multiset problems.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200" dirty="0">
                <a:solidFill>
                  <a:schemeClr val="tx1"/>
                </a:solidFill>
              </a:rPr>
              <a:t>Applying combinatorial argument in proof.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200" dirty="0">
                <a:solidFill>
                  <a:schemeClr val="tx1"/>
                </a:solidFill>
              </a:rPr>
              <a:t>Applying Binomial Theorem.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200" dirty="0">
                <a:solidFill>
                  <a:schemeClr val="tx1"/>
                </a:solidFill>
              </a:rPr>
              <a:t>Calculating expected value.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200" dirty="0">
                <a:solidFill>
                  <a:schemeClr val="tx1"/>
                </a:solidFill>
              </a:rPr>
              <a:t>Using conditional probability and Bayes’ Theorem.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3555" y="658895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1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9" y="296013"/>
            <a:ext cx="1306518" cy="766967"/>
          </a:xfrm>
        </p:spPr>
        <p:txBody>
          <a:bodyPr/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Q1. 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C74C9-FC96-49D8-873F-E1C82A42FC2B}"/>
              </a:ext>
            </a:extLst>
          </p:cNvPr>
          <p:cNvSpPr txBox="1"/>
          <p:nvPr/>
        </p:nvSpPr>
        <p:spPr>
          <a:xfrm>
            <a:off x="1466332" y="380200"/>
            <a:ext cx="51359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Select 5 persons from 7 men and 6 women to form a committee with at least 3 men.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C74C9-FC96-49D8-873F-E1C82A42FC2B}"/>
              </a:ext>
            </a:extLst>
          </p:cNvPr>
          <p:cNvSpPr txBox="1"/>
          <p:nvPr/>
        </p:nvSpPr>
        <p:spPr>
          <a:xfrm>
            <a:off x="1546230" y="1849382"/>
            <a:ext cx="8064712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(a) In how many ways can you form the committee?</a:t>
            </a:r>
            <a:endParaRPr lang="en-SG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898518" y="4572917"/>
                <a:ext cx="10856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𝟕𝟓𝟔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8518" y="4572917"/>
                <a:ext cx="108561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B7460C7-7BE0-4248-AEA1-534D5D54B51C}"/>
              </a:ext>
            </a:extLst>
          </p:cNvPr>
          <p:cNvGrpSpPr/>
          <p:nvPr/>
        </p:nvGrpSpPr>
        <p:grpSpPr>
          <a:xfrm>
            <a:off x="6651342" y="730170"/>
            <a:ext cx="5042459" cy="785083"/>
            <a:chOff x="6651342" y="730170"/>
            <a:chExt cx="5042459" cy="78508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86C811-F7A9-4FD5-A23C-764729368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1342" y="730170"/>
              <a:ext cx="350483" cy="78508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A91CD50-42A8-48F2-BE70-82AF7F909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330" y="730170"/>
              <a:ext cx="350483" cy="78508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148EE53-DE59-46BC-BD7E-7B66D733A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3053" y="730170"/>
              <a:ext cx="350483" cy="78508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9DB5480-DBCE-482F-B097-8832DA140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08895" y="730170"/>
              <a:ext cx="350483" cy="78508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0AC273F-7CDC-4D81-BC47-20B05EE9C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67796" y="730170"/>
              <a:ext cx="350483" cy="7850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DCAE2D9-8D37-449C-9B5C-FFC41A655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43318" y="730170"/>
              <a:ext cx="350483" cy="78508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FC7C7E0-4FA3-46D0-9467-3C09E6D4E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4008" y="730170"/>
              <a:ext cx="350483" cy="78508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E334432-9FE0-4C17-B1B5-9DD821694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5409" y="730170"/>
              <a:ext cx="350483" cy="785082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DC5D77C-BE49-428C-84F0-F790EDC76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3820" y="730170"/>
              <a:ext cx="350483" cy="78508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A82236A-C94B-4957-AC41-48C58D204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76247" y="730170"/>
              <a:ext cx="350483" cy="78508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86072FA-B058-4977-A203-F20AD62F4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5701" y="730170"/>
              <a:ext cx="350483" cy="785082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0927850-8610-4324-893B-E54A4C134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09168" y="730170"/>
              <a:ext cx="350483" cy="78508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79DC61D-D8E5-4EB6-A526-FA8A9A728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55557" y="730170"/>
              <a:ext cx="350483" cy="78508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3A22DE0-6325-4A07-8B31-FBD9C7BBACED}"/>
              </a:ext>
            </a:extLst>
          </p:cNvPr>
          <p:cNvSpPr txBox="1"/>
          <p:nvPr/>
        </p:nvSpPr>
        <p:spPr>
          <a:xfrm>
            <a:off x="1457433" y="277313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3 men, 2 women;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296F8D-E751-4E91-87DC-3D8AD235A349}"/>
              </a:ext>
            </a:extLst>
          </p:cNvPr>
          <p:cNvSpPr txBox="1"/>
          <p:nvPr/>
        </p:nvSpPr>
        <p:spPr>
          <a:xfrm>
            <a:off x="4577333" y="277313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4 men, 1 woman;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C70B36-CDC4-4E4A-B494-E357264BBB0D}"/>
              </a:ext>
            </a:extLst>
          </p:cNvPr>
          <p:cNvSpPr txBox="1"/>
          <p:nvPr/>
        </p:nvSpPr>
        <p:spPr>
          <a:xfrm>
            <a:off x="7803683" y="2773130"/>
            <a:ext cx="135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5 men.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A2F95B-77EC-479C-8A71-FF886C3AB69A}"/>
                  </a:ext>
                </a:extLst>
              </p:cNvPr>
              <p:cNvSpPr txBox="1"/>
              <p:nvPr/>
            </p:nvSpPr>
            <p:spPr>
              <a:xfrm>
                <a:off x="2089263" y="3380537"/>
                <a:ext cx="1711366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A2F95B-77EC-479C-8A71-FF886C3AB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63" y="3380537"/>
                <a:ext cx="1711366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D730D7-8F50-4290-BA6B-02593DBE5AA9}"/>
                  </a:ext>
                </a:extLst>
              </p:cNvPr>
              <p:cNvSpPr txBox="1"/>
              <p:nvPr/>
            </p:nvSpPr>
            <p:spPr>
              <a:xfrm>
                <a:off x="4200633" y="3649169"/>
                <a:ext cx="3414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D730D7-8F50-4290-BA6B-02593DBE5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33" y="3649169"/>
                <a:ext cx="34143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2C02CB-153E-4C1E-A5E7-4FD8AA47451E}"/>
                  </a:ext>
                </a:extLst>
              </p:cNvPr>
              <p:cNvSpPr txBox="1"/>
              <p:nvPr/>
            </p:nvSpPr>
            <p:spPr>
              <a:xfrm>
                <a:off x="5176394" y="3380537"/>
                <a:ext cx="1711366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2C02CB-153E-4C1E-A5E7-4FD8AA474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394" y="3380537"/>
                <a:ext cx="1711366" cy="9681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A5D2BB-85F7-4654-92FD-37FE9655940C}"/>
                  </a:ext>
                </a:extLst>
              </p:cNvPr>
              <p:cNvSpPr txBox="1"/>
              <p:nvPr/>
            </p:nvSpPr>
            <p:spPr>
              <a:xfrm>
                <a:off x="8092790" y="3380537"/>
                <a:ext cx="684546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A5D2BB-85F7-4654-92FD-37FE96559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790" y="3380537"/>
                <a:ext cx="684546" cy="9681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48FF682-7F92-4E49-B64B-47B606919805}"/>
                  </a:ext>
                </a:extLst>
              </p:cNvPr>
              <p:cNvSpPr txBox="1"/>
              <p:nvPr/>
            </p:nvSpPr>
            <p:spPr>
              <a:xfrm>
                <a:off x="7287003" y="3649169"/>
                <a:ext cx="3414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48FF682-7F92-4E49-B64B-47B606919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003" y="3649169"/>
                <a:ext cx="34143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3749572-A0C0-430D-9FE5-BFFD7A577A3A}"/>
                  </a:ext>
                </a:extLst>
              </p:cNvPr>
              <p:cNvSpPr txBox="1"/>
              <p:nvPr/>
            </p:nvSpPr>
            <p:spPr>
              <a:xfrm>
                <a:off x="2302526" y="4572917"/>
                <a:ext cx="12848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3749572-A0C0-430D-9FE5-BFFD7A577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526" y="4572917"/>
                <a:ext cx="1284839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27CF0E-401C-480D-B474-0B6CEF545CDF}"/>
                  </a:ext>
                </a:extLst>
              </p:cNvPr>
              <p:cNvSpPr txBox="1"/>
              <p:nvPr/>
            </p:nvSpPr>
            <p:spPr>
              <a:xfrm>
                <a:off x="4182313" y="4572917"/>
                <a:ext cx="3414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27CF0E-401C-480D-B474-0B6CEF545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13" y="4572917"/>
                <a:ext cx="341439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2A04B5D-534D-42AB-B3D4-09523285D6B2}"/>
                  </a:ext>
                </a:extLst>
              </p:cNvPr>
              <p:cNvSpPr txBox="1"/>
              <p:nvPr/>
            </p:nvSpPr>
            <p:spPr>
              <a:xfrm>
                <a:off x="5479199" y="4572917"/>
                <a:ext cx="10860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2A04B5D-534D-42AB-B3D4-09523285D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99" y="4572917"/>
                <a:ext cx="108606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1D2C627-CC5E-4AD8-9BB7-C4823218BCD5}"/>
                  </a:ext>
                </a:extLst>
              </p:cNvPr>
              <p:cNvSpPr txBox="1"/>
              <p:nvPr/>
            </p:nvSpPr>
            <p:spPr>
              <a:xfrm>
                <a:off x="8182253" y="4572917"/>
                <a:ext cx="4712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1D2C627-CC5E-4AD8-9BB7-C4823218B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53" y="4572917"/>
                <a:ext cx="47128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18BD86A-213F-4775-B1A5-DC39F535663C}"/>
                  </a:ext>
                </a:extLst>
              </p:cNvPr>
              <p:cNvSpPr txBox="1"/>
              <p:nvPr/>
            </p:nvSpPr>
            <p:spPr>
              <a:xfrm>
                <a:off x="7287003" y="4572917"/>
                <a:ext cx="3414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18BD86A-213F-4775-B1A5-DC39F5356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003" y="4572917"/>
                <a:ext cx="34143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8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42" grpId="0"/>
      <p:bldP spid="43" grpId="0"/>
      <p:bldP spid="45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9" y="296013"/>
            <a:ext cx="1306518" cy="766967"/>
          </a:xfrm>
        </p:spPr>
        <p:txBody>
          <a:bodyPr/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Q1. 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C74C9-FC96-49D8-873F-E1C82A42FC2B}"/>
              </a:ext>
            </a:extLst>
          </p:cNvPr>
          <p:cNvSpPr txBox="1"/>
          <p:nvPr/>
        </p:nvSpPr>
        <p:spPr>
          <a:xfrm>
            <a:off x="1466332" y="380200"/>
            <a:ext cx="51359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Select 5 persons from 7 men and 6 women to form a committee with at least 3 men.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C74C9-FC96-49D8-873F-E1C82A42FC2B}"/>
              </a:ext>
            </a:extLst>
          </p:cNvPr>
          <p:cNvSpPr txBox="1"/>
          <p:nvPr/>
        </p:nvSpPr>
        <p:spPr>
          <a:xfrm>
            <a:off x="1546229" y="1849382"/>
            <a:ext cx="9994129" cy="1200329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6575" indent="-536575"/>
            <a:r>
              <a:rPr lang="en-SG" sz="2400" dirty="0"/>
              <a:t>(b) 	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you randomly choose five persons to form the committee, what is the probability that you will get a committee with at least three men? Give your answer correct to 4 significant figures.</a:t>
            </a:r>
            <a:endParaRPr lang="en-SG" sz="2400" dirty="0">
              <a:solidFill>
                <a:srgbClr val="0000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7460C7-7BE0-4248-AEA1-534D5D54B51C}"/>
              </a:ext>
            </a:extLst>
          </p:cNvPr>
          <p:cNvGrpSpPr/>
          <p:nvPr/>
        </p:nvGrpSpPr>
        <p:grpSpPr>
          <a:xfrm>
            <a:off x="6651342" y="730170"/>
            <a:ext cx="5042459" cy="785083"/>
            <a:chOff x="6651342" y="730170"/>
            <a:chExt cx="5042459" cy="78508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86C811-F7A9-4FD5-A23C-764729368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1342" y="730170"/>
              <a:ext cx="350483" cy="78508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A91CD50-42A8-48F2-BE70-82AF7F909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7330" y="730170"/>
              <a:ext cx="350483" cy="78508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148EE53-DE59-46BC-BD7E-7B66D733A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3053" y="730170"/>
              <a:ext cx="350483" cy="78508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9DB5480-DBCE-482F-B097-8832DA140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08895" y="730170"/>
              <a:ext cx="350483" cy="78508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0AC273F-7CDC-4D81-BC47-20B05EE9C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7796" y="730170"/>
              <a:ext cx="350483" cy="7850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DCAE2D9-8D37-449C-9B5C-FFC41A655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43318" y="730170"/>
              <a:ext cx="350483" cy="78508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FC7C7E0-4FA3-46D0-9467-3C09E6D4E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4008" y="730170"/>
              <a:ext cx="350483" cy="78508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E334432-9FE0-4C17-B1B5-9DD821694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5409" y="730170"/>
              <a:ext cx="350483" cy="785082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DC5D77C-BE49-428C-84F0-F790EDC76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3820" y="730170"/>
              <a:ext cx="350483" cy="78508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A82236A-C94B-4957-AC41-48C58D204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6247" y="730170"/>
              <a:ext cx="350483" cy="78508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86072FA-B058-4977-A203-F20AD62F4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5701" y="730170"/>
              <a:ext cx="350483" cy="785082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0927850-8610-4324-893B-E54A4C134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09168" y="730170"/>
              <a:ext cx="350483" cy="78508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79DC61D-D8E5-4EB6-A526-FA8A9A728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55557" y="730170"/>
              <a:ext cx="350483" cy="78508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CCB34C-A295-4DED-A312-E6BB5F3FEB3A}"/>
                  </a:ext>
                </a:extLst>
              </p:cNvPr>
              <p:cNvSpPr txBox="1"/>
              <p:nvPr/>
            </p:nvSpPr>
            <p:spPr>
              <a:xfrm>
                <a:off x="1732547" y="3429000"/>
                <a:ext cx="8609632" cy="613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Number of outcomes in sample space: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SG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8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num>
                          <m:den>
                            <m:r>
                              <a:rPr lang="en-SG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=1287.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CCB34C-A295-4DED-A312-E6BB5F3FE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47" y="3429000"/>
                <a:ext cx="8609632" cy="613117"/>
              </a:xfrm>
              <a:prstGeom prst="rect">
                <a:avLst/>
              </a:prstGeom>
              <a:blipFill>
                <a:blip r:embed="rId4"/>
                <a:stretch>
                  <a:fillRect l="-1415" t="-3000" b="-2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BE88CB-7C91-4BFA-97F1-5E8CC8DC7E8C}"/>
                  </a:ext>
                </a:extLst>
              </p:cNvPr>
              <p:cNvSpPr txBox="1"/>
              <p:nvPr/>
            </p:nvSpPr>
            <p:spPr>
              <a:xfrm>
                <a:off x="1732547" y="4114847"/>
                <a:ext cx="733146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From part (a), #ways to form a committee with at least 3 men </a:t>
                </a:r>
                <a14:m>
                  <m:oMath xmlns:m="http://schemas.openxmlformats.org/officeDocument/2006/math">
                    <m:r>
                      <a:rPr lang="en-SG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80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56.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BE88CB-7C91-4BFA-97F1-5E8CC8DC7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47" y="4114847"/>
                <a:ext cx="7331461" cy="954107"/>
              </a:xfrm>
              <a:prstGeom prst="rect">
                <a:avLst/>
              </a:prstGeom>
              <a:blipFill>
                <a:blip r:embed="rId5"/>
                <a:stretch>
                  <a:fillRect l="-1663" t="-5732" b="-17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8D9D8D-1425-4F66-866B-B1359F5DA93E}"/>
                  </a:ext>
                </a:extLst>
              </p:cNvPr>
              <p:cNvSpPr txBox="1"/>
              <p:nvPr/>
            </p:nvSpPr>
            <p:spPr>
              <a:xfrm>
                <a:off x="1732546" y="5141684"/>
                <a:ext cx="5269279" cy="707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Probability </a:t>
                </a:r>
                <a14:m>
                  <m:oMath xmlns:m="http://schemas.openxmlformats.org/officeDocument/2006/math">
                    <m:r>
                      <a:rPr lang="en-SG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756</m:t>
                        </m:r>
                      </m:num>
                      <m:den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1287</m:t>
                        </m:r>
                      </m:den>
                    </m:f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𝟓𝟖</m:t>
                    </m:r>
                    <m:r>
                      <a:rPr lang="en-SG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𝟕𝟒</m:t>
                    </m:r>
                    <m:r>
                      <a:rPr lang="en-SG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8D9D8D-1425-4F66-866B-B1359F5D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46" y="5141684"/>
                <a:ext cx="5269279" cy="707758"/>
              </a:xfrm>
              <a:prstGeom prst="rect">
                <a:avLst/>
              </a:prstGeom>
              <a:blipFill>
                <a:blip r:embed="rId6"/>
                <a:stretch>
                  <a:fillRect l="-2312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F2DF8FDC-C52F-4F19-9490-1348F4FA7248}"/>
              </a:ext>
            </a:extLst>
          </p:cNvPr>
          <p:cNvSpPr txBox="1"/>
          <p:nvPr/>
        </p:nvSpPr>
        <p:spPr>
          <a:xfrm>
            <a:off x="7115830" y="5068954"/>
            <a:ext cx="4416688" cy="92333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marL="1079500" indent="-1079500"/>
            <a:r>
              <a:rPr lang="en-US" dirty="0">
                <a:solidFill>
                  <a:srgbClr val="C00000"/>
                </a:solidFill>
              </a:rPr>
              <a:t>To tutors: 	</a:t>
            </a:r>
            <a:r>
              <a:rPr lang="en-US" dirty="0"/>
              <a:t>Students are to know what “4 significant figures” means. (Required for the exam!)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522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Q2.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352973" y="367930"/>
                <a:ext cx="103693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Think of a set with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elements as composed of 2 parts, one with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sz="2400" dirty="0"/>
                  <a:t> elements and the other with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elements. Give a combinatorial argument to show that: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973" y="367930"/>
                <a:ext cx="10369335" cy="830997"/>
              </a:xfrm>
              <a:prstGeom prst="rect">
                <a:avLst/>
              </a:prstGeom>
              <a:blipFill>
                <a:blip r:embed="rId2"/>
                <a:stretch>
                  <a:fillRect l="-941" t="-5839" r="-882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/>
              <p:nvPr/>
            </p:nvSpPr>
            <p:spPr>
              <a:xfrm>
                <a:off x="855707" y="2733867"/>
                <a:ext cx="6716636" cy="275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800" dirty="0"/>
                  <a:t>Selecting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 elements from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800" dirty="0"/>
                  <a:t> elements can be viewed as:</a:t>
                </a:r>
              </a:p>
              <a:p>
                <a:r>
                  <a:rPr lang="en-SG" sz="2800" dirty="0"/>
                  <a:t>dividing into the cases of selecting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800" dirty="0"/>
                  <a:t> elements from the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sz="2800" dirty="0"/>
                  <a:t> elements and the remaining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/>
                  <a:t> elements from the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800" dirty="0"/>
                  <a:t> element,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7" y="2733867"/>
                <a:ext cx="6716636" cy="2754600"/>
              </a:xfrm>
              <a:prstGeom prst="rect">
                <a:avLst/>
              </a:prstGeom>
              <a:blipFill>
                <a:blip r:embed="rId3"/>
                <a:stretch>
                  <a:fillRect l="-1815" t="-1991" b="-531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36078" y="1311683"/>
                <a:ext cx="5773797" cy="601383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078" y="1311683"/>
                <a:ext cx="5773797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809875" y="1403441"/>
            <a:ext cx="978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 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505374" y="2019728"/>
                <a:ext cx="5313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74" y="2019728"/>
                <a:ext cx="5313532" cy="461665"/>
              </a:xfrm>
              <a:prstGeom prst="rect">
                <a:avLst/>
              </a:prstGeom>
              <a:blipFill>
                <a:blip r:embed="rId5"/>
                <a:stretch>
                  <a:fillRect l="-183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8103338" y="2952799"/>
            <a:ext cx="3317952" cy="1760823"/>
            <a:chOff x="8103338" y="2952799"/>
            <a:chExt cx="3317952" cy="1760823"/>
          </a:xfrm>
        </p:grpSpPr>
        <p:sp>
          <p:nvSpPr>
            <p:cNvPr id="17" name="Oval 16"/>
            <p:cNvSpPr/>
            <p:nvPr/>
          </p:nvSpPr>
          <p:spPr>
            <a:xfrm>
              <a:off x="8103338" y="2952799"/>
              <a:ext cx="3317952" cy="17608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9097814" y="3059461"/>
              <a:ext cx="1499018" cy="15492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396801" y="3357368"/>
                  <a:ext cx="1450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2000" dirty="0"/>
                    <a:t> elements</a:t>
                  </a: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6801" y="3357368"/>
                  <a:ext cx="1450522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9231" r="-3782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9796429" y="3820519"/>
                  <a:ext cx="14505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2000" dirty="0"/>
                    <a:t> elements</a:t>
                  </a: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6429" y="3820519"/>
                  <a:ext cx="1450522" cy="400110"/>
                </a:xfrm>
                <a:prstGeom prst="rect">
                  <a:avLst/>
                </a:prstGeom>
                <a:blipFill>
                  <a:blip r:embed="rId7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8389469" y="2275140"/>
            <a:ext cx="3317952" cy="1082228"/>
            <a:chOff x="8389469" y="2275140"/>
            <a:chExt cx="3317952" cy="10822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389469" y="2275140"/>
                  <a:ext cx="33179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Pick: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element;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dirty="0"/>
                    <a:t> elements.</a:t>
                  </a: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9469" y="2275140"/>
                  <a:ext cx="331795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46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>
              <a:off x="9458793" y="2644472"/>
              <a:ext cx="74951" cy="7128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0716146" y="2707513"/>
              <a:ext cx="93320" cy="634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299123" y="4107490"/>
            <a:ext cx="3317952" cy="1164273"/>
            <a:chOff x="8299123" y="4107490"/>
            <a:chExt cx="3317952" cy="11642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8299123" y="4902431"/>
                  <a:ext cx="33179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Pick: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/>
                    <a:t> element;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dirty="0"/>
                    <a:t> elements.</a:t>
                  </a: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123" y="4902431"/>
                  <a:ext cx="331795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46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 flipV="1">
              <a:off x="8883196" y="4107490"/>
              <a:ext cx="55269" cy="79494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0217845" y="4241017"/>
              <a:ext cx="119850" cy="65531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ounded Rectangle 58"/>
          <p:cNvSpPr/>
          <p:nvPr/>
        </p:nvSpPr>
        <p:spPr>
          <a:xfrm>
            <a:off x="3462728" y="1311683"/>
            <a:ext cx="989351" cy="60138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4679430" y="1326940"/>
            <a:ext cx="1199299" cy="601383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8558869" y="4187226"/>
            <a:ext cx="3058206" cy="1990511"/>
            <a:chOff x="8299123" y="3102688"/>
            <a:chExt cx="3058206" cy="19905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8299123" y="4723867"/>
                  <a:ext cx="3058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Pick: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dirty="0"/>
                    <a:t> elements;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element.</a:t>
                  </a: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123" y="4723867"/>
                  <a:ext cx="3058206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594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/>
            <p:nvPr/>
          </p:nvCxnSpPr>
          <p:spPr>
            <a:xfrm flipH="1" flipV="1">
              <a:off x="8938465" y="3102688"/>
              <a:ext cx="10568" cy="1621179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10291319" y="3228290"/>
              <a:ext cx="0" cy="136997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ounded Rectangle 67"/>
          <p:cNvSpPr/>
          <p:nvPr/>
        </p:nvSpPr>
        <p:spPr>
          <a:xfrm>
            <a:off x="6537640" y="1302412"/>
            <a:ext cx="1017403" cy="60138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7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9" grpId="0" animBg="1"/>
      <p:bldP spid="61" grpId="0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Q2.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633086" y="1605487"/>
                <a:ext cx="9474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equation (A), prove that for all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6" y="1605487"/>
                <a:ext cx="9474625" cy="461665"/>
              </a:xfrm>
              <a:prstGeom prst="rect">
                <a:avLst/>
              </a:prstGeom>
              <a:blipFill>
                <a:blip r:embed="rId2"/>
                <a:stretch>
                  <a:fillRect l="-103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/>
              <p:nvPr/>
            </p:nvSpPr>
            <p:spPr>
              <a:xfrm>
                <a:off x="973874" y="3138034"/>
                <a:ext cx="6358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, then equation (A) becomes</a:t>
                </a:r>
                <a:endParaRPr lang="en-SG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74" y="3138034"/>
                <a:ext cx="6358692" cy="461665"/>
              </a:xfrm>
              <a:prstGeom prst="rect">
                <a:avLst/>
              </a:prstGeom>
              <a:blipFill>
                <a:blip r:embed="rId3"/>
                <a:stretch>
                  <a:fillRect l="-153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6235" y="521396"/>
                <a:ext cx="5773797" cy="601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235" y="521396"/>
                <a:ext cx="5773797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570032" y="613154"/>
            <a:ext cx="978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 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796235" y="1145333"/>
                <a:ext cx="5313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235" y="1145333"/>
                <a:ext cx="5313532" cy="461665"/>
              </a:xfrm>
              <a:prstGeom prst="rect">
                <a:avLst/>
              </a:prstGeom>
              <a:blipFill>
                <a:blip r:embed="rId5"/>
                <a:stretch>
                  <a:fillRect l="-183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537678" y="2107753"/>
                <a:ext cx="4112653" cy="718082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678" y="2107753"/>
                <a:ext cx="4112653" cy="718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597511" y="3725065"/>
                <a:ext cx="5461769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511" y="3725065"/>
                <a:ext cx="5461769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/>
              <p:nvPr/>
            </p:nvSpPr>
            <p:spPr>
              <a:xfrm>
                <a:off x="973873" y="4594406"/>
                <a:ext cx="10133837" cy="52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From </a:t>
                </a:r>
                <a:r>
                  <a:rPr lang="en-US" sz="2400" dirty="0">
                    <a:solidFill>
                      <a:srgbClr val="006600"/>
                    </a:solidFill>
                  </a:rPr>
                  <a:t>Lecture #12 example 8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SG" sz="2400" dirty="0"/>
                  <a:t>, therefore the above is equivalent to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73" y="4594406"/>
                <a:ext cx="10133837" cy="528927"/>
              </a:xfrm>
              <a:prstGeom prst="rect">
                <a:avLst/>
              </a:prstGeom>
              <a:blipFill>
                <a:blip r:embed="rId8"/>
                <a:stretch>
                  <a:fillRect l="-963" t="-3488" r="-120" b="-197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25911" y="5181437"/>
                <a:ext cx="9596987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11" y="5181437"/>
                <a:ext cx="9596987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26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12247" y="382427"/>
            <a:ext cx="9782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How many solutions are there to the following equation?</a:t>
            </a:r>
            <a:endParaRPr lang="en-SG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03358" y="904823"/>
                <a:ext cx="9220842" cy="523220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SG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8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are integers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58" y="904823"/>
                <a:ext cx="9220842" cy="523220"/>
              </a:xfrm>
              <a:prstGeom prst="rect">
                <a:avLst/>
              </a:prstGeom>
              <a:blipFill>
                <a:blip r:embed="rId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835207" y="4429639"/>
                <a:ext cx="5117386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22+4−1</m:t>
                              </m:r>
                            </m:num>
                            <m:den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den>
                          </m:f>
                        </m:e>
                      </m:d>
                      <m:r>
                        <a:rPr lang="en-SG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𝟐𝟑𝟎𝟎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207" y="4429639"/>
                <a:ext cx="5117386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00C6CA-0C10-49AB-BB10-A27FAAC50DE9}"/>
                  </a:ext>
                </a:extLst>
              </p:cNvPr>
              <p:cNvSpPr txBox="1"/>
              <p:nvPr/>
            </p:nvSpPr>
            <p:spPr>
              <a:xfrm>
                <a:off x="1510539" y="1830428"/>
                <a:ext cx="92208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1325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1.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−2)</m:t>
                    </m:r>
                    <m:r>
                      <a:rPr lang="en-SG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−2)</m:t>
                    </m:r>
                    <m:r>
                      <a:rPr lang="en-SG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−2)</m:t>
                    </m:r>
                    <m:r>
                      <a:rPr lang="en-SG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−2)</m:t>
                    </m:r>
                    <m:r>
                      <a:rPr lang="en-SG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=30−8=22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00C6CA-0C10-49AB-BB10-A27FAAC50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39" y="1830428"/>
                <a:ext cx="9220842" cy="523220"/>
              </a:xfrm>
              <a:prstGeom prst="rect">
                <a:avLst/>
              </a:prstGeom>
              <a:blipFill>
                <a:blip r:embed="rId4"/>
                <a:stretch>
                  <a:fillRect l="-1389"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89642E-DB77-4422-9167-AAED00697804}"/>
                  </a:ext>
                </a:extLst>
              </p:cNvPr>
              <p:cNvSpPr txBox="1"/>
              <p:nvPr/>
            </p:nvSpPr>
            <p:spPr>
              <a:xfrm>
                <a:off x="1510539" y="2496277"/>
                <a:ext cx="86867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1325" algn="l"/>
                  </a:tabLst>
                </a:pPr>
                <a:r>
                  <a:rPr lang="en-US" sz="2800" dirty="0"/>
                  <a:t>2.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/>
                  <a:t>, then</a:t>
                </a:r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SG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r>
                  <a:rPr lang="en-US" sz="28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89642E-DB77-4422-9167-AAED00697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39" y="2496277"/>
                <a:ext cx="8686799" cy="954107"/>
              </a:xfrm>
              <a:prstGeom prst="rect">
                <a:avLst/>
              </a:prstGeom>
              <a:blipFill>
                <a:blip r:embed="rId5"/>
                <a:stretch>
                  <a:fillRect l="-1474" t="-5732" b="-17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9E57E3-4B64-459F-ACDB-D90FCDE63117}"/>
                  </a:ext>
                </a:extLst>
              </p:cNvPr>
              <p:cNvSpPr txBox="1"/>
              <p:nvPr/>
            </p:nvSpPr>
            <p:spPr>
              <a:xfrm>
                <a:off x="1510539" y="3621744"/>
                <a:ext cx="48744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1325" algn="l"/>
                  </a:tabLst>
                </a:pPr>
                <a:r>
                  <a:rPr lang="en-US" sz="2800" dirty="0" smtClean="0"/>
                  <a:t>3.	</a:t>
                </a:r>
                <a:r>
                  <a:rPr lang="en-SG" sz="2800" dirty="0"/>
                  <a:t>Multiset: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=22</m:t>
                    </m:r>
                  </m:oMath>
                </a14:m>
                <a:r>
                  <a:rPr lang="en-SG" sz="2800" dirty="0"/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9E57E3-4B64-459F-ACDB-D90FCDE63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39" y="3621744"/>
                <a:ext cx="4874495" cy="523220"/>
              </a:xfrm>
              <a:prstGeom prst="rect">
                <a:avLst/>
              </a:prstGeom>
              <a:blipFill>
                <a:blip r:embed="rId6"/>
                <a:stretch>
                  <a:fillRect l="-2628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4C6C000-C66B-43C7-A973-A952D65109AE}"/>
              </a:ext>
            </a:extLst>
          </p:cNvPr>
          <p:cNvSpPr txBox="1"/>
          <p:nvPr/>
        </p:nvSpPr>
        <p:spPr>
          <a:xfrm>
            <a:off x="1510539" y="4367507"/>
            <a:ext cx="649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1325" algn="l"/>
              </a:tabLst>
            </a:pPr>
            <a:r>
              <a:rPr lang="en-US" sz="2800" dirty="0"/>
              <a:t>4.	</a:t>
            </a:r>
          </a:p>
        </p:txBody>
      </p:sp>
    </p:spTree>
    <p:extLst>
      <p:ext uri="{BB962C8B-B14F-4D97-AF65-F5344CB8AC3E}">
        <p14:creationId xmlns:p14="http://schemas.microsoft.com/office/powerpoint/2010/main" val="23031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7" grpId="0"/>
      <p:bldP spid="18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7" y="382427"/>
                <a:ext cx="7964424" cy="523220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Find the term independent of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2800" dirty="0"/>
                  <a:t> in the expansion of</a:t>
                </a:r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382427"/>
                <a:ext cx="7964424" cy="523220"/>
              </a:xfrm>
              <a:prstGeom prst="rect">
                <a:avLst/>
              </a:prstGeom>
              <a:blipFill>
                <a:blip r:embed="rId2"/>
                <a:stretch>
                  <a:fillRect l="-1608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EEC64C99-9F71-48FB-8F62-1580BF788EE6}"/>
              </a:ext>
            </a:extLst>
          </p:cNvPr>
          <p:cNvSpPr txBox="1"/>
          <p:nvPr/>
        </p:nvSpPr>
        <p:spPr>
          <a:xfrm>
            <a:off x="853953" y="1770249"/>
            <a:ext cx="4587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Recall the </a:t>
            </a:r>
            <a:r>
              <a:rPr lang="en-SG" sz="2400" dirty="0">
                <a:solidFill>
                  <a:srgbClr val="C00000"/>
                </a:solidFill>
              </a:rPr>
              <a:t>Binomial Theorem</a:t>
            </a:r>
            <a:r>
              <a:rPr lang="en-SG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16773" y="838898"/>
                <a:ext cx="2368446" cy="995144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773" y="838898"/>
                <a:ext cx="2368446" cy="995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75688" y="2226720"/>
                <a:ext cx="7964424" cy="63658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688" y="2226720"/>
                <a:ext cx="7964424" cy="636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/>
              <p:nvPr/>
            </p:nvSpPr>
            <p:spPr>
              <a:xfrm>
                <a:off x="853952" y="2854727"/>
                <a:ext cx="5232055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1.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52" y="2854727"/>
                <a:ext cx="5232055" cy="615874"/>
              </a:xfrm>
              <a:prstGeom prst="rect">
                <a:avLst/>
              </a:prstGeom>
              <a:blipFill>
                <a:blip r:embed="rId5"/>
                <a:stretch>
                  <a:fillRect l="-1748" b="-99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/>
              <p:nvPr/>
            </p:nvSpPr>
            <p:spPr>
              <a:xfrm>
                <a:off x="853951" y="3362761"/>
                <a:ext cx="94892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2. The general term in the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given by: </a:t>
                </a:r>
                <a:endParaRPr lang="en-SG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51" y="3362761"/>
                <a:ext cx="9489262" cy="461665"/>
              </a:xfrm>
              <a:prstGeom prst="rect">
                <a:avLst/>
              </a:prstGeom>
              <a:blipFill>
                <a:blip r:embed="rId6"/>
                <a:stretch>
                  <a:fillRect l="-963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442229" y="3765146"/>
                <a:ext cx="8766074" cy="8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9−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18−2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9−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18−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229" y="3765146"/>
                <a:ext cx="8766074" cy="812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/>
              <p:nvPr/>
            </p:nvSpPr>
            <p:spPr>
              <a:xfrm>
                <a:off x="853952" y="4717022"/>
                <a:ext cx="999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3. For this term to be independent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we must have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18−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400" dirty="0"/>
                  <a:t>. </a:t>
                </a:r>
                <a:endParaRPr lang="en-SG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52" y="4717022"/>
                <a:ext cx="9999975" cy="461665"/>
              </a:xfrm>
              <a:prstGeom prst="rect">
                <a:avLst/>
              </a:prstGeom>
              <a:blipFill>
                <a:blip r:embed="rId8"/>
                <a:stretch>
                  <a:fillRect l="-915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/>
              <p:nvPr/>
            </p:nvSpPr>
            <p:spPr>
              <a:xfrm>
                <a:off x="853953" y="5202549"/>
                <a:ext cx="54569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4. Therefore, the term independent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</a:t>
                </a:r>
                <a:endParaRPr lang="en-SG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53" y="5202549"/>
                <a:ext cx="5456906" cy="461665"/>
              </a:xfrm>
              <a:prstGeom prst="rect">
                <a:avLst/>
              </a:prstGeom>
              <a:blipFill>
                <a:blip r:embed="rId9"/>
                <a:stretch>
                  <a:fillRect l="-1676" t="-10526" r="-1117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60176" y="5203126"/>
                <a:ext cx="4383037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9−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𝟔𝟕𝟐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76" y="5203126"/>
                <a:ext cx="4383037" cy="9221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06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6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Q5.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12247" y="382427"/>
            <a:ext cx="9782226" cy="1815882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Given n boxes numbered 1 to n, each box to be filled with a white ball or a blue ball. At least one box contains a white ball and boxes containing white balls must be consecutively numbered.</a:t>
            </a:r>
          </a:p>
          <a:p>
            <a:r>
              <a:rPr lang="en-SG" sz="2800" dirty="0">
                <a:solidFill>
                  <a:srgbClr val="0000FF"/>
                </a:solidFill>
              </a:rPr>
              <a:t>What is the total number of ways this can be done?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36C946-761C-A649-99D5-24B7CD80CDC5}"/>
                  </a:ext>
                </a:extLst>
              </p:cNvPr>
              <p:cNvSpPr txBox="1"/>
              <p:nvPr/>
            </p:nvSpPr>
            <p:spPr>
              <a:xfrm>
                <a:off x="9252368" y="1584501"/>
                <a:ext cx="2466829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SG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SG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36C946-761C-A649-99D5-24B7CD80C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68" y="1584501"/>
                <a:ext cx="2466829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529421" y="2685059"/>
            <a:ext cx="5910041" cy="1133286"/>
            <a:chOff x="0" y="0"/>
            <a:chExt cx="4944744" cy="757359"/>
          </a:xfrm>
        </p:grpSpPr>
        <p:grpSp>
          <p:nvGrpSpPr>
            <p:cNvPr id="20" name="Group 19"/>
            <p:cNvGrpSpPr/>
            <p:nvPr/>
          </p:nvGrpSpPr>
          <p:grpSpPr>
            <a:xfrm>
              <a:off x="0" y="30480"/>
              <a:ext cx="4944744" cy="726879"/>
              <a:chOff x="0" y="0"/>
              <a:chExt cx="4944744" cy="726879"/>
            </a:xfrm>
          </p:grpSpPr>
          <p:sp>
            <p:nvSpPr>
              <p:cNvPr id="25" name="Text Box 2"/>
              <p:cNvSpPr txBox="1">
                <a:spLocks noChangeArrowheads="1"/>
              </p:cNvSpPr>
              <p:nvPr/>
            </p:nvSpPr>
            <p:spPr bwMode="auto">
              <a:xfrm>
                <a:off x="479424" y="480060"/>
                <a:ext cx="4212591" cy="2468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1258888" algn="l"/>
                    <a:tab pos="2398713" algn="l"/>
                    <a:tab pos="3252788" algn="l"/>
                    <a:tab pos="4346575" algn="l"/>
                  </a:tabLst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 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	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2 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	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3 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	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…  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	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n</a:t>
                </a:r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0" y="0"/>
                <a:ext cx="4944744" cy="364489"/>
                <a:chOff x="0" y="0"/>
                <a:chExt cx="4944744" cy="364489"/>
              </a:xfrm>
            </p:grpSpPr>
            <p:sp>
              <p:nvSpPr>
                <p:cNvPr id="2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131418" y="0"/>
                  <a:ext cx="478789" cy="3498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  <a:tabLst>
                      <a:tab pos="626110" algn="l"/>
                      <a:tab pos="1289050" algn="l"/>
                      <a:tab pos="1951990" algn="l"/>
                      <a:tab pos="2614930" algn="l"/>
                      <a:tab pos="3241040" algn="l"/>
                    </a:tabLst>
                  </a:pPr>
                  <a:r>
                    <a:rPr lang="en-SG" sz="1600" b="1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Calibri" panose="020F0502020204030204" pitchFamily="34" charset="0"/>
                      <a:sym typeface="Symbol" panose="05050102010706020507" pitchFamily="18" charset="2"/>
                    </a:rPr>
                    <a:t>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0" y="15240"/>
                  <a:ext cx="4944744" cy="349249"/>
                  <a:chOff x="0" y="0"/>
                  <a:chExt cx="4944744" cy="349249"/>
                </a:xfrm>
              </p:grpSpPr>
              <p:sp>
                <p:nvSpPr>
                  <p:cNvPr id="29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79424" cy="349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  <a:tabLst>
                        <a:tab pos="626110" algn="l"/>
                        <a:tab pos="1289050" algn="l"/>
                        <a:tab pos="1951990" algn="l"/>
                        <a:tab pos="2614930" algn="l"/>
                        <a:tab pos="3241040" algn="l"/>
                      </a:tabLst>
                    </a:pPr>
                    <a:r>
                      <a:rPr lang="en-SG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X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3920" y="0"/>
                    <a:ext cx="479424" cy="349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  <a:tabLst>
                        <a:tab pos="626110" algn="l"/>
                        <a:tab pos="1289050" algn="l"/>
                        <a:tab pos="1951990" algn="l"/>
                        <a:tab pos="2614930" algn="l"/>
                        <a:tab pos="3241040" algn="l"/>
                      </a:tabLst>
                    </a:pPr>
                    <a:r>
                      <a:rPr lang="en-SG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X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4520" y="0"/>
                    <a:ext cx="479424" cy="349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  <a:tabLst>
                        <a:tab pos="626110" algn="l"/>
                        <a:tab pos="1289050" algn="l"/>
                        <a:tab pos="1951990" algn="l"/>
                        <a:tab pos="2614930" algn="l"/>
                        <a:tab pos="3241040" algn="l"/>
                      </a:tabLst>
                    </a:pPr>
                    <a:r>
                      <a:rPr lang="en-SG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X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4640" y="0"/>
                    <a:ext cx="479424" cy="349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  <a:tabLst>
                        <a:tab pos="626110" algn="l"/>
                        <a:tab pos="1289050" algn="l"/>
                        <a:tab pos="1951990" algn="l"/>
                        <a:tab pos="2614930" algn="l"/>
                        <a:tab pos="3241040" algn="l"/>
                      </a:tabLst>
                    </a:pPr>
                    <a:r>
                      <a:rPr lang="en-SG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X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74720" y="0"/>
                    <a:ext cx="479424" cy="349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  <a:tabLst>
                        <a:tab pos="626110" algn="l"/>
                        <a:tab pos="1289050" algn="l"/>
                        <a:tab pos="1951990" algn="l"/>
                        <a:tab pos="2614930" algn="l"/>
                        <a:tab pos="3241040" algn="l"/>
                      </a:tabLst>
                    </a:pPr>
                    <a:r>
                      <a:rPr lang="en-SG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X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5320" y="0"/>
                    <a:ext cx="479424" cy="349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  <a:tabLst>
                        <a:tab pos="626110" algn="l"/>
                        <a:tab pos="1289050" algn="l"/>
                        <a:tab pos="1951990" algn="l"/>
                        <a:tab pos="2614930" algn="l"/>
                        <a:tab pos="3241040" algn="l"/>
                      </a:tabLst>
                    </a:pPr>
                    <a:r>
                      <a:rPr lang="en-SG" sz="16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X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4780" y="0"/>
              <a:ext cx="507365" cy="50736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3980" y="0"/>
              <a:ext cx="507365" cy="50736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100" y="0"/>
              <a:ext cx="507365" cy="50736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0" y="0"/>
              <a:ext cx="507365" cy="50736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99228" y="4094802"/>
                <a:ext cx="89940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task is similar to choose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out of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crosses to mark the start and end of the consecutively numbered boxes that contain the white balls.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28" y="4094802"/>
                <a:ext cx="8994083" cy="1200329"/>
              </a:xfrm>
              <a:prstGeom prst="rect">
                <a:avLst/>
              </a:prstGeom>
              <a:blipFill>
                <a:blip r:embed="rId4"/>
                <a:stretch>
                  <a:fillRect l="-108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585896" y="5215957"/>
                <a:ext cx="5093409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6" y="5215957"/>
                <a:ext cx="5093409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6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2" grpId="0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3297</TotalTime>
  <Words>3961</Words>
  <Application>Microsoft Office PowerPoint</Application>
  <PresentationFormat>Widescreen</PresentationFormat>
  <Paragraphs>218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Cambria Math</vt:lpstr>
      <vt:lpstr>Corbel</vt:lpstr>
      <vt:lpstr>Symbol</vt:lpstr>
      <vt:lpstr>Times New Roman</vt:lpstr>
      <vt:lpstr>Wingdings</vt:lpstr>
      <vt:lpstr>Theme1</vt:lpstr>
      <vt:lpstr>Cs1231S tutorial #10</vt:lpstr>
      <vt:lpstr>Learning objectives of this tutorial</vt:lpstr>
      <vt:lpstr>Q1. </vt:lpstr>
      <vt:lpstr>Q1. </vt:lpstr>
      <vt:lpstr>Q2.</vt:lpstr>
      <vt:lpstr>Q2.</vt:lpstr>
      <vt:lpstr>Q3.</vt:lpstr>
      <vt:lpstr>Q4.</vt:lpstr>
      <vt:lpstr>Q5.</vt:lpstr>
      <vt:lpstr>Q6.</vt:lpstr>
      <vt:lpstr>Q7.</vt:lpstr>
      <vt:lpstr>Q8.</vt:lpstr>
      <vt:lpstr>Q8.</vt:lpstr>
      <vt:lpstr>Q9.</vt:lpstr>
      <vt:lpstr>Q9.</vt:lpstr>
      <vt:lpstr>Q9.</vt:lpstr>
      <vt:lpstr>Q10.</vt:lpstr>
      <vt:lpstr>Q10.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 tutorial #3</dc:title>
  <dc:creator>Eng Cheong Teo</dc:creator>
  <cp:lastModifiedBy>Tan Tuck Choy</cp:lastModifiedBy>
  <cp:revision>341</cp:revision>
  <dcterms:created xsi:type="dcterms:W3CDTF">2020-08-29T13:48:12Z</dcterms:created>
  <dcterms:modified xsi:type="dcterms:W3CDTF">2021-04-06T07:56:05Z</dcterms:modified>
</cp:coreProperties>
</file>