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13" r:id="rId3"/>
    <p:sldId id="268" r:id="rId4"/>
    <p:sldId id="323" r:id="rId5"/>
    <p:sldId id="324" r:id="rId6"/>
    <p:sldId id="341" r:id="rId7"/>
    <p:sldId id="306" r:id="rId8"/>
    <p:sldId id="259" r:id="rId9"/>
    <p:sldId id="325" r:id="rId10"/>
    <p:sldId id="314" r:id="rId11"/>
    <p:sldId id="326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006600"/>
    <a:srgbClr val="000099"/>
    <a:srgbClr val="FFFFCC"/>
    <a:srgbClr val="FFCCCC"/>
    <a:srgbClr val="FF9933"/>
    <a:srgbClr val="FF505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5037"/>
  </p:normalViewPr>
  <p:slideViewPr>
    <p:cSldViewPr snapToGrid="0" snapToObjects="1">
      <p:cViewPr>
        <p:scale>
          <a:sx n="78" d="100"/>
          <a:sy n="78" d="100"/>
        </p:scale>
        <p:origin x="115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1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8.png"/><Relationship Id="rId5" Type="http://schemas.openxmlformats.org/officeDocument/2006/relationships/image" Target="../media/image13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5.jpe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16.jpe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CS1231/Cs1231S</a:t>
            </a:r>
            <a:br>
              <a:rPr lang="en-US" dirty="0"/>
            </a:br>
            <a:r>
              <a:rPr lang="en-US" dirty="0"/>
              <a:t>tutorial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Graphs and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8577C1-421F-4C65-BE59-427C26A22547}"/>
              </a:ext>
            </a:extLst>
          </p:cNvPr>
          <p:cNvGrpSpPr/>
          <p:nvPr/>
        </p:nvGrpSpPr>
        <p:grpSpPr>
          <a:xfrm>
            <a:off x="1048981" y="4222362"/>
            <a:ext cx="2137863" cy="1829461"/>
            <a:chOff x="1048981" y="4222362"/>
            <a:chExt cx="2137863" cy="18294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35B82A-2951-40EE-AB8A-A1324B37139B}"/>
                </a:ext>
              </a:extLst>
            </p:cNvPr>
            <p:cNvSpPr/>
            <p:nvPr/>
          </p:nvSpPr>
          <p:spPr>
            <a:xfrm>
              <a:off x="1815741" y="4222362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9631D2-FEA8-4448-8D5C-0510489B9CD4}"/>
                </a:ext>
              </a:extLst>
            </p:cNvPr>
            <p:cNvSpPr/>
            <p:nvPr/>
          </p:nvSpPr>
          <p:spPr>
            <a:xfrm>
              <a:off x="1048981" y="4724400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8225BC-D488-4DAC-B342-A7AAA37A43DD}"/>
                </a:ext>
              </a:extLst>
            </p:cNvPr>
            <p:cNvSpPr/>
            <p:nvPr/>
          </p:nvSpPr>
          <p:spPr>
            <a:xfrm>
              <a:off x="2879315" y="4728882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717E44-BC56-4068-B591-C7270B7A9DDD}"/>
                </a:ext>
              </a:extLst>
            </p:cNvPr>
            <p:cNvSpPr/>
            <p:nvPr/>
          </p:nvSpPr>
          <p:spPr>
            <a:xfrm>
              <a:off x="1199738" y="5608071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00B3C-5555-43EA-A2A0-B782941FFB34}"/>
                </a:ext>
              </a:extLst>
            </p:cNvPr>
            <p:cNvSpPr/>
            <p:nvPr/>
          </p:nvSpPr>
          <p:spPr>
            <a:xfrm>
              <a:off x="2083528" y="5472100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4F67D8-027A-4A19-88F2-82D5D3D46756}"/>
                </a:ext>
              </a:extLst>
            </p:cNvPr>
            <p:cNvSpPr/>
            <p:nvPr/>
          </p:nvSpPr>
          <p:spPr>
            <a:xfrm>
              <a:off x="2770587" y="5755988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6BD021-F8E8-4A42-AD37-88E4F22359D3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>
            <a:xfrm>
              <a:off x="2123270" y="4370280"/>
              <a:ext cx="801082" cy="4019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9B901-D3D8-4A76-BF7E-4EFE33CB1ADC}"/>
                </a:ext>
              </a:extLst>
            </p:cNvPr>
            <p:cNvCxnSpPr>
              <a:cxnSpLocks/>
              <a:stCxn id="5" idx="2"/>
              <a:endCxn id="6" idx="7"/>
            </p:cNvCxnSpPr>
            <p:nvPr/>
          </p:nvCxnSpPr>
          <p:spPr>
            <a:xfrm flipH="1">
              <a:off x="1311473" y="4370280"/>
              <a:ext cx="504268" cy="3974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CF7A1-39C0-46FE-9C08-229F1A8444E1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flipH="1" flipV="1">
              <a:off x="1311473" y="4976911"/>
              <a:ext cx="817092" cy="5385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CEF781-3C51-4812-9DC0-7CC857DA6FB6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H="1" flipV="1">
              <a:off x="1202746" y="5020235"/>
              <a:ext cx="150757" cy="5878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E9E410-A71C-4A01-ADBE-A78935F584B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1507267" y="5620018"/>
              <a:ext cx="576261" cy="1359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1CB00B-8057-4C15-B26A-8390A76B166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2391057" y="5620018"/>
              <a:ext cx="478145" cy="2958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2B50A3-24A4-4CEA-A07B-A71D2D3CCCDD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2924352" y="5024717"/>
              <a:ext cx="108728" cy="73127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934FB7-8404-4E5D-8446-071E1CBFAA24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2346020" y="4981393"/>
              <a:ext cx="578332" cy="53403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40B0E4-F98D-48AF-A743-492419B99B28}"/>
              </a:ext>
            </a:extLst>
          </p:cNvPr>
          <p:cNvGrpSpPr/>
          <p:nvPr/>
        </p:nvGrpSpPr>
        <p:grpSpPr>
          <a:xfrm>
            <a:off x="8551111" y="4117769"/>
            <a:ext cx="2592320" cy="1982029"/>
            <a:chOff x="8551111" y="4117769"/>
            <a:chExt cx="2592320" cy="19820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5F6E63-A00F-45C9-9164-CD0D4A7C705A}"/>
                </a:ext>
              </a:extLst>
            </p:cNvPr>
            <p:cNvSpPr/>
            <p:nvPr/>
          </p:nvSpPr>
          <p:spPr>
            <a:xfrm>
              <a:off x="9914965" y="4117769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ACF0C2-2626-4861-9BB3-2D051907D4FF}"/>
                </a:ext>
              </a:extLst>
            </p:cNvPr>
            <p:cNvSpPr/>
            <p:nvPr/>
          </p:nvSpPr>
          <p:spPr>
            <a:xfrm>
              <a:off x="9005157" y="4563716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105A34-13DB-4601-8BE5-6C6029AFBCF1}"/>
                </a:ext>
              </a:extLst>
            </p:cNvPr>
            <p:cNvSpPr/>
            <p:nvPr/>
          </p:nvSpPr>
          <p:spPr>
            <a:xfrm>
              <a:off x="10835902" y="4563716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12A510-91F8-4D69-BC5E-ED739B956EE6}"/>
                </a:ext>
              </a:extLst>
            </p:cNvPr>
            <p:cNvSpPr/>
            <p:nvPr/>
          </p:nvSpPr>
          <p:spPr>
            <a:xfrm>
              <a:off x="8551111" y="5120517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A00576-A3A5-4408-B75B-98BD5783ED15}"/>
                </a:ext>
              </a:extLst>
            </p:cNvPr>
            <p:cNvSpPr/>
            <p:nvPr/>
          </p:nvSpPr>
          <p:spPr>
            <a:xfrm>
              <a:off x="9445513" y="5120517"/>
              <a:ext cx="307529" cy="308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5B5893-5D86-4EB4-90A0-2BD7BEB09359}"/>
                </a:ext>
              </a:extLst>
            </p:cNvPr>
            <p:cNvSpPr/>
            <p:nvPr/>
          </p:nvSpPr>
          <p:spPr>
            <a:xfrm>
              <a:off x="10400508" y="5120517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81730F-2A53-4200-8E9C-75FC0D4D26A5}"/>
                </a:ext>
              </a:extLst>
            </p:cNvPr>
            <p:cNvSpPr/>
            <p:nvPr/>
          </p:nvSpPr>
          <p:spPr>
            <a:xfrm>
              <a:off x="9164599" y="5803963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052453-A78C-4343-AD6C-E1E77F76CB3B}"/>
                </a:ext>
              </a:extLst>
            </p:cNvPr>
            <p:cNvSpPr/>
            <p:nvPr/>
          </p:nvSpPr>
          <p:spPr>
            <a:xfrm>
              <a:off x="9753042" y="5803963"/>
              <a:ext cx="307529" cy="295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57F943-BFE6-4B74-984B-082F77BBBE2E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9267649" y="4370280"/>
              <a:ext cx="692353" cy="236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FE4260-F426-4E6C-A27D-0A485FFA93A4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10177457" y="4370280"/>
              <a:ext cx="703482" cy="236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A5D74A-52E7-48A1-950C-3DD14CD97EB1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 flipH="1">
              <a:off x="8704876" y="4816227"/>
              <a:ext cx="345318" cy="3042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A40C51-EBAC-4132-B367-FD3A6291AAD4}"/>
                </a:ext>
              </a:extLst>
            </p:cNvPr>
            <p:cNvCxnSpPr>
              <a:cxnSpLocks/>
              <a:stCxn id="21" idx="5"/>
              <a:endCxn id="24" idx="0"/>
            </p:cNvCxnSpPr>
            <p:nvPr/>
          </p:nvCxnSpPr>
          <p:spPr>
            <a:xfrm>
              <a:off x="9267649" y="4816227"/>
              <a:ext cx="331629" cy="3042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EA239A-30AE-4C8E-B79F-B350F1C0D565}"/>
                </a:ext>
              </a:extLst>
            </p:cNvPr>
            <p:cNvCxnSpPr>
              <a:cxnSpLocks/>
              <a:stCxn id="24" idx="5"/>
              <a:endCxn id="27" idx="0"/>
            </p:cNvCxnSpPr>
            <p:nvPr/>
          </p:nvCxnSpPr>
          <p:spPr>
            <a:xfrm>
              <a:off x="9708005" y="5383924"/>
              <a:ext cx="198802" cy="4200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E2679A-3DDA-4B18-B9E5-0A9EA10DCC23}"/>
                </a:ext>
              </a:extLst>
            </p:cNvPr>
            <p:cNvCxnSpPr>
              <a:cxnSpLocks/>
              <a:stCxn id="24" idx="3"/>
              <a:endCxn id="26" idx="0"/>
            </p:cNvCxnSpPr>
            <p:nvPr/>
          </p:nvCxnSpPr>
          <p:spPr>
            <a:xfrm flipH="1">
              <a:off x="9318364" y="5383924"/>
              <a:ext cx="172186" cy="4200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B4CA74-F445-4D31-A861-4924E898E039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 flipH="1">
              <a:off x="10554273" y="4816227"/>
              <a:ext cx="326666" cy="3042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382427"/>
                <a:ext cx="6327826" cy="95410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How many edges are there in a forest with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vertices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800" dirty="0"/>
                  <a:t> components?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82427"/>
                <a:ext cx="6327826" cy="954107"/>
              </a:xfrm>
              <a:prstGeom prst="rect">
                <a:avLst/>
              </a:prstGeom>
              <a:blipFill>
                <a:blip r:embed="rId2"/>
                <a:stretch>
                  <a:fillRect l="-2023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728121" y="1748880"/>
                <a:ext cx="770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1. Let the </a:t>
                </a:r>
                <a:r>
                  <a:rPr lang="en-SG" sz="2400" i="1" dirty="0" err="1"/>
                  <a:t>i</a:t>
                </a:r>
                <a:r>
                  <a:rPr lang="en-SG" sz="2400" baseline="30000" dirty="0" err="1"/>
                  <a:t>th</a:t>
                </a:r>
                <a:r>
                  <a:rPr lang="en-SG" sz="2400" dirty="0"/>
                  <a:t> component of the forest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vertices.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1" y="1748880"/>
                <a:ext cx="7703671" cy="461665"/>
              </a:xfrm>
              <a:prstGeom prst="rect">
                <a:avLst/>
              </a:prstGeom>
              <a:blipFill>
                <a:blip r:embed="rId3"/>
                <a:stretch>
                  <a:fillRect l="-118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/>
              <p:nvPr/>
            </p:nvSpPr>
            <p:spPr>
              <a:xfrm>
                <a:off x="728121" y="2309687"/>
                <a:ext cx="9757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5113" indent="-265113"/>
                <a:r>
                  <a:rPr lang="en-US" sz="2400" dirty="0"/>
                  <a:t>2. Each component is a tree, therefore the </a:t>
                </a:r>
                <a:r>
                  <a:rPr lang="en-SG" sz="2400" i="1" dirty="0" err="1"/>
                  <a:t>i</a:t>
                </a:r>
                <a:r>
                  <a:rPr lang="en-SG" sz="2400" baseline="30000" dirty="0" err="1"/>
                  <a:t>th</a:t>
                </a:r>
                <a:r>
                  <a:rPr lang="en-SG" sz="2400" dirty="0"/>
                  <a:t> component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400" dirty="0"/>
                  <a:t> edges. (by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Theorem 10.5.2</a:t>
                </a:r>
                <a:r>
                  <a:rPr lang="en-SG" sz="2400" dirty="0"/>
                  <a:t>)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C64C99-9F71-48FB-8F62-1580BF7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1" y="2309687"/>
                <a:ext cx="9757662" cy="830997"/>
              </a:xfrm>
              <a:prstGeom prst="rect">
                <a:avLst/>
              </a:prstGeom>
              <a:blipFill>
                <a:blip r:embed="rId4"/>
                <a:stretch>
                  <a:fillRect l="-937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EC64C99-9F71-48FB-8F62-1580BF788EE6}"/>
              </a:ext>
            </a:extLst>
          </p:cNvPr>
          <p:cNvSpPr txBox="1"/>
          <p:nvPr/>
        </p:nvSpPr>
        <p:spPr>
          <a:xfrm>
            <a:off x="728121" y="3203667"/>
            <a:ext cx="999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Hence, the total number of edges in the forest is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39898" y="3695342"/>
                <a:ext cx="5691894" cy="11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SG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98" y="3695342"/>
                <a:ext cx="5691894" cy="1138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7A1E256-1748-411A-9632-1AF66A17121C}"/>
              </a:ext>
            </a:extLst>
          </p:cNvPr>
          <p:cNvGrpSpPr/>
          <p:nvPr/>
        </p:nvGrpSpPr>
        <p:grpSpPr>
          <a:xfrm>
            <a:off x="10172645" y="464280"/>
            <a:ext cx="1369022" cy="1284600"/>
            <a:chOff x="1279904" y="4941389"/>
            <a:chExt cx="1369022" cy="1284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50F7D6-213C-4225-9E70-D51A6569B592}"/>
                </a:ext>
              </a:extLst>
            </p:cNvPr>
            <p:cNvSpPr/>
            <p:nvPr/>
          </p:nvSpPr>
          <p:spPr>
            <a:xfrm>
              <a:off x="1279904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ACC5E1-07D7-4D39-B7AB-D8031EB1769C}"/>
                </a:ext>
              </a:extLst>
            </p:cNvPr>
            <p:cNvSpPr/>
            <p:nvPr/>
          </p:nvSpPr>
          <p:spPr>
            <a:xfrm>
              <a:off x="2418306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715D8A-2CDA-4D70-BB40-42A086F4F9A5}"/>
                </a:ext>
              </a:extLst>
            </p:cNvPr>
            <p:cNvSpPr/>
            <p:nvPr/>
          </p:nvSpPr>
          <p:spPr>
            <a:xfrm>
              <a:off x="1491306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90B103-1183-433D-9442-22C80C99BD6A}"/>
                </a:ext>
              </a:extLst>
            </p:cNvPr>
            <p:cNvSpPr/>
            <p:nvPr/>
          </p:nvSpPr>
          <p:spPr>
            <a:xfrm>
              <a:off x="2218005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F2FBD1-B210-42E9-8EFA-CD79319620AC}"/>
                </a:ext>
              </a:extLst>
            </p:cNvPr>
            <p:cNvCxnSpPr>
              <a:cxnSpLocks/>
              <a:stCxn id="25" idx="4"/>
              <a:endCxn id="27" idx="1"/>
            </p:cNvCxnSpPr>
            <p:nvPr/>
          </p:nvCxnSpPr>
          <p:spPr>
            <a:xfrm>
              <a:off x="1395214" y="5578095"/>
              <a:ext cx="129866" cy="462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27F5E7-FE2C-4BE4-966E-2FED3F0E8B85}"/>
                </a:ext>
              </a:extLst>
            </p:cNvPr>
            <p:cNvCxnSpPr>
              <a:cxnSpLocks/>
              <a:stCxn id="26" idx="4"/>
              <a:endCxn id="28" idx="7"/>
            </p:cNvCxnSpPr>
            <p:nvPr/>
          </p:nvCxnSpPr>
          <p:spPr>
            <a:xfrm flipH="1">
              <a:off x="2414852" y="5578095"/>
              <a:ext cx="118764" cy="462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466762D-2E49-4313-B808-5E63CEFF8754}"/>
                </a:ext>
              </a:extLst>
            </p:cNvPr>
            <p:cNvSpPr/>
            <p:nvPr/>
          </p:nvSpPr>
          <p:spPr>
            <a:xfrm>
              <a:off x="1832985" y="4941389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9B9242-5976-4728-ABE6-7FEF44FE74F1}"/>
                </a:ext>
              </a:extLst>
            </p:cNvPr>
            <p:cNvCxnSpPr>
              <a:cxnSpLocks/>
              <a:stCxn id="32" idx="3"/>
              <a:endCxn id="25" idx="7"/>
            </p:cNvCxnSpPr>
            <p:nvPr/>
          </p:nvCxnSpPr>
          <p:spPr>
            <a:xfrm flipH="1">
              <a:off x="1476750" y="5126906"/>
              <a:ext cx="390009" cy="2656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7527F8-684F-4159-A343-EDD88F6EAEED}"/>
                </a:ext>
              </a:extLst>
            </p:cNvPr>
            <p:cNvCxnSpPr>
              <a:cxnSpLocks/>
              <a:stCxn id="25" idx="6"/>
              <a:endCxn id="28" idx="1"/>
            </p:cNvCxnSpPr>
            <p:nvPr/>
          </p:nvCxnSpPr>
          <p:spPr>
            <a:xfrm>
              <a:off x="1510524" y="5469422"/>
              <a:ext cx="741255" cy="571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DAE28DD-D3F3-4715-B0FA-1BFE78209561}"/>
              </a:ext>
            </a:extLst>
          </p:cNvPr>
          <p:cNvSpPr/>
          <p:nvPr/>
        </p:nvSpPr>
        <p:spPr>
          <a:xfrm>
            <a:off x="8431792" y="1152057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DDD9A4-5A8E-4475-80BE-C4BADE7248EA}"/>
              </a:ext>
            </a:extLst>
          </p:cNvPr>
          <p:cNvSpPr/>
          <p:nvPr/>
        </p:nvSpPr>
        <p:spPr>
          <a:xfrm>
            <a:off x="9746501" y="772968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E0B00B-94C0-4A7A-B6E1-0F8EA71C405C}"/>
              </a:ext>
            </a:extLst>
          </p:cNvPr>
          <p:cNvSpPr/>
          <p:nvPr/>
        </p:nvSpPr>
        <p:spPr>
          <a:xfrm>
            <a:off x="9057737" y="1313086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80EBAD-4E76-488C-B7AB-681FE11DE533}"/>
              </a:ext>
            </a:extLst>
          </p:cNvPr>
          <p:cNvSpPr/>
          <p:nvPr/>
        </p:nvSpPr>
        <p:spPr>
          <a:xfrm>
            <a:off x="9587672" y="1262517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FEC8C8-4222-4AFA-9DC6-BB7994123BD0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9702982" y="958485"/>
            <a:ext cx="77293" cy="304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39E34A2-C9BB-47A7-B101-C9CC1D3AD157}"/>
              </a:ext>
            </a:extLst>
          </p:cNvPr>
          <p:cNvSpPr/>
          <p:nvPr/>
        </p:nvSpPr>
        <p:spPr>
          <a:xfrm>
            <a:off x="8939472" y="705409"/>
            <a:ext cx="230620" cy="21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CE467E-4B33-4D59-86A6-E3B3E07424A9}"/>
              </a:ext>
            </a:extLst>
          </p:cNvPr>
          <p:cNvCxnSpPr>
            <a:cxnSpLocks/>
            <a:stCxn id="49" idx="3"/>
            <a:endCxn id="41" idx="7"/>
          </p:cNvCxnSpPr>
          <p:nvPr/>
        </p:nvCxnSpPr>
        <p:spPr>
          <a:xfrm flipH="1">
            <a:off x="8628638" y="890926"/>
            <a:ext cx="344608" cy="292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8CBE66-3EC6-4A87-A8F0-9C8ED0E0B5C2}"/>
              </a:ext>
            </a:extLst>
          </p:cNvPr>
          <p:cNvCxnSpPr>
            <a:cxnSpLocks/>
            <a:stCxn id="49" idx="5"/>
            <a:endCxn id="43" idx="0"/>
          </p:cNvCxnSpPr>
          <p:nvPr/>
        </p:nvCxnSpPr>
        <p:spPr>
          <a:xfrm>
            <a:off x="9136318" y="890926"/>
            <a:ext cx="36729" cy="422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453C95-9DCF-451B-9C7F-4627EBABED19}"/>
                  </a:ext>
                </a:extLst>
              </p:cNvPr>
              <p:cNvSpPr txBox="1"/>
              <p:nvPr/>
            </p:nvSpPr>
            <p:spPr>
              <a:xfrm>
                <a:off x="5374411" y="5512383"/>
                <a:ext cx="634538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Theorem 10.5.2</a:t>
                </a:r>
              </a:p>
              <a:p>
                <a:r>
                  <a:rPr lang="en-SG" sz="2400" dirty="0"/>
                  <a:t>A tree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vertices (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) has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SG" sz="2400" dirty="0"/>
                  <a:t>edges.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453C95-9DCF-451B-9C7F-4627EBAB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11" y="5512383"/>
                <a:ext cx="6345382" cy="830997"/>
              </a:xfrm>
              <a:prstGeom prst="rect">
                <a:avLst/>
              </a:prstGeom>
              <a:blipFill>
                <a:blip r:embed="rId6"/>
                <a:stretch>
                  <a:fillRect l="-1438" t="-5036" b="-143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9825729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How many possible binary trees with 4 vertices </a:t>
            </a:r>
            <a:r>
              <a:rPr lang="en-SG" sz="2800" i="1" dirty="0"/>
              <a:t>A</a:t>
            </a:r>
            <a:r>
              <a:rPr lang="en-SG" sz="2800" dirty="0"/>
              <a:t>, </a:t>
            </a:r>
            <a:r>
              <a:rPr lang="en-SG" sz="2800" i="1" dirty="0"/>
              <a:t>B</a:t>
            </a:r>
            <a:r>
              <a:rPr lang="en-SG" sz="2800" dirty="0"/>
              <a:t>, </a:t>
            </a:r>
            <a:r>
              <a:rPr lang="en-SG" sz="2800" i="1" dirty="0"/>
              <a:t>C</a:t>
            </a:r>
            <a:r>
              <a:rPr lang="en-SG" sz="2800" dirty="0"/>
              <a:t> and </a:t>
            </a:r>
            <a:r>
              <a:rPr lang="en-SG" sz="2800" i="1" dirty="0"/>
              <a:t>D</a:t>
            </a:r>
            <a:r>
              <a:rPr lang="en-SG" sz="2800" dirty="0"/>
              <a:t> have this in-order traversal: </a:t>
            </a:r>
            <a:r>
              <a:rPr lang="en-SG" sz="2800" i="1" dirty="0"/>
              <a:t>A B C D</a:t>
            </a:r>
            <a:r>
              <a:rPr lang="en-SG" sz="2800" dirty="0"/>
              <a:t>? Draw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430" y="155269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A</a:t>
            </a:r>
            <a:r>
              <a:rPr lang="en-US" dirty="0"/>
              <a:t>: 5</a:t>
            </a:r>
            <a:endParaRPr lang="en-SG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064397" y="2013387"/>
            <a:ext cx="958323" cy="1741935"/>
            <a:chOff x="510502" y="2013387"/>
            <a:chExt cx="958323" cy="1741935"/>
          </a:xfrm>
        </p:grpSpPr>
        <p:grpSp>
          <p:nvGrpSpPr>
            <p:cNvPr id="6" name="Group 5"/>
            <p:cNvGrpSpPr/>
            <p:nvPr/>
          </p:nvGrpSpPr>
          <p:grpSpPr>
            <a:xfrm>
              <a:off x="510502" y="2013387"/>
              <a:ext cx="290573" cy="338554"/>
              <a:chOff x="2226062" y="2584180"/>
              <a:chExt cx="290573" cy="3385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27229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43418" y="2479805"/>
              <a:ext cx="290573" cy="338554"/>
              <a:chOff x="2226062" y="2584180"/>
              <a:chExt cx="290573" cy="33855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78652" y="2949626"/>
              <a:ext cx="290573" cy="338554"/>
              <a:chOff x="2226062" y="2584180"/>
              <a:chExt cx="290573" cy="3385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178252" y="3416768"/>
              <a:ext cx="290573" cy="338554"/>
              <a:chOff x="2226062" y="2584180"/>
              <a:chExt cx="290573" cy="33855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959236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83846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520371" y="2013387"/>
            <a:ext cx="758723" cy="1741935"/>
            <a:chOff x="1702573" y="2013387"/>
            <a:chExt cx="758723" cy="1741935"/>
          </a:xfrm>
        </p:grpSpPr>
        <p:grpSp>
          <p:nvGrpSpPr>
            <p:cNvPr id="89" name="Group 88"/>
            <p:cNvGrpSpPr/>
            <p:nvPr/>
          </p:nvGrpSpPr>
          <p:grpSpPr>
            <a:xfrm>
              <a:off x="1702573" y="2013387"/>
              <a:ext cx="290573" cy="338554"/>
              <a:chOff x="2226062" y="2584180"/>
              <a:chExt cx="290573" cy="338554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1919300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1935489" y="2479805"/>
              <a:ext cx="290573" cy="338554"/>
              <a:chOff x="2226062" y="2584180"/>
              <a:chExt cx="290573" cy="33855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170723" y="2949626"/>
              <a:ext cx="290573" cy="338554"/>
              <a:chOff x="2226062" y="2584180"/>
              <a:chExt cx="290573" cy="338554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965634" y="3416768"/>
              <a:ext cx="290573" cy="338554"/>
              <a:chOff x="2226062" y="2584180"/>
              <a:chExt cx="290573" cy="33855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>
            <a:xfrm>
              <a:off x="2151307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170723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663026" y="2013387"/>
            <a:ext cx="783637" cy="1274793"/>
            <a:chOff x="2758101" y="2013387"/>
            <a:chExt cx="783637" cy="127479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783015" y="2013387"/>
              <a:ext cx="290573" cy="338554"/>
              <a:chOff x="2226062" y="2584180"/>
              <a:chExt cx="290573" cy="33855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>
              <a:off x="2999742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3015931" y="2479805"/>
              <a:ext cx="290573" cy="338554"/>
              <a:chOff x="2226062" y="2584180"/>
              <a:chExt cx="290573" cy="33855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251165" y="2949626"/>
              <a:ext cx="290573" cy="338554"/>
              <a:chOff x="2226062" y="2584180"/>
              <a:chExt cx="290573" cy="33855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758101" y="2949626"/>
              <a:ext cx="290573" cy="338554"/>
              <a:chOff x="2226062" y="2584180"/>
              <a:chExt cx="290573" cy="338554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3231749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2975000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4801945" y="2013387"/>
            <a:ext cx="765510" cy="1760621"/>
            <a:chOff x="3654965" y="2013387"/>
            <a:chExt cx="765510" cy="176062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96986" y="2013387"/>
              <a:ext cx="290573" cy="338554"/>
              <a:chOff x="2226062" y="2584180"/>
              <a:chExt cx="290573" cy="338554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4113713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4129902" y="2479805"/>
              <a:ext cx="290573" cy="338554"/>
              <a:chOff x="2226062" y="2584180"/>
              <a:chExt cx="290573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654965" y="3435454"/>
              <a:ext cx="290573" cy="338554"/>
              <a:chOff x="2226062" y="2584180"/>
              <a:chExt cx="290573" cy="33855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872072" y="2949626"/>
              <a:ext cx="290573" cy="338554"/>
              <a:chOff x="2226062" y="2584180"/>
              <a:chExt cx="290573" cy="33855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>
            <a:xfrm flipV="1">
              <a:off x="4088971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860054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160867" y="2013387"/>
            <a:ext cx="548403" cy="1760621"/>
            <a:chOff x="4738837" y="2013387"/>
            <a:chExt cx="548403" cy="1760621"/>
          </a:xfrm>
        </p:grpSpPr>
        <p:grpSp>
          <p:nvGrpSpPr>
            <p:cNvPr id="143" name="Group 142"/>
            <p:cNvGrpSpPr/>
            <p:nvPr/>
          </p:nvGrpSpPr>
          <p:grpSpPr>
            <a:xfrm>
              <a:off x="4763751" y="2013387"/>
              <a:ext cx="290573" cy="338554"/>
              <a:chOff x="2226062" y="2584180"/>
              <a:chExt cx="290573" cy="338554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4980478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4996667" y="2479805"/>
              <a:ext cx="290573" cy="338554"/>
              <a:chOff x="2226062" y="2584180"/>
              <a:chExt cx="290573" cy="338554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41400" y="3435454"/>
              <a:ext cx="290573" cy="338554"/>
              <a:chOff x="2226062" y="2584180"/>
              <a:chExt cx="290573" cy="338554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738837" y="2949626"/>
              <a:ext cx="290573" cy="338554"/>
              <a:chOff x="2226062" y="2584180"/>
              <a:chExt cx="290573" cy="338554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flipV="1">
              <a:off x="4955736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955735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794327" y="4027055"/>
            <a:ext cx="103170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91733" y="1805236"/>
            <a:ext cx="0" cy="456785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8240" y="415325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D</a:t>
            </a:r>
            <a:r>
              <a:rPr lang="en-US" dirty="0"/>
              <a:t>: 5</a:t>
            </a:r>
            <a:endParaRPr lang="en-SG" dirty="0"/>
          </a:p>
        </p:txBody>
      </p:sp>
      <p:grpSp>
        <p:nvGrpSpPr>
          <p:cNvPr id="165" name="Group 164"/>
          <p:cNvGrpSpPr/>
          <p:nvPr/>
        </p:nvGrpSpPr>
        <p:grpSpPr>
          <a:xfrm flipV="1">
            <a:off x="1064397" y="4613952"/>
            <a:ext cx="958323" cy="1741935"/>
            <a:chOff x="510502" y="2013387"/>
            <a:chExt cx="958323" cy="1741935"/>
          </a:xfrm>
        </p:grpSpPr>
        <p:grpSp>
          <p:nvGrpSpPr>
            <p:cNvPr id="166" name="Group 165"/>
            <p:cNvGrpSpPr/>
            <p:nvPr/>
          </p:nvGrpSpPr>
          <p:grpSpPr>
            <a:xfrm>
              <a:off x="510502" y="2013387"/>
              <a:ext cx="290573" cy="338554"/>
              <a:chOff x="2226062" y="2584180"/>
              <a:chExt cx="290573" cy="33855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167" name="Straight Connector 166"/>
            <p:cNvCxnSpPr/>
            <p:nvPr/>
          </p:nvCxnSpPr>
          <p:spPr>
            <a:xfrm>
              <a:off x="727229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43418" y="2479805"/>
              <a:ext cx="290573" cy="338554"/>
              <a:chOff x="2226062" y="2584180"/>
              <a:chExt cx="290573" cy="338554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978652" y="2949626"/>
              <a:ext cx="290573" cy="338554"/>
              <a:chOff x="2226062" y="2584180"/>
              <a:chExt cx="290573" cy="338554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1178252" y="3416768"/>
              <a:ext cx="290573" cy="338554"/>
              <a:chOff x="2226062" y="2584180"/>
              <a:chExt cx="290573" cy="33855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 flipV="1"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959236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183846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flipH="1">
            <a:off x="2520371" y="4613952"/>
            <a:ext cx="758723" cy="1741935"/>
            <a:chOff x="1702573" y="2013387"/>
            <a:chExt cx="758723" cy="1741935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02573" y="2013387"/>
              <a:ext cx="290573" cy="338554"/>
              <a:chOff x="2226062" y="2584180"/>
              <a:chExt cx="290573" cy="33855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1919300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1935489" y="2479805"/>
              <a:ext cx="290573" cy="338554"/>
              <a:chOff x="2226062" y="2584180"/>
              <a:chExt cx="290573" cy="338554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170723" y="2949626"/>
              <a:ext cx="290573" cy="338554"/>
              <a:chOff x="2226062" y="2584180"/>
              <a:chExt cx="290573" cy="338554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1965634" y="3416768"/>
              <a:ext cx="290573" cy="338554"/>
              <a:chOff x="2226062" y="2584180"/>
              <a:chExt cx="290573" cy="338554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151307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2170723" y="326730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H="1">
            <a:off x="3663026" y="4613952"/>
            <a:ext cx="783637" cy="1274793"/>
            <a:chOff x="2758101" y="2013387"/>
            <a:chExt cx="783637" cy="1274793"/>
          </a:xfrm>
        </p:grpSpPr>
        <p:grpSp>
          <p:nvGrpSpPr>
            <p:cNvPr id="198" name="Group 197"/>
            <p:cNvGrpSpPr/>
            <p:nvPr/>
          </p:nvGrpSpPr>
          <p:grpSpPr>
            <a:xfrm>
              <a:off x="2783015" y="2013387"/>
              <a:ext cx="290573" cy="338554"/>
              <a:chOff x="2226062" y="2584180"/>
              <a:chExt cx="290573" cy="338554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199" name="Straight Connector 198"/>
            <p:cNvCxnSpPr/>
            <p:nvPr/>
          </p:nvCxnSpPr>
          <p:spPr>
            <a:xfrm>
              <a:off x="2999742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3015931" y="2479805"/>
              <a:ext cx="290573" cy="338554"/>
              <a:chOff x="2226062" y="2584180"/>
              <a:chExt cx="290573" cy="338554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251165" y="2949626"/>
              <a:ext cx="290573" cy="338554"/>
              <a:chOff x="2226062" y="2584180"/>
              <a:chExt cx="290573" cy="33855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2758101" y="2949626"/>
              <a:ext cx="290573" cy="338554"/>
              <a:chOff x="2226062" y="2584180"/>
              <a:chExt cx="290573" cy="338554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>
              <a:off x="3231749" y="2802916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975000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flipH="1">
            <a:off x="4801945" y="4613952"/>
            <a:ext cx="765510" cy="1760621"/>
            <a:chOff x="3654965" y="2013387"/>
            <a:chExt cx="765510" cy="1760621"/>
          </a:xfrm>
        </p:grpSpPr>
        <p:grpSp>
          <p:nvGrpSpPr>
            <p:cNvPr id="214" name="Group 213"/>
            <p:cNvGrpSpPr/>
            <p:nvPr/>
          </p:nvGrpSpPr>
          <p:grpSpPr>
            <a:xfrm>
              <a:off x="3896986" y="2013387"/>
              <a:ext cx="290573" cy="338554"/>
              <a:chOff x="2226062" y="2584180"/>
              <a:chExt cx="290573" cy="338554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215" name="Straight Connector 214"/>
            <p:cNvCxnSpPr/>
            <p:nvPr/>
          </p:nvCxnSpPr>
          <p:spPr>
            <a:xfrm>
              <a:off x="4113713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/>
            <p:cNvGrpSpPr/>
            <p:nvPr/>
          </p:nvGrpSpPr>
          <p:grpSpPr>
            <a:xfrm>
              <a:off x="4129902" y="2479805"/>
              <a:ext cx="290573" cy="338554"/>
              <a:chOff x="2226062" y="2584180"/>
              <a:chExt cx="290573" cy="338554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3654965" y="3435454"/>
              <a:ext cx="290573" cy="338554"/>
              <a:chOff x="2226062" y="2584180"/>
              <a:chExt cx="290573" cy="338554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3872072" y="2949626"/>
              <a:ext cx="290573" cy="338554"/>
              <a:chOff x="2226062" y="2584180"/>
              <a:chExt cx="290573" cy="338554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19" name="Straight Connector 218"/>
            <p:cNvCxnSpPr/>
            <p:nvPr/>
          </p:nvCxnSpPr>
          <p:spPr>
            <a:xfrm flipV="1">
              <a:off x="4088971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3860054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 flipH="1">
            <a:off x="6160867" y="4613952"/>
            <a:ext cx="548403" cy="1760621"/>
            <a:chOff x="4738837" y="2013387"/>
            <a:chExt cx="548403" cy="1760621"/>
          </a:xfrm>
        </p:grpSpPr>
        <p:grpSp>
          <p:nvGrpSpPr>
            <p:cNvPr id="230" name="Group 229"/>
            <p:cNvGrpSpPr/>
            <p:nvPr/>
          </p:nvGrpSpPr>
          <p:grpSpPr>
            <a:xfrm>
              <a:off x="4763751" y="2013387"/>
              <a:ext cx="290573" cy="338554"/>
              <a:chOff x="2226062" y="2584180"/>
              <a:chExt cx="290573" cy="338554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231" name="Straight Connector 230"/>
            <p:cNvCxnSpPr/>
            <p:nvPr/>
          </p:nvCxnSpPr>
          <p:spPr>
            <a:xfrm>
              <a:off x="4980478" y="2327340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4996667" y="2479805"/>
              <a:ext cx="290573" cy="338554"/>
              <a:chOff x="2226062" y="2584180"/>
              <a:chExt cx="290573" cy="338554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941400" y="3435454"/>
              <a:ext cx="290573" cy="338554"/>
              <a:chOff x="2226062" y="2584180"/>
              <a:chExt cx="290573" cy="338554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38837" y="2949626"/>
              <a:ext cx="290573" cy="338554"/>
              <a:chOff x="2226062" y="2584180"/>
              <a:chExt cx="290573" cy="338554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35" name="Straight Connector 234"/>
            <p:cNvCxnSpPr/>
            <p:nvPr/>
          </p:nvCxnSpPr>
          <p:spPr>
            <a:xfrm flipV="1">
              <a:off x="4955736" y="279831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955735" y="3282262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7842715" y="1552694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B</a:t>
            </a:r>
            <a:r>
              <a:rPr lang="en-US" dirty="0"/>
              <a:t>: 2</a:t>
            </a:r>
            <a:endParaRPr lang="en-SG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8369400" y="2021155"/>
            <a:ext cx="775458" cy="1274793"/>
            <a:chOff x="8124881" y="2021155"/>
            <a:chExt cx="775458" cy="1274793"/>
          </a:xfrm>
        </p:grpSpPr>
        <p:grpSp>
          <p:nvGrpSpPr>
            <p:cNvPr id="247" name="Group 246"/>
            <p:cNvGrpSpPr/>
            <p:nvPr/>
          </p:nvGrpSpPr>
          <p:grpSpPr>
            <a:xfrm>
              <a:off x="8376850" y="2021155"/>
              <a:ext cx="290573" cy="338554"/>
              <a:chOff x="2226062" y="2584180"/>
              <a:chExt cx="290573" cy="338554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8593577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8609766" y="2487573"/>
              <a:ext cx="290573" cy="338554"/>
              <a:chOff x="2226062" y="2584180"/>
              <a:chExt cx="290573" cy="338554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124881" y="2482824"/>
              <a:ext cx="290573" cy="338554"/>
              <a:chOff x="2226062" y="2584180"/>
              <a:chExt cx="290573" cy="338554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51936" y="2957394"/>
              <a:ext cx="290573" cy="338554"/>
              <a:chOff x="2226062" y="2584180"/>
              <a:chExt cx="290573" cy="338554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 flipV="1">
              <a:off x="8568835" y="280607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8319193" y="232996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9756039" y="2021155"/>
            <a:ext cx="1000760" cy="1274793"/>
            <a:chOff x="9756039" y="2021155"/>
            <a:chExt cx="1000760" cy="1274793"/>
          </a:xfrm>
        </p:grpSpPr>
        <p:grpSp>
          <p:nvGrpSpPr>
            <p:cNvPr id="264" name="Group 263"/>
            <p:cNvGrpSpPr/>
            <p:nvPr/>
          </p:nvGrpSpPr>
          <p:grpSpPr>
            <a:xfrm>
              <a:off x="9998076" y="2021155"/>
              <a:ext cx="290573" cy="338554"/>
              <a:chOff x="2226062" y="2584180"/>
              <a:chExt cx="290573" cy="338554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265" name="Straight Connector 264"/>
            <p:cNvCxnSpPr/>
            <p:nvPr/>
          </p:nvCxnSpPr>
          <p:spPr>
            <a:xfrm>
              <a:off x="10214803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10230992" y="2487573"/>
              <a:ext cx="290573" cy="338554"/>
              <a:chOff x="2226062" y="2584180"/>
              <a:chExt cx="290573" cy="338554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10466226" y="2957394"/>
              <a:ext cx="290573" cy="338554"/>
              <a:chOff x="2226062" y="2584180"/>
              <a:chExt cx="290573" cy="338554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9756039" y="2487573"/>
              <a:ext cx="290573" cy="338554"/>
              <a:chOff x="2226062" y="2584180"/>
              <a:chExt cx="290573" cy="338554"/>
            </a:xfrm>
          </p:grpSpPr>
          <p:sp>
            <p:nvSpPr>
              <p:cNvPr id="271" name="Oval 27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cxnSp>
          <p:nvCxnSpPr>
            <p:cNvPr id="269" name="Straight Connector 268"/>
            <p:cNvCxnSpPr/>
            <p:nvPr/>
          </p:nvCxnSpPr>
          <p:spPr>
            <a:xfrm>
              <a:off x="10446810" y="2810684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9977703" y="235379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TextBox 295"/>
          <p:cNvSpPr txBox="1"/>
          <p:nvPr/>
        </p:nvSpPr>
        <p:spPr>
          <a:xfrm>
            <a:off x="7842715" y="418942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Rooted at </a:t>
            </a:r>
            <a:r>
              <a:rPr lang="en-US" i="1" dirty="0"/>
              <a:t>C</a:t>
            </a:r>
            <a:r>
              <a:rPr lang="en-US" dirty="0"/>
              <a:t>: 2</a:t>
            </a:r>
            <a:endParaRPr lang="en-SG" dirty="0"/>
          </a:p>
        </p:txBody>
      </p:sp>
      <p:grpSp>
        <p:nvGrpSpPr>
          <p:cNvPr id="297" name="Group 296"/>
          <p:cNvGrpSpPr/>
          <p:nvPr/>
        </p:nvGrpSpPr>
        <p:grpSpPr>
          <a:xfrm flipH="1">
            <a:off x="8369400" y="4657890"/>
            <a:ext cx="775458" cy="1274793"/>
            <a:chOff x="8124881" y="2021155"/>
            <a:chExt cx="775458" cy="1274793"/>
          </a:xfrm>
        </p:grpSpPr>
        <p:grpSp>
          <p:nvGrpSpPr>
            <p:cNvPr id="298" name="Group 297"/>
            <p:cNvGrpSpPr/>
            <p:nvPr/>
          </p:nvGrpSpPr>
          <p:grpSpPr>
            <a:xfrm>
              <a:off x="8376850" y="2021155"/>
              <a:ext cx="290573" cy="338554"/>
              <a:chOff x="2226062" y="2584180"/>
              <a:chExt cx="290573" cy="338554"/>
            </a:xfrm>
          </p:grpSpPr>
          <p:sp>
            <p:nvSpPr>
              <p:cNvPr id="311" name="Oval 31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299" name="Straight Connector 298"/>
            <p:cNvCxnSpPr/>
            <p:nvPr/>
          </p:nvCxnSpPr>
          <p:spPr>
            <a:xfrm>
              <a:off x="8593577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/>
            <p:cNvGrpSpPr/>
            <p:nvPr/>
          </p:nvGrpSpPr>
          <p:grpSpPr>
            <a:xfrm>
              <a:off x="8609766" y="2487573"/>
              <a:ext cx="290573" cy="338554"/>
              <a:chOff x="2226062" y="2584180"/>
              <a:chExt cx="290573" cy="338554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8124881" y="2482824"/>
              <a:ext cx="290573" cy="338554"/>
              <a:chOff x="2226062" y="2584180"/>
              <a:chExt cx="290573" cy="338554"/>
            </a:xfrm>
          </p:grpSpPr>
          <p:sp>
            <p:nvSpPr>
              <p:cNvPr id="307" name="Oval 30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8351936" y="2957394"/>
              <a:ext cx="290573" cy="338554"/>
              <a:chOff x="2226062" y="2584180"/>
              <a:chExt cx="290573" cy="338554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cxnSp>
          <p:nvCxnSpPr>
            <p:cNvPr id="303" name="Straight Connector 302"/>
            <p:cNvCxnSpPr/>
            <p:nvPr/>
          </p:nvCxnSpPr>
          <p:spPr>
            <a:xfrm flipV="1">
              <a:off x="8568835" y="280607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8319193" y="2329969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 flipH="1">
            <a:off x="9756039" y="4657890"/>
            <a:ext cx="1000760" cy="1274793"/>
            <a:chOff x="9756039" y="2021155"/>
            <a:chExt cx="1000760" cy="1274793"/>
          </a:xfrm>
        </p:grpSpPr>
        <p:grpSp>
          <p:nvGrpSpPr>
            <p:cNvPr id="314" name="Group 313"/>
            <p:cNvGrpSpPr/>
            <p:nvPr/>
          </p:nvGrpSpPr>
          <p:grpSpPr>
            <a:xfrm>
              <a:off x="9998076" y="2021155"/>
              <a:ext cx="290573" cy="338554"/>
              <a:chOff x="2226062" y="2584180"/>
              <a:chExt cx="290573" cy="338554"/>
            </a:xfrm>
          </p:grpSpPr>
          <p:sp>
            <p:nvSpPr>
              <p:cNvPr id="327" name="Oval 326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C</a:t>
                </a:r>
                <a:endParaRPr lang="en-SG" sz="1600" i="1" dirty="0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10214803" y="2335108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Group 315"/>
            <p:cNvGrpSpPr/>
            <p:nvPr/>
          </p:nvGrpSpPr>
          <p:grpSpPr>
            <a:xfrm>
              <a:off x="10230992" y="2487573"/>
              <a:ext cx="290573" cy="338554"/>
              <a:chOff x="2226062" y="2584180"/>
              <a:chExt cx="290573" cy="338554"/>
            </a:xfrm>
          </p:grpSpPr>
          <p:sp>
            <p:nvSpPr>
              <p:cNvPr id="325" name="Oval 324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B</a:t>
                </a:r>
                <a:endParaRPr lang="en-SG" sz="1600" i="1" dirty="0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10466226" y="2957394"/>
              <a:ext cx="290573" cy="338554"/>
              <a:chOff x="2226062" y="2584180"/>
              <a:chExt cx="290573" cy="338554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</a:t>
                </a:r>
                <a:endParaRPr lang="en-SG" sz="1600" i="1" dirty="0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9756039" y="2487573"/>
              <a:ext cx="290573" cy="338554"/>
              <a:chOff x="2226062" y="2584180"/>
              <a:chExt cx="290573" cy="338554"/>
            </a:xfrm>
          </p:grpSpPr>
          <p:sp>
            <p:nvSpPr>
              <p:cNvPr id="321" name="Oval 320"/>
              <p:cNvSpPr/>
              <p:nvPr/>
            </p:nvSpPr>
            <p:spPr>
              <a:xfrm>
                <a:off x="2226062" y="2633472"/>
                <a:ext cx="290573" cy="28334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2242235" y="2584180"/>
                <a:ext cx="24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D</a:t>
                </a:r>
                <a:endParaRPr lang="en-SG" sz="1600" i="1" dirty="0"/>
              </a:p>
            </p:txBody>
          </p:sp>
        </p:grpSp>
        <p:cxnSp>
          <p:nvCxnSpPr>
            <p:cNvPr id="319" name="Straight Connector 318"/>
            <p:cNvCxnSpPr/>
            <p:nvPr/>
          </p:nvCxnSpPr>
          <p:spPr>
            <a:xfrm>
              <a:off x="10446810" y="2810684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9977703" y="2353791"/>
              <a:ext cx="106209" cy="2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TextBox 328"/>
          <p:cNvSpPr txBox="1"/>
          <p:nvPr/>
        </p:nvSpPr>
        <p:spPr>
          <a:xfrm>
            <a:off x="5205061" y="1320729"/>
            <a:ext cx="186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Total: 14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  <p:bldP spid="245" grpId="0"/>
      <p:bldP spid="296" grpId="0"/>
      <p:bldP spid="3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40" y="1237132"/>
            <a:ext cx="2995353" cy="3812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4508" y="461665"/>
            <a:ext cx="332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Kruskal’s</a:t>
            </a:r>
            <a:r>
              <a:rPr lang="en-US" sz="2800" dirty="0">
                <a:solidFill>
                  <a:srgbClr val="0000FF"/>
                </a:solidFill>
              </a:rPr>
              <a:t>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0311" y="1237132"/>
            <a:ext cx="33352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Edges in non-decreasing order: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717309" y="3334327"/>
            <a:ext cx="766618" cy="5634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618182" y="3297382"/>
            <a:ext cx="757382" cy="58189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694219" y="1745673"/>
            <a:ext cx="757382" cy="5500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618182" y="4068618"/>
            <a:ext cx="757382" cy="5500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71128" y="4119629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664" y="3648112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99993" y="2496458"/>
            <a:ext cx="757382" cy="5472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64282" y="2054048"/>
            <a:ext cx="80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sym typeface="Wingdings 2" panose="05020102010507070707" pitchFamily="18" charset="2"/>
              </a:rPr>
              <a:t></a:t>
            </a:r>
            <a:endParaRPr lang="en-SG" sz="4000" dirty="0">
              <a:solidFill>
                <a:srgbClr val="C0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498109" y="2567709"/>
            <a:ext cx="4967" cy="12099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0155" y="5466259"/>
                <a:ext cx="6452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3+4+5+6+15+18=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51.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5" y="5466259"/>
                <a:ext cx="6452754" cy="461665"/>
              </a:xfrm>
              <a:prstGeom prst="rect">
                <a:avLst/>
              </a:prstGeom>
              <a:blipFill>
                <a:blip r:embed="rId3"/>
                <a:stretch>
                  <a:fillRect l="-1416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7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1" grpId="0"/>
      <p:bldP spid="72" grpId="0"/>
      <p:bldP spid="75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6" y="382427"/>
            <a:ext cx="535800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800" dirty="0"/>
              <a:t>Find the MST of the graph below.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40" y="1237132"/>
            <a:ext cx="2995353" cy="3812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4508" y="461665"/>
            <a:ext cx="332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Prim’s algorithm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638" y="1088210"/>
            <a:ext cx="320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from top vertex.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717309" y="3334327"/>
            <a:ext cx="766618" cy="56341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618182" y="3297382"/>
            <a:ext cx="757382" cy="58189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694219" y="1745673"/>
            <a:ext cx="757382" cy="550075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618182" y="4068618"/>
            <a:ext cx="757382" cy="550075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699993" y="2496458"/>
            <a:ext cx="757382" cy="547277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98109" y="2567709"/>
            <a:ext cx="4967" cy="120996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90155" y="5466259"/>
                <a:ext cx="655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Weight of MST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+18=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51.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5" y="5466259"/>
                <a:ext cx="6554353" cy="461665"/>
              </a:xfrm>
              <a:prstGeom prst="rect">
                <a:avLst/>
              </a:prstGeom>
              <a:blipFill>
                <a:blip r:embed="rId3"/>
                <a:stretch>
                  <a:fillRect l="-1395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9963" y="1796790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{5,16,25}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5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1796790"/>
                <a:ext cx="2807855" cy="461665"/>
              </a:xfrm>
              <a:prstGeom prst="rect">
                <a:avLst/>
              </a:prstGeom>
              <a:blipFill>
                <a:blip r:embed="rId4"/>
                <a:stretch>
                  <a:fillRect l="-3254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59963" y="2336876"/>
                <a:ext cx="3209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,16,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,21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336876"/>
                <a:ext cx="3209637" cy="461665"/>
              </a:xfrm>
              <a:prstGeom prst="rect">
                <a:avLst/>
              </a:prstGeom>
              <a:blipFill>
                <a:blip r:embed="rId5"/>
                <a:stretch>
                  <a:fillRect l="-284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9963" y="2850768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4,3,21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2850768"/>
                <a:ext cx="3094182" cy="461665"/>
              </a:xfrm>
              <a:prstGeom prst="rect">
                <a:avLst/>
              </a:prstGeom>
              <a:blipFill>
                <a:blip r:embed="rId6"/>
                <a:stretch>
                  <a:fillRect l="-2953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9963" y="3390854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4,12,9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390854"/>
                <a:ext cx="3094182" cy="461665"/>
              </a:xfrm>
              <a:prstGeom prst="rect">
                <a:avLst/>
              </a:prstGeom>
              <a:blipFill>
                <a:blip r:embed="rId7"/>
                <a:stretch>
                  <a:fillRect l="-2953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59963" y="3980191"/>
                <a:ext cx="3094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18,6,9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3980191"/>
                <a:ext cx="3094182" cy="461665"/>
              </a:xfrm>
              <a:prstGeom prst="rect">
                <a:avLst/>
              </a:prstGeom>
              <a:blipFill>
                <a:blip r:embed="rId8"/>
                <a:stretch>
                  <a:fillRect l="-2953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559963" y="4564075"/>
                <a:ext cx="2807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6.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18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3" y="4564075"/>
                <a:ext cx="2807855" cy="461665"/>
              </a:xfrm>
              <a:prstGeom prst="rect">
                <a:avLst/>
              </a:prstGeom>
              <a:blipFill>
                <a:blip r:embed="rId9"/>
                <a:stretch>
                  <a:fillRect l="-3254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2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79" grpId="0"/>
      <p:bldP spid="3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A D J N H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H N A I J D O B K E C L F G M</a:t>
            </a:r>
            <a:endParaRPr lang="en-SG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38255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05055" y="1205346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25355" y="2392218"/>
            <a:ext cx="2378365" cy="1384977"/>
            <a:chOff x="3125355" y="2392218"/>
            <a:chExt cx="2378365" cy="1384977"/>
          </a:xfrm>
        </p:grpSpPr>
        <p:grpSp>
          <p:nvGrpSpPr>
            <p:cNvPr id="29" name="Group 28"/>
            <p:cNvGrpSpPr/>
            <p:nvPr/>
          </p:nvGrpSpPr>
          <p:grpSpPr>
            <a:xfrm>
              <a:off x="3125355" y="2682697"/>
              <a:ext cx="1985818" cy="1094498"/>
              <a:chOff x="3426691" y="2682697"/>
              <a:chExt cx="1985818" cy="1094498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3426691" y="2682697"/>
                <a:ext cx="1985818" cy="109449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86910" y="3252871"/>
                <a:ext cx="1330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 A D J N</a:t>
                </a:r>
                <a:endParaRPr lang="en-SG" sz="2400" dirty="0"/>
              </a:p>
            </p:txBody>
          </p:sp>
        </p:grpSp>
        <p:cxnSp>
          <p:nvCxnSpPr>
            <p:cNvPr id="18" name="Straight Connector 17"/>
            <p:cNvCxnSpPr>
              <a:endCxn id="16" idx="0"/>
            </p:cNvCxnSpPr>
            <p:nvPr/>
          </p:nvCxnSpPr>
          <p:spPr>
            <a:xfrm flipH="1">
              <a:off x="4118264" y="2392218"/>
              <a:ext cx="1385456" cy="2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5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A D J N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N A I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25355" y="2682697"/>
            <a:ext cx="1985818" cy="1094498"/>
            <a:chOff x="3426691" y="2682697"/>
            <a:chExt cx="1985818" cy="1094498"/>
          </a:xfrm>
        </p:grpSpPr>
        <p:sp>
          <p:nvSpPr>
            <p:cNvPr id="16" name="Isosceles Triangle 15"/>
            <p:cNvSpPr/>
            <p:nvPr/>
          </p:nvSpPr>
          <p:spPr>
            <a:xfrm>
              <a:off x="3426691" y="2682697"/>
              <a:ext cx="1985818" cy="109449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6910" y="3252871"/>
              <a:ext cx="1330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 A D J N</a:t>
              </a:r>
              <a:endParaRPr lang="en-SG" sz="2400" dirty="0"/>
            </a:p>
          </p:txBody>
        </p:sp>
      </p:grp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009573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4910" y="1205346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024491" y="2912760"/>
            <a:ext cx="1959267" cy="1326202"/>
            <a:chOff x="2048161" y="2996341"/>
            <a:chExt cx="1959267" cy="1326202"/>
          </a:xfrm>
        </p:grpSpPr>
        <p:grpSp>
          <p:nvGrpSpPr>
            <p:cNvPr id="22" name="Group 21"/>
            <p:cNvGrpSpPr/>
            <p:nvPr/>
          </p:nvGrpSpPr>
          <p:grpSpPr>
            <a:xfrm>
              <a:off x="2048161" y="3406423"/>
              <a:ext cx="1477818" cy="916120"/>
              <a:chOff x="3649518" y="2798416"/>
              <a:chExt cx="1477818" cy="916120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3649518" y="2798416"/>
                <a:ext cx="1477818" cy="91612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86910" y="3252871"/>
                <a:ext cx="1155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 A D J </a:t>
                </a:r>
                <a:endParaRPr lang="en-SG" sz="2400" dirty="0"/>
              </a:p>
            </p:txBody>
          </p:sp>
        </p:grpSp>
        <p:cxnSp>
          <p:nvCxnSpPr>
            <p:cNvPr id="25" name="Straight Connector 24"/>
            <p:cNvCxnSpPr>
              <a:endCxn id="23" idx="0"/>
            </p:cNvCxnSpPr>
            <p:nvPr/>
          </p:nvCxnSpPr>
          <p:spPr>
            <a:xfrm flipH="1">
              <a:off x="2787070" y="2996341"/>
              <a:ext cx="1220358" cy="410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8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A D J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A I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249718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72183" y="1205346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024491" y="3322842"/>
            <a:ext cx="1477818" cy="916120"/>
            <a:chOff x="3649518" y="2798416"/>
            <a:chExt cx="1477818" cy="916120"/>
          </a:xfrm>
        </p:grpSpPr>
        <p:sp>
          <p:nvSpPr>
            <p:cNvPr id="23" name="Isosceles Triangle 22"/>
            <p:cNvSpPr/>
            <p:nvPr/>
          </p:nvSpPr>
          <p:spPr>
            <a:xfrm>
              <a:off x="3649518" y="2798416"/>
              <a:ext cx="1477818" cy="9161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6910" y="3252871"/>
              <a:ext cx="1155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 A D J </a:t>
              </a:r>
              <a:endParaRPr lang="en-SG" sz="2400" dirty="0"/>
            </a:p>
          </p:txBody>
        </p:sp>
      </p:grp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633086" y="3549275"/>
            <a:ext cx="1011970" cy="814280"/>
            <a:chOff x="1633086" y="3549275"/>
            <a:chExt cx="1011970" cy="814280"/>
          </a:xfrm>
        </p:grpSpPr>
        <p:grpSp>
          <p:nvGrpSpPr>
            <p:cNvPr id="27" name="Group 26"/>
            <p:cNvGrpSpPr/>
            <p:nvPr/>
          </p:nvGrpSpPr>
          <p:grpSpPr>
            <a:xfrm>
              <a:off x="1633086" y="3823259"/>
              <a:ext cx="805292" cy="540296"/>
              <a:chOff x="3974540" y="3233097"/>
              <a:chExt cx="805292" cy="540296"/>
            </a:xfrm>
          </p:grpSpPr>
          <p:sp>
            <p:nvSpPr>
              <p:cNvPr id="28" name="Isosceles Triangle 27"/>
              <p:cNvSpPr/>
              <p:nvPr/>
            </p:nvSpPr>
            <p:spPr>
              <a:xfrm>
                <a:off x="3974540" y="3233097"/>
                <a:ext cx="805292" cy="48143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59268" y="3311728"/>
                <a:ext cx="434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</a:t>
                </a:r>
                <a:endParaRPr lang="en-SG" sz="2400" dirty="0"/>
              </a:p>
            </p:txBody>
          </p:sp>
        </p:grpSp>
        <p:cxnSp>
          <p:nvCxnSpPr>
            <p:cNvPr id="40" name="Straight Connector 39"/>
            <p:cNvCxnSpPr>
              <a:endCxn id="28" idx="0"/>
            </p:cNvCxnSpPr>
            <p:nvPr/>
          </p:nvCxnSpPr>
          <p:spPr>
            <a:xfrm flipH="1">
              <a:off x="2035732" y="3549275"/>
              <a:ext cx="609324" cy="273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90982" y="3556993"/>
            <a:ext cx="1287314" cy="906310"/>
            <a:chOff x="2890982" y="3556993"/>
            <a:chExt cx="1287314" cy="906310"/>
          </a:xfrm>
        </p:grpSpPr>
        <p:grpSp>
          <p:nvGrpSpPr>
            <p:cNvPr id="36" name="Group 35"/>
            <p:cNvGrpSpPr/>
            <p:nvPr/>
          </p:nvGrpSpPr>
          <p:grpSpPr>
            <a:xfrm>
              <a:off x="3011050" y="3833069"/>
              <a:ext cx="1167246" cy="630234"/>
              <a:chOff x="3860804" y="3084302"/>
              <a:chExt cx="1167246" cy="63023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3860804" y="3084302"/>
                <a:ext cx="1167246" cy="63023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76702" y="3252871"/>
                <a:ext cx="738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 J </a:t>
                </a:r>
                <a:endParaRPr lang="en-SG" sz="2400" dirty="0"/>
              </a:p>
            </p:txBody>
          </p:sp>
        </p:grpSp>
        <p:cxnSp>
          <p:nvCxnSpPr>
            <p:cNvPr id="41" name="Straight Connector 40"/>
            <p:cNvCxnSpPr>
              <a:endCxn id="38" idx="0"/>
            </p:cNvCxnSpPr>
            <p:nvPr/>
          </p:nvCxnSpPr>
          <p:spPr>
            <a:xfrm>
              <a:off x="2890982" y="3556993"/>
              <a:ext cx="703691" cy="27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8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I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D J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I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462155" y="1879646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68983" y="1186873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3086" y="3823259"/>
            <a:ext cx="805292" cy="540296"/>
            <a:chOff x="3974540" y="3233097"/>
            <a:chExt cx="805292" cy="540296"/>
          </a:xfrm>
        </p:grpSpPr>
        <p:sp>
          <p:nvSpPr>
            <p:cNvPr id="28" name="Isosceles Triangle 27"/>
            <p:cNvSpPr/>
            <p:nvPr/>
          </p:nvSpPr>
          <p:spPr>
            <a:xfrm>
              <a:off x="3974540" y="3233097"/>
              <a:ext cx="805292" cy="48143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9268" y="3311728"/>
              <a:ext cx="434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</a:t>
              </a:r>
              <a:endParaRPr lang="en-SG" sz="2400" dirty="0"/>
            </a:p>
          </p:txBody>
        </p:sp>
      </p:grp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890982" y="3556993"/>
            <a:ext cx="1287314" cy="906310"/>
            <a:chOff x="2890982" y="3556993"/>
            <a:chExt cx="1287314" cy="906310"/>
          </a:xfrm>
        </p:grpSpPr>
        <p:grpSp>
          <p:nvGrpSpPr>
            <p:cNvPr id="36" name="Group 35"/>
            <p:cNvGrpSpPr/>
            <p:nvPr/>
          </p:nvGrpSpPr>
          <p:grpSpPr>
            <a:xfrm>
              <a:off x="3011050" y="3833069"/>
              <a:ext cx="1167246" cy="630234"/>
              <a:chOff x="3860804" y="3084302"/>
              <a:chExt cx="1167246" cy="63023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3860804" y="3084302"/>
                <a:ext cx="1167246" cy="63023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76702" y="3252871"/>
                <a:ext cx="738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 J </a:t>
                </a:r>
                <a:endParaRPr lang="en-SG" sz="2400" dirty="0"/>
              </a:p>
            </p:txBody>
          </p:sp>
        </p:grpSp>
        <p:cxnSp>
          <p:nvCxnSpPr>
            <p:cNvPr id="41" name="Straight Connector 40"/>
            <p:cNvCxnSpPr>
              <a:endCxn id="38" idx="0"/>
            </p:cNvCxnSpPr>
            <p:nvPr/>
          </p:nvCxnSpPr>
          <p:spPr>
            <a:xfrm>
              <a:off x="2890982" y="3556993"/>
              <a:ext cx="703691" cy="276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172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D J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J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609937" y="1870410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42085" y="1186873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011050" y="3833069"/>
            <a:ext cx="1167246" cy="630234"/>
            <a:chOff x="3860804" y="3084302"/>
            <a:chExt cx="1167246" cy="630234"/>
          </a:xfrm>
        </p:grpSpPr>
        <p:sp>
          <p:nvSpPr>
            <p:cNvPr id="38" name="Isosceles Triangle 37"/>
            <p:cNvSpPr/>
            <p:nvPr/>
          </p:nvSpPr>
          <p:spPr>
            <a:xfrm>
              <a:off x="3860804" y="3084302"/>
              <a:ext cx="1167246" cy="63023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76702" y="3252871"/>
              <a:ext cx="738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 J </a:t>
              </a:r>
              <a:endParaRPr lang="en-SG" sz="2400" dirty="0"/>
            </a:p>
          </p:txBody>
        </p:sp>
      </p:grp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63400" y="4077759"/>
            <a:ext cx="831273" cy="704707"/>
            <a:chOff x="2763400" y="4932440"/>
            <a:chExt cx="831273" cy="704707"/>
          </a:xfrm>
        </p:grpSpPr>
        <p:grpSp>
          <p:nvGrpSpPr>
            <p:cNvPr id="42" name="Group 41"/>
            <p:cNvGrpSpPr/>
            <p:nvPr/>
          </p:nvGrpSpPr>
          <p:grpSpPr>
            <a:xfrm>
              <a:off x="2763400" y="5085347"/>
              <a:ext cx="831273" cy="551800"/>
              <a:chOff x="3988956" y="3243060"/>
              <a:chExt cx="831273" cy="551800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3988956" y="3243060"/>
                <a:ext cx="831273" cy="471475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76702" y="3333195"/>
                <a:ext cx="630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  </a:t>
                </a:r>
                <a:endParaRPr lang="en-SG" sz="2400" dirty="0"/>
              </a:p>
            </p:txBody>
          </p:sp>
        </p:grpSp>
        <p:cxnSp>
          <p:nvCxnSpPr>
            <p:cNvPr id="45" name="Straight Connector 44"/>
            <p:cNvCxnSpPr>
              <a:endCxn id="43" idx="0"/>
            </p:cNvCxnSpPr>
            <p:nvPr/>
          </p:nvCxnSpPr>
          <p:spPr>
            <a:xfrm flipH="1">
              <a:off x="3179037" y="4932440"/>
              <a:ext cx="303072" cy="15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3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D </a:t>
            </a:r>
            <a:r>
              <a:rPr lang="en-US" sz="2400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 D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942446" y="2392218"/>
            <a:ext cx="3916218" cy="2221253"/>
            <a:chOff x="5942446" y="2392218"/>
            <a:chExt cx="3916218" cy="2221253"/>
          </a:xfrm>
        </p:grpSpPr>
        <p:grpSp>
          <p:nvGrpSpPr>
            <p:cNvPr id="34" name="Group 33"/>
            <p:cNvGrpSpPr/>
            <p:nvPr/>
          </p:nvGrpSpPr>
          <p:grpSpPr>
            <a:xfrm>
              <a:off x="6722917" y="2793785"/>
              <a:ext cx="3135747" cy="1819686"/>
              <a:chOff x="7024253" y="2793785"/>
              <a:chExt cx="3135747" cy="1819686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024253" y="2793785"/>
                <a:ext cx="3135747" cy="181968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417954" y="4068431"/>
                <a:ext cx="2440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431925" algn="l"/>
                  </a:tabLst>
                </a:pPr>
                <a:r>
                  <a:rPr lang="en-US" sz="2400" dirty="0"/>
                  <a:t>B E K O F L G C M</a:t>
                </a:r>
              </a:p>
            </p:txBody>
          </p:sp>
        </p:grpSp>
        <p:cxnSp>
          <p:nvCxnSpPr>
            <p:cNvPr id="35" name="Straight Connector 34"/>
            <p:cNvCxnSpPr>
              <a:endCxn id="30" idx="0"/>
            </p:cNvCxnSpPr>
            <p:nvPr/>
          </p:nvCxnSpPr>
          <p:spPr>
            <a:xfrm>
              <a:off x="5942446" y="2392218"/>
              <a:ext cx="2348345" cy="401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5803901" y="1870410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01940" y="1186873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63400" y="4230666"/>
            <a:ext cx="831273" cy="551800"/>
            <a:chOff x="3988956" y="3243060"/>
            <a:chExt cx="831273" cy="551800"/>
          </a:xfrm>
        </p:grpSpPr>
        <p:sp>
          <p:nvSpPr>
            <p:cNvPr id="43" name="Isosceles Triangle 42"/>
            <p:cNvSpPr/>
            <p:nvPr/>
          </p:nvSpPr>
          <p:spPr>
            <a:xfrm>
              <a:off x="3988956" y="3243060"/>
              <a:ext cx="831273" cy="47147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76702" y="3333195"/>
              <a:ext cx="630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  </a:t>
              </a:r>
              <a:endParaRPr lang="en-SG" sz="2400" dirty="0"/>
            </a:p>
          </p:txBody>
        </p:sp>
      </p:grp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815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4"/>
            <a:ext cx="10302639" cy="4225925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000" dirty="0">
                <a:solidFill>
                  <a:srgbClr val="C00000"/>
                </a:solidFill>
              </a:rPr>
              <a:t>Graphs and Trees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Introducing complement graphs and self-complementary graphs.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Calculating the number of walks of a certain length in a graph.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Modeling a problem as a graph problem.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Understanding pre-order, in-order and post-order traversals.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Calculating the number of spanning trees in a graph.</a:t>
            </a:r>
          </a:p>
          <a:p>
            <a:pPr marL="534988" indent="-3587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Applying Kruskal’s Algorithm and Prim’s Algorithm.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O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22917" y="2793785"/>
            <a:ext cx="3135747" cy="1819686"/>
            <a:chOff x="7024253" y="2793785"/>
            <a:chExt cx="3135747" cy="1819686"/>
          </a:xfrm>
        </p:grpSpPr>
        <p:sp>
          <p:nvSpPr>
            <p:cNvPr id="30" name="Isosceles Triangle 29"/>
            <p:cNvSpPr/>
            <p:nvPr/>
          </p:nvSpPr>
          <p:spPr>
            <a:xfrm>
              <a:off x="7024253" y="2793785"/>
              <a:ext cx="3135747" cy="18196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7954" y="4068431"/>
              <a:ext cx="244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431925" algn="l"/>
                </a:tabLst>
              </a:pPr>
              <a:r>
                <a:rPr lang="en-US" sz="2400" dirty="0"/>
                <a:t>B E K O F L G C M</a:t>
              </a:r>
            </a:p>
          </p:txBody>
        </p:sp>
      </p:grp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5942446" y="2392218"/>
            <a:ext cx="2348345" cy="401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0992" y="1870410"/>
            <a:ext cx="2401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01431" y="1200728"/>
            <a:ext cx="24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620" y="2679916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endParaRPr lang="en-SG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04555" y="3006435"/>
            <a:ext cx="1799363" cy="1085680"/>
            <a:chOff x="3539255" y="4530096"/>
            <a:chExt cx="1799363" cy="1085680"/>
          </a:xfrm>
        </p:grpSpPr>
        <p:grpSp>
          <p:nvGrpSpPr>
            <p:cNvPr id="28" name="Group 27"/>
            <p:cNvGrpSpPr/>
            <p:nvPr/>
          </p:nvGrpSpPr>
          <p:grpSpPr>
            <a:xfrm>
              <a:off x="3539255" y="4833142"/>
              <a:ext cx="1688527" cy="782634"/>
              <a:chOff x="7024253" y="3873603"/>
              <a:chExt cx="1688527" cy="782634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7024253" y="3873603"/>
                <a:ext cx="1688527" cy="739867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82739" y="4194572"/>
                <a:ext cx="971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B E K</a:t>
                </a:r>
              </a:p>
            </p:txBody>
          </p:sp>
        </p:grpSp>
        <p:cxnSp>
          <p:nvCxnSpPr>
            <p:cNvPr id="48" name="Straight Connector 47"/>
            <p:cNvCxnSpPr>
              <a:endCxn id="36" idx="0"/>
            </p:cNvCxnSpPr>
            <p:nvPr/>
          </p:nvCxnSpPr>
          <p:spPr>
            <a:xfrm flipH="1">
              <a:off x="4383519" y="4530096"/>
              <a:ext cx="955099" cy="303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562395" y="3043829"/>
            <a:ext cx="2507097" cy="1372398"/>
            <a:chOff x="7800686" y="4863515"/>
            <a:chExt cx="2507097" cy="1372398"/>
          </a:xfrm>
        </p:grpSpPr>
        <p:grpSp>
          <p:nvGrpSpPr>
            <p:cNvPr id="39" name="Group 38"/>
            <p:cNvGrpSpPr/>
            <p:nvPr/>
          </p:nvGrpSpPr>
          <p:grpSpPr>
            <a:xfrm>
              <a:off x="8076621" y="5154111"/>
              <a:ext cx="2231162" cy="1081802"/>
              <a:chOff x="7024254" y="3531669"/>
              <a:chExt cx="2231162" cy="1081802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7024254" y="3531669"/>
                <a:ext cx="2231162" cy="1081802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64268" y="4073843"/>
                <a:ext cx="15511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F L G C M</a:t>
                </a:r>
              </a:p>
            </p:txBody>
          </p:sp>
        </p:grpSp>
        <p:cxnSp>
          <p:nvCxnSpPr>
            <p:cNvPr id="49" name="Straight Connector 48"/>
            <p:cNvCxnSpPr>
              <a:endCxn id="46" idx="0"/>
            </p:cNvCxnSpPr>
            <p:nvPr/>
          </p:nvCxnSpPr>
          <p:spPr>
            <a:xfrm>
              <a:off x="7800686" y="4863515"/>
              <a:ext cx="1391516" cy="290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1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H</a:t>
            </a:r>
            <a:r>
              <a:rPr lang="en-US" sz="2400" dirty="0"/>
              <a:t> B E K </a:t>
            </a:r>
            <a:r>
              <a:rPr lang="en-US" sz="2400" dirty="0">
                <a:solidFill>
                  <a:srgbClr val="0000FF"/>
                </a:solidFill>
              </a:rPr>
              <a:t>O</a:t>
            </a:r>
            <a:r>
              <a:rPr lang="en-US" sz="2400" dirty="0"/>
              <a:t>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O</a:t>
            </a:r>
            <a:r>
              <a:rPr lang="en-US" sz="2400" dirty="0"/>
              <a:t> B K E C L F G M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5942446" y="2392218"/>
            <a:ext cx="2348345" cy="401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620" y="2679916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endParaRPr lang="en-SG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04555" y="3006435"/>
            <a:ext cx="1799363" cy="1085680"/>
            <a:chOff x="3539255" y="4530096"/>
            <a:chExt cx="1799363" cy="1085680"/>
          </a:xfrm>
        </p:grpSpPr>
        <p:grpSp>
          <p:nvGrpSpPr>
            <p:cNvPr id="28" name="Group 27"/>
            <p:cNvGrpSpPr/>
            <p:nvPr/>
          </p:nvGrpSpPr>
          <p:grpSpPr>
            <a:xfrm>
              <a:off x="3539255" y="4833142"/>
              <a:ext cx="1688527" cy="782634"/>
              <a:chOff x="7024253" y="3873603"/>
              <a:chExt cx="1688527" cy="782634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7024253" y="3873603"/>
                <a:ext cx="1688527" cy="739867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382739" y="4194572"/>
                <a:ext cx="971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B E K</a:t>
                </a:r>
              </a:p>
            </p:txBody>
          </p:sp>
        </p:grpSp>
        <p:cxnSp>
          <p:nvCxnSpPr>
            <p:cNvPr id="48" name="Straight Connector 47"/>
            <p:cNvCxnSpPr>
              <a:endCxn id="36" idx="0"/>
            </p:cNvCxnSpPr>
            <p:nvPr/>
          </p:nvCxnSpPr>
          <p:spPr>
            <a:xfrm flipH="1">
              <a:off x="4383519" y="4530096"/>
              <a:ext cx="955099" cy="303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562395" y="3043829"/>
            <a:ext cx="2507097" cy="1372398"/>
            <a:chOff x="7800686" y="4863515"/>
            <a:chExt cx="2507097" cy="1372398"/>
          </a:xfrm>
        </p:grpSpPr>
        <p:grpSp>
          <p:nvGrpSpPr>
            <p:cNvPr id="39" name="Group 38"/>
            <p:cNvGrpSpPr/>
            <p:nvPr/>
          </p:nvGrpSpPr>
          <p:grpSpPr>
            <a:xfrm>
              <a:off x="8076621" y="5154111"/>
              <a:ext cx="2231162" cy="1081802"/>
              <a:chOff x="7024254" y="3531669"/>
              <a:chExt cx="2231162" cy="1081802"/>
            </a:xfrm>
          </p:grpSpPr>
          <p:sp>
            <p:nvSpPr>
              <p:cNvPr id="46" name="Isosceles Triangle 45"/>
              <p:cNvSpPr/>
              <p:nvPr/>
            </p:nvSpPr>
            <p:spPr>
              <a:xfrm>
                <a:off x="7024254" y="3531669"/>
                <a:ext cx="2231162" cy="1081802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64268" y="4073843"/>
                <a:ext cx="15511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1431925" algn="l"/>
                  </a:tabLst>
                </a:pPr>
                <a:r>
                  <a:rPr lang="en-US" sz="2400" dirty="0"/>
                  <a:t>F L G C M</a:t>
                </a:r>
              </a:p>
            </p:txBody>
          </p:sp>
        </p:grpSp>
        <p:cxnSp>
          <p:nvCxnSpPr>
            <p:cNvPr id="49" name="Straight Connector 48"/>
            <p:cNvCxnSpPr>
              <a:endCxn id="46" idx="0"/>
            </p:cNvCxnSpPr>
            <p:nvPr/>
          </p:nvCxnSpPr>
          <p:spPr>
            <a:xfrm>
              <a:off x="7800686" y="4863515"/>
              <a:ext cx="1391516" cy="290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890982" y="5080000"/>
            <a:ext cx="387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the process…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0492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633086" y="413205"/>
            <a:ext cx="9459787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000" dirty="0"/>
              <a:t>Construct the binary tree give the following in-order and pre-order traversal of the tree: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41963" y="1122779"/>
            <a:ext cx="614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US" sz="2400" dirty="0"/>
              <a:t>In-order:	</a:t>
            </a:r>
            <a:r>
              <a:rPr lang="en-US" sz="2400" dirty="0">
                <a:solidFill>
                  <a:srgbClr val="0000FF"/>
                </a:solidFill>
              </a:rPr>
              <a:t>I A D J N H B E K O F L G C M</a:t>
            </a:r>
          </a:p>
          <a:p>
            <a:pPr>
              <a:tabLst>
                <a:tab pos="1431925" algn="l"/>
              </a:tabLst>
            </a:pPr>
            <a:r>
              <a:rPr lang="en-US" sz="2400" dirty="0"/>
              <a:t>Pre-order:	</a:t>
            </a:r>
            <a:r>
              <a:rPr lang="en-US" sz="2400" dirty="0">
                <a:solidFill>
                  <a:srgbClr val="C00000"/>
                </a:solidFill>
              </a:rPr>
              <a:t>H N A I J D O B K E C L F G M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2155" y="204442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</a:t>
            </a:r>
            <a:endParaRPr lang="en-SG" sz="2400" dirty="0"/>
          </a:p>
        </p:txBody>
      </p:sp>
      <p:cxnSp>
        <p:nvCxnSpPr>
          <p:cNvPr id="18" name="Straight Connector 17"/>
          <p:cNvCxnSpPr>
            <a:endCxn id="16" idx="0"/>
          </p:cNvCxnSpPr>
          <p:nvPr/>
        </p:nvCxnSpPr>
        <p:spPr>
          <a:xfrm flipH="1">
            <a:off x="4118264" y="2392218"/>
            <a:ext cx="1385456" cy="2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0" idx="0"/>
          </p:cNvCxnSpPr>
          <p:nvPr/>
        </p:nvCxnSpPr>
        <p:spPr>
          <a:xfrm>
            <a:off x="5942446" y="2392218"/>
            <a:ext cx="2348345" cy="401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7318" y="2593001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</a:t>
            </a:r>
            <a:endParaRPr lang="en-SG" sz="2400" dirty="0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763400" y="2912760"/>
            <a:ext cx="1220358" cy="410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8786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  <a:endParaRPr lang="en-SG" sz="2400" dirty="0"/>
          </a:p>
        </p:txBody>
      </p:sp>
      <p:cxnSp>
        <p:nvCxnSpPr>
          <p:cNvPr id="40" name="Straight Connector 39"/>
          <p:cNvCxnSpPr>
            <a:endCxn id="28" idx="0"/>
          </p:cNvCxnSpPr>
          <p:nvPr/>
        </p:nvCxnSpPr>
        <p:spPr>
          <a:xfrm flipH="1">
            <a:off x="2035732" y="3549275"/>
            <a:ext cx="609324" cy="273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8" idx="0"/>
          </p:cNvCxnSpPr>
          <p:nvPr/>
        </p:nvCxnSpPr>
        <p:spPr>
          <a:xfrm>
            <a:off x="2890982" y="3556993"/>
            <a:ext cx="703691" cy="276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00609" y="3770805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35475" y="3692372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  <a:endParaRPr lang="en-SG" sz="2400" dirty="0"/>
          </a:p>
        </p:txBody>
      </p:sp>
      <p:cxnSp>
        <p:nvCxnSpPr>
          <p:cNvPr id="45" name="Straight Connector 44"/>
          <p:cNvCxnSpPr>
            <a:endCxn id="43" idx="0"/>
          </p:cNvCxnSpPr>
          <p:nvPr/>
        </p:nvCxnSpPr>
        <p:spPr>
          <a:xfrm flipH="1">
            <a:off x="3179037" y="4077759"/>
            <a:ext cx="303072" cy="15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0547" y="4143060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076620" y="2679916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endParaRPr lang="en-SG" sz="2400" dirty="0"/>
          </a:p>
        </p:txBody>
      </p:sp>
      <p:cxnSp>
        <p:nvCxnSpPr>
          <p:cNvPr id="48" name="Straight Connector 47"/>
          <p:cNvCxnSpPr>
            <a:endCxn id="36" idx="0"/>
          </p:cNvCxnSpPr>
          <p:nvPr/>
        </p:nvCxnSpPr>
        <p:spPr>
          <a:xfrm flipH="1">
            <a:off x="7248819" y="3006435"/>
            <a:ext cx="955099" cy="303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8562395" y="3043829"/>
            <a:ext cx="1391516" cy="290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0982" y="5080000"/>
            <a:ext cx="273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binary tree</a:t>
            </a:r>
            <a:endParaRPr lang="en-SG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923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494729" y="3616094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155868" y="4119069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endParaRPr lang="en-SG" sz="24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277400" y="3556994"/>
            <a:ext cx="437851" cy="162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470480" y="3968920"/>
            <a:ext cx="200316" cy="1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25178" y="3210693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  <a:endParaRPr lang="en-SG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4598" y="3616094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</a:t>
            </a:r>
            <a:endParaRPr lang="en-SG" sz="2400" dirty="0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10293653" y="3497894"/>
            <a:ext cx="437851" cy="162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43287" y="3616094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  <a:endParaRPr lang="en-SG" sz="2400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566552" y="3520534"/>
            <a:ext cx="437851" cy="162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28794" y="4119069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890696" y="4119069"/>
            <a:ext cx="5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</a:t>
            </a:r>
            <a:endParaRPr lang="en-SG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9230633" y="3935454"/>
            <a:ext cx="200316" cy="1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636457" y="3964185"/>
            <a:ext cx="200316" cy="1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7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C22A3-8B73-48FF-855C-8B75F917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1F1FB-9AF9-4BDE-B8FF-DDA32128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8269" r="11616" b="7691"/>
          <a:stretch/>
        </p:blipFill>
        <p:spPr>
          <a:xfrm>
            <a:off x="3565236" y="535709"/>
            <a:ext cx="5163128" cy="5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3029865" cy="7669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Definitions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1B36-78FC-4869-A63D-6B0D942CB41C}"/>
                  </a:ext>
                </a:extLst>
              </p:cNvPr>
              <p:cNvSpPr txBox="1"/>
              <p:nvPr/>
            </p:nvSpPr>
            <p:spPr>
              <a:xfrm>
                <a:off x="1002585" y="1073574"/>
                <a:ext cx="10336306" cy="181857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is a simple graph, the </a:t>
                </a:r>
                <a:r>
                  <a:rPr lang="en-SG" sz="2800" dirty="0">
                    <a:solidFill>
                      <a:srgbClr val="C00000"/>
                    </a:solidFill>
                  </a:rPr>
                  <a:t>complement</a:t>
                </a:r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, 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SG" sz="2800" dirty="0"/>
                  <a:t>, is obtained as follows: the vertex set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SG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800" dirty="0"/>
                  <a:t>is identical to the vertex set of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. However, two distinct vertices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8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SG" sz="2800" dirty="0"/>
                  <a:t> are connected by an edge </a:t>
                </a:r>
                <a:r>
                  <a:rPr lang="en-SG" sz="2800" dirty="0" err="1"/>
                  <a:t>iff</a:t>
                </a:r>
                <a:r>
                  <a:rPr lang="en-SG" sz="2800" dirty="0"/>
                  <a:t>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800" dirty="0"/>
                  <a:t> are not connected by an edge in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601B36-78FC-4869-A63D-6B0D942C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5" y="1073574"/>
                <a:ext cx="10336306" cy="1818575"/>
              </a:xfrm>
              <a:prstGeom prst="rect">
                <a:avLst/>
              </a:prstGeom>
              <a:blipFill>
                <a:blip r:embed="rId2"/>
                <a:stretch>
                  <a:fillRect l="-1179" t="-3020" r="-1828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30A64-3781-4D24-A0D3-DC4383547830}"/>
              </a:ext>
            </a:extLst>
          </p:cNvPr>
          <p:cNvGrpSpPr/>
          <p:nvPr/>
        </p:nvGrpSpPr>
        <p:grpSpPr>
          <a:xfrm>
            <a:off x="7119595" y="3429000"/>
            <a:ext cx="4212939" cy="1921851"/>
            <a:chOff x="0" y="0"/>
            <a:chExt cx="3398045" cy="15871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1694882D-0BE9-495E-8B8A-35FB42BB87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256113"/>
                  <a:ext cx="3359477" cy="3310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SG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A graph </a:t>
                  </a:r>
                  <a14:m>
                    <m:oMath xmlns:m="http://schemas.openxmlformats.org/officeDocument/2006/math">
                      <m:r>
                        <a:rPr lang="en-S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𝐺</m:t>
                      </m:r>
                    </m:oMath>
                  </a14:m>
                  <a:r>
                    <a:rPr lang="en-SG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 and its complement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𝐺</m:t>
                          </m:r>
                        </m:e>
                      </m:acc>
                    </m:oMath>
                  </a14:m>
                  <a:r>
                    <a:rPr lang="en-SG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.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1694882D-0BE9-495E-8B8A-35FB42BB8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1256113"/>
                  <a:ext cx="3359477" cy="331004"/>
                </a:xfrm>
                <a:prstGeom prst="rect">
                  <a:avLst/>
                </a:prstGeom>
                <a:blipFill>
                  <a:blip r:embed="rId3"/>
                  <a:stretch>
                    <a:fillRect t="-757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0D5790-1BF1-4FDD-95BF-36C259997BD8}"/>
                </a:ext>
              </a:extLst>
            </p:cNvPr>
            <p:cNvGrpSpPr/>
            <p:nvPr/>
          </p:nvGrpSpPr>
          <p:grpSpPr>
            <a:xfrm>
              <a:off x="0" y="0"/>
              <a:ext cx="3398045" cy="1111362"/>
              <a:chOff x="0" y="0"/>
              <a:chExt cx="3398045" cy="111136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871579-4A15-449D-9DC1-B1EC52E79682}"/>
                  </a:ext>
                </a:extLst>
              </p:cNvPr>
              <p:cNvGrpSpPr/>
              <p:nvPr/>
            </p:nvGrpSpPr>
            <p:grpSpPr>
              <a:xfrm>
                <a:off x="0" y="0"/>
                <a:ext cx="1358735" cy="1111362"/>
                <a:chOff x="0" y="0"/>
                <a:chExt cx="1358735" cy="111136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BA881DAC-E6C3-41A8-BB7D-83DA94CBD9A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25957" cy="33042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S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oMath>
                      </a14:m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Text Box 2">
                      <a:extLst>
                        <a:ext uri="{FF2B5EF4-FFF2-40B4-BE49-F238E27FC236}">
                          <a16:creationId xmlns:a16="http://schemas.microsoft.com/office/drawing/2014/main" id="{BA881DAC-E6C3-41A8-BB7D-83DA94CBD9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0"/>
                      <a:ext cx="425957" cy="33042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9231" r="-1149" b="-26154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DE28AAD9-CDC6-4F08-B37C-42BF29591327}"/>
                    </a:ext>
                  </a:extLst>
                </p:cNvPr>
                <p:cNvGrpSpPr/>
                <p:nvPr/>
              </p:nvGrpSpPr>
              <p:grpSpPr>
                <a:xfrm>
                  <a:off x="421018" y="190774"/>
                  <a:ext cx="937717" cy="920588"/>
                  <a:chOff x="0" y="0"/>
                  <a:chExt cx="937717" cy="920588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0CFE63A9-EF32-4581-A820-926794A75E5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937717" cy="920588"/>
                    <a:chOff x="0" y="0"/>
                    <a:chExt cx="937717" cy="920588"/>
                  </a:xfrm>
                </p:grpSpPr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90302491-0996-451A-8DAF-F16AE30E2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597" y="0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772B1BE2-AB14-4569-87C3-7BE804D3E5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374970"/>
                      <a:ext cx="937717" cy="85191"/>
                      <a:chOff x="0" y="0"/>
                      <a:chExt cx="937717" cy="85191"/>
                    </a:xfrm>
                  </p:grpSpPr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0383F2CF-03B2-404C-B105-A9BE05006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8E25D5FB-8DD0-4BE4-B897-46D6FBF59F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616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87867307-E7F6-49A8-AFAC-768567A1D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489" y="835397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825BCED-A6DD-4B66-A2E8-CAF816D45278}"/>
                      </a:ext>
                    </a:extLst>
                  </p:cNvPr>
                  <p:cNvCxnSpPr>
                    <a:cxnSpLocks/>
                    <a:stCxn id="43" idx="4"/>
                    <a:endCxn id="50" idx="0"/>
                  </p:cNvCxnSpPr>
                  <p:nvPr/>
                </p:nvCxnSpPr>
                <p:spPr>
                  <a:xfrm>
                    <a:off x="472148" y="85191"/>
                    <a:ext cx="3893" cy="7502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502E070-7438-4EE2-A75B-8F131AAFD366}"/>
                      </a:ext>
                    </a:extLst>
                  </p:cNvPr>
                  <p:cNvCxnSpPr>
                    <a:cxnSpLocks/>
                    <a:stCxn id="43" idx="3"/>
                    <a:endCxn id="51" idx="7"/>
                  </p:cNvCxnSpPr>
                  <p:nvPr/>
                </p:nvCxnSpPr>
                <p:spPr>
                  <a:xfrm flipH="1">
                    <a:off x="76053" y="72715"/>
                    <a:ext cx="364593" cy="3147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E1DF0DC-1DEF-44DF-9CED-57460EF4B522}"/>
                      </a:ext>
                    </a:extLst>
                  </p:cNvPr>
                  <p:cNvCxnSpPr>
                    <a:cxnSpLocks/>
                    <a:stCxn id="52" idx="1"/>
                    <a:endCxn id="43" idx="5"/>
                  </p:cNvCxnSpPr>
                  <p:nvPr/>
                </p:nvCxnSpPr>
                <p:spPr>
                  <a:xfrm flipH="1" flipV="1">
                    <a:off x="503649" y="72715"/>
                    <a:ext cx="358015" cy="3147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6430081-5DC7-4093-A734-4AB12E3FE739}"/>
                  </a:ext>
                </a:extLst>
              </p:cNvPr>
              <p:cNvGrpSpPr/>
              <p:nvPr/>
            </p:nvGrpSpPr>
            <p:grpSpPr>
              <a:xfrm>
                <a:off x="2131407" y="0"/>
                <a:ext cx="1266638" cy="1104846"/>
                <a:chOff x="0" y="0"/>
                <a:chExt cx="1266638" cy="110484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2E3A5A34-D6D4-428C-9899-8471AF3AB4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23544" cy="33100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SG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acc>
                        </m:oMath>
                      </a14:m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S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Text Box 2">
                      <a:extLst>
                        <a:ext uri="{FF2B5EF4-FFF2-40B4-BE49-F238E27FC236}">
                          <a16:creationId xmlns:a16="http://schemas.microsoft.com/office/drawing/2014/main" id="{2E3A5A34-D6D4-428C-9899-8471AF3AB4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0"/>
                      <a:ext cx="423544" cy="33100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9231" r="-25287" b="-26154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FEBBCD0-F93B-43B3-9FCD-D62819B55AC1}"/>
                    </a:ext>
                  </a:extLst>
                </p:cNvPr>
                <p:cNvGrpSpPr/>
                <p:nvPr/>
              </p:nvGrpSpPr>
              <p:grpSpPr>
                <a:xfrm>
                  <a:off x="328921" y="184676"/>
                  <a:ext cx="937717" cy="920170"/>
                  <a:chOff x="0" y="-6098"/>
                  <a:chExt cx="937717" cy="920170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B8D44F3-2FF8-4F25-94D1-D6F9231029A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6098"/>
                    <a:ext cx="937717" cy="920170"/>
                    <a:chOff x="0" y="-6098"/>
                    <a:chExt cx="937717" cy="920170"/>
                  </a:xfrm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1BC67F03-15FF-40F2-BFD3-85CCF66C5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350" y="-6098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5967B6FD-B5F5-4177-84D5-A96413D86E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374970"/>
                      <a:ext cx="937717" cy="85191"/>
                      <a:chOff x="0" y="0"/>
                      <a:chExt cx="937717" cy="85191"/>
                    </a:xfrm>
                  </p:grpSpPr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B3778F3B-D358-4C8B-BE55-A87B90D274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32277EA2-3CED-418B-9A57-8C9952BEC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616" y="0"/>
                        <a:ext cx="89101" cy="85191"/>
                      </a:xfrm>
                      <a:prstGeom prst="ellipse">
                        <a:avLst/>
                      </a:prstGeom>
                      <a:solidFill>
                        <a:srgbClr val="0033CC"/>
                      </a:solidFill>
                      <a:ln>
                        <a:solidFill>
                          <a:srgbClr val="00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SG"/>
                      </a:p>
                    </p:txBody>
                  </p: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CAC894D5-33BD-44C9-952D-57FD051C2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19" y="828881"/>
                      <a:ext cx="89101" cy="85191"/>
                    </a:xfrm>
                    <a:prstGeom prst="ellipse">
                      <a:avLst/>
                    </a:prstGeom>
                    <a:solidFill>
                      <a:srgbClr val="0033CC"/>
                    </a:solidFill>
                    <a:ln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3FD5CB41-89C0-4557-8998-A08EB0F7ED4F}"/>
                      </a:ext>
                    </a:extLst>
                  </p:cNvPr>
                  <p:cNvGrpSpPr/>
                  <p:nvPr/>
                </p:nvGrpSpPr>
                <p:grpSpPr>
                  <a:xfrm>
                    <a:off x="76052" y="417565"/>
                    <a:ext cx="785613" cy="423792"/>
                    <a:chOff x="-2889" y="3125"/>
                    <a:chExt cx="785613" cy="423792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B84C0B7F-17DB-4B91-80DD-6843D96A7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89" y="33245"/>
                      <a:ext cx="785613" cy="393672"/>
                      <a:chOff x="-2889" y="-12804"/>
                      <a:chExt cx="785613" cy="393672"/>
                    </a:xfrm>
                  </p:grpSpPr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7F1268D2-9CE4-4BDB-B76E-9288E856EF28}"/>
                          </a:ext>
                        </a:extLst>
                      </p:cNvPr>
                      <p:cNvCxnSpPr>
                        <a:cxnSpLocks/>
                        <a:stCxn id="35" idx="3"/>
                        <a:endCxn id="33" idx="7"/>
                      </p:cNvCxnSpPr>
                      <p:nvPr/>
                    </p:nvCxnSpPr>
                    <p:spPr>
                      <a:xfrm flipH="1">
                        <a:off x="418131" y="-12804"/>
                        <a:ext cx="364593" cy="39367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3AB1EDD8-0B3D-4DD2-8672-AC2CC96F2773}"/>
                          </a:ext>
                        </a:extLst>
                      </p:cNvPr>
                      <p:cNvCxnSpPr>
                        <a:cxnSpLocks/>
                        <a:stCxn id="34" idx="5"/>
                        <a:endCxn id="33" idx="1"/>
                      </p:cNvCxnSpPr>
                      <p:nvPr/>
                    </p:nvCxnSpPr>
                    <p:spPr>
                      <a:xfrm>
                        <a:off x="-2889" y="-12804"/>
                        <a:ext cx="358015" cy="39367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DEA7E784-AE01-4E36-A845-18D6A2592993}"/>
                        </a:ext>
                      </a:extLst>
                    </p:cNvPr>
                    <p:cNvCxnSpPr>
                      <a:cxnSpLocks/>
                      <a:stCxn id="34" idx="6"/>
                      <a:endCxn id="35" idx="2"/>
                    </p:cNvCxnSpPr>
                    <p:nvPr/>
                  </p:nvCxnSpPr>
                  <p:spPr>
                    <a:xfrm>
                      <a:off x="10160" y="3125"/>
                      <a:ext cx="7595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7F7E5C-67EC-4326-BC90-AC6CFC1080D7}"/>
              </a:ext>
            </a:extLst>
          </p:cNvPr>
          <p:cNvSpPr txBox="1"/>
          <p:nvPr/>
        </p:nvSpPr>
        <p:spPr>
          <a:xfrm>
            <a:off x="1002584" y="3449111"/>
            <a:ext cx="5185547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</a:t>
            </a:r>
            <a:r>
              <a:rPr lang="en-SG" sz="2800" dirty="0">
                <a:solidFill>
                  <a:srgbClr val="C00000"/>
                </a:solidFill>
              </a:rPr>
              <a:t>self-complementary graph </a:t>
            </a:r>
            <a:r>
              <a:rPr lang="en-SG" sz="2800" dirty="0"/>
              <a:t>is isomorphic with its complement.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15202-78BC-4812-AE04-885E5CBF23F2}"/>
              </a:ext>
            </a:extLst>
          </p:cNvPr>
          <p:cNvSpPr txBox="1"/>
          <p:nvPr/>
        </p:nvSpPr>
        <p:spPr>
          <a:xfrm>
            <a:off x="1039648" y="4830319"/>
            <a:ext cx="5131090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 simple circuit (cycle) of length 3 is called a </a:t>
            </a:r>
            <a:r>
              <a:rPr lang="en-SG" sz="2800" dirty="0">
                <a:solidFill>
                  <a:srgbClr val="C00000"/>
                </a:solidFill>
              </a:rPr>
              <a:t>triangle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6439258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Draw all </a:t>
            </a:r>
            <a:r>
              <a:rPr lang="en-SG" sz="2800" dirty="0">
                <a:solidFill>
                  <a:srgbClr val="C00000"/>
                </a:solidFill>
              </a:rPr>
              <a:t>self-complementary graphs </a:t>
            </a:r>
            <a:r>
              <a:rPr lang="en-SG" sz="2800" dirty="0"/>
              <a:t>with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1012129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(a) 4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F518-FF00-4492-A7F9-028727183E59}"/>
              </a:ext>
            </a:extLst>
          </p:cNvPr>
          <p:cNvSpPr txBox="1"/>
          <p:nvPr/>
        </p:nvSpPr>
        <p:spPr>
          <a:xfrm>
            <a:off x="1466332" y="2891848"/>
            <a:ext cx="2382369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(b) 5 vertices</a:t>
            </a:r>
            <a:endParaRPr lang="en-SG" sz="2800" dirty="0">
              <a:solidFill>
                <a:srgbClr val="0000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5096555" y="1227619"/>
            <a:ext cx="1268186" cy="1218115"/>
            <a:chOff x="5176157" y="1407733"/>
            <a:chExt cx="1268186" cy="121811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53149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63055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16" idx="2"/>
              <a:endCxn id="12" idx="6"/>
            </p:cNvCxnSpPr>
            <p:nvPr/>
          </p:nvCxnSpPr>
          <p:spPr>
            <a:xfrm flipH="1">
              <a:off x="5453743" y="2495043"/>
              <a:ext cx="7130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50E46A-9714-4D85-8EF7-F93C65F7ADFE}"/>
              </a:ext>
            </a:extLst>
          </p:cNvPr>
          <p:cNvGrpSpPr/>
          <p:nvPr/>
        </p:nvGrpSpPr>
        <p:grpSpPr>
          <a:xfrm>
            <a:off x="9063856" y="1227619"/>
            <a:ext cx="1268186" cy="1218115"/>
            <a:chOff x="5176157" y="1407733"/>
            <a:chExt cx="1268186" cy="121811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1F146C-CFAD-4AF4-944B-7AB5400A43EC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1870908-A528-4506-9133-628F344845D3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AC7395-3841-4CF5-8E7E-29832D67988D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06754-CF63-4C2C-95F0-D31B3887DC1F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55F22-223A-4AA9-9E58-94A94FB9C5B5}"/>
                </a:ext>
              </a:extLst>
            </p:cNvPr>
            <p:cNvCxnSpPr>
              <a:cxnSpLocks/>
              <a:stCxn id="52" idx="5"/>
              <a:endCxn id="55" idx="1"/>
            </p:cNvCxnSpPr>
            <p:nvPr/>
          </p:nvCxnSpPr>
          <p:spPr>
            <a:xfrm>
              <a:off x="5413091" y="1631031"/>
              <a:ext cx="794318" cy="7715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C8B18C-C2AF-4243-A210-B89510CA7362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5413091" y="1631031"/>
              <a:ext cx="794318" cy="7715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3B18F4-C822-4CFE-81B1-B100C64D641A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5453743" y="1538538"/>
              <a:ext cx="71301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15460F-B79F-49E3-A6D4-AFB0E3987F0C}"/>
              </a:ext>
            </a:extLst>
          </p:cNvPr>
          <p:cNvCxnSpPr>
            <a:cxnSpLocks/>
          </p:cNvCxnSpPr>
          <p:nvPr/>
        </p:nvCxnSpPr>
        <p:spPr>
          <a:xfrm flipV="1">
            <a:off x="898071" y="2714797"/>
            <a:ext cx="10744200" cy="20114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3C56A4-0494-4475-BF5E-0466B11C4649}"/>
              </a:ext>
            </a:extLst>
          </p:cNvPr>
          <p:cNvSpPr txBox="1"/>
          <p:nvPr/>
        </p:nvSpPr>
        <p:spPr>
          <a:xfrm>
            <a:off x="8379541" y="544945"/>
            <a:ext cx="263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Complement graph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4906736" y="2995164"/>
            <a:ext cx="1647825" cy="1546210"/>
            <a:chOff x="4899932" y="2995164"/>
            <a:chExt cx="1647825" cy="154621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4899932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6270171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5154386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6029079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>
              <a:off x="5038725" y="3761536"/>
              <a:ext cx="254454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6167872" y="3761536"/>
              <a:ext cx="241092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42" idx="2"/>
              <a:endCxn id="41" idx="6"/>
            </p:cNvCxnSpPr>
            <p:nvPr/>
          </p:nvCxnSpPr>
          <p:spPr>
            <a:xfrm flipH="1">
              <a:off x="5431972" y="4410569"/>
              <a:ext cx="597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5565649" y="29951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32" idx="5"/>
              <a:endCxn id="40" idx="1"/>
            </p:cNvCxnSpPr>
            <p:nvPr/>
          </p:nvCxnSpPr>
          <p:spPr>
            <a:xfrm>
              <a:off x="5802583" y="3218462"/>
              <a:ext cx="508240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32" idx="3"/>
              <a:endCxn id="38" idx="7"/>
            </p:cNvCxnSpPr>
            <p:nvPr/>
          </p:nvCxnSpPr>
          <p:spPr>
            <a:xfrm flipH="1">
              <a:off x="5136866" y="3218462"/>
              <a:ext cx="469435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850967" y="2995164"/>
            <a:ext cx="1693965" cy="1546210"/>
            <a:chOff x="8791818" y="2995164"/>
            <a:chExt cx="1693965" cy="154621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9030904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10095108" y="42797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10208197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8791818" y="34999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59" idx="6"/>
              <a:endCxn id="61" idx="3"/>
            </p:cNvCxnSpPr>
            <p:nvPr/>
          </p:nvCxnSpPr>
          <p:spPr>
            <a:xfrm flipV="1">
              <a:off x="9308490" y="3723224"/>
              <a:ext cx="940359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0" idx="2"/>
              <a:endCxn id="62" idx="5"/>
            </p:cNvCxnSpPr>
            <p:nvPr/>
          </p:nvCxnSpPr>
          <p:spPr>
            <a:xfrm flipH="1" flipV="1">
              <a:off x="9028752" y="3723224"/>
              <a:ext cx="1066356" cy="6873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62" idx="6"/>
              <a:endCxn id="61" idx="2"/>
            </p:cNvCxnSpPr>
            <p:nvPr/>
          </p:nvCxnSpPr>
          <p:spPr>
            <a:xfrm>
              <a:off x="9069404" y="3630731"/>
              <a:ext cx="113879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9503675" y="2995164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7" idx="5"/>
              <a:endCxn id="60" idx="1"/>
            </p:cNvCxnSpPr>
            <p:nvPr/>
          </p:nvCxnSpPr>
          <p:spPr>
            <a:xfrm>
              <a:off x="9740609" y="3218462"/>
              <a:ext cx="395151" cy="1099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67" idx="3"/>
              <a:endCxn id="59" idx="7"/>
            </p:cNvCxnSpPr>
            <p:nvPr/>
          </p:nvCxnSpPr>
          <p:spPr>
            <a:xfrm flipH="1">
              <a:off x="9267838" y="3218462"/>
              <a:ext cx="276489" cy="10996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4906736" y="4789343"/>
            <a:ext cx="1647825" cy="1546210"/>
            <a:chOff x="4913539" y="4784526"/>
            <a:chExt cx="1647825" cy="154621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4913539" y="528928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6283778" y="528928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5167993" y="60691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6042686" y="60691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126" idx="4"/>
              <a:endCxn id="128" idx="0"/>
            </p:cNvCxnSpPr>
            <p:nvPr/>
          </p:nvCxnSpPr>
          <p:spPr>
            <a:xfrm>
              <a:off x="5052332" y="5550898"/>
              <a:ext cx="254454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27" idx="4"/>
              <a:endCxn id="129" idx="0"/>
            </p:cNvCxnSpPr>
            <p:nvPr/>
          </p:nvCxnSpPr>
          <p:spPr>
            <a:xfrm flipH="1">
              <a:off x="6181479" y="5550898"/>
              <a:ext cx="241092" cy="518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127" idx="2"/>
              <a:endCxn id="126" idx="6"/>
            </p:cNvCxnSpPr>
            <p:nvPr/>
          </p:nvCxnSpPr>
          <p:spPr>
            <a:xfrm flipH="1">
              <a:off x="5191125" y="5420093"/>
              <a:ext cx="1092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5579256" y="4784526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33" idx="5"/>
              <a:endCxn id="127" idx="1"/>
            </p:cNvCxnSpPr>
            <p:nvPr/>
          </p:nvCxnSpPr>
          <p:spPr>
            <a:xfrm>
              <a:off x="5816190" y="5007824"/>
              <a:ext cx="508240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33" idx="3"/>
              <a:endCxn id="126" idx="7"/>
            </p:cNvCxnSpPr>
            <p:nvPr/>
          </p:nvCxnSpPr>
          <p:spPr>
            <a:xfrm flipH="1">
              <a:off x="5150473" y="5007824"/>
              <a:ext cx="469435" cy="3197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8874037" y="4789343"/>
            <a:ext cx="1647825" cy="1546210"/>
            <a:chOff x="8863662" y="4794160"/>
            <a:chExt cx="1647825" cy="154621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E88B87E-4AB7-4B88-8054-EAFCA163986D}"/>
                </a:ext>
              </a:extLst>
            </p:cNvPr>
            <p:cNvSpPr/>
            <p:nvPr/>
          </p:nvSpPr>
          <p:spPr>
            <a:xfrm>
              <a:off x="8863662" y="5298922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10233901" y="5298922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13835DB-E945-4652-B6A3-CB6C309DE2E0}"/>
                </a:ext>
              </a:extLst>
            </p:cNvPr>
            <p:cNvSpPr/>
            <p:nvPr/>
          </p:nvSpPr>
          <p:spPr>
            <a:xfrm>
              <a:off x="9118116" y="60787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98A3558-39C6-48B8-A573-9105CCAD0D02}"/>
                </a:ext>
              </a:extLst>
            </p:cNvPr>
            <p:cNvSpPr/>
            <p:nvPr/>
          </p:nvSpPr>
          <p:spPr>
            <a:xfrm>
              <a:off x="9992809" y="60787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745AEAE-94F7-4397-891F-53A88E2C3A3D}"/>
                </a:ext>
              </a:extLst>
            </p:cNvPr>
            <p:cNvCxnSpPr>
              <a:cxnSpLocks/>
              <a:stCxn id="162" idx="3"/>
              <a:endCxn id="163" idx="7"/>
            </p:cNvCxnSpPr>
            <p:nvPr/>
          </p:nvCxnSpPr>
          <p:spPr>
            <a:xfrm flipH="1">
              <a:off x="9355050" y="5522220"/>
              <a:ext cx="919503" cy="5948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4" idx="2"/>
              <a:endCxn id="163" idx="6"/>
            </p:cNvCxnSpPr>
            <p:nvPr/>
          </p:nvCxnSpPr>
          <p:spPr>
            <a:xfrm flipH="1">
              <a:off x="9395702" y="6209565"/>
              <a:ext cx="59710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7266E42-2682-4AC3-A597-812FFE87231B}"/>
                </a:ext>
              </a:extLst>
            </p:cNvPr>
            <p:cNvCxnSpPr>
              <a:cxnSpLocks/>
              <a:stCxn id="164" idx="1"/>
              <a:endCxn id="161" idx="5"/>
            </p:cNvCxnSpPr>
            <p:nvPr/>
          </p:nvCxnSpPr>
          <p:spPr>
            <a:xfrm flipH="1" flipV="1">
              <a:off x="9100596" y="5522220"/>
              <a:ext cx="932865" cy="59485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350FF85-5FBE-4017-A5A1-BEDBE7D7B48F}"/>
                </a:ext>
              </a:extLst>
            </p:cNvPr>
            <p:cNvSpPr/>
            <p:nvPr/>
          </p:nvSpPr>
          <p:spPr>
            <a:xfrm>
              <a:off x="9529379" y="4794160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8" idx="5"/>
              <a:endCxn id="164" idx="0"/>
            </p:cNvCxnSpPr>
            <p:nvPr/>
          </p:nvCxnSpPr>
          <p:spPr>
            <a:xfrm>
              <a:off x="9766313" y="5017458"/>
              <a:ext cx="365289" cy="10613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0D3AD08-F444-43F1-972B-DCF467F74E62}"/>
                </a:ext>
              </a:extLst>
            </p:cNvPr>
            <p:cNvCxnSpPr>
              <a:cxnSpLocks/>
              <a:stCxn id="168" idx="3"/>
              <a:endCxn id="163" idx="0"/>
            </p:cNvCxnSpPr>
            <p:nvPr/>
          </p:nvCxnSpPr>
          <p:spPr>
            <a:xfrm flipH="1">
              <a:off x="9256909" y="5017458"/>
              <a:ext cx="313122" cy="10613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7309962" y="1575066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62" y="1575066"/>
                <a:ext cx="8961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7309962" y="3506659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62" y="3506659"/>
                <a:ext cx="8961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7309962" y="5300838"/>
                <a:ext cx="89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62" y="5300838"/>
                <a:ext cx="896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1113887" y="2094993"/>
            <a:ext cx="534465" cy="513363"/>
            <a:chOff x="5176157" y="1407733"/>
            <a:chExt cx="1268186" cy="1218115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191" idx="4"/>
              <a:endCxn id="193" idx="0"/>
            </p:cNvCxnSpPr>
            <p:nvPr/>
          </p:nvCxnSpPr>
          <p:spPr>
            <a:xfrm>
              <a:off x="5314950" y="1669343"/>
              <a:ext cx="0" cy="6948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192" idx="3"/>
              <a:endCxn id="193" idx="7"/>
            </p:cNvCxnSpPr>
            <p:nvPr/>
          </p:nvCxnSpPr>
          <p:spPr>
            <a:xfrm flipH="1">
              <a:off x="5413092" y="1631031"/>
              <a:ext cx="794316" cy="7715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194" idx="2"/>
              <a:endCxn id="193" idx="6"/>
            </p:cNvCxnSpPr>
            <p:nvPr/>
          </p:nvCxnSpPr>
          <p:spPr>
            <a:xfrm flipH="1">
              <a:off x="5453743" y="2495043"/>
              <a:ext cx="7130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568437" y="1644058"/>
            <a:ext cx="17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this?</a:t>
            </a:r>
            <a:endParaRPr lang="en-SG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FD5FD1-3C83-4032-9A57-60EDDE6725AF}"/>
              </a:ext>
            </a:extLst>
          </p:cNvPr>
          <p:cNvGrpSpPr/>
          <p:nvPr/>
        </p:nvGrpSpPr>
        <p:grpSpPr>
          <a:xfrm>
            <a:off x="2334977" y="2058247"/>
            <a:ext cx="534465" cy="513363"/>
            <a:chOff x="5176157" y="1407733"/>
            <a:chExt cx="1268186" cy="1218115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0F37646-41A4-4CF1-8CBA-F40C19421A50}"/>
                </a:ext>
              </a:extLst>
            </p:cNvPr>
            <p:cNvSpPr/>
            <p:nvPr/>
          </p:nvSpPr>
          <p:spPr>
            <a:xfrm>
              <a:off x="51761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568BC49-CD97-4BD3-AEAB-2B205F0640DA}"/>
                </a:ext>
              </a:extLst>
            </p:cNvPr>
            <p:cNvSpPr/>
            <p:nvPr/>
          </p:nvSpPr>
          <p:spPr>
            <a:xfrm>
              <a:off x="6166757" y="1407733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F3248D5-C608-4696-8DF6-17D943753A93}"/>
                </a:ext>
              </a:extLst>
            </p:cNvPr>
            <p:cNvSpPr/>
            <p:nvPr/>
          </p:nvSpPr>
          <p:spPr>
            <a:xfrm>
              <a:off x="51761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F9E924-017A-427C-923A-247B6AF6A8A2}"/>
                </a:ext>
              </a:extLst>
            </p:cNvPr>
            <p:cNvSpPr/>
            <p:nvPr/>
          </p:nvSpPr>
          <p:spPr>
            <a:xfrm>
              <a:off x="6166757" y="2364238"/>
              <a:ext cx="277586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771E551-C1F3-4431-893F-F7D7AFC45AA3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>
              <a:off x="5453743" y="1538539"/>
              <a:ext cx="71301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5A19C1-16D4-4DB4-8C69-BBF906339336}"/>
                </a:ext>
              </a:extLst>
            </p:cNvPr>
            <p:cNvCxnSpPr>
              <a:cxnSpLocks/>
              <a:stCxn id="205" idx="1"/>
              <a:endCxn id="202" idx="5"/>
            </p:cNvCxnSpPr>
            <p:nvPr/>
          </p:nvCxnSpPr>
          <p:spPr>
            <a:xfrm flipH="1" flipV="1">
              <a:off x="5413092" y="1631031"/>
              <a:ext cx="794316" cy="77151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249B146-D109-497E-969A-249F600692D4}"/>
                </a:ext>
              </a:extLst>
            </p:cNvPr>
            <p:cNvCxnSpPr>
              <a:cxnSpLocks/>
              <a:stCxn id="205" idx="0"/>
              <a:endCxn id="203" idx="4"/>
            </p:cNvCxnSpPr>
            <p:nvPr/>
          </p:nvCxnSpPr>
          <p:spPr>
            <a:xfrm flipV="1">
              <a:off x="6305550" y="1669343"/>
              <a:ext cx="0" cy="6948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1700785" y="2092025"/>
                <a:ext cx="556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≇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5" y="2092025"/>
                <a:ext cx="556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87" grpId="0"/>
      <p:bldP spid="188" grpId="0"/>
      <p:bldP spid="189" grpId="0"/>
      <p:bldP spid="198" grpId="0"/>
      <p:bldP spid="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C74C9-FC96-49D8-873F-E1C82A42FC2B}"/>
                  </a:ext>
                </a:extLst>
              </p:cNvPr>
              <p:cNvSpPr txBox="1"/>
              <p:nvPr/>
            </p:nvSpPr>
            <p:spPr>
              <a:xfrm>
                <a:off x="1466332" y="380200"/>
                <a:ext cx="9872228" cy="118205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be a simple graph with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/>
                  <a:t> vertices where every vertex has degree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800" dirty="0"/>
                  <a:t>. Prove that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800" dirty="0"/>
                  <a:t> is connected.</a:t>
                </a:r>
                <a:endParaRPr lang="en-SG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C74C9-FC96-49D8-873F-E1C82A42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32" y="380200"/>
                <a:ext cx="9872228" cy="1182055"/>
              </a:xfrm>
              <a:prstGeom prst="rect">
                <a:avLst/>
              </a:prstGeom>
              <a:blipFill>
                <a:blip r:embed="rId2"/>
                <a:stretch>
                  <a:fillRect l="-1297" t="-4639" b="-41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556659" y="1939020"/>
                <a:ext cx="6745479" cy="398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Proof by contradiction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connected.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2.	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be the vertices in two separate connected components.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3.	Then the number of vertices in the union of their </a:t>
                </a:r>
                <a:r>
                  <a:rPr lang="en-US" sz="2400" dirty="0" err="1"/>
                  <a:t>neighbourhood</a:t>
                </a:r>
                <a:r>
                  <a:rPr lang="en-US" sz="2400" dirty="0"/>
                  <a:t>,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is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+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4.	This contradicts that 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vertices.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5.	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connected.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59" y="1939020"/>
                <a:ext cx="6745479" cy="3981731"/>
              </a:xfrm>
              <a:prstGeom prst="rect">
                <a:avLst/>
              </a:prstGeom>
              <a:blipFill>
                <a:blip r:embed="rId3"/>
                <a:stretch>
                  <a:fillRect l="-1355" t="-1225" r="-1355" b="-26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0858C6FC-8894-4D79-A7A0-475270050B28}"/>
              </a:ext>
            </a:extLst>
          </p:cNvPr>
          <p:cNvGrpSpPr/>
          <p:nvPr/>
        </p:nvGrpSpPr>
        <p:grpSpPr>
          <a:xfrm>
            <a:off x="7663741" y="1939020"/>
            <a:ext cx="3629890" cy="2397007"/>
            <a:chOff x="7663741" y="1939020"/>
            <a:chExt cx="3629890" cy="23970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4911DB-933B-4464-A764-034ABF8D65BB}"/>
                </a:ext>
              </a:extLst>
            </p:cNvPr>
            <p:cNvSpPr/>
            <p:nvPr/>
          </p:nvSpPr>
          <p:spPr>
            <a:xfrm>
              <a:off x="7663741" y="2326947"/>
              <a:ext cx="1542472" cy="200908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4F93BB-BE06-413D-9B9D-B75661E2EA39}"/>
                </a:ext>
              </a:extLst>
            </p:cNvPr>
            <p:cNvSpPr/>
            <p:nvPr/>
          </p:nvSpPr>
          <p:spPr>
            <a:xfrm>
              <a:off x="9587414" y="1939020"/>
              <a:ext cx="1706217" cy="200908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91974F-37FA-43C9-A1B2-82AC1A25F0C5}"/>
              </a:ext>
            </a:extLst>
          </p:cNvPr>
          <p:cNvGrpSpPr/>
          <p:nvPr/>
        </p:nvGrpSpPr>
        <p:grpSpPr>
          <a:xfrm>
            <a:off x="8037812" y="3084329"/>
            <a:ext cx="802773" cy="743214"/>
            <a:chOff x="8037812" y="3084329"/>
            <a:chExt cx="802773" cy="7432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B29E4E-A90C-4E5D-9C6F-A6E1A1CEB111}"/>
                </a:ext>
              </a:extLst>
            </p:cNvPr>
            <p:cNvSpPr/>
            <p:nvPr/>
          </p:nvSpPr>
          <p:spPr>
            <a:xfrm>
              <a:off x="8729748" y="3084329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7AD449-73C0-43E5-B7E0-B956BF6E7F57}"/>
                </a:ext>
              </a:extLst>
            </p:cNvPr>
            <p:cNvSpPr/>
            <p:nvPr/>
          </p:nvSpPr>
          <p:spPr>
            <a:xfrm>
              <a:off x="8618911" y="3608242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993E18-F4AD-4D80-B621-D1FB0BAC1E3D}"/>
                </a:ext>
              </a:extLst>
            </p:cNvPr>
            <p:cNvSpPr/>
            <p:nvPr/>
          </p:nvSpPr>
          <p:spPr>
            <a:xfrm>
              <a:off x="8037812" y="3728252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A0BE28-6C16-46AD-BB0E-18FDCD0BC228}"/>
                </a:ext>
              </a:extLst>
            </p:cNvPr>
            <p:cNvCxnSpPr>
              <a:cxnSpLocks/>
              <a:stCxn id="4" idx="4"/>
              <a:endCxn id="17" idx="0"/>
            </p:cNvCxnSpPr>
            <p:nvPr/>
          </p:nvCxnSpPr>
          <p:spPr>
            <a:xfrm flipH="1">
              <a:off x="8093231" y="3121274"/>
              <a:ext cx="50801" cy="6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2B2014-686A-4229-8B00-08CFE5E2C970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8183218" y="3106733"/>
              <a:ext cx="451925" cy="516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935814-7A8A-4266-AE16-50060638F506}"/>
                </a:ext>
              </a:extLst>
            </p:cNvPr>
            <p:cNvCxnSpPr>
              <a:cxnSpLocks/>
              <a:stCxn id="4" idx="5"/>
              <a:endCxn id="14" idx="2"/>
            </p:cNvCxnSpPr>
            <p:nvPr/>
          </p:nvCxnSpPr>
          <p:spPr>
            <a:xfrm>
              <a:off x="8183218" y="3106733"/>
              <a:ext cx="546530" cy="2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867768-1105-4152-B60F-E502106801E1}"/>
              </a:ext>
            </a:extLst>
          </p:cNvPr>
          <p:cNvGrpSpPr/>
          <p:nvPr/>
        </p:nvGrpSpPr>
        <p:grpSpPr>
          <a:xfrm>
            <a:off x="9984457" y="2421393"/>
            <a:ext cx="925354" cy="916038"/>
            <a:chOff x="9995922" y="2606830"/>
            <a:chExt cx="925354" cy="9160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56C4AF-BB5A-48A0-80B2-82EF411A3C5B}"/>
                </a:ext>
              </a:extLst>
            </p:cNvPr>
            <p:cNvSpPr/>
            <p:nvPr/>
          </p:nvSpPr>
          <p:spPr>
            <a:xfrm>
              <a:off x="10810439" y="2606830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7BA266-3D95-4A05-A30E-C256CCB72579}"/>
                </a:ext>
              </a:extLst>
            </p:cNvPr>
            <p:cNvSpPr/>
            <p:nvPr/>
          </p:nvSpPr>
          <p:spPr>
            <a:xfrm>
              <a:off x="10413666" y="2780121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10DACF-2ECA-4E1A-BF61-557F31453B00}"/>
                </a:ext>
              </a:extLst>
            </p:cNvPr>
            <p:cNvSpPr/>
            <p:nvPr/>
          </p:nvSpPr>
          <p:spPr>
            <a:xfrm>
              <a:off x="9995922" y="3183620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AC87A9-A1F4-4964-996A-0A895340C2AB}"/>
                </a:ext>
              </a:extLst>
            </p:cNvPr>
            <p:cNvSpPr/>
            <p:nvPr/>
          </p:nvSpPr>
          <p:spPr>
            <a:xfrm>
              <a:off x="10000540" y="2730475"/>
              <a:ext cx="110837" cy="992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85E76C-3F45-4150-A5D3-644EF66ABBEB}"/>
                </a:ext>
              </a:extLst>
            </p:cNvPr>
            <p:cNvCxnSpPr>
              <a:cxnSpLocks/>
              <a:stCxn id="20" idx="5"/>
              <a:endCxn id="9" idx="2"/>
            </p:cNvCxnSpPr>
            <p:nvPr/>
          </p:nvCxnSpPr>
          <p:spPr>
            <a:xfrm>
              <a:off x="10090527" y="3268370"/>
              <a:ext cx="400795" cy="254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E895C4-712F-4031-8A14-DC352C9D3E8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063549" y="2635984"/>
              <a:ext cx="432540" cy="666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C796EF-E680-42EE-B6F2-62127408E248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10469085" y="2879412"/>
              <a:ext cx="93168" cy="643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9DA7B0-5633-4035-9F62-8BC934819DE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10585209" y="2691580"/>
              <a:ext cx="241462" cy="7983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997D5C-5315-481F-A1E1-426A330A0C1B}"/>
              </a:ext>
            </a:extLst>
          </p:cNvPr>
          <p:cNvGrpSpPr/>
          <p:nvPr/>
        </p:nvGrpSpPr>
        <p:grpSpPr>
          <a:xfrm>
            <a:off x="10479857" y="3287785"/>
            <a:ext cx="441419" cy="374736"/>
            <a:chOff x="10491322" y="3473222"/>
            <a:chExt cx="441419" cy="3747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631BE3-A274-411E-AD4A-AD292D187751}"/>
                </a:ext>
              </a:extLst>
            </p:cNvPr>
            <p:cNvSpPr/>
            <p:nvPr/>
          </p:nvSpPr>
          <p:spPr>
            <a:xfrm>
              <a:off x="10491322" y="3473222"/>
              <a:ext cx="110837" cy="9929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9B48B0-D969-44AC-BA23-0BD8ACF3B528}"/>
                    </a:ext>
                  </a:extLst>
                </p:cNvPr>
                <p:cNvSpPr txBox="1"/>
                <p:nvPr/>
              </p:nvSpPr>
              <p:spPr>
                <a:xfrm>
                  <a:off x="10507869" y="3478626"/>
                  <a:ext cx="42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9B48B0-D969-44AC-BA23-0BD8ACF3B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7869" y="3478626"/>
                  <a:ext cx="42487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C96F49-9A3F-469F-AF62-361432C8C4A8}"/>
              </a:ext>
            </a:extLst>
          </p:cNvPr>
          <p:cNvGrpSpPr/>
          <p:nvPr/>
        </p:nvGrpSpPr>
        <p:grpSpPr>
          <a:xfrm>
            <a:off x="7876177" y="2645101"/>
            <a:ext cx="424872" cy="476173"/>
            <a:chOff x="7876177" y="2645101"/>
            <a:chExt cx="424872" cy="4761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290538-C509-48EF-A76D-0A634B1660BF}"/>
                </a:ext>
              </a:extLst>
            </p:cNvPr>
            <p:cNvSpPr/>
            <p:nvPr/>
          </p:nvSpPr>
          <p:spPr>
            <a:xfrm>
              <a:off x="8088613" y="3021983"/>
              <a:ext cx="110837" cy="99291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2F5846C-EFCC-44BC-B9B6-76A6B98191BA}"/>
                    </a:ext>
                  </a:extLst>
                </p:cNvPr>
                <p:cNvSpPr txBox="1"/>
                <p:nvPr/>
              </p:nvSpPr>
              <p:spPr>
                <a:xfrm>
                  <a:off x="7876177" y="2645101"/>
                  <a:ext cx="42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2F5846C-EFCC-44BC-B9B6-76A6B9819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177" y="2645101"/>
                  <a:ext cx="4248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20318C-61D8-4C6B-8A38-250D442FE181}"/>
                  </a:ext>
                </a:extLst>
              </p:cNvPr>
              <p:cNvSpPr txBox="1"/>
              <p:nvPr/>
            </p:nvSpPr>
            <p:spPr>
              <a:xfrm>
                <a:off x="6872749" y="4520438"/>
                <a:ext cx="4860915" cy="2025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54013" indent="-354013"/>
                <a:r>
                  <a:rPr lang="en-SG" dirty="0"/>
                  <a:t>3.1	Case: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is even,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for some integer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SG" dirty="0"/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+2.</m:t>
                    </m:r>
                  </m:oMath>
                </a14:m>
                <a:endParaRPr lang="en-SG" dirty="0"/>
              </a:p>
              <a:p>
                <a:pPr marL="354013" indent="-354013"/>
                <a:r>
                  <a:rPr lang="en-SG" dirty="0"/>
                  <a:t>3.2	Case: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is odd,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for some integer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SG" dirty="0"/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20318C-61D8-4C6B-8A38-250D442F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49" y="4520438"/>
                <a:ext cx="4860915" cy="2025298"/>
              </a:xfrm>
              <a:prstGeom prst="rect">
                <a:avLst/>
              </a:prstGeom>
              <a:blipFill>
                <a:blip r:embed="rId6"/>
                <a:stretch>
                  <a:fillRect l="-875" t="-1497" r="-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 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C74C9-FC96-49D8-873F-E1C82A42FC2B}"/>
              </a:ext>
            </a:extLst>
          </p:cNvPr>
          <p:cNvSpPr txBox="1"/>
          <p:nvPr/>
        </p:nvSpPr>
        <p:spPr>
          <a:xfrm>
            <a:off x="1466332" y="380200"/>
            <a:ext cx="8250323" cy="95410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Show that every simple graph with at least 2 vertices has two vertices of the same degree. 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/>
              <p:nvPr/>
            </p:nvSpPr>
            <p:spPr>
              <a:xfrm>
                <a:off x="614315" y="1413164"/>
                <a:ext cx="10972757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1. 	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be a simple graph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vertices.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2.	Case 1: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has no vertex with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447675" indent="-4476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	2.1	Then all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have degree lying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/>
                  <a:t> inclusive.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3.	Case 2: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has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with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447675" indent="-4476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	3.1	Firstly,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does not have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(since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1162050" indent="-7143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3.2	Also,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has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it is connected to every other vertex, hence no other vertex can have 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too.</a:t>
                </a:r>
              </a:p>
              <a:p>
                <a:pPr marL="1162050" indent="-714375">
                  <a:spcBef>
                    <a:spcPts val="600"/>
                  </a:spcBef>
                  <a:tabLst>
                    <a:tab pos="1162050" algn="l"/>
                  </a:tabLst>
                </a:pPr>
                <a:r>
                  <a:rPr lang="en-US" sz="2400" dirty="0"/>
                  <a:t>3.3	Hence, all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have degree lying in the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inclusive.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4.	In all cases, there are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possible vertex degrees among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vertices.</a:t>
                </a:r>
              </a:p>
              <a:p>
                <a:pPr marL="447675" indent="-447675">
                  <a:spcBef>
                    <a:spcPts val="600"/>
                  </a:spcBef>
                </a:pPr>
                <a:r>
                  <a:rPr lang="en-US" sz="2400" dirty="0"/>
                  <a:t>5.	Therefore, at least two vertices must have the same degree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Pigeonhole Principle</a:t>
                </a:r>
                <a:r>
                  <a:rPr lang="en-US" sz="2400" dirty="0"/>
                  <a:t>).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4F3A0-25C7-4A4D-AFC2-BDE9E700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5" y="1413164"/>
                <a:ext cx="10972757" cy="4770537"/>
              </a:xfrm>
              <a:prstGeom prst="rect">
                <a:avLst/>
              </a:prstGeom>
              <a:blipFill>
                <a:blip r:embed="rId2"/>
                <a:stretch>
                  <a:fillRect l="-889" t="-1023" b="-2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Q4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352973" y="367930"/>
                <a:ext cx="10369335" cy="86363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Prove that for any simple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with 6 vertices,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or its complementary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400" dirty="0"/>
                  <a:t> contains a triangle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73" y="367930"/>
                <a:ext cx="10369335" cy="863634"/>
              </a:xfrm>
              <a:prstGeom prst="rect">
                <a:avLst/>
              </a:prstGeom>
              <a:blipFill>
                <a:blip r:embed="rId2"/>
                <a:stretch>
                  <a:fillRect l="-941" t="-5634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6784854" y="940760"/>
            <a:ext cx="2320289" cy="1805940"/>
            <a:chOff x="0" y="0"/>
            <a:chExt cx="2320660" cy="1806098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0"/>
              <a:ext cx="2320660" cy="1455333"/>
              <a:chOff x="0" y="0"/>
              <a:chExt cx="2722140" cy="170688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9540" y="83820"/>
                <a:ext cx="2506980" cy="1516380"/>
                <a:chOff x="0" y="0"/>
                <a:chExt cx="2506980" cy="151638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828800" y="30480"/>
                  <a:ext cx="678180" cy="74676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783080" y="15240"/>
                  <a:ext cx="0" cy="147828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678180" y="0"/>
                  <a:ext cx="1143000" cy="151638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0" y="784860"/>
                  <a:ext cx="1790700" cy="72390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85800" y="38100"/>
                  <a:ext cx="1813560" cy="73914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792480"/>
                  <a:ext cx="685800" cy="70866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2722140" cy="1706880"/>
                <a:chOff x="0" y="0"/>
                <a:chExt cx="2722140" cy="170688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701040" y="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701040" y="14782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790700" y="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790700" y="147828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0" y="739140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491740" y="739140"/>
                  <a:ext cx="230400" cy="230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0965" y="1513490"/>
                  <a:ext cx="1409674" cy="2926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Figure </a:t>
                  </a:r>
                  <a:r>
                    <a:rPr lang="en-US" sz="1200" dirty="0" err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4a</a:t>
                  </a: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: Graph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𝐺</m:t>
                      </m:r>
                    </m:oMath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965" y="1513490"/>
                  <a:ext cx="1409674" cy="292608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9292383" y="940760"/>
            <a:ext cx="2353309" cy="1796415"/>
            <a:chOff x="0" y="0"/>
            <a:chExt cx="2353878" cy="1796954"/>
          </a:xfrm>
        </p:grpSpPr>
        <p:grpSp>
          <p:nvGrpSpPr>
            <p:cNvPr id="54" name="Group 53"/>
            <p:cNvGrpSpPr/>
            <p:nvPr/>
          </p:nvGrpSpPr>
          <p:grpSpPr>
            <a:xfrm>
              <a:off x="0" y="0"/>
              <a:ext cx="2353878" cy="1476524"/>
              <a:chOff x="0" y="0"/>
              <a:chExt cx="2722140" cy="170688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29540" y="99060"/>
                <a:ext cx="2499360" cy="1508760"/>
                <a:chOff x="0" y="0"/>
                <a:chExt cx="2499360" cy="150876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701040" y="739140"/>
                  <a:ext cx="1782470" cy="73914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0" y="762000"/>
                  <a:ext cx="249884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1783080" y="701040"/>
                  <a:ext cx="716280" cy="8001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678180" y="1501140"/>
                  <a:ext cx="1142620" cy="762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678180" y="15240"/>
                  <a:ext cx="1142620" cy="762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0" y="15240"/>
                  <a:ext cx="708660" cy="74676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85800" y="0"/>
                  <a:ext cx="1097280" cy="14782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0" y="22860"/>
                  <a:ext cx="1782470" cy="73914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85800" y="15240"/>
                  <a:ext cx="0" cy="146304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2722140" cy="1706880"/>
                <a:chOff x="0" y="0"/>
                <a:chExt cx="2722140" cy="1706880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129540" y="83820"/>
                  <a:ext cx="2506980" cy="1516380"/>
                  <a:chOff x="0" y="0"/>
                  <a:chExt cx="2506980" cy="151638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1828800" y="30480"/>
                    <a:ext cx="678180" cy="74676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783080" y="15240"/>
                    <a:ext cx="0" cy="147828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678180" y="0"/>
                    <a:ext cx="1143000" cy="151638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0" y="784860"/>
                    <a:ext cx="1790700" cy="7239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85800" y="38100"/>
                    <a:ext cx="1813560" cy="73914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0" y="792480"/>
                    <a:ext cx="685800" cy="70866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2722140" cy="1706880"/>
                  <a:chOff x="0" y="0"/>
                  <a:chExt cx="2722140" cy="170688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701040" y="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701040" y="147828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1790700" y="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1790700" y="147828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0" y="739140"/>
                    <a:ext cx="228600" cy="228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2491740" y="739140"/>
                    <a:ext cx="230400" cy="230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51945" y="1513490"/>
                  <a:ext cx="1608532" cy="2834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Figure </a:t>
                  </a:r>
                  <a:r>
                    <a:rPr lang="en-US" sz="1200" dirty="0" err="1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4b</a:t>
                  </a:r>
                  <a:r>
                    <a:rPr lang="en-US" sz="1200" dirty="0"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:</a:t>
                  </a:r>
                  <a:r>
                    <a:rPr lang="en-US" sz="12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 Graph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𝐺</m:t>
                      </m:r>
                      <m:r>
                        <a:rPr lang="en-US" sz="1200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’</m:t>
                      </m:r>
                    </m:oMath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945" y="1513490"/>
                  <a:ext cx="1608532" cy="283464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968" y="1244132"/>
                <a:ext cx="6279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1.	Take any simple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6 vertices (figure </a:t>
                </a:r>
                <a:r>
                  <a:rPr lang="en-US" dirty="0" err="1"/>
                  <a:t>4a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8" y="1244132"/>
                <a:ext cx="6279842" cy="369332"/>
              </a:xfrm>
              <a:prstGeom prst="rect">
                <a:avLst/>
              </a:prstGeom>
              <a:blipFill>
                <a:blip r:embed="rId5"/>
                <a:stretch>
                  <a:fillRect l="-8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4062" y="1570916"/>
                <a:ext cx="5918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2.	Draw a black edge between adjacent vertices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draw a red edge between non-adjacent vertices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62" y="1570916"/>
                <a:ext cx="5918584" cy="646331"/>
              </a:xfrm>
              <a:prstGeom prst="rect">
                <a:avLst/>
              </a:prstGeom>
              <a:blipFill>
                <a:blip r:embed="rId6"/>
                <a:stretch>
                  <a:fillRect l="-82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07944" y="2187149"/>
                <a:ext cx="59185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3.	Call this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(figure </a:t>
                </a:r>
                <a:r>
                  <a:rPr lang="en-US" dirty="0" err="1"/>
                  <a:t>4b</a:t>
                </a:r>
                <a:r>
                  <a:rPr lang="en-US" dirty="0"/>
                  <a:t>). Now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is a complete graph with every edge either black or red, and we want to prove that it has a black triangle or a red triangle. 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4" y="2187149"/>
                <a:ext cx="5918584" cy="923330"/>
              </a:xfrm>
              <a:prstGeom prst="rect">
                <a:avLst/>
              </a:prstGeom>
              <a:blipFill>
                <a:blip r:embed="rId7"/>
                <a:stretch>
                  <a:fillRect l="-824" t="-3974" r="-72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6968" y="3090664"/>
                <a:ext cx="89102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6875" indent="-396875"/>
                <a:r>
                  <a:rPr lang="en-US" dirty="0"/>
                  <a:t>4.	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be an arbitrary 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801688" indent="-396875"/>
                <a:r>
                  <a:rPr lang="en-US" dirty="0"/>
                  <a:t>4.1	There are 5 edges incident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which are either black or red.</a:t>
                </a:r>
              </a:p>
              <a:p>
                <a:pPr marL="801688" indent="-396875"/>
                <a:r>
                  <a:rPr lang="en-US" dirty="0"/>
                  <a:t>4.2	Therefore, (at least) 3 of these 5 edges are of the same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(by </a:t>
                </a:r>
                <a:r>
                  <a:rPr lang="en-US" sz="1600" dirty="0">
                    <a:solidFill>
                      <a:srgbClr val="006600"/>
                    </a:solidFill>
                  </a:rPr>
                  <a:t>Generalized PHP</a:t>
                </a:r>
                <a:r>
                  <a:rPr lang="en-US" sz="1600" dirty="0"/>
                  <a:t>)</a:t>
                </a:r>
                <a:r>
                  <a:rPr lang="en-US" dirty="0"/>
                  <a:t>.</a:t>
                </a:r>
              </a:p>
              <a:p>
                <a:pPr marL="801688" indent="-396875"/>
                <a:r>
                  <a:rPr lang="en-US" dirty="0"/>
                  <a:t>4.3	For these 3 edges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 name the vertices at the other end of these edges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(figure </a:t>
                </a:r>
                <a:r>
                  <a:rPr lang="en-US" dirty="0" err="1"/>
                  <a:t>4c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8" y="3090664"/>
                <a:ext cx="8910204" cy="1477328"/>
              </a:xfrm>
              <a:prstGeom prst="rect">
                <a:avLst/>
              </a:prstGeom>
              <a:blipFill>
                <a:blip r:embed="rId8"/>
                <a:stretch>
                  <a:fillRect l="-616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9399673" y="2810847"/>
            <a:ext cx="2466975" cy="1877060"/>
            <a:chOff x="0" y="16627"/>
            <a:chExt cx="2467111" cy="1877841"/>
          </a:xfrm>
        </p:grpSpPr>
        <p:grpSp>
          <p:nvGrpSpPr>
            <p:cNvPr id="97" name="Group 96"/>
            <p:cNvGrpSpPr/>
            <p:nvPr/>
          </p:nvGrpSpPr>
          <p:grpSpPr>
            <a:xfrm>
              <a:off x="0" y="16627"/>
              <a:ext cx="2467111" cy="1592462"/>
              <a:chOff x="0" y="-17243"/>
              <a:chExt cx="2853747" cy="184574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60960"/>
                <a:ext cx="2722140" cy="1767541"/>
                <a:chOff x="0" y="0"/>
                <a:chExt cx="2722140" cy="1767541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0" y="0"/>
                  <a:ext cx="2722140" cy="1706880"/>
                  <a:chOff x="0" y="0"/>
                  <a:chExt cx="2722140" cy="1706880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807720" y="114300"/>
                    <a:ext cx="1805330" cy="1493520"/>
                    <a:chOff x="678180" y="15240"/>
                    <a:chExt cx="1805330" cy="1493520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701040" y="739140"/>
                      <a:ext cx="1782470" cy="7391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flipH="1" flipV="1">
                      <a:off x="678180" y="1501140"/>
                      <a:ext cx="1142620" cy="762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685800" y="15240"/>
                      <a:ext cx="0" cy="14630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0" y="0"/>
                    <a:ext cx="2722140" cy="1706880"/>
                    <a:chOff x="0" y="0"/>
                    <a:chExt cx="2722140" cy="1706880"/>
                  </a:xfrm>
                </p:grpSpPr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129540" y="83820"/>
                      <a:ext cx="1821180" cy="1516380"/>
                      <a:chOff x="0" y="0"/>
                      <a:chExt cx="1821180" cy="1516380"/>
                    </a:xfrm>
                  </p:grpSpPr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 flipH="1">
                        <a:off x="678180" y="0"/>
                        <a:ext cx="1143000" cy="151638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/>
                      <p:cNvCxnSpPr/>
                      <p:nvPr/>
                    </p:nvCxnSpPr>
                    <p:spPr>
                      <a:xfrm>
                        <a:off x="0" y="792480"/>
                        <a:ext cx="685800" cy="70866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0" y="0"/>
                      <a:ext cx="2722140" cy="1706880"/>
                      <a:chOff x="0" y="0"/>
                      <a:chExt cx="2722140" cy="1706880"/>
                    </a:xfrm>
                  </p:grpSpPr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70104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0" name="Oval 109"/>
                      <p:cNvSpPr/>
                      <p:nvPr/>
                    </p:nvSpPr>
                    <p:spPr>
                      <a:xfrm>
                        <a:off x="70104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Oval 110"/>
                      <p:cNvSpPr/>
                      <p:nvPr/>
                    </p:nvSpPr>
                    <p:spPr>
                      <a:xfrm>
                        <a:off x="179070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" name="Oval 111"/>
                      <p:cNvSpPr/>
                      <p:nvPr/>
                    </p:nvSpPr>
                    <p:spPr>
                      <a:xfrm>
                        <a:off x="179070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3" name="Oval 112"/>
                      <p:cNvSpPr/>
                      <p:nvPr/>
                    </p:nvSpPr>
                    <p:spPr>
                      <a:xfrm>
                        <a:off x="0" y="73914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2491740" y="739140"/>
                        <a:ext cx="230400" cy="2304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0046" y="1409462"/>
                      <a:ext cx="335914" cy="35807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oMath>
                        </m:oMathPara>
                      </a14:m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40046" y="1409462"/>
                      <a:ext cx="335914" cy="3580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6692" y="-17243"/>
                    <a:ext cx="496178" cy="3894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6692" y="-17243"/>
                    <a:ext cx="496178" cy="3894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6547" y="715748"/>
                    <a:ext cx="457200" cy="4227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96547" y="715748"/>
                    <a:ext cx="457200" cy="4227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1501" y="1457808"/>
                    <a:ext cx="457200" cy="3581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u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1501" y="1457808"/>
                    <a:ext cx="457200" cy="3581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00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Text Box 2"/>
            <p:cNvSpPr txBox="1">
              <a:spLocks noChangeArrowheads="1"/>
            </p:cNvSpPr>
            <p:nvPr/>
          </p:nvSpPr>
          <p:spPr bwMode="auto">
            <a:xfrm>
              <a:off x="578069" y="1608083"/>
              <a:ext cx="1289050" cy="28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Figure 4c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83166" y="4494273"/>
                <a:ext cx="893085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1688" indent="-396875"/>
                <a:r>
                  <a:rPr lang="en-US" dirty="0"/>
                  <a:t>4.4	Case 1: If there is an edge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between any two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then that edge forms a triangle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the two edges coming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:r>
                  <a:rPr lang="en-US" sz="1600" dirty="0"/>
                  <a:t>(In figure </a:t>
                </a:r>
                <a:r>
                  <a:rPr lang="en-US" sz="1600" dirty="0" err="1"/>
                  <a:t>4d</a:t>
                </a:r>
                <a:r>
                  <a:rPr lang="en-US" sz="1600" dirty="0"/>
                  <a:t>, the 3 dashed lines are the edges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. (In this example, two of them –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– are of </a:t>
                </a:r>
                <a:r>
                  <a:rPr lang="en-US" sz="1600" dirty="0" err="1"/>
                  <a:t>colour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(red). Let’s pick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/>
                  <a:t> . We have a triangle of </a:t>
                </a:r>
                <a:r>
                  <a:rPr lang="en-US" sz="1600" dirty="0" err="1"/>
                  <a:t>colour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801688" indent="-396875"/>
                <a:r>
                  <a:rPr lang="en-US" dirty="0"/>
                  <a:t>4.5	Case 2: If there are no edges of </a:t>
                </a:r>
                <a:r>
                  <a:rPr lang="en-US" dirty="0" err="1"/>
                  <a:t>colour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between any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Then the edges between these 3 vertices form a triangle of </a:t>
                </a:r>
                <a:r>
                  <a:rPr lang="en-US" dirty="0" err="1"/>
                  <a:t>colour</a:t>
                </a:r>
                <a:r>
                  <a:rPr lang="en-US" dirty="0"/>
                  <a:t> opposite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" y="4494273"/>
                <a:ext cx="8930858" cy="1692771"/>
              </a:xfrm>
              <a:prstGeom prst="rect">
                <a:avLst/>
              </a:prstGeom>
              <a:blipFill>
                <a:blip r:embed="rId13"/>
                <a:stretch>
                  <a:fillRect t="-1799" b="-46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/>
          <p:cNvGrpSpPr/>
          <p:nvPr/>
        </p:nvGrpSpPr>
        <p:grpSpPr>
          <a:xfrm>
            <a:off x="9387607" y="4673583"/>
            <a:ext cx="2479041" cy="1917065"/>
            <a:chOff x="0" y="-23207"/>
            <a:chExt cx="2479329" cy="1917675"/>
          </a:xfrm>
        </p:grpSpPr>
        <p:grpSp>
          <p:nvGrpSpPr>
            <p:cNvPr id="122" name="Group 121"/>
            <p:cNvGrpSpPr/>
            <p:nvPr/>
          </p:nvGrpSpPr>
          <p:grpSpPr>
            <a:xfrm>
              <a:off x="0" y="-23207"/>
              <a:ext cx="2479329" cy="1631027"/>
              <a:chOff x="0" y="-26700"/>
              <a:chExt cx="2846834" cy="187653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0" y="53340"/>
                <a:ext cx="2722140" cy="1796491"/>
                <a:chOff x="0" y="0"/>
                <a:chExt cx="2722140" cy="1796491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0" y="0"/>
                  <a:ext cx="2722140" cy="1706880"/>
                  <a:chOff x="0" y="0"/>
                  <a:chExt cx="2722140" cy="1706880"/>
                </a:xfrm>
              </p:grpSpPr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807720" y="99060"/>
                    <a:ext cx="1821180" cy="1508760"/>
                    <a:chOff x="678180" y="0"/>
                    <a:chExt cx="1821180" cy="1508760"/>
                  </a:xfrm>
                </p:grpSpPr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>
                      <a:off x="701040" y="739140"/>
                      <a:ext cx="1782470" cy="7391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1783080" y="701040"/>
                      <a:ext cx="716280" cy="800100"/>
                    </a:xfrm>
                    <a:prstGeom prst="line">
                      <a:avLst/>
                    </a:prstGeom>
                    <a:ln w="12700">
                      <a:solidFill>
                        <a:srgbClr val="0000FF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H="1" flipV="1">
                      <a:off x="678180" y="1501140"/>
                      <a:ext cx="1142620" cy="762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 flipH="1" flipV="1">
                      <a:off x="685800" y="0"/>
                      <a:ext cx="1097280" cy="1478280"/>
                    </a:xfrm>
                    <a:prstGeom prst="line">
                      <a:avLst/>
                    </a:prstGeom>
                    <a:ln w="12700">
                      <a:solidFill>
                        <a:srgbClr val="0000FF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685800" y="15240"/>
                      <a:ext cx="0" cy="1463040"/>
                    </a:xfrm>
                    <a:prstGeom prst="line">
                      <a:avLst/>
                    </a:prstGeom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0" y="0"/>
                    <a:ext cx="2722140" cy="1706880"/>
                    <a:chOff x="0" y="0"/>
                    <a:chExt cx="2722140" cy="1706880"/>
                  </a:xfrm>
                </p:grpSpPr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129540" y="83820"/>
                      <a:ext cx="2499360" cy="1516380"/>
                      <a:chOff x="0" y="0"/>
                      <a:chExt cx="2499360" cy="1516380"/>
                    </a:xfrm>
                  </p:grpSpPr>
                  <p:cxnSp>
                    <p:nvCxnSpPr>
                      <p:cNvPr id="140" name="Straight Connector 139"/>
                      <p:cNvCxnSpPr/>
                      <p:nvPr/>
                    </p:nvCxnSpPr>
                    <p:spPr>
                      <a:xfrm>
                        <a:off x="1783080" y="15240"/>
                        <a:ext cx="0" cy="147828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/>
                      <p:cNvCxnSpPr/>
                      <p:nvPr/>
                    </p:nvCxnSpPr>
                    <p:spPr>
                      <a:xfrm flipH="1">
                        <a:off x="678180" y="0"/>
                        <a:ext cx="1143000" cy="151638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Straight Connector 141"/>
                      <p:cNvCxnSpPr/>
                      <p:nvPr/>
                    </p:nvCxnSpPr>
                    <p:spPr>
                      <a:xfrm>
                        <a:off x="685800" y="38100"/>
                        <a:ext cx="1813560" cy="739140"/>
                      </a:xfrm>
                      <a:prstGeom prst="line">
                        <a:avLst/>
                      </a:prstGeom>
                      <a:ln w="12700">
                        <a:solidFill>
                          <a:srgbClr val="0000FF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>
                        <a:off x="0" y="792480"/>
                        <a:ext cx="685800" cy="70866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0" y="0"/>
                      <a:ext cx="2722140" cy="1706880"/>
                      <a:chOff x="0" y="0"/>
                      <a:chExt cx="2722140" cy="1706880"/>
                    </a:xfrm>
                  </p:grpSpPr>
                  <p:sp>
                    <p:nvSpPr>
                      <p:cNvPr id="134" name="Oval 133"/>
                      <p:cNvSpPr/>
                      <p:nvPr/>
                    </p:nvSpPr>
                    <p:spPr>
                      <a:xfrm>
                        <a:off x="70104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5" name="Oval 134"/>
                      <p:cNvSpPr/>
                      <p:nvPr/>
                    </p:nvSpPr>
                    <p:spPr>
                      <a:xfrm>
                        <a:off x="70104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6" name="Oval 135"/>
                      <p:cNvSpPr/>
                      <p:nvPr/>
                    </p:nvSpPr>
                    <p:spPr>
                      <a:xfrm>
                        <a:off x="1790700" y="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1790700" y="147828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0" y="739140"/>
                        <a:ext cx="228600" cy="2286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2491740" y="739140"/>
                        <a:ext cx="230400" cy="2304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936" y="1409252"/>
                      <a:ext cx="335914" cy="38723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oMath>
                        </m:oMathPara>
                      </a14:m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 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39936" y="1409252"/>
                      <a:ext cx="335914" cy="38723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832" y="-26700"/>
                    <a:ext cx="457199" cy="3822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5832" y="-26700"/>
                    <a:ext cx="457199" cy="38227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9634" y="700251"/>
                    <a:ext cx="457200" cy="4248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89634" y="700251"/>
                    <a:ext cx="457200" cy="42480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9127" y="1443642"/>
                    <a:ext cx="457200" cy="3743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12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u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9127" y="1443642"/>
                    <a:ext cx="457200" cy="37430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370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588580" y="1608083"/>
              <a:ext cx="1289050" cy="28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Figure 4d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96968" y="6176577"/>
            <a:ext cx="627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indent="-396875"/>
            <a:r>
              <a:rPr lang="en-US" dirty="0"/>
              <a:t>5.	In all cases, there is a triangle of the same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4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2" grpId="0"/>
      <p:bldP spid="93" grpId="0"/>
      <p:bldP spid="94" grpId="0"/>
      <p:bldP spid="120" grpId="0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12817"/>
            <a:ext cx="11242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Q5.</a:t>
            </a:r>
            <a:r>
              <a:rPr lang="en-US" dirty="0">
                <a:latin typeface="CMR10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1371355" y="443735"/>
            <a:ext cx="26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this graph</a:t>
            </a:r>
            <a:endParaRPr 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4066138" y="279428"/>
                <a:ext cx="6658622" cy="83099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(a) 	Write the adjacency matrix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the graph. Let the rows and columns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138" y="279428"/>
                <a:ext cx="6658622" cy="830997"/>
              </a:xfrm>
              <a:prstGeom prst="rect">
                <a:avLst/>
              </a:prstGeom>
              <a:blipFill>
                <a:blip r:embed="rId2"/>
                <a:stretch>
                  <a:fillRect l="-1374" t="-5882" r="-183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181356" y="966955"/>
            <a:ext cx="2608165" cy="1999520"/>
            <a:chOff x="0" y="0"/>
            <a:chExt cx="1528763" cy="1171575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0"/>
              <a:ext cx="1528763" cy="1171575"/>
              <a:chOff x="0" y="0"/>
              <a:chExt cx="1528763" cy="117157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0" y="0"/>
                <a:ext cx="1528763" cy="1166813"/>
                <a:chOff x="0" y="-33338"/>
                <a:chExt cx="1528763" cy="1166813"/>
              </a:xfrm>
            </p:grpSpPr>
            <p:sp>
              <p:nvSpPr>
                <p:cNvPr id="4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181100" y="3524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6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90550" y="-33338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1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472"/>
                <p:cNvSpPr txBox="1">
                  <a:spLocks noChangeArrowheads="1"/>
                </p:cNvSpPr>
                <p:nvPr/>
              </p:nvSpPr>
              <p:spPr bwMode="auto">
                <a:xfrm>
                  <a:off x="333375" y="252412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2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704850" y="2000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3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90550" y="8477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4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85825" y="42862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5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485775"/>
                  <a:ext cx="347663" cy="285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i="1" dirty="0">
                      <a:effectLst/>
                      <a:ea typeface="Times New Roman" panose="02020603050405020304" pitchFamily="18" charset="0"/>
                    </a:rPr>
                    <a:t>e</a:t>
                  </a:r>
                  <a:r>
                    <a:rPr lang="en-US" baseline="-25000" dirty="0">
                      <a:effectLst/>
                      <a:ea typeface="Times New Roman" panose="02020603050405020304" pitchFamily="18" charset="0"/>
                    </a:rPr>
                    <a:t>7</a:t>
                  </a:r>
                  <a:endParaRPr lang="en-SG" dirty="0">
                    <a:effectLst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23825" y="0"/>
                <a:ext cx="1285875" cy="1171575"/>
                <a:chOff x="0" y="0"/>
                <a:chExt cx="1285875" cy="117157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4287" y="0"/>
                  <a:ext cx="1271588" cy="1171575"/>
                  <a:chOff x="0" y="0"/>
                  <a:chExt cx="1271588" cy="1171575"/>
                </a:xfrm>
              </p:grpSpPr>
              <p:sp>
                <p:nvSpPr>
                  <p:cNvPr id="3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263" y="0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q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p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263" y="885825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s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3" y="885825"/>
                    <a:ext cx="314325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i="1" dirty="0">
                        <a:effectLst/>
                        <a:ea typeface="Times New Roman" panose="02020603050405020304" pitchFamily="18" charset="0"/>
                      </a:rPr>
                      <a:t>r</a:t>
                    </a:r>
                    <a:endParaRPr lang="en-SG" dirty="0">
                      <a:effectLst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0" y="209550"/>
                  <a:ext cx="1137920" cy="752475"/>
                  <a:chOff x="0" y="0"/>
                  <a:chExt cx="1137920" cy="752475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257175" y="28575"/>
                    <a:ext cx="764540" cy="70485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257175" y="28575"/>
                    <a:ext cx="76898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Freeform 30"/>
                  <p:cNvSpPr/>
                  <p:nvPr/>
                </p:nvSpPr>
                <p:spPr>
                  <a:xfrm>
                    <a:off x="1019175" y="28575"/>
                    <a:ext cx="118745" cy="704850"/>
                  </a:xfrm>
                  <a:custGeom>
                    <a:avLst/>
                    <a:gdLst>
                      <a:gd name="connsiteX0" fmla="*/ 0 w 119070"/>
                      <a:gd name="connsiteY0" fmla="*/ 0 h 571500"/>
                      <a:gd name="connsiteX1" fmla="*/ 119062 w 119070"/>
                      <a:gd name="connsiteY1" fmla="*/ 276225 h 571500"/>
                      <a:gd name="connsiteX2" fmla="*/ 4762 w 119070"/>
                      <a:gd name="connsiteY2" fmla="*/ 571500 h 571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070" h="571500">
                        <a:moveTo>
                          <a:pt x="0" y="0"/>
                        </a:moveTo>
                        <a:cubicBezTo>
                          <a:pt x="59134" y="90487"/>
                          <a:pt x="118268" y="180975"/>
                          <a:pt x="119062" y="276225"/>
                        </a:cubicBezTo>
                        <a:cubicBezTo>
                          <a:pt x="119856" y="371475"/>
                          <a:pt x="62309" y="471487"/>
                          <a:pt x="4762" y="57150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 rot="1198992">
                    <a:off x="0" y="552450"/>
                    <a:ext cx="295910" cy="1866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1019175" y="28575"/>
                    <a:ext cx="2540" cy="7143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242887" y="0"/>
                    <a:ext cx="814388" cy="7524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257175" y="733425"/>
                    <a:ext cx="8001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Group 13"/>
            <p:cNvGrpSpPr/>
            <p:nvPr/>
          </p:nvGrpSpPr>
          <p:grpSpPr>
            <a:xfrm>
              <a:off x="366712" y="209550"/>
              <a:ext cx="811848" cy="752475"/>
              <a:chOff x="0" y="0"/>
              <a:chExt cx="811848" cy="75247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0" y="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66763" y="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0" y="70485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6763" y="704850"/>
                <a:ext cx="4508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6833695" y="1254588"/>
                <a:ext cx="2781360" cy="461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(b) 	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95" y="1254588"/>
                <a:ext cx="2781360" cy="461665"/>
              </a:xfrm>
              <a:prstGeom prst="rect">
                <a:avLst/>
              </a:prstGeom>
              <a:blipFill>
                <a:blip r:embed="rId3"/>
                <a:stretch>
                  <a:fillRect l="-328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108313" y="1827072"/>
                <a:ext cx="5451236" cy="102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3" y="1827072"/>
                <a:ext cx="5451236" cy="102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108313" y="2966475"/>
                <a:ext cx="583595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3" y="2966475"/>
                <a:ext cx="583595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844552" y="3023333"/>
                <a:ext cx="5159920" cy="830997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(c) 	How many walks of length 2 are there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itself?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2" y="3023333"/>
                <a:ext cx="5159920" cy="830997"/>
              </a:xfrm>
              <a:prstGeom prst="rect">
                <a:avLst/>
              </a:prstGeom>
              <a:blipFill>
                <a:blip r:embed="rId7"/>
                <a:stretch>
                  <a:fillRect l="-1891" t="-5882" r="-118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844550" y="4670028"/>
                <a:ext cx="8909049" cy="461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marL="539750" indent="-539750"/>
                <a:r>
                  <a:rPr lang="en-US" sz="2400" dirty="0"/>
                  <a:t>(d) 	How many walks of length 3 are there 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?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4670028"/>
                <a:ext cx="8909049" cy="461665"/>
              </a:xfrm>
              <a:prstGeom prst="rect">
                <a:avLst/>
              </a:prstGeom>
              <a:blipFill>
                <a:blip r:embed="rId8"/>
                <a:stretch>
                  <a:fillRect l="-109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817577" y="1062009"/>
            <a:ext cx="2281917" cy="1502489"/>
            <a:chOff x="3817577" y="1062009"/>
            <a:chExt cx="2281917" cy="150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817577" y="1310316"/>
                  <a:ext cx="2106859" cy="1133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577" y="1310316"/>
                  <a:ext cx="2106859" cy="11339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42769" y="1062009"/>
                  <a:ext cx="15527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769" y="1062009"/>
                  <a:ext cx="155275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13582" y="1302614"/>
                  <a:ext cx="285912" cy="126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582" y="1302614"/>
                  <a:ext cx="285912" cy="12618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10442650" y="1801164"/>
            <a:ext cx="288609" cy="30323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5369" y="3831291"/>
                <a:ext cx="503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walks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69" y="3831291"/>
                <a:ext cx="5037205" cy="369332"/>
              </a:xfrm>
              <a:prstGeom prst="rect">
                <a:avLst/>
              </a:prstGeom>
              <a:blipFill>
                <a:blip r:embed="rId12"/>
                <a:stretch>
                  <a:fillRect l="-10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44552" y="4212322"/>
                <a:ext cx="10319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 walks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&gt;,,&lt;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&gt;,,&lt;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2" y="4212322"/>
                <a:ext cx="10319841" cy="369332"/>
              </a:xfrm>
              <a:prstGeom prst="rect">
                <a:avLst/>
              </a:prstGeom>
              <a:blipFill>
                <a:blip r:embed="rId13"/>
                <a:stretch>
                  <a:fillRect l="-53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11164393" y="2617798"/>
            <a:ext cx="288609" cy="303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471315" y="3476711"/>
            <a:ext cx="288609" cy="30323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63426" y="5072297"/>
                <a:ext cx="514104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 walks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sz="1400" dirty="0"/>
                  <a:t>2 ways via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r>
                  <a:rPr lang="en-US" sz="1400" dirty="0"/>
                  <a:t>3 ways via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: 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6 ways via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: 	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	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26" y="5072297"/>
                <a:ext cx="5141046" cy="1231106"/>
              </a:xfrm>
              <a:prstGeom prst="rect">
                <a:avLst/>
              </a:prstGeom>
              <a:blipFill>
                <a:blip r:embed="rId14"/>
                <a:stretch>
                  <a:fillRect l="-1068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10113870" y="3741389"/>
            <a:ext cx="288609" cy="303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69978" y="5141315"/>
                <a:ext cx="392790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 walks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sz="1400" dirty="0"/>
                  <a:t>2 ways via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4 ways via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/>
                  <a:t>: 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974725" indent="-974725"/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&gt;.</m:t>
                    </m:r>
                  </m:oMath>
                </a14:m>
                <a:endParaRPr lang="en-US" sz="1400" b="0" dirty="0"/>
              </a:p>
              <a:p>
                <a:pPr marL="974725" indent="-974725"/>
                <a:r>
                  <a:rPr lang="en-US" sz="1400" dirty="0"/>
                  <a:t>2 ways via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400" dirty="0"/>
                  <a:t>: 	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78" y="5141315"/>
                <a:ext cx="3927906" cy="1231106"/>
              </a:xfrm>
              <a:prstGeom prst="rect">
                <a:avLst/>
              </a:prstGeom>
              <a:blipFill>
                <a:blip r:embed="rId15"/>
                <a:stretch>
                  <a:fillRect l="-1398" t="-2475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" grpId="0" animBg="1"/>
      <p:bldP spid="7" grpId="0"/>
      <p:bldP spid="53" grpId="0"/>
      <p:bldP spid="54" grpId="0" animBg="1"/>
      <p:bldP spid="55" grpId="0" animBg="1"/>
      <p:bldP spid="56" grpId="0"/>
      <p:bldP spid="57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056BCB-24C5-4456-9563-2934CCF36067}"/>
                  </a:ext>
                </a:extLst>
              </p:cNvPr>
              <p:cNvSpPr txBox="1"/>
              <p:nvPr/>
            </p:nvSpPr>
            <p:spPr>
              <a:xfrm>
                <a:off x="1352973" y="367930"/>
                <a:ext cx="10369335" cy="164660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Given a pile of stones. At each step, you can separate a pile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 stones into two piles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stones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). On doing this, you earn $(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/>
                  <a:t>).</a:t>
                </a:r>
              </a:p>
              <a:p>
                <a:r>
                  <a:rPr lang="en-SG" sz="2400" dirty="0"/>
                  <a:t>What is the maximum amount of money you can earn at the end if you start with a pile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stone?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056BCB-24C5-4456-9563-2934CCF3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73" y="367930"/>
                <a:ext cx="10369335" cy="1646605"/>
              </a:xfrm>
              <a:prstGeom prst="rect">
                <a:avLst/>
              </a:prstGeom>
              <a:blipFill>
                <a:blip r:embed="rId2"/>
                <a:stretch>
                  <a:fillRect l="-941" t="-2963" r="-235" b="-74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B7835C-85CA-44CB-8195-DCDAFC692BFA}"/>
              </a:ext>
            </a:extLst>
          </p:cNvPr>
          <p:cNvGrpSpPr/>
          <p:nvPr/>
        </p:nvGrpSpPr>
        <p:grpSpPr>
          <a:xfrm>
            <a:off x="7330776" y="1631768"/>
            <a:ext cx="4479413" cy="1230514"/>
            <a:chOff x="0" y="0"/>
            <a:chExt cx="5957314" cy="17809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54D57F8-C50B-45A3-A29F-674D1A492D7C}"/>
                </a:ext>
              </a:extLst>
            </p:cNvPr>
            <p:cNvGrpSpPr/>
            <p:nvPr/>
          </p:nvGrpSpPr>
          <p:grpSpPr>
            <a:xfrm>
              <a:off x="1927476" y="59206"/>
              <a:ext cx="1348576" cy="1721782"/>
              <a:chOff x="0" y="0"/>
              <a:chExt cx="1348576" cy="172178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A3F223D-A2FD-48E7-A14D-69D1DE70D080}"/>
                  </a:ext>
                </a:extLst>
              </p:cNvPr>
              <p:cNvGrpSpPr/>
              <p:nvPr/>
            </p:nvGrpSpPr>
            <p:grpSpPr>
              <a:xfrm>
                <a:off x="0" y="0"/>
                <a:ext cx="1348576" cy="921554"/>
                <a:chOff x="0" y="0"/>
                <a:chExt cx="1348576" cy="921554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473BC396-2FF8-42A3-BC2F-57F6DA03BD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009" y="72362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39BDAA16-7063-421D-A597-70191BDDD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55" y="249980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72AF4005-112C-4D4A-88B5-33732E6F20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019" y="421018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AFC372C3-DE2E-4B3E-A440-8603FDC38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567" y="256558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693E4FCF-489F-46A9-8547-77CACA0A7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4135" y="526273"/>
                  <a:ext cx="318135" cy="232410"/>
                </a:xfrm>
                <a:prstGeom prst="rect">
                  <a:avLst/>
                </a:prstGeom>
              </p:spPr>
            </p:pic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386B280F-6BA8-4808-ABAD-57F16681376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48576" cy="921554"/>
                </a:xfrm>
                <a:custGeom>
                  <a:avLst/>
                  <a:gdLst>
                    <a:gd name="connsiteX0" fmla="*/ 315764 w 1348576"/>
                    <a:gd name="connsiteY0" fmla="*/ 124990 h 921554"/>
                    <a:gd name="connsiteX1" fmla="*/ 269715 w 1348576"/>
                    <a:gd name="connsiteY1" fmla="*/ 138147 h 921554"/>
                    <a:gd name="connsiteX2" fmla="*/ 243402 w 1348576"/>
                    <a:gd name="connsiteY2" fmla="*/ 144725 h 921554"/>
                    <a:gd name="connsiteX3" fmla="*/ 184196 w 1348576"/>
                    <a:gd name="connsiteY3" fmla="*/ 164460 h 921554"/>
                    <a:gd name="connsiteX4" fmla="*/ 164461 w 1348576"/>
                    <a:gd name="connsiteY4" fmla="*/ 171039 h 921554"/>
                    <a:gd name="connsiteX5" fmla="*/ 138147 w 1348576"/>
                    <a:gd name="connsiteY5" fmla="*/ 177617 h 921554"/>
                    <a:gd name="connsiteX6" fmla="*/ 118412 w 1348576"/>
                    <a:gd name="connsiteY6" fmla="*/ 190774 h 921554"/>
                    <a:gd name="connsiteX7" fmla="*/ 78941 w 1348576"/>
                    <a:gd name="connsiteY7" fmla="*/ 223666 h 921554"/>
                    <a:gd name="connsiteX8" fmla="*/ 52628 w 1348576"/>
                    <a:gd name="connsiteY8" fmla="*/ 263136 h 921554"/>
                    <a:gd name="connsiteX9" fmla="*/ 6579 w 1348576"/>
                    <a:gd name="connsiteY9" fmla="*/ 322342 h 921554"/>
                    <a:gd name="connsiteX10" fmla="*/ 0 w 1348576"/>
                    <a:gd name="connsiteY10" fmla="*/ 342077 h 921554"/>
                    <a:gd name="connsiteX11" fmla="*/ 6579 w 1348576"/>
                    <a:gd name="connsiteY11" fmla="*/ 513116 h 921554"/>
                    <a:gd name="connsiteX12" fmla="*/ 32892 w 1348576"/>
                    <a:gd name="connsiteY12" fmla="*/ 552587 h 921554"/>
                    <a:gd name="connsiteX13" fmla="*/ 98676 w 1348576"/>
                    <a:gd name="connsiteY13" fmla="*/ 605214 h 921554"/>
                    <a:gd name="connsiteX14" fmla="*/ 118412 w 1348576"/>
                    <a:gd name="connsiteY14" fmla="*/ 624949 h 921554"/>
                    <a:gd name="connsiteX15" fmla="*/ 144725 w 1348576"/>
                    <a:gd name="connsiteY15" fmla="*/ 638106 h 921554"/>
                    <a:gd name="connsiteX16" fmla="*/ 184196 w 1348576"/>
                    <a:gd name="connsiteY16" fmla="*/ 664420 h 921554"/>
                    <a:gd name="connsiteX17" fmla="*/ 210510 w 1348576"/>
                    <a:gd name="connsiteY17" fmla="*/ 684155 h 921554"/>
                    <a:gd name="connsiteX18" fmla="*/ 249980 w 1348576"/>
                    <a:gd name="connsiteY18" fmla="*/ 690734 h 921554"/>
                    <a:gd name="connsiteX19" fmla="*/ 276294 w 1348576"/>
                    <a:gd name="connsiteY19" fmla="*/ 710469 h 921554"/>
                    <a:gd name="connsiteX20" fmla="*/ 289451 w 1348576"/>
                    <a:gd name="connsiteY20" fmla="*/ 730204 h 921554"/>
                    <a:gd name="connsiteX21" fmla="*/ 315764 w 1348576"/>
                    <a:gd name="connsiteY21" fmla="*/ 736783 h 921554"/>
                    <a:gd name="connsiteX22" fmla="*/ 335499 w 1348576"/>
                    <a:gd name="connsiteY22" fmla="*/ 743361 h 921554"/>
                    <a:gd name="connsiteX23" fmla="*/ 374970 w 1348576"/>
                    <a:gd name="connsiteY23" fmla="*/ 769675 h 921554"/>
                    <a:gd name="connsiteX24" fmla="*/ 394705 w 1348576"/>
                    <a:gd name="connsiteY24" fmla="*/ 782831 h 921554"/>
                    <a:gd name="connsiteX25" fmla="*/ 447333 w 1348576"/>
                    <a:gd name="connsiteY25" fmla="*/ 802567 h 921554"/>
                    <a:gd name="connsiteX26" fmla="*/ 467068 w 1348576"/>
                    <a:gd name="connsiteY26" fmla="*/ 809145 h 921554"/>
                    <a:gd name="connsiteX27" fmla="*/ 499960 w 1348576"/>
                    <a:gd name="connsiteY27" fmla="*/ 822302 h 921554"/>
                    <a:gd name="connsiteX28" fmla="*/ 539430 w 1348576"/>
                    <a:gd name="connsiteY28" fmla="*/ 835459 h 921554"/>
                    <a:gd name="connsiteX29" fmla="*/ 559166 w 1348576"/>
                    <a:gd name="connsiteY29" fmla="*/ 848616 h 921554"/>
                    <a:gd name="connsiteX30" fmla="*/ 618371 w 1348576"/>
                    <a:gd name="connsiteY30" fmla="*/ 868351 h 921554"/>
                    <a:gd name="connsiteX31" fmla="*/ 690734 w 1348576"/>
                    <a:gd name="connsiteY31" fmla="*/ 888086 h 921554"/>
                    <a:gd name="connsiteX32" fmla="*/ 848616 w 1348576"/>
                    <a:gd name="connsiteY32" fmla="*/ 907821 h 921554"/>
                    <a:gd name="connsiteX33" fmla="*/ 868351 w 1348576"/>
                    <a:gd name="connsiteY33" fmla="*/ 914400 h 921554"/>
                    <a:gd name="connsiteX34" fmla="*/ 1065704 w 1348576"/>
                    <a:gd name="connsiteY34" fmla="*/ 914400 h 921554"/>
                    <a:gd name="connsiteX35" fmla="*/ 1184115 w 1348576"/>
                    <a:gd name="connsiteY35" fmla="*/ 888086 h 921554"/>
                    <a:gd name="connsiteX36" fmla="*/ 1243321 w 1348576"/>
                    <a:gd name="connsiteY36" fmla="*/ 874929 h 921554"/>
                    <a:gd name="connsiteX37" fmla="*/ 1302527 w 1348576"/>
                    <a:gd name="connsiteY37" fmla="*/ 861772 h 921554"/>
                    <a:gd name="connsiteX38" fmla="*/ 1322262 w 1348576"/>
                    <a:gd name="connsiteY38" fmla="*/ 848616 h 921554"/>
                    <a:gd name="connsiteX39" fmla="*/ 1341997 w 1348576"/>
                    <a:gd name="connsiteY39" fmla="*/ 802567 h 921554"/>
                    <a:gd name="connsiteX40" fmla="*/ 1348576 w 1348576"/>
                    <a:gd name="connsiteY40" fmla="*/ 782831 h 921554"/>
                    <a:gd name="connsiteX41" fmla="*/ 1341997 w 1348576"/>
                    <a:gd name="connsiteY41" fmla="*/ 559165 h 921554"/>
                    <a:gd name="connsiteX42" fmla="*/ 1328840 w 1348576"/>
                    <a:gd name="connsiteY42" fmla="*/ 539430 h 921554"/>
                    <a:gd name="connsiteX43" fmla="*/ 1309105 w 1348576"/>
                    <a:gd name="connsiteY43" fmla="*/ 493381 h 921554"/>
                    <a:gd name="connsiteX44" fmla="*/ 1282792 w 1348576"/>
                    <a:gd name="connsiteY44" fmla="*/ 453911 h 921554"/>
                    <a:gd name="connsiteX45" fmla="*/ 1269635 w 1348576"/>
                    <a:gd name="connsiteY45" fmla="*/ 434175 h 921554"/>
                    <a:gd name="connsiteX46" fmla="*/ 1236743 w 1348576"/>
                    <a:gd name="connsiteY46" fmla="*/ 374970 h 921554"/>
                    <a:gd name="connsiteX47" fmla="*/ 1217007 w 1348576"/>
                    <a:gd name="connsiteY47" fmla="*/ 355234 h 921554"/>
                    <a:gd name="connsiteX48" fmla="*/ 1184115 w 1348576"/>
                    <a:gd name="connsiteY48" fmla="*/ 315764 h 921554"/>
                    <a:gd name="connsiteX49" fmla="*/ 1177537 w 1348576"/>
                    <a:gd name="connsiteY49" fmla="*/ 282872 h 921554"/>
                    <a:gd name="connsiteX50" fmla="*/ 1144645 w 1348576"/>
                    <a:gd name="connsiteY50" fmla="*/ 243401 h 921554"/>
                    <a:gd name="connsiteX51" fmla="*/ 1111753 w 1348576"/>
                    <a:gd name="connsiteY51" fmla="*/ 210509 h 921554"/>
                    <a:gd name="connsiteX52" fmla="*/ 1078861 w 1348576"/>
                    <a:gd name="connsiteY52" fmla="*/ 177617 h 921554"/>
                    <a:gd name="connsiteX53" fmla="*/ 1065704 w 1348576"/>
                    <a:gd name="connsiteY53" fmla="*/ 157882 h 921554"/>
                    <a:gd name="connsiteX54" fmla="*/ 1039390 w 1348576"/>
                    <a:gd name="connsiteY54" fmla="*/ 144725 h 921554"/>
                    <a:gd name="connsiteX55" fmla="*/ 1019655 w 1348576"/>
                    <a:gd name="connsiteY55" fmla="*/ 131568 h 921554"/>
                    <a:gd name="connsiteX56" fmla="*/ 986763 w 1348576"/>
                    <a:gd name="connsiteY56" fmla="*/ 98676 h 921554"/>
                    <a:gd name="connsiteX57" fmla="*/ 973606 w 1348576"/>
                    <a:gd name="connsiteY57" fmla="*/ 78941 h 921554"/>
                    <a:gd name="connsiteX58" fmla="*/ 934135 w 1348576"/>
                    <a:gd name="connsiteY58" fmla="*/ 52627 h 921554"/>
                    <a:gd name="connsiteX59" fmla="*/ 914400 w 1348576"/>
                    <a:gd name="connsiteY59" fmla="*/ 39470 h 921554"/>
                    <a:gd name="connsiteX60" fmla="*/ 874930 w 1348576"/>
                    <a:gd name="connsiteY60" fmla="*/ 26313 h 921554"/>
                    <a:gd name="connsiteX61" fmla="*/ 855194 w 1348576"/>
                    <a:gd name="connsiteY61" fmla="*/ 19735 h 921554"/>
                    <a:gd name="connsiteX62" fmla="*/ 822302 w 1348576"/>
                    <a:gd name="connsiteY62" fmla="*/ 13157 h 921554"/>
                    <a:gd name="connsiteX63" fmla="*/ 802567 w 1348576"/>
                    <a:gd name="connsiteY63" fmla="*/ 6578 h 921554"/>
                    <a:gd name="connsiteX64" fmla="*/ 776253 w 1348576"/>
                    <a:gd name="connsiteY64" fmla="*/ 0 h 921554"/>
                    <a:gd name="connsiteX65" fmla="*/ 546009 w 1348576"/>
                    <a:gd name="connsiteY65" fmla="*/ 6578 h 921554"/>
                    <a:gd name="connsiteX66" fmla="*/ 499960 w 1348576"/>
                    <a:gd name="connsiteY66" fmla="*/ 26313 h 921554"/>
                    <a:gd name="connsiteX67" fmla="*/ 480225 w 1348576"/>
                    <a:gd name="connsiteY67" fmla="*/ 46049 h 921554"/>
                    <a:gd name="connsiteX68" fmla="*/ 460489 w 1348576"/>
                    <a:gd name="connsiteY68" fmla="*/ 52627 h 921554"/>
                    <a:gd name="connsiteX69" fmla="*/ 421019 w 1348576"/>
                    <a:gd name="connsiteY69" fmla="*/ 78941 h 921554"/>
                    <a:gd name="connsiteX70" fmla="*/ 381548 w 1348576"/>
                    <a:gd name="connsiteY70" fmla="*/ 92098 h 921554"/>
                    <a:gd name="connsiteX71" fmla="*/ 342078 w 1348576"/>
                    <a:gd name="connsiteY71" fmla="*/ 111833 h 921554"/>
                    <a:gd name="connsiteX72" fmla="*/ 315764 w 1348576"/>
                    <a:gd name="connsiteY72" fmla="*/ 124990 h 92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1348576" h="921554">
                      <a:moveTo>
                        <a:pt x="315764" y="124990"/>
                      </a:moveTo>
                      <a:cubicBezTo>
                        <a:pt x="303703" y="129376"/>
                        <a:pt x="285116" y="133947"/>
                        <a:pt x="269715" y="138147"/>
                      </a:cubicBezTo>
                      <a:cubicBezTo>
                        <a:pt x="260993" y="140526"/>
                        <a:pt x="252062" y="142127"/>
                        <a:pt x="243402" y="144725"/>
                      </a:cubicBezTo>
                      <a:cubicBezTo>
                        <a:pt x="223476" y="150703"/>
                        <a:pt x="203931" y="157881"/>
                        <a:pt x="184196" y="164460"/>
                      </a:cubicBezTo>
                      <a:cubicBezTo>
                        <a:pt x="177618" y="166653"/>
                        <a:pt x="171188" y="169357"/>
                        <a:pt x="164461" y="171039"/>
                      </a:cubicBezTo>
                      <a:lnTo>
                        <a:pt x="138147" y="177617"/>
                      </a:lnTo>
                      <a:cubicBezTo>
                        <a:pt x="131569" y="182003"/>
                        <a:pt x="124486" y="185713"/>
                        <a:pt x="118412" y="190774"/>
                      </a:cubicBezTo>
                      <a:cubicBezTo>
                        <a:pt x="67760" y="232983"/>
                        <a:pt x="127939" y="191000"/>
                        <a:pt x="78941" y="223666"/>
                      </a:cubicBezTo>
                      <a:cubicBezTo>
                        <a:pt x="70170" y="236823"/>
                        <a:pt x="63809" y="251955"/>
                        <a:pt x="52628" y="263136"/>
                      </a:cubicBezTo>
                      <a:cubicBezTo>
                        <a:pt x="35599" y="280165"/>
                        <a:pt x="14449" y="298735"/>
                        <a:pt x="6579" y="322342"/>
                      </a:cubicBezTo>
                      <a:lnTo>
                        <a:pt x="0" y="342077"/>
                      </a:lnTo>
                      <a:cubicBezTo>
                        <a:pt x="2193" y="399090"/>
                        <a:pt x="-2229" y="456745"/>
                        <a:pt x="6579" y="513116"/>
                      </a:cubicBezTo>
                      <a:cubicBezTo>
                        <a:pt x="9020" y="528739"/>
                        <a:pt x="21711" y="541406"/>
                        <a:pt x="32892" y="552587"/>
                      </a:cubicBezTo>
                      <a:cubicBezTo>
                        <a:pt x="83844" y="603539"/>
                        <a:pt x="58347" y="591772"/>
                        <a:pt x="98676" y="605214"/>
                      </a:cubicBezTo>
                      <a:cubicBezTo>
                        <a:pt x="105255" y="611792"/>
                        <a:pt x="110841" y="619542"/>
                        <a:pt x="118412" y="624949"/>
                      </a:cubicBezTo>
                      <a:cubicBezTo>
                        <a:pt x="126392" y="630649"/>
                        <a:pt x="136316" y="633061"/>
                        <a:pt x="144725" y="638106"/>
                      </a:cubicBezTo>
                      <a:cubicBezTo>
                        <a:pt x="158284" y="646242"/>
                        <a:pt x="171546" y="654933"/>
                        <a:pt x="184196" y="664420"/>
                      </a:cubicBezTo>
                      <a:cubicBezTo>
                        <a:pt x="192967" y="670998"/>
                        <a:pt x="200330" y="680083"/>
                        <a:pt x="210510" y="684155"/>
                      </a:cubicBezTo>
                      <a:cubicBezTo>
                        <a:pt x="222894" y="689109"/>
                        <a:pt x="236823" y="688541"/>
                        <a:pt x="249980" y="690734"/>
                      </a:cubicBezTo>
                      <a:cubicBezTo>
                        <a:pt x="258751" y="697312"/>
                        <a:pt x="268541" y="702716"/>
                        <a:pt x="276294" y="710469"/>
                      </a:cubicBezTo>
                      <a:cubicBezTo>
                        <a:pt x="281885" y="716059"/>
                        <a:pt x="282873" y="725818"/>
                        <a:pt x="289451" y="730204"/>
                      </a:cubicBezTo>
                      <a:cubicBezTo>
                        <a:pt x="296974" y="735219"/>
                        <a:pt x="307071" y="734299"/>
                        <a:pt x="315764" y="736783"/>
                      </a:cubicBezTo>
                      <a:cubicBezTo>
                        <a:pt x="322431" y="738688"/>
                        <a:pt x="328921" y="741168"/>
                        <a:pt x="335499" y="743361"/>
                      </a:cubicBezTo>
                      <a:lnTo>
                        <a:pt x="374970" y="769675"/>
                      </a:lnTo>
                      <a:cubicBezTo>
                        <a:pt x="381548" y="774060"/>
                        <a:pt x="387205" y="780331"/>
                        <a:pt x="394705" y="782831"/>
                      </a:cubicBezTo>
                      <a:cubicBezTo>
                        <a:pt x="439516" y="797770"/>
                        <a:pt x="384375" y="778958"/>
                        <a:pt x="447333" y="802567"/>
                      </a:cubicBezTo>
                      <a:cubicBezTo>
                        <a:pt x="453826" y="805002"/>
                        <a:pt x="460575" y="806710"/>
                        <a:pt x="467068" y="809145"/>
                      </a:cubicBezTo>
                      <a:cubicBezTo>
                        <a:pt x="478125" y="813291"/>
                        <a:pt x="488862" y="818266"/>
                        <a:pt x="499960" y="822302"/>
                      </a:cubicBezTo>
                      <a:cubicBezTo>
                        <a:pt x="512993" y="827042"/>
                        <a:pt x="527891" y="827766"/>
                        <a:pt x="539430" y="835459"/>
                      </a:cubicBezTo>
                      <a:cubicBezTo>
                        <a:pt x="546009" y="839845"/>
                        <a:pt x="552094" y="845080"/>
                        <a:pt x="559166" y="848616"/>
                      </a:cubicBezTo>
                      <a:cubicBezTo>
                        <a:pt x="583934" y="860999"/>
                        <a:pt x="593249" y="862070"/>
                        <a:pt x="618371" y="868351"/>
                      </a:cubicBezTo>
                      <a:cubicBezTo>
                        <a:pt x="654126" y="892187"/>
                        <a:pt x="627335" y="878576"/>
                        <a:pt x="690734" y="888086"/>
                      </a:cubicBezTo>
                      <a:cubicBezTo>
                        <a:pt x="821971" y="907771"/>
                        <a:pt x="717107" y="896863"/>
                        <a:pt x="848616" y="907821"/>
                      </a:cubicBezTo>
                      <a:cubicBezTo>
                        <a:pt x="855194" y="910014"/>
                        <a:pt x="861529" y="913160"/>
                        <a:pt x="868351" y="914400"/>
                      </a:cubicBezTo>
                      <a:cubicBezTo>
                        <a:pt x="943756" y="928110"/>
                        <a:pt x="971993" y="918659"/>
                        <a:pt x="1065704" y="914400"/>
                      </a:cubicBezTo>
                      <a:cubicBezTo>
                        <a:pt x="1142512" y="888797"/>
                        <a:pt x="1068353" y="911237"/>
                        <a:pt x="1184115" y="888086"/>
                      </a:cubicBezTo>
                      <a:cubicBezTo>
                        <a:pt x="1283317" y="868247"/>
                        <a:pt x="1159709" y="893510"/>
                        <a:pt x="1243321" y="874929"/>
                      </a:cubicBezTo>
                      <a:cubicBezTo>
                        <a:pt x="1318485" y="858226"/>
                        <a:pt x="1238352" y="877817"/>
                        <a:pt x="1302527" y="861772"/>
                      </a:cubicBezTo>
                      <a:cubicBezTo>
                        <a:pt x="1309105" y="857387"/>
                        <a:pt x="1316672" y="854206"/>
                        <a:pt x="1322262" y="848616"/>
                      </a:cubicBezTo>
                      <a:cubicBezTo>
                        <a:pt x="1338286" y="832592"/>
                        <a:pt x="1335958" y="823704"/>
                        <a:pt x="1341997" y="802567"/>
                      </a:cubicBezTo>
                      <a:cubicBezTo>
                        <a:pt x="1343902" y="795899"/>
                        <a:pt x="1346383" y="789410"/>
                        <a:pt x="1348576" y="782831"/>
                      </a:cubicBezTo>
                      <a:cubicBezTo>
                        <a:pt x="1346383" y="708276"/>
                        <a:pt x="1348025" y="633509"/>
                        <a:pt x="1341997" y="559165"/>
                      </a:cubicBezTo>
                      <a:cubicBezTo>
                        <a:pt x="1341358" y="551285"/>
                        <a:pt x="1332376" y="546502"/>
                        <a:pt x="1328840" y="539430"/>
                      </a:cubicBezTo>
                      <a:cubicBezTo>
                        <a:pt x="1301614" y="484978"/>
                        <a:pt x="1350179" y="561838"/>
                        <a:pt x="1309105" y="493381"/>
                      </a:cubicBezTo>
                      <a:cubicBezTo>
                        <a:pt x="1300970" y="479822"/>
                        <a:pt x="1291563" y="467068"/>
                        <a:pt x="1282792" y="453911"/>
                      </a:cubicBezTo>
                      <a:cubicBezTo>
                        <a:pt x="1278406" y="447332"/>
                        <a:pt x="1272135" y="441676"/>
                        <a:pt x="1269635" y="434175"/>
                      </a:cubicBezTo>
                      <a:cubicBezTo>
                        <a:pt x="1261362" y="409360"/>
                        <a:pt x="1259361" y="397588"/>
                        <a:pt x="1236743" y="374970"/>
                      </a:cubicBezTo>
                      <a:cubicBezTo>
                        <a:pt x="1230164" y="368391"/>
                        <a:pt x="1222963" y="362381"/>
                        <a:pt x="1217007" y="355234"/>
                      </a:cubicBezTo>
                      <a:cubicBezTo>
                        <a:pt x="1171220" y="300289"/>
                        <a:pt x="1241767" y="373413"/>
                        <a:pt x="1184115" y="315764"/>
                      </a:cubicBezTo>
                      <a:cubicBezTo>
                        <a:pt x="1181922" y="304800"/>
                        <a:pt x="1181463" y="293341"/>
                        <a:pt x="1177537" y="282872"/>
                      </a:cubicBezTo>
                      <a:cubicBezTo>
                        <a:pt x="1170855" y="265053"/>
                        <a:pt x="1156280" y="257363"/>
                        <a:pt x="1144645" y="243401"/>
                      </a:cubicBezTo>
                      <a:cubicBezTo>
                        <a:pt x="1117235" y="210509"/>
                        <a:pt x="1147934" y="234630"/>
                        <a:pt x="1111753" y="210509"/>
                      </a:cubicBezTo>
                      <a:cubicBezTo>
                        <a:pt x="1076668" y="157882"/>
                        <a:pt x="1122717" y="221473"/>
                        <a:pt x="1078861" y="177617"/>
                      </a:cubicBezTo>
                      <a:cubicBezTo>
                        <a:pt x="1073270" y="172026"/>
                        <a:pt x="1071778" y="162943"/>
                        <a:pt x="1065704" y="157882"/>
                      </a:cubicBezTo>
                      <a:cubicBezTo>
                        <a:pt x="1058170" y="151604"/>
                        <a:pt x="1047905" y="149591"/>
                        <a:pt x="1039390" y="144725"/>
                      </a:cubicBezTo>
                      <a:cubicBezTo>
                        <a:pt x="1032525" y="140802"/>
                        <a:pt x="1026233" y="135954"/>
                        <a:pt x="1019655" y="131568"/>
                      </a:cubicBezTo>
                      <a:cubicBezTo>
                        <a:pt x="984570" y="78941"/>
                        <a:pt x="1030619" y="142532"/>
                        <a:pt x="986763" y="98676"/>
                      </a:cubicBezTo>
                      <a:cubicBezTo>
                        <a:pt x="981172" y="93085"/>
                        <a:pt x="979556" y="84147"/>
                        <a:pt x="973606" y="78941"/>
                      </a:cubicBezTo>
                      <a:cubicBezTo>
                        <a:pt x="961706" y="68528"/>
                        <a:pt x="947292" y="61398"/>
                        <a:pt x="934135" y="52627"/>
                      </a:cubicBezTo>
                      <a:cubicBezTo>
                        <a:pt x="927557" y="48241"/>
                        <a:pt x="921900" y="41970"/>
                        <a:pt x="914400" y="39470"/>
                      </a:cubicBezTo>
                      <a:lnTo>
                        <a:pt x="874930" y="26313"/>
                      </a:lnTo>
                      <a:cubicBezTo>
                        <a:pt x="868351" y="24120"/>
                        <a:pt x="861994" y="21095"/>
                        <a:pt x="855194" y="19735"/>
                      </a:cubicBezTo>
                      <a:cubicBezTo>
                        <a:pt x="844230" y="17542"/>
                        <a:pt x="833149" y="15869"/>
                        <a:pt x="822302" y="13157"/>
                      </a:cubicBezTo>
                      <a:cubicBezTo>
                        <a:pt x="815575" y="11475"/>
                        <a:pt x="809234" y="8483"/>
                        <a:pt x="802567" y="6578"/>
                      </a:cubicBezTo>
                      <a:cubicBezTo>
                        <a:pt x="793874" y="4094"/>
                        <a:pt x="785024" y="2193"/>
                        <a:pt x="776253" y="0"/>
                      </a:cubicBezTo>
                      <a:cubicBezTo>
                        <a:pt x="699505" y="2193"/>
                        <a:pt x="622688" y="2646"/>
                        <a:pt x="546009" y="6578"/>
                      </a:cubicBezTo>
                      <a:cubicBezTo>
                        <a:pt x="527306" y="7537"/>
                        <a:pt x="513856" y="14733"/>
                        <a:pt x="499960" y="26313"/>
                      </a:cubicBezTo>
                      <a:cubicBezTo>
                        <a:pt x="492813" y="32269"/>
                        <a:pt x="487966" y="40888"/>
                        <a:pt x="480225" y="46049"/>
                      </a:cubicBezTo>
                      <a:cubicBezTo>
                        <a:pt x="474455" y="49896"/>
                        <a:pt x="467068" y="50434"/>
                        <a:pt x="460489" y="52627"/>
                      </a:cubicBezTo>
                      <a:cubicBezTo>
                        <a:pt x="447332" y="61398"/>
                        <a:pt x="436020" y="73941"/>
                        <a:pt x="421019" y="78941"/>
                      </a:cubicBezTo>
                      <a:cubicBezTo>
                        <a:pt x="407862" y="83327"/>
                        <a:pt x="393088" y="84405"/>
                        <a:pt x="381548" y="92098"/>
                      </a:cubicBezTo>
                      <a:cubicBezTo>
                        <a:pt x="324982" y="129807"/>
                        <a:pt x="396557" y="84592"/>
                        <a:pt x="342078" y="111833"/>
                      </a:cubicBezTo>
                      <a:cubicBezTo>
                        <a:pt x="308467" y="128639"/>
                        <a:pt x="327825" y="120604"/>
                        <a:pt x="315764" y="124990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0FF20FB-05F3-4D7F-AA82-44B842C406BE}"/>
                  </a:ext>
                </a:extLst>
              </p:cNvPr>
              <p:cNvGrpSpPr/>
              <p:nvPr/>
            </p:nvGrpSpPr>
            <p:grpSpPr>
              <a:xfrm>
                <a:off x="124990" y="960449"/>
                <a:ext cx="983956" cy="761333"/>
                <a:chOff x="0" y="0"/>
                <a:chExt cx="983956" cy="761333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FFBEEA8C-B4BE-4B63-BC71-75114A4FB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04" y="118411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9FFDDB7-F6AA-4415-BF6B-36147B863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057" y="164460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DF9F1C97-593B-402C-874B-E4D4A9B5D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234" y="440754"/>
                  <a:ext cx="318135" cy="232410"/>
                </a:xfrm>
                <a:prstGeom prst="rect">
                  <a:avLst/>
                </a:prstGeom>
              </p:spPr>
            </p:pic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A368F62-5481-486E-8C08-4724A141A5C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3956" cy="761333"/>
                </a:xfrm>
                <a:custGeom>
                  <a:avLst/>
                  <a:gdLst>
                    <a:gd name="connsiteX0" fmla="*/ 720819 w 983956"/>
                    <a:gd name="connsiteY0" fmla="*/ 11394 h 761333"/>
                    <a:gd name="connsiteX1" fmla="*/ 687927 w 983956"/>
                    <a:gd name="connsiteY1" fmla="*/ 4815 h 761333"/>
                    <a:gd name="connsiteX2" fmla="*/ 444526 w 983956"/>
                    <a:gd name="connsiteY2" fmla="*/ 17972 h 761333"/>
                    <a:gd name="connsiteX3" fmla="*/ 378741 w 983956"/>
                    <a:gd name="connsiteY3" fmla="*/ 44286 h 761333"/>
                    <a:gd name="connsiteX4" fmla="*/ 359006 w 983956"/>
                    <a:gd name="connsiteY4" fmla="*/ 50864 h 761333"/>
                    <a:gd name="connsiteX5" fmla="*/ 339271 w 983956"/>
                    <a:gd name="connsiteY5" fmla="*/ 64021 h 761333"/>
                    <a:gd name="connsiteX6" fmla="*/ 319536 w 983956"/>
                    <a:gd name="connsiteY6" fmla="*/ 70599 h 761333"/>
                    <a:gd name="connsiteX7" fmla="*/ 273487 w 983956"/>
                    <a:gd name="connsiteY7" fmla="*/ 96913 h 761333"/>
                    <a:gd name="connsiteX8" fmla="*/ 214281 w 983956"/>
                    <a:gd name="connsiteY8" fmla="*/ 116648 h 761333"/>
                    <a:gd name="connsiteX9" fmla="*/ 82713 w 983956"/>
                    <a:gd name="connsiteY9" fmla="*/ 129805 h 761333"/>
                    <a:gd name="connsiteX10" fmla="*/ 43242 w 983956"/>
                    <a:gd name="connsiteY10" fmla="*/ 136383 h 761333"/>
                    <a:gd name="connsiteX11" fmla="*/ 10350 w 983956"/>
                    <a:gd name="connsiteY11" fmla="*/ 175854 h 761333"/>
                    <a:gd name="connsiteX12" fmla="*/ 10350 w 983956"/>
                    <a:gd name="connsiteY12" fmla="*/ 287687 h 761333"/>
                    <a:gd name="connsiteX13" fmla="*/ 23507 w 983956"/>
                    <a:gd name="connsiteY13" fmla="*/ 327158 h 761333"/>
                    <a:gd name="connsiteX14" fmla="*/ 43242 w 983956"/>
                    <a:gd name="connsiteY14" fmla="*/ 399520 h 761333"/>
                    <a:gd name="connsiteX15" fmla="*/ 56399 w 983956"/>
                    <a:gd name="connsiteY15" fmla="*/ 438991 h 761333"/>
                    <a:gd name="connsiteX16" fmla="*/ 62977 w 983956"/>
                    <a:gd name="connsiteY16" fmla="*/ 465304 h 761333"/>
                    <a:gd name="connsiteX17" fmla="*/ 76134 w 983956"/>
                    <a:gd name="connsiteY17" fmla="*/ 491618 h 761333"/>
                    <a:gd name="connsiteX18" fmla="*/ 89291 w 983956"/>
                    <a:gd name="connsiteY18" fmla="*/ 544245 h 761333"/>
                    <a:gd name="connsiteX19" fmla="*/ 109026 w 983956"/>
                    <a:gd name="connsiteY19" fmla="*/ 590294 h 761333"/>
                    <a:gd name="connsiteX20" fmla="*/ 135340 w 983956"/>
                    <a:gd name="connsiteY20" fmla="*/ 629765 h 761333"/>
                    <a:gd name="connsiteX21" fmla="*/ 155075 w 983956"/>
                    <a:gd name="connsiteY21" fmla="*/ 649500 h 761333"/>
                    <a:gd name="connsiteX22" fmla="*/ 181389 w 983956"/>
                    <a:gd name="connsiteY22" fmla="*/ 662657 h 761333"/>
                    <a:gd name="connsiteX23" fmla="*/ 214281 w 983956"/>
                    <a:gd name="connsiteY23" fmla="*/ 682392 h 761333"/>
                    <a:gd name="connsiteX24" fmla="*/ 266908 w 983956"/>
                    <a:gd name="connsiteY24" fmla="*/ 702127 h 761333"/>
                    <a:gd name="connsiteX25" fmla="*/ 293222 w 983956"/>
                    <a:gd name="connsiteY25" fmla="*/ 715284 h 761333"/>
                    <a:gd name="connsiteX26" fmla="*/ 332692 w 983956"/>
                    <a:gd name="connsiteY26" fmla="*/ 741598 h 761333"/>
                    <a:gd name="connsiteX27" fmla="*/ 437947 w 983956"/>
                    <a:gd name="connsiteY27" fmla="*/ 761333 h 761333"/>
                    <a:gd name="connsiteX28" fmla="*/ 549780 w 983956"/>
                    <a:gd name="connsiteY28" fmla="*/ 754755 h 761333"/>
                    <a:gd name="connsiteX29" fmla="*/ 615564 w 983956"/>
                    <a:gd name="connsiteY29" fmla="*/ 728441 h 761333"/>
                    <a:gd name="connsiteX30" fmla="*/ 635300 w 983956"/>
                    <a:gd name="connsiteY30" fmla="*/ 721863 h 761333"/>
                    <a:gd name="connsiteX31" fmla="*/ 661613 w 983956"/>
                    <a:gd name="connsiteY31" fmla="*/ 708706 h 761333"/>
                    <a:gd name="connsiteX32" fmla="*/ 701084 w 983956"/>
                    <a:gd name="connsiteY32" fmla="*/ 682392 h 761333"/>
                    <a:gd name="connsiteX33" fmla="*/ 740554 w 983956"/>
                    <a:gd name="connsiteY33" fmla="*/ 669235 h 761333"/>
                    <a:gd name="connsiteX34" fmla="*/ 812917 w 983956"/>
                    <a:gd name="connsiteY34" fmla="*/ 642922 h 761333"/>
                    <a:gd name="connsiteX35" fmla="*/ 845809 w 983956"/>
                    <a:gd name="connsiteY35" fmla="*/ 636343 h 761333"/>
                    <a:gd name="connsiteX36" fmla="*/ 885280 w 983956"/>
                    <a:gd name="connsiteY36" fmla="*/ 596873 h 761333"/>
                    <a:gd name="connsiteX37" fmla="*/ 898436 w 983956"/>
                    <a:gd name="connsiteY37" fmla="*/ 570559 h 761333"/>
                    <a:gd name="connsiteX38" fmla="*/ 911593 w 983956"/>
                    <a:gd name="connsiteY38" fmla="*/ 517932 h 761333"/>
                    <a:gd name="connsiteX39" fmla="*/ 931328 w 983956"/>
                    <a:gd name="connsiteY39" fmla="*/ 445569 h 761333"/>
                    <a:gd name="connsiteX40" fmla="*/ 937907 w 983956"/>
                    <a:gd name="connsiteY40" fmla="*/ 392942 h 761333"/>
                    <a:gd name="connsiteX41" fmla="*/ 951064 w 983956"/>
                    <a:gd name="connsiteY41" fmla="*/ 360050 h 761333"/>
                    <a:gd name="connsiteX42" fmla="*/ 957642 w 983956"/>
                    <a:gd name="connsiteY42" fmla="*/ 340314 h 761333"/>
                    <a:gd name="connsiteX43" fmla="*/ 964221 w 983956"/>
                    <a:gd name="connsiteY43" fmla="*/ 314001 h 761333"/>
                    <a:gd name="connsiteX44" fmla="*/ 977377 w 983956"/>
                    <a:gd name="connsiteY44" fmla="*/ 287687 h 761333"/>
                    <a:gd name="connsiteX45" fmla="*/ 983956 w 983956"/>
                    <a:gd name="connsiteY45" fmla="*/ 267952 h 761333"/>
                    <a:gd name="connsiteX46" fmla="*/ 977377 w 983956"/>
                    <a:gd name="connsiteY46" fmla="*/ 208746 h 761333"/>
                    <a:gd name="connsiteX47" fmla="*/ 944485 w 983956"/>
                    <a:gd name="connsiteY47" fmla="*/ 169276 h 761333"/>
                    <a:gd name="connsiteX48" fmla="*/ 924750 w 983956"/>
                    <a:gd name="connsiteY48" fmla="*/ 142962 h 761333"/>
                    <a:gd name="connsiteX49" fmla="*/ 911593 w 983956"/>
                    <a:gd name="connsiteY49" fmla="*/ 123227 h 761333"/>
                    <a:gd name="connsiteX50" fmla="*/ 872123 w 983956"/>
                    <a:gd name="connsiteY50" fmla="*/ 83756 h 761333"/>
                    <a:gd name="connsiteX51" fmla="*/ 832652 w 983956"/>
                    <a:gd name="connsiteY51" fmla="*/ 50864 h 761333"/>
                    <a:gd name="connsiteX52" fmla="*/ 793182 w 983956"/>
                    <a:gd name="connsiteY52" fmla="*/ 24550 h 761333"/>
                    <a:gd name="connsiteX53" fmla="*/ 780025 w 983956"/>
                    <a:gd name="connsiteY53" fmla="*/ 4815 h 761333"/>
                    <a:gd name="connsiteX54" fmla="*/ 720819 w 983956"/>
                    <a:gd name="connsiteY54" fmla="*/ 11394 h 76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983956" h="761333">
                      <a:moveTo>
                        <a:pt x="720819" y="11394"/>
                      </a:moveTo>
                      <a:cubicBezTo>
                        <a:pt x="705469" y="11394"/>
                        <a:pt x="699108" y="4815"/>
                        <a:pt x="687927" y="4815"/>
                      </a:cubicBezTo>
                      <a:cubicBezTo>
                        <a:pt x="524749" y="4815"/>
                        <a:pt x="544033" y="3757"/>
                        <a:pt x="444526" y="17972"/>
                      </a:cubicBezTo>
                      <a:cubicBezTo>
                        <a:pt x="405809" y="37331"/>
                        <a:pt x="427514" y="28029"/>
                        <a:pt x="378741" y="44286"/>
                      </a:cubicBezTo>
                      <a:lnTo>
                        <a:pt x="359006" y="50864"/>
                      </a:lnTo>
                      <a:cubicBezTo>
                        <a:pt x="352428" y="55250"/>
                        <a:pt x="346343" y="60485"/>
                        <a:pt x="339271" y="64021"/>
                      </a:cubicBezTo>
                      <a:cubicBezTo>
                        <a:pt x="333069" y="67122"/>
                        <a:pt x="325557" y="67159"/>
                        <a:pt x="319536" y="70599"/>
                      </a:cubicBezTo>
                      <a:cubicBezTo>
                        <a:pt x="263779" y="102460"/>
                        <a:pt x="318736" y="81831"/>
                        <a:pt x="273487" y="96913"/>
                      </a:cubicBezTo>
                      <a:cubicBezTo>
                        <a:pt x="243353" y="117002"/>
                        <a:pt x="260369" y="109557"/>
                        <a:pt x="214281" y="116648"/>
                      </a:cubicBezTo>
                      <a:cubicBezTo>
                        <a:pt x="150540" y="126454"/>
                        <a:pt x="164126" y="123543"/>
                        <a:pt x="82713" y="129805"/>
                      </a:cubicBezTo>
                      <a:cubicBezTo>
                        <a:pt x="69556" y="131998"/>
                        <a:pt x="55431" y="130966"/>
                        <a:pt x="43242" y="136383"/>
                      </a:cubicBezTo>
                      <a:cubicBezTo>
                        <a:pt x="31247" y="141714"/>
                        <a:pt x="17339" y="165371"/>
                        <a:pt x="10350" y="175854"/>
                      </a:cubicBezTo>
                      <a:cubicBezTo>
                        <a:pt x="-4751" y="221161"/>
                        <a:pt x="-2087" y="204769"/>
                        <a:pt x="10350" y="287687"/>
                      </a:cubicBezTo>
                      <a:cubicBezTo>
                        <a:pt x="12407" y="301402"/>
                        <a:pt x="20787" y="313559"/>
                        <a:pt x="23507" y="327158"/>
                      </a:cubicBezTo>
                      <a:cubicBezTo>
                        <a:pt x="32805" y="373650"/>
                        <a:pt x="26549" y="349441"/>
                        <a:pt x="43242" y="399520"/>
                      </a:cubicBezTo>
                      <a:cubicBezTo>
                        <a:pt x="47628" y="412677"/>
                        <a:pt x="53035" y="425536"/>
                        <a:pt x="56399" y="438991"/>
                      </a:cubicBezTo>
                      <a:cubicBezTo>
                        <a:pt x="58592" y="447762"/>
                        <a:pt x="59803" y="456839"/>
                        <a:pt x="62977" y="465304"/>
                      </a:cubicBezTo>
                      <a:cubicBezTo>
                        <a:pt x="66420" y="474486"/>
                        <a:pt x="73033" y="482315"/>
                        <a:pt x="76134" y="491618"/>
                      </a:cubicBezTo>
                      <a:cubicBezTo>
                        <a:pt x="81852" y="508772"/>
                        <a:pt x="83573" y="527091"/>
                        <a:pt x="89291" y="544245"/>
                      </a:cubicBezTo>
                      <a:cubicBezTo>
                        <a:pt x="96097" y="564664"/>
                        <a:pt x="96831" y="569969"/>
                        <a:pt x="109026" y="590294"/>
                      </a:cubicBezTo>
                      <a:cubicBezTo>
                        <a:pt x="117162" y="603853"/>
                        <a:pt x="124159" y="618584"/>
                        <a:pt x="135340" y="629765"/>
                      </a:cubicBezTo>
                      <a:cubicBezTo>
                        <a:pt x="141918" y="636343"/>
                        <a:pt x="147505" y="644093"/>
                        <a:pt x="155075" y="649500"/>
                      </a:cubicBezTo>
                      <a:cubicBezTo>
                        <a:pt x="163055" y="655200"/>
                        <a:pt x="172816" y="657894"/>
                        <a:pt x="181389" y="662657"/>
                      </a:cubicBezTo>
                      <a:cubicBezTo>
                        <a:pt x="192566" y="668866"/>
                        <a:pt x="202845" y="676674"/>
                        <a:pt x="214281" y="682392"/>
                      </a:cubicBezTo>
                      <a:cubicBezTo>
                        <a:pt x="268807" y="709655"/>
                        <a:pt x="227047" y="685044"/>
                        <a:pt x="266908" y="702127"/>
                      </a:cubicBezTo>
                      <a:cubicBezTo>
                        <a:pt x="275922" y="705990"/>
                        <a:pt x="284813" y="710238"/>
                        <a:pt x="293222" y="715284"/>
                      </a:cubicBezTo>
                      <a:cubicBezTo>
                        <a:pt x="306781" y="723420"/>
                        <a:pt x="317691" y="736598"/>
                        <a:pt x="332692" y="741598"/>
                      </a:cubicBezTo>
                      <a:cubicBezTo>
                        <a:pt x="393069" y="761724"/>
                        <a:pt x="358363" y="753375"/>
                        <a:pt x="437947" y="761333"/>
                      </a:cubicBezTo>
                      <a:cubicBezTo>
                        <a:pt x="475225" y="759140"/>
                        <a:pt x="513062" y="761555"/>
                        <a:pt x="549780" y="754755"/>
                      </a:cubicBezTo>
                      <a:cubicBezTo>
                        <a:pt x="573002" y="750455"/>
                        <a:pt x="593159" y="735909"/>
                        <a:pt x="615564" y="728441"/>
                      </a:cubicBezTo>
                      <a:cubicBezTo>
                        <a:pt x="622143" y="726248"/>
                        <a:pt x="628926" y="724595"/>
                        <a:pt x="635300" y="721863"/>
                      </a:cubicBezTo>
                      <a:cubicBezTo>
                        <a:pt x="644313" y="718000"/>
                        <a:pt x="653204" y="713751"/>
                        <a:pt x="661613" y="708706"/>
                      </a:cubicBezTo>
                      <a:cubicBezTo>
                        <a:pt x="675172" y="700570"/>
                        <a:pt x="686083" y="687393"/>
                        <a:pt x="701084" y="682392"/>
                      </a:cubicBezTo>
                      <a:cubicBezTo>
                        <a:pt x="714241" y="678006"/>
                        <a:pt x="727678" y="674386"/>
                        <a:pt x="740554" y="669235"/>
                      </a:cubicBezTo>
                      <a:cubicBezTo>
                        <a:pt x="757566" y="662430"/>
                        <a:pt x="796017" y="646302"/>
                        <a:pt x="812917" y="642922"/>
                      </a:cubicBezTo>
                      <a:lnTo>
                        <a:pt x="845809" y="636343"/>
                      </a:lnTo>
                      <a:cubicBezTo>
                        <a:pt x="858966" y="623186"/>
                        <a:pt x="876959" y="613515"/>
                        <a:pt x="885280" y="596873"/>
                      </a:cubicBezTo>
                      <a:cubicBezTo>
                        <a:pt x="889665" y="588102"/>
                        <a:pt x="895335" y="579862"/>
                        <a:pt x="898436" y="570559"/>
                      </a:cubicBezTo>
                      <a:cubicBezTo>
                        <a:pt x="904154" y="553405"/>
                        <a:pt x="907207" y="535474"/>
                        <a:pt x="911593" y="517932"/>
                      </a:cubicBezTo>
                      <a:cubicBezTo>
                        <a:pt x="922041" y="476142"/>
                        <a:pt x="915694" y="500292"/>
                        <a:pt x="931328" y="445569"/>
                      </a:cubicBezTo>
                      <a:cubicBezTo>
                        <a:pt x="933521" y="428027"/>
                        <a:pt x="933932" y="410168"/>
                        <a:pt x="937907" y="392942"/>
                      </a:cubicBezTo>
                      <a:cubicBezTo>
                        <a:pt x="940562" y="381436"/>
                        <a:pt x="946918" y="371107"/>
                        <a:pt x="951064" y="360050"/>
                      </a:cubicBezTo>
                      <a:cubicBezTo>
                        <a:pt x="953499" y="353557"/>
                        <a:pt x="955737" y="346982"/>
                        <a:pt x="957642" y="340314"/>
                      </a:cubicBezTo>
                      <a:cubicBezTo>
                        <a:pt x="960126" y="331621"/>
                        <a:pt x="961047" y="322466"/>
                        <a:pt x="964221" y="314001"/>
                      </a:cubicBezTo>
                      <a:cubicBezTo>
                        <a:pt x="967664" y="304819"/>
                        <a:pt x="973514" y="296701"/>
                        <a:pt x="977377" y="287687"/>
                      </a:cubicBezTo>
                      <a:cubicBezTo>
                        <a:pt x="980108" y="281313"/>
                        <a:pt x="981763" y="274530"/>
                        <a:pt x="983956" y="267952"/>
                      </a:cubicBezTo>
                      <a:cubicBezTo>
                        <a:pt x="981763" y="248217"/>
                        <a:pt x="982193" y="228010"/>
                        <a:pt x="977377" y="208746"/>
                      </a:cubicBezTo>
                      <a:cubicBezTo>
                        <a:pt x="973955" y="195059"/>
                        <a:pt x="952284" y="178375"/>
                        <a:pt x="944485" y="169276"/>
                      </a:cubicBezTo>
                      <a:cubicBezTo>
                        <a:pt x="937350" y="160951"/>
                        <a:pt x="931123" y="151884"/>
                        <a:pt x="924750" y="142962"/>
                      </a:cubicBezTo>
                      <a:cubicBezTo>
                        <a:pt x="920155" y="136528"/>
                        <a:pt x="916846" y="129136"/>
                        <a:pt x="911593" y="123227"/>
                      </a:cubicBezTo>
                      <a:cubicBezTo>
                        <a:pt x="899232" y="109320"/>
                        <a:pt x="887605" y="94077"/>
                        <a:pt x="872123" y="83756"/>
                      </a:cubicBezTo>
                      <a:cubicBezTo>
                        <a:pt x="801612" y="36750"/>
                        <a:pt x="908614" y="109946"/>
                        <a:pt x="832652" y="50864"/>
                      </a:cubicBezTo>
                      <a:cubicBezTo>
                        <a:pt x="820170" y="41156"/>
                        <a:pt x="793182" y="24550"/>
                        <a:pt x="793182" y="24550"/>
                      </a:cubicBezTo>
                      <a:cubicBezTo>
                        <a:pt x="788796" y="17972"/>
                        <a:pt x="786730" y="9005"/>
                        <a:pt x="780025" y="4815"/>
                      </a:cubicBezTo>
                      <a:cubicBezTo>
                        <a:pt x="757864" y="-9035"/>
                        <a:pt x="736169" y="11394"/>
                        <a:pt x="720819" y="11394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58BD51-82F4-434F-AA4B-B12C1278FC90}"/>
                </a:ext>
              </a:extLst>
            </p:cNvPr>
            <p:cNvGrpSpPr/>
            <p:nvPr/>
          </p:nvGrpSpPr>
          <p:grpSpPr>
            <a:xfrm>
              <a:off x="3105175" y="7796"/>
              <a:ext cx="837025" cy="509773"/>
              <a:chOff x="-77696" y="-51509"/>
              <a:chExt cx="837623" cy="510458"/>
            </a:xfrm>
          </p:grpSpPr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9842E460-3D96-4F33-B2BA-9854A0333704}"/>
                  </a:ext>
                </a:extLst>
              </p:cNvPr>
              <p:cNvSpPr/>
              <p:nvPr/>
            </p:nvSpPr>
            <p:spPr>
              <a:xfrm>
                <a:off x="137792" y="236064"/>
                <a:ext cx="461136" cy="222885"/>
              </a:xfrm>
              <a:prstGeom prst="rightArrow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FA4C6E52-0D1E-4347-84E2-06BAA757B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7696" y="-51509"/>
                <a:ext cx="837623" cy="287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en-US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Earn $6</a:t>
                </a:r>
                <a:endParaRPr lang="en-SG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503ECE-724D-4D23-9DFA-9916D43AC465}"/>
                </a:ext>
              </a:extLst>
            </p:cNvPr>
            <p:cNvGrpSpPr/>
            <p:nvPr/>
          </p:nvGrpSpPr>
          <p:grpSpPr>
            <a:xfrm>
              <a:off x="0" y="217088"/>
              <a:ext cx="1341997" cy="1355154"/>
              <a:chOff x="0" y="0"/>
              <a:chExt cx="1341997" cy="135515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393A1A-5CAA-4C44-9407-FB0F59B6A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165" y="78941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4FA9EAD-817C-48BF-9F59-A75CD4E0D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11" y="256558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FD8B6D9-231A-4A30-B357-BAE1F57DF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175" y="421019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DCCE63-8258-4324-A09D-1E09E498A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24" y="256558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A65B377-F33A-4860-80FC-F787D2F71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90" y="651263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EADA0AB-964C-4E40-978E-3CC6DAD47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4" y="697312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9314766-F57B-4378-A8C0-E889FA01B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292" y="526273"/>
                <a:ext cx="318135" cy="23241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31AD151-79BC-487E-86BA-6982B96D2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342" y="973606"/>
                <a:ext cx="318135" cy="232410"/>
              </a:xfrm>
              <a:prstGeom prst="rect">
                <a:avLst/>
              </a:prstGeom>
            </p:spPr>
          </p:pic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4E77FA-70A1-4BA1-B545-EF2A3B5E7828}"/>
                  </a:ext>
                </a:extLst>
              </p:cNvPr>
              <p:cNvSpPr/>
              <p:nvPr/>
            </p:nvSpPr>
            <p:spPr>
              <a:xfrm>
                <a:off x="0" y="0"/>
                <a:ext cx="1341997" cy="1355154"/>
              </a:xfrm>
              <a:custGeom>
                <a:avLst/>
                <a:gdLst>
                  <a:gd name="connsiteX0" fmla="*/ 335499 w 1341997"/>
                  <a:gd name="connsiteY0" fmla="*/ 72362 h 1355154"/>
                  <a:gd name="connsiteX1" fmla="*/ 282872 w 1341997"/>
                  <a:gd name="connsiteY1" fmla="*/ 78941 h 1355154"/>
                  <a:gd name="connsiteX2" fmla="*/ 230244 w 1341997"/>
                  <a:gd name="connsiteY2" fmla="*/ 105255 h 1355154"/>
                  <a:gd name="connsiteX3" fmla="*/ 203931 w 1341997"/>
                  <a:gd name="connsiteY3" fmla="*/ 111833 h 1355154"/>
                  <a:gd name="connsiteX4" fmla="*/ 177617 w 1341997"/>
                  <a:gd name="connsiteY4" fmla="*/ 151303 h 1355154"/>
                  <a:gd name="connsiteX5" fmla="*/ 164460 w 1341997"/>
                  <a:gd name="connsiteY5" fmla="*/ 171039 h 1355154"/>
                  <a:gd name="connsiteX6" fmla="*/ 157882 w 1341997"/>
                  <a:gd name="connsiteY6" fmla="*/ 236823 h 1355154"/>
                  <a:gd name="connsiteX7" fmla="*/ 124990 w 1341997"/>
                  <a:gd name="connsiteY7" fmla="*/ 269715 h 1355154"/>
                  <a:gd name="connsiteX8" fmla="*/ 85519 w 1341997"/>
                  <a:gd name="connsiteY8" fmla="*/ 322342 h 1355154"/>
                  <a:gd name="connsiteX9" fmla="*/ 59206 w 1341997"/>
                  <a:gd name="connsiteY9" fmla="*/ 361813 h 1355154"/>
                  <a:gd name="connsiteX10" fmla="*/ 26314 w 1341997"/>
                  <a:gd name="connsiteY10" fmla="*/ 401283 h 1355154"/>
                  <a:gd name="connsiteX11" fmla="*/ 6578 w 1341997"/>
                  <a:gd name="connsiteY11" fmla="*/ 440754 h 1355154"/>
                  <a:gd name="connsiteX12" fmla="*/ 0 w 1341997"/>
                  <a:gd name="connsiteY12" fmla="*/ 486803 h 1355154"/>
                  <a:gd name="connsiteX13" fmla="*/ 13157 w 1341997"/>
                  <a:gd name="connsiteY13" fmla="*/ 717047 h 1355154"/>
                  <a:gd name="connsiteX14" fmla="*/ 19735 w 1341997"/>
                  <a:gd name="connsiteY14" fmla="*/ 736783 h 1355154"/>
                  <a:gd name="connsiteX15" fmla="*/ 32892 w 1341997"/>
                  <a:gd name="connsiteY15" fmla="*/ 795988 h 1355154"/>
                  <a:gd name="connsiteX16" fmla="*/ 46049 w 1341997"/>
                  <a:gd name="connsiteY16" fmla="*/ 835459 h 1355154"/>
                  <a:gd name="connsiteX17" fmla="*/ 52627 w 1341997"/>
                  <a:gd name="connsiteY17" fmla="*/ 861773 h 1355154"/>
                  <a:gd name="connsiteX18" fmla="*/ 65784 w 1341997"/>
                  <a:gd name="connsiteY18" fmla="*/ 888086 h 1355154"/>
                  <a:gd name="connsiteX19" fmla="*/ 72362 w 1341997"/>
                  <a:gd name="connsiteY19" fmla="*/ 914400 h 1355154"/>
                  <a:gd name="connsiteX20" fmla="*/ 85519 w 1341997"/>
                  <a:gd name="connsiteY20" fmla="*/ 940714 h 1355154"/>
                  <a:gd name="connsiteX21" fmla="*/ 92098 w 1341997"/>
                  <a:gd name="connsiteY21" fmla="*/ 973606 h 1355154"/>
                  <a:gd name="connsiteX22" fmla="*/ 118411 w 1341997"/>
                  <a:gd name="connsiteY22" fmla="*/ 1045968 h 1355154"/>
                  <a:gd name="connsiteX23" fmla="*/ 124990 w 1341997"/>
                  <a:gd name="connsiteY23" fmla="*/ 1065703 h 1355154"/>
                  <a:gd name="connsiteX24" fmla="*/ 131568 w 1341997"/>
                  <a:gd name="connsiteY24" fmla="*/ 1092017 h 1355154"/>
                  <a:gd name="connsiteX25" fmla="*/ 144725 w 1341997"/>
                  <a:gd name="connsiteY25" fmla="*/ 1111752 h 1355154"/>
                  <a:gd name="connsiteX26" fmla="*/ 177617 w 1341997"/>
                  <a:gd name="connsiteY26" fmla="*/ 1177537 h 1355154"/>
                  <a:gd name="connsiteX27" fmla="*/ 203931 w 1341997"/>
                  <a:gd name="connsiteY27" fmla="*/ 1217007 h 1355154"/>
                  <a:gd name="connsiteX28" fmla="*/ 217088 w 1341997"/>
                  <a:gd name="connsiteY28" fmla="*/ 1236742 h 1355154"/>
                  <a:gd name="connsiteX29" fmla="*/ 236823 w 1341997"/>
                  <a:gd name="connsiteY29" fmla="*/ 1256478 h 1355154"/>
                  <a:gd name="connsiteX30" fmla="*/ 249980 w 1341997"/>
                  <a:gd name="connsiteY30" fmla="*/ 1276213 h 1355154"/>
                  <a:gd name="connsiteX31" fmla="*/ 328921 w 1341997"/>
                  <a:gd name="connsiteY31" fmla="*/ 1341997 h 1355154"/>
                  <a:gd name="connsiteX32" fmla="*/ 348656 w 1341997"/>
                  <a:gd name="connsiteY32" fmla="*/ 1355154 h 1355154"/>
                  <a:gd name="connsiteX33" fmla="*/ 526273 w 1341997"/>
                  <a:gd name="connsiteY33" fmla="*/ 1348575 h 1355154"/>
                  <a:gd name="connsiteX34" fmla="*/ 565744 w 1341997"/>
                  <a:gd name="connsiteY34" fmla="*/ 1335419 h 1355154"/>
                  <a:gd name="connsiteX35" fmla="*/ 605214 w 1341997"/>
                  <a:gd name="connsiteY35" fmla="*/ 1322262 h 1355154"/>
                  <a:gd name="connsiteX36" fmla="*/ 631528 w 1341997"/>
                  <a:gd name="connsiteY36" fmla="*/ 1315683 h 1355154"/>
                  <a:gd name="connsiteX37" fmla="*/ 690734 w 1341997"/>
                  <a:gd name="connsiteY37" fmla="*/ 1282791 h 1355154"/>
                  <a:gd name="connsiteX38" fmla="*/ 730204 w 1341997"/>
                  <a:gd name="connsiteY38" fmla="*/ 1256478 h 1355154"/>
                  <a:gd name="connsiteX39" fmla="*/ 769675 w 1341997"/>
                  <a:gd name="connsiteY39" fmla="*/ 1230164 h 1355154"/>
                  <a:gd name="connsiteX40" fmla="*/ 822302 w 1341997"/>
                  <a:gd name="connsiteY40" fmla="*/ 1197272 h 1355154"/>
                  <a:gd name="connsiteX41" fmla="*/ 848616 w 1341997"/>
                  <a:gd name="connsiteY41" fmla="*/ 1184115 h 1355154"/>
                  <a:gd name="connsiteX42" fmla="*/ 888086 w 1341997"/>
                  <a:gd name="connsiteY42" fmla="*/ 1170958 h 1355154"/>
                  <a:gd name="connsiteX43" fmla="*/ 927557 w 1341997"/>
                  <a:gd name="connsiteY43" fmla="*/ 1144644 h 1355154"/>
                  <a:gd name="connsiteX44" fmla="*/ 947292 w 1341997"/>
                  <a:gd name="connsiteY44" fmla="*/ 1131488 h 1355154"/>
                  <a:gd name="connsiteX45" fmla="*/ 967027 w 1341997"/>
                  <a:gd name="connsiteY45" fmla="*/ 1124909 h 1355154"/>
                  <a:gd name="connsiteX46" fmla="*/ 999919 w 1341997"/>
                  <a:gd name="connsiteY46" fmla="*/ 1111752 h 1355154"/>
                  <a:gd name="connsiteX47" fmla="*/ 1026233 w 1341997"/>
                  <a:gd name="connsiteY47" fmla="*/ 1105174 h 1355154"/>
                  <a:gd name="connsiteX48" fmla="*/ 1045968 w 1341997"/>
                  <a:gd name="connsiteY48" fmla="*/ 1085439 h 1355154"/>
                  <a:gd name="connsiteX49" fmla="*/ 1065703 w 1341997"/>
                  <a:gd name="connsiteY49" fmla="*/ 1078860 h 1355154"/>
                  <a:gd name="connsiteX50" fmla="*/ 1078860 w 1341997"/>
                  <a:gd name="connsiteY50" fmla="*/ 1059125 h 1355154"/>
                  <a:gd name="connsiteX51" fmla="*/ 1098596 w 1341997"/>
                  <a:gd name="connsiteY51" fmla="*/ 1045968 h 1355154"/>
                  <a:gd name="connsiteX52" fmla="*/ 1144644 w 1341997"/>
                  <a:gd name="connsiteY52" fmla="*/ 999919 h 1355154"/>
                  <a:gd name="connsiteX53" fmla="*/ 1177537 w 1341997"/>
                  <a:gd name="connsiteY53" fmla="*/ 967027 h 1355154"/>
                  <a:gd name="connsiteX54" fmla="*/ 1210429 w 1341997"/>
                  <a:gd name="connsiteY54" fmla="*/ 934135 h 1355154"/>
                  <a:gd name="connsiteX55" fmla="*/ 1243321 w 1341997"/>
                  <a:gd name="connsiteY55" fmla="*/ 894665 h 1355154"/>
                  <a:gd name="connsiteX56" fmla="*/ 1276213 w 1341997"/>
                  <a:gd name="connsiteY56" fmla="*/ 855194 h 1355154"/>
                  <a:gd name="connsiteX57" fmla="*/ 1309105 w 1341997"/>
                  <a:gd name="connsiteY57" fmla="*/ 795988 h 1355154"/>
                  <a:gd name="connsiteX58" fmla="*/ 1322262 w 1341997"/>
                  <a:gd name="connsiteY58" fmla="*/ 776253 h 1355154"/>
                  <a:gd name="connsiteX59" fmla="*/ 1335419 w 1341997"/>
                  <a:gd name="connsiteY59" fmla="*/ 717047 h 1355154"/>
                  <a:gd name="connsiteX60" fmla="*/ 1341997 w 1341997"/>
                  <a:gd name="connsiteY60" fmla="*/ 697312 h 1355154"/>
                  <a:gd name="connsiteX61" fmla="*/ 1335419 w 1341997"/>
                  <a:gd name="connsiteY61" fmla="*/ 565744 h 1355154"/>
                  <a:gd name="connsiteX62" fmla="*/ 1328840 w 1341997"/>
                  <a:gd name="connsiteY62" fmla="*/ 546009 h 1355154"/>
                  <a:gd name="connsiteX63" fmla="*/ 1315683 w 1341997"/>
                  <a:gd name="connsiteY63" fmla="*/ 526273 h 1355154"/>
                  <a:gd name="connsiteX64" fmla="*/ 1302526 w 1341997"/>
                  <a:gd name="connsiteY64" fmla="*/ 480224 h 1355154"/>
                  <a:gd name="connsiteX65" fmla="*/ 1282791 w 1341997"/>
                  <a:gd name="connsiteY65" fmla="*/ 453911 h 1355154"/>
                  <a:gd name="connsiteX66" fmla="*/ 1269634 w 1341997"/>
                  <a:gd name="connsiteY66" fmla="*/ 407862 h 1355154"/>
                  <a:gd name="connsiteX67" fmla="*/ 1249899 w 1341997"/>
                  <a:gd name="connsiteY67" fmla="*/ 401283 h 1355154"/>
                  <a:gd name="connsiteX68" fmla="*/ 1217007 w 1341997"/>
                  <a:gd name="connsiteY68" fmla="*/ 361813 h 1355154"/>
                  <a:gd name="connsiteX69" fmla="*/ 1197272 w 1341997"/>
                  <a:gd name="connsiteY69" fmla="*/ 342078 h 1355154"/>
                  <a:gd name="connsiteX70" fmla="*/ 1164380 w 1341997"/>
                  <a:gd name="connsiteY70" fmla="*/ 289450 h 1355154"/>
                  <a:gd name="connsiteX71" fmla="*/ 1157801 w 1341997"/>
                  <a:gd name="connsiteY71" fmla="*/ 269715 h 1355154"/>
                  <a:gd name="connsiteX72" fmla="*/ 1138066 w 1341997"/>
                  <a:gd name="connsiteY72" fmla="*/ 249980 h 1355154"/>
                  <a:gd name="connsiteX73" fmla="*/ 1124909 w 1341997"/>
                  <a:gd name="connsiteY73" fmla="*/ 230244 h 1355154"/>
                  <a:gd name="connsiteX74" fmla="*/ 1105174 w 1341997"/>
                  <a:gd name="connsiteY74" fmla="*/ 190774 h 1355154"/>
                  <a:gd name="connsiteX75" fmla="*/ 1085439 w 1341997"/>
                  <a:gd name="connsiteY75" fmla="*/ 177617 h 1355154"/>
                  <a:gd name="connsiteX76" fmla="*/ 1052547 w 1341997"/>
                  <a:gd name="connsiteY76" fmla="*/ 144725 h 1355154"/>
                  <a:gd name="connsiteX77" fmla="*/ 1019655 w 1341997"/>
                  <a:gd name="connsiteY77" fmla="*/ 111833 h 1355154"/>
                  <a:gd name="connsiteX78" fmla="*/ 986762 w 1341997"/>
                  <a:gd name="connsiteY78" fmla="*/ 85519 h 1355154"/>
                  <a:gd name="connsiteX79" fmla="*/ 973606 w 1341997"/>
                  <a:gd name="connsiteY79" fmla="*/ 65784 h 1355154"/>
                  <a:gd name="connsiteX80" fmla="*/ 953870 w 1341997"/>
                  <a:gd name="connsiteY80" fmla="*/ 59206 h 1355154"/>
                  <a:gd name="connsiteX81" fmla="*/ 927557 w 1341997"/>
                  <a:gd name="connsiteY81" fmla="*/ 46049 h 1355154"/>
                  <a:gd name="connsiteX82" fmla="*/ 907821 w 1341997"/>
                  <a:gd name="connsiteY82" fmla="*/ 32892 h 1355154"/>
                  <a:gd name="connsiteX83" fmla="*/ 861773 w 1341997"/>
                  <a:gd name="connsiteY83" fmla="*/ 19735 h 1355154"/>
                  <a:gd name="connsiteX84" fmla="*/ 842037 w 1341997"/>
                  <a:gd name="connsiteY84" fmla="*/ 13157 h 1355154"/>
                  <a:gd name="connsiteX85" fmla="*/ 789410 w 1341997"/>
                  <a:gd name="connsiteY85" fmla="*/ 6578 h 1355154"/>
                  <a:gd name="connsiteX86" fmla="*/ 756518 w 1341997"/>
                  <a:gd name="connsiteY86" fmla="*/ 0 h 1355154"/>
                  <a:gd name="connsiteX87" fmla="*/ 578901 w 1341997"/>
                  <a:gd name="connsiteY87" fmla="*/ 13157 h 1355154"/>
                  <a:gd name="connsiteX88" fmla="*/ 559165 w 1341997"/>
                  <a:gd name="connsiteY88" fmla="*/ 19735 h 1355154"/>
                  <a:gd name="connsiteX89" fmla="*/ 506538 w 1341997"/>
                  <a:gd name="connsiteY89" fmla="*/ 26314 h 1355154"/>
                  <a:gd name="connsiteX90" fmla="*/ 440754 w 1341997"/>
                  <a:gd name="connsiteY90" fmla="*/ 46049 h 1355154"/>
                  <a:gd name="connsiteX91" fmla="*/ 394705 w 1341997"/>
                  <a:gd name="connsiteY91" fmla="*/ 59206 h 1355154"/>
                  <a:gd name="connsiteX92" fmla="*/ 335499 w 1341997"/>
                  <a:gd name="connsiteY92" fmla="*/ 72362 h 135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341997" h="1355154">
                    <a:moveTo>
                      <a:pt x="335499" y="72362"/>
                    </a:moveTo>
                    <a:cubicBezTo>
                      <a:pt x="316860" y="75651"/>
                      <a:pt x="300098" y="74966"/>
                      <a:pt x="282872" y="78941"/>
                    </a:cubicBezTo>
                    <a:cubicBezTo>
                      <a:pt x="223916" y="92547"/>
                      <a:pt x="272341" y="87213"/>
                      <a:pt x="230244" y="105255"/>
                    </a:cubicBezTo>
                    <a:cubicBezTo>
                      <a:pt x="221934" y="108816"/>
                      <a:pt x="212702" y="109640"/>
                      <a:pt x="203931" y="111833"/>
                    </a:cubicBezTo>
                    <a:lnTo>
                      <a:pt x="177617" y="151303"/>
                    </a:lnTo>
                    <a:lnTo>
                      <a:pt x="164460" y="171039"/>
                    </a:lnTo>
                    <a:cubicBezTo>
                      <a:pt x="162267" y="192967"/>
                      <a:pt x="162837" y="215350"/>
                      <a:pt x="157882" y="236823"/>
                    </a:cubicBezTo>
                    <a:cubicBezTo>
                      <a:pt x="152136" y="261723"/>
                      <a:pt x="139507" y="253585"/>
                      <a:pt x="124990" y="269715"/>
                    </a:cubicBezTo>
                    <a:cubicBezTo>
                      <a:pt x="110321" y="286014"/>
                      <a:pt x="97682" y="304097"/>
                      <a:pt x="85519" y="322342"/>
                    </a:cubicBezTo>
                    <a:cubicBezTo>
                      <a:pt x="76748" y="335499"/>
                      <a:pt x="70387" y="350632"/>
                      <a:pt x="59206" y="361813"/>
                    </a:cubicBezTo>
                    <a:cubicBezTo>
                      <a:pt x="44655" y="376364"/>
                      <a:pt x="35474" y="382963"/>
                      <a:pt x="26314" y="401283"/>
                    </a:cubicBezTo>
                    <a:cubicBezTo>
                      <a:pt x="-917" y="455746"/>
                      <a:pt x="44277" y="384207"/>
                      <a:pt x="6578" y="440754"/>
                    </a:cubicBezTo>
                    <a:cubicBezTo>
                      <a:pt x="4385" y="456104"/>
                      <a:pt x="0" y="471298"/>
                      <a:pt x="0" y="486803"/>
                    </a:cubicBezTo>
                    <a:cubicBezTo>
                      <a:pt x="0" y="529878"/>
                      <a:pt x="-311" y="649705"/>
                      <a:pt x="13157" y="717047"/>
                    </a:cubicBezTo>
                    <a:cubicBezTo>
                      <a:pt x="14517" y="723847"/>
                      <a:pt x="18053" y="730056"/>
                      <a:pt x="19735" y="736783"/>
                    </a:cubicBezTo>
                    <a:cubicBezTo>
                      <a:pt x="29119" y="774319"/>
                      <a:pt x="22768" y="762241"/>
                      <a:pt x="32892" y="795988"/>
                    </a:cubicBezTo>
                    <a:cubicBezTo>
                      <a:pt x="36877" y="809272"/>
                      <a:pt x="42686" y="822004"/>
                      <a:pt x="46049" y="835459"/>
                    </a:cubicBezTo>
                    <a:cubicBezTo>
                      <a:pt x="48242" y="844230"/>
                      <a:pt x="49452" y="853307"/>
                      <a:pt x="52627" y="861773"/>
                    </a:cubicBezTo>
                    <a:cubicBezTo>
                      <a:pt x="56070" y="870955"/>
                      <a:pt x="61398" y="879315"/>
                      <a:pt x="65784" y="888086"/>
                    </a:cubicBezTo>
                    <a:cubicBezTo>
                      <a:pt x="67977" y="896857"/>
                      <a:pt x="69187" y="905934"/>
                      <a:pt x="72362" y="914400"/>
                    </a:cubicBezTo>
                    <a:cubicBezTo>
                      <a:pt x="75805" y="923582"/>
                      <a:pt x="82418" y="931411"/>
                      <a:pt x="85519" y="940714"/>
                    </a:cubicBezTo>
                    <a:cubicBezTo>
                      <a:pt x="89055" y="951321"/>
                      <a:pt x="89156" y="962819"/>
                      <a:pt x="92098" y="973606"/>
                    </a:cubicBezTo>
                    <a:cubicBezTo>
                      <a:pt x="101309" y="1007378"/>
                      <a:pt x="106644" y="1014590"/>
                      <a:pt x="118411" y="1045968"/>
                    </a:cubicBezTo>
                    <a:cubicBezTo>
                      <a:pt x="120846" y="1052461"/>
                      <a:pt x="123085" y="1059036"/>
                      <a:pt x="124990" y="1065703"/>
                    </a:cubicBezTo>
                    <a:cubicBezTo>
                      <a:pt x="127474" y="1074396"/>
                      <a:pt x="128007" y="1083707"/>
                      <a:pt x="131568" y="1092017"/>
                    </a:cubicBezTo>
                    <a:cubicBezTo>
                      <a:pt x="134682" y="1099284"/>
                      <a:pt x="140339" y="1105174"/>
                      <a:pt x="144725" y="1111752"/>
                    </a:cubicBezTo>
                    <a:cubicBezTo>
                      <a:pt x="155138" y="1153406"/>
                      <a:pt x="146288" y="1130544"/>
                      <a:pt x="177617" y="1177537"/>
                    </a:cubicBezTo>
                    <a:lnTo>
                      <a:pt x="203931" y="1217007"/>
                    </a:lnTo>
                    <a:cubicBezTo>
                      <a:pt x="208317" y="1223585"/>
                      <a:pt x="211498" y="1231151"/>
                      <a:pt x="217088" y="1236742"/>
                    </a:cubicBezTo>
                    <a:cubicBezTo>
                      <a:pt x="223666" y="1243321"/>
                      <a:pt x="230867" y="1249331"/>
                      <a:pt x="236823" y="1256478"/>
                    </a:cubicBezTo>
                    <a:cubicBezTo>
                      <a:pt x="241884" y="1262552"/>
                      <a:pt x="244727" y="1270304"/>
                      <a:pt x="249980" y="1276213"/>
                    </a:cubicBezTo>
                    <a:cubicBezTo>
                      <a:pt x="286819" y="1317656"/>
                      <a:pt x="285708" y="1313188"/>
                      <a:pt x="328921" y="1341997"/>
                    </a:cubicBezTo>
                    <a:lnTo>
                      <a:pt x="348656" y="1355154"/>
                    </a:lnTo>
                    <a:cubicBezTo>
                      <a:pt x="407862" y="1352961"/>
                      <a:pt x="467270" y="1353939"/>
                      <a:pt x="526273" y="1348575"/>
                    </a:cubicBezTo>
                    <a:cubicBezTo>
                      <a:pt x="540085" y="1347319"/>
                      <a:pt x="552587" y="1339805"/>
                      <a:pt x="565744" y="1335419"/>
                    </a:cubicBezTo>
                    <a:lnTo>
                      <a:pt x="605214" y="1322262"/>
                    </a:lnTo>
                    <a:lnTo>
                      <a:pt x="631528" y="1315683"/>
                    </a:lnTo>
                    <a:cubicBezTo>
                      <a:pt x="676768" y="1285523"/>
                      <a:pt x="655997" y="1294371"/>
                      <a:pt x="690734" y="1282791"/>
                    </a:cubicBezTo>
                    <a:cubicBezTo>
                      <a:pt x="753697" y="1219828"/>
                      <a:pt x="673078" y="1294563"/>
                      <a:pt x="730204" y="1256478"/>
                    </a:cubicBezTo>
                    <a:cubicBezTo>
                      <a:pt x="779479" y="1223627"/>
                      <a:pt x="722749" y="1245804"/>
                      <a:pt x="769675" y="1230164"/>
                    </a:cubicBezTo>
                    <a:cubicBezTo>
                      <a:pt x="790239" y="1216455"/>
                      <a:pt x="798495" y="1210498"/>
                      <a:pt x="822302" y="1197272"/>
                    </a:cubicBezTo>
                    <a:cubicBezTo>
                      <a:pt x="830875" y="1192509"/>
                      <a:pt x="839511" y="1187757"/>
                      <a:pt x="848616" y="1184115"/>
                    </a:cubicBezTo>
                    <a:cubicBezTo>
                      <a:pt x="861492" y="1178964"/>
                      <a:pt x="876547" y="1178651"/>
                      <a:pt x="888086" y="1170958"/>
                    </a:cubicBezTo>
                    <a:lnTo>
                      <a:pt x="927557" y="1144644"/>
                    </a:lnTo>
                    <a:cubicBezTo>
                      <a:pt x="934135" y="1140259"/>
                      <a:pt x="939792" y="1133988"/>
                      <a:pt x="947292" y="1131488"/>
                    </a:cubicBezTo>
                    <a:cubicBezTo>
                      <a:pt x="953870" y="1129295"/>
                      <a:pt x="960534" y="1127344"/>
                      <a:pt x="967027" y="1124909"/>
                    </a:cubicBezTo>
                    <a:cubicBezTo>
                      <a:pt x="978084" y="1120763"/>
                      <a:pt x="988716" y="1115486"/>
                      <a:pt x="999919" y="1111752"/>
                    </a:cubicBezTo>
                    <a:cubicBezTo>
                      <a:pt x="1008496" y="1108893"/>
                      <a:pt x="1017462" y="1107367"/>
                      <a:pt x="1026233" y="1105174"/>
                    </a:cubicBezTo>
                    <a:cubicBezTo>
                      <a:pt x="1032811" y="1098596"/>
                      <a:pt x="1038227" y="1090600"/>
                      <a:pt x="1045968" y="1085439"/>
                    </a:cubicBezTo>
                    <a:cubicBezTo>
                      <a:pt x="1051738" y="1081593"/>
                      <a:pt x="1060288" y="1083192"/>
                      <a:pt x="1065703" y="1078860"/>
                    </a:cubicBezTo>
                    <a:cubicBezTo>
                      <a:pt x="1071877" y="1073921"/>
                      <a:pt x="1073269" y="1064715"/>
                      <a:pt x="1078860" y="1059125"/>
                    </a:cubicBezTo>
                    <a:cubicBezTo>
                      <a:pt x="1084451" y="1053534"/>
                      <a:pt x="1092017" y="1050354"/>
                      <a:pt x="1098596" y="1045968"/>
                    </a:cubicBezTo>
                    <a:cubicBezTo>
                      <a:pt x="1128755" y="1000728"/>
                      <a:pt x="1109908" y="1011499"/>
                      <a:pt x="1144644" y="999919"/>
                    </a:cubicBezTo>
                    <a:cubicBezTo>
                      <a:pt x="1179731" y="947289"/>
                      <a:pt x="1133677" y="1010887"/>
                      <a:pt x="1177537" y="967027"/>
                    </a:cubicBezTo>
                    <a:cubicBezTo>
                      <a:pt x="1221394" y="923170"/>
                      <a:pt x="1157798" y="969221"/>
                      <a:pt x="1210429" y="934135"/>
                    </a:cubicBezTo>
                    <a:cubicBezTo>
                      <a:pt x="1243092" y="885139"/>
                      <a:pt x="1201113" y="945314"/>
                      <a:pt x="1243321" y="894665"/>
                    </a:cubicBezTo>
                    <a:cubicBezTo>
                      <a:pt x="1289122" y="839705"/>
                      <a:pt x="1218549" y="912858"/>
                      <a:pt x="1276213" y="855194"/>
                    </a:cubicBezTo>
                    <a:cubicBezTo>
                      <a:pt x="1287791" y="820458"/>
                      <a:pt x="1278945" y="841228"/>
                      <a:pt x="1309105" y="795988"/>
                    </a:cubicBezTo>
                    <a:lnTo>
                      <a:pt x="1322262" y="776253"/>
                    </a:lnTo>
                    <a:cubicBezTo>
                      <a:pt x="1326786" y="753632"/>
                      <a:pt x="1329223" y="738734"/>
                      <a:pt x="1335419" y="717047"/>
                    </a:cubicBezTo>
                    <a:cubicBezTo>
                      <a:pt x="1337324" y="710380"/>
                      <a:pt x="1339804" y="703890"/>
                      <a:pt x="1341997" y="697312"/>
                    </a:cubicBezTo>
                    <a:cubicBezTo>
                      <a:pt x="1339804" y="653456"/>
                      <a:pt x="1339223" y="609490"/>
                      <a:pt x="1335419" y="565744"/>
                    </a:cubicBezTo>
                    <a:cubicBezTo>
                      <a:pt x="1334818" y="558836"/>
                      <a:pt x="1331941" y="552211"/>
                      <a:pt x="1328840" y="546009"/>
                    </a:cubicBezTo>
                    <a:cubicBezTo>
                      <a:pt x="1325304" y="538937"/>
                      <a:pt x="1320069" y="532852"/>
                      <a:pt x="1315683" y="526273"/>
                    </a:cubicBezTo>
                    <a:cubicBezTo>
                      <a:pt x="1314258" y="520573"/>
                      <a:pt x="1306722" y="487566"/>
                      <a:pt x="1302526" y="480224"/>
                    </a:cubicBezTo>
                    <a:cubicBezTo>
                      <a:pt x="1297086" y="470705"/>
                      <a:pt x="1289369" y="462682"/>
                      <a:pt x="1282791" y="453911"/>
                    </a:cubicBezTo>
                    <a:cubicBezTo>
                      <a:pt x="1282733" y="453681"/>
                      <a:pt x="1272782" y="411010"/>
                      <a:pt x="1269634" y="407862"/>
                    </a:cubicBezTo>
                    <a:cubicBezTo>
                      <a:pt x="1264731" y="402959"/>
                      <a:pt x="1256477" y="403476"/>
                      <a:pt x="1249899" y="401283"/>
                    </a:cubicBezTo>
                    <a:cubicBezTo>
                      <a:pt x="1192243" y="343627"/>
                      <a:pt x="1262800" y="416764"/>
                      <a:pt x="1217007" y="361813"/>
                    </a:cubicBezTo>
                    <a:cubicBezTo>
                      <a:pt x="1211051" y="354666"/>
                      <a:pt x="1203850" y="348656"/>
                      <a:pt x="1197272" y="342078"/>
                    </a:cubicBezTo>
                    <a:cubicBezTo>
                      <a:pt x="1181615" y="295106"/>
                      <a:pt x="1195654" y="310300"/>
                      <a:pt x="1164380" y="289450"/>
                    </a:cubicBezTo>
                    <a:cubicBezTo>
                      <a:pt x="1162187" y="282872"/>
                      <a:pt x="1161647" y="275485"/>
                      <a:pt x="1157801" y="269715"/>
                    </a:cubicBezTo>
                    <a:cubicBezTo>
                      <a:pt x="1152640" y="261974"/>
                      <a:pt x="1144022" y="257127"/>
                      <a:pt x="1138066" y="249980"/>
                    </a:cubicBezTo>
                    <a:cubicBezTo>
                      <a:pt x="1133004" y="243906"/>
                      <a:pt x="1129295" y="236823"/>
                      <a:pt x="1124909" y="230244"/>
                    </a:cubicBezTo>
                    <a:cubicBezTo>
                      <a:pt x="1119559" y="214192"/>
                      <a:pt x="1117927" y="203527"/>
                      <a:pt x="1105174" y="190774"/>
                    </a:cubicBezTo>
                    <a:cubicBezTo>
                      <a:pt x="1099583" y="185183"/>
                      <a:pt x="1092017" y="182003"/>
                      <a:pt x="1085439" y="177617"/>
                    </a:cubicBezTo>
                    <a:cubicBezTo>
                      <a:pt x="1050354" y="124990"/>
                      <a:pt x="1096403" y="188581"/>
                      <a:pt x="1052547" y="144725"/>
                    </a:cubicBezTo>
                    <a:cubicBezTo>
                      <a:pt x="1008691" y="100869"/>
                      <a:pt x="1072282" y="146918"/>
                      <a:pt x="1019655" y="111833"/>
                    </a:cubicBezTo>
                    <a:cubicBezTo>
                      <a:pt x="981948" y="55274"/>
                      <a:pt x="1032157" y="121836"/>
                      <a:pt x="986762" y="85519"/>
                    </a:cubicBezTo>
                    <a:cubicBezTo>
                      <a:pt x="980588" y="80580"/>
                      <a:pt x="979780" y="70723"/>
                      <a:pt x="973606" y="65784"/>
                    </a:cubicBezTo>
                    <a:cubicBezTo>
                      <a:pt x="968191" y="61452"/>
                      <a:pt x="960244" y="61938"/>
                      <a:pt x="953870" y="59206"/>
                    </a:cubicBezTo>
                    <a:cubicBezTo>
                      <a:pt x="944857" y="55343"/>
                      <a:pt x="936071" y="50914"/>
                      <a:pt x="927557" y="46049"/>
                    </a:cubicBezTo>
                    <a:cubicBezTo>
                      <a:pt x="920692" y="42126"/>
                      <a:pt x="914893" y="36428"/>
                      <a:pt x="907821" y="32892"/>
                    </a:cubicBezTo>
                    <a:cubicBezTo>
                      <a:pt x="897311" y="27637"/>
                      <a:pt x="871602" y="22543"/>
                      <a:pt x="861773" y="19735"/>
                    </a:cubicBezTo>
                    <a:cubicBezTo>
                      <a:pt x="855105" y="17830"/>
                      <a:pt x="848860" y="14397"/>
                      <a:pt x="842037" y="13157"/>
                    </a:cubicBezTo>
                    <a:cubicBezTo>
                      <a:pt x="824643" y="9994"/>
                      <a:pt x="806883" y="9266"/>
                      <a:pt x="789410" y="6578"/>
                    </a:cubicBezTo>
                    <a:cubicBezTo>
                      <a:pt x="778359" y="4878"/>
                      <a:pt x="767482" y="2193"/>
                      <a:pt x="756518" y="0"/>
                    </a:cubicBezTo>
                    <a:cubicBezTo>
                      <a:pt x="736149" y="1358"/>
                      <a:pt x="606866" y="9428"/>
                      <a:pt x="578901" y="13157"/>
                    </a:cubicBezTo>
                    <a:cubicBezTo>
                      <a:pt x="572027" y="14073"/>
                      <a:pt x="565988" y="18495"/>
                      <a:pt x="559165" y="19735"/>
                    </a:cubicBezTo>
                    <a:cubicBezTo>
                      <a:pt x="541771" y="22898"/>
                      <a:pt x="524080" y="24121"/>
                      <a:pt x="506538" y="26314"/>
                    </a:cubicBezTo>
                    <a:cubicBezTo>
                      <a:pt x="412730" y="57581"/>
                      <a:pt x="510353" y="26163"/>
                      <a:pt x="440754" y="46049"/>
                    </a:cubicBezTo>
                    <a:cubicBezTo>
                      <a:pt x="423003" y="51121"/>
                      <a:pt x="413976" y="56637"/>
                      <a:pt x="394705" y="59206"/>
                    </a:cubicBezTo>
                    <a:cubicBezTo>
                      <a:pt x="315703" y="69740"/>
                      <a:pt x="354138" y="69073"/>
                      <a:pt x="335499" y="723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A0959-22C1-4149-9507-886DA291C6FD}"/>
                </a:ext>
              </a:extLst>
            </p:cNvPr>
            <p:cNvGrpSpPr/>
            <p:nvPr/>
          </p:nvGrpSpPr>
          <p:grpSpPr>
            <a:xfrm>
              <a:off x="1251593" y="284006"/>
              <a:ext cx="780414" cy="736911"/>
              <a:chOff x="-88293" y="-295615"/>
              <a:chExt cx="780414" cy="736911"/>
            </a:xfrm>
          </p:grpSpPr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76092AB-7A38-4568-8310-0AA9456B2EC5}"/>
                  </a:ext>
                </a:extLst>
              </p:cNvPr>
              <p:cNvSpPr/>
              <p:nvPr/>
            </p:nvSpPr>
            <p:spPr>
              <a:xfrm>
                <a:off x="91839" y="216204"/>
                <a:ext cx="494305" cy="225092"/>
              </a:xfrm>
              <a:prstGeom prst="rightArrow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023D5D1-1CF5-4F7F-ACA3-EF6D3A0D4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8293" y="-295615"/>
                <a:ext cx="780414" cy="287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en-US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Earn $15</a:t>
                </a:r>
                <a:endParaRPr lang="en-SG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899F65-3788-413D-8674-E1946C976935}"/>
                </a:ext>
              </a:extLst>
            </p:cNvPr>
            <p:cNvGrpSpPr/>
            <p:nvPr/>
          </p:nvGrpSpPr>
          <p:grpSpPr>
            <a:xfrm>
              <a:off x="3887845" y="0"/>
              <a:ext cx="1466987" cy="1780386"/>
              <a:chOff x="0" y="0"/>
              <a:chExt cx="1466987" cy="178038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571E9A9-9D9A-43C8-A78F-C60D7AEE31DD}"/>
                  </a:ext>
                </a:extLst>
              </p:cNvPr>
              <p:cNvGrpSpPr/>
              <p:nvPr/>
            </p:nvGrpSpPr>
            <p:grpSpPr>
              <a:xfrm>
                <a:off x="46049" y="0"/>
                <a:ext cx="947292" cy="585480"/>
                <a:chOff x="0" y="0"/>
                <a:chExt cx="947292" cy="58548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C836CA8-F4ED-4D03-9C3F-D4C9D8AF635D}"/>
                    </a:ext>
                  </a:extLst>
                </p:cNvPr>
                <p:cNvGrpSpPr/>
                <p:nvPr/>
              </p:nvGrpSpPr>
              <p:grpSpPr>
                <a:xfrm>
                  <a:off x="52628" y="92098"/>
                  <a:ext cx="758889" cy="410028"/>
                  <a:chOff x="0" y="0"/>
                  <a:chExt cx="758889" cy="410028"/>
                </a:xfrm>
              </p:grpSpPr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282F0AF4-3394-4E03-A3C8-234A3AEC53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754" y="0"/>
                    <a:ext cx="318135" cy="232410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C2A7C076-BC21-4E4E-B847-269550954D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77618"/>
                    <a:ext cx="318135" cy="2324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BFDA1E9-497B-4FB5-87A0-F5762BBC871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47292" cy="585480"/>
                </a:xfrm>
                <a:custGeom>
                  <a:avLst/>
                  <a:gdLst>
                    <a:gd name="connsiteX0" fmla="*/ 302607 w 947292"/>
                    <a:gd name="connsiteY0" fmla="*/ 85520 h 585480"/>
                    <a:gd name="connsiteX1" fmla="*/ 236823 w 947292"/>
                    <a:gd name="connsiteY1" fmla="*/ 157882 h 585480"/>
                    <a:gd name="connsiteX2" fmla="*/ 177617 w 947292"/>
                    <a:gd name="connsiteY2" fmla="*/ 197353 h 585480"/>
                    <a:gd name="connsiteX3" fmla="*/ 157882 w 947292"/>
                    <a:gd name="connsiteY3" fmla="*/ 210510 h 585480"/>
                    <a:gd name="connsiteX4" fmla="*/ 138147 w 947292"/>
                    <a:gd name="connsiteY4" fmla="*/ 223667 h 585480"/>
                    <a:gd name="connsiteX5" fmla="*/ 118412 w 947292"/>
                    <a:gd name="connsiteY5" fmla="*/ 230245 h 585480"/>
                    <a:gd name="connsiteX6" fmla="*/ 98676 w 947292"/>
                    <a:gd name="connsiteY6" fmla="*/ 249980 h 585480"/>
                    <a:gd name="connsiteX7" fmla="*/ 59206 w 947292"/>
                    <a:gd name="connsiteY7" fmla="*/ 263137 h 585480"/>
                    <a:gd name="connsiteX8" fmla="*/ 39471 w 947292"/>
                    <a:gd name="connsiteY8" fmla="*/ 276294 h 585480"/>
                    <a:gd name="connsiteX9" fmla="*/ 13157 w 947292"/>
                    <a:gd name="connsiteY9" fmla="*/ 315764 h 585480"/>
                    <a:gd name="connsiteX10" fmla="*/ 0 w 947292"/>
                    <a:gd name="connsiteY10" fmla="*/ 381549 h 585480"/>
                    <a:gd name="connsiteX11" fmla="*/ 13157 w 947292"/>
                    <a:gd name="connsiteY11" fmla="*/ 434176 h 585480"/>
                    <a:gd name="connsiteX12" fmla="*/ 26314 w 947292"/>
                    <a:gd name="connsiteY12" fmla="*/ 453911 h 585480"/>
                    <a:gd name="connsiteX13" fmla="*/ 52628 w 947292"/>
                    <a:gd name="connsiteY13" fmla="*/ 493382 h 585480"/>
                    <a:gd name="connsiteX14" fmla="*/ 72363 w 947292"/>
                    <a:gd name="connsiteY14" fmla="*/ 519695 h 585480"/>
                    <a:gd name="connsiteX15" fmla="*/ 111833 w 947292"/>
                    <a:gd name="connsiteY15" fmla="*/ 539431 h 585480"/>
                    <a:gd name="connsiteX16" fmla="*/ 157882 w 947292"/>
                    <a:gd name="connsiteY16" fmla="*/ 559166 h 585480"/>
                    <a:gd name="connsiteX17" fmla="*/ 177617 w 947292"/>
                    <a:gd name="connsiteY17" fmla="*/ 572323 h 585480"/>
                    <a:gd name="connsiteX18" fmla="*/ 217088 w 947292"/>
                    <a:gd name="connsiteY18" fmla="*/ 585480 h 585480"/>
                    <a:gd name="connsiteX19" fmla="*/ 368392 w 947292"/>
                    <a:gd name="connsiteY19" fmla="*/ 578901 h 585480"/>
                    <a:gd name="connsiteX20" fmla="*/ 388127 w 947292"/>
                    <a:gd name="connsiteY20" fmla="*/ 572323 h 585480"/>
                    <a:gd name="connsiteX21" fmla="*/ 407862 w 947292"/>
                    <a:gd name="connsiteY21" fmla="*/ 552587 h 585480"/>
                    <a:gd name="connsiteX22" fmla="*/ 427597 w 947292"/>
                    <a:gd name="connsiteY22" fmla="*/ 539431 h 585480"/>
                    <a:gd name="connsiteX23" fmla="*/ 440754 w 947292"/>
                    <a:gd name="connsiteY23" fmla="*/ 519695 h 585480"/>
                    <a:gd name="connsiteX24" fmla="*/ 480225 w 947292"/>
                    <a:gd name="connsiteY24" fmla="*/ 499960 h 585480"/>
                    <a:gd name="connsiteX25" fmla="*/ 513117 w 947292"/>
                    <a:gd name="connsiteY25" fmla="*/ 460490 h 585480"/>
                    <a:gd name="connsiteX26" fmla="*/ 552587 w 947292"/>
                    <a:gd name="connsiteY26" fmla="*/ 434176 h 585480"/>
                    <a:gd name="connsiteX27" fmla="*/ 592058 w 947292"/>
                    <a:gd name="connsiteY27" fmla="*/ 401284 h 585480"/>
                    <a:gd name="connsiteX28" fmla="*/ 624950 w 947292"/>
                    <a:gd name="connsiteY28" fmla="*/ 368392 h 585480"/>
                    <a:gd name="connsiteX29" fmla="*/ 664420 w 947292"/>
                    <a:gd name="connsiteY29" fmla="*/ 355235 h 585480"/>
                    <a:gd name="connsiteX30" fmla="*/ 730205 w 947292"/>
                    <a:gd name="connsiteY30" fmla="*/ 335500 h 585480"/>
                    <a:gd name="connsiteX31" fmla="*/ 769675 w 947292"/>
                    <a:gd name="connsiteY31" fmla="*/ 322343 h 585480"/>
                    <a:gd name="connsiteX32" fmla="*/ 815724 w 947292"/>
                    <a:gd name="connsiteY32" fmla="*/ 309186 h 585480"/>
                    <a:gd name="connsiteX33" fmla="*/ 835459 w 947292"/>
                    <a:gd name="connsiteY33" fmla="*/ 296029 h 585480"/>
                    <a:gd name="connsiteX34" fmla="*/ 855194 w 947292"/>
                    <a:gd name="connsiteY34" fmla="*/ 289451 h 585480"/>
                    <a:gd name="connsiteX35" fmla="*/ 868351 w 947292"/>
                    <a:gd name="connsiteY35" fmla="*/ 269716 h 585480"/>
                    <a:gd name="connsiteX36" fmla="*/ 907822 w 947292"/>
                    <a:gd name="connsiteY36" fmla="*/ 236823 h 585480"/>
                    <a:gd name="connsiteX37" fmla="*/ 934135 w 947292"/>
                    <a:gd name="connsiteY37" fmla="*/ 197353 h 585480"/>
                    <a:gd name="connsiteX38" fmla="*/ 947292 w 947292"/>
                    <a:gd name="connsiteY38" fmla="*/ 157882 h 585480"/>
                    <a:gd name="connsiteX39" fmla="*/ 940714 w 947292"/>
                    <a:gd name="connsiteY39" fmla="*/ 124990 h 585480"/>
                    <a:gd name="connsiteX40" fmla="*/ 927557 w 947292"/>
                    <a:gd name="connsiteY40" fmla="*/ 98677 h 585480"/>
                    <a:gd name="connsiteX41" fmla="*/ 861773 w 947292"/>
                    <a:gd name="connsiteY41" fmla="*/ 32893 h 585480"/>
                    <a:gd name="connsiteX42" fmla="*/ 802567 w 947292"/>
                    <a:gd name="connsiteY42" fmla="*/ 13157 h 585480"/>
                    <a:gd name="connsiteX43" fmla="*/ 782832 w 947292"/>
                    <a:gd name="connsiteY43" fmla="*/ 6579 h 585480"/>
                    <a:gd name="connsiteX44" fmla="*/ 763097 w 947292"/>
                    <a:gd name="connsiteY44" fmla="*/ 0 h 585480"/>
                    <a:gd name="connsiteX45" fmla="*/ 605215 w 947292"/>
                    <a:gd name="connsiteY45" fmla="*/ 6579 h 585480"/>
                    <a:gd name="connsiteX46" fmla="*/ 532852 w 947292"/>
                    <a:gd name="connsiteY46" fmla="*/ 26314 h 585480"/>
                    <a:gd name="connsiteX47" fmla="*/ 486803 w 947292"/>
                    <a:gd name="connsiteY47" fmla="*/ 32893 h 585480"/>
                    <a:gd name="connsiteX48" fmla="*/ 401284 w 947292"/>
                    <a:gd name="connsiteY48" fmla="*/ 46049 h 585480"/>
                    <a:gd name="connsiteX49" fmla="*/ 361813 w 947292"/>
                    <a:gd name="connsiteY49" fmla="*/ 59206 h 585480"/>
                    <a:gd name="connsiteX50" fmla="*/ 302607 w 947292"/>
                    <a:gd name="connsiteY50" fmla="*/ 85520 h 58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947292" h="585480">
                      <a:moveTo>
                        <a:pt x="302607" y="85520"/>
                      </a:moveTo>
                      <a:cubicBezTo>
                        <a:pt x="285969" y="106318"/>
                        <a:pt x="257998" y="143765"/>
                        <a:pt x="236823" y="157882"/>
                      </a:cubicBezTo>
                      <a:lnTo>
                        <a:pt x="177617" y="197353"/>
                      </a:lnTo>
                      <a:lnTo>
                        <a:pt x="157882" y="210510"/>
                      </a:lnTo>
                      <a:cubicBezTo>
                        <a:pt x="151304" y="214896"/>
                        <a:pt x="145648" y="221167"/>
                        <a:pt x="138147" y="223667"/>
                      </a:cubicBezTo>
                      <a:lnTo>
                        <a:pt x="118412" y="230245"/>
                      </a:lnTo>
                      <a:cubicBezTo>
                        <a:pt x="111833" y="236823"/>
                        <a:pt x="106809" y="245462"/>
                        <a:pt x="98676" y="249980"/>
                      </a:cubicBezTo>
                      <a:cubicBezTo>
                        <a:pt x="86553" y="256715"/>
                        <a:pt x="59206" y="263137"/>
                        <a:pt x="59206" y="263137"/>
                      </a:cubicBezTo>
                      <a:cubicBezTo>
                        <a:pt x="52628" y="267523"/>
                        <a:pt x="44677" y="270344"/>
                        <a:pt x="39471" y="276294"/>
                      </a:cubicBezTo>
                      <a:cubicBezTo>
                        <a:pt x="29058" y="288194"/>
                        <a:pt x="13157" y="315764"/>
                        <a:pt x="13157" y="315764"/>
                      </a:cubicBezTo>
                      <a:cubicBezTo>
                        <a:pt x="5057" y="340066"/>
                        <a:pt x="0" y="351317"/>
                        <a:pt x="0" y="381549"/>
                      </a:cubicBezTo>
                      <a:cubicBezTo>
                        <a:pt x="0" y="389052"/>
                        <a:pt x="7967" y="423796"/>
                        <a:pt x="13157" y="434176"/>
                      </a:cubicBezTo>
                      <a:cubicBezTo>
                        <a:pt x="16693" y="441248"/>
                        <a:pt x="21928" y="447333"/>
                        <a:pt x="26314" y="453911"/>
                      </a:cubicBezTo>
                      <a:cubicBezTo>
                        <a:pt x="37503" y="487480"/>
                        <a:pt x="25749" y="462024"/>
                        <a:pt x="52628" y="493382"/>
                      </a:cubicBezTo>
                      <a:cubicBezTo>
                        <a:pt x="59763" y="501706"/>
                        <a:pt x="64610" y="511942"/>
                        <a:pt x="72363" y="519695"/>
                      </a:cubicBezTo>
                      <a:cubicBezTo>
                        <a:pt x="91214" y="538546"/>
                        <a:pt x="90433" y="528731"/>
                        <a:pt x="111833" y="539431"/>
                      </a:cubicBezTo>
                      <a:cubicBezTo>
                        <a:pt x="157261" y="562145"/>
                        <a:pt x="103122" y="545474"/>
                        <a:pt x="157882" y="559166"/>
                      </a:cubicBezTo>
                      <a:cubicBezTo>
                        <a:pt x="164460" y="563552"/>
                        <a:pt x="170392" y="569112"/>
                        <a:pt x="177617" y="572323"/>
                      </a:cubicBezTo>
                      <a:cubicBezTo>
                        <a:pt x="190290" y="577956"/>
                        <a:pt x="217088" y="585480"/>
                        <a:pt x="217088" y="585480"/>
                      </a:cubicBezTo>
                      <a:cubicBezTo>
                        <a:pt x="267523" y="583287"/>
                        <a:pt x="318058" y="582773"/>
                        <a:pt x="368392" y="578901"/>
                      </a:cubicBezTo>
                      <a:cubicBezTo>
                        <a:pt x="375306" y="578369"/>
                        <a:pt x="382357" y="576169"/>
                        <a:pt x="388127" y="572323"/>
                      </a:cubicBezTo>
                      <a:cubicBezTo>
                        <a:pt x="395868" y="567162"/>
                        <a:pt x="400715" y="558543"/>
                        <a:pt x="407862" y="552587"/>
                      </a:cubicBezTo>
                      <a:cubicBezTo>
                        <a:pt x="413936" y="547526"/>
                        <a:pt x="421019" y="543816"/>
                        <a:pt x="427597" y="539431"/>
                      </a:cubicBezTo>
                      <a:cubicBezTo>
                        <a:pt x="431983" y="532852"/>
                        <a:pt x="435163" y="525286"/>
                        <a:pt x="440754" y="519695"/>
                      </a:cubicBezTo>
                      <a:cubicBezTo>
                        <a:pt x="453505" y="506944"/>
                        <a:pt x="464176" y="505310"/>
                        <a:pt x="480225" y="499960"/>
                      </a:cubicBezTo>
                      <a:cubicBezTo>
                        <a:pt x="491920" y="482418"/>
                        <a:pt x="495584" y="474127"/>
                        <a:pt x="513117" y="460490"/>
                      </a:cubicBezTo>
                      <a:cubicBezTo>
                        <a:pt x="525599" y="450782"/>
                        <a:pt x="541406" y="445357"/>
                        <a:pt x="552587" y="434176"/>
                      </a:cubicBezTo>
                      <a:cubicBezTo>
                        <a:pt x="577914" y="408851"/>
                        <a:pt x="564582" y="419602"/>
                        <a:pt x="592058" y="401284"/>
                      </a:cubicBezTo>
                      <a:cubicBezTo>
                        <a:pt x="604061" y="383281"/>
                        <a:pt x="604177" y="377625"/>
                        <a:pt x="624950" y="368392"/>
                      </a:cubicBezTo>
                      <a:cubicBezTo>
                        <a:pt x="637623" y="362759"/>
                        <a:pt x="664420" y="355235"/>
                        <a:pt x="664420" y="355235"/>
                      </a:cubicBezTo>
                      <a:cubicBezTo>
                        <a:pt x="702599" y="329783"/>
                        <a:pt x="665462" y="350441"/>
                        <a:pt x="730205" y="335500"/>
                      </a:cubicBezTo>
                      <a:cubicBezTo>
                        <a:pt x="743718" y="332382"/>
                        <a:pt x="756221" y="325707"/>
                        <a:pt x="769675" y="322343"/>
                      </a:cubicBezTo>
                      <a:cubicBezTo>
                        <a:pt x="802716" y="314082"/>
                        <a:pt x="787412" y="318623"/>
                        <a:pt x="815724" y="309186"/>
                      </a:cubicBezTo>
                      <a:cubicBezTo>
                        <a:pt x="822302" y="304800"/>
                        <a:pt x="828387" y="299565"/>
                        <a:pt x="835459" y="296029"/>
                      </a:cubicBezTo>
                      <a:cubicBezTo>
                        <a:pt x="841661" y="292928"/>
                        <a:pt x="849779" y="293783"/>
                        <a:pt x="855194" y="289451"/>
                      </a:cubicBezTo>
                      <a:cubicBezTo>
                        <a:pt x="861368" y="284512"/>
                        <a:pt x="863290" y="275790"/>
                        <a:pt x="868351" y="269716"/>
                      </a:cubicBezTo>
                      <a:cubicBezTo>
                        <a:pt x="884180" y="250721"/>
                        <a:pt x="888417" y="249760"/>
                        <a:pt x="907822" y="236823"/>
                      </a:cubicBezTo>
                      <a:cubicBezTo>
                        <a:pt x="916593" y="223666"/>
                        <a:pt x="929135" y="212354"/>
                        <a:pt x="934135" y="197353"/>
                      </a:cubicBezTo>
                      <a:lnTo>
                        <a:pt x="947292" y="157882"/>
                      </a:lnTo>
                      <a:cubicBezTo>
                        <a:pt x="945099" y="146918"/>
                        <a:pt x="944250" y="135597"/>
                        <a:pt x="940714" y="124990"/>
                      </a:cubicBezTo>
                      <a:cubicBezTo>
                        <a:pt x="937613" y="115687"/>
                        <a:pt x="932602" y="107086"/>
                        <a:pt x="927557" y="98677"/>
                      </a:cubicBezTo>
                      <a:cubicBezTo>
                        <a:pt x="910014" y="69439"/>
                        <a:pt x="896858" y="44588"/>
                        <a:pt x="861773" y="32893"/>
                      </a:cubicBezTo>
                      <a:lnTo>
                        <a:pt x="802567" y="13157"/>
                      </a:lnTo>
                      <a:lnTo>
                        <a:pt x="782832" y="6579"/>
                      </a:lnTo>
                      <a:lnTo>
                        <a:pt x="763097" y="0"/>
                      </a:lnTo>
                      <a:cubicBezTo>
                        <a:pt x="710470" y="2193"/>
                        <a:pt x="657763" y="2955"/>
                        <a:pt x="605215" y="6579"/>
                      </a:cubicBezTo>
                      <a:cubicBezTo>
                        <a:pt x="537096" y="11277"/>
                        <a:pt x="609757" y="15327"/>
                        <a:pt x="532852" y="26314"/>
                      </a:cubicBezTo>
                      <a:lnTo>
                        <a:pt x="486803" y="32893"/>
                      </a:lnTo>
                      <a:cubicBezTo>
                        <a:pt x="432437" y="51014"/>
                        <a:pt x="517584" y="24243"/>
                        <a:pt x="401284" y="46049"/>
                      </a:cubicBezTo>
                      <a:cubicBezTo>
                        <a:pt x="387653" y="48605"/>
                        <a:pt x="374970" y="54820"/>
                        <a:pt x="361813" y="59206"/>
                      </a:cubicBezTo>
                      <a:cubicBezTo>
                        <a:pt x="339996" y="66478"/>
                        <a:pt x="349013" y="65785"/>
                        <a:pt x="302607" y="85520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5F49C9-DC9E-4318-BA38-876624A22331}"/>
                  </a:ext>
                </a:extLst>
              </p:cNvPr>
              <p:cNvGrpSpPr/>
              <p:nvPr/>
            </p:nvGrpSpPr>
            <p:grpSpPr>
              <a:xfrm>
                <a:off x="486803" y="296029"/>
                <a:ext cx="980184" cy="678150"/>
                <a:chOff x="0" y="0"/>
                <a:chExt cx="980184" cy="67815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7E245E4-6BEA-4135-AD1F-E9216D64C427}"/>
                    </a:ext>
                  </a:extLst>
                </p:cNvPr>
                <p:cNvGrpSpPr/>
                <p:nvPr/>
              </p:nvGrpSpPr>
              <p:grpSpPr>
                <a:xfrm>
                  <a:off x="72363" y="105254"/>
                  <a:ext cx="831251" cy="502125"/>
                  <a:chOff x="0" y="0"/>
                  <a:chExt cx="831251" cy="502125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131EE3CE-4901-41E3-A3D0-1ED09C1276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1548" y="0"/>
                    <a:ext cx="318135" cy="232410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FFBA174E-D466-42E8-B985-4337EBCF8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64460"/>
                    <a:ext cx="318135" cy="232410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FC86734E-65A1-455C-BD66-CDF81675ED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116" y="269715"/>
                    <a:ext cx="318135" cy="2324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8546261-0F35-4B73-B144-FB0B794487A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0184" cy="678150"/>
                </a:xfrm>
                <a:custGeom>
                  <a:avLst/>
                  <a:gdLst>
                    <a:gd name="connsiteX0" fmla="*/ 644685 w 980184"/>
                    <a:gd name="connsiteY0" fmla="*/ 13729 h 678150"/>
                    <a:gd name="connsiteX1" fmla="*/ 592058 w 980184"/>
                    <a:gd name="connsiteY1" fmla="*/ 46622 h 678150"/>
                    <a:gd name="connsiteX2" fmla="*/ 552587 w 980184"/>
                    <a:gd name="connsiteY2" fmla="*/ 72935 h 678150"/>
                    <a:gd name="connsiteX3" fmla="*/ 519695 w 980184"/>
                    <a:gd name="connsiteY3" fmla="*/ 79514 h 678150"/>
                    <a:gd name="connsiteX4" fmla="*/ 480225 w 980184"/>
                    <a:gd name="connsiteY4" fmla="*/ 92670 h 678150"/>
                    <a:gd name="connsiteX5" fmla="*/ 381548 w 980184"/>
                    <a:gd name="connsiteY5" fmla="*/ 105827 h 678150"/>
                    <a:gd name="connsiteX6" fmla="*/ 322343 w 980184"/>
                    <a:gd name="connsiteY6" fmla="*/ 118984 h 678150"/>
                    <a:gd name="connsiteX7" fmla="*/ 302607 w 980184"/>
                    <a:gd name="connsiteY7" fmla="*/ 125563 h 678150"/>
                    <a:gd name="connsiteX8" fmla="*/ 276294 w 980184"/>
                    <a:gd name="connsiteY8" fmla="*/ 132141 h 678150"/>
                    <a:gd name="connsiteX9" fmla="*/ 236823 w 980184"/>
                    <a:gd name="connsiteY9" fmla="*/ 158455 h 678150"/>
                    <a:gd name="connsiteX10" fmla="*/ 217088 w 980184"/>
                    <a:gd name="connsiteY10" fmla="*/ 171611 h 678150"/>
                    <a:gd name="connsiteX11" fmla="*/ 197353 w 980184"/>
                    <a:gd name="connsiteY11" fmla="*/ 178190 h 678150"/>
                    <a:gd name="connsiteX12" fmla="*/ 157882 w 980184"/>
                    <a:gd name="connsiteY12" fmla="*/ 211082 h 678150"/>
                    <a:gd name="connsiteX13" fmla="*/ 138147 w 980184"/>
                    <a:gd name="connsiteY13" fmla="*/ 217660 h 678150"/>
                    <a:gd name="connsiteX14" fmla="*/ 98676 w 980184"/>
                    <a:gd name="connsiteY14" fmla="*/ 250552 h 678150"/>
                    <a:gd name="connsiteX15" fmla="*/ 59206 w 980184"/>
                    <a:gd name="connsiteY15" fmla="*/ 276866 h 678150"/>
                    <a:gd name="connsiteX16" fmla="*/ 39471 w 980184"/>
                    <a:gd name="connsiteY16" fmla="*/ 296601 h 678150"/>
                    <a:gd name="connsiteX17" fmla="*/ 26314 w 980184"/>
                    <a:gd name="connsiteY17" fmla="*/ 316337 h 678150"/>
                    <a:gd name="connsiteX18" fmla="*/ 6579 w 980184"/>
                    <a:gd name="connsiteY18" fmla="*/ 329494 h 678150"/>
                    <a:gd name="connsiteX19" fmla="*/ 0 w 980184"/>
                    <a:gd name="connsiteY19" fmla="*/ 349229 h 678150"/>
                    <a:gd name="connsiteX20" fmla="*/ 6579 w 980184"/>
                    <a:gd name="connsiteY20" fmla="*/ 421591 h 678150"/>
                    <a:gd name="connsiteX21" fmla="*/ 13157 w 980184"/>
                    <a:gd name="connsiteY21" fmla="*/ 441327 h 678150"/>
                    <a:gd name="connsiteX22" fmla="*/ 32892 w 980184"/>
                    <a:gd name="connsiteY22" fmla="*/ 461062 h 678150"/>
                    <a:gd name="connsiteX23" fmla="*/ 59206 w 980184"/>
                    <a:gd name="connsiteY23" fmla="*/ 480797 h 678150"/>
                    <a:gd name="connsiteX24" fmla="*/ 98676 w 980184"/>
                    <a:gd name="connsiteY24" fmla="*/ 520268 h 678150"/>
                    <a:gd name="connsiteX25" fmla="*/ 138147 w 980184"/>
                    <a:gd name="connsiteY25" fmla="*/ 546581 h 678150"/>
                    <a:gd name="connsiteX26" fmla="*/ 157882 w 980184"/>
                    <a:gd name="connsiteY26" fmla="*/ 566317 h 678150"/>
                    <a:gd name="connsiteX27" fmla="*/ 197353 w 980184"/>
                    <a:gd name="connsiteY27" fmla="*/ 592630 h 678150"/>
                    <a:gd name="connsiteX28" fmla="*/ 210510 w 980184"/>
                    <a:gd name="connsiteY28" fmla="*/ 612365 h 678150"/>
                    <a:gd name="connsiteX29" fmla="*/ 236823 w 980184"/>
                    <a:gd name="connsiteY29" fmla="*/ 618944 h 678150"/>
                    <a:gd name="connsiteX30" fmla="*/ 256558 w 980184"/>
                    <a:gd name="connsiteY30" fmla="*/ 625522 h 678150"/>
                    <a:gd name="connsiteX31" fmla="*/ 315764 w 980184"/>
                    <a:gd name="connsiteY31" fmla="*/ 651836 h 678150"/>
                    <a:gd name="connsiteX32" fmla="*/ 355235 w 980184"/>
                    <a:gd name="connsiteY32" fmla="*/ 664993 h 678150"/>
                    <a:gd name="connsiteX33" fmla="*/ 374970 w 980184"/>
                    <a:gd name="connsiteY33" fmla="*/ 671571 h 678150"/>
                    <a:gd name="connsiteX34" fmla="*/ 401284 w 980184"/>
                    <a:gd name="connsiteY34" fmla="*/ 678150 h 678150"/>
                    <a:gd name="connsiteX35" fmla="*/ 782832 w 980184"/>
                    <a:gd name="connsiteY35" fmla="*/ 671571 h 678150"/>
                    <a:gd name="connsiteX36" fmla="*/ 822302 w 980184"/>
                    <a:gd name="connsiteY36" fmla="*/ 658414 h 678150"/>
                    <a:gd name="connsiteX37" fmla="*/ 842038 w 980184"/>
                    <a:gd name="connsiteY37" fmla="*/ 651836 h 678150"/>
                    <a:gd name="connsiteX38" fmla="*/ 861773 w 980184"/>
                    <a:gd name="connsiteY38" fmla="*/ 638679 h 678150"/>
                    <a:gd name="connsiteX39" fmla="*/ 881508 w 980184"/>
                    <a:gd name="connsiteY39" fmla="*/ 632101 h 678150"/>
                    <a:gd name="connsiteX40" fmla="*/ 920979 w 980184"/>
                    <a:gd name="connsiteY40" fmla="*/ 605787 h 678150"/>
                    <a:gd name="connsiteX41" fmla="*/ 940714 w 980184"/>
                    <a:gd name="connsiteY41" fmla="*/ 592630 h 678150"/>
                    <a:gd name="connsiteX42" fmla="*/ 960449 w 980184"/>
                    <a:gd name="connsiteY42" fmla="*/ 579473 h 678150"/>
                    <a:gd name="connsiteX43" fmla="*/ 980184 w 980184"/>
                    <a:gd name="connsiteY43" fmla="*/ 513689 h 678150"/>
                    <a:gd name="connsiteX44" fmla="*/ 967028 w 980184"/>
                    <a:gd name="connsiteY44" fmla="*/ 355807 h 678150"/>
                    <a:gd name="connsiteX45" fmla="*/ 953871 w 980184"/>
                    <a:gd name="connsiteY45" fmla="*/ 316337 h 678150"/>
                    <a:gd name="connsiteX46" fmla="*/ 927557 w 980184"/>
                    <a:gd name="connsiteY46" fmla="*/ 276866 h 678150"/>
                    <a:gd name="connsiteX47" fmla="*/ 894665 w 980184"/>
                    <a:gd name="connsiteY47" fmla="*/ 237396 h 678150"/>
                    <a:gd name="connsiteX48" fmla="*/ 861773 w 980184"/>
                    <a:gd name="connsiteY48" fmla="*/ 178190 h 678150"/>
                    <a:gd name="connsiteX49" fmla="*/ 848616 w 980184"/>
                    <a:gd name="connsiteY49" fmla="*/ 158455 h 678150"/>
                    <a:gd name="connsiteX50" fmla="*/ 809146 w 980184"/>
                    <a:gd name="connsiteY50" fmla="*/ 79514 h 678150"/>
                    <a:gd name="connsiteX51" fmla="*/ 769675 w 980184"/>
                    <a:gd name="connsiteY51" fmla="*/ 53200 h 678150"/>
                    <a:gd name="connsiteX52" fmla="*/ 749940 w 980184"/>
                    <a:gd name="connsiteY52" fmla="*/ 40043 h 678150"/>
                    <a:gd name="connsiteX53" fmla="*/ 717048 w 980184"/>
                    <a:gd name="connsiteY53" fmla="*/ 13729 h 678150"/>
                    <a:gd name="connsiteX54" fmla="*/ 697312 w 980184"/>
                    <a:gd name="connsiteY54" fmla="*/ 573 h 678150"/>
                    <a:gd name="connsiteX55" fmla="*/ 644685 w 980184"/>
                    <a:gd name="connsiteY55" fmla="*/ 13729 h 67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980184" h="678150">
                      <a:moveTo>
                        <a:pt x="644685" y="13729"/>
                      </a:moveTo>
                      <a:cubicBezTo>
                        <a:pt x="627143" y="21404"/>
                        <a:pt x="655156" y="11568"/>
                        <a:pt x="592058" y="46622"/>
                      </a:cubicBezTo>
                      <a:cubicBezTo>
                        <a:pt x="578235" y="54301"/>
                        <a:pt x="568092" y="69834"/>
                        <a:pt x="552587" y="72935"/>
                      </a:cubicBezTo>
                      <a:cubicBezTo>
                        <a:pt x="541623" y="75128"/>
                        <a:pt x="530482" y="76572"/>
                        <a:pt x="519695" y="79514"/>
                      </a:cubicBezTo>
                      <a:cubicBezTo>
                        <a:pt x="506315" y="83163"/>
                        <a:pt x="494008" y="91138"/>
                        <a:pt x="480225" y="92670"/>
                      </a:cubicBezTo>
                      <a:cubicBezTo>
                        <a:pt x="407762" y="100722"/>
                        <a:pt x="440606" y="95985"/>
                        <a:pt x="381548" y="105827"/>
                      </a:cubicBezTo>
                      <a:cubicBezTo>
                        <a:pt x="337123" y="120637"/>
                        <a:pt x="391806" y="103548"/>
                        <a:pt x="322343" y="118984"/>
                      </a:cubicBezTo>
                      <a:cubicBezTo>
                        <a:pt x="315574" y="120488"/>
                        <a:pt x="309275" y="123658"/>
                        <a:pt x="302607" y="125563"/>
                      </a:cubicBezTo>
                      <a:cubicBezTo>
                        <a:pt x="293914" y="128047"/>
                        <a:pt x="285065" y="129948"/>
                        <a:pt x="276294" y="132141"/>
                      </a:cubicBezTo>
                      <a:lnTo>
                        <a:pt x="236823" y="158455"/>
                      </a:lnTo>
                      <a:cubicBezTo>
                        <a:pt x="230245" y="162840"/>
                        <a:pt x="224588" y="169111"/>
                        <a:pt x="217088" y="171611"/>
                      </a:cubicBezTo>
                      <a:cubicBezTo>
                        <a:pt x="210510" y="173804"/>
                        <a:pt x="203555" y="175089"/>
                        <a:pt x="197353" y="178190"/>
                      </a:cubicBezTo>
                      <a:cubicBezTo>
                        <a:pt x="154298" y="199718"/>
                        <a:pt x="201538" y="181978"/>
                        <a:pt x="157882" y="211082"/>
                      </a:cubicBezTo>
                      <a:cubicBezTo>
                        <a:pt x="152112" y="214928"/>
                        <a:pt x="144725" y="215467"/>
                        <a:pt x="138147" y="217660"/>
                      </a:cubicBezTo>
                      <a:cubicBezTo>
                        <a:pt x="67627" y="264675"/>
                        <a:pt x="174654" y="191459"/>
                        <a:pt x="98676" y="250552"/>
                      </a:cubicBezTo>
                      <a:cubicBezTo>
                        <a:pt x="86194" y="260260"/>
                        <a:pt x="70387" y="265685"/>
                        <a:pt x="59206" y="276866"/>
                      </a:cubicBezTo>
                      <a:cubicBezTo>
                        <a:pt x="52628" y="283444"/>
                        <a:pt x="45427" y="289454"/>
                        <a:pt x="39471" y="296601"/>
                      </a:cubicBezTo>
                      <a:cubicBezTo>
                        <a:pt x="34409" y="302675"/>
                        <a:pt x="31905" y="310746"/>
                        <a:pt x="26314" y="316337"/>
                      </a:cubicBezTo>
                      <a:cubicBezTo>
                        <a:pt x="20724" y="321928"/>
                        <a:pt x="13157" y="325108"/>
                        <a:pt x="6579" y="329494"/>
                      </a:cubicBezTo>
                      <a:cubicBezTo>
                        <a:pt x="4386" y="336072"/>
                        <a:pt x="0" y="342295"/>
                        <a:pt x="0" y="349229"/>
                      </a:cubicBezTo>
                      <a:cubicBezTo>
                        <a:pt x="0" y="373449"/>
                        <a:pt x="3154" y="397614"/>
                        <a:pt x="6579" y="421591"/>
                      </a:cubicBezTo>
                      <a:cubicBezTo>
                        <a:pt x="7560" y="428456"/>
                        <a:pt x="9311" y="435557"/>
                        <a:pt x="13157" y="441327"/>
                      </a:cubicBezTo>
                      <a:cubicBezTo>
                        <a:pt x="18317" y="449068"/>
                        <a:pt x="25828" y="455008"/>
                        <a:pt x="32892" y="461062"/>
                      </a:cubicBezTo>
                      <a:cubicBezTo>
                        <a:pt x="41217" y="468197"/>
                        <a:pt x="51056" y="473462"/>
                        <a:pt x="59206" y="480797"/>
                      </a:cubicBezTo>
                      <a:cubicBezTo>
                        <a:pt x="73036" y="493244"/>
                        <a:pt x="83194" y="509947"/>
                        <a:pt x="98676" y="520268"/>
                      </a:cubicBezTo>
                      <a:cubicBezTo>
                        <a:pt x="111833" y="529039"/>
                        <a:pt x="126966" y="535400"/>
                        <a:pt x="138147" y="546581"/>
                      </a:cubicBezTo>
                      <a:cubicBezTo>
                        <a:pt x="144725" y="553160"/>
                        <a:pt x="150538" y="560605"/>
                        <a:pt x="157882" y="566317"/>
                      </a:cubicBezTo>
                      <a:cubicBezTo>
                        <a:pt x="170364" y="576025"/>
                        <a:pt x="197353" y="592630"/>
                        <a:pt x="197353" y="592630"/>
                      </a:cubicBezTo>
                      <a:cubicBezTo>
                        <a:pt x="201739" y="599208"/>
                        <a:pt x="203932" y="607979"/>
                        <a:pt x="210510" y="612365"/>
                      </a:cubicBezTo>
                      <a:cubicBezTo>
                        <a:pt x="218033" y="617380"/>
                        <a:pt x="228130" y="616460"/>
                        <a:pt x="236823" y="618944"/>
                      </a:cubicBezTo>
                      <a:cubicBezTo>
                        <a:pt x="243490" y="620849"/>
                        <a:pt x="249980" y="623329"/>
                        <a:pt x="256558" y="625522"/>
                      </a:cubicBezTo>
                      <a:cubicBezTo>
                        <a:pt x="287833" y="646371"/>
                        <a:pt x="268794" y="636179"/>
                        <a:pt x="315764" y="651836"/>
                      </a:cubicBezTo>
                      <a:lnTo>
                        <a:pt x="355235" y="664993"/>
                      </a:lnTo>
                      <a:cubicBezTo>
                        <a:pt x="361813" y="667186"/>
                        <a:pt x="368243" y="669889"/>
                        <a:pt x="374970" y="671571"/>
                      </a:cubicBezTo>
                      <a:lnTo>
                        <a:pt x="401284" y="678150"/>
                      </a:lnTo>
                      <a:cubicBezTo>
                        <a:pt x="528467" y="675957"/>
                        <a:pt x="655770" y="677527"/>
                        <a:pt x="782832" y="671571"/>
                      </a:cubicBezTo>
                      <a:cubicBezTo>
                        <a:pt x="796685" y="670922"/>
                        <a:pt x="809145" y="662800"/>
                        <a:pt x="822302" y="658414"/>
                      </a:cubicBezTo>
                      <a:lnTo>
                        <a:pt x="842038" y="651836"/>
                      </a:lnTo>
                      <a:cubicBezTo>
                        <a:pt x="848616" y="647450"/>
                        <a:pt x="854701" y="642215"/>
                        <a:pt x="861773" y="638679"/>
                      </a:cubicBezTo>
                      <a:cubicBezTo>
                        <a:pt x="867975" y="635578"/>
                        <a:pt x="875446" y="635468"/>
                        <a:pt x="881508" y="632101"/>
                      </a:cubicBezTo>
                      <a:cubicBezTo>
                        <a:pt x="895331" y="624422"/>
                        <a:pt x="907822" y="614558"/>
                        <a:pt x="920979" y="605787"/>
                      </a:cubicBezTo>
                      <a:lnTo>
                        <a:pt x="940714" y="592630"/>
                      </a:lnTo>
                      <a:lnTo>
                        <a:pt x="960449" y="579473"/>
                      </a:lnTo>
                      <a:cubicBezTo>
                        <a:pt x="976465" y="531426"/>
                        <a:pt x="970243" y="553457"/>
                        <a:pt x="980184" y="513689"/>
                      </a:cubicBezTo>
                      <a:cubicBezTo>
                        <a:pt x="978901" y="493152"/>
                        <a:pt x="974749" y="391837"/>
                        <a:pt x="967028" y="355807"/>
                      </a:cubicBezTo>
                      <a:cubicBezTo>
                        <a:pt x="964122" y="342246"/>
                        <a:pt x="961564" y="327876"/>
                        <a:pt x="953871" y="316337"/>
                      </a:cubicBezTo>
                      <a:cubicBezTo>
                        <a:pt x="945100" y="303180"/>
                        <a:pt x="938738" y="288047"/>
                        <a:pt x="927557" y="276866"/>
                      </a:cubicBezTo>
                      <a:cubicBezTo>
                        <a:pt x="902231" y="251540"/>
                        <a:pt x="912983" y="264872"/>
                        <a:pt x="894665" y="237396"/>
                      </a:cubicBezTo>
                      <a:cubicBezTo>
                        <a:pt x="883087" y="202659"/>
                        <a:pt x="891934" y="223430"/>
                        <a:pt x="861773" y="178190"/>
                      </a:cubicBezTo>
                      <a:lnTo>
                        <a:pt x="848616" y="158455"/>
                      </a:lnTo>
                      <a:cubicBezTo>
                        <a:pt x="841111" y="135940"/>
                        <a:pt x="831007" y="94088"/>
                        <a:pt x="809146" y="79514"/>
                      </a:cubicBezTo>
                      <a:lnTo>
                        <a:pt x="769675" y="53200"/>
                      </a:lnTo>
                      <a:lnTo>
                        <a:pt x="749940" y="40043"/>
                      </a:lnTo>
                      <a:cubicBezTo>
                        <a:pt x="727762" y="6777"/>
                        <a:pt x="748822" y="29615"/>
                        <a:pt x="717048" y="13729"/>
                      </a:cubicBezTo>
                      <a:cubicBezTo>
                        <a:pt x="709976" y="10193"/>
                        <a:pt x="705030" y="2288"/>
                        <a:pt x="697312" y="573"/>
                      </a:cubicBezTo>
                      <a:cubicBezTo>
                        <a:pt x="684469" y="-2281"/>
                        <a:pt x="662227" y="6054"/>
                        <a:pt x="644685" y="13729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D0D83E-3660-406B-878F-C4CC9FE7E0CB}"/>
                  </a:ext>
                </a:extLst>
              </p:cNvPr>
              <p:cNvGrpSpPr/>
              <p:nvPr/>
            </p:nvGrpSpPr>
            <p:grpSpPr>
              <a:xfrm>
                <a:off x="0" y="1019654"/>
                <a:ext cx="983616" cy="760732"/>
                <a:chOff x="0" y="0"/>
                <a:chExt cx="983956" cy="761333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F01E17C4-3D7E-41FC-AE8A-562D0F128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04" y="118411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B6E9139-282D-452F-A075-246A7EC95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057" y="164460"/>
                  <a:ext cx="318135" cy="23241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5D48FE1-0D87-46B3-AAC9-B72705404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234" y="440754"/>
                  <a:ext cx="318135" cy="232410"/>
                </a:xfrm>
                <a:prstGeom prst="rect">
                  <a:avLst/>
                </a:prstGeom>
              </p:spPr>
            </p:pic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08107AA-C228-4866-B705-59609913D6F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3956" cy="761333"/>
                </a:xfrm>
                <a:custGeom>
                  <a:avLst/>
                  <a:gdLst>
                    <a:gd name="connsiteX0" fmla="*/ 720819 w 983956"/>
                    <a:gd name="connsiteY0" fmla="*/ 11394 h 761333"/>
                    <a:gd name="connsiteX1" fmla="*/ 687927 w 983956"/>
                    <a:gd name="connsiteY1" fmla="*/ 4815 h 761333"/>
                    <a:gd name="connsiteX2" fmla="*/ 444526 w 983956"/>
                    <a:gd name="connsiteY2" fmla="*/ 17972 h 761333"/>
                    <a:gd name="connsiteX3" fmla="*/ 378741 w 983956"/>
                    <a:gd name="connsiteY3" fmla="*/ 44286 h 761333"/>
                    <a:gd name="connsiteX4" fmla="*/ 359006 w 983956"/>
                    <a:gd name="connsiteY4" fmla="*/ 50864 h 761333"/>
                    <a:gd name="connsiteX5" fmla="*/ 339271 w 983956"/>
                    <a:gd name="connsiteY5" fmla="*/ 64021 h 761333"/>
                    <a:gd name="connsiteX6" fmla="*/ 319536 w 983956"/>
                    <a:gd name="connsiteY6" fmla="*/ 70599 h 761333"/>
                    <a:gd name="connsiteX7" fmla="*/ 273487 w 983956"/>
                    <a:gd name="connsiteY7" fmla="*/ 96913 h 761333"/>
                    <a:gd name="connsiteX8" fmla="*/ 214281 w 983956"/>
                    <a:gd name="connsiteY8" fmla="*/ 116648 h 761333"/>
                    <a:gd name="connsiteX9" fmla="*/ 82713 w 983956"/>
                    <a:gd name="connsiteY9" fmla="*/ 129805 h 761333"/>
                    <a:gd name="connsiteX10" fmla="*/ 43242 w 983956"/>
                    <a:gd name="connsiteY10" fmla="*/ 136383 h 761333"/>
                    <a:gd name="connsiteX11" fmla="*/ 10350 w 983956"/>
                    <a:gd name="connsiteY11" fmla="*/ 175854 h 761333"/>
                    <a:gd name="connsiteX12" fmla="*/ 10350 w 983956"/>
                    <a:gd name="connsiteY12" fmla="*/ 287687 h 761333"/>
                    <a:gd name="connsiteX13" fmla="*/ 23507 w 983956"/>
                    <a:gd name="connsiteY13" fmla="*/ 327158 h 761333"/>
                    <a:gd name="connsiteX14" fmla="*/ 43242 w 983956"/>
                    <a:gd name="connsiteY14" fmla="*/ 399520 h 761333"/>
                    <a:gd name="connsiteX15" fmla="*/ 56399 w 983956"/>
                    <a:gd name="connsiteY15" fmla="*/ 438991 h 761333"/>
                    <a:gd name="connsiteX16" fmla="*/ 62977 w 983956"/>
                    <a:gd name="connsiteY16" fmla="*/ 465304 h 761333"/>
                    <a:gd name="connsiteX17" fmla="*/ 76134 w 983956"/>
                    <a:gd name="connsiteY17" fmla="*/ 491618 h 761333"/>
                    <a:gd name="connsiteX18" fmla="*/ 89291 w 983956"/>
                    <a:gd name="connsiteY18" fmla="*/ 544245 h 761333"/>
                    <a:gd name="connsiteX19" fmla="*/ 109026 w 983956"/>
                    <a:gd name="connsiteY19" fmla="*/ 590294 h 761333"/>
                    <a:gd name="connsiteX20" fmla="*/ 135340 w 983956"/>
                    <a:gd name="connsiteY20" fmla="*/ 629765 h 761333"/>
                    <a:gd name="connsiteX21" fmla="*/ 155075 w 983956"/>
                    <a:gd name="connsiteY21" fmla="*/ 649500 h 761333"/>
                    <a:gd name="connsiteX22" fmla="*/ 181389 w 983956"/>
                    <a:gd name="connsiteY22" fmla="*/ 662657 h 761333"/>
                    <a:gd name="connsiteX23" fmla="*/ 214281 w 983956"/>
                    <a:gd name="connsiteY23" fmla="*/ 682392 h 761333"/>
                    <a:gd name="connsiteX24" fmla="*/ 266908 w 983956"/>
                    <a:gd name="connsiteY24" fmla="*/ 702127 h 761333"/>
                    <a:gd name="connsiteX25" fmla="*/ 293222 w 983956"/>
                    <a:gd name="connsiteY25" fmla="*/ 715284 h 761333"/>
                    <a:gd name="connsiteX26" fmla="*/ 332692 w 983956"/>
                    <a:gd name="connsiteY26" fmla="*/ 741598 h 761333"/>
                    <a:gd name="connsiteX27" fmla="*/ 437947 w 983956"/>
                    <a:gd name="connsiteY27" fmla="*/ 761333 h 761333"/>
                    <a:gd name="connsiteX28" fmla="*/ 549780 w 983956"/>
                    <a:gd name="connsiteY28" fmla="*/ 754755 h 761333"/>
                    <a:gd name="connsiteX29" fmla="*/ 615564 w 983956"/>
                    <a:gd name="connsiteY29" fmla="*/ 728441 h 761333"/>
                    <a:gd name="connsiteX30" fmla="*/ 635300 w 983956"/>
                    <a:gd name="connsiteY30" fmla="*/ 721863 h 761333"/>
                    <a:gd name="connsiteX31" fmla="*/ 661613 w 983956"/>
                    <a:gd name="connsiteY31" fmla="*/ 708706 h 761333"/>
                    <a:gd name="connsiteX32" fmla="*/ 701084 w 983956"/>
                    <a:gd name="connsiteY32" fmla="*/ 682392 h 761333"/>
                    <a:gd name="connsiteX33" fmla="*/ 740554 w 983956"/>
                    <a:gd name="connsiteY33" fmla="*/ 669235 h 761333"/>
                    <a:gd name="connsiteX34" fmla="*/ 812917 w 983956"/>
                    <a:gd name="connsiteY34" fmla="*/ 642922 h 761333"/>
                    <a:gd name="connsiteX35" fmla="*/ 845809 w 983956"/>
                    <a:gd name="connsiteY35" fmla="*/ 636343 h 761333"/>
                    <a:gd name="connsiteX36" fmla="*/ 885280 w 983956"/>
                    <a:gd name="connsiteY36" fmla="*/ 596873 h 761333"/>
                    <a:gd name="connsiteX37" fmla="*/ 898436 w 983956"/>
                    <a:gd name="connsiteY37" fmla="*/ 570559 h 761333"/>
                    <a:gd name="connsiteX38" fmla="*/ 911593 w 983956"/>
                    <a:gd name="connsiteY38" fmla="*/ 517932 h 761333"/>
                    <a:gd name="connsiteX39" fmla="*/ 931328 w 983956"/>
                    <a:gd name="connsiteY39" fmla="*/ 445569 h 761333"/>
                    <a:gd name="connsiteX40" fmla="*/ 937907 w 983956"/>
                    <a:gd name="connsiteY40" fmla="*/ 392942 h 761333"/>
                    <a:gd name="connsiteX41" fmla="*/ 951064 w 983956"/>
                    <a:gd name="connsiteY41" fmla="*/ 360050 h 761333"/>
                    <a:gd name="connsiteX42" fmla="*/ 957642 w 983956"/>
                    <a:gd name="connsiteY42" fmla="*/ 340314 h 761333"/>
                    <a:gd name="connsiteX43" fmla="*/ 964221 w 983956"/>
                    <a:gd name="connsiteY43" fmla="*/ 314001 h 761333"/>
                    <a:gd name="connsiteX44" fmla="*/ 977377 w 983956"/>
                    <a:gd name="connsiteY44" fmla="*/ 287687 h 761333"/>
                    <a:gd name="connsiteX45" fmla="*/ 983956 w 983956"/>
                    <a:gd name="connsiteY45" fmla="*/ 267952 h 761333"/>
                    <a:gd name="connsiteX46" fmla="*/ 977377 w 983956"/>
                    <a:gd name="connsiteY46" fmla="*/ 208746 h 761333"/>
                    <a:gd name="connsiteX47" fmla="*/ 944485 w 983956"/>
                    <a:gd name="connsiteY47" fmla="*/ 169276 h 761333"/>
                    <a:gd name="connsiteX48" fmla="*/ 924750 w 983956"/>
                    <a:gd name="connsiteY48" fmla="*/ 142962 h 761333"/>
                    <a:gd name="connsiteX49" fmla="*/ 911593 w 983956"/>
                    <a:gd name="connsiteY49" fmla="*/ 123227 h 761333"/>
                    <a:gd name="connsiteX50" fmla="*/ 872123 w 983956"/>
                    <a:gd name="connsiteY50" fmla="*/ 83756 h 761333"/>
                    <a:gd name="connsiteX51" fmla="*/ 832652 w 983956"/>
                    <a:gd name="connsiteY51" fmla="*/ 50864 h 761333"/>
                    <a:gd name="connsiteX52" fmla="*/ 793182 w 983956"/>
                    <a:gd name="connsiteY52" fmla="*/ 24550 h 761333"/>
                    <a:gd name="connsiteX53" fmla="*/ 780025 w 983956"/>
                    <a:gd name="connsiteY53" fmla="*/ 4815 h 761333"/>
                    <a:gd name="connsiteX54" fmla="*/ 720819 w 983956"/>
                    <a:gd name="connsiteY54" fmla="*/ 11394 h 761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983956" h="761333">
                      <a:moveTo>
                        <a:pt x="720819" y="11394"/>
                      </a:moveTo>
                      <a:cubicBezTo>
                        <a:pt x="705469" y="11394"/>
                        <a:pt x="699108" y="4815"/>
                        <a:pt x="687927" y="4815"/>
                      </a:cubicBezTo>
                      <a:cubicBezTo>
                        <a:pt x="524749" y="4815"/>
                        <a:pt x="544033" y="3757"/>
                        <a:pt x="444526" y="17972"/>
                      </a:cubicBezTo>
                      <a:cubicBezTo>
                        <a:pt x="405809" y="37331"/>
                        <a:pt x="427514" y="28029"/>
                        <a:pt x="378741" y="44286"/>
                      </a:cubicBezTo>
                      <a:lnTo>
                        <a:pt x="359006" y="50864"/>
                      </a:lnTo>
                      <a:cubicBezTo>
                        <a:pt x="352428" y="55250"/>
                        <a:pt x="346343" y="60485"/>
                        <a:pt x="339271" y="64021"/>
                      </a:cubicBezTo>
                      <a:cubicBezTo>
                        <a:pt x="333069" y="67122"/>
                        <a:pt x="325557" y="67159"/>
                        <a:pt x="319536" y="70599"/>
                      </a:cubicBezTo>
                      <a:cubicBezTo>
                        <a:pt x="263779" y="102460"/>
                        <a:pt x="318736" y="81831"/>
                        <a:pt x="273487" y="96913"/>
                      </a:cubicBezTo>
                      <a:cubicBezTo>
                        <a:pt x="243353" y="117002"/>
                        <a:pt x="260369" y="109557"/>
                        <a:pt x="214281" y="116648"/>
                      </a:cubicBezTo>
                      <a:cubicBezTo>
                        <a:pt x="150540" y="126454"/>
                        <a:pt x="164126" y="123543"/>
                        <a:pt x="82713" y="129805"/>
                      </a:cubicBezTo>
                      <a:cubicBezTo>
                        <a:pt x="69556" y="131998"/>
                        <a:pt x="55431" y="130966"/>
                        <a:pt x="43242" y="136383"/>
                      </a:cubicBezTo>
                      <a:cubicBezTo>
                        <a:pt x="31247" y="141714"/>
                        <a:pt x="17339" y="165371"/>
                        <a:pt x="10350" y="175854"/>
                      </a:cubicBezTo>
                      <a:cubicBezTo>
                        <a:pt x="-4751" y="221161"/>
                        <a:pt x="-2087" y="204769"/>
                        <a:pt x="10350" y="287687"/>
                      </a:cubicBezTo>
                      <a:cubicBezTo>
                        <a:pt x="12407" y="301402"/>
                        <a:pt x="20787" y="313559"/>
                        <a:pt x="23507" y="327158"/>
                      </a:cubicBezTo>
                      <a:cubicBezTo>
                        <a:pt x="32805" y="373650"/>
                        <a:pt x="26549" y="349441"/>
                        <a:pt x="43242" y="399520"/>
                      </a:cubicBezTo>
                      <a:cubicBezTo>
                        <a:pt x="47628" y="412677"/>
                        <a:pt x="53035" y="425536"/>
                        <a:pt x="56399" y="438991"/>
                      </a:cubicBezTo>
                      <a:cubicBezTo>
                        <a:pt x="58592" y="447762"/>
                        <a:pt x="59803" y="456839"/>
                        <a:pt x="62977" y="465304"/>
                      </a:cubicBezTo>
                      <a:cubicBezTo>
                        <a:pt x="66420" y="474486"/>
                        <a:pt x="73033" y="482315"/>
                        <a:pt x="76134" y="491618"/>
                      </a:cubicBezTo>
                      <a:cubicBezTo>
                        <a:pt x="81852" y="508772"/>
                        <a:pt x="83573" y="527091"/>
                        <a:pt x="89291" y="544245"/>
                      </a:cubicBezTo>
                      <a:cubicBezTo>
                        <a:pt x="96097" y="564664"/>
                        <a:pt x="96831" y="569969"/>
                        <a:pt x="109026" y="590294"/>
                      </a:cubicBezTo>
                      <a:cubicBezTo>
                        <a:pt x="117162" y="603853"/>
                        <a:pt x="124159" y="618584"/>
                        <a:pt x="135340" y="629765"/>
                      </a:cubicBezTo>
                      <a:cubicBezTo>
                        <a:pt x="141918" y="636343"/>
                        <a:pt x="147505" y="644093"/>
                        <a:pt x="155075" y="649500"/>
                      </a:cubicBezTo>
                      <a:cubicBezTo>
                        <a:pt x="163055" y="655200"/>
                        <a:pt x="172816" y="657894"/>
                        <a:pt x="181389" y="662657"/>
                      </a:cubicBezTo>
                      <a:cubicBezTo>
                        <a:pt x="192566" y="668866"/>
                        <a:pt x="202845" y="676674"/>
                        <a:pt x="214281" y="682392"/>
                      </a:cubicBezTo>
                      <a:cubicBezTo>
                        <a:pt x="268807" y="709655"/>
                        <a:pt x="227047" y="685044"/>
                        <a:pt x="266908" y="702127"/>
                      </a:cubicBezTo>
                      <a:cubicBezTo>
                        <a:pt x="275922" y="705990"/>
                        <a:pt x="284813" y="710238"/>
                        <a:pt x="293222" y="715284"/>
                      </a:cubicBezTo>
                      <a:cubicBezTo>
                        <a:pt x="306781" y="723420"/>
                        <a:pt x="317691" y="736598"/>
                        <a:pt x="332692" y="741598"/>
                      </a:cubicBezTo>
                      <a:cubicBezTo>
                        <a:pt x="393069" y="761724"/>
                        <a:pt x="358363" y="753375"/>
                        <a:pt x="437947" y="761333"/>
                      </a:cubicBezTo>
                      <a:cubicBezTo>
                        <a:pt x="475225" y="759140"/>
                        <a:pt x="513062" y="761555"/>
                        <a:pt x="549780" y="754755"/>
                      </a:cubicBezTo>
                      <a:cubicBezTo>
                        <a:pt x="573002" y="750455"/>
                        <a:pt x="593159" y="735909"/>
                        <a:pt x="615564" y="728441"/>
                      </a:cubicBezTo>
                      <a:cubicBezTo>
                        <a:pt x="622143" y="726248"/>
                        <a:pt x="628926" y="724595"/>
                        <a:pt x="635300" y="721863"/>
                      </a:cubicBezTo>
                      <a:cubicBezTo>
                        <a:pt x="644313" y="718000"/>
                        <a:pt x="653204" y="713751"/>
                        <a:pt x="661613" y="708706"/>
                      </a:cubicBezTo>
                      <a:cubicBezTo>
                        <a:pt x="675172" y="700570"/>
                        <a:pt x="686083" y="687393"/>
                        <a:pt x="701084" y="682392"/>
                      </a:cubicBezTo>
                      <a:cubicBezTo>
                        <a:pt x="714241" y="678006"/>
                        <a:pt x="727678" y="674386"/>
                        <a:pt x="740554" y="669235"/>
                      </a:cubicBezTo>
                      <a:cubicBezTo>
                        <a:pt x="757566" y="662430"/>
                        <a:pt x="796017" y="646302"/>
                        <a:pt x="812917" y="642922"/>
                      </a:cubicBezTo>
                      <a:lnTo>
                        <a:pt x="845809" y="636343"/>
                      </a:lnTo>
                      <a:cubicBezTo>
                        <a:pt x="858966" y="623186"/>
                        <a:pt x="876959" y="613515"/>
                        <a:pt x="885280" y="596873"/>
                      </a:cubicBezTo>
                      <a:cubicBezTo>
                        <a:pt x="889665" y="588102"/>
                        <a:pt x="895335" y="579862"/>
                        <a:pt x="898436" y="570559"/>
                      </a:cubicBezTo>
                      <a:cubicBezTo>
                        <a:pt x="904154" y="553405"/>
                        <a:pt x="907207" y="535474"/>
                        <a:pt x="911593" y="517932"/>
                      </a:cubicBezTo>
                      <a:cubicBezTo>
                        <a:pt x="922041" y="476142"/>
                        <a:pt x="915694" y="500292"/>
                        <a:pt x="931328" y="445569"/>
                      </a:cubicBezTo>
                      <a:cubicBezTo>
                        <a:pt x="933521" y="428027"/>
                        <a:pt x="933932" y="410168"/>
                        <a:pt x="937907" y="392942"/>
                      </a:cubicBezTo>
                      <a:cubicBezTo>
                        <a:pt x="940562" y="381436"/>
                        <a:pt x="946918" y="371107"/>
                        <a:pt x="951064" y="360050"/>
                      </a:cubicBezTo>
                      <a:cubicBezTo>
                        <a:pt x="953499" y="353557"/>
                        <a:pt x="955737" y="346982"/>
                        <a:pt x="957642" y="340314"/>
                      </a:cubicBezTo>
                      <a:cubicBezTo>
                        <a:pt x="960126" y="331621"/>
                        <a:pt x="961047" y="322466"/>
                        <a:pt x="964221" y="314001"/>
                      </a:cubicBezTo>
                      <a:cubicBezTo>
                        <a:pt x="967664" y="304819"/>
                        <a:pt x="973514" y="296701"/>
                        <a:pt x="977377" y="287687"/>
                      </a:cubicBezTo>
                      <a:cubicBezTo>
                        <a:pt x="980108" y="281313"/>
                        <a:pt x="981763" y="274530"/>
                        <a:pt x="983956" y="267952"/>
                      </a:cubicBezTo>
                      <a:cubicBezTo>
                        <a:pt x="981763" y="248217"/>
                        <a:pt x="982193" y="228010"/>
                        <a:pt x="977377" y="208746"/>
                      </a:cubicBezTo>
                      <a:cubicBezTo>
                        <a:pt x="973955" y="195059"/>
                        <a:pt x="952284" y="178375"/>
                        <a:pt x="944485" y="169276"/>
                      </a:cubicBezTo>
                      <a:cubicBezTo>
                        <a:pt x="937350" y="160951"/>
                        <a:pt x="931123" y="151884"/>
                        <a:pt x="924750" y="142962"/>
                      </a:cubicBezTo>
                      <a:cubicBezTo>
                        <a:pt x="920155" y="136528"/>
                        <a:pt x="916846" y="129136"/>
                        <a:pt x="911593" y="123227"/>
                      </a:cubicBezTo>
                      <a:cubicBezTo>
                        <a:pt x="899232" y="109320"/>
                        <a:pt x="887605" y="94077"/>
                        <a:pt x="872123" y="83756"/>
                      </a:cubicBezTo>
                      <a:cubicBezTo>
                        <a:pt x="801612" y="36750"/>
                        <a:pt x="908614" y="109946"/>
                        <a:pt x="832652" y="50864"/>
                      </a:cubicBezTo>
                      <a:cubicBezTo>
                        <a:pt x="820170" y="41156"/>
                        <a:pt x="793182" y="24550"/>
                        <a:pt x="793182" y="24550"/>
                      </a:cubicBezTo>
                      <a:cubicBezTo>
                        <a:pt x="788796" y="17972"/>
                        <a:pt x="786730" y="9005"/>
                        <a:pt x="780025" y="4815"/>
                      </a:cubicBezTo>
                      <a:cubicBezTo>
                        <a:pt x="757864" y="-9035"/>
                        <a:pt x="736169" y="11394"/>
                        <a:pt x="720819" y="11394"/>
                      </a:cubicBezTo>
                      <a:close/>
                    </a:path>
                  </a:pathLst>
                </a:cu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07C455-F982-4F53-80E5-EEA5E4D64F75}"/>
                </a:ext>
              </a:extLst>
            </p:cNvPr>
            <p:cNvGrpSpPr/>
            <p:nvPr/>
          </p:nvGrpSpPr>
          <p:grpSpPr>
            <a:xfrm>
              <a:off x="5275891" y="1019655"/>
              <a:ext cx="681423" cy="286385"/>
              <a:chOff x="0" y="0"/>
              <a:chExt cx="681423" cy="286385"/>
            </a:xfrm>
          </p:grpSpPr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F4F2C0E3-B46C-4531-A8F6-7C354B1C7A26}"/>
                  </a:ext>
                </a:extLst>
              </p:cNvPr>
              <p:cNvSpPr/>
              <p:nvPr/>
            </p:nvSpPr>
            <p:spPr>
              <a:xfrm>
                <a:off x="0" y="25628"/>
                <a:ext cx="327436" cy="222329"/>
              </a:xfrm>
              <a:prstGeom prst="rightArrow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5" name="Text Box 2">
                <a:extLst>
                  <a:ext uri="{FF2B5EF4-FFF2-40B4-BE49-F238E27FC236}">
                    <a16:creationId xmlns:a16="http://schemas.microsoft.com/office/drawing/2014/main" id="{7CFC1FE3-8E4E-4D83-96CE-993BAAA7C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293" y="0"/>
                <a:ext cx="405130" cy="286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/>
                <a:r>
                  <a:rPr lang="en-SG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…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E71F30-77D3-4C0C-8FD4-9FFC96993B50}"/>
              </a:ext>
            </a:extLst>
          </p:cNvPr>
          <p:cNvSpPr txBox="1"/>
          <p:nvPr/>
        </p:nvSpPr>
        <p:spPr>
          <a:xfrm>
            <a:off x="721015" y="2149428"/>
            <a:ext cx="6421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/>
              <a:t>Model this as a graph problem. Let vertices represent the stones. Draw an edge between two vertices if the stones they represent are in the same pile.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E6D8BE-7219-438A-B410-55344285FC4F}"/>
                  </a:ext>
                </a:extLst>
              </p:cNvPr>
              <p:cNvSpPr txBox="1"/>
              <p:nvPr/>
            </p:nvSpPr>
            <p:spPr>
              <a:xfrm>
                <a:off x="721016" y="3311151"/>
                <a:ext cx="29181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0000FF"/>
                    </a:solidFill>
                  </a:rPr>
                  <a:t>In the beginning, we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graph.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E6D8BE-7219-438A-B410-55344285F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16" y="3311151"/>
                <a:ext cx="2918111" cy="769441"/>
              </a:xfrm>
              <a:prstGeom prst="rect">
                <a:avLst/>
              </a:prstGeom>
              <a:blipFill>
                <a:blip r:embed="rId5"/>
                <a:stretch>
                  <a:fillRect l="-2714" t="-5556" b="-158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219D71-AA60-4480-91B5-61C0A2D65953}"/>
                  </a:ext>
                </a:extLst>
              </p:cNvPr>
              <p:cNvSpPr txBox="1"/>
              <p:nvPr/>
            </p:nvSpPr>
            <p:spPr>
              <a:xfrm>
                <a:off x="3639127" y="3349013"/>
                <a:ext cx="33977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0000FF"/>
                    </a:solidFill>
                  </a:rPr>
                  <a:t>In the end, we have a graph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isolated vertices.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219D71-AA60-4480-91B5-61C0A2D6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27" y="3349013"/>
                <a:ext cx="3397777" cy="769441"/>
              </a:xfrm>
              <a:prstGeom prst="rect">
                <a:avLst/>
              </a:prstGeom>
              <a:blipFill>
                <a:blip r:embed="rId6"/>
                <a:stretch>
                  <a:fillRect l="-2334" t="-4724" r="-2154" b="-14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D90658-1BCD-4941-B3E3-D67C5FADC6D5}"/>
              </a:ext>
            </a:extLst>
          </p:cNvPr>
          <p:cNvGrpSpPr/>
          <p:nvPr/>
        </p:nvGrpSpPr>
        <p:grpSpPr>
          <a:xfrm>
            <a:off x="687601" y="4240128"/>
            <a:ext cx="1961325" cy="1382272"/>
            <a:chOff x="687601" y="4240128"/>
            <a:chExt cx="1961325" cy="138227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B752E2B-68F7-477B-802F-08C106ED0942}"/>
                </a:ext>
              </a:extLst>
            </p:cNvPr>
            <p:cNvGrpSpPr/>
            <p:nvPr/>
          </p:nvGrpSpPr>
          <p:grpSpPr>
            <a:xfrm>
              <a:off x="1279904" y="4337800"/>
              <a:ext cx="1369022" cy="1284600"/>
              <a:chOff x="1279904" y="4941389"/>
              <a:chExt cx="1369022" cy="12846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7CE8509-5EBE-4591-ADB1-F869E795B06D}"/>
                  </a:ext>
                </a:extLst>
              </p:cNvPr>
              <p:cNvSpPr/>
              <p:nvPr/>
            </p:nvSpPr>
            <p:spPr>
              <a:xfrm>
                <a:off x="1279904" y="5360748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8F3D1F1-909C-4436-9092-49BBDC2C0B09}"/>
                  </a:ext>
                </a:extLst>
              </p:cNvPr>
              <p:cNvSpPr/>
              <p:nvPr/>
            </p:nvSpPr>
            <p:spPr>
              <a:xfrm>
                <a:off x="2418306" y="5360748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F42ECDA-5035-4AF9-8EFC-E4F7A2FA5213}"/>
                  </a:ext>
                </a:extLst>
              </p:cNvPr>
              <p:cNvSpPr/>
              <p:nvPr/>
            </p:nvSpPr>
            <p:spPr>
              <a:xfrm>
                <a:off x="1491306" y="6008642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07805FA-1F6A-4487-A939-5C23180CCE82}"/>
                  </a:ext>
                </a:extLst>
              </p:cNvPr>
              <p:cNvSpPr/>
              <p:nvPr/>
            </p:nvSpPr>
            <p:spPr>
              <a:xfrm>
                <a:off x="2218005" y="6008642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8AFDDF5-BA5D-4689-B87A-DDCD452B1C16}"/>
                  </a:ext>
                </a:extLst>
              </p:cNvPr>
              <p:cNvCxnSpPr>
                <a:cxnSpLocks/>
                <a:stCxn id="67" idx="4"/>
                <a:endCxn id="69" idx="1"/>
              </p:cNvCxnSpPr>
              <p:nvPr/>
            </p:nvCxnSpPr>
            <p:spPr>
              <a:xfrm>
                <a:off x="1395214" y="5578095"/>
                <a:ext cx="129866" cy="462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F27B749-9C20-42B2-A8DA-A1C03B3193C1}"/>
                  </a:ext>
                </a:extLst>
              </p:cNvPr>
              <p:cNvCxnSpPr>
                <a:cxnSpLocks/>
                <a:stCxn id="68" idx="4"/>
                <a:endCxn id="70" idx="7"/>
              </p:cNvCxnSpPr>
              <p:nvPr/>
            </p:nvCxnSpPr>
            <p:spPr>
              <a:xfrm flipH="1">
                <a:off x="2414852" y="5578095"/>
                <a:ext cx="118764" cy="462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2201D30-5956-4A11-A4B5-7D176CD2658A}"/>
                  </a:ext>
                </a:extLst>
              </p:cNvPr>
              <p:cNvCxnSpPr>
                <a:cxnSpLocks/>
                <a:stCxn id="70" idx="2"/>
                <a:endCxn id="69" idx="6"/>
              </p:cNvCxnSpPr>
              <p:nvPr/>
            </p:nvCxnSpPr>
            <p:spPr>
              <a:xfrm flipH="1">
                <a:off x="1721926" y="6117315"/>
                <a:ext cx="49608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7A829B-761B-454B-B90C-445BAD1CE232}"/>
                  </a:ext>
                </a:extLst>
              </p:cNvPr>
              <p:cNvSpPr/>
              <p:nvPr/>
            </p:nvSpPr>
            <p:spPr>
              <a:xfrm>
                <a:off x="1832985" y="4941389"/>
                <a:ext cx="230620" cy="2173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90EF9BA-2176-4FBA-8938-2B639683282C}"/>
                  </a:ext>
                </a:extLst>
              </p:cNvPr>
              <p:cNvCxnSpPr>
                <a:cxnSpLocks/>
                <a:stCxn id="74" idx="5"/>
                <a:endCxn id="68" idx="1"/>
              </p:cNvCxnSpPr>
              <p:nvPr/>
            </p:nvCxnSpPr>
            <p:spPr>
              <a:xfrm>
                <a:off x="2029831" y="5126906"/>
                <a:ext cx="422249" cy="265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5FFCC78-EEF8-46B9-9942-568FFFC0842E}"/>
                  </a:ext>
                </a:extLst>
              </p:cNvPr>
              <p:cNvCxnSpPr>
                <a:cxnSpLocks/>
                <a:stCxn id="74" idx="3"/>
                <a:endCxn id="67" idx="7"/>
              </p:cNvCxnSpPr>
              <p:nvPr/>
            </p:nvCxnSpPr>
            <p:spPr>
              <a:xfrm flipH="1">
                <a:off x="1476750" y="5126906"/>
                <a:ext cx="390009" cy="2656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54E24B7-1966-4143-AAC7-3F71D74AF2C2}"/>
                  </a:ext>
                </a:extLst>
              </p:cNvPr>
              <p:cNvCxnSpPr>
                <a:cxnSpLocks/>
                <a:stCxn id="67" idx="6"/>
                <a:endCxn id="68" idx="2"/>
              </p:cNvCxnSpPr>
              <p:nvPr/>
            </p:nvCxnSpPr>
            <p:spPr>
              <a:xfrm>
                <a:off x="1510524" y="5469422"/>
                <a:ext cx="90778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418C752-DD36-4EA5-9562-34B2FE5975CF}"/>
                  </a:ext>
                </a:extLst>
              </p:cNvPr>
              <p:cNvCxnSpPr>
                <a:cxnSpLocks/>
                <a:stCxn id="69" idx="7"/>
                <a:endCxn id="68" idx="2"/>
              </p:cNvCxnSpPr>
              <p:nvPr/>
            </p:nvCxnSpPr>
            <p:spPr>
              <a:xfrm flipV="1">
                <a:off x="1688152" y="5469422"/>
                <a:ext cx="730154" cy="5710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2BEBBC-E33B-4C10-A162-2A16BD5270C9}"/>
                  </a:ext>
                </a:extLst>
              </p:cNvPr>
              <p:cNvCxnSpPr>
                <a:cxnSpLocks/>
                <a:stCxn id="67" idx="6"/>
                <a:endCxn id="70" idx="1"/>
              </p:cNvCxnSpPr>
              <p:nvPr/>
            </p:nvCxnSpPr>
            <p:spPr>
              <a:xfrm>
                <a:off x="1510524" y="5469422"/>
                <a:ext cx="741255" cy="5710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1709A87-7DF6-4763-9DFB-88A006A1FD9E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939750" y="5148465"/>
                <a:ext cx="312029" cy="89200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9F5483C-852B-4BA8-B083-A4B51F646801}"/>
                  </a:ext>
                </a:extLst>
              </p:cNvPr>
              <p:cNvCxnSpPr>
                <a:cxnSpLocks/>
                <a:stCxn id="74" idx="4"/>
                <a:endCxn id="69" idx="7"/>
              </p:cNvCxnSpPr>
              <p:nvPr/>
            </p:nvCxnSpPr>
            <p:spPr>
              <a:xfrm flipH="1">
                <a:off x="1688152" y="5158736"/>
                <a:ext cx="260143" cy="8817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D935D1C-CA2A-4A4C-8E1B-B713622BD301}"/>
                    </a:ext>
                  </a:extLst>
                </p:cNvPr>
                <p:cNvSpPr txBox="1"/>
                <p:nvPr/>
              </p:nvSpPr>
              <p:spPr>
                <a:xfrm>
                  <a:off x="687601" y="4240128"/>
                  <a:ext cx="10005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>
                      <a:solidFill>
                        <a:schemeClr val="tx1"/>
                      </a:solidFill>
                    </a:rPr>
                    <a:t>Eg: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SG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D935D1C-CA2A-4A4C-8E1B-B713622BD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01" y="4240128"/>
                  <a:ext cx="1000551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6707" t="-9231" b="-2769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6017339-05C9-485C-93BD-C14296476604}"/>
              </a:ext>
            </a:extLst>
          </p:cNvPr>
          <p:cNvGrpSpPr/>
          <p:nvPr/>
        </p:nvGrpSpPr>
        <p:grpSpPr>
          <a:xfrm>
            <a:off x="4218883" y="4299089"/>
            <a:ext cx="1369022" cy="1284600"/>
            <a:chOff x="1279904" y="4941389"/>
            <a:chExt cx="1369022" cy="12846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649BF28-1962-452A-8B94-98F282AD554C}"/>
                </a:ext>
              </a:extLst>
            </p:cNvPr>
            <p:cNvSpPr/>
            <p:nvPr/>
          </p:nvSpPr>
          <p:spPr>
            <a:xfrm>
              <a:off x="1279904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860E933-C307-4CC2-B6E9-294A6A0601E2}"/>
                </a:ext>
              </a:extLst>
            </p:cNvPr>
            <p:cNvSpPr/>
            <p:nvPr/>
          </p:nvSpPr>
          <p:spPr>
            <a:xfrm>
              <a:off x="2418306" y="5360748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656BC92-5320-4C00-B655-1F0D6B9FEE0A}"/>
                </a:ext>
              </a:extLst>
            </p:cNvPr>
            <p:cNvSpPr/>
            <p:nvPr/>
          </p:nvSpPr>
          <p:spPr>
            <a:xfrm>
              <a:off x="1491306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2EB45B9-38C7-4514-BC9F-49284430536B}"/>
                </a:ext>
              </a:extLst>
            </p:cNvPr>
            <p:cNvSpPr/>
            <p:nvPr/>
          </p:nvSpPr>
          <p:spPr>
            <a:xfrm>
              <a:off x="2218005" y="6008642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9678CB-2F1B-44CC-8EE0-5A5630B0426B}"/>
                </a:ext>
              </a:extLst>
            </p:cNvPr>
            <p:cNvSpPr/>
            <p:nvPr/>
          </p:nvSpPr>
          <p:spPr>
            <a:xfrm>
              <a:off x="1832985" y="4941389"/>
              <a:ext cx="230620" cy="2173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7A31BE41-3CFD-4FB7-8D9F-F74D7B874553}"/>
              </a:ext>
            </a:extLst>
          </p:cNvPr>
          <p:cNvSpPr/>
          <p:nvPr/>
        </p:nvSpPr>
        <p:spPr>
          <a:xfrm>
            <a:off x="3084945" y="4757159"/>
            <a:ext cx="548617" cy="384270"/>
          </a:xfrm>
          <a:prstGeom prst="rightArrow">
            <a:avLst/>
          </a:prstGeom>
          <a:solidFill>
            <a:srgbClr val="FF9933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1A7F8A4-B449-42DF-BB21-A1F1019BFF1A}"/>
                  </a:ext>
                </a:extLst>
              </p:cNvPr>
              <p:cNvSpPr txBox="1"/>
              <p:nvPr/>
            </p:nvSpPr>
            <p:spPr>
              <a:xfrm>
                <a:off x="7424758" y="3057492"/>
                <a:ext cx="413600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C00000"/>
                    </a:solidFill>
                  </a:rPr>
                  <a:t>Separating a pile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 stones into two piles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stones corresponds to removing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 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1A7F8A4-B449-42DF-BB21-A1F1019B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58" y="3057492"/>
                <a:ext cx="4136003" cy="1446550"/>
              </a:xfrm>
              <a:prstGeom prst="rect">
                <a:avLst/>
              </a:prstGeom>
              <a:blipFill>
                <a:blip r:embed="rId8"/>
                <a:stretch>
                  <a:fillRect l="-1917" t="-2954" b="-75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449C1EE-24A1-44E4-BB32-EEB1AA647D9B}"/>
                  </a:ext>
                </a:extLst>
              </p:cNvPr>
              <p:cNvSpPr txBox="1"/>
              <p:nvPr/>
            </p:nvSpPr>
            <p:spPr>
              <a:xfrm>
                <a:off x="7408017" y="4669303"/>
                <a:ext cx="4136003" cy="1418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rgbClr val="0000FF"/>
                    </a:solidFill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2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graph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SG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SG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SG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edges. Therefore, the maximum amount one can earn is $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SG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200" dirty="0">
                    <a:solidFill>
                      <a:srgbClr val="0000FF"/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449C1EE-24A1-44E4-BB32-EEB1AA647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017" y="4669303"/>
                <a:ext cx="4136003" cy="1418593"/>
              </a:xfrm>
              <a:prstGeom prst="rect">
                <a:avLst/>
              </a:prstGeom>
              <a:blipFill>
                <a:blip r:embed="rId9"/>
                <a:stretch>
                  <a:fillRect l="-1915" b="-2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5" grpId="0"/>
      <p:bldP spid="118" grpId="0" animBg="1"/>
      <p:bldP spid="122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3335</TotalTime>
  <Words>2511</Words>
  <Application>Microsoft Office PowerPoint</Application>
  <PresentationFormat>Widescreen</PresentationFormat>
  <Paragraphs>361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Calibri</vt:lpstr>
      <vt:lpstr>Cambria Math</vt:lpstr>
      <vt:lpstr>Corbel</vt:lpstr>
      <vt:lpstr>Times New Roman</vt:lpstr>
      <vt:lpstr>Theme1</vt:lpstr>
      <vt:lpstr>CS1231/Cs1231S tutorial #11</vt:lpstr>
      <vt:lpstr>Learning objectives of this tutorial</vt:lpstr>
      <vt:lpstr>Definitions</vt:lpstr>
      <vt:lpstr>Q1. </vt:lpstr>
      <vt:lpstr>Q2. </vt:lpstr>
      <vt:lpstr>Q3. </vt:lpstr>
      <vt:lpstr>Q4.</vt:lpstr>
      <vt:lpstr>Q5. </vt:lpstr>
      <vt:lpstr>Q6.</vt:lpstr>
      <vt:lpstr>Q7.</vt:lpstr>
      <vt:lpstr>Q8.</vt:lpstr>
      <vt:lpstr>Q9.</vt:lpstr>
      <vt:lpstr>Q9.</vt:lpstr>
      <vt:lpstr>Q10.</vt:lpstr>
      <vt:lpstr>Q10.</vt:lpstr>
      <vt:lpstr>Q10.</vt:lpstr>
      <vt:lpstr>Q10.</vt:lpstr>
      <vt:lpstr>Q10.</vt:lpstr>
      <vt:lpstr>Q10.</vt:lpstr>
      <vt:lpstr>Q10.</vt:lpstr>
      <vt:lpstr>Q10.</vt:lpstr>
      <vt:lpstr>Q10.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Tuck-Choy Aaron TAN</cp:lastModifiedBy>
  <cp:revision>349</cp:revision>
  <dcterms:created xsi:type="dcterms:W3CDTF">2020-08-29T13:48:12Z</dcterms:created>
  <dcterms:modified xsi:type="dcterms:W3CDTF">2021-03-27T14:23:27Z</dcterms:modified>
</cp:coreProperties>
</file>