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13" r:id="rId3"/>
    <p:sldId id="332" r:id="rId4"/>
    <p:sldId id="333" r:id="rId5"/>
    <p:sldId id="336" r:id="rId6"/>
    <p:sldId id="335" r:id="rId7"/>
    <p:sldId id="338" r:id="rId8"/>
    <p:sldId id="340" r:id="rId9"/>
    <p:sldId id="339" r:id="rId10"/>
    <p:sldId id="343" r:id="rId11"/>
    <p:sldId id="346" r:id="rId12"/>
    <p:sldId id="348" r:id="rId13"/>
    <p:sldId id="351" r:id="rId14"/>
    <p:sldId id="356" r:id="rId15"/>
    <p:sldId id="363" r:id="rId16"/>
    <p:sldId id="365" r:id="rId17"/>
    <p:sldId id="360" r:id="rId18"/>
    <p:sldId id="362" r:id="rId19"/>
    <p:sldId id="366" r:id="rId20"/>
    <p:sldId id="369" r:id="rId21"/>
    <p:sldId id="3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0000FF"/>
    <a:srgbClr val="006600"/>
    <a:srgbClr val="FFCCCC"/>
    <a:srgbClr val="0000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5037"/>
  </p:normalViewPr>
  <p:slideViewPr>
    <p:cSldViewPr snapToGrid="0" snapToObjects="1">
      <p:cViewPr varScale="1">
        <p:scale>
          <a:sx n="62" d="100"/>
          <a:sy n="62" d="100"/>
        </p:scale>
        <p:origin x="90" y="1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4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1" Type="http://schemas.openxmlformats.org/officeDocument/2006/relationships/image" Target="../media/image81.png"/><Relationship Id="rId7" Type="http://schemas.openxmlformats.org/officeDocument/2006/relationships/image" Target="../media/image86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78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1.png"/><Relationship Id="rId24" Type="http://schemas.openxmlformats.org/officeDocument/2006/relationships/image" Target="../media/image79.png"/><Relationship Id="rId5" Type="http://schemas.openxmlformats.org/officeDocument/2006/relationships/image" Target="../media/image84.png"/><Relationship Id="rId15" Type="http://schemas.openxmlformats.org/officeDocument/2006/relationships/image" Target="../media/image95.png"/><Relationship Id="rId23" Type="http://schemas.openxmlformats.org/officeDocument/2006/relationships/image" Target="../media/image83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0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10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 T12</a:t>
            </a:r>
            <a:br>
              <a:rPr lang="en-US" dirty="0"/>
            </a:br>
            <a:r>
              <a:rPr lang="en-US" dirty="0"/>
              <a:t>tutorial #5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 and partial orders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7B983-4651-45F3-9236-9B2C6C70B422}"/>
              </a:ext>
            </a:extLst>
          </p:cNvPr>
          <p:cNvSpPr txBox="1"/>
          <p:nvPr/>
        </p:nvSpPr>
        <p:spPr>
          <a:xfrm>
            <a:off x="976977" y="5678173"/>
            <a:ext cx="10962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With contents from Goh </a:t>
            </a:r>
            <a:r>
              <a:rPr lang="en-US" sz="3200" dirty="0" err="1">
                <a:solidFill>
                  <a:schemeClr val="bg1"/>
                </a:solidFill>
              </a:rPr>
              <a:t>Siau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Chiak</a:t>
            </a:r>
            <a:r>
              <a:rPr lang="en-US" sz="3200" dirty="0">
                <a:solidFill>
                  <a:schemeClr val="bg1"/>
                </a:solidFill>
              </a:rPr>
              <a:t>, Sanjay </a:t>
            </a:r>
            <a:r>
              <a:rPr lang="en-US" sz="3200" dirty="0" err="1">
                <a:solidFill>
                  <a:schemeClr val="bg1"/>
                </a:solidFill>
              </a:rPr>
              <a:t>Saha</a:t>
            </a:r>
            <a:r>
              <a:rPr lang="en-US" sz="3200" dirty="0">
                <a:solidFill>
                  <a:schemeClr val="bg1"/>
                </a:solidFill>
              </a:rPr>
              <a:t>, and Aaron </a:t>
            </a:r>
            <a:r>
              <a:rPr lang="en-US" sz="3200" dirty="0" smtClean="0">
                <a:solidFill>
                  <a:schemeClr val="bg1"/>
                </a:solidFill>
              </a:rPr>
              <a:t>Tan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Edited by Theodore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401842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Q4(+)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655545" y="437204"/>
                <a:ext cx="8626886" cy="181588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Consider the equivalence relation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defined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(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⇔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Define addition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by setting, for 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545" y="437204"/>
                <a:ext cx="8626886" cy="1815882"/>
              </a:xfrm>
              <a:prstGeom prst="rect">
                <a:avLst/>
              </a:prstGeom>
              <a:blipFill>
                <a:blip r:embed="rId2"/>
                <a:stretch>
                  <a:fillRect l="-1411" t="-3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5C0D4-C851-4D67-9F80-7E7E13A6DF39}"/>
                  </a:ext>
                </a:extLst>
              </p:cNvPr>
              <p:cNvSpPr txBox="1"/>
              <p:nvPr/>
            </p:nvSpPr>
            <p:spPr>
              <a:xfrm>
                <a:off x="253703" y="2338939"/>
                <a:ext cx="11643122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400" dirty="0"/>
                  <a:t> well defined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?</a:t>
                </a:r>
              </a:p>
              <a:p>
                <a:r>
                  <a:rPr lang="en-US" sz="2400" dirty="0"/>
                  <a:t>I</a:t>
                </a:r>
                <a:r>
                  <a:rPr lang="en-GB" sz="2400" dirty="0"/>
                  <a:t>n other words, is it true that, according to this definition, for 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5C0D4-C851-4D67-9F80-7E7E13A6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2338939"/>
                <a:ext cx="11643122" cy="1200329"/>
              </a:xfrm>
              <a:prstGeom prst="rect">
                <a:avLst/>
              </a:prstGeom>
              <a:blipFill>
                <a:blip r:embed="rId3"/>
                <a:stretch>
                  <a:fillRect l="-838" t="-4061" r="-105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51E2AD-EFCF-40ED-9F5A-16B2C2AD3DE6}"/>
              </a:ext>
            </a:extLst>
          </p:cNvPr>
          <p:cNvSpPr txBox="1"/>
          <p:nvPr/>
        </p:nvSpPr>
        <p:spPr>
          <a:xfrm>
            <a:off x="10760247" y="2046551"/>
            <a:ext cx="924026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Yes!</a:t>
            </a:r>
            <a:endParaRPr lang="en-GB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20249-BADE-43C0-89FF-B82C73874DC9}"/>
                  </a:ext>
                </a:extLst>
              </p:cNvPr>
              <p:cNvSpPr txBox="1"/>
              <p:nvPr/>
            </p:nvSpPr>
            <p:spPr>
              <a:xfrm>
                <a:off x="253703" y="3624184"/>
                <a:ext cx="1164312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1.	Let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/>
                  <a:t>.</a:t>
                </a:r>
              </a:p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2</a:t>
                </a:r>
                <a:r>
                  <a:rPr lang="en-GB" sz="2400" dirty="0"/>
                  <a:t>.	Then </a:t>
                </a:r>
                <a:r>
                  <a:rPr lang="en-GB" sz="2400" dirty="0">
                    <a:solidFill>
                      <a:srgbClr val="006600"/>
                    </a:solidFill>
                  </a:rPr>
                  <a:t>Lemma 6.3.4 implies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3</a:t>
                </a:r>
                <a:r>
                  <a:rPr lang="en-GB" sz="2400" dirty="0"/>
                  <a:t>.	</a:t>
                </a:r>
                <a:r>
                  <a:rPr lang="en-GB" sz="2400" dirty="0">
                    <a:solidFill>
                      <a:srgbClr val="006600"/>
                    </a:solidFill>
                  </a:rPr>
                  <a:t>Use the definition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>
                    <a:solidFill>
                      <a:srgbClr val="006600"/>
                    </a:solidFill>
                  </a:rPr>
                  <a:t> to</a:t>
                </a:r>
                <a:r>
                  <a:rPr lang="en-GB" sz="2400" dirty="0"/>
                  <a:t>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,ℓ∈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=ℓ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4</a:t>
                </a:r>
                <a:r>
                  <a:rPr lang="en-GB" sz="2400" dirty="0"/>
                  <a:t>.	Note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+ℓ∈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 </a:t>
                </a:r>
                <a:r>
                  <a:rPr lang="en-GB" sz="24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>
                    <a:solidFill>
                      <a:srgbClr val="006600"/>
                    </a:solidFill>
                  </a:rPr>
                  <a:t> is closed 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5</a:t>
                </a:r>
                <a:r>
                  <a:rPr lang="en-GB" sz="2400" dirty="0"/>
                  <a:t>.	So </a:t>
                </a:r>
                <a:r>
                  <a:rPr lang="en-GB" sz="2400" dirty="0">
                    <a:solidFill>
                      <a:srgbClr val="006600"/>
                    </a:solidFill>
                  </a:rPr>
                  <a:t>the definition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>
                    <a:solidFill>
                      <a:srgbClr val="006600"/>
                    </a:solidFill>
                  </a:rPr>
                  <a:t> tells us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6.	Hence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/>
                  <a:t> </a:t>
                </a:r>
                <a:r>
                  <a:rPr lang="en-GB" sz="2400" dirty="0">
                    <a:solidFill>
                      <a:srgbClr val="006600"/>
                    </a:solidFill>
                  </a:rPr>
                  <a:t>by Lemma 6.3.4</a:t>
                </a:r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20249-BADE-43C0-89FF-B82C7387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3624184"/>
                <a:ext cx="11643122" cy="2308324"/>
              </a:xfrm>
              <a:prstGeom prst="rect">
                <a:avLst/>
              </a:prstGeom>
              <a:blipFill>
                <a:blip r:embed="rId4"/>
                <a:stretch>
                  <a:fillRect l="-838" t="-2116" r="-471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FED57-9F4E-4BBD-97F0-EA64E7B09E91}"/>
                  </a:ext>
                </a:extLst>
              </p:cNvPr>
              <p:cNvSpPr txBox="1"/>
              <p:nvPr/>
            </p:nvSpPr>
            <p:spPr>
              <a:xfrm>
                <a:off x="253703" y="6108427"/>
                <a:ext cx="11271188" cy="46166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800"/>
                </a:lvl1pPr>
              </a:lstStyle>
              <a:p>
                <a:r>
                  <a:rPr lang="en-GB" sz="2400" b="1" dirty="0">
                    <a:solidFill>
                      <a:srgbClr val="000099"/>
                    </a:solidFill>
                  </a:rPr>
                  <a:t>Lemma 6.3.4.</a:t>
                </a:r>
                <a:r>
                  <a:rPr lang="en-GB" sz="2400" dirty="0"/>
                  <a:t>  The following are equivalent:  (</a:t>
                </a:r>
                <a:r>
                  <a:rPr lang="en-GB" sz="2400" dirty="0" err="1"/>
                  <a:t>i</a:t>
                </a:r>
                <a:r>
                  <a:rPr lang="en-GB" sz="2400" dirty="0"/>
                  <a:t>)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;   (ii)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2400" dirty="0"/>
                  <a:t>;   (iii)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FED57-9F4E-4BBD-97F0-EA64E7B09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6108427"/>
                <a:ext cx="11271188" cy="461665"/>
              </a:xfrm>
              <a:prstGeom prst="rect">
                <a:avLst/>
              </a:prstGeom>
              <a:blipFill>
                <a:blip r:embed="rId5"/>
                <a:stretch>
                  <a:fillRect l="-810" t="-8974" r="-378" b="-2692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50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uiExpand="1" build="allAtOnce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401842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Q4(⋅)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655544" y="437204"/>
                <a:ext cx="9658077" cy="181588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Consider the equivalence relation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defined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(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⇔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Define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multiplication </a:t>
                </a:r>
                <a:r>
                  <a:rPr lang="en-US" sz="280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by setting, for 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544" y="437204"/>
                <a:ext cx="9658077" cy="1815882"/>
              </a:xfrm>
              <a:prstGeom prst="rect">
                <a:avLst/>
              </a:prstGeom>
              <a:blipFill>
                <a:blip r:embed="rId2"/>
                <a:stretch>
                  <a:fillRect l="-1261" t="-3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5C0D4-C851-4D67-9F80-7E7E13A6DF39}"/>
                  </a:ext>
                </a:extLst>
              </p:cNvPr>
              <p:cNvSpPr txBox="1"/>
              <p:nvPr/>
            </p:nvSpPr>
            <p:spPr>
              <a:xfrm>
                <a:off x="253703" y="2338939"/>
                <a:ext cx="11643122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dirty="0"/>
                  <a:t>well defined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?</a:t>
                </a:r>
              </a:p>
              <a:p>
                <a:r>
                  <a:rPr lang="en-US" sz="2400" dirty="0"/>
                  <a:t>I</a:t>
                </a:r>
                <a:r>
                  <a:rPr lang="en-GB" sz="2400" dirty="0"/>
                  <a:t>n other words, is it true that, according to this definition, for 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5C0D4-C851-4D67-9F80-7E7E13A6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2338939"/>
                <a:ext cx="11643122" cy="1200329"/>
              </a:xfrm>
              <a:prstGeom prst="rect">
                <a:avLst/>
              </a:prstGeom>
              <a:blipFill>
                <a:blip r:embed="rId3"/>
                <a:stretch>
                  <a:fillRect l="-838" t="-4061" r="-105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51E2AD-EFCF-40ED-9F5A-16B2C2AD3DE6}"/>
              </a:ext>
            </a:extLst>
          </p:cNvPr>
          <p:cNvSpPr txBox="1"/>
          <p:nvPr/>
        </p:nvSpPr>
        <p:spPr>
          <a:xfrm>
            <a:off x="10760247" y="2046551"/>
            <a:ext cx="818840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No!</a:t>
            </a:r>
            <a:endParaRPr lang="en-GB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20249-BADE-43C0-89FF-B82C73874DC9}"/>
                  </a:ext>
                </a:extLst>
              </p:cNvPr>
              <p:cNvSpPr txBox="1"/>
              <p:nvPr/>
            </p:nvSpPr>
            <p:spPr>
              <a:xfrm>
                <a:off x="253703" y="3624184"/>
                <a:ext cx="11643122" cy="2265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1.	Note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.</a:t>
                </a:r>
                <a:r>
                  <a:rPr lang="en-GB" sz="2400" dirty="0">
                    <a:solidFill>
                      <a:schemeClr val="bg1"/>
                    </a:solidFill>
                  </a:rPr>
                  <a:t>	This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.	So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 by Lemma 6.3.4.</a:t>
                </a:r>
              </a:p>
              <a:p>
                <a:pPr>
                  <a:tabLst>
                    <a:tab pos="269875" algn="l"/>
                  </a:tabLst>
                </a:pPr>
                <a:r>
                  <a:rPr lang="en-GB" sz="2400" dirty="0"/>
                  <a:t>2.	Note also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.</a:t>
                </a:r>
                <a:r>
                  <a:rPr lang="en-GB" sz="2400" dirty="0">
                    <a:solidFill>
                      <a:schemeClr val="bg1"/>
                    </a:solidFill>
                  </a:rPr>
                  <a:t>	This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≁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.	So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 by Lemma 6.3.4.</a:t>
                </a:r>
              </a:p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3</a:t>
                </a:r>
                <a:r>
                  <a:rPr lang="en-GB" sz="2400" dirty="0"/>
                  <a:t>.	Therefore, according to the definition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 above,</a:t>
                </a:r>
              </a:p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20249-BADE-43C0-89FF-B82C7387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3624184"/>
                <a:ext cx="11643122" cy="2265492"/>
              </a:xfrm>
              <a:prstGeom prst="rect">
                <a:avLst/>
              </a:prstGeom>
              <a:blipFill>
                <a:blip r:embed="rId4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FED57-9F4E-4BBD-97F0-EA64E7B09E91}"/>
                  </a:ext>
                </a:extLst>
              </p:cNvPr>
              <p:cNvSpPr txBox="1"/>
              <p:nvPr/>
            </p:nvSpPr>
            <p:spPr>
              <a:xfrm>
                <a:off x="253703" y="6108427"/>
                <a:ext cx="11325384" cy="46166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800"/>
                </a:lvl1pPr>
              </a:lstStyle>
              <a:p>
                <a:r>
                  <a:rPr lang="en-GB" sz="2400" b="1" dirty="0">
                    <a:solidFill>
                      <a:srgbClr val="000099"/>
                    </a:solidFill>
                  </a:rPr>
                  <a:t>Lemma 6.3.4.</a:t>
                </a:r>
                <a:r>
                  <a:rPr lang="en-GB" sz="2400" dirty="0"/>
                  <a:t>  The following are equivalent:  (</a:t>
                </a:r>
                <a:r>
                  <a:rPr lang="en-GB" sz="2400" dirty="0" err="1"/>
                  <a:t>i</a:t>
                </a:r>
                <a:r>
                  <a:rPr lang="en-GB" sz="2400" dirty="0"/>
                  <a:t>)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;   (ii)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2400" dirty="0"/>
                  <a:t>;   (iii)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FED57-9F4E-4BBD-97F0-EA64E7B09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6108427"/>
                <a:ext cx="11325384" cy="461665"/>
              </a:xfrm>
              <a:prstGeom prst="rect">
                <a:avLst/>
              </a:prstGeom>
              <a:blipFill>
                <a:blip r:embed="rId5"/>
                <a:stretch>
                  <a:fillRect l="-807" t="-8974" b="-2692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956D97-CCCC-4D63-B0EC-EDC657FAEC33}"/>
                  </a:ext>
                </a:extLst>
              </p:cNvPr>
              <p:cNvSpPr txBox="1"/>
              <p:nvPr/>
            </p:nvSpPr>
            <p:spPr>
              <a:xfrm>
                <a:off x="3913660" y="3624674"/>
                <a:ext cx="3091660" cy="119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GB" sz="2400" dirty="0"/>
                  <a:t>This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GB" sz="2400" dirty="0"/>
              </a:p>
              <a:p>
                <a:pPr>
                  <a:tabLst>
                    <a:tab pos="269875" algn="l"/>
                  </a:tabLst>
                </a:pPr>
                <a:r>
                  <a:rPr lang="en-GB" sz="2400" dirty="0"/>
                  <a:t>This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≁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2400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956D97-CCCC-4D63-B0EC-EDC657FA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60" y="3624674"/>
                <a:ext cx="3091660" cy="1192378"/>
              </a:xfrm>
              <a:prstGeom prst="rect">
                <a:avLst/>
              </a:prstGeom>
              <a:blipFill>
                <a:blip r:embed="rId6"/>
                <a:stretch>
                  <a:fillRect l="-2959" b="-4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CD89D6-D03C-43A5-8C0D-17A4DA9CDA92}"/>
                  </a:ext>
                </a:extLst>
              </p:cNvPr>
              <p:cNvSpPr txBox="1"/>
              <p:nvPr/>
            </p:nvSpPr>
            <p:spPr>
              <a:xfrm>
                <a:off x="6651434" y="3623606"/>
                <a:ext cx="4013843" cy="119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GB" sz="2400" dirty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 </a:t>
                </a:r>
                <a:r>
                  <a:rPr lang="en-GB" sz="2400" dirty="0">
                    <a:solidFill>
                      <a:srgbClr val="006600"/>
                    </a:solidFill>
                  </a:rPr>
                  <a:t>by Lemma 6.3.4</a:t>
                </a:r>
                <a:r>
                  <a:rPr lang="en-GB" sz="2400" dirty="0"/>
                  <a:t>.</a:t>
                </a:r>
              </a:p>
              <a:p>
                <a:pPr>
                  <a:tabLst>
                    <a:tab pos="269875" algn="l"/>
                  </a:tabLst>
                </a:pPr>
                <a:r>
                  <a:rPr lang="en-GB" sz="2400" dirty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 </a:t>
                </a:r>
                <a:r>
                  <a:rPr lang="en-GB" sz="2400" dirty="0">
                    <a:solidFill>
                      <a:srgbClr val="006600"/>
                    </a:solidFill>
                  </a:rPr>
                  <a:t>by Lemma 6.3.4</a:t>
                </a:r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CD89D6-D03C-43A5-8C0D-17A4DA9CD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434" y="3623606"/>
                <a:ext cx="4013843" cy="1192378"/>
              </a:xfrm>
              <a:prstGeom prst="rect">
                <a:avLst/>
              </a:prstGeom>
              <a:blipFill>
                <a:blip r:embed="rId7"/>
                <a:stretch>
                  <a:fillRect l="-2276" r="-1669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3015AE-E306-4BD2-BC71-8585EFC963F3}"/>
                  </a:ext>
                </a:extLst>
              </p:cNvPr>
              <p:cNvSpPr txBox="1"/>
              <p:nvPr/>
            </p:nvSpPr>
            <p:spPr>
              <a:xfrm>
                <a:off x="3754893" y="5077685"/>
                <a:ext cx="1057838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3015AE-E306-4BD2-BC71-8585EFC96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893" y="5077685"/>
                <a:ext cx="1057838" cy="914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949AD7-CB9D-4711-896E-BDA615006ABA}"/>
                  </a:ext>
                </a:extLst>
              </p:cNvPr>
              <p:cNvSpPr txBox="1"/>
              <p:nvPr/>
            </p:nvSpPr>
            <p:spPr>
              <a:xfrm>
                <a:off x="4593093" y="5077685"/>
                <a:ext cx="1057838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949AD7-CB9D-4711-896E-BDA615006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93" y="5077685"/>
                <a:ext cx="1057838" cy="914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C3A5B1-ECF7-4519-A38B-45C667FCADE6}"/>
                  </a:ext>
                </a:extLst>
              </p:cNvPr>
              <p:cNvSpPr txBox="1"/>
              <p:nvPr/>
            </p:nvSpPr>
            <p:spPr>
              <a:xfrm>
                <a:off x="5780543" y="5078545"/>
                <a:ext cx="1134608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C3A5B1-ECF7-4519-A38B-45C667FCA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43" y="5078545"/>
                <a:ext cx="1134608" cy="914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744911-9650-4460-ABCF-CFFD59BFE962}"/>
                  </a:ext>
                </a:extLst>
              </p:cNvPr>
              <p:cNvSpPr txBox="1"/>
              <p:nvPr/>
            </p:nvSpPr>
            <p:spPr>
              <a:xfrm>
                <a:off x="6806068" y="5080860"/>
                <a:ext cx="1210807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744911-9650-4460-ABCF-CFFD59BFE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68" y="5080860"/>
                <a:ext cx="1210807" cy="9142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9AEEFF-05BE-482B-8F53-466D4E938E45}"/>
                  </a:ext>
                </a:extLst>
              </p:cNvPr>
              <p:cNvSpPr txBox="1"/>
              <p:nvPr/>
            </p:nvSpPr>
            <p:spPr>
              <a:xfrm>
                <a:off x="5472190" y="5310314"/>
                <a:ext cx="401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9AEEFF-05BE-482B-8F53-466D4E938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90" y="5310314"/>
                <a:ext cx="401182" cy="461665"/>
              </a:xfrm>
              <a:prstGeom prst="rect">
                <a:avLst/>
              </a:prstGeom>
              <a:blipFill>
                <a:blip r:embed="rId12"/>
                <a:stretch>
                  <a:fillRect l="-1538" r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0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uiExpand="1" build="p"/>
      <p:bldP spid="10" grpId="0" uiExpand="1" build="p"/>
      <p:bldP spid="11" grpId="0" uiExpand="1" build="p"/>
      <p:bldP spid="12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843577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097280" y="437204"/>
                <a:ext cx="8758989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Prove that the divisibility relation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antisymmetric.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37204"/>
                <a:ext cx="8758989" cy="523220"/>
              </a:xfrm>
              <a:prstGeom prst="rect">
                <a:avLst/>
              </a:prstGeom>
              <a:blipFill>
                <a:blip r:embed="rId2"/>
                <a:stretch>
                  <a:fillRect l="-1392" t="-11628" r="-905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8ED0B5-2CA2-4CF8-AF05-9C0D4B6F20ED}"/>
                  </a:ext>
                </a:extLst>
              </p:cNvPr>
              <p:cNvSpPr/>
              <p:nvPr/>
            </p:nvSpPr>
            <p:spPr>
              <a:xfrm>
                <a:off x="995814" y="4712240"/>
                <a:ext cx="10200372" cy="1815882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000099"/>
                    </a:solidFill>
                  </a:rPr>
                  <a:t>Definition 6.1.11.</a:t>
                </a:r>
                <a:r>
                  <a:rPr lang="en-US" sz="2800" dirty="0"/>
                  <a:t>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/>
                  <a:t>.  Then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⇔  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b="1" dirty="0">
                    <a:solidFill>
                      <a:srgbClr val="000099"/>
                    </a:solidFill>
                  </a:rPr>
                  <a:t>Definition 7.3.1(1).</a:t>
                </a:r>
                <a:r>
                  <a:rPr lang="en-US" sz="2800" dirty="0"/>
                  <a:t>  A relation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rgbClr val="C00000"/>
                    </a:solidFill>
                  </a:rPr>
                  <a:t>antisymmetric</a:t>
                </a:r>
                <a:r>
                  <a:rPr lang="en-US" sz="2800" dirty="0">
                    <a:solidFill>
                      <a:schemeClr val="tx1"/>
                    </a:solidFill>
                  </a:rPr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b="1" dirty="0">
                    <a:solidFill>
                      <a:srgbClr val="000099"/>
                    </a:solidFill>
                  </a:rPr>
                  <a:t>Lemma.</a:t>
                </a:r>
                <a:r>
                  <a:rPr lang="en-US" sz="2800" dirty="0"/>
                  <a:t>  For 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/>
                  <a:t>,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8ED0B5-2CA2-4CF8-AF05-9C0D4B6F2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14" y="4712240"/>
                <a:ext cx="10200372" cy="1815882"/>
              </a:xfrm>
              <a:prstGeom prst="rect">
                <a:avLst/>
              </a:prstGeom>
              <a:blipFill>
                <a:blip r:embed="rId3"/>
                <a:stretch>
                  <a:fillRect l="-1134" t="-2667" r="-955" b="-83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4AB600-1B8D-4149-9775-EFEB88F30C89}"/>
                  </a:ext>
                </a:extLst>
              </p:cNvPr>
              <p:cNvSpPr/>
              <p:nvPr/>
            </p:nvSpPr>
            <p:spPr>
              <a:xfrm>
                <a:off x="995814" y="1333131"/>
                <a:ext cx="8758989" cy="215443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800" dirty="0"/>
                  <a:t>1.	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3000"/>
                  </a:spcAft>
                </a:pPr>
                <a:r>
                  <a:rPr lang="en-US" sz="2800" dirty="0"/>
                  <a:t>2.	Then </a:t>
                </a:r>
                <a:r>
                  <a:rPr lang="en-US" sz="2800" dirty="0">
                    <a:solidFill>
                      <a:srgbClr val="006600"/>
                    </a:solidFill>
                  </a:rPr>
                  <a:t>the lemma below tells us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3000"/>
                  </a:spcAft>
                </a:pPr>
                <a:r>
                  <a:rPr lang="en-US" sz="2800" dirty="0"/>
                  <a:t>3.	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4AB600-1B8D-4149-9775-EFEB88F30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14" y="1333131"/>
                <a:ext cx="8758989" cy="2154436"/>
              </a:xfrm>
              <a:prstGeom prst="rect">
                <a:avLst/>
              </a:prstGeom>
              <a:blipFill>
                <a:blip r:embed="rId4"/>
                <a:stretch>
                  <a:fillRect l="-1392" t="-2833" b="-73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14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480171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Q6(a)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737326" y="437204"/>
                <a:ext cx="9562733" cy="138499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Consider the “divides” relation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={1, 2, 4, 5, 10, 15, 20}</m:t>
                    </m:r>
                  </m:oMath>
                </a14:m>
                <a:r>
                  <a:rPr lang="en-US" sz="2800" dirty="0"/>
                  <a:t>. Draw a </a:t>
                </a:r>
                <a:r>
                  <a:rPr lang="en-US" sz="2800" dirty="0" err="1">
                    <a:solidFill>
                      <a:srgbClr val="0000FF"/>
                    </a:solidFill>
                  </a:rPr>
                  <a:t>Hasse</a:t>
                </a:r>
                <a:r>
                  <a:rPr lang="en-US" sz="2800" dirty="0">
                    <a:solidFill>
                      <a:srgbClr val="0000FF"/>
                    </a:solidFill>
                  </a:rPr>
                  <a:t> diagram </a:t>
                </a:r>
                <a:r>
                  <a:rPr lang="en-US" sz="2800" dirty="0"/>
                  <a:t>and find all </a:t>
                </a:r>
                <a:r>
                  <a:rPr lang="en-US" sz="2800" dirty="0">
                    <a:solidFill>
                      <a:srgbClr val="0000FF"/>
                    </a:solidFill>
                  </a:rPr>
                  <a:t>largest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0000FF"/>
                    </a:solidFill>
                  </a:rPr>
                  <a:t>smallest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0000FF"/>
                    </a:solidFill>
                  </a:rPr>
                  <a:t>maximal</a:t>
                </a:r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0000FF"/>
                    </a:solidFill>
                  </a:rPr>
                  <a:t>minimal</a:t>
                </a:r>
                <a:r>
                  <a:rPr lang="en-US" sz="2800" dirty="0"/>
                  <a:t> elements.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26" y="437204"/>
                <a:ext cx="9562733" cy="1384995"/>
              </a:xfrm>
              <a:prstGeom prst="rect">
                <a:avLst/>
              </a:prstGeom>
              <a:blipFill>
                <a:blip r:embed="rId2"/>
                <a:stretch>
                  <a:fillRect l="-1338" t="-4405" b="-11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F14173-A903-41C3-9292-130518FC9B44}"/>
                  </a:ext>
                </a:extLst>
              </p:cNvPr>
              <p:cNvSpPr txBox="1"/>
              <p:nvPr/>
            </p:nvSpPr>
            <p:spPr>
              <a:xfrm>
                <a:off x="5013006" y="1822199"/>
                <a:ext cx="6738724" cy="3170099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Definition 7.3.11.</a:t>
                </a:r>
                <a:r>
                  <a:rPr lang="en-US" sz="2000" dirty="0"/>
                  <a:t>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A </a:t>
                </a:r>
                <a:r>
                  <a:rPr lang="en-US" sz="2000" i="1" dirty="0" err="1">
                    <a:solidFill>
                      <a:srgbClr val="C00000"/>
                    </a:solidFill>
                  </a:rPr>
                  <a:t>Hasse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 diagram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satisfises the following condition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182563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and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placed below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and there is a line joining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else no line joins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tabLst>
                    <a:tab pos="2781300" algn="l"/>
                  </a:tabLst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Definition 7.4.1.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47663" indent="-347663">
                  <a:tabLst>
                    <a:tab pos="2781300" algn="l"/>
                  </a:tabLst>
                </a:pPr>
                <a:r>
                  <a:rPr lang="en-US" sz="2000" dirty="0"/>
                  <a:t>(1) 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minimal element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	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7663" indent="-347663">
                  <a:tabLst>
                    <a:tab pos="2781300" algn="l"/>
                  </a:tabLst>
                </a:pPr>
                <a:r>
                  <a:rPr lang="en-US" sz="2000" dirty="0"/>
                  <a:t>(2)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maximal element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	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347663" indent="-347663">
                  <a:tabLst>
                    <a:tab pos="2781300" algn="l"/>
                  </a:tabLst>
                </a:pPr>
                <a:r>
                  <a:rPr lang="en-US" sz="2000" dirty="0"/>
                  <a:t>(3)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smallest element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	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347663" indent="-347663">
                  <a:tabLst>
                    <a:tab pos="2781300" algn="l"/>
                  </a:tabLst>
                </a:pPr>
                <a:r>
                  <a:rPr lang="en-US" sz="2000" dirty="0"/>
                  <a:t>(4)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largest element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	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F14173-A903-41C3-9292-130518FC9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06" y="1822199"/>
                <a:ext cx="6738724" cy="3170099"/>
              </a:xfrm>
              <a:prstGeom prst="rect">
                <a:avLst/>
              </a:prstGeom>
              <a:blipFill>
                <a:blip r:embed="rId3"/>
                <a:stretch>
                  <a:fillRect l="-812" t="-958" r="-812" b="-2299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BF5CF7E-D1AF-4B79-8B20-C2A513D4B981}"/>
              </a:ext>
            </a:extLst>
          </p:cNvPr>
          <p:cNvSpPr txBox="1"/>
          <p:nvPr/>
        </p:nvSpPr>
        <p:spPr>
          <a:xfrm>
            <a:off x="926294" y="5888413"/>
            <a:ext cx="252374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largest element</a:t>
            </a:r>
            <a:endParaRPr lang="en-SG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663A2-14CC-4CE3-A2F4-8D8105FAA9D3}"/>
              </a:ext>
            </a:extLst>
          </p:cNvPr>
          <p:cNvSpPr txBox="1"/>
          <p:nvPr/>
        </p:nvSpPr>
        <p:spPr>
          <a:xfrm>
            <a:off x="926295" y="5340867"/>
            <a:ext cx="252374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smallest element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31D7B-B1AD-44AC-A6FA-5942566B0EA9}"/>
              </a:ext>
            </a:extLst>
          </p:cNvPr>
          <p:cNvSpPr txBox="1"/>
          <p:nvPr/>
        </p:nvSpPr>
        <p:spPr>
          <a:xfrm>
            <a:off x="926292" y="4761756"/>
            <a:ext cx="252374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maximal elements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28373-DAC2-4E9C-AE02-A2C0272CA7DA}"/>
              </a:ext>
            </a:extLst>
          </p:cNvPr>
          <p:cNvSpPr txBox="1"/>
          <p:nvPr/>
        </p:nvSpPr>
        <p:spPr>
          <a:xfrm>
            <a:off x="926293" y="4229674"/>
            <a:ext cx="252374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minimal elements</a:t>
            </a:r>
            <a:endParaRPr lang="en-SG" sz="24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3D7CFE2-61FE-4EC2-B39D-FFD994C45808}"/>
              </a:ext>
            </a:extLst>
          </p:cNvPr>
          <p:cNvGrpSpPr/>
          <p:nvPr/>
        </p:nvGrpSpPr>
        <p:grpSpPr>
          <a:xfrm>
            <a:off x="1381776" y="1992890"/>
            <a:ext cx="2261935" cy="1984913"/>
            <a:chOff x="1097280" y="2396035"/>
            <a:chExt cx="2261935" cy="19849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0772F05-4E61-4789-B3E4-67A15FE85081}"/>
                    </a:ext>
                  </a:extLst>
                </p:cNvPr>
                <p:cNvSpPr txBox="1"/>
                <p:nvPr/>
              </p:nvSpPr>
              <p:spPr>
                <a:xfrm>
                  <a:off x="1549667" y="2396035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0772F05-4E61-4789-B3E4-67A15FE85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667" y="2396035"/>
                  <a:ext cx="4523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E6AF4B-821C-4E1F-9E62-A101808B2CDE}"/>
                    </a:ext>
                  </a:extLst>
                </p:cNvPr>
                <p:cNvSpPr txBox="1"/>
                <p:nvPr/>
              </p:nvSpPr>
              <p:spPr>
                <a:xfrm>
                  <a:off x="1097280" y="2935788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E6AF4B-821C-4E1F-9E62-A101808B2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935788"/>
                  <a:ext cx="4523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C3AC381-E29B-458C-ABE3-D438141332E9}"/>
                    </a:ext>
                  </a:extLst>
                </p:cNvPr>
                <p:cNvSpPr txBox="1"/>
                <p:nvPr/>
              </p:nvSpPr>
              <p:spPr>
                <a:xfrm>
                  <a:off x="2002054" y="2935788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C3AC381-E29B-458C-ABE3-D43814133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054" y="2935788"/>
                  <a:ext cx="45238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EA6EB8-EADD-497C-8445-576735C5B6BF}"/>
                    </a:ext>
                  </a:extLst>
                </p:cNvPr>
                <p:cNvSpPr txBox="1"/>
                <p:nvPr/>
              </p:nvSpPr>
              <p:spPr>
                <a:xfrm>
                  <a:off x="1549666" y="3473702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EA6EB8-EADD-497C-8445-576735C5B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666" y="3473702"/>
                  <a:ext cx="4523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6D35C50-02BC-4BC1-B894-B89D07995CA5}"/>
                    </a:ext>
                  </a:extLst>
                </p:cNvPr>
                <p:cNvSpPr txBox="1"/>
                <p:nvPr/>
              </p:nvSpPr>
              <p:spPr>
                <a:xfrm>
                  <a:off x="1983885" y="4011616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6D35C50-02BC-4BC1-B894-B89D07995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885" y="4011616"/>
                  <a:ext cx="45238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41F1579-6574-4FA9-A15B-DE6A7D5DD78D}"/>
                    </a:ext>
                  </a:extLst>
                </p:cNvPr>
                <p:cNvSpPr txBox="1"/>
                <p:nvPr/>
              </p:nvSpPr>
              <p:spPr>
                <a:xfrm>
                  <a:off x="2454441" y="3473702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41F1579-6574-4FA9-A15B-DE6A7D5DD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41" y="3473702"/>
                  <a:ext cx="45238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E27EF2-B517-49F0-973E-B9C81771751D}"/>
                    </a:ext>
                  </a:extLst>
                </p:cNvPr>
                <p:cNvSpPr txBox="1"/>
                <p:nvPr/>
              </p:nvSpPr>
              <p:spPr>
                <a:xfrm>
                  <a:off x="2906828" y="2935788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E27EF2-B517-49F0-973E-B9C817717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828" y="2935788"/>
                  <a:ext cx="45238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E13629-4484-4CDA-8926-AFAC60A1E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2830" y="2725073"/>
              <a:ext cx="193675" cy="249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EBA344-DAA6-4BF8-8BEB-7CD8F9979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216" y="3270256"/>
              <a:ext cx="193675" cy="249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5B3025-DD79-4873-ADE2-8091BA976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7603" y="3802740"/>
              <a:ext cx="193675" cy="249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01EF59-9A7A-4B9C-B3D0-C8B7CBD88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990" y="3264825"/>
              <a:ext cx="193675" cy="249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549F37-3CB1-45DF-A862-4E2AEF9CD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2699" y="2725130"/>
              <a:ext cx="200576" cy="249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A1002B2-E207-4FD0-BB67-2C273FADB1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9378" y="3266721"/>
              <a:ext cx="200576" cy="249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E20505A-8A99-44D4-8D41-0D5D2958F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5216" y="3815439"/>
              <a:ext cx="200576" cy="249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0613A24-39A3-4504-BAB5-2E615CEBB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53" y="3259741"/>
              <a:ext cx="200576" cy="249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92199E-7BAD-4AE5-9086-B684D8F2E66A}"/>
                  </a:ext>
                </a:extLst>
              </p:cNvPr>
              <p:cNvSpPr txBox="1"/>
              <p:nvPr/>
            </p:nvSpPr>
            <p:spPr>
              <a:xfrm>
                <a:off x="3550622" y="4229088"/>
                <a:ext cx="493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92199E-7BAD-4AE5-9086-B684D8F2E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622" y="4229088"/>
                <a:ext cx="493776" cy="461665"/>
              </a:xfrm>
              <a:prstGeom prst="rect">
                <a:avLst/>
              </a:prstGeom>
              <a:blipFill>
                <a:blip r:embed="rId11"/>
                <a:stretch>
                  <a:fillRect l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087BEC-6CAC-4E51-9506-0EB84A671B60}"/>
                  </a:ext>
                </a:extLst>
              </p:cNvPr>
              <p:cNvSpPr txBox="1"/>
              <p:nvPr/>
            </p:nvSpPr>
            <p:spPr>
              <a:xfrm>
                <a:off x="3550622" y="5340866"/>
                <a:ext cx="493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087BEC-6CAC-4E51-9506-0EB84A671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622" y="5340866"/>
                <a:ext cx="493776" cy="461665"/>
              </a:xfrm>
              <a:prstGeom prst="rect">
                <a:avLst/>
              </a:prstGeom>
              <a:blipFill>
                <a:blip r:embed="rId12"/>
                <a:stretch>
                  <a:fillRect l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F7D94A-DC2A-43B3-B5EA-C5A5D7BC82A3}"/>
                  </a:ext>
                </a:extLst>
              </p:cNvPr>
              <p:cNvSpPr txBox="1"/>
              <p:nvPr/>
            </p:nvSpPr>
            <p:spPr>
              <a:xfrm>
                <a:off x="3546050" y="4761756"/>
                <a:ext cx="1010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F7D94A-DC2A-43B3-B5EA-C5A5D7BC8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050" y="4761756"/>
                <a:ext cx="1010893" cy="461665"/>
              </a:xfrm>
              <a:prstGeom prst="rect">
                <a:avLst/>
              </a:prstGeom>
              <a:blipFill>
                <a:blip r:embed="rId13"/>
                <a:stretch>
                  <a:fillRect l="-1807" t="-10526" r="-60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6A8A5D4-5A1F-41C4-9D5E-D019059EBD80}"/>
              </a:ext>
            </a:extLst>
          </p:cNvPr>
          <p:cNvSpPr txBox="1"/>
          <p:nvPr/>
        </p:nvSpPr>
        <p:spPr>
          <a:xfrm>
            <a:off x="3546050" y="5888413"/>
            <a:ext cx="86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8677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9" grpId="0" animBg="1"/>
      <p:bldP spid="10" grpId="0" animBg="1"/>
      <p:bldP spid="11" grpId="0" animBg="1"/>
      <p:bldP spid="29" grpId="0"/>
      <p:bldP spid="30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483623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Q6(b)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733874" y="437204"/>
                <a:ext cx="9123423" cy="138499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Consider the “divides” relation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={2,3,4,6,8,9,12,18}</m:t>
                    </m:r>
                  </m:oMath>
                </a14:m>
                <a:r>
                  <a:rPr lang="en-US" sz="2800" dirty="0"/>
                  <a:t>. Draw a </a:t>
                </a:r>
                <a:r>
                  <a:rPr lang="en-US" sz="2800" dirty="0" err="1">
                    <a:solidFill>
                      <a:srgbClr val="0000FF"/>
                    </a:solidFill>
                  </a:rPr>
                  <a:t>Hasse</a:t>
                </a:r>
                <a:r>
                  <a:rPr lang="en-US" sz="2800" dirty="0">
                    <a:solidFill>
                      <a:srgbClr val="0000FF"/>
                    </a:solidFill>
                  </a:rPr>
                  <a:t> diagram </a:t>
                </a:r>
                <a:r>
                  <a:rPr lang="en-US" sz="2800" dirty="0"/>
                  <a:t>and find all </a:t>
                </a:r>
                <a:r>
                  <a:rPr lang="en-US" sz="2800" dirty="0">
                    <a:solidFill>
                      <a:srgbClr val="0000FF"/>
                    </a:solidFill>
                  </a:rPr>
                  <a:t>largest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0000FF"/>
                    </a:solidFill>
                  </a:rPr>
                  <a:t>smallest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0000FF"/>
                    </a:solidFill>
                  </a:rPr>
                  <a:t>maximal</a:t>
                </a:r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0000FF"/>
                    </a:solidFill>
                  </a:rPr>
                  <a:t>minimal</a:t>
                </a:r>
                <a:r>
                  <a:rPr lang="en-US" sz="2800" dirty="0"/>
                  <a:t> elements.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74" y="437204"/>
                <a:ext cx="9123423" cy="1384995"/>
              </a:xfrm>
              <a:prstGeom prst="rect">
                <a:avLst/>
              </a:prstGeom>
              <a:blipFill>
                <a:blip r:embed="rId2"/>
                <a:stretch>
                  <a:fillRect l="-1336" t="-4405" r="-200" b="-11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F14173-A903-41C3-9292-130518FC9B44}"/>
                  </a:ext>
                </a:extLst>
              </p:cNvPr>
              <p:cNvSpPr txBox="1"/>
              <p:nvPr/>
            </p:nvSpPr>
            <p:spPr>
              <a:xfrm>
                <a:off x="5013006" y="1822199"/>
                <a:ext cx="6738724" cy="3170099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Definition 7.3.11.</a:t>
                </a:r>
                <a:r>
                  <a:rPr lang="en-US" sz="2000" dirty="0"/>
                  <a:t>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A </a:t>
                </a:r>
                <a:r>
                  <a:rPr lang="en-US" sz="2000" i="1" dirty="0" err="1">
                    <a:solidFill>
                      <a:srgbClr val="C00000"/>
                    </a:solidFill>
                  </a:rPr>
                  <a:t>Hasse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 diagram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satisfises the following condition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182563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and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placed below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and there is a line joining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else no line joins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tabLst>
                    <a:tab pos="2781300" algn="l"/>
                  </a:tabLst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Definition 7.4.1.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47663" indent="-347663">
                  <a:tabLst>
                    <a:tab pos="2781300" algn="l"/>
                  </a:tabLst>
                </a:pPr>
                <a:r>
                  <a:rPr lang="en-US" sz="2000" dirty="0"/>
                  <a:t>(1) 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minimal element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	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7663" indent="-347663">
                  <a:tabLst>
                    <a:tab pos="2781300" algn="l"/>
                  </a:tabLst>
                </a:pPr>
                <a:r>
                  <a:rPr lang="en-US" sz="2000" dirty="0"/>
                  <a:t>(2)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maximal element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	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347663" indent="-347663">
                  <a:tabLst>
                    <a:tab pos="2781300" algn="l"/>
                  </a:tabLst>
                </a:pPr>
                <a:r>
                  <a:rPr lang="en-US" sz="2000" dirty="0"/>
                  <a:t>(3)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smallest element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	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347663" indent="-347663">
                  <a:tabLst>
                    <a:tab pos="2781300" algn="l"/>
                  </a:tabLst>
                </a:pPr>
                <a:r>
                  <a:rPr lang="en-US" sz="2000" dirty="0"/>
                  <a:t>(4)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largest element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	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F14173-A903-41C3-9292-130518FC9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06" y="1822199"/>
                <a:ext cx="6738724" cy="3170099"/>
              </a:xfrm>
              <a:prstGeom prst="rect">
                <a:avLst/>
              </a:prstGeom>
              <a:blipFill>
                <a:blip r:embed="rId3"/>
                <a:stretch>
                  <a:fillRect l="-812" t="-958" r="-812" b="-2299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BF5CF7E-D1AF-4B79-8B20-C2A513D4B981}"/>
              </a:ext>
            </a:extLst>
          </p:cNvPr>
          <p:cNvSpPr txBox="1"/>
          <p:nvPr/>
        </p:nvSpPr>
        <p:spPr>
          <a:xfrm>
            <a:off x="926294" y="5888413"/>
            <a:ext cx="252374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largest element</a:t>
            </a:r>
            <a:endParaRPr lang="en-SG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663A2-14CC-4CE3-A2F4-8D8105FAA9D3}"/>
              </a:ext>
            </a:extLst>
          </p:cNvPr>
          <p:cNvSpPr txBox="1"/>
          <p:nvPr/>
        </p:nvSpPr>
        <p:spPr>
          <a:xfrm>
            <a:off x="926295" y="5340867"/>
            <a:ext cx="252374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smallest element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31D7B-B1AD-44AC-A6FA-5942566B0EA9}"/>
              </a:ext>
            </a:extLst>
          </p:cNvPr>
          <p:cNvSpPr txBox="1"/>
          <p:nvPr/>
        </p:nvSpPr>
        <p:spPr>
          <a:xfrm>
            <a:off x="926292" y="4761756"/>
            <a:ext cx="252374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maximal elements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28373-DAC2-4E9C-AE02-A2C0272CA7DA}"/>
              </a:ext>
            </a:extLst>
          </p:cNvPr>
          <p:cNvSpPr txBox="1"/>
          <p:nvPr/>
        </p:nvSpPr>
        <p:spPr>
          <a:xfrm>
            <a:off x="926293" y="4229674"/>
            <a:ext cx="252374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minimal elements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2199E-7BAD-4AE5-9086-B684D8F2E66A}"/>
                  </a:ext>
                </a:extLst>
              </p:cNvPr>
              <p:cNvSpPr txBox="1"/>
              <p:nvPr/>
            </p:nvSpPr>
            <p:spPr>
              <a:xfrm>
                <a:off x="3550621" y="4229088"/>
                <a:ext cx="665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2199E-7BAD-4AE5-9086-B684D8F2E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621" y="4229088"/>
                <a:ext cx="665243" cy="461665"/>
              </a:xfrm>
              <a:prstGeom prst="rect">
                <a:avLst/>
              </a:prstGeom>
              <a:blipFill>
                <a:blip r:embed="rId4"/>
                <a:stretch>
                  <a:fillRect l="-1818" t="-10667" r="-1818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1087BEC-6CAC-4E51-9506-0EB84A671B60}"/>
              </a:ext>
            </a:extLst>
          </p:cNvPr>
          <p:cNvSpPr txBox="1"/>
          <p:nvPr/>
        </p:nvSpPr>
        <p:spPr>
          <a:xfrm>
            <a:off x="3550622" y="5340866"/>
            <a:ext cx="86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F7D94A-DC2A-43B3-B5EA-C5A5D7BC82A3}"/>
                  </a:ext>
                </a:extLst>
              </p:cNvPr>
              <p:cNvSpPr txBox="1"/>
              <p:nvPr/>
            </p:nvSpPr>
            <p:spPr>
              <a:xfrm>
                <a:off x="3546050" y="4761756"/>
                <a:ext cx="13435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F7D94A-DC2A-43B3-B5EA-C5A5D7BC8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050" y="4761756"/>
                <a:ext cx="1343584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6A8A5D4-5A1F-41C4-9D5E-D019059EBD80}"/>
              </a:ext>
            </a:extLst>
          </p:cNvPr>
          <p:cNvSpPr txBox="1"/>
          <p:nvPr/>
        </p:nvSpPr>
        <p:spPr>
          <a:xfrm>
            <a:off x="3546050" y="5888413"/>
            <a:ext cx="86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none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507FBA-5498-4E86-8308-1725B260B7A7}"/>
              </a:ext>
            </a:extLst>
          </p:cNvPr>
          <p:cNvGrpSpPr/>
          <p:nvPr/>
        </p:nvGrpSpPr>
        <p:grpSpPr>
          <a:xfrm>
            <a:off x="1558415" y="2272633"/>
            <a:ext cx="2261937" cy="1291463"/>
            <a:chOff x="6050026" y="4583617"/>
            <a:chExt cx="2261937" cy="1291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F4CB0B-0951-443A-A033-619233C1A203}"/>
                    </a:ext>
                  </a:extLst>
                </p:cNvPr>
                <p:cNvSpPr txBox="1"/>
                <p:nvPr/>
              </p:nvSpPr>
              <p:spPr>
                <a:xfrm>
                  <a:off x="6050026" y="4583617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F4CB0B-0951-443A-A033-619233C1A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0026" y="4583617"/>
                  <a:ext cx="45238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392A50D-C27D-43FA-98A3-232826BE0C25}"/>
                    </a:ext>
                  </a:extLst>
                </p:cNvPr>
                <p:cNvSpPr txBox="1"/>
                <p:nvPr/>
              </p:nvSpPr>
              <p:spPr>
                <a:xfrm>
                  <a:off x="6050028" y="5136416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392A50D-C27D-43FA-98A3-232826BE0C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0028" y="5136416"/>
                  <a:ext cx="4523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E8ACEF5-F908-4254-B2AD-76EFD4BB9628}"/>
                    </a:ext>
                  </a:extLst>
                </p:cNvPr>
                <p:cNvSpPr txBox="1"/>
                <p:nvPr/>
              </p:nvSpPr>
              <p:spPr>
                <a:xfrm>
                  <a:off x="6954802" y="4583617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E8ACEF5-F908-4254-B2AD-76EFD4BB9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802" y="4583617"/>
                  <a:ext cx="45238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583CEE-DD55-490E-8560-23BD2C64D594}"/>
                    </a:ext>
                  </a:extLst>
                </p:cNvPr>
                <p:cNvSpPr txBox="1"/>
                <p:nvPr/>
              </p:nvSpPr>
              <p:spPr>
                <a:xfrm>
                  <a:off x="6502415" y="5505748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583CEE-DD55-490E-8560-23BD2C64D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415" y="5505748"/>
                  <a:ext cx="45238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A99AED8-34AD-4593-A9EE-A1A12B2B7029}"/>
                    </a:ext>
                  </a:extLst>
                </p:cNvPr>
                <p:cNvSpPr txBox="1"/>
                <p:nvPr/>
              </p:nvSpPr>
              <p:spPr>
                <a:xfrm>
                  <a:off x="7859575" y="4583617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A99AED8-34AD-4593-A9EE-A1A12B2B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575" y="4583617"/>
                  <a:ext cx="45238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6310CB9-1D7E-4FD7-A1E3-843C4A208D72}"/>
                    </a:ext>
                  </a:extLst>
                </p:cNvPr>
                <p:cNvSpPr txBox="1"/>
                <p:nvPr/>
              </p:nvSpPr>
              <p:spPr>
                <a:xfrm>
                  <a:off x="7859576" y="5136416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6310CB9-1D7E-4FD7-A1E3-843C4A208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576" y="5136416"/>
                  <a:ext cx="45238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E32F79B-7A86-4E70-BDAB-2FB8E83B57D6}"/>
                    </a:ext>
                  </a:extLst>
                </p:cNvPr>
                <p:cNvSpPr txBox="1"/>
                <p:nvPr/>
              </p:nvSpPr>
              <p:spPr>
                <a:xfrm>
                  <a:off x="6954802" y="5136416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E32F79B-7A86-4E70-BDAB-2FB8E83B5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802" y="5136416"/>
                  <a:ext cx="45238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76609C-FA4D-4F3B-95BA-FBC5BFD02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0977" y="5381134"/>
              <a:ext cx="193675" cy="249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43D8580-9D65-4B48-A597-7C47BE0F7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5410" y="5381191"/>
              <a:ext cx="193675" cy="249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194CFB-E9D5-423F-A6C1-440E23FF81BE}"/>
                </a:ext>
              </a:extLst>
            </p:cNvPr>
            <p:cNvCxnSpPr>
              <a:cxnSpLocks/>
              <a:stCxn id="36" idx="0"/>
              <a:endCxn id="35" idx="2"/>
            </p:cNvCxnSpPr>
            <p:nvPr/>
          </p:nvCxnSpPr>
          <p:spPr>
            <a:xfrm flipH="1" flipV="1">
              <a:off x="6276220" y="4952949"/>
              <a:ext cx="2" cy="183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CA35F2-E580-46CC-BB2A-DCB93EED5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2127" y="5381191"/>
              <a:ext cx="200576" cy="249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A6DC5E-292A-42CE-93E4-ADECD95D8A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2916" y="5381191"/>
              <a:ext cx="200576" cy="249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0AD3FFF-97F3-4464-89A1-2ECD6C3EEFAE}"/>
                    </a:ext>
                  </a:extLst>
                </p:cNvPr>
                <p:cNvSpPr txBox="1"/>
                <p:nvPr/>
              </p:nvSpPr>
              <p:spPr>
                <a:xfrm>
                  <a:off x="7407189" y="5505748"/>
                  <a:ext cx="452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0AD3FFF-97F3-4464-89A1-2ECD6C3EE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189" y="5505748"/>
                  <a:ext cx="45238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69E4E5-6827-43D1-AF86-4DD5E8582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852" y="4894211"/>
              <a:ext cx="625059" cy="364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6162A42-5E7E-4EC8-9292-E2C5AA0AD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2127" y="4891870"/>
              <a:ext cx="625059" cy="364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420773A-377A-4F0C-B7B5-09E15E533C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0995" y="4952949"/>
              <a:ext cx="2" cy="183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AA5CF30-75D6-455C-81FD-24809F88B9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87028" y="4952948"/>
              <a:ext cx="2" cy="183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513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799845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/>
              <p:nvPr/>
            </p:nvSpPr>
            <p:spPr>
              <a:xfrm>
                <a:off x="1053548" y="431191"/>
                <a:ext cx="67586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00000"/>
                  </a:lnSpc>
                  <a:spcBef>
                    <a:spcPts val="0"/>
                  </a:spcBef>
                  <a:buFont typeface="Calibri" pitchFamily="34" charset="0"/>
                  <a:buNone/>
                  <a:tabLst>
                    <a:tab pos="4003675" algn="l"/>
                  </a:tabLst>
                </a:pPr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Consider a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and a total order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≼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. Show that all minimal elements are smallest.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48" y="431191"/>
                <a:ext cx="6758609" cy="954107"/>
              </a:xfrm>
              <a:prstGeom prst="rect">
                <a:avLst/>
              </a:prstGeom>
              <a:blipFill>
                <a:blip r:embed="rId2"/>
                <a:stretch>
                  <a:fillRect l="-1894" t="-6410" r="-1082" b="-17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1434F3-3082-4180-89A3-270951C0D110}"/>
                  </a:ext>
                </a:extLst>
              </p:cNvPr>
              <p:cNvSpPr txBox="1"/>
              <p:nvPr/>
            </p:nvSpPr>
            <p:spPr>
              <a:xfrm>
                <a:off x="1151761" y="1385298"/>
                <a:ext cx="5905022" cy="707886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Definition 7.3.1. </a:t>
                </a:r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chemeClr val="tx1"/>
                    </a:solidFill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total order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</a:t>
                </a:r>
              </a:p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partial order    and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1434F3-3082-4180-89A3-270951C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61" y="1385298"/>
                <a:ext cx="5905022" cy="707886"/>
              </a:xfrm>
              <a:prstGeom prst="rect">
                <a:avLst/>
              </a:prstGeom>
              <a:blipFill>
                <a:blip r:embed="rId3"/>
                <a:stretch>
                  <a:fillRect l="-1030" t="-3390" b="-13559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682021-4626-4AE1-B904-80E655C7D3F8}"/>
                  </a:ext>
                </a:extLst>
              </p:cNvPr>
              <p:cNvSpPr txBox="1"/>
              <p:nvPr/>
            </p:nvSpPr>
            <p:spPr>
              <a:xfrm>
                <a:off x="8457691" y="397860"/>
                <a:ext cx="3183611" cy="2246769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8288" algn="l"/>
                    <a:tab pos="2781300" algn="l"/>
                  </a:tabLst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Definition 7.4.1.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47663" indent="-347663">
                  <a:tabLst>
                    <a:tab pos="268288" algn="l"/>
                    <a:tab pos="2781300" algn="l"/>
                  </a:tabLst>
                </a:pPr>
                <a:r>
                  <a:rPr lang="en-US" sz="2000" dirty="0"/>
                  <a:t>(1) 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minimal element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7663" indent="-347663">
                  <a:tabLst>
                    <a:tab pos="268288" algn="l"/>
                    <a:tab pos="2781300" algn="l"/>
                  </a:tabLst>
                </a:pPr>
                <a:r>
                  <a:rPr lang="en-US" sz="2000" dirty="0"/>
                  <a:t>(3)	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smallest element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682021-4626-4AE1-B904-80E655C7D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691" y="397860"/>
                <a:ext cx="3183611" cy="2246769"/>
              </a:xfrm>
              <a:prstGeom prst="rect">
                <a:avLst/>
              </a:prstGeom>
              <a:blipFill>
                <a:blip r:embed="rId4"/>
                <a:stretch>
                  <a:fillRect l="-1714" t="-1078" b="-3504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D03D244-E865-4CD6-AA83-70D364B9F4DD}"/>
              </a:ext>
            </a:extLst>
          </p:cNvPr>
          <p:cNvSpPr txBox="1"/>
          <p:nvPr/>
        </p:nvSpPr>
        <p:spPr>
          <a:xfrm>
            <a:off x="1151763" y="3006347"/>
            <a:ext cx="108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minimal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3F23A7-6030-4D0A-B01B-93654FC6AF88}"/>
              </a:ext>
            </a:extLst>
          </p:cNvPr>
          <p:cNvSpPr txBox="1"/>
          <p:nvPr/>
        </p:nvSpPr>
        <p:spPr>
          <a:xfrm>
            <a:off x="1151762" y="4422119"/>
            <a:ext cx="108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smallest</a:t>
            </a:r>
            <a:endParaRPr lang="en-GB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CEDA25-B250-4060-BE36-DE30F4E00B54}"/>
              </a:ext>
            </a:extLst>
          </p:cNvPr>
          <p:cNvGrpSpPr/>
          <p:nvPr/>
        </p:nvGrpSpPr>
        <p:grpSpPr>
          <a:xfrm>
            <a:off x="2235127" y="2852459"/>
            <a:ext cx="2077025" cy="707886"/>
            <a:chOff x="2235127" y="2852459"/>
            <a:chExt cx="2077025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78442F-8DAB-4320-B6BF-454B071CA59D}"/>
                </a:ext>
              </a:extLst>
            </p:cNvPr>
            <p:cNvSpPr txBox="1"/>
            <p:nvPr/>
          </p:nvSpPr>
          <p:spPr>
            <a:xfrm>
              <a:off x="3228788" y="2852459"/>
              <a:ext cx="10833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nothing is below</a:t>
              </a:r>
              <a:endParaRPr lang="en-GB" sz="2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CE4B30-30EE-4DD1-BA6D-3A120664789D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>
              <a:off x="2235127" y="3206402"/>
              <a:ext cx="993661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ED94A1-A9E1-4087-A488-8827AF0902CC}"/>
              </a:ext>
            </a:extLst>
          </p:cNvPr>
          <p:cNvGrpSpPr/>
          <p:nvPr/>
        </p:nvGrpSpPr>
        <p:grpSpPr>
          <a:xfrm>
            <a:off x="2235126" y="4268231"/>
            <a:ext cx="2196421" cy="707886"/>
            <a:chOff x="2235126" y="4268231"/>
            <a:chExt cx="2196421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824BD3-1392-4A1A-962A-A8556ECD96C2}"/>
                </a:ext>
              </a:extLst>
            </p:cNvPr>
            <p:cNvSpPr txBox="1"/>
            <p:nvPr/>
          </p:nvSpPr>
          <p:spPr>
            <a:xfrm>
              <a:off x="3109391" y="4268231"/>
              <a:ext cx="13221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everything is above</a:t>
              </a:r>
              <a:endParaRPr lang="en-GB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4CFDF1-7AE7-4103-96F8-0210026E06F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2235126" y="4622174"/>
              <a:ext cx="87426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9212A8-6D18-4F29-8B72-D93F90B467B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770469" y="3636544"/>
            <a:ext cx="0" cy="6316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C0CCED-DC58-4B13-AC68-3BE1B60A4609}"/>
              </a:ext>
            </a:extLst>
          </p:cNvPr>
          <p:cNvSpPr txBox="1"/>
          <p:nvPr/>
        </p:nvSpPr>
        <p:spPr>
          <a:xfrm>
            <a:off x="5305813" y="3560345"/>
            <a:ext cx="257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Totality:</a:t>
            </a:r>
            <a:r>
              <a:rPr lang="en-US" sz="2000" dirty="0"/>
              <a:t> Everything is either below or above.</a:t>
            </a:r>
            <a:endParaRPr lang="en-GB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279EFE-2A0A-46F8-BA3F-59AB9729A0A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846669" y="3914288"/>
            <a:ext cx="145914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C16626-E5D7-431A-9182-92DC9852AE2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1693444" y="3406457"/>
            <a:ext cx="1" cy="10156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77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6" grpId="0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799845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/>
              <p:nvPr/>
            </p:nvSpPr>
            <p:spPr>
              <a:xfrm>
                <a:off x="1053548" y="431191"/>
                <a:ext cx="67586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00000"/>
                  </a:lnSpc>
                  <a:spcBef>
                    <a:spcPts val="0"/>
                  </a:spcBef>
                  <a:buFont typeface="Calibri" pitchFamily="34" charset="0"/>
                  <a:buNone/>
                  <a:tabLst>
                    <a:tab pos="4003675" algn="l"/>
                  </a:tabLst>
                </a:pPr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Consider a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and a total order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≼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. Show that all minimal elements are smallest.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48" y="431191"/>
                <a:ext cx="6758609" cy="954107"/>
              </a:xfrm>
              <a:prstGeom prst="rect">
                <a:avLst/>
              </a:prstGeom>
              <a:blipFill>
                <a:blip r:embed="rId2"/>
                <a:stretch>
                  <a:fillRect l="-1894" t="-6410" r="-1082" b="-17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1434F3-3082-4180-89A3-270951C0D110}"/>
                  </a:ext>
                </a:extLst>
              </p:cNvPr>
              <p:cNvSpPr txBox="1"/>
              <p:nvPr/>
            </p:nvSpPr>
            <p:spPr>
              <a:xfrm>
                <a:off x="1151761" y="1385298"/>
                <a:ext cx="5905022" cy="707886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Definition 7.3.1. </a:t>
                </a:r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chemeClr val="tx1"/>
                    </a:solidFill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total order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</a:t>
                </a:r>
              </a:p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partial order    and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1434F3-3082-4180-89A3-270951C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61" y="1385298"/>
                <a:ext cx="5905022" cy="707886"/>
              </a:xfrm>
              <a:prstGeom prst="rect">
                <a:avLst/>
              </a:prstGeom>
              <a:blipFill>
                <a:blip r:embed="rId3"/>
                <a:stretch>
                  <a:fillRect l="-1030" t="-3390" b="-13559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08C7E0-FDB8-41BB-85D2-C6AC1A9BF74D}"/>
                  </a:ext>
                </a:extLst>
              </p:cNvPr>
              <p:cNvSpPr txBox="1"/>
              <p:nvPr/>
            </p:nvSpPr>
            <p:spPr>
              <a:xfrm>
                <a:off x="550698" y="2239133"/>
                <a:ext cx="709771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1.	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800" dirty="0"/>
                  <a:t> that is minimal with respect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2</a:t>
                </a:r>
                <a:r>
                  <a:rPr lang="en-GB" sz="2800" dirty="0"/>
                  <a:t>.	Pick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3</a:t>
                </a:r>
                <a:r>
                  <a:rPr lang="en-GB" sz="2800" dirty="0"/>
                  <a:t>.	</a:t>
                </a:r>
                <a:r>
                  <a:rPr lang="en-GB" sz="28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GB" sz="2800" dirty="0">
                    <a:solidFill>
                      <a:srgbClr val="006600"/>
                    </a:solidFill>
                  </a:rPr>
                  <a:t> is a total order,</a:t>
                </a:r>
                <a:r>
                  <a:rPr lang="en-GB" sz="2800" dirty="0"/>
                  <a:t> either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4</a:t>
                </a:r>
                <a:r>
                  <a:rPr lang="en-GB" sz="2800" dirty="0"/>
                  <a:t>.	Case 1: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	</a:t>
                </a:r>
                <a:r>
                  <a:rPr lang="en-GB" sz="2800" dirty="0"/>
                  <a:t>4.1.	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800" dirty="0"/>
                  <a:t> 	</a:t>
                </a:r>
                <a:r>
                  <a:rPr lang="en-GB" sz="2800" dirty="0">
                    <a:solidFill>
                      <a:srgbClr val="006600"/>
                    </a:solidFill>
                  </a:rPr>
                  <a:t>by the minimality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	</a:t>
                </a:r>
                <a:r>
                  <a:rPr lang="en-GB" sz="2800" dirty="0"/>
                  <a:t>4.2.	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	</a:t>
                </a:r>
                <a:r>
                  <a:rPr lang="en-GB" sz="28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GB" sz="2800" dirty="0">
                    <a:solidFill>
                      <a:srgbClr val="006600"/>
                    </a:solidFill>
                  </a:rPr>
                  <a:t> is reflexive</a:t>
                </a:r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5</a:t>
                </a:r>
                <a:r>
                  <a:rPr lang="en-GB" sz="2800" dirty="0"/>
                  <a:t>.	Case 2: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GB" sz="2800" dirty="0"/>
                  <a:t>	5.1.	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6</a:t>
                </a:r>
                <a:r>
                  <a:rPr lang="en-GB" sz="2800" dirty="0"/>
                  <a:t>.	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in all cases.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08C7E0-FDB8-41BB-85D2-C6AC1A9BF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8" y="2239133"/>
                <a:ext cx="7097718" cy="3970318"/>
              </a:xfrm>
              <a:prstGeom prst="rect">
                <a:avLst/>
              </a:prstGeom>
              <a:blipFill>
                <a:blip r:embed="rId4"/>
                <a:stretch>
                  <a:fillRect l="-1717" t="-1380" b="-3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682021-4626-4AE1-B904-80E655C7D3F8}"/>
                  </a:ext>
                </a:extLst>
              </p:cNvPr>
              <p:cNvSpPr txBox="1"/>
              <p:nvPr/>
            </p:nvSpPr>
            <p:spPr>
              <a:xfrm>
                <a:off x="8457691" y="397860"/>
                <a:ext cx="3183611" cy="2246769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8288" algn="l"/>
                    <a:tab pos="2781300" algn="l"/>
                  </a:tabLst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Definition 7.4.1.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47663" indent="-347663">
                  <a:tabLst>
                    <a:tab pos="268288" algn="l"/>
                    <a:tab pos="2781300" algn="l"/>
                  </a:tabLst>
                </a:pPr>
                <a:r>
                  <a:rPr lang="en-US" sz="2000" dirty="0"/>
                  <a:t>(1) 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minimal element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7663" indent="-347663">
                  <a:tabLst>
                    <a:tab pos="268288" algn="l"/>
                    <a:tab pos="2781300" algn="l"/>
                  </a:tabLst>
                </a:pPr>
                <a:r>
                  <a:rPr lang="en-US" sz="2000" dirty="0"/>
                  <a:t>(3)	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smallest element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682021-4626-4AE1-B904-80E655C7D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691" y="397860"/>
                <a:ext cx="3183611" cy="2246769"/>
              </a:xfrm>
              <a:prstGeom prst="rect">
                <a:avLst/>
              </a:prstGeom>
              <a:blipFill>
                <a:blip r:embed="rId5"/>
                <a:stretch>
                  <a:fillRect l="-1714" t="-1078" b="-3504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4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483623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Q8(a)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733875" y="437204"/>
                <a:ext cx="8463673" cy="1200329"/>
              </a:xfrm>
              <a:prstGeom prst="rect">
                <a:avLst/>
              </a:prstGeom>
              <a:ln>
                <a:solidFill>
                  <a:srgbClr val="000099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68288" indent="-268288">
                  <a:buFont typeface="Arial" panose="020B0604020202020204" pitchFamily="34" charset="0"/>
                  <a:buChar char="•"/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comparable</a:t>
                </a:r>
                <a:r>
                  <a:rPr lang="en-US" sz="2400" dirty="0"/>
                  <a:t> 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268288" indent="-268288">
                  <a:buFont typeface="Arial" panose="020B0604020202020204" pitchFamily="34" charset="0"/>
                  <a:buChar char="•"/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</a:t>
                </a:r>
                <a:r>
                  <a:rPr lang="en-US" sz="2400" b="1" dirty="0"/>
                  <a:t>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compatible</a:t>
                </a:r>
                <a:r>
                  <a:rPr lang="en-US" sz="2400" dirty="0"/>
                  <a:t> 	if there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75" y="437204"/>
                <a:ext cx="8463673" cy="1200329"/>
              </a:xfrm>
              <a:prstGeom prst="rect">
                <a:avLst/>
              </a:prstGeom>
              <a:blipFill>
                <a:blip r:embed="rId2"/>
                <a:stretch>
                  <a:fillRect l="-1006" t="-3518" b="-10050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8AF885-7985-4152-B602-AEE39800B7FF}"/>
              </a:ext>
            </a:extLst>
          </p:cNvPr>
          <p:cNvSpPr/>
          <p:nvPr/>
        </p:nvSpPr>
        <p:spPr>
          <a:xfrm>
            <a:off x="253703" y="1759829"/>
            <a:ext cx="292682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Is it true that in all partially ordered sets, any two comparable elements are compatible?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/>
              <p:nvPr/>
            </p:nvSpPr>
            <p:spPr>
              <a:xfrm>
                <a:off x="3180523" y="1759829"/>
                <a:ext cx="83211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8288" algn="l"/>
                    <a:tab pos="804863" algn="l"/>
                    <a:tab pos="1700213" algn="l"/>
                    <a:tab pos="3946525" algn="l"/>
                  </a:tabLst>
                </a:pPr>
                <a:r>
                  <a:rPr lang="en-US" sz="2400" dirty="0"/>
                  <a:t>1.	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comparable.</a:t>
                </a:r>
              </a:p>
              <a:p>
                <a:pPr>
                  <a:tabLst>
                    <a:tab pos="268288" algn="l"/>
                    <a:tab pos="804863" algn="l"/>
                    <a:tab pos="1700213" algn="l"/>
                    <a:tab pos="3946525" algn="l"/>
                  </a:tabLst>
                </a:pPr>
                <a:r>
                  <a:rPr lang="en-US" sz="2400" dirty="0"/>
                  <a:t>2.	</a:t>
                </a:r>
                <a:r>
                  <a:rPr lang="en-US" sz="2400" dirty="0">
                    <a:solidFill>
                      <a:schemeClr val="tx1"/>
                    </a:solidFill>
                  </a:rPr>
                  <a:t>Then either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	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by the definition of comparability.</a:t>
                </a:r>
              </a:p>
              <a:p>
                <a:pPr>
                  <a:tabLst>
                    <a:tab pos="268288" algn="l"/>
                    <a:tab pos="804863" algn="l"/>
                    <a:tab pos="1700213" algn="l"/>
                    <a:tab pos="3946525" algn="l"/>
                  </a:tabLst>
                </a:pPr>
                <a:r>
                  <a:rPr lang="en-US" sz="2400" dirty="0"/>
                  <a:t>3.	Case 1: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268288" algn="l"/>
                    <a:tab pos="804863" algn="l"/>
                    <a:tab pos="1700213" algn="l"/>
                    <a:tab pos="3946525" algn="l"/>
                  </a:tabLst>
                </a:pPr>
                <a:r>
                  <a:rPr lang="en-US" sz="2400" dirty="0"/>
                  <a:t>	3.1.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268288" algn="l"/>
                    <a:tab pos="804863" algn="l"/>
                    <a:tab pos="1700213" algn="l"/>
                    <a:tab pos="3946525" algn="l"/>
                  </a:tabLst>
                </a:pPr>
                <a:r>
                  <a:rPr lang="en-US" sz="2400" dirty="0"/>
                  <a:t>	3.2.	Then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assumption</a:t>
                </a:r>
                <a:r>
                  <a:rPr lang="en-US" sz="2400" dirty="0"/>
                  <a:t> and</a:t>
                </a:r>
              </a:p>
              <a:p>
                <a:pPr>
                  <a:tabLst>
                    <a:tab pos="268288" algn="l"/>
                    <a:tab pos="804863" algn="l"/>
                    <a:tab pos="1700213" algn="l"/>
                    <a:tab pos="3946525" algn="l"/>
                  </a:tabLst>
                </a:pPr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reflexivity</a:t>
                </a:r>
                <a:r>
                  <a:rPr lang="en-US" sz="2400" dirty="0"/>
                  <a:t>.</a:t>
                </a:r>
              </a:p>
              <a:p>
                <a:pPr>
                  <a:tabLst>
                    <a:tab pos="268288" algn="l"/>
                    <a:tab pos="804863" algn="l"/>
                    <a:tab pos="1700213" algn="l"/>
                    <a:tab pos="3946525" algn="l"/>
                  </a:tabLst>
                </a:pPr>
                <a:r>
                  <a:rPr lang="en-US" sz="2400" dirty="0"/>
                  <a:t>	3.3.	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compatible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by the definition of compatibility.</a:t>
                </a:r>
              </a:p>
              <a:p>
                <a:pPr>
                  <a:tabLst>
                    <a:tab pos="268288" algn="l"/>
                    <a:tab pos="804863" algn="l"/>
                    <a:tab pos="1700213" algn="l"/>
                    <a:tab pos="3946525" algn="l"/>
                  </a:tabLst>
                </a:pPr>
                <a:r>
                  <a:rPr lang="en-US" sz="2400" dirty="0"/>
                  <a:t>4.	Case 2: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>
                  <a:tabLst>
                    <a:tab pos="268288" algn="l"/>
                    <a:tab pos="804863" algn="l"/>
                    <a:tab pos="1700213" algn="l"/>
                    <a:tab pos="3946525" algn="l"/>
                  </a:tabLst>
                </a:pPr>
                <a:r>
                  <a:rPr lang="en-US" sz="2400" dirty="0"/>
                  <a:t>	4.1.	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268288" algn="l"/>
                    <a:tab pos="804863" algn="l"/>
                    <a:tab pos="1700213" algn="l"/>
                    <a:tab pos="3946525" algn="l"/>
                  </a:tabLst>
                </a:pPr>
                <a:r>
                  <a:rPr lang="en-US" sz="2400" dirty="0"/>
                  <a:t>	4.2.	Then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assumption</a:t>
                </a:r>
                <a:r>
                  <a:rPr lang="en-US" sz="2400" dirty="0"/>
                  <a:t> and</a:t>
                </a:r>
              </a:p>
              <a:p>
                <a:pPr>
                  <a:tabLst>
                    <a:tab pos="268288" algn="l"/>
                    <a:tab pos="804863" algn="l"/>
                    <a:tab pos="1700213" algn="l"/>
                    <a:tab pos="3946525" algn="l"/>
                  </a:tabLst>
                </a:pPr>
                <a:r>
                  <a:rPr lang="en-US" sz="2400" b="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reflexivity</a:t>
                </a:r>
                <a:r>
                  <a:rPr lang="en-US" sz="2400" dirty="0"/>
                  <a:t>.</a:t>
                </a:r>
              </a:p>
              <a:p>
                <a:pPr>
                  <a:tabLst>
                    <a:tab pos="268288" algn="l"/>
                    <a:tab pos="804863" algn="l"/>
                    <a:tab pos="1700213" algn="l"/>
                    <a:tab pos="3946525" algn="l"/>
                  </a:tabLst>
                </a:pPr>
                <a:r>
                  <a:rPr lang="en-US" sz="2400" dirty="0"/>
                  <a:t>	4.3.	So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compatible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by the definition of compatibility.</a:t>
                </a:r>
              </a:p>
              <a:p>
                <a:pPr>
                  <a:tabLst>
                    <a:tab pos="268288" algn="l"/>
                    <a:tab pos="804863" algn="l"/>
                    <a:tab pos="1700213" algn="l"/>
                    <a:tab pos="3946525" algn="l"/>
                  </a:tabLst>
                </a:pPr>
                <a:r>
                  <a:rPr lang="en-US" sz="2400" dirty="0"/>
                  <a:t>5.	So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compatible in any case.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3" y="1759829"/>
                <a:ext cx="8321109" cy="4893647"/>
              </a:xfrm>
              <a:prstGeom prst="rect">
                <a:avLst/>
              </a:prstGeom>
              <a:blipFill>
                <a:blip r:embed="rId3"/>
                <a:stretch>
                  <a:fillRect l="-1172" t="-998" r="-952" b="-19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FE6A4FE-799B-4037-A853-2939AA58F1EA}"/>
              </a:ext>
            </a:extLst>
          </p:cNvPr>
          <p:cNvSpPr txBox="1"/>
          <p:nvPr/>
        </p:nvSpPr>
        <p:spPr>
          <a:xfrm>
            <a:off x="533501" y="3924265"/>
            <a:ext cx="924026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Yes!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8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uiExpand="1" build="p" bldLvl="2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483623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Q8(b)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733875" y="437204"/>
                <a:ext cx="8463673" cy="1200329"/>
              </a:xfrm>
              <a:prstGeom prst="rect">
                <a:avLst/>
              </a:prstGeom>
              <a:ln>
                <a:solidFill>
                  <a:srgbClr val="000099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68288" indent="-268288">
                  <a:buFont typeface="Arial" panose="020B0604020202020204" pitchFamily="34" charset="0"/>
                  <a:buChar char="•"/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comparable</a:t>
                </a:r>
                <a:r>
                  <a:rPr lang="en-US" sz="2400" dirty="0"/>
                  <a:t> 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268288" indent="-268288">
                  <a:buFont typeface="Arial" panose="020B0604020202020204" pitchFamily="34" charset="0"/>
                  <a:buChar char="•"/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</a:t>
                </a:r>
                <a:r>
                  <a:rPr lang="en-US" sz="2400" b="1" dirty="0"/>
                  <a:t>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compatible</a:t>
                </a:r>
                <a:r>
                  <a:rPr lang="en-US" sz="2400" dirty="0"/>
                  <a:t> 	if there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75" y="437204"/>
                <a:ext cx="8463673" cy="1200329"/>
              </a:xfrm>
              <a:prstGeom prst="rect">
                <a:avLst/>
              </a:prstGeom>
              <a:blipFill>
                <a:blip r:embed="rId2"/>
                <a:stretch>
                  <a:fillRect l="-1006" t="-3518" b="-10050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8AF885-7985-4152-B602-AEE39800B7FF}"/>
              </a:ext>
            </a:extLst>
          </p:cNvPr>
          <p:cNvSpPr/>
          <p:nvPr/>
        </p:nvSpPr>
        <p:spPr>
          <a:xfrm>
            <a:off x="253703" y="1759829"/>
            <a:ext cx="292682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Is it true that in all partially ordered sets, any two compatible elements are comparable?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/>
              <p:nvPr/>
            </p:nvSpPr>
            <p:spPr>
              <a:xfrm>
                <a:off x="3180523" y="1759829"/>
                <a:ext cx="8463673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8288" lvl="1" indent="-268288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alibri" pitchFamily="34" charset="0"/>
                  <a:buNone/>
                  <a:tabLst>
                    <a:tab pos="40036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1.	Consider the “divides” relation |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, which is a partial order.</a:t>
                </a:r>
              </a:p>
              <a:p>
                <a:pPr marL="268288" lvl="1" indent="-268288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40036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400" i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are compatible 	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	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 | 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 | 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268288" lvl="1" indent="-268288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400367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3.	But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are not comparable 	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2∤3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3∤2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3" y="1759829"/>
                <a:ext cx="8463673" cy="1508105"/>
              </a:xfrm>
              <a:prstGeom prst="rect">
                <a:avLst/>
              </a:prstGeom>
              <a:blipFill>
                <a:blip r:embed="rId3"/>
                <a:stretch>
                  <a:fillRect l="-1153" t="-3239" b="-8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FE6A4FE-799B-4037-A853-2939AA58F1EA}"/>
              </a:ext>
            </a:extLst>
          </p:cNvPr>
          <p:cNvSpPr txBox="1"/>
          <p:nvPr/>
        </p:nvSpPr>
        <p:spPr>
          <a:xfrm>
            <a:off x="533501" y="3924265"/>
            <a:ext cx="818221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No!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5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843577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097280" y="437204"/>
                <a:ext cx="9856269" cy="95410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 are mutually distinct. Consider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37204"/>
                <a:ext cx="9856269" cy="954107"/>
              </a:xfrm>
              <a:prstGeom prst="rect">
                <a:avLst/>
              </a:prstGeom>
              <a:blipFill>
                <a:blip r:embed="rId2"/>
                <a:stretch>
                  <a:fillRect l="-1237" t="-6410" r="-2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74056-0566-4DEC-AD5F-5C9B4F62A025}"/>
                  </a:ext>
                </a:extLst>
              </p:cNvPr>
              <p:cNvSpPr txBox="1"/>
              <p:nvPr/>
            </p:nvSpPr>
            <p:spPr>
              <a:xfrm>
                <a:off x="675491" y="1546886"/>
                <a:ext cx="3051683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Hasse diagram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74056-0566-4DEC-AD5F-5C9B4F62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91" y="1546886"/>
                <a:ext cx="3051683" cy="523220"/>
              </a:xfrm>
              <a:prstGeom prst="rect">
                <a:avLst/>
              </a:prstGeom>
              <a:blipFill>
                <a:blip r:embed="rId3"/>
                <a:stretch>
                  <a:fillRect l="-4200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5C930C-195A-4593-BA16-2EAA09C43D6B}"/>
                  </a:ext>
                </a:extLst>
              </p:cNvPr>
              <p:cNvSpPr txBox="1"/>
              <p:nvPr/>
            </p:nvSpPr>
            <p:spPr>
              <a:xfrm>
                <a:off x="4341111" y="1546886"/>
                <a:ext cx="66124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/>
                  <a:t>Hasse</a:t>
                </a:r>
                <a:r>
                  <a:rPr lang="en-US" sz="2800" dirty="0"/>
                  <a:t> diagrams of all the </a:t>
                </a:r>
                <a:r>
                  <a:rPr lang="en-US" sz="2800" dirty="0" err="1"/>
                  <a:t>linearizations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5C930C-195A-4593-BA16-2EAA09C43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11" y="1546886"/>
                <a:ext cx="6612437" cy="523220"/>
              </a:xfrm>
              <a:prstGeom prst="rect">
                <a:avLst/>
              </a:prstGeom>
              <a:blipFill>
                <a:blip r:embed="rId4"/>
                <a:stretch>
                  <a:fillRect l="-1843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4F4009-657C-4440-9DF4-F7D5ACF3FC93}"/>
                  </a:ext>
                </a:extLst>
              </p:cNvPr>
              <p:cNvSpPr txBox="1"/>
              <p:nvPr/>
            </p:nvSpPr>
            <p:spPr>
              <a:xfrm>
                <a:off x="371274" y="5862657"/>
                <a:ext cx="5730007" cy="707886"/>
              </a:xfrm>
              <a:prstGeom prst="rect">
                <a:avLst/>
              </a:prstGeom>
              <a:noFill/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Definition 7.3.1. </a:t>
                </a:r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chemeClr val="tx1"/>
                    </a:solidFill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total order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if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partial order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4F4009-657C-4440-9DF4-F7D5ACF3F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4" y="5862657"/>
                <a:ext cx="5730007" cy="707886"/>
              </a:xfrm>
              <a:prstGeom prst="rect">
                <a:avLst/>
              </a:prstGeom>
              <a:blipFill>
                <a:blip r:embed="rId5"/>
                <a:stretch>
                  <a:fillRect l="-1062" t="-4237" b="-13559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7ACD4AE-938B-4B64-818D-3FA1ABF0097C}"/>
                  </a:ext>
                </a:extLst>
              </p:cNvPr>
              <p:cNvSpPr txBox="1"/>
              <p:nvPr/>
            </p:nvSpPr>
            <p:spPr>
              <a:xfrm>
                <a:off x="6265567" y="4445055"/>
                <a:ext cx="5555159" cy="1015663"/>
              </a:xfrm>
              <a:prstGeom prst="rect">
                <a:avLst/>
              </a:prstGeom>
              <a:noFill/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Definition 7.4.8.  </a:t>
                </a:r>
                <a:r>
                  <a:rPr lang="en-US" sz="2000" dirty="0"/>
                  <a:t>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linearization</a:t>
                </a:r>
                <a:r>
                  <a:rPr lang="en-US" sz="2000" dirty="0"/>
                  <a:t> of a partial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total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>
                  <a:tabLst>
                    <a:tab pos="88900" algn="l"/>
                    <a:tab pos="27813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≼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≼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7ACD4AE-938B-4B64-818D-3FA1ABF00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567" y="4445055"/>
                <a:ext cx="5555159" cy="1015663"/>
              </a:xfrm>
              <a:prstGeom prst="rect">
                <a:avLst/>
              </a:prstGeom>
              <a:blipFill>
                <a:blip r:embed="rId6"/>
                <a:stretch>
                  <a:fillRect l="-1095" t="-2367" b="-1775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2474671-8C8B-492B-8D7E-4038FC8F10E4}"/>
              </a:ext>
            </a:extLst>
          </p:cNvPr>
          <p:cNvSpPr txBox="1"/>
          <p:nvPr/>
        </p:nvSpPr>
        <p:spPr>
          <a:xfrm>
            <a:off x="6265567" y="5554880"/>
            <a:ext cx="5555159" cy="1015663"/>
          </a:xfrm>
          <a:prstGeom prst="rect">
            <a:avLst/>
          </a:prstGeom>
          <a:solidFill>
            <a:srgbClr val="FFFFCC"/>
          </a:solidFill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88900" algn="l"/>
                <a:tab pos="2781300" algn="l"/>
              </a:tabLst>
            </a:pPr>
            <a:r>
              <a:rPr lang="en-US" sz="2000" b="1" dirty="0">
                <a:solidFill>
                  <a:srgbClr val="000099"/>
                </a:solidFill>
              </a:rPr>
              <a:t>Algorithm 7.4.11 (Kahn’s Algorithm).  </a:t>
            </a:r>
            <a:r>
              <a:rPr lang="en-US" sz="2000" dirty="0"/>
              <a:t>Pick out a minimal element and place it at the bottom of the total order. Repeat until nothing is left.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FF9BD0-5E36-45B1-A2D1-CBABC7B98F0E}"/>
                  </a:ext>
                </a:extLst>
              </p:cNvPr>
              <p:cNvSpPr txBox="1"/>
              <p:nvPr/>
            </p:nvSpPr>
            <p:spPr>
              <a:xfrm>
                <a:off x="371274" y="3839478"/>
                <a:ext cx="5723081" cy="1938992"/>
              </a:xfrm>
              <a:prstGeom prst="rect">
                <a:avLst/>
              </a:prstGeom>
              <a:noFill/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Definition 7.3.11.</a:t>
                </a:r>
                <a:r>
                  <a:rPr lang="en-US" sz="2000" dirty="0"/>
                  <a:t>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A </a:t>
                </a:r>
                <a:r>
                  <a:rPr lang="en-US" sz="2000" i="1" dirty="0" err="1">
                    <a:solidFill>
                      <a:srgbClr val="C00000"/>
                    </a:solidFill>
                  </a:rPr>
                  <a:t>Hasse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 diagram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satisfises the following condition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182563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and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placed below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and there is a line joining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else no line joins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FF9BD0-5E36-45B1-A2D1-CBABC7B9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4" y="3839478"/>
                <a:ext cx="5723081" cy="1938992"/>
              </a:xfrm>
              <a:prstGeom prst="rect">
                <a:avLst/>
              </a:prstGeom>
              <a:blipFill>
                <a:blip r:embed="rId7"/>
                <a:stretch>
                  <a:fillRect l="-1063" t="-1563" r="-956" b="-4375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22C0830-A3F3-4E96-A0BB-EFF72F4AA895}"/>
              </a:ext>
            </a:extLst>
          </p:cNvPr>
          <p:cNvGrpSpPr/>
          <p:nvPr/>
        </p:nvGrpSpPr>
        <p:grpSpPr>
          <a:xfrm>
            <a:off x="1693303" y="2134892"/>
            <a:ext cx="1159962" cy="1459108"/>
            <a:chOff x="1693303" y="2134892"/>
            <a:chExt cx="1159962" cy="1459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3961EF3-A7F0-489C-9096-890CC8A3E611}"/>
                    </a:ext>
                  </a:extLst>
                </p:cNvPr>
                <p:cNvSpPr txBox="1"/>
                <p:nvPr/>
              </p:nvSpPr>
              <p:spPr>
                <a:xfrm>
                  <a:off x="1693303" y="2134892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3961EF3-A7F0-489C-9096-890CC8A3E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303" y="2134892"/>
                  <a:ext cx="45559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9CB6324-B3D3-4989-A048-5A7A0637F332}"/>
                    </a:ext>
                  </a:extLst>
                </p:cNvPr>
                <p:cNvSpPr txBox="1"/>
                <p:nvPr/>
              </p:nvSpPr>
              <p:spPr>
                <a:xfrm>
                  <a:off x="2397669" y="2679779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9CB6324-B3D3-4989-A048-5A7A0637F3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669" y="2679779"/>
                  <a:ext cx="4555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FD853B7-15B1-4A65-97E9-C24913914076}"/>
                    </a:ext>
                  </a:extLst>
                </p:cNvPr>
                <p:cNvSpPr txBox="1"/>
                <p:nvPr/>
              </p:nvSpPr>
              <p:spPr>
                <a:xfrm>
                  <a:off x="1693303" y="2679780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FD853B7-15B1-4A65-97E9-C24913914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303" y="2679780"/>
                  <a:ext cx="4555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057F1CA-C9E9-49C0-85D6-23312F137922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V="1">
              <a:off x="1921101" y="2504224"/>
              <a:ext cx="0" cy="175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7597A27-6D9B-4AB1-837C-58FC6BED1A31}"/>
                    </a:ext>
                  </a:extLst>
                </p:cNvPr>
                <p:cNvSpPr txBox="1"/>
                <p:nvPr/>
              </p:nvSpPr>
              <p:spPr>
                <a:xfrm>
                  <a:off x="1693303" y="3224668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7597A27-6D9B-4AB1-837C-58FC6BED1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303" y="3224668"/>
                  <a:ext cx="45559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BCBC1E-4230-4D8E-B735-F117D81FA145}"/>
                </a:ext>
              </a:extLst>
            </p:cNvPr>
            <p:cNvCxnSpPr>
              <a:stCxn id="53" idx="0"/>
              <a:endCxn id="50" idx="2"/>
            </p:cNvCxnSpPr>
            <p:nvPr/>
          </p:nvCxnSpPr>
          <p:spPr>
            <a:xfrm flipV="1">
              <a:off x="1921101" y="3039173"/>
              <a:ext cx="0" cy="185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FBFE29-754F-4E02-985B-1C9E5B5D8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147" y="2982323"/>
              <a:ext cx="424438" cy="3494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40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1"/>
            <a:ext cx="9872871" cy="458263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Functions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2800" dirty="0">
                <a:solidFill>
                  <a:schemeClr val="tx1"/>
                </a:solidFill>
              </a:rPr>
              <a:t>learning the definition and the terminology: domain and codomains</a:t>
            </a:r>
          </a:p>
          <a:p>
            <a:pPr marL="346075" indent="-300038">
              <a:spcBef>
                <a:spcPts val="600"/>
              </a:spcBef>
              <a:spcAft>
                <a:spcPts val="1200"/>
              </a:spcAft>
              <a:buClrTx/>
            </a:pPr>
            <a:r>
              <a:rPr lang="en-US" sz="2800" dirty="0">
                <a:solidFill>
                  <a:schemeClr val="tx1"/>
                </a:solidFill>
              </a:rPr>
              <a:t>determining whether a function is well defined</a:t>
            </a:r>
          </a:p>
          <a:p>
            <a:pPr marL="46037" indent="0">
              <a:spcBef>
                <a:spcPts val="600"/>
              </a:spcBef>
              <a:buClrTx/>
              <a:buNone/>
            </a:pPr>
            <a:r>
              <a:rPr lang="en-US" sz="3200" dirty="0">
                <a:solidFill>
                  <a:srgbClr val="C00000"/>
                </a:solidFill>
              </a:rPr>
              <a:t>Partial orders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2800" dirty="0">
                <a:solidFill>
                  <a:schemeClr val="tx1"/>
                </a:solidFill>
              </a:rPr>
              <a:t>proving a relation is </a:t>
            </a:r>
            <a:r>
              <a:rPr lang="en-US" sz="2800" dirty="0">
                <a:solidFill>
                  <a:srgbClr val="0000FF"/>
                </a:solidFill>
              </a:rPr>
              <a:t>antisymmetric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2800" dirty="0">
                <a:solidFill>
                  <a:schemeClr val="tx1"/>
                </a:solidFill>
              </a:rPr>
              <a:t>reasoning about partial orders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2800" dirty="0">
                <a:solidFill>
                  <a:schemeClr val="tx1"/>
                </a:solidFill>
              </a:rPr>
              <a:t>drawing </a:t>
            </a:r>
            <a:r>
              <a:rPr lang="en-US" sz="2800" dirty="0" err="1">
                <a:solidFill>
                  <a:srgbClr val="0000FF"/>
                </a:solidFill>
              </a:rPr>
              <a:t>Hasse</a:t>
            </a:r>
            <a:r>
              <a:rPr lang="en-US" sz="2800" dirty="0">
                <a:solidFill>
                  <a:srgbClr val="0000FF"/>
                </a:solidFill>
              </a:rPr>
              <a:t> diagrams </a:t>
            </a:r>
            <a:r>
              <a:rPr lang="en-US" sz="2800" dirty="0">
                <a:solidFill>
                  <a:schemeClr val="tx1"/>
                </a:solidFill>
              </a:rPr>
              <a:t>of partial orders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2800" dirty="0">
                <a:solidFill>
                  <a:schemeClr val="tx1"/>
                </a:solidFill>
              </a:rPr>
              <a:t>understanding </a:t>
            </a:r>
            <a:r>
              <a:rPr lang="en-US" sz="2800" dirty="0" err="1">
                <a:solidFill>
                  <a:srgbClr val="0000FF"/>
                </a:solidFill>
              </a:rPr>
              <a:t>linearizations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843577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097280" y="437204"/>
                <a:ext cx="9856269" cy="95410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 are mutually distinct. Consider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37204"/>
                <a:ext cx="9856269" cy="954107"/>
              </a:xfrm>
              <a:prstGeom prst="rect">
                <a:avLst/>
              </a:prstGeom>
              <a:blipFill>
                <a:blip r:embed="rId2"/>
                <a:stretch>
                  <a:fillRect l="-1237" t="-6410" r="-2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5C930C-195A-4593-BA16-2EAA09C43D6B}"/>
                  </a:ext>
                </a:extLst>
              </p:cNvPr>
              <p:cNvSpPr txBox="1"/>
              <p:nvPr/>
            </p:nvSpPr>
            <p:spPr>
              <a:xfrm>
                <a:off x="4341111" y="1546886"/>
                <a:ext cx="66124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/>
                  <a:t>Hasse</a:t>
                </a:r>
                <a:r>
                  <a:rPr lang="en-US" sz="2800" dirty="0"/>
                  <a:t> diagrams of all the </a:t>
                </a:r>
                <a:r>
                  <a:rPr lang="en-US" sz="2800" dirty="0" err="1"/>
                  <a:t>linearizations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5C930C-195A-4593-BA16-2EAA09C43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11" y="1546886"/>
                <a:ext cx="6612437" cy="523220"/>
              </a:xfrm>
              <a:prstGeom prst="rect">
                <a:avLst/>
              </a:prstGeom>
              <a:blipFill>
                <a:blip r:embed="rId4"/>
                <a:stretch>
                  <a:fillRect l="-1843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F61CC4-831D-425E-A67F-C869F8362B7E}"/>
                  </a:ext>
                </a:extLst>
              </p:cNvPr>
              <p:cNvSpPr txBox="1"/>
              <p:nvPr/>
            </p:nvSpPr>
            <p:spPr>
              <a:xfrm>
                <a:off x="1693303" y="2134892"/>
                <a:ext cx="4555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F61CC4-831D-425E-A67F-C869F836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03" y="2134892"/>
                <a:ext cx="4555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C0D20A-FA13-4376-A3B3-EEB9F4932D58}"/>
                  </a:ext>
                </a:extLst>
              </p:cNvPr>
              <p:cNvSpPr txBox="1"/>
              <p:nvPr/>
            </p:nvSpPr>
            <p:spPr>
              <a:xfrm>
                <a:off x="2397669" y="2679779"/>
                <a:ext cx="455596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C0D20A-FA13-4376-A3B3-EEB9F4932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669" y="2679779"/>
                <a:ext cx="455596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4043973-C8A9-446D-9AE8-7526BF3396BA}"/>
              </a:ext>
            </a:extLst>
          </p:cNvPr>
          <p:cNvGrpSpPr/>
          <p:nvPr/>
        </p:nvGrpSpPr>
        <p:grpSpPr>
          <a:xfrm>
            <a:off x="1693303" y="2504224"/>
            <a:ext cx="455596" cy="544888"/>
            <a:chOff x="1693303" y="2901786"/>
            <a:chExt cx="455596" cy="544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1339231-1D01-4540-85B7-B32E6AEE5EF6}"/>
                    </a:ext>
                  </a:extLst>
                </p:cNvPr>
                <p:cNvSpPr txBox="1"/>
                <p:nvPr/>
              </p:nvSpPr>
              <p:spPr>
                <a:xfrm>
                  <a:off x="1693303" y="3077342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1339231-1D01-4540-85B7-B32E6AEE5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303" y="3077342"/>
                  <a:ext cx="45559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99B667-68BF-4B3A-8085-AF6C366069EB}"/>
                </a:ext>
              </a:extLst>
            </p:cNvPr>
            <p:cNvCxnSpPr>
              <a:cxnSpLocks/>
              <a:stCxn id="41" idx="0"/>
              <a:endCxn id="43" idx="2"/>
            </p:cNvCxnSpPr>
            <p:nvPr/>
          </p:nvCxnSpPr>
          <p:spPr>
            <a:xfrm flipV="1">
              <a:off x="1921101" y="2901786"/>
              <a:ext cx="0" cy="175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B3E8A3-473A-4CF5-ADA7-3B8E3862FE05}"/>
              </a:ext>
            </a:extLst>
          </p:cNvPr>
          <p:cNvGrpSpPr/>
          <p:nvPr/>
        </p:nvGrpSpPr>
        <p:grpSpPr>
          <a:xfrm>
            <a:off x="1693303" y="2982323"/>
            <a:ext cx="793282" cy="611677"/>
            <a:chOff x="1693303" y="3379885"/>
            <a:chExt cx="793282" cy="6116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7CF7FC-3DD6-4A89-A475-ECCB7E0A2063}"/>
                    </a:ext>
                  </a:extLst>
                </p:cNvPr>
                <p:cNvSpPr txBox="1"/>
                <p:nvPr/>
              </p:nvSpPr>
              <p:spPr>
                <a:xfrm>
                  <a:off x="1693303" y="3622230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7CF7FC-3DD6-4A89-A475-ECCB7E0A2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303" y="3622230"/>
                  <a:ext cx="45559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AF7056-322E-44FF-8C9E-5CC9406D65F0}"/>
                </a:ext>
              </a:extLst>
            </p:cNvPr>
            <p:cNvCxnSpPr>
              <a:stCxn id="6" idx="0"/>
              <a:endCxn id="41" idx="2"/>
            </p:cNvCxnSpPr>
            <p:nvPr/>
          </p:nvCxnSpPr>
          <p:spPr>
            <a:xfrm flipV="1">
              <a:off x="1921101" y="3436735"/>
              <a:ext cx="0" cy="185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BC6ECD-C7F3-4709-8C42-1AEFF151C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147" y="3379885"/>
              <a:ext cx="424438" cy="3494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0AB866-02F6-463A-AB53-39022F57F707}"/>
              </a:ext>
            </a:extLst>
          </p:cNvPr>
          <p:cNvGrpSpPr/>
          <p:nvPr/>
        </p:nvGrpSpPr>
        <p:grpSpPr>
          <a:xfrm>
            <a:off x="9374220" y="2787437"/>
            <a:ext cx="455596" cy="1459108"/>
            <a:chOff x="7144086" y="3165120"/>
            <a:chExt cx="455596" cy="1459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4DB4576-4BDC-4E71-8FD8-359DCEEBD854}"/>
                    </a:ext>
                  </a:extLst>
                </p:cNvPr>
                <p:cNvSpPr txBox="1"/>
                <p:nvPr/>
              </p:nvSpPr>
              <p:spPr>
                <a:xfrm>
                  <a:off x="7144086" y="4254896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4DB4576-4BDC-4E71-8FD8-359DCEEBD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86" y="4254896"/>
                  <a:ext cx="45559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27CDBC-910A-42DC-AA5F-6D5D5F28EAE0}"/>
                </a:ext>
              </a:extLst>
            </p:cNvPr>
            <p:cNvCxnSpPr>
              <a:stCxn id="59" idx="0"/>
              <a:endCxn id="60" idx="2"/>
            </p:cNvCxnSpPr>
            <p:nvPr/>
          </p:nvCxnSpPr>
          <p:spPr>
            <a:xfrm flipV="1">
              <a:off x="7371884" y="4079340"/>
              <a:ext cx="0" cy="175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9FB7BB9-A84C-4E5E-BB21-D1D7309E2B2F}"/>
                    </a:ext>
                  </a:extLst>
                </p:cNvPr>
                <p:cNvSpPr txBox="1"/>
                <p:nvPr/>
              </p:nvSpPr>
              <p:spPr>
                <a:xfrm>
                  <a:off x="7144086" y="3710008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9FB7BB9-A84C-4E5E-BB21-D1D7309E2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86" y="3710008"/>
                  <a:ext cx="4555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FFE0A8C-7F86-4346-88C3-B75C2643D93C}"/>
                </a:ext>
              </a:extLst>
            </p:cNvPr>
            <p:cNvCxnSpPr>
              <a:cxnSpLocks/>
              <a:stCxn id="60" idx="0"/>
              <a:endCxn id="61" idx="2"/>
            </p:cNvCxnSpPr>
            <p:nvPr/>
          </p:nvCxnSpPr>
          <p:spPr>
            <a:xfrm flipV="1">
              <a:off x="7371884" y="3534452"/>
              <a:ext cx="0" cy="175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303C7F9-D617-4CE6-B851-C183CE385321}"/>
                    </a:ext>
                  </a:extLst>
                </p:cNvPr>
                <p:cNvSpPr txBox="1"/>
                <p:nvPr/>
              </p:nvSpPr>
              <p:spPr>
                <a:xfrm>
                  <a:off x="7144086" y="3165120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303C7F9-D617-4CE6-B851-C183CE385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86" y="3165120"/>
                  <a:ext cx="45559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3CB192-AE5D-44A9-8420-B0E455A9A36D}"/>
              </a:ext>
            </a:extLst>
          </p:cNvPr>
          <p:cNvGrpSpPr/>
          <p:nvPr/>
        </p:nvGrpSpPr>
        <p:grpSpPr>
          <a:xfrm>
            <a:off x="9376659" y="2242549"/>
            <a:ext cx="455596" cy="534949"/>
            <a:chOff x="7146525" y="2620232"/>
            <a:chExt cx="455596" cy="534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D6752B5-1C66-4C99-B843-2EE1E5D77126}"/>
                    </a:ext>
                  </a:extLst>
                </p:cNvPr>
                <p:cNvSpPr txBox="1"/>
                <p:nvPr/>
              </p:nvSpPr>
              <p:spPr>
                <a:xfrm>
                  <a:off x="7146525" y="2620232"/>
                  <a:ext cx="455596" cy="369332"/>
                </a:xfrm>
                <a:prstGeom prst="rect">
                  <a:avLst/>
                </a:prstGeom>
                <a:solidFill>
                  <a:srgbClr val="FFCCCC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D6752B5-1C66-4C99-B843-2EE1E5D77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525" y="2620232"/>
                  <a:ext cx="45559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C5DDB5D-3635-4FAC-B13A-22C7B0D22B04}"/>
                </a:ext>
              </a:extLst>
            </p:cNvPr>
            <p:cNvCxnSpPr>
              <a:cxnSpLocks/>
              <a:stCxn id="61" idx="0"/>
              <a:endCxn id="62" idx="2"/>
            </p:cNvCxnSpPr>
            <p:nvPr/>
          </p:nvCxnSpPr>
          <p:spPr>
            <a:xfrm flipV="1">
              <a:off x="7371884" y="2989564"/>
              <a:ext cx="2439" cy="165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BE4536-ADF6-41C4-99FC-76D0B1B4ACE0}"/>
              </a:ext>
            </a:extLst>
          </p:cNvPr>
          <p:cNvGrpSpPr/>
          <p:nvPr/>
        </p:nvGrpSpPr>
        <p:grpSpPr>
          <a:xfrm>
            <a:off x="8445715" y="3332325"/>
            <a:ext cx="455596" cy="914220"/>
            <a:chOff x="7928880" y="3710008"/>
            <a:chExt cx="455596" cy="914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EB33939-F487-4912-81E7-951CC81EA0AF}"/>
                    </a:ext>
                  </a:extLst>
                </p:cNvPr>
                <p:cNvSpPr txBox="1"/>
                <p:nvPr/>
              </p:nvSpPr>
              <p:spPr>
                <a:xfrm>
                  <a:off x="7928880" y="4254896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EB33939-F487-4912-81E7-951CC81EA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880" y="4254896"/>
                  <a:ext cx="45559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5126F4E-C43C-468C-BD9D-0E06A1606C37}"/>
                </a:ext>
              </a:extLst>
            </p:cNvPr>
            <p:cNvCxnSpPr>
              <a:stCxn id="71" idx="0"/>
              <a:endCxn id="72" idx="2"/>
            </p:cNvCxnSpPr>
            <p:nvPr/>
          </p:nvCxnSpPr>
          <p:spPr>
            <a:xfrm flipV="1">
              <a:off x="8156678" y="4079340"/>
              <a:ext cx="0" cy="175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DEF2CF4-F586-4D3F-8E4F-C1300E7D17E9}"/>
                    </a:ext>
                  </a:extLst>
                </p:cNvPr>
                <p:cNvSpPr txBox="1"/>
                <p:nvPr/>
              </p:nvSpPr>
              <p:spPr>
                <a:xfrm>
                  <a:off x="7928880" y="3710008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DEF2CF4-F586-4D3F-8E4F-C1300E7D1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880" y="3710008"/>
                  <a:ext cx="455596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0EFBD1-82BF-485B-A3D4-A54EADBBD060}"/>
              </a:ext>
            </a:extLst>
          </p:cNvPr>
          <p:cNvGrpSpPr/>
          <p:nvPr/>
        </p:nvGrpSpPr>
        <p:grpSpPr>
          <a:xfrm>
            <a:off x="8445715" y="2787437"/>
            <a:ext cx="455596" cy="534949"/>
            <a:chOff x="8160338" y="3164888"/>
            <a:chExt cx="455596" cy="534949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8D94D29-5823-4A81-B421-01F4AE0937C0}"/>
                </a:ext>
              </a:extLst>
            </p:cNvPr>
            <p:cNvCxnSpPr>
              <a:cxnSpLocks/>
              <a:stCxn id="72" idx="0"/>
              <a:endCxn id="73" idx="2"/>
            </p:cNvCxnSpPr>
            <p:nvPr/>
          </p:nvCxnSpPr>
          <p:spPr>
            <a:xfrm flipV="1">
              <a:off x="8388136" y="3534220"/>
              <a:ext cx="0" cy="165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0B653B7-A0AF-43F1-B95E-5365F9C6D0F5}"/>
                    </a:ext>
                  </a:extLst>
                </p:cNvPr>
                <p:cNvSpPr txBox="1"/>
                <p:nvPr/>
              </p:nvSpPr>
              <p:spPr>
                <a:xfrm>
                  <a:off x="8160338" y="3164888"/>
                  <a:ext cx="455596" cy="369332"/>
                </a:xfrm>
                <a:prstGeom prst="rect">
                  <a:avLst/>
                </a:prstGeom>
                <a:solidFill>
                  <a:srgbClr val="FFCCCC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0B653B7-A0AF-43F1-B95E-5365F9C6D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338" y="3164888"/>
                  <a:ext cx="45559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41C1FE-4F26-42C4-9E95-1E91DB30B5B4}"/>
              </a:ext>
            </a:extLst>
          </p:cNvPr>
          <p:cNvGrpSpPr/>
          <p:nvPr/>
        </p:nvGrpSpPr>
        <p:grpSpPr>
          <a:xfrm>
            <a:off x="8448154" y="2242549"/>
            <a:ext cx="455596" cy="534949"/>
            <a:chOff x="8162777" y="2620000"/>
            <a:chExt cx="455596" cy="534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7293258-BF36-40AF-B0F4-EEB3CD89276F}"/>
                    </a:ext>
                  </a:extLst>
                </p:cNvPr>
                <p:cNvSpPr txBox="1"/>
                <p:nvPr/>
              </p:nvSpPr>
              <p:spPr>
                <a:xfrm>
                  <a:off x="8162777" y="2620000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7293258-BF36-40AF-B0F4-EEB3CD892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777" y="2620000"/>
                  <a:ext cx="45559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82ED95-CE6F-4364-8300-CEB83646D51D}"/>
                </a:ext>
              </a:extLst>
            </p:cNvPr>
            <p:cNvCxnSpPr>
              <a:cxnSpLocks/>
              <a:stCxn id="73" idx="0"/>
              <a:endCxn id="74" idx="2"/>
            </p:cNvCxnSpPr>
            <p:nvPr/>
          </p:nvCxnSpPr>
          <p:spPr>
            <a:xfrm flipV="1">
              <a:off x="8388136" y="2989332"/>
              <a:ext cx="2439" cy="165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955B32-02F2-4379-8F6A-9476F7859E8C}"/>
                  </a:ext>
                </a:extLst>
              </p:cNvPr>
              <p:cNvSpPr txBox="1"/>
              <p:nvPr/>
            </p:nvSpPr>
            <p:spPr>
              <a:xfrm>
                <a:off x="7514772" y="3870904"/>
                <a:ext cx="4555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955B32-02F2-4379-8F6A-9476F785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772" y="3870904"/>
                <a:ext cx="45559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785AC1B-DB66-404F-8D5D-9DC535DCF89A}"/>
              </a:ext>
            </a:extLst>
          </p:cNvPr>
          <p:cNvGrpSpPr/>
          <p:nvPr/>
        </p:nvGrpSpPr>
        <p:grpSpPr>
          <a:xfrm>
            <a:off x="7514772" y="3326016"/>
            <a:ext cx="455596" cy="534949"/>
            <a:chOff x="6997937" y="3703699"/>
            <a:chExt cx="455596" cy="534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502B50-17AF-493E-A04A-B2A3FB31FBCF}"/>
                    </a:ext>
                  </a:extLst>
                </p:cNvPr>
                <p:cNvSpPr txBox="1"/>
                <p:nvPr/>
              </p:nvSpPr>
              <p:spPr>
                <a:xfrm>
                  <a:off x="6997937" y="3703699"/>
                  <a:ext cx="455596" cy="369332"/>
                </a:xfrm>
                <a:prstGeom prst="rect">
                  <a:avLst/>
                </a:prstGeom>
                <a:solidFill>
                  <a:srgbClr val="FFCCCC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502B50-17AF-493E-A04A-B2A3FB31F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7937" y="3703699"/>
                  <a:ext cx="455596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7F0F2AD-D918-4CFA-B415-30015417061B}"/>
                </a:ext>
              </a:extLst>
            </p:cNvPr>
            <p:cNvCxnSpPr>
              <a:stCxn id="80" idx="0"/>
              <a:endCxn id="81" idx="2"/>
            </p:cNvCxnSpPr>
            <p:nvPr/>
          </p:nvCxnSpPr>
          <p:spPr>
            <a:xfrm flipV="1">
              <a:off x="7225735" y="4073031"/>
              <a:ext cx="0" cy="165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F6ABC4-4F8B-4781-B07D-FECE3FDD4911}"/>
              </a:ext>
            </a:extLst>
          </p:cNvPr>
          <p:cNvGrpSpPr/>
          <p:nvPr/>
        </p:nvGrpSpPr>
        <p:grpSpPr>
          <a:xfrm>
            <a:off x="7514772" y="2781128"/>
            <a:ext cx="455596" cy="534949"/>
            <a:chOff x="9183908" y="3165120"/>
            <a:chExt cx="455596" cy="534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B412A14-9027-49B0-A658-6003C918B744}"/>
                    </a:ext>
                  </a:extLst>
                </p:cNvPr>
                <p:cNvSpPr txBox="1"/>
                <p:nvPr/>
              </p:nvSpPr>
              <p:spPr>
                <a:xfrm>
                  <a:off x="9183908" y="3165120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B412A14-9027-49B0-A658-6003C918B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908" y="3165120"/>
                  <a:ext cx="455596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4AC6A0C-3869-48D5-B79F-373F1973CD4D}"/>
                </a:ext>
              </a:extLst>
            </p:cNvPr>
            <p:cNvCxnSpPr>
              <a:cxnSpLocks/>
              <a:stCxn id="81" idx="0"/>
              <a:endCxn id="82" idx="2"/>
            </p:cNvCxnSpPr>
            <p:nvPr/>
          </p:nvCxnSpPr>
          <p:spPr>
            <a:xfrm flipV="1">
              <a:off x="9411706" y="3534452"/>
              <a:ext cx="0" cy="165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92C697-AE75-434F-A9A5-8AEC5F0C2F67}"/>
              </a:ext>
            </a:extLst>
          </p:cNvPr>
          <p:cNvGrpSpPr/>
          <p:nvPr/>
        </p:nvGrpSpPr>
        <p:grpSpPr>
          <a:xfrm>
            <a:off x="7517211" y="2236240"/>
            <a:ext cx="455596" cy="534949"/>
            <a:chOff x="9186347" y="2620232"/>
            <a:chExt cx="455596" cy="534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6FDB37B-38A5-4D80-858E-535D84004901}"/>
                    </a:ext>
                  </a:extLst>
                </p:cNvPr>
                <p:cNvSpPr txBox="1"/>
                <p:nvPr/>
              </p:nvSpPr>
              <p:spPr>
                <a:xfrm>
                  <a:off x="9186347" y="2620232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6FDB37B-38A5-4D80-858E-535D84004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6347" y="2620232"/>
                  <a:ext cx="455596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3D36D83-3371-4EFD-BE87-3038302EE4DB}"/>
                </a:ext>
              </a:extLst>
            </p:cNvPr>
            <p:cNvCxnSpPr>
              <a:cxnSpLocks/>
              <a:stCxn id="82" idx="0"/>
              <a:endCxn id="83" idx="2"/>
            </p:cNvCxnSpPr>
            <p:nvPr/>
          </p:nvCxnSpPr>
          <p:spPr>
            <a:xfrm flipV="1">
              <a:off x="9411706" y="2989564"/>
              <a:ext cx="2439" cy="165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D16985-7545-4894-A17C-CBEA23EF26DB}"/>
                  </a:ext>
                </a:extLst>
              </p:cNvPr>
              <p:cNvSpPr txBox="1"/>
              <p:nvPr/>
            </p:nvSpPr>
            <p:spPr>
              <a:xfrm>
                <a:off x="371274" y="5862657"/>
                <a:ext cx="5730007" cy="707886"/>
              </a:xfrm>
              <a:prstGeom prst="rect">
                <a:avLst/>
              </a:prstGeom>
              <a:noFill/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Definition 7.3.1. </a:t>
                </a:r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chemeClr val="tx1"/>
                    </a:solidFill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total order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if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partial order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D16985-7545-4894-A17C-CBEA23EF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4" y="5862657"/>
                <a:ext cx="5730007" cy="707886"/>
              </a:xfrm>
              <a:prstGeom prst="rect">
                <a:avLst/>
              </a:prstGeom>
              <a:blipFill>
                <a:blip r:embed="rId21"/>
                <a:stretch>
                  <a:fillRect l="-1062" t="-4237" b="-13559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7FF4DA-9E15-439D-939D-3CEFEE9C7137}"/>
                  </a:ext>
                </a:extLst>
              </p:cNvPr>
              <p:cNvSpPr txBox="1"/>
              <p:nvPr/>
            </p:nvSpPr>
            <p:spPr>
              <a:xfrm>
                <a:off x="6265567" y="4445055"/>
                <a:ext cx="5555159" cy="1015663"/>
              </a:xfrm>
              <a:prstGeom prst="rect">
                <a:avLst/>
              </a:prstGeom>
              <a:noFill/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Definition 7.4.8.  </a:t>
                </a:r>
                <a:r>
                  <a:rPr lang="en-US" sz="2000" dirty="0"/>
                  <a:t>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linearization</a:t>
                </a:r>
                <a:r>
                  <a:rPr lang="en-US" sz="2000" dirty="0"/>
                  <a:t> of a partial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total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>
                  <a:tabLst>
                    <a:tab pos="88900" algn="l"/>
                    <a:tab pos="27813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≼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≼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7FF4DA-9E15-439D-939D-3CEFEE9C7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567" y="4445055"/>
                <a:ext cx="5555159" cy="1015663"/>
              </a:xfrm>
              <a:prstGeom prst="rect">
                <a:avLst/>
              </a:prstGeom>
              <a:blipFill>
                <a:blip r:embed="rId22"/>
                <a:stretch>
                  <a:fillRect l="-1095" t="-2367" b="-1775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7020F537-32A5-499B-9C9C-EBCEC4B0F01B}"/>
              </a:ext>
            </a:extLst>
          </p:cNvPr>
          <p:cNvSpPr txBox="1"/>
          <p:nvPr/>
        </p:nvSpPr>
        <p:spPr>
          <a:xfrm>
            <a:off x="6265567" y="5554880"/>
            <a:ext cx="5555159" cy="1015663"/>
          </a:xfrm>
          <a:prstGeom prst="rect">
            <a:avLst/>
          </a:prstGeom>
          <a:solidFill>
            <a:srgbClr val="FFFFCC"/>
          </a:solidFill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88900" algn="l"/>
                <a:tab pos="2781300" algn="l"/>
              </a:tabLst>
            </a:pPr>
            <a:r>
              <a:rPr lang="en-US" sz="2000" b="1" dirty="0">
                <a:solidFill>
                  <a:srgbClr val="000099"/>
                </a:solidFill>
              </a:rPr>
              <a:t>Algorithm 7.4.11 (Kahn’s Algorithm).  </a:t>
            </a:r>
            <a:r>
              <a:rPr lang="en-US" sz="2000" dirty="0"/>
              <a:t>Pick out a minimal element and place it at the bottom of the total order. Repeat until nothing is left.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82D1978-9707-4DBA-81D1-EE9DA2919867}"/>
                  </a:ext>
                </a:extLst>
              </p:cNvPr>
              <p:cNvSpPr txBox="1"/>
              <p:nvPr/>
            </p:nvSpPr>
            <p:spPr>
              <a:xfrm>
                <a:off x="371274" y="3839478"/>
                <a:ext cx="5723081" cy="1938992"/>
              </a:xfrm>
              <a:prstGeom prst="rect">
                <a:avLst/>
              </a:prstGeom>
              <a:noFill/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Definition 7.3.11.</a:t>
                </a:r>
                <a:r>
                  <a:rPr lang="en-US" sz="2000" dirty="0"/>
                  <a:t>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A </a:t>
                </a:r>
                <a:r>
                  <a:rPr lang="en-US" sz="2000" i="1" dirty="0" err="1">
                    <a:solidFill>
                      <a:srgbClr val="C00000"/>
                    </a:solidFill>
                  </a:rPr>
                  <a:t>Hasse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 diagram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satisfises the following condition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182563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and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placed below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and there is a line joining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else no line joins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82D1978-9707-4DBA-81D1-EE9DA291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4" y="3839478"/>
                <a:ext cx="5723081" cy="1938992"/>
              </a:xfrm>
              <a:prstGeom prst="rect">
                <a:avLst/>
              </a:prstGeom>
              <a:blipFill>
                <a:blip r:embed="rId23"/>
                <a:stretch>
                  <a:fillRect l="-1063" t="-1563" r="-956" b="-4375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C2AF43-F42B-4F3E-8D68-C244DB7C3104}"/>
                  </a:ext>
                </a:extLst>
              </p:cNvPr>
              <p:cNvSpPr txBox="1"/>
              <p:nvPr/>
            </p:nvSpPr>
            <p:spPr>
              <a:xfrm>
                <a:off x="675491" y="1546886"/>
                <a:ext cx="3051683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Hasse diagram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C2AF43-F42B-4F3E-8D68-C244DB7C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91" y="1546886"/>
                <a:ext cx="3051683" cy="523220"/>
              </a:xfrm>
              <a:prstGeom prst="rect">
                <a:avLst/>
              </a:prstGeom>
              <a:blipFill>
                <a:blip r:embed="rId24"/>
                <a:stretch>
                  <a:fillRect l="-4200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05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uiExpand="1" animBg="1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4096" y="2258568"/>
            <a:ext cx="701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37947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869371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5D42CDC-A8E4-4EF0-A5AC-90E9A20800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029" y="949457"/>
                <a:ext cx="9370310" cy="828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7063" algn="l"/>
                  </a:tabLst>
                </a:pPr>
                <a:r>
                  <a:rPr lang="en-SG" sz="2800" dirty="0">
                    <a:solidFill>
                      <a:srgbClr val="0000FF"/>
                    </a:solidFill>
                  </a:rPr>
                  <a:t>(a)	Define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solidFill>
                      <a:srgbClr val="C00000"/>
                    </a:solidFill>
                  </a:rPr>
                  <a:t> </a:t>
                </a:r>
                <a:r>
                  <a:rPr lang="en-SG" sz="2800" dirty="0">
                    <a:solidFill>
                      <a:srgbClr val="0000FF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5D42CDC-A8E4-4EF0-A5AC-90E9A208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29" y="949457"/>
                <a:ext cx="9370310" cy="828000"/>
              </a:xfrm>
              <a:prstGeom prst="rect">
                <a:avLst/>
              </a:prstGeom>
              <a:blipFill>
                <a:blip r:embed="rId2"/>
                <a:stretch>
                  <a:fillRect l="-846" b="-22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B3403AD-6467-4C71-87B8-242B8293AF04}"/>
              </a:ext>
            </a:extLst>
          </p:cNvPr>
          <p:cNvSpPr txBox="1">
            <a:spLocks/>
          </p:cNvSpPr>
          <p:nvPr/>
        </p:nvSpPr>
        <p:spPr>
          <a:xfrm>
            <a:off x="1371600" y="433411"/>
            <a:ext cx="9877647" cy="521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800" dirty="0">
                <a:solidFill>
                  <a:srgbClr val="222222"/>
                </a:solidFill>
              </a:rPr>
              <a:t>Which of the following functions are well defined? Which are not?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54529" y="4931370"/>
                <a:ext cx="10482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6600"/>
                    </a:solidFill>
                  </a:rPr>
                  <a:t>Here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2800" dirty="0">
                    <a:solidFill>
                      <a:srgbClr val="C00000"/>
                    </a:solidFill>
                  </a:rPr>
                  <a:t> </a:t>
                </a:r>
                <a:r>
                  <a:rPr lang="en-SG" sz="2800" dirty="0">
                    <a:solidFill>
                      <a:srgbClr val="006600"/>
                    </a:solidFill>
                  </a:rPr>
                  <a:t>denotes the biggest integers that is bigger than or equal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29" y="4931370"/>
                <a:ext cx="10482943" cy="523220"/>
              </a:xfrm>
              <a:prstGeom prst="rect">
                <a:avLst/>
              </a:prstGeom>
              <a:blipFill>
                <a:blip r:embed="rId3"/>
                <a:stretch>
                  <a:fillRect l="-1163" t="-11628" r="-581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86712" y="5605391"/>
                <a:ext cx="8618576" cy="954107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99"/>
                    </a:solidFill>
                  </a:rPr>
                  <a:t>Definition 7.2.1.</a:t>
                </a:r>
                <a:r>
                  <a:rPr lang="en-US" sz="2800" dirty="0"/>
                  <a:t> </a:t>
                </a:r>
                <a:r>
                  <a:rPr lang="en-US" sz="2800" b="1" dirty="0"/>
                  <a:t> </a:t>
                </a:r>
                <a:r>
                  <a:rPr lang="en-US" sz="2800" dirty="0"/>
                  <a:t>A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function</a:t>
                </a:r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800" dirty="0"/>
                  <a:t> is an assignment to each element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800" dirty="0"/>
                  <a:t> </a:t>
                </a:r>
                <a:r>
                  <a:rPr lang="en-SG" sz="2800" u="sng" dirty="0"/>
                  <a:t>exactly one element</a:t>
                </a:r>
                <a:r>
                  <a:rPr lang="en-SG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12" y="5605391"/>
                <a:ext cx="8618576" cy="954107"/>
              </a:xfrm>
              <a:prstGeom prst="rect">
                <a:avLst/>
              </a:prstGeom>
              <a:blipFill>
                <a:blip r:embed="rId4"/>
                <a:stretch>
                  <a:fillRect l="-1342" t="-5696" r="-1412" b="-170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F674F437-5456-4BDB-9F15-471B6E7561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029" y="1921870"/>
                <a:ext cx="9370311" cy="828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7063" algn="l"/>
                  </a:tabLst>
                </a:pPr>
                <a:r>
                  <a:rPr lang="en-SG" sz="2800" dirty="0">
                    <a:solidFill>
                      <a:srgbClr val="0000FF"/>
                    </a:solidFill>
                  </a:rPr>
                  <a:t>(b)	Define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800" dirty="0">
                    <a:solidFill>
                      <a:srgbClr val="C00000"/>
                    </a:solidFill>
                  </a:rPr>
                  <a:t> </a:t>
                </a:r>
                <a:r>
                  <a:rPr lang="en-SG" sz="2800" dirty="0">
                    <a:solidFill>
                      <a:srgbClr val="0000FF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F674F437-5456-4BDB-9F15-471B6E756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29" y="1921870"/>
                <a:ext cx="9370311" cy="828000"/>
              </a:xfrm>
              <a:prstGeom prst="rect">
                <a:avLst/>
              </a:prstGeom>
              <a:blipFill>
                <a:blip r:embed="rId5"/>
                <a:stretch>
                  <a:fillRect l="-846" b="-29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26015228-A182-4F46-BC19-82AF0C3C4F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605" y="2894283"/>
                <a:ext cx="9370800" cy="828897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7063" algn="l"/>
                  </a:tabLst>
                </a:pPr>
                <a:r>
                  <a:rPr lang="en-SG" sz="2800" dirty="0">
                    <a:solidFill>
                      <a:srgbClr val="0000FF"/>
                    </a:solidFill>
                  </a:rPr>
                  <a:t>(c)	Define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SG" sz="2800" dirty="0">
                    <a:solidFill>
                      <a:srgbClr val="C00000"/>
                    </a:solidFill>
                  </a:rPr>
                  <a:t> </a:t>
                </a:r>
                <a:r>
                  <a:rPr lang="en-SG" sz="2800" dirty="0">
                    <a:solidFill>
                      <a:srgbClr val="0000FF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26015228-A182-4F46-BC19-82AF0C3C4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5" y="2894283"/>
                <a:ext cx="9370800" cy="828897"/>
              </a:xfrm>
              <a:prstGeom prst="rect">
                <a:avLst/>
              </a:prstGeom>
              <a:blipFill>
                <a:blip r:embed="rId6"/>
                <a:stretch>
                  <a:fillRect l="-780" b="-29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87548821-82AB-404E-8261-82748FFC7C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945" y="3867593"/>
                <a:ext cx="9370312" cy="828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7063" algn="l"/>
                  </a:tabLst>
                </a:pPr>
                <a:r>
                  <a:rPr lang="en-SG" sz="2800" dirty="0">
                    <a:solidFill>
                      <a:srgbClr val="0000FF"/>
                    </a:solidFill>
                  </a:rPr>
                  <a:t>(d)	Define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⌊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⌋</m:t>
                        </m:r>
                      </m:e>
                    </m:func>
                  </m:oMath>
                </a14:m>
                <a:r>
                  <a:rPr lang="en-SG" sz="2800" dirty="0">
                    <a:solidFill>
                      <a:srgbClr val="C00000"/>
                    </a:solidFill>
                  </a:rPr>
                  <a:t> </a:t>
                </a:r>
                <a:r>
                  <a:rPr lang="en-SG" sz="2800" dirty="0">
                    <a:solidFill>
                      <a:srgbClr val="0000FF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87548821-82AB-404E-8261-82748FFC7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45" y="3867593"/>
                <a:ext cx="9370312" cy="828000"/>
              </a:xfrm>
              <a:prstGeom prst="rect">
                <a:avLst/>
              </a:prstGeom>
              <a:blipFill>
                <a:blip r:embed="rId7"/>
                <a:stretch>
                  <a:fillRect l="-781" r="-911" b="-29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C7FE360A-BDC3-415A-AB53-9BEF7D57024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9255510" y="1134582"/>
            <a:ext cx="547747" cy="5376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DE661E-0042-406E-AA01-EA71662698B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9388665" y="2094746"/>
            <a:ext cx="547747" cy="5376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CDBBA4-FBE2-4261-95BA-3B7B8C2786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22" y="3082948"/>
            <a:ext cx="643145" cy="5728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9C22EF-B309-4BEB-8274-6AD186C82C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94" y="4074506"/>
            <a:ext cx="643145" cy="57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9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2" y="412817"/>
            <a:ext cx="93955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Q2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/>
              <p:nvPr/>
            </p:nvSpPr>
            <p:spPr>
              <a:xfrm>
                <a:off x="1371356" y="443735"/>
                <a:ext cx="10150084" cy="23647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32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>
                    <a:solidFill>
                      <a:schemeClr val="accent1">
                        <a:lumMod val="50000"/>
                      </a:schemeClr>
                    </a:solidFill>
                  </a:rPr>
                  <a:t> be a set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2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>
                    <a:solidFill>
                      <a:schemeClr val="accent1">
                        <a:lumMod val="50000"/>
                      </a:schemeClr>
                    </a:solidFill>
                  </a:rPr>
                  <a:t> such that</a:t>
                </a:r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∅≠</m:t>
                    </m:r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3200" dirty="0">
                    <a:solidFill>
                      <a:schemeClr val="accent1">
                        <a:lumMod val="50000"/>
                      </a:schemeClr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>
                    <a:solidFill>
                      <a:schemeClr val="accent1">
                        <a:lumMod val="50000"/>
                      </a:schemeClr>
                    </a:solidFill>
                  </a:rPr>
                  <a:t>by setting, for all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SG" sz="32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32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3200" dirty="0"/>
              </a:p>
              <a:p>
                <a:endParaRPr lang="en-US" sz="3200" dirty="0">
                  <a:solidFill>
                    <a:schemeClr val="accent1"/>
                  </a:solidFill>
                </a:endParaRPr>
              </a:p>
              <a:p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356" y="443735"/>
                <a:ext cx="10150084" cy="2364779"/>
              </a:xfrm>
              <a:prstGeom prst="rect">
                <a:avLst/>
              </a:prstGeom>
              <a:blipFill>
                <a:blip r:embed="rId2"/>
                <a:stretch>
                  <a:fillRect l="-1562" t="-30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79F692-0577-43DD-9BFE-12869EB3023C}"/>
                  </a:ext>
                </a:extLst>
              </p:cNvPr>
              <p:cNvSpPr txBox="1"/>
              <p:nvPr/>
            </p:nvSpPr>
            <p:spPr>
              <a:xfrm>
                <a:off x="7901609" y="5208105"/>
                <a:ext cx="4012095" cy="138499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displayed part means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79F692-0577-43DD-9BFE-12869EB3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609" y="5208105"/>
                <a:ext cx="4012095" cy="1384995"/>
              </a:xfrm>
              <a:prstGeom prst="rect">
                <a:avLst/>
              </a:prstGeom>
              <a:blipFill>
                <a:blip r:embed="rId7"/>
                <a:stretch>
                  <a:fillRect l="-2879" t="-3478" r="-121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8F987D-583E-421B-A881-B7F61FA8B4F8}"/>
                  </a:ext>
                </a:extLst>
              </p:cNvPr>
              <p:cNvSpPr txBox="1"/>
              <p:nvPr/>
            </p:nvSpPr>
            <p:spPr>
              <a:xfrm>
                <a:off x="4257450" y="1864167"/>
                <a:ext cx="4683590" cy="119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SG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SG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∉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SG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SG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SG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8F987D-583E-421B-A881-B7F61FA8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50" y="1864167"/>
                <a:ext cx="4683590" cy="11908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4F1273-CFF2-43C0-937E-FE8B79C8B722}"/>
                  </a:ext>
                </a:extLst>
              </p:cNvPr>
              <p:cNvSpPr/>
              <p:nvPr/>
            </p:nvSpPr>
            <p:spPr>
              <a:xfrm>
                <a:off x="865789" y="2982834"/>
                <a:ext cx="3231598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" indent="0">
                  <a:spcAft>
                    <a:spcPts val="1200"/>
                  </a:spcAft>
                  <a:buNone/>
                </a:pPr>
                <a:r>
                  <a:rPr lang="en-US" sz="3200" dirty="0">
                    <a:solidFill>
                      <a:srgbClr val="7030A0"/>
                    </a:solidFill>
                  </a:rPr>
                  <a:t>Domain:</a:t>
                </a:r>
              </a:p>
              <a:p>
                <a:pPr marL="45720" indent="0">
                  <a:spcAft>
                    <a:spcPts val="1200"/>
                  </a:spcAft>
                  <a:buNone/>
                </a:pPr>
                <a:r>
                  <a:rPr lang="en-US" sz="3200" dirty="0">
                    <a:solidFill>
                      <a:srgbClr val="006600"/>
                    </a:solidFill>
                  </a:rPr>
                  <a:t>     Codomain:</a:t>
                </a:r>
              </a:p>
              <a:p>
                <a:pPr marL="4572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4F1273-CFF2-43C0-937E-FE8B79C8B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89" y="2982834"/>
                <a:ext cx="3231598" cy="2031325"/>
              </a:xfrm>
              <a:prstGeom prst="rect">
                <a:avLst/>
              </a:prstGeom>
              <a:blipFill>
                <a:blip r:embed="rId9"/>
                <a:stretch>
                  <a:fillRect l="-3208" t="-38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E2359E-31D1-4813-9122-BA8BC3D0561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866965" y="1536663"/>
            <a:ext cx="334705" cy="1463614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481D34-98CE-41EF-8CE1-76B730A3D9BC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570116" y="1480558"/>
            <a:ext cx="459467" cy="2140724"/>
          </a:xfrm>
          <a:prstGeom prst="straightConnector1">
            <a:avLst/>
          </a:prstGeom>
          <a:ln w="38100">
            <a:solidFill>
              <a:srgbClr val="006600"/>
            </a:solidFill>
            <a:prstDash val="sysDash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F42E31-D370-41C5-AB95-62E0324B7DF4}"/>
              </a:ext>
            </a:extLst>
          </p:cNvPr>
          <p:cNvCxnSpPr>
            <a:cxnSpLocks/>
          </p:cNvCxnSpPr>
          <p:nvPr/>
        </p:nvCxnSpPr>
        <p:spPr>
          <a:xfrm flipV="1">
            <a:off x="4652682" y="3080647"/>
            <a:ext cx="1220101" cy="11908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785467-870C-49F7-8218-186DBC1FE6E1}"/>
              </a:ext>
            </a:extLst>
          </p:cNvPr>
          <p:cNvSpPr/>
          <p:nvPr/>
        </p:nvSpPr>
        <p:spPr>
          <a:xfrm>
            <a:off x="5906676" y="1956129"/>
            <a:ext cx="462368" cy="100691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1F45DBF-74CF-414B-A97C-D2D749067331}"/>
                  </a:ext>
                </a:extLst>
              </p:cNvPr>
              <p:cNvSpPr/>
              <p:nvPr/>
            </p:nvSpPr>
            <p:spPr>
              <a:xfrm>
                <a:off x="2470105" y="3000277"/>
                <a:ext cx="7937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1F45DBF-74CF-414B-A97C-D2D749067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105" y="3000277"/>
                <a:ext cx="79371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B786D9-0525-411A-994A-DAC15A301A03}"/>
                  </a:ext>
                </a:extLst>
              </p:cNvPr>
              <p:cNvSpPr/>
              <p:nvPr/>
            </p:nvSpPr>
            <p:spPr>
              <a:xfrm>
                <a:off x="3110648" y="3621282"/>
                <a:ext cx="91893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SG" sz="3200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B786D9-0525-411A-994A-DAC15A301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8" y="3621282"/>
                <a:ext cx="91893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B8FD811-9E8C-428B-855C-851F17B6F009}"/>
                  </a:ext>
                </a:extLst>
              </p:cNvPr>
              <p:cNvSpPr/>
              <p:nvPr/>
            </p:nvSpPr>
            <p:spPr>
              <a:xfrm>
                <a:off x="3534013" y="4283738"/>
                <a:ext cx="190170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r>
                      <a:rPr lang="en-SG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0, 1}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B8FD811-9E8C-428B-855C-851F17B6F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013" y="4283738"/>
                <a:ext cx="1901706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66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 animBg="1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379384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Q3(a)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633087" y="437204"/>
                <a:ext cx="7719635" cy="95410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sets. The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graph</a:t>
                </a:r>
                <a:r>
                  <a:rPr lang="en-US" sz="2800" dirty="0">
                    <a:solidFill>
                      <a:schemeClr val="tx1"/>
                    </a:solidFill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7" y="437204"/>
                <a:ext cx="7719635" cy="954107"/>
              </a:xfrm>
              <a:prstGeom prst="rect">
                <a:avLst/>
              </a:prstGeom>
              <a:blipFill>
                <a:blip r:embed="rId2"/>
                <a:stretch>
                  <a:fillRect l="-1577" t="-5696" r="-7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1E6CCA-8009-473F-86F2-5EEDA9737F7F}"/>
                  </a:ext>
                </a:extLst>
              </p:cNvPr>
              <p:cNvSpPr/>
              <p:nvPr/>
            </p:nvSpPr>
            <p:spPr>
              <a:xfrm>
                <a:off x="253703" y="1440763"/>
                <a:ext cx="4029539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tabLst>
                    <a:tab pos="5461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find a subset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that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cannot</a:t>
                </a:r>
                <a:r>
                  <a:rPr lang="en-US" sz="2400" dirty="0">
                    <a:solidFill>
                      <a:schemeClr val="tx1"/>
                    </a:solidFill>
                  </a:rPr>
                  <a:t> be the graph of any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1E6CCA-8009-473F-86F2-5EEDA9737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1440763"/>
                <a:ext cx="4029539" cy="1200329"/>
              </a:xfrm>
              <a:prstGeom prst="rect">
                <a:avLst/>
              </a:prstGeom>
              <a:blipFill>
                <a:blip r:embed="rId3"/>
                <a:stretch>
                  <a:fillRect l="-2421" t="-4061" r="-3177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204395-E77C-433D-81A1-26434B6ED262}"/>
                  </a:ext>
                </a:extLst>
              </p:cNvPr>
              <p:cNvSpPr txBox="1"/>
              <p:nvPr/>
            </p:nvSpPr>
            <p:spPr>
              <a:xfrm>
                <a:off x="4283242" y="1440763"/>
                <a:ext cx="7299158" cy="3186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We claim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=∅ 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has the required property.</a:t>
                </a:r>
              </a:p>
              <a:p>
                <a:pPr marL="263525" indent="-263525"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1. </a:t>
                </a:r>
                <a:r>
                  <a:rPr lang="en-US" sz="2400" dirty="0">
                    <a:solidFill>
                      <a:srgbClr val="000099"/>
                    </a:solidFill>
                  </a:rPr>
                  <a:t>We prove this by contradiction</a:t>
                </a:r>
                <a:r>
                  <a:rPr lang="en-US" sz="2400" dirty="0">
                    <a:solidFill>
                      <a:srgbClr val="0000FF"/>
                    </a:solidFill>
                  </a:rPr>
                  <a:t>.</a:t>
                </a:r>
                <a:endParaRPr lang="en-US" sz="2400" dirty="0">
                  <a:solidFill>
                    <a:srgbClr val="000099"/>
                  </a:solidFill>
                </a:endParaRPr>
              </a:p>
              <a:p>
                <a:pPr marL="352425"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1.1. </a:t>
                </a: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graph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52425"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1.2. </a:t>
                </a:r>
                <a:r>
                  <a:rPr lang="en-US" sz="2400" dirty="0">
                    <a:solidFill>
                      <a:srgbClr val="00660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≠∅,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it has an element, say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52425"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1.3.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is the graph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52425"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1.4. </a:t>
                </a:r>
                <a:r>
                  <a:rPr lang="en-US" sz="2400" dirty="0"/>
                  <a:t>This contradicts the fact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has no element.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2.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cannot be the graph of any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204395-E77C-433D-81A1-26434B6ED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242" y="1440763"/>
                <a:ext cx="7299158" cy="3186834"/>
              </a:xfrm>
              <a:prstGeom prst="rect">
                <a:avLst/>
              </a:prstGeom>
              <a:blipFill>
                <a:blip r:embed="rId4"/>
                <a:stretch>
                  <a:fillRect l="-1337" t="-1530" b="-34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A80CA9-F956-4506-9E98-699CD81F5571}"/>
                  </a:ext>
                </a:extLst>
              </p:cNvPr>
              <p:cNvSpPr txBox="1"/>
              <p:nvPr/>
            </p:nvSpPr>
            <p:spPr>
              <a:xfrm>
                <a:off x="253703" y="2965883"/>
                <a:ext cx="3827409" cy="1569660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99"/>
                    </a:solidFill>
                  </a:rPr>
                  <a:t>Definition 7.2.1.</a:t>
                </a:r>
                <a:r>
                  <a:rPr lang="en-US" sz="2400" dirty="0"/>
                  <a:t> </a:t>
                </a:r>
                <a:r>
                  <a:rPr lang="en-US" sz="2400" b="1" dirty="0"/>
                  <a:t> </a:t>
                </a:r>
                <a:r>
                  <a:rPr lang="en-US" sz="2400" dirty="0"/>
                  <a:t>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function</a:t>
                </a:r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 is an assignment to each element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exactly one element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A80CA9-F956-4506-9E98-699CD81F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2965883"/>
                <a:ext cx="3827409" cy="1569660"/>
              </a:xfrm>
              <a:prstGeom prst="rect">
                <a:avLst/>
              </a:prstGeom>
              <a:blipFill>
                <a:blip r:embed="rId5"/>
                <a:stretch>
                  <a:fillRect l="-2385" t="-2703" r="-3021" b="-77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6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379384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Q3(b)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633087" y="437204"/>
                <a:ext cx="7719635" cy="95410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sets. The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graph</a:t>
                </a:r>
                <a:r>
                  <a:rPr lang="en-US" sz="2800" dirty="0">
                    <a:solidFill>
                      <a:schemeClr val="tx1"/>
                    </a:solidFill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7" y="437204"/>
                <a:ext cx="7719635" cy="954107"/>
              </a:xfrm>
              <a:prstGeom prst="rect">
                <a:avLst/>
              </a:prstGeom>
              <a:blipFill>
                <a:blip r:embed="rId2"/>
                <a:stretch>
                  <a:fillRect l="-1577" t="-5696" r="-7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C366B-97A9-4C8C-88D7-6B66370DA93F}"/>
                  </a:ext>
                </a:extLst>
              </p:cNvPr>
              <p:cNvSpPr txBox="1"/>
              <p:nvPr/>
            </p:nvSpPr>
            <p:spPr>
              <a:xfrm>
                <a:off x="253703" y="2965883"/>
                <a:ext cx="3827409" cy="1569660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99"/>
                    </a:solidFill>
                  </a:rPr>
                  <a:t>Definition 7.2.1.</a:t>
                </a:r>
                <a:r>
                  <a:rPr lang="en-US" sz="2400" dirty="0"/>
                  <a:t> </a:t>
                </a:r>
                <a:r>
                  <a:rPr lang="en-US" sz="2400" b="1" dirty="0"/>
                  <a:t> </a:t>
                </a:r>
                <a:r>
                  <a:rPr lang="en-US" sz="2400" dirty="0"/>
                  <a:t>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function</a:t>
                </a:r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 is an assignment to each element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exactly one element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C366B-97A9-4C8C-88D7-6B66370DA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2965883"/>
                <a:ext cx="3827409" cy="1569660"/>
              </a:xfrm>
              <a:prstGeom prst="rect">
                <a:avLst/>
              </a:prstGeom>
              <a:blipFill>
                <a:blip r:embed="rId3"/>
                <a:stretch>
                  <a:fillRect l="-2385" t="-2703" r="-3021" b="-77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E90E4-196E-4498-8C7B-D30693F22445}"/>
                  </a:ext>
                </a:extLst>
              </p:cNvPr>
              <p:cNvSpPr/>
              <p:nvPr/>
            </p:nvSpPr>
            <p:spPr>
              <a:xfrm>
                <a:off x="4081112" y="1435062"/>
                <a:ext cx="7315200" cy="4941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1. 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(“Only if” or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”)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1688" indent="-528638">
                  <a:tabLst>
                    <a:tab pos="8016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1.1. 	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graph of a function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73050"/>
                <a:r>
                  <a:rPr lang="en-US" sz="2400" dirty="0">
                    <a:solidFill>
                      <a:schemeClr val="tx1"/>
                    </a:solidFill>
                  </a:rPr>
                  <a:t>1.2. Pick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73050"/>
                <a:r>
                  <a:rPr lang="en-US" sz="2400" dirty="0">
                    <a:solidFill>
                      <a:schemeClr val="tx1"/>
                    </a:solidFill>
                  </a:rPr>
                  <a:t>1.3. 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(“Existence part”)</a:t>
                </a:r>
              </a:p>
              <a:p>
                <a:pPr marL="546100"/>
                <a:r>
                  <a:rPr lang="en-US" sz="2400" dirty="0">
                    <a:solidFill>
                      <a:schemeClr val="bg1"/>
                    </a:solidFill>
                  </a:rPr>
                  <a:t>1.3.1.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is the codomain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171575" indent="-625475">
                  <a:tabLst>
                    <a:tab pos="1171575" algn="l"/>
                  </a:tabLst>
                </a:pPr>
                <a:r>
                  <a:rPr lang="en-US" sz="2400" dirty="0">
                    <a:solidFill>
                      <a:schemeClr val="bg1"/>
                    </a:solidFill>
                  </a:rPr>
                  <a:t>1.3.2. As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is the graph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 we know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546100"/>
                <a:r>
                  <a:rPr lang="en-US" sz="2400" dirty="0">
                    <a:solidFill>
                      <a:schemeClr val="tx1"/>
                    </a:solidFill>
                  </a:rPr>
                  <a:t>1.3.3.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73050"/>
                <a:r>
                  <a:rPr lang="en-US" sz="2400" dirty="0">
                    <a:solidFill>
                      <a:schemeClr val="tx1"/>
                    </a:solidFill>
                  </a:rPr>
                  <a:t>1.4. 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(“Uniqueness part”)</a:t>
                </a:r>
              </a:p>
              <a:p>
                <a:pPr marL="539750"/>
                <a:r>
                  <a:rPr lang="en-US" sz="2400" dirty="0">
                    <a:solidFill>
                      <a:srgbClr val="000099"/>
                    </a:solidFill>
                  </a:rPr>
                  <a:t>It suffices to show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546100"/>
                <a:r>
                  <a:rPr lang="en-US" sz="2400" dirty="0">
                    <a:solidFill>
                      <a:schemeClr val="bg1"/>
                    </a:solidFill>
                  </a:rPr>
                  <a:t>1.4.1. Let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err="1">
                    <a:solidFill>
                      <a:schemeClr val="bg1"/>
                    </a:solidFill>
                  </a:rPr>
                  <a:t>.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546100"/>
                <a:r>
                  <a:rPr lang="en-US" sz="2400" dirty="0">
                    <a:solidFill>
                      <a:schemeClr val="bg1"/>
                    </a:solidFill>
                  </a:rPr>
                  <a:t>1.4.2. As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is the graph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 we know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73050"/>
                <a:r>
                  <a:rPr lang="en-US" sz="2400" dirty="0">
                    <a:solidFill>
                      <a:schemeClr val="tx1"/>
                    </a:solidFill>
                  </a:rPr>
                  <a:t>1.5. So there is a unique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/>
              </a:p>
              <a:p>
                <a:r>
                  <a:rPr lang="en-US" sz="2400" dirty="0"/>
                  <a:t>2. 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(“If” or ”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”)  …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E90E4-196E-4498-8C7B-D30693F22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112" y="1435062"/>
                <a:ext cx="7315200" cy="4941161"/>
              </a:xfrm>
              <a:prstGeom prst="rect">
                <a:avLst/>
              </a:prstGeom>
              <a:blipFill>
                <a:blip r:embed="rId4"/>
                <a:stretch>
                  <a:fillRect l="-1250" t="-986" r="-250" b="-18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D03D21D-43FC-406E-A3A8-AEC914A2C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702" y="1435062"/>
                <a:ext cx="3683031" cy="1487070"/>
              </a:xfrm>
              <a:solidFill>
                <a:schemeClr val="bg1">
                  <a:lumMod val="95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547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Show that a subset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the graph of a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and only if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∃!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5475" algn="l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D03D21D-43FC-406E-A3A8-AEC914A2C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702" y="1435062"/>
                <a:ext cx="3683031" cy="1487070"/>
              </a:xfrm>
              <a:blipFill>
                <a:blip r:embed="rId5"/>
                <a:stretch>
                  <a:fillRect l="-2649" t="-3279" r="-993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BE0CE2-933B-4CD2-93CE-0ABFC3646D73}"/>
                  </a:ext>
                </a:extLst>
              </p:cNvPr>
              <p:cNvSpPr txBox="1"/>
              <p:nvPr/>
            </p:nvSpPr>
            <p:spPr>
              <a:xfrm>
                <a:off x="253703" y="4591941"/>
                <a:ext cx="2874508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Recall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∃!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means “there exists unique”.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BE0CE2-933B-4CD2-93CE-0ABFC3646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4591941"/>
                <a:ext cx="2874508" cy="830997"/>
              </a:xfrm>
              <a:prstGeom prst="rect">
                <a:avLst/>
              </a:prstGeom>
              <a:blipFill>
                <a:blip r:embed="rId6"/>
                <a:stretch>
                  <a:fillRect l="-3171" t="-5036" r="-2960" b="-143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4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uiExpand="1" build="p" bldLvl="3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379384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Q3(b)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633087" y="437204"/>
                <a:ext cx="7719635" cy="95410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sets. The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graph</a:t>
                </a:r>
                <a:r>
                  <a:rPr lang="en-US" sz="2800" dirty="0">
                    <a:solidFill>
                      <a:schemeClr val="tx1"/>
                    </a:solidFill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7" y="437204"/>
                <a:ext cx="7719635" cy="954107"/>
              </a:xfrm>
              <a:prstGeom prst="rect">
                <a:avLst/>
              </a:prstGeom>
              <a:blipFill>
                <a:blip r:embed="rId2"/>
                <a:stretch>
                  <a:fillRect l="-1577" t="-5696" r="-7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C366B-97A9-4C8C-88D7-6B66370DA93F}"/>
                  </a:ext>
                </a:extLst>
              </p:cNvPr>
              <p:cNvSpPr txBox="1"/>
              <p:nvPr/>
            </p:nvSpPr>
            <p:spPr>
              <a:xfrm>
                <a:off x="253703" y="2965883"/>
                <a:ext cx="3827409" cy="1569660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99"/>
                    </a:solidFill>
                  </a:rPr>
                  <a:t>Definition 7.2.1.</a:t>
                </a:r>
                <a:r>
                  <a:rPr lang="en-US" sz="2400" dirty="0"/>
                  <a:t> </a:t>
                </a:r>
                <a:r>
                  <a:rPr lang="en-US" sz="2400" b="1" dirty="0"/>
                  <a:t> </a:t>
                </a:r>
                <a:r>
                  <a:rPr lang="en-US" sz="2400" dirty="0"/>
                  <a:t>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function</a:t>
                </a:r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 is an assignment to each element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exactly one element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C366B-97A9-4C8C-88D7-6B66370DA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2965883"/>
                <a:ext cx="3827409" cy="1569660"/>
              </a:xfrm>
              <a:prstGeom prst="rect">
                <a:avLst/>
              </a:prstGeom>
              <a:blipFill>
                <a:blip r:embed="rId3"/>
                <a:stretch>
                  <a:fillRect l="-2385" t="-2703" r="-3021" b="-77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E90E4-196E-4498-8C7B-D30693F22445}"/>
                  </a:ext>
                </a:extLst>
              </p:cNvPr>
              <p:cNvSpPr/>
              <p:nvPr/>
            </p:nvSpPr>
            <p:spPr>
              <a:xfrm>
                <a:off x="4081112" y="1435062"/>
                <a:ext cx="7315200" cy="4941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1. 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(“Only if” or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”)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1688" indent="-528638">
                  <a:tabLst>
                    <a:tab pos="8016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1.1. 	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graph of a function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73050"/>
                <a:r>
                  <a:rPr lang="en-US" sz="2400" dirty="0">
                    <a:solidFill>
                      <a:schemeClr val="tx1"/>
                    </a:solidFill>
                  </a:rPr>
                  <a:t>1.2. Pick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73050"/>
                <a:r>
                  <a:rPr lang="en-US" sz="2400" dirty="0">
                    <a:solidFill>
                      <a:schemeClr val="tx1"/>
                    </a:solidFill>
                  </a:rPr>
                  <a:t>1.3. 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(“Existence part”)</a:t>
                </a:r>
              </a:p>
              <a:p>
                <a:pPr marL="546100"/>
                <a:r>
                  <a:rPr lang="en-US" sz="2400" dirty="0">
                    <a:solidFill>
                      <a:schemeClr val="tx1"/>
                    </a:solidFill>
                  </a:rPr>
                  <a:t>1.3.1.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is the codomain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171575" indent="-625475">
                  <a:tabLst>
                    <a:tab pos="117157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1.3.2.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is the graph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,</a:t>
                </a:r>
                <a:r>
                  <a:rPr lang="en-US" sz="2400" dirty="0">
                    <a:solidFill>
                      <a:schemeClr val="tx1"/>
                    </a:solidFill>
                  </a:rPr>
                  <a:t> we know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46100"/>
                <a:r>
                  <a:rPr lang="en-US" sz="2400" dirty="0">
                    <a:solidFill>
                      <a:schemeClr val="tx1"/>
                    </a:solidFill>
                  </a:rPr>
                  <a:t>1.3.3.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73050"/>
                <a:r>
                  <a:rPr lang="en-US" sz="2400" dirty="0">
                    <a:solidFill>
                      <a:schemeClr val="tx1"/>
                    </a:solidFill>
                  </a:rPr>
                  <a:t>1.4. 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(“Uniqueness part”)</a:t>
                </a:r>
              </a:p>
              <a:p>
                <a:pPr marL="539750"/>
                <a:r>
                  <a:rPr lang="en-US" sz="2400" dirty="0">
                    <a:solidFill>
                      <a:srgbClr val="000099"/>
                    </a:solidFill>
                  </a:rPr>
                  <a:t>It suffices to show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546100"/>
                <a:r>
                  <a:rPr lang="en-US" sz="2400" dirty="0">
                    <a:solidFill>
                      <a:schemeClr val="tx1"/>
                    </a:solidFill>
                  </a:rPr>
                  <a:t>1.4.1. Let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err="1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546100"/>
                <a:r>
                  <a:rPr lang="en-US" sz="2400" dirty="0">
                    <a:solidFill>
                      <a:schemeClr val="tx1"/>
                    </a:solidFill>
                  </a:rPr>
                  <a:t>1.4.2.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is the graph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,</a:t>
                </a:r>
                <a:r>
                  <a:rPr lang="en-US" sz="2400" dirty="0">
                    <a:solidFill>
                      <a:schemeClr val="tx1"/>
                    </a:solidFill>
                  </a:rPr>
                  <a:t> we know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73050"/>
                <a:r>
                  <a:rPr lang="en-US" sz="2400" dirty="0">
                    <a:solidFill>
                      <a:schemeClr val="tx1"/>
                    </a:solidFill>
                  </a:rPr>
                  <a:t>1.5. So there is a unique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/>
              </a:p>
              <a:p>
                <a:r>
                  <a:rPr lang="en-US" sz="2400" dirty="0"/>
                  <a:t>2. 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(“If” or ”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”)  …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E90E4-196E-4498-8C7B-D30693F22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112" y="1435062"/>
                <a:ext cx="7315200" cy="4941161"/>
              </a:xfrm>
              <a:prstGeom prst="rect">
                <a:avLst/>
              </a:prstGeom>
              <a:blipFill>
                <a:blip r:embed="rId4"/>
                <a:stretch>
                  <a:fillRect l="-1250" t="-986" r="-250" b="-18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D03D21D-43FC-406E-A3A8-AEC914A2C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702" y="1435062"/>
                <a:ext cx="3683031" cy="1487070"/>
              </a:xfrm>
              <a:solidFill>
                <a:schemeClr val="bg1">
                  <a:lumMod val="95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547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Show that a subset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the graph of a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and only if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∃!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5475" algn="l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D03D21D-43FC-406E-A3A8-AEC914A2C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702" y="1435062"/>
                <a:ext cx="3683031" cy="1487070"/>
              </a:xfrm>
              <a:blipFill>
                <a:blip r:embed="rId5"/>
                <a:stretch>
                  <a:fillRect l="-2649" t="-3279" r="-993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BE0CE2-933B-4CD2-93CE-0ABFC3646D73}"/>
                  </a:ext>
                </a:extLst>
              </p:cNvPr>
              <p:cNvSpPr txBox="1"/>
              <p:nvPr/>
            </p:nvSpPr>
            <p:spPr>
              <a:xfrm>
                <a:off x="253703" y="4591941"/>
                <a:ext cx="2874508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Recall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∃!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means “there exists unique”.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BE0CE2-933B-4CD2-93CE-0ABFC3646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4591941"/>
                <a:ext cx="2874508" cy="830997"/>
              </a:xfrm>
              <a:prstGeom prst="rect">
                <a:avLst/>
              </a:prstGeom>
              <a:blipFill>
                <a:blip r:embed="rId6"/>
                <a:stretch>
                  <a:fillRect l="-3171" t="-5036" r="-2960" b="-143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92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379384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Q3(b)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633087" y="437204"/>
                <a:ext cx="7719635" cy="95410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sets. The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graph</a:t>
                </a:r>
                <a:r>
                  <a:rPr lang="en-US" sz="2800" dirty="0">
                    <a:solidFill>
                      <a:schemeClr val="tx1"/>
                    </a:solidFill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7" y="437204"/>
                <a:ext cx="7719635" cy="954107"/>
              </a:xfrm>
              <a:prstGeom prst="rect">
                <a:avLst/>
              </a:prstGeom>
              <a:blipFill>
                <a:blip r:embed="rId2"/>
                <a:stretch>
                  <a:fillRect l="-1577" t="-5696" r="-7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C366B-97A9-4C8C-88D7-6B66370DA93F}"/>
                  </a:ext>
                </a:extLst>
              </p:cNvPr>
              <p:cNvSpPr txBox="1"/>
              <p:nvPr/>
            </p:nvSpPr>
            <p:spPr>
              <a:xfrm>
                <a:off x="253703" y="2965883"/>
                <a:ext cx="3827409" cy="1569660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99"/>
                    </a:solidFill>
                  </a:rPr>
                  <a:t>Definition 7.2.1.</a:t>
                </a:r>
                <a:r>
                  <a:rPr lang="en-US" sz="2400" dirty="0"/>
                  <a:t> </a:t>
                </a:r>
                <a:r>
                  <a:rPr lang="en-US" sz="2400" b="1" dirty="0"/>
                  <a:t> </a:t>
                </a:r>
                <a:r>
                  <a:rPr lang="en-US" sz="2400" dirty="0"/>
                  <a:t>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function</a:t>
                </a:r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 is an assignment to each element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exactly one element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C366B-97A9-4C8C-88D7-6B66370DA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2965883"/>
                <a:ext cx="3827409" cy="1569660"/>
              </a:xfrm>
              <a:prstGeom prst="rect">
                <a:avLst/>
              </a:prstGeom>
              <a:blipFill>
                <a:blip r:embed="rId3"/>
                <a:stretch>
                  <a:fillRect l="-2385" t="-2703" r="-3021" b="-77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D03D21D-43FC-406E-A3A8-AEC914A2C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702" y="1435062"/>
                <a:ext cx="3683031" cy="1487070"/>
              </a:xfrm>
              <a:solidFill>
                <a:schemeClr val="bg1">
                  <a:lumMod val="95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547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Show that a subset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the graph of a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and only if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∃!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5475" algn="l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D03D21D-43FC-406E-A3A8-AEC914A2C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702" y="1435062"/>
                <a:ext cx="3683031" cy="1487070"/>
              </a:xfrm>
              <a:blipFill>
                <a:blip r:embed="rId4"/>
                <a:stretch>
                  <a:fillRect l="-2649" t="-3279" r="-993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BE0CE2-933B-4CD2-93CE-0ABFC3646D73}"/>
                  </a:ext>
                </a:extLst>
              </p:cNvPr>
              <p:cNvSpPr txBox="1"/>
              <p:nvPr/>
            </p:nvSpPr>
            <p:spPr>
              <a:xfrm>
                <a:off x="253703" y="4591941"/>
                <a:ext cx="2874508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Recall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∃!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means “there exists unique”.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BE0CE2-933B-4CD2-93CE-0ABFC3646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4591941"/>
                <a:ext cx="2874508" cy="830997"/>
              </a:xfrm>
              <a:prstGeom prst="rect">
                <a:avLst/>
              </a:prstGeom>
              <a:blipFill>
                <a:blip r:embed="rId5"/>
                <a:stretch>
                  <a:fillRect l="-3171" t="-5036" r="-2960" b="-143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A36164-B69D-42F6-8B94-6002A9B7FD89}"/>
                  </a:ext>
                </a:extLst>
              </p:cNvPr>
              <p:cNvSpPr/>
              <p:nvPr/>
            </p:nvSpPr>
            <p:spPr>
              <a:xfrm>
                <a:off x="4081112" y="1435062"/>
                <a:ext cx="7084193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1. 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(“Only if” or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”)  …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2. 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(“If” or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”)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176213">
                  <a:tabLst>
                    <a:tab pos="722376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2.1. 	Suppose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∃!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720725" indent="-544513">
                  <a:tabLst>
                    <a:tab pos="722376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2.2. 	Define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by setting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be the unique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for every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720725" indent="-544513">
                  <a:tabLst>
                    <a:tab pos="722376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2.3. 	This function is well defined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line 2.1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720725" indent="-544513">
                  <a:tabLst>
                    <a:tab pos="722376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2.4.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this definition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,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720725" indent="-544513">
                  <a:tabLst>
                    <a:tab pos="722376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720725" indent="-544513">
                  <a:tabLst>
                    <a:tab pos="722376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	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76213">
                  <a:tabLst>
                    <a:tab pos="722376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2.5. 	So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indeed the graph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A36164-B69D-42F6-8B94-6002A9B7F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112" y="1435062"/>
                <a:ext cx="7084193" cy="3785652"/>
              </a:xfrm>
              <a:prstGeom prst="rect">
                <a:avLst/>
              </a:prstGeom>
              <a:blipFill>
                <a:blip r:embed="rId6"/>
                <a:stretch>
                  <a:fillRect l="-1290" t="-1288" r="-1290" b="-2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21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401842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Q4(+)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655545" y="437204"/>
                <a:ext cx="8626886" cy="181588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Consider the equivalence relation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defined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(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⇔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Define addition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by setting, for 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545" y="437204"/>
                <a:ext cx="8626886" cy="1815882"/>
              </a:xfrm>
              <a:prstGeom prst="rect">
                <a:avLst/>
              </a:prstGeom>
              <a:blipFill>
                <a:blip r:embed="rId2"/>
                <a:stretch>
                  <a:fillRect l="-1411" t="-3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5C0D4-C851-4D67-9F80-7E7E13A6DF39}"/>
                  </a:ext>
                </a:extLst>
              </p:cNvPr>
              <p:cNvSpPr txBox="1"/>
              <p:nvPr/>
            </p:nvSpPr>
            <p:spPr>
              <a:xfrm>
                <a:off x="253703" y="2338939"/>
                <a:ext cx="11643122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400" dirty="0"/>
                  <a:t> well defined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?</a:t>
                </a:r>
              </a:p>
              <a:p>
                <a:r>
                  <a:rPr lang="en-US" sz="2400" dirty="0"/>
                  <a:t>I</a:t>
                </a:r>
                <a:r>
                  <a:rPr lang="en-GB" sz="2400" dirty="0"/>
                  <a:t>n other words, is it true that, according to this definition, for 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5C0D4-C851-4D67-9F80-7E7E13A6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2338939"/>
                <a:ext cx="11643122" cy="1200329"/>
              </a:xfrm>
              <a:prstGeom prst="rect">
                <a:avLst/>
              </a:prstGeom>
              <a:blipFill>
                <a:blip r:embed="rId3"/>
                <a:stretch>
                  <a:fillRect l="-838" t="-4061" r="-105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20249-BADE-43C0-89FF-B82C73874DC9}"/>
                  </a:ext>
                </a:extLst>
              </p:cNvPr>
              <p:cNvSpPr txBox="1"/>
              <p:nvPr/>
            </p:nvSpPr>
            <p:spPr>
              <a:xfrm>
                <a:off x="253703" y="3624184"/>
                <a:ext cx="11643122" cy="64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…,−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20249-BADE-43C0-89FF-B82C7387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3624184"/>
                <a:ext cx="11643122" cy="641779"/>
              </a:xfrm>
              <a:prstGeom prst="rect">
                <a:avLst/>
              </a:prstGeom>
              <a:blipFill>
                <a:blip r:embed="rId4"/>
                <a:stretch>
                  <a:fillRect l="-838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0C633E-3870-421B-ACF3-B8844D73074E}"/>
                  </a:ext>
                </a:extLst>
              </p:cNvPr>
              <p:cNvSpPr txBox="1"/>
              <p:nvPr/>
            </p:nvSpPr>
            <p:spPr>
              <a:xfrm>
                <a:off x="253704" y="4264899"/>
                <a:ext cx="44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Note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. 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2400" dirty="0"/>
                  <a:t>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0C633E-3870-421B-ACF3-B8844D73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4" y="4264899"/>
                <a:ext cx="4414550" cy="461665"/>
              </a:xfrm>
              <a:prstGeom prst="rect">
                <a:avLst/>
              </a:prstGeom>
              <a:blipFill>
                <a:blip r:embed="rId5"/>
                <a:stretch>
                  <a:fillRect l="-2210" t="-10667" r="-124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F14EC6-5075-4810-8D46-25DCE1C82FE0}"/>
                  </a:ext>
                </a:extLst>
              </p:cNvPr>
              <p:cNvSpPr txBox="1"/>
              <p:nvPr/>
            </p:nvSpPr>
            <p:spPr>
              <a:xfrm>
                <a:off x="253704" y="4724924"/>
                <a:ext cx="11566121" cy="64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, the definition above tells 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F14EC6-5075-4810-8D46-25DCE1C82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4" y="4724924"/>
                <a:ext cx="11566121" cy="642355"/>
              </a:xfrm>
              <a:prstGeom prst="rect">
                <a:avLst/>
              </a:prstGeom>
              <a:blipFill>
                <a:blip r:embed="rId6"/>
                <a:stretch>
                  <a:fillRect l="-84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A16D37-AC9D-42B7-A791-BADABDD8C1DB}"/>
                  </a:ext>
                </a:extLst>
              </p:cNvPr>
              <p:cNvSpPr txBox="1"/>
              <p:nvPr/>
            </p:nvSpPr>
            <p:spPr>
              <a:xfrm>
                <a:off x="253704" y="5707477"/>
                <a:ext cx="11566121" cy="64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, the definition above tells 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A16D37-AC9D-42B7-A791-BADABDD8C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4" y="5707477"/>
                <a:ext cx="11566121" cy="642355"/>
              </a:xfrm>
              <a:prstGeom prst="rect">
                <a:avLst/>
              </a:prstGeom>
              <a:blipFill>
                <a:blip r:embed="rId7"/>
                <a:stretch>
                  <a:fillRect l="-84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712D0E-3238-42E3-B2A1-C5FCE8F24353}"/>
                  </a:ext>
                </a:extLst>
              </p:cNvPr>
              <p:cNvSpPr txBox="1"/>
              <p:nvPr/>
            </p:nvSpPr>
            <p:spPr>
              <a:xfrm>
                <a:off x="11069421" y="5363988"/>
                <a:ext cx="553998" cy="34678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712D0E-3238-42E3-B2A1-C5FCE8F2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421" y="5363988"/>
                <a:ext cx="553998" cy="3467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1607258-BF61-4CAE-905B-0CC2CBEA32D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668254" y="4495732"/>
            <a:ext cx="6678166" cy="229192"/>
          </a:xfrm>
          <a:prstGeom prst="bentConnector3">
            <a:avLst>
              <a:gd name="adj1" fmla="val 100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3" grpId="0"/>
      <p:bldP spid="15" grpId="0"/>
      <p:bldP spid="16" grpId="0"/>
      <p:bldP spid="18" grpId="0"/>
      <p:bldP spid="12" grpId="0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3302</TotalTime>
  <Words>4952</Words>
  <Application>Microsoft Office PowerPoint</Application>
  <PresentationFormat>Widescreen</PresentationFormat>
  <Paragraphs>335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Corbel</vt:lpstr>
      <vt:lpstr>Theme1</vt:lpstr>
      <vt:lpstr>Cs1231 T12 tutorial #5</vt:lpstr>
      <vt:lpstr>Learning objectives of this tutorial</vt:lpstr>
      <vt:lpstr>Q1 </vt:lpstr>
      <vt:lpstr>Q2</vt:lpstr>
      <vt:lpstr>Q3(a)</vt:lpstr>
      <vt:lpstr>Q3(b)</vt:lpstr>
      <vt:lpstr>Q3(b)</vt:lpstr>
      <vt:lpstr>Q3(b)</vt:lpstr>
      <vt:lpstr>Q4(+)</vt:lpstr>
      <vt:lpstr>Q4(+)</vt:lpstr>
      <vt:lpstr>Q4(⋅)</vt:lpstr>
      <vt:lpstr>Q5</vt:lpstr>
      <vt:lpstr>Q6(a)</vt:lpstr>
      <vt:lpstr>Q6(b)</vt:lpstr>
      <vt:lpstr>Q7</vt:lpstr>
      <vt:lpstr>Q7</vt:lpstr>
      <vt:lpstr>Q8(a)</vt:lpstr>
      <vt:lpstr>Q8(b)</vt:lpstr>
      <vt:lpstr>Q9</vt:lpstr>
      <vt:lpstr>Q9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#5</dc:title>
  <dc:creator>Eng Cheong Teo</dc:creator>
  <cp:lastModifiedBy>Theodore Leebrant</cp:lastModifiedBy>
  <cp:revision>356</cp:revision>
  <dcterms:created xsi:type="dcterms:W3CDTF">2020-08-29T13:48:12Z</dcterms:created>
  <dcterms:modified xsi:type="dcterms:W3CDTF">2021-03-03T05:53:44Z</dcterms:modified>
</cp:coreProperties>
</file>