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29"/>
  </p:notesMasterIdLst>
  <p:sldIdLst>
    <p:sldId id="256" r:id="rId2"/>
    <p:sldId id="367" r:id="rId3"/>
    <p:sldId id="291" r:id="rId4"/>
    <p:sldId id="364" r:id="rId5"/>
    <p:sldId id="352" r:id="rId6"/>
    <p:sldId id="353" r:id="rId7"/>
    <p:sldId id="327" r:id="rId8"/>
    <p:sldId id="368" r:id="rId9"/>
    <p:sldId id="369" r:id="rId10"/>
    <p:sldId id="370" r:id="rId11"/>
    <p:sldId id="328" r:id="rId12"/>
    <p:sldId id="372" r:id="rId13"/>
    <p:sldId id="371" r:id="rId14"/>
    <p:sldId id="373" r:id="rId15"/>
    <p:sldId id="374" r:id="rId16"/>
    <p:sldId id="378" r:id="rId17"/>
    <p:sldId id="329" r:id="rId18"/>
    <p:sldId id="380" r:id="rId19"/>
    <p:sldId id="381" r:id="rId20"/>
    <p:sldId id="382" r:id="rId21"/>
    <p:sldId id="383" r:id="rId22"/>
    <p:sldId id="379" r:id="rId23"/>
    <p:sldId id="356" r:id="rId24"/>
    <p:sldId id="357" r:id="rId25"/>
    <p:sldId id="333" r:id="rId26"/>
    <p:sldId id="361" r:id="rId27"/>
    <p:sldId id="296" r:id="rId2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006600"/>
    <a:srgbClr val="FFCC99"/>
    <a:srgbClr val="336600"/>
    <a:srgbClr val="FFFFCC"/>
    <a:srgbClr val="FF33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0" autoAdjust="0"/>
    <p:restoredTop sz="94553" autoAdjust="0"/>
  </p:normalViewPr>
  <p:slideViewPr>
    <p:cSldViewPr snapToGrid="0">
      <p:cViewPr varScale="1">
        <p:scale>
          <a:sx n="109" d="100"/>
          <a:sy n="109" d="100"/>
        </p:scale>
        <p:origin x="10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2-03T04:27:27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16668 9525 0,'28'28'125,"-28"27"-125,0-27 16,0 28-16,0-28 16,0 28-1,0 0-15,0-28 16,0 28-16,0-28 15,0 0 1,0-1-16,0 1 78,0 28-78,0-28 16,0 0 15</inkml:trace>
  <inkml:trace contextRef="#ctx0" brushRef="#br0" timeOffset="1368.1545">17534 9608 0,'0'-28'78,"-28"28"-63,0 0 17,0 0-32,0 0 15,0 0 17,0 0-32,0 0 15,0 0 16,0 0-15,28 28 31,-28-28-31,0 0 15,1 28-16,27 0-15,0 0 16,-28-28 0,28 28-1,-28 0 1,28 0-16,0 0 31,0 0-31,0 0 16,0 0-1,0 0 1,28 0 15,0 0-15,-1-28 15,1 0 16,-28 27-31,28-27-16,0 0 15,0 0 32,0 28-16,0-28 1</inkml:trace>
  <inkml:trace contextRef="#ctx0" brushRef="#br0" timeOffset="2032.5341">17171 9832 0,'83'0'94,"1"0"-94,-56 0 15,0-28-15,0 28 16,28-28-16,0 28 15,-28 0-15,-1 0 16,1-28 0</inkml:trace>
  <inkml:trace contextRef="#ctx0" brushRef="#br0" timeOffset="2968.4834">17841 9441 0,'56'0'16,"-29"28"-1,57-28-15,-28 0 16,28 0-16,-56 0 16,0 0-16,28 0 15,-29 0-15,57-28 16,-56 0-1,28 28-15,56-28 16,-29 28-16,-55 0 16,0 0-16,28 0 15,-28 0 1,0 0 0,-28 56 46,-28-28-46,-28 28-16,0 27 15,0 29-15,1-28 16,-29 28-16,28-29 16,28-27-16,-28 0 31,28-28-31,28 0 0,0 0 15,0 0 17,0 0-32,-28-28 31</inkml:trace>
  <inkml:trace contextRef="#ctx0" brushRef="#br0" timeOffset="4040.2766">18595 9441 0,'0'28'15,"-28"-28"1,-28 56-16,56-28 15,-56-1-15,0 57 16,0 28-16,0-56 16,-27 28-16,27-28 15,28-1-15,0-27 16,0 0-16,28 0 16,-28 0-1,28 0 63,28 0-46,0 0-32,0-28 15,0 0 1,0 28-16,56-28 15,-29 0 1,1 0 0,-28 0-1,0 0-15,0-28 16,0 28 0,0 0-1,0 0-15,-28-28 16,28 28 109,0 0-110,-28-28-15</inkml:trace>
  <inkml:trace contextRef="#ctx0" brushRef="#br0" timeOffset="4465.1408">19265 10223 0,'0'28'47,"-28"28"-32,-28 0-15,28-28 16,28 27-1,-28-55-15,0 28 16,28 0-16,-28-28 16,28 28-16,-28-28 31</inkml:trace>
  <inkml:trace contextRef="#ctx0" brushRef="#br0" timeOffset="5688.2741">20130 9692 0,'0'-28'63,"28"28"-47,0-28-16,0-28 15,28 29 1,-28 27-16,28 0 15,-29 0 1,1 0-16,28 0 16,0 55-16,0-27 15,-28 28-15,28-28 16,-28 0-16,-1 0 16,-27 0-1,0 0-15,0 28 16,0-28-1,0 0-15,-27 0 16,-1 27-16,0-55 16,0 28-1,0 0-15,0 0 16,-56 0-16,28-28 16,28 0-16,1 0 15,27 28-15,-28-28 16,0 0 31,0 0-47,0 0 15,0 0-15,0 0 32,0 0 14,28-28-14,56 28-1,28 0-31,-28 0 16,-29 0-16,57 0 15,-28 0 1,28 0-16,-56 0 15,28 0-15,-29 0 16,1 0-16,0 0 16,0 0 46</inkml:trace>
  <inkml:trace contextRef="#ctx0" brushRef="#br0" timeOffset="6544.9922">21777 9553 0,'-28'-28'16,"1"28"-1,27-28-15,-56 0 16,28 28-16,0 0 16,0 0-1,0 0 1,0 0 0,0 0-1,0 0-15,-28 28 16,1 0-16,27 27 15,-28-27-15,56 0 32,0 0-17,0 0-15,0 28 16,0 0-16,0-28 16,0 28-16,0 0 15,28-28-15,0-28 16,0 27-16,0 1 15,-1-28 1,1 28-16,0-28 16,0 0-1,0 0-15,0 0 32,0 0-17,0 0 1,0 0-1,0 0 1,-28-28 15,-56 56 47,0 0-62,28-28-16</inkml:trace>
  <inkml:trace contextRef="#ctx0" brushRef="#br0" timeOffset="7296.0048">21247 9832 0,'28'0'47,"28"-28"-47,-28 28 15,0 0 17,-1 0-17,-27-28 1,28 28-16,0 0 15,0 0-15,0 0 32,0 0-17,-28-28 1,28 28 0,0 0 15</inkml:trace>
  <inkml:trace contextRef="#ctx0" brushRef="#br0" timeOffset="8304.269">22085 9357 0,'55'-28'32,"1"28"-32,0-28 15,84 0 1,-112 0-16,55 28 15,-55 0-15,0 0 16,-28-28-16,28 28 16,0 0-16,0 0 15,0 0 1,28 0-16,-28 0 16,27 0-16,1 0 15,28 28 1,-56-28-16,0 0 15,0 0 17,-28 28 46,-28 56-63,-28-28-15,28 28 16,-56-1-16,29 1 16,-1 0-16,0 0 15,28-28-15,-28-28 16,28 28-16,-28-1 16,56-27-16,-28 0 15,28 0-15,-28 0 16,1 0-16,27 0 15,-28 0 1</inkml:trace>
  <inkml:trace contextRef="#ctx0" brushRef="#br0" timeOffset="9488.0078">22783 9301 0,'-28'56'31,"-28"84"-15,0-29-16,28-55 16,-28 0-16,28 0 15,-28 0-15,1 0 16,27 28-16,0-29 16,-28 1-16,28-28 15,0 28-15,0-28 16,28 0-16,0 0 109,0 0-93,28-28-1,0 0-15,-28 28 32,28-28-32,28 0 15,0 0 1,-29 0-16,29-28 16,0 0-16,28 0 15,-28 28-15,0-28 16,-1 28-16,-27 0 15,0 0-15</inkml:trace>
  <inkml:trace contextRef="#ctx0" brushRef="#br0" timeOffset="10200.1108">23955 10195 0,'-28'56'31,"-28"0"-15,1 0-16,27-1 16,0-27-16,0-28 15,28 28-15,-28-28 16,0 28-16,28 0 15,-28-28-15,0 0 16,0 28 0,28 0-1</inkml:trace>
  <inkml:trace contextRef="#ctx0" brushRef="#br0" timeOffset="11857.0564">17003 11117 0,'0'139'62,"0"-27"-46,28 28-16,-28-84 16,0 0-16,0-1 15,0-27-15,0 0 16,0 0-1,28-28 1,-28 28 0,28-28 93,0 0-78,28 0-31,-28 28 16,-1-28-16,1 0 62,-56 0 48,28-56-95,0 28-15,0 0 16,0 0-16,0 0 16,0 1-1,28 27-15,-28-28 94,0 0 0,0 0-79,0 0 1,0 0 0,-28 28-1,1 0-15,-1 0 16,28-28 0,-28 28-16,0-28 15,0 28-15,0 0 78,0 0 63,56 0-125</inkml:trace>
  <inkml:trace contextRef="#ctx0" brushRef="#br0" timeOffset="12895.9424">17422 11508 0,'0'56'62,"28"27"-46,-28-55-16,0 0 16,0 0-16,0 0 15,28 0-15,-28 0 16,28-28-16,0 28 16,-28 0-16,28-28 46,-1 0-14,1 0-17,0 0 1,-28-28-16,0-28 16,28 0-16,-28 28 15,0-28 1,0-27-16,0 55 15,0 0-15,0 0 16,0 0-16,-28 28 94,28 84-47,0 0-32,0-29-15,0 1 16,0 28-16,28-56 16,-28 0-1,28-28 79,0 0-47</inkml:trace>
  <inkml:trace contextRef="#ctx0" brushRef="#br0" timeOffset="13697.3083">17924 11173 0,'28'0'15,"-28"28"17,0 83-32,0 1 15,0-28-15,0-28 16,0 27-16,28 29 15,-28-56-15,28-28 16,-28 28 0,28-56 15,0 28-31,0-28 16,0 0 15,0 0-16,0 0 1,0 0 15,0-28-31,0 0 16,-1 0-16,29 0 16,-56 0-16,0 0 15,0 0 1,0 0-1,0 0-15,-56 28 16,29-28 0,-1 28-16,28-27 15</inkml:trace>
  <inkml:trace contextRef="#ctx0" brushRef="#br0" timeOffset="14192.8518">17897 11536 0,'55'0'15,"-27"-28"1,28 28-16,28-28 16,-56 28-16,28-28 15,0 28-15,-29-28 16,1 28-16,28-28 16,0 28-16,-28 0 15,0-28 1,0 28 46</inkml:trace>
  <inkml:trace contextRef="#ctx0" brushRef="#br0" timeOffset="14744.2543">19460 10949 0,'0'28'47,"0"0"-47,28 28 16,-28-28-16,0 0 15,28 0-15,-28 0 16,0 0-1,0-1 1,0 1-16,0 0 16,0 0-16,0 28 15,0-28 1</inkml:trace>
  <inkml:trace contextRef="#ctx0" brushRef="#br0" timeOffset="15240.6599">19767 11256 0,'0'0'0,"-28"28"0,0 28 15,28 0-15,-28 0 16,1-28-16,-1 56 15,-28-28-15,28-1 16,0 1-16,28 0 16,0-28-1,0 0 1,0 0 15</inkml:trace>
  <inkml:trace contextRef="#ctx0" brushRef="#br0" timeOffset="16367.9868">19711 11620 0,'0'-28'47,"0"0"-31,0 0-1,28 28 1,0-28 0,0 28-1,0 0 1,28 0-16,-28 0 15,0 0-15,0 0 16,0 0 0,-28 56 15,0 0-31,0-1 16,0 29-16,0-56 15,0 28-15,-28-28 16,0 0-16,-28 0 15,28 0 1,0-28-16,0 0 16,28 28-1,-28-28-15,0 0 32,0 0-17,28-28 63,0 0-46,28 0-32,0 0 15,28 28-15,0-28 16,-28 0-16,0 0 15,28 0-15,-1 28 16,-27 0 0,0 0-1,0 0 1,0 0-16,0 0 16,0 0-16,0 0 15,0 0 1,0 0 46,0 0-62,0 0 16,-1 0-16,1 0 16,0 0-16</inkml:trace>
  <inkml:trace contextRef="#ctx0" brushRef="#br0" timeOffset="17616.6328">21219 11368 0,'0'0'0,"0"-28"31,-28 0 1,0 28-32,0 0 47,0-28-47,0 28 0,28-28 15,-28 28 16,1 0-15,-1 0 0,0 0-16,0 0 15,0 28-15,0-28 47,28 28 16,-28-28-48,28 28 1,0 0-16,0 28 16,0-28-1,0 0 1,0 0-16,0 0 15,0 0 79,0 0-63,0 0-15,28-28 0,-28 27-1,28-27-15,0 0 16,0 28 15,0-28-15,0 0-16,-1 0 15,1 0 17,0 0-17,-28-28 17,28 28-17</inkml:trace>
  <inkml:trace contextRef="#ctx0" brushRef="#br0" timeOffset="18399.3774">20884 11452 0,'28'0'141,"0"0"-126,0 0-15,0 0 32,0 0-32,-1 0 15,1 0 16,0 0-15,0 0 0,0 0-1</inkml:trace>
  <inkml:trace contextRef="#ctx0" brushRef="#br0" timeOffset="19088.0338">21107 11061 0,'0'56'31,"-28"28"-15,0-1-16,28 1 16,-27-28-1,-29 84-15,-28-29 16,84-27-16,-28-28 15,28 0-15,-28-28 16,28 0 0,0 0 15,0 0 0</inkml:trace>
  <inkml:trace contextRef="#ctx0" brushRef="#br0" timeOffset="20088.9454">21582 11117 0,'56'0'46,"0"0"-30,-1 0 0,1 0-1,-28 0-15,0 0 16,0 0 0,0 0-16,0 0 15,0 0 32,0 0-16,-56 84 94,-28 55-125,0-55 16,0-56 0,28 28-16,0 28 0,1-56 15,27-1 1,-28 1-1,28 0-15,-28-28 16,28 28 0,0 0-16,-28 0 15,28 0 1,0 0 0</inkml:trace>
  <inkml:trace contextRef="#ctx0" brushRef="#br0" timeOffset="21496.5743">21833 11201 0,'-56'55'78,"28"29"-62,1-28 0,27 0-16,-28 0 0,-28 0 15,28 27 1,0-55-16,0 28 15,0 0-15,28-28 16,-28-28 78,28 28-63,56-28 78,0 0-93,28 0 0,-56-28-16,55 28 15,-27-28-15,-28 28 16,0 0-16,0 0 16,0 0-16,28 0 15,0-28 1,-1 0-16,29 28 15,-56-28-15,0 28 16,0 0 0,0 0 31</inkml:trace>
  <inkml:trace contextRef="#ctx0" brushRef="#br0" timeOffset="23705.0621">7427 14022 0,'0'28'0,"28"0"31,-28 0-15,0 27-16,0-27 15,0 0-15,0 28 16,0 0-1,0-28-15,0 28 16,0 0-16,0 0 16,0 27-16,0 1 15,0-28-15,0-28 16,-28-28 93,0 0-109,-56-28 16,56 0-16,0 28 16,28-28-16,-28 28 15,28-28 1,-28 28-16,0-28 15,0 28 1,1 0 47,54 0 46,1 28-109,-28 0 16,28-28-1,-28 28-15,28-28 16,0 28-1,0 0 1,0-28 0,0 0-16,-28 28 15,28-28-15,0 28 16,0-28 15,-28 28 0</inkml:trace>
  <inkml:trace contextRef="#ctx0" brushRef="#br0" timeOffset="24440.3886">7650 14580 0,'28'0'78,"-28"28"-78,0 0 16,0 0 0</inkml:trace>
  <inkml:trace contextRef="#ctx0" brushRef="#br0" timeOffset="25120.5077">7594 14357 0,'28'0'109</inkml:trace>
  <inkml:trace contextRef="#ctx0" brushRef="#br0" timeOffset="26320.2227">7845 14469 0,'28'0'78,"0"0"-78,-28 56 15,28-56 1,-28 27-16,0 1 16,28 0-1,0-28 1,-28 28-1,0 0-15,0 0 79,28-112 171,-28 56-235,0 0-15,0 1 16,28 27-16</inkml:trace>
  <inkml:trace contextRef="#ctx0" brushRef="#br0" timeOffset="27721.1639">8739 14022 0,'28'84'31,"-28"-1"-15,0-27-16,0 28 16,0-28-16,0-28 15,0 0-15,0 0 16,0 0-16,0 0 47,0-1 31,28-27 47,28-27-125,27-1 16,-55 0-16,28 28 15,-28 0-15,-28 28 63,28 0-48,-28-1-15,0 29 16,0-28 0,0 0-1,0 0 1,-28 0 62,0-28-78,0 0 16,0 0-16,0 0 15,0 0 1,0 0 31,1 0-32,27-28 1,-56 28 0,28-56-16,28 28 15,56 0 79</inkml:trace>
  <inkml:trace contextRef="#ctx0" brushRef="#br0" timeOffset="29296.7543">9186 14441 0,'0'28'78,"0"28"-63,0-1 1,0-27-16,0 0 16,0 0-1,28 0 1,-1-28-1,-27 28 17,28-28-32,0 0 15,-28 28 1,28-28 0,0 0-1,0 0 1,-28-56 109,0 0-110,0 28 1,0 0 0,0 0 62,0 1 47,0-1-94,0 0-15,0 84 140,0 27-156,0-55 16,0 0-16,0 0 15,0 0-15,0 28 16,0-28-16,0 28 15,0-28-15,0 0 16,0 0 0,0-1-1,-28-27 1,0 0 0,28 28-16,-28 0 46,0-28-30,28 28 0,-55-28-16,27 0 15,0 0 1,0 0 0,0 0-1,0 0 1,0 0-1,0 0 1</inkml:trace>
  <inkml:trace contextRef="#ctx0" brushRef="#br0" timeOffset="31128.4337">10302 14245 0,'-28'0'63,"1"0"-1,-1 28-46,28 0 0,-28-28-16,0 28 15,28 0 1,-28 0-16,28 0 16,-28 0-1,28 0 1,0 0 31,0 0-47,0-1 15,0 1 1,0 0 0,0 0 30,28 0-30,0-28-16,0 28 16,0-28-1,0 28 1,-1-28 15,-27 28-31,28-28 31,0 0-15,0 0 93,0 0-46,0-56-47,-28 28-1,0 0 1,0 0-1,0 0 1,0 0 0,0 1 46,0-1-46,0 0 31,0 0-16,0 0-31,0 0 16,0 0-1,0 0 1,0 0-1,0 0 17,-28 0-32,0 28 15,0 0 48,0-28-48,28 0-15,-28 28 16,1-28 0,-1 28 31,-28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Predicate Logic and Proofs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AE756-7F5C-4AD9-8755-8B4689058B95}"/>
              </a:ext>
            </a:extLst>
          </p:cNvPr>
          <p:cNvSpPr txBox="1"/>
          <p:nvPr/>
        </p:nvSpPr>
        <p:spPr>
          <a:xfrm>
            <a:off x="363794" y="6135329"/>
            <a:ext cx="535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Prepared by Aaron </a:t>
            </a:r>
            <a:r>
              <a:rPr lang="en-SG" dirty="0" smtClean="0">
                <a:solidFill>
                  <a:schemeClr val="bg1"/>
                </a:solidFill>
              </a:rPr>
              <a:t>Tan, edited by Theodore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57D9-4A25-457E-8DA6-6A90E8F7EED0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(AY2020/21 Semester 2)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79195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(d)	Nobody except John loves Mary.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742259" y="2450199"/>
                <a:ext cx="3699112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𝐽𝑜h𝑛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𝑀𝑎𝑟𝑦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9" y="2450199"/>
                <a:ext cx="3699112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/>
              <p:nvPr/>
            </p:nvSpPr>
            <p:spPr>
              <a:xfrm>
                <a:off x="4107633" y="2468398"/>
                <a:ext cx="88891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33" y="2468398"/>
                <a:ext cx="888910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/>
              <p:nvPr/>
            </p:nvSpPr>
            <p:spPr>
              <a:xfrm>
                <a:off x="4816929" y="2436690"/>
                <a:ext cx="6780167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𝑀𝑎𝑟𝑦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29" y="2436690"/>
                <a:ext cx="6780167" cy="725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3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9675187" cy="2292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or disprove: </a:t>
                </a: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Integers are closed under division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.</m:t>
                    </m:r>
                  </m:oMath>
                </a14:m>
                <a:endParaRPr lang="en-SG" sz="3200" dirty="0">
                  <a:latin typeface="Calibri" panose="020F0502020204030204" pitchFamily="34" charset="0"/>
                </a:endParaRP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/>
                  <a:t>(b)	Rational </a:t>
                </a:r>
                <a:r>
                  <a:rPr lang="en-SG" sz="3200" dirty="0" smtClean="0"/>
                  <a:t>numbers </a:t>
                </a:r>
                <a:r>
                  <a:rPr lang="en-SG" sz="3200" dirty="0"/>
                  <a:t>are closed under addition.</a:t>
                </a: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/>
                  <a:t>(c)	Rational numbers are closed under division.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9675187" cy="2292935"/>
              </a:xfrm>
              <a:prstGeom prst="rect">
                <a:avLst/>
              </a:prstGeom>
              <a:blipFill>
                <a:blip r:embed="rId2"/>
                <a:stretch>
                  <a:fillRect l="-1638" t="-3457" b="-79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5C2AE-87D6-490D-AF50-260F391B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936601"/>
            <a:ext cx="481519" cy="48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382B5-6B70-413A-9B5D-4E3F0C2A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75" y="1637488"/>
            <a:ext cx="514809" cy="3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5EA65-A489-4EEC-9F07-31A7712A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65" y="2307083"/>
            <a:ext cx="481519" cy="481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F4715-1655-43DC-9AEE-A9404D4F34B2}"/>
              </a:ext>
            </a:extLst>
          </p:cNvPr>
          <p:cNvSpPr txBox="1"/>
          <p:nvPr/>
        </p:nvSpPr>
        <p:spPr>
          <a:xfrm>
            <a:off x="1877569" y="3547872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(a)?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206DB-45DF-4F8E-97BA-03C0914F814D}"/>
              </a:ext>
            </a:extLst>
          </p:cNvPr>
          <p:cNvSpPr txBox="1"/>
          <p:nvPr/>
        </p:nvSpPr>
        <p:spPr>
          <a:xfrm>
            <a:off x="1877569" y="4529328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(c)?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563200" y="3318120"/>
              <a:ext cx="6060960" cy="2102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840" y="3308760"/>
                <a:ext cx="6079680" cy="21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94069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Prove: </a:t>
            </a:r>
            <a:r>
              <a:rPr lang="en-SG" sz="2800" dirty="0"/>
              <a:t>(b) Ration</a:t>
            </a:r>
            <a:r>
              <a:rPr lang="en-SG" sz="3200" dirty="0"/>
              <a:t>al number are closed under addition.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322792"/>
                <a:ext cx="10260404" cy="4305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Proof:</a:t>
                </a:r>
              </a:p>
              <a:p>
                <a:pPr marL="450850" indent="-450850"/>
                <a:r>
                  <a:rPr lang="en-SG" sz="2800" dirty="0"/>
                  <a:t>1.	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be rational numbers.</a:t>
                </a:r>
              </a:p>
              <a:p>
                <a:pPr marL="450850" indent="-450850"/>
                <a:r>
                  <a:rPr lang="en-SG" sz="2800" dirty="0"/>
                  <a:t>2.	Then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. (by definition of rational numbers)</a:t>
                </a:r>
              </a:p>
              <a:p>
                <a:pPr marL="450850" indent="-450850"/>
                <a:r>
                  <a:rPr lang="en-SG" sz="2800" dirty="0"/>
                  <a:t>3.	Hence,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den>
                    </m:f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450850" indent="-450850"/>
                <a:r>
                  <a:rPr lang="en-SG" sz="2800" dirty="0"/>
                  <a:t>4.	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(closure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under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)</a:t>
                </a:r>
                <a:endParaRPr lang="en-SG" sz="2800" dirty="0"/>
              </a:p>
              <a:p>
                <a:pPr marL="450850" indent="-450850"/>
                <a:r>
                  <a:rPr lang="en-SG" sz="2800" dirty="0"/>
                  <a:t>5.	Moreover,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 since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pPr marL="450850" indent="-450850"/>
                <a:r>
                  <a:rPr lang="en-SG" sz="2800" dirty="0"/>
                  <a:t>6.	Hence,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is rational.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(by definition of rational numbers)</a:t>
                </a:r>
              </a:p>
              <a:p>
                <a:pPr marL="450850" indent="-450850"/>
                <a:r>
                  <a:rPr lang="en-SG" sz="2800" dirty="0"/>
                  <a:t>7.	Therefore, rational numbers are closed under addition.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322792"/>
                <a:ext cx="10260404" cy="4305602"/>
              </a:xfrm>
              <a:prstGeom prst="rect">
                <a:avLst/>
              </a:prstGeom>
              <a:blipFill>
                <a:blip r:embed="rId2"/>
                <a:stretch>
                  <a:fillRect l="-1188" t="-1416" b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4517747" y="5824038"/>
                <a:ext cx="7412736" cy="668837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is rational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7" y="5824038"/>
                <a:ext cx="7412736" cy="668837"/>
              </a:xfrm>
              <a:prstGeom prst="rect">
                <a:avLst/>
              </a:prstGeom>
              <a:blipFill>
                <a:blip r:embed="rId3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={1,3,5,7,11,13}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={0,2,4,6},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 whether each of the following statements is true or false.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blipFill>
                <a:blip r:embed="rId2"/>
                <a:stretch>
                  <a:fillRect l="-121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81036" y="1853184"/>
                <a:ext cx="8717280" cy="322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(a)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(b)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&lt;10</m:t>
                            </m:r>
                          </m:e>
                        </m:d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(c)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(d)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(e)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SG" sz="2800" dirty="0"/>
                  <a:t> 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853184"/>
                <a:ext cx="8717280" cy="3225563"/>
              </a:xfrm>
              <a:prstGeom prst="rect">
                <a:avLst/>
              </a:prstGeom>
              <a:blipFill>
                <a:blip r:embed="rId3"/>
                <a:stretch>
                  <a:fillRect l="-1469" t="-1701" b="-45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34C5D8-BF41-4245-BDF9-FDD81B0A37E6}"/>
              </a:ext>
            </a:extLst>
          </p:cNvPr>
          <p:cNvSpPr txBox="1"/>
          <p:nvPr/>
        </p:nvSpPr>
        <p:spPr>
          <a:xfrm>
            <a:off x="5608320" y="1853184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08FAC-4B26-453F-B964-CB4D36C9E9C1}"/>
              </a:ext>
            </a:extLst>
          </p:cNvPr>
          <p:cNvSpPr txBox="1"/>
          <p:nvPr/>
        </p:nvSpPr>
        <p:spPr>
          <a:xfrm>
            <a:off x="8770428" y="2518449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3584-AC06-4121-A874-1328899A7D7F}"/>
              </a:ext>
            </a:extLst>
          </p:cNvPr>
          <p:cNvSpPr txBox="1"/>
          <p:nvPr/>
        </p:nvSpPr>
        <p:spPr>
          <a:xfrm>
            <a:off x="5608320" y="320435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547B-9D10-4103-AFE7-04CAFB519FC9}"/>
              </a:ext>
            </a:extLst>
          </p:cNvPr>
          <p:cNvSpPr txBox="1"/>
          <p:nvPr/>
        </p:nvSpPr>
        <p:spPr>
          <a:xfrm>
            <a:off x="5608320" y="3879941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23B5-D952-4198-9096-39AE2241C1CD}"/>
              </a:ext>
            </a:extLst>
          </p:cNvPr>
          <p:cNvSpPr txBox="1"/>
          <p:nvPr/>
        </p:nvSpPr>
        <p:spPr>
          <a:xfrm>
            <a:off x="5608320" y="455552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7AE6-F51A-460A-84DD-757CAD2B6FB9}"/>
              </a:ext>
            </a:extLst>
          </p:cNvPr>
          <p:cNvSpPr txBox="1"/>
          <p:nvPr/>
        </p:nvSpPr>
        <p:spPr>
          <a:xfrm>
            <a:off x="1176336" y="5576653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Note: (d) and (e)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6606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={1,3,5,7,11,13}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={0,2,4,6},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 whether each of the following statements is true or false.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blipFill>
                <a:blip r:embed="rId2"/>
                <a:stretch>
                  <a:fillRect l="-121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81036" y="1853184"/>
                <a:ext cx="67317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(f)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(g)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(h)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</a:t>
                </a:r>
                <a:r>
                  <a:rPr lang="en-SG" sz="2800" dirty="0" err="1"/>
                  <a:t>i</a:t>
                </a:r>
                <a:r>
                  <a:rPr lang="en-SG" sz="2800" dirty="0"/>
                  <a:t>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(j)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853184"/>
                <a:ext cx="6731700" cy="3170099"/>
              </a:xfrm>
              <a:prstGeom prst="rect">
                <a:avLst/>
              </a:prstGeom>
              <a:blipFill>
                <a:blip r:embed="rId3"/>
                <a:stretch>
                  <a:fillRect l="-1902" t="-1731" b="-46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34C5D8-BF41-4245-BDF9-FDD81B0A37E6}"/>
              </a:ext>
            </a:extLst>
          </p:cNvPr>
          <p:cNvSpPr txBox="1"/>
          <p:nvPr/>
        </p:nvSpPr>
        <p:spPr>
          <a:xfrm>
            <a:off x="5608320" y="1853184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08FAC-4B26-453F-B964-CB4D36C9E9C1}"/>
              </a:ext>
            </a:extLst>
          </p:cNvPr>
          <p:cNvSpPr txBox="1"/>
          <p:nvPr/>
        </p:nvSpPr>
        <p:spPr>
          <a:xfrm>
            <a:off x="5608320" y="2528769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3584-AC06-4121-A874-1328899A7D7F}"/>
              </a:ext>
            </a:extLst>
          </p:cNvPr>
          <p:cNvSpPr txBox="1"/>
          <p:nvPr/>
        </p:nvSpPr>
        <p:spPr>
          <a:xfrm>
            <a:off x="5608320" y="320435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547B-9D10-4103-AFE7-04CAFB519FC9}"/>
              </a:ext>
            </a:extLst>
          </p:cNvPr>
          <p:cNvSpPr txBox="1"/>
          <p:nvPr/>
        </p:nvSpPr>
        <p:spPr>
          <a:xfrm>
            <a:off x="5608320" y="3879941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23B5-D952-4198-9096-39AE2241C1CD}"/>
              </a:ext>
            </a:extLst>
          </p:cNvPr>
          <p:cNvSpPr txBox="1"/>
          <p:nvPr/>
        </p:nvSpPr>
        <p:spPr>
          <a:xfrm>
            <a:off x="5608320" y="455552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7AE6-F51A-460A-84DD-757CAD2B6FB9}"/>
              </a:ext>
            </a:extLst>
          </p:cNvPr>
          <p:cNvSpPr txBox="1"/>
          <p:nvPr/>
        </p:nvSpPr>
        <p:spPr>
          <a:xfrm>
            <a:off x="1176336" y="5576653"/>
            <a:ext cx="491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Note: (f) is the negation of (d); (g) is the negation of (c).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096000" y="5661291"/>
                <a:ext cx="389667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600"/>
                  </a:spcAft>
                </a:pPr>
                <a:r>
                  <a:rPr lang="en-SG" sz="2000" dirty="0" smtClean="0"/>
                  <a:t>(</a:t>
                </a:r>
                <a:r>
                  <a:rPr lang="en-SG" sz="2000" dirty="0"/>
                  <a:t>c)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600"/>
                  </a:spcAft>
                </a:pPr>
                <a:r>
                  <a:rPr lang="en-SG" sz="2000" dirty="0"/>
                  <a:t>(d)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61291"/>
                <a:ext cx="3896676" cy="784830"/>
              </a:xfrm>
              <a:prstGeom prst="rect">
                <a:avLst/>
              </a:prstGeom>
              <a:blipFill>
                <a:blip r:embed="rId4"/>
                <a:stretch>
                  <a:fillRect l="-1565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6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6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5774345" y="480848"/>
            <a:ext cx="58765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None of the members goes to a single club for all his/her activities.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5883819" y="1434955"/>
            <a:ext cx="60129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Carl goes to Yishun Club for all his activities.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3E824-8B39-4723-AB33-9C34646D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" b="1647"/>
          <a:stretch/>
        </p:blipFill>
        <p:spPr>
          <a:xfrm>
            <a:off x="431636" y="913956"/>
            <a:ext cx="5342709" cy="5722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B2163-6E39-43ED-A44A-58CD7E6BAE2A}"/>
              </a:ext>
            </a:extLst>
          </p:cNvPr>
          <p:cNvSpPr txBox="1"/>
          <p:nvPr/>
        </p:nvSpPr>
        <p:spPr>
          <a:xfrm>
            <a:off x="5774345" y="2440999"/>
            <a:ext cx="58765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There is a unique activity which has the greatest number of members participating in it.</a:t>
            </a:r>
            <a:endParaRPr lang="en-S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6FBE6-926D-4396-91E9-D2D618CEDC48}"/>
              </a:ext>
            </a:extLst>
          </p:cNvPr>
          <p:cNvSpPr txBox="1"/>
          <p:nvPr/>
        </p:nvSpPr>
        <p:spPr>
          <a:xfrm>
            <a:off x="5883819" y="3777020"/>
            <a:ext cx="6012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Both swimming and running have 4 members.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5564-4549-4874-8E7F-DB35713E1E38}"/>
              </a:ext>
            </a:extLst>
          </p:cNvPr>
          <p:cNvSpPr txBox="1"/>
          <p:nvPr/>
        </p:nvSpPr>
        <p:spPr>
          <a:xfrm>
            <a:off x="5774345" y="4768748"/>
            <a:ext cx="58765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There are 2 members who do not share any common activity.</a:t>
            </a:r>
            <a:endParaRPr lang="en-SG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07063-257D-4782-B7A8-FB9D46CB5F53}"/>
              </a:ext>
            </a:extLst>
          </p:cNvPr>
          <p:cNvSpPr txBox="1"/>
          <p:nvPr/>
        </p:nvSpPr>
        <p:spPr>
          <a:xfrm>
            <a:off x="6020245" y="5600323"/>
            <a:ext cx="6012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Betty and </a:t>
            </a:r>
            <a:r>
              <a:rPr lang="en-SG" sz="2400" dirty="0" err="1">
                <a:solidFill>
                  <a:srgbClr val="C00000"/>
                </a:solidFill>
              </a:rPr>
              <a:t>Fandy</a:t>
            </a:r>
            <a:r>
              <a:rPr lang="en-SG" sz="2400" dirty="0">
                <a:solidFill>
                  <a:srgbClr val="C00000"/>
                </a:solidFill>
              </a:rPr>
              <a:t>; Emily and </a:t>
            </a:r>
            <a:r>
              <a:rPr lang="en-SG" sz="2400" dirty="0" err="1">
                <a:solidFill>
                  <a:srgbClr val="C00000"/>
                </a:solidFill>
              </a:rPr>
              <a:t>Fandi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7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5774345" y="480848"/>
            <a:ext cx="587654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If you list out all the members attending each club, there are 2 clubs attended by the same group of members.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5883819" y="2296730"/>
            <a:ext cx="55766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TPY Club and Clementi Club attended by Aiken, Betty,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 and Emily.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3E824-8B39-4723-AB33-9C34646D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" b="1647"/>
          <a:stretch/>
        </p:blipFill>
        <p:spPr>
          <a:xfrm>
            <a:off x="431636" y="913956"/>
            <a:ext cx="5342709" cy="5722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B2163-6E39-43ED-A44A-58CD7E6BAE2A}"/>
              </a:ext>
            </a:extLst>
          </p:cNvPr>
          <p:cNvSpPr txBox="1"/>
          <p:nvPr/>
        </p:nvSpPr>
        <p:spPr>
          <a:xfrm>
            <a:off x="5774345" y="3894970"/>
            <a:ext cx="58765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(e)	All the clubs are attended by the same number of members.</a:t>
            </a:r>
            <a:endParaRPr lang="en-S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6FBE6-926D-4396-91E9-D2D618CEDC48}"/>
              </a:ext>
            </a:extLst>
          </p:cNvPr>
          <p:cNvSpPr txBox="1"/>
          <p:nvPr/>
        </p:nvSpPr>
        <p:spPr>
          <a:xfrm>
            <a:off x="5883819" y="4778424"/>
            <a:ext cx="53427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Every club is attended by 4 members.</a:t>
            </a:r>
          </a:p>
        </p:txBody>
      </p:sp>
    </p:spTree>
    <p:extLst>
      <p:ext uri="{BB962C8B-B14F-4D97-AF65-F5344CB8AC3E}">
        <p14:creationId xmlns:p14="http://schemas.microsoft.com/office/powerpoint/2010/main" val="34361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Proof for: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What is wrong with this “proof”?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blipFill>
                <a:blip r:embed="rId2"/>
                <a:stretch>
                  <a:fillRect l="-126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1936004" y="961041"/>
                <a:ext cx="815644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There are 3 cases to consider: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800" dirty="0"/>
                  <a:t>,  for example,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; </a:t>
                </a:r>
              </a:p>
              <a:p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800" dirty="0"/>
                  <a:t>; </a:t>
                </a:r>
              </a:p>
              <a:p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, say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r>
                  <a:rPr lang="en-SG" sz="2800" dirty="0"/>
                  <a:t>Therefore, in all cases,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04" y="961041"/>
                <a:ext cx="8156448" cy="2246769"/>
              </a:xfrm>
              <a:prstGeom prst="rect">
                <a:avLst/>
              </a:prstGeom>
              <a:blipFill>
                <a:blip r:embed="rId3"/>
                <a:stretch>
                  <a:fillRect l="-1570" t="-2717" r="-1046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/>
              <p:nvPr/>
            </p:nvSpPr>
            <p:spPr>
              <a:xfrm>
                <a:off x="951082" y="338858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Use the same logic in (a) to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" y="3388581"/>
                <a:ext cx="10126292" cy="523220"/>
              </a:xfrm>
              <a:prstGeom prst="rect">
                <a:avLst/>
              </a:prstGeom>
              <a:blipFill>
                <a:blip r:embed="rId4"/>
                <a:stretch>
                  <a:fillRect l="-120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 Proof for: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What is wrong with this “proof”?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blipFill>
                <a:blip r:embed="rId2"/>
                <a:stretch>
                  <a:fillRect l="-126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1904582" y="1171527"/>
                <a:ext cx="81564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Prove by contradiction.</a:t>
                </a:r>
              </a:p>
              <a:p>
                <a:r>
                  <a:rPr lang="en-SG" sz="28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800" dirty="0"/>
                  <a:t> for all real numbers. 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=9&gt;0</m:t>
                    </m:r>
                  </m:oMath>
                </a14:m>
                <a:r>
                  <a:rPr lang="en-SG" sz="2800" dirty="0"/>
                  <a:t> which is a contradiction.</a:t>
                </a:r>
              </a:p>
              <a:p>
                <a:r>
                  <a:rPr lang="en-SG" sz="2800" dirty="0"/>
                  <a:t>Therefore,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82" y="1171527"/>
                <a:ext cx="8156448" cy="1815882"/>
              </a:xfrm>
              <a:prstGeom prst="rect">
                <a:avLst/>
              </a:prstGeom>
              <a:blipFill>
                <a:blip r:embed="rId3"/>
                <a:stretch>
                  <a:fillRect l="-1495" t="-3020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/>
              <p:nvPr/>
            </p:nvSpPr>
            <p:spPr>
              <a:xfrm>
                <a:off x="951082" y="338858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 Use the same logic in (c) to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" y="3388581"/>
                <a:ext cx="10126292" cy="523220"/>
              </a:xfrm>
              <a:prstGeom prst="rect">
                <a:avLst/>
              </a:prstGeom>
              <a:blipFill>
                <a:blip r:embed="rId4"/>
                <a:stretch>
                  <a:fillRect l="-120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blipFill>
                <a:blip r:embed="rId2"/>
                <a:stretch>
                  <a:fillRect l="-1459" t="-5618" b="-13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614" b="-24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FA420D-0FA3-43E2-9698-CCB7893521D0}"/>
                  </a:ext>
                </a:extLst>
              </p:cNvPr>
              <p:cNvSpPr txBox="1"/>
              <p:nvPr/>
            </p:nvSpPr>
            <p:spPr>
              <a:xfrm>
                <a:off x="1176336" y="3508295"/>
                <a:ext cx="711422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Do we need to include the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FA420D-0FA3-43E2-9698-CCB789352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508295"/>
                <a:ext cx="7114224" cy="523220"/>
              </a:xfrm>
              <a:prstGeom prst="rect">
                <a:avLst/>
              </a:prstGeom>
              <a:blipFill>
                <a:blip r:embed="rId5"/>
                <a:stretch>
                  <a:fillRect l="-1799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F3951A-1EA0-4513-8DA8-D80821FB77AA}"/>
              </a:ext>
            </a:extLst>
          </p:cNvPr>
          <p:cNvSpPr txBox="1"/>
          <p:nvPr/>
        </p:nvSpPr>
        <p:spPr>
          <a:xfrm>
            <a:off x="2462784" y="4261595"/>
            <a:ext cx="591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No. A conditional statement is true (true by default/vacuously true) when its hypotheses is false.</a:t>
            </a:r>
          </a:p>
        </p:txBody>
      </p:sp>
    </p:spTree>
    <p:extLst>
      <p:ext uri="{BB962C8B-B14F-4D97-AF65-F5344CB8AC3E}">
        <p14:creationId xmlns:p14="http://schemas.microsoft.com/office/powerpoint/2010/main" val="20596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/>
              <p:nvPr/>
            </p:nvSpPr>
            <p:spPr>
              <a:xfrm>
                <a:off x="741441" y="319851"/>
                <a:ext cx="10709117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objectives for this tutorial: 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contrapositive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forms of a conditional statement. (Q1) 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Understanding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quantified statements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(Q4, Q5)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Writing quantified statements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(Q2, Q8, Q9)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proofs.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(Q3, Q6, Q7 )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1" y="319851"/>
                <a:ext cx="10709117" cy="3724096"/>
              </a:xfrm>
              <a:prstGeom prst="rect">
                <a:avLst/>
              </a:prstGeom>
              <a:blipFill>
                <a:blip r:embed="rId2"/>
                <a:stretch>
                  <a:fillRect l="-1765" t="-2455" r="-1025" b="-44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blipFill>
                <a:blip r:embed="rId2"/>
                <a:stretch>
                  <a:fillRect l="-1459" t="-5618" b="-13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614" b="-24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FA420D-0FA3-43E2-9698-CCB7893521D0}"/>
              </a:ext>
            </a:extLst>
          </p:cNvPr>
          <p:cNvSpPr txBox="1"/>
          <p:nvPr/>
        </p:nvSpPr>
        <p:spPr>
          <a:xfrm>
            <a:off x="7708135" y="1627248"/>
            <a:ext cx="39690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Complete the 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453FE9-D4A9-4C8B-924F-74034644B6D9}"/>
                  </a:ext>
                </a:extLst>
              </p:cNvPr>
              <p:cNvSpPr txBox="1"/>
              <p:nvPr/>
            </p:nvSpPr>
            <p:spPr>
              <a:xfrm>
                <a:off x="807302" y="3372719"/>
                <a:ext cx="8565716" cy="236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00FF"/>
                    </a:solidFill>
                  </a:rPr>
                  <a:t>2.3.	Case 1: both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are positive.</a:t>
                </a: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	2.3.1.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−1&gt;0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>
                  <a:solidFill>
                    <a:srgbClr val="0000FF"/>
                  </a:solidFill>
                </a:endParaRP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2.4.	Case 2: both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are negative.</a:t>
                </a: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	2.4.1.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−1&lt;0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2.5.	From lines 2.3.1 and 2.4.1,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2.6.	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453FE9-D4A9-4C8B-924F-74034644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3372719"/>
                <a:ext cx="8565716" cy="2369559"/>
              </a:xfrm>
              <a:prstGeom prst="rect">
                <a:avLst/>
              </a:prstGeom>
              <a:blipFill>
                <a:blip r:embed="rId5"/>
                <a:stretch>
                  <a:fillRect t="-2057" b="-23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2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blipFill>
                <a:blip r:embed="rId2"/>
                <a:stretch>
                  <a:fillRect l="-1459" t="-5618" b="-13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3605638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3605638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571" b="-226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FA420D-0FA3-43E2-9698-CCB7893521D0}"/>
              </a:ext>
            </a:extLst>
          </p:cNvPr>
          <p:cNvSpPr txBox="1"/>
          <p:nvPr/>
        </p:nvSpPr>
        <p:spPr>
          <a:xfrm>
            <a:off x="919660" y="4529535"/>
            <a:ext cx="981193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Step 3 is an application of </a:t>
            </a:r>
            <a:r>
              <a:rPr lang="en-SG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 generalization</a:t>
            </a: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. Explain what it means.</a:t>
            </a:r>
          </a:p>
        </p:txBody>
      </p:sp>
    </p:spTree>
    <p:extLst>
      <p:ext uri="{BB962C8B-B14F-4D97-AF65-F5344CB8AC3E}">
        <p14:creationId xmlns:p14="http://schemas.microsoft.com/office/powerpoint/2010/main" val="2950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Transformers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Battlestar Galactica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visited the Ancient Egypt”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watched the Water World show”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blipFill>
                <a:blip r:embed="rId2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2438003"/>
            <a:ext cx="7248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 visitor watched the Water World show.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37D1-A8A6-4DC5-AC83-52CB8CDC124A}"/>
              </a:ext>
            </a:extLst>
          </p:cNvPr>
          <p:cNvSpPr txBox="1"/>
          <p:nvPr/>
        </p:nvSpPr>
        <p:spPr>
          <a:xfrm>
            <a:off x="919660" y="3179186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visitor who took the Battlestar Galactica ride also took the Transformers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6D1227-7A51-4C15-8FE6-DA9F8230B6C4}"/>
              </a:ext>
            </a:extLst>
          </p:cNvPr>
          <p:cNvSpPr txBox="1"/>
          <p:nvPr/>
        </p:nvSpPr>
        <p:spPr>
          <a:xfrm>
            <a:off x="919660" y="4770614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There is a visitor who took both the Transformers ride and the Battlestar Galactica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4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65174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No visitor who visited the Ancient Egypt watched the Water World show.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	</a:t>
                </a:r>
                <a:r>
                  <a:rPr lang="en-SG" sz="28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(negation of existential)</a:t>
                </a:r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(De Morgan’s law)</a:t>
                </a:r>
              </a:p>
              <a:p>
                <a:pPr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→~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(implication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blipFill>
                <a:blip r:embed="rId3"/>
                <a:stretch>
                  <a:fillRect b="-5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86824F-47F6-4B5E-8DF4-72DFFED92209}"/>
              </a:ext>
            </a:extLst>
          </p:cNvPr>
          <p:cNvSpPr txBox="1"/>
          <p:nvPr/>
        </p:nvSpPr>
        <p:spPr>
          <a:xfrm>
            <a:off x="919660" y="1814342"/>
            <a:ext cx="76299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Equivalently, </a:t>
            </a:r>
          </a:p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~(there is a visitor who visited the Ancient Egypt and watched the Water World show).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274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102360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(e)	Some visitors who took the Transformers ride also visited the Ancient Egypt but some (who took the Transformers ride) did not (visit the Ancient Egypt).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/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/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92952-9ECF-44A4-87E7-3E58534D66B6}"/>
              </a:ext>
            </a:extLst>
          </p:cNvPr>
          <p:cNvGrpSpPr/>
          <p:nvPr/>
        </p:nvGrpSpPr>
        <p:grpSpPr>
          <a:xfrm>
            <a:off x="1526950" y="993058"/>
            <a:ext cx="8826418" cy="417871"/>
            <a:chOff x="1526950" y="993058"/>
            <a:chExt cx="8826418" cy="417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CC0D2E-0791-4138-B095-F8459403CC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993058"/>
              <a:ext cx="88264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9D8D19-F64C-4AB1-90A3-AFCD313FF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410929"/>
              <a:ext cx="20402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B6B05-C334-4117-92B4-403333C736C0}"/>
              </a:ext>
            </a:extLst>
          </p:cNvPr>
          <p:cNvGrpSpPr/>
          <p:nvPr/>
        </p:nvGrpSpPr>
        <p:grpSpPr>
          <a:xfrm>
            <a:off x="1526950" y="1410929"/>
            <a:ext cx="9435802" cy="493692"/>
            <a:chOff x="1526950" y="1410929"/>
            <a:chExt cx="9435802" cy="4936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5F7754-96F6-4106-9E42-F08A2BFAF397}"/>
                </a:ext>
              </a:extLst>
            </p:cNvPr>
            <p:cNvCxnSpPr>
              <a:cxnSpLocks/>
            </p:cNvCxnSpPr>
            <p:nvPr/>
          </p:nvCxnSpPr>
          <p:spPr>
            <a:xfrm>
              <a:off x="4214975" y="1410929"/>
              <a:ext cx="674777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5BFE13-9591-4939-B32E-FB94465446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904621"/>
              <a:ext cx="3406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6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above all the triangles, then it is above all the blue obj.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not above all the gray obj, then it is not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black obj is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obj that is above all the gray obj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blipFill>
                <a:blip r:embed="rId2"/>
                <a:stretch>
                  <a:fillRect l="-348" t="-2989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blipFill>
                <a:blip r:embed="rId3"/>
                <a:stretch>
                  <a:fillRect l="-34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919660" y="2756080"/>
            <a:ext cx="105103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Reorder the premises to show that the conclusion follows as a valid consequence from the premises by applying universal transitivity.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, the domain of discourse, be the set of objects.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3.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4.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blipFill>
                <a:blip r:embed="rId3"/>
                <a:stretch>
                  <a:fillRect l="-267" t="-15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905787" y="356067"/>
                <a:ext cx="10510340" cy="193899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400" dirty="0"/>
                  <a:t> 	If an </a:t>
                </a:r>
                <a:r>
                  <a:rPr lang="en-SG" sz="2400" dirty="0" err="1"/>
                  <a:t>obj</a:t>
                </a:r>
                <a:r>
                  <a:rPr lang="en-SG" sz="24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7" y="356067"/>
                <a:ext cx="10510340" cy="1938992"/>
              </a:xfrm>
              <a:prstGeom prst="rect">
                <a:avLst/>
              </a:prstGeom>
              <a:blipFill>
                <a:blip r:embed="rId4"/>
                <a:stretch>
                  <a:fillRect l="-58"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681036" y="2295059"/>
            <a:ext cx="110108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Rewrite your answer in (a) using predicates and quantified statements.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9794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8" y="2617459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1701028" y="3374280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1701028" y="4119539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7" y="1921806"/>
            <a:ext cx="384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Conditional statement: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1921806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1921806"/>
                <a:ext cx="18343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6" y="1189404"/>
            <a:ext cx="384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Quick recap: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2634974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2634974"/>
                <a:ext cx="18343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3348142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3348142"/>
                <a:ext cx="18343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4154441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4154441"/>
                <a:ext cx="18343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812327" y="13666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54445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→2 </m:t>
                    </m:r>
                    <m:d>
                      <m:dPr>
                        <m:begChr m:val="|"/>
                        <m:endChr m:val="|"/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∧3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5444561" cy="523220"/>
              </a:xfrm>
              <a:prstGeom prst="rect">
                <a:avLst/>
              </a:prstGeom>
              <a:blipFill>
                <a:blip r:embed="rId3"/>
                <a:stretch>
                  <a:fillRect l="-2352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∧3 |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6 |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812328" y="24215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812328" y="316738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812327" y="392446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62DD83-3B48-47B3-90C4-148BBB2E5BDC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B1C18-59F4-42E1-9E16-327BD66C3620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29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284719" y="1362133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4176593" cy="532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4176593" cy="532966"/>
              </a:xfrm>
              <a:prstGeom prst="rect">
                <a:avLst/>
              </a:prstGeom>
              <a:blipFill>
                <a:blip r:embed="rId2"/>
                <a:stretch>
                  <a:fillRect l="-3066" t="-11494" b="-310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284719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284719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284718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600858" y="4781967"/>
            <a:ext cx="916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original statement and contrapositive?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D446A-7E8F-466A-9AF5-6EA958D95958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BD957-91EB-4DDF-80F6-711C9E65EDDE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1297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9993010" y="131622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8553521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5475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8553521" cy="578685"/>
              </a:xfrm>
              <a:prstGeom prst="rect">
                <a:avLst/>
              </a:prstGeom>
              <a:blipFill>
                <a:blip r:embed="rId2"/>
                <a:stretch>
                  <a:fillRect l="-14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41769" y="2411120"/>
                <a:ext cx="702259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2411120"/>
                <a:ext cx="702259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41769" y="3924081"/>
                <a:ext cx="7217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3924081"/>
                <a:ext cx="721766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41769" y="3153699"/>
                <a:ext cx="7217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.</m:t>
                      </m:r>
                    </m:oMath>
                  </m:oMathPara>
                </a14:m>
                <a:endParaRPr lang="en-SG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3153699"/>
                <a:ext cx="721766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9993012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9993012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9993011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519221" y="4777020"/>
            <a:ext cx="678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converse and inverse?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86FBA-8309-4CC4-9805-4F22AF67B85A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B1525-6EE9-4EEE-AC31-809DBB22C783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8026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661499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(a)	Everybody loves himself or herself.</a:t>
            </a:r>
            <a:endParaRPr lang="en-S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4246444" y="4700249"/>
                <a:ext cx="46049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r>
                  <a:rPr lang="en-SG" sz="3200" dirty="0">
                    <a:ea typeface="Cambria Math" panose="02040503050406030204" pitchFamily="18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44" y="4700249"/>
                <a:ext cx="4604948" cy="584775"/>
              </a:xfrm>
              <a:prstGeom prst="rect">
                <a:avLst/>
              </a:prstGeom>
              <a:blipFill>
                <a:blip r:embed="rId3"/>
                <a:stretch>
                  <a:fillRect l="-3444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7D9F2-D3E9-47B0-ACCE-03DA0A70C5DA}"/>
                  </a:ext>
                </a:extLst>
              </p:cNvPr>
              <p:cNvSpPr txBox="1"/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</a:t>
                </a:r>
                <a:r>
                  <a:rPr lang="en-SG" sz="3200" dirty="0" err="1"/>
                  <a:t>i</a:t>
                </a:r>
                <a:r>
                  <a:rPr lang="en-SG" sz="3200" dirty="0"/>
                  <a:t>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7D9F2-D3E9-47B0-ACCE-03DA0A70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blipFill>
                <a:blip r:embed="rId4"/>
                <a:stretch>
                  <a:fillRect l="-3688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7D4B60-7D0D-4EB5-8793-B53847F2B86E}"/>
                  </a:ext>
                </a:extLst>
              </p:cNvPr>
              <p:cNvSpPr txBox="1"/>
              <p:nvPr/>
            </p:nvSpPr>
            <p:spPr>
              <a:xfrm>
                <a:off x="1176336" y="2401849"/>
                <a:ext cx="6126672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(ii)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7D4B60-7D0D-4EB5-8793-B53847F2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2401849"/>
                <a:ext cx="6126672" cy="648191"/>
              </a:xfrm>
              <a:prstGeom prst="rect">
                <a:avLst/>
              </a:prstGeom>
              <a:blipFill>
                <a:blip r:embed="rId5"/>
                <a:stretch>
                  <a:fillRect l="-2587" t="-5660" b="-27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D387C8-107B-497A-8D87-08C1B5B8709C}"/>
              </a:ext>
            </a:extLst>
          </p:cNvPr>
          <p:cNvSpPr txBox="1"/>
          <p:nvPr/>
        </p:nvSpPr>
        <p:spPr>
          <a:xfrm>
            <a:off x="5869268" y="1351665"/>
            <a:ext cx="488899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Everybody loves everybody.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/>
              <p:nvPr/>
            </p:nvSpPr>
            <p:spPr>
              <a:xfrm>
                <a:off x="1176336" y="3459001"/>
                <a:ext cx="635832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(iii)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459001"/>
                <a:ext cx="6358320" cy="648191"/>
              </a:xfrm>
              <a:prstGeom prst="rect">
                <a:avLst/>
              </a:prstGeom>
              <a:blipFill>
                <a:blip r:embed="rId6"/>
                <a:stretch>
                  <a:fillRect l="-2493" t="-5607" b="-261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0D82EACA-F904-4152-8956-D7BD6FB17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63" y="2550208"/>
            <a:ext cx="481519" cy="481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75AEE-654B-4573-839B-E5F57908F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51" y="3624784"/>
            <a:ext cx="514809" cy="3861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C7CE32-3C20-4F62-802A-28A44F96D15E}"/>
              </a:ext>
            </a:extLst>
          </p:cNvPr>
          <p:cNvSpPr txBox="1"/>
          <p:nvPr/>
        </p:nvSpPr>
        <p:spPr>
          <a:xfrm>
            <a:off x="7903899" y="2187335"/>
            <a:ext cx="333230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Unless there is only one person.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2EACA-F904-4152-8956-D7BD6FB17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07" y="1413220"/>
            <a:ext cx="481519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58011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(b)	Everybody loves somebody.</a:t>
            </a:r>
            <a:endParaRPr lang="en-S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6A0443-E5CA-4FB4-8318-A24A4C2B6AA3}"/>
                  </a:ext>
                </a:extLst>
              </p:cNvPr>
              <p:cNvSpPr txBox="1"/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</a:t>
                </a:r>
                <a:r>
                  <a:rPr lang="en-SG" sz="3200" dirty="0" err="1"/>
                  <a:t>i</a:t>
                </a:r>
                <a:r>
                  <a:rPr lang="en-SG" sz="3200" dirty="0"/>
                  <a:t>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6A0443-E5CA-4FB4-8318-A24A4C2B6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blipFill>
                <a:blip r:embed="rId2"/>
                <a:stretch>
                  <a:fillRect l="-3688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0193A-E279-4C09-A717-30F6701DB261}"/>
                  </a:ext>
                </a:extLst>
              </p:cNvPr>
              <p:cNvSpPr txBox="1"/>
              <p:nvPr/>
            </p:nvSpPr>
            <p:spPr>
              <a:xfrm>
                <a:off x="1176336" y="2870151"/>
                <a:ext cx="429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(ii)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0193A-E279-4C09-A717-30F6701D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2870151"/>
                <a:ext cx="4297872" cy="584775"/>
              </a:xfrm>
              <a:prstGeom prst="rect">
                <a:avLst/>
              </a:prstGeom>
              <a:blipFill>
                <a:blip r:embed="rId3"/>
                <a:stretch>
                  <a:fillRect l="-3688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228A27C-BC27-47B4-959D-50CEE401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0" y="1399897"/>
            <a:ext cx="481519" cy="4815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AAC1EE-C76F-4F80-A370-EAC07E6DAE43}"/>
              </a:ext>
            </a:extLst>
          </p:cNvPr>
          <p:cNvSpPr txBox="1"/>
          <p:nvPr/>
        </p:nvSpPr>
        <p:spPr>
          <a:xfrm>
            <a:off x="6197019" y="1191451"/>
            <a:ext cx="457480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There is a person who loves everybody.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A558C9-3456-424D-9EF9-7848E0CC4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0" y="2852428"/>
            <a:ext cx="481519" cy="4815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FF3FA-D4E0-4C82-B478-BAE11154937F}"/>
              </a:ext>
            </a:extLst>
          </p:cNvPr>
          <p:cNvSpPr txBox="1"/>
          <p:nvPr/>
        </p:nvSpPr>
        <p:spPr>
          <a:xfrm>
            <a:off x="6197019" y="2643982"/>
            <a:ext cx="457480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There is a person whom everybody loves.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8CB64-5E2D-42D4-A267-97A931001385}"/>
                  </a:ext>
                </a:extLst>
              </p:cNvPr>
              <p:cNvSpPr txBox="1"/>
              <p:nvPr/>
            </p:nvSpPr>
            <p:spPr>
              <a:xfrm>
                <a:off x="3325874" y="4692212"/>
                <a:ext cx="5050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r>
                  <a:rPr lang="en-SG" sz="3200" dirty="0">
                    <a:ea typeface="Cambria Math" panose="02040503050406030204" pitchFamily="18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8CB64-5E2D-42D4-A267-97A93100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74" y="4692212"/>
                <a:ext cx="5050030" cy="584775"/>
              </a:xfrm>
              <a:prstGeom prst="rect">
                <a:avLst/>
              </a:prstGeom>
              <a:blipFill>
                <a:blip r:embed="rId5"/>
                <a:stretch>
                  <a:fillRect l="-3140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3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64930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(c)	Everybody loves somebody else.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/>
              <p:nvPr/>
            </p:nvSpPr>
            <p:spPr>
              <a:xfrm>
                <a:off x="1414272" y="3669289"/>
                <a:ext cx="737616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r>
                  <a:rPr lang="en-SG" sz="3200" b="0" dirty="0">
                    <a:ea typeface="Cambria Math" panose="02040503050406030204" pitchFamily="18" charset="0"/>
                  </a:rPr>
                  <a:t>Answer</a:t>
                </a:r>
                <a:r>
                  <a:rPr lang="en-SG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2" y="3669289"/>
                <a:ext cx="7376160" cy="648191"/>
              </a:xfrm>
              <a:prstGeom prst="rect">
                <a:avLst/>
              </a:prstGeom>
              <a:blipFill>
                <a:blip r:embed="rId2"/>
                <a:stretch>
                  <a:fillRect l="-2066" t="-5660" b="-27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73445-A2D5-4A25-87D3-3143F7CE41FA}"/>
                  </a:ext>
                </a:extLst>
              </p:cNvPr>
              <p:cNvSpPr txBox="1"/>
              <p:nvPr/>
            </p:nvSpPr>
            <p:spPr>
              <a:xfrm>
                <a:off x="968428" y="1617006"/>
                <a:ext cx="10479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Is this the same as (b) Everybody love somebody (</a:t>
                </a:r>
                <a14:m>
                  <m:oMath xmlns:m="http://schemas.openxmlformats.org/officeDocument/2006/math"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)?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73445-A2D5-4A25-87D3-3143F7CE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28" y="1617006"/>
                <a:ext cx="10479860" cy="523220"/>
              </a:xfrm>
              <a:prstGeom prst="rect">
                <a:avLst/>
              </a:prstGeom>
              <a:blipFill>
                <a:blip r:embed="rId3"/>
                <a:stretch>
                  <a:fillRect l="-1222" t="-10465" r="-524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557FA3-99C0-4669-9D66-324AAA71136C}"/>
              </a:ext>
            </a:extLst>
          </p:cNvPr>
          <p:cNvSpPr txBox="1"/>
          <p:nvPr/>
        </p:nvSpPr>
        <p:spPr>
          <a:xfrm>
            <a:off x="5448300" y="2248066"/>
            <a:ext cx="1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554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2537</TotalTime>
  <Words>3212</Words>
  <Application>Microsoft Office PowerPoint</Application>
  <PresentationFormat>Widescreen</PresentationFormat>
  <Paragraphs>282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Corbel</vt:lpstr>
      <vt:lpstr>Times New Roman</vt:lpstr>
      <vt:lpstr>Wingdings</vt:lpstr>
      <vt:lpstr>Basis</vt:lpstr>
      <vt:lpstr>CS1231S Tutorial #2</vt:lpstr>
      <vt:lpstr>PowerPoint Presentation</vt:lpstr>
      <vt:lpstr>Q1</vt:lpstr>
      <vt:lpstr>Q1</vt:lpstr>
      <vt:lpstr>Q1</vt:lpstr>
      <vt:lpstr>Q1</vt:lpstr>
      <vt:lpstr>Q2</vt:lpstr>
      <vt:lpstr>Q2</vt:lpstr>
      <vt:lpstr>Q2</vt:lpstr>
      <vt:lpstr>Q2</vt:lpstr>
      <vt:lpstr>Q3</vt:lpstr>
      <vt:lpstr>Q3</vt:lpstr>
      <vt:lpstr>Q4</vt:lpstr>
      <vt:lpstr>Q4</vt:lpstr>
      <vt:lpstr>Q5</vt:lpstr>
      <vt:lpstr>Q5</vt:lpstr>
      <vt:lpstr>Q6</vt:lpstr>
      <vt:lpstr>Q6</vt:lpstr>
      <vt:lpstr>Q7</vt:lpstr>
      <vt:lpstr>Q7</vt:lpstr>
      <vt:lpstr>Q7</vt:lpstr>
      <vt:lpstr>Q8</vt:lpstr>
      <vt:lpstr>Q8</vt:lpstr>
      <vt:lpstr>Q8</vt:lpstr>
      <vt:lpstr>Q9</vt:lpstr>
      <vt:lpstr>Q9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Tuck-Choy Aaron TAN</dc:creator>
  <cp:lastModifiedBy>Theodore Leebrant</cp:lastModifiedBy>
  <cp:revision>483</cp:revision>
  <cp:lastPrinted>2020-04-01T05:50:33Z</cp:lastPrinted>
  <dcterms:created xsi:type="dcterms:W3CDTF">2020-03-29T08:20:19Z</dcterms:created>
  <dcterms:modified xsi:type="dcterms:W3CDTF">2021-02-03T05:29:33Z</dcterms:modified>
</cp:coreProperties>
</file>