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85" r:id="rId3"/>
    <p:sldId id="268" r:id="rId4"/>
    <p:sldId id="259" r:id="rId5"/>
    <p:sldId id="329" r:id="rId6"/>
    <p:sldId id="308" r:id="rId7"/>
    <p:sldId id="315" r:id="rId8"/>
    <p:sldId id="309" r:id="rId9"/>
    <p:sldId id="311" r:id="rId10"/>
    <p:sldId id="313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16" r:id="rId19"/>
    <p:sldId id="337" r:id="rId20"/>
    <p:sldId id="319" r:id="rId21"/>
    <p:sldId id="321" r:id="rId22"/>
    <p:sldId id="260" r:id="rId23"/>
    <p:sldId id="328" r:id="rId24"/>
    <p:sldId id="271" r:id="rId25"/>
    <p:sldId id="326" r:id="rId26"/>
    <p:sldId id="33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E5E5"/>
    <a:srgbClr val="006600"/>
    <a:srgbClr val="FFCCCC"/>
    <a:srgbClr val="DFC9EF"/>
    <a:srgbClr val="BC8FDD"/>
    <a:srgbClr val="FF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8" autoAdjust="0"/>
    <p:restoredTop sz="81806" autoAdjust="0"/>
  </p:normalViewPr>
  <p:slideViewPr>
    <p:cSldViewPr snapToGrid="0" snapToObjects="1">
      <p:cViewPr varScale="1">
        <p:scale>
          <a:sx n="115" d="100"/>
          <a:sy n="115" d="100"/>
        </p:scale>
        <p:origin x="804" y="84"/>
      </p:cViewPr>
      <p:guideLst/>
    </p:cSldViewPr>
  </p:slideViewPr>
  <p:outlineViewPr>
    <p:cViewPr>
      <p:scale>
        <a:sx n="33" d="100"/>
        <a:sy n="33" d="100"/>
      </p:scale>
      <p:origin x="0" y="-133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E0D1F-4E0B-470D-BE89-8B98D1F65AE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7DDD6-A43A-4F1F-AB30-FF9862BC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4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69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36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04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42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04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86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4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998F76-E9E3-4463-817F-D8C0D573D975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30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8D06-5A9E-4B3F-952F-1E0761201B9F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4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4F4B-6828-4512-B9A2-CDE95FB13083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7F3F-66F1-4062-AD20-D4050B2E2316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8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A186-BC58-4E38-9D6B-E2530ED488D7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496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92B9-BF38-4C9C-90F6-943069E9EDFA}" type="datetime1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D3BD-47A2-4767-947D-2AE1001298C3}" type="datetime1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8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6707-B7B2-4F97-BB0F-04E2D97E588E}" type="datetime1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6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6F7F-EEFF-4A48-AE97-650E1D713802}" type="datetime1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721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A2C-FFF8-457B-A6F2-A82A2E070B42}" type="datetime1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1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92C9-6F7B-471B-93D4-A5C041E70C69}" type="datetime1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7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F60B06E-A043-4080-8A6B-3C15F51235EB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3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200.png"/><Relationship Id="rId7" Type="http://schemas.openxmlformats.org/officeDocument/2006/relationships/image" Target="../media/image3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2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9" Type="http://schemas.openxmlformats.org/officeDocument/2006/relationships/image" Target="../media/image61.png"/><Relationship Id="rId3" Type="http://schemas.openxmlformats.org/officeDocument/2006/relationships/image" Target="../media/image1.jpg"/><Relationship Id="rId34" Type="http://schemas.openxmlformats.org/officeDocument/2006/relationships/image" Target="../media/image67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33" Type="http://schemas.openxmlformats.org/officeDocument/2006/relationships/image" Target="../media/image66.png"/><Relationship Id="rId38" Type="http://schemas.openxmlformats.org/officeDocument/2006/relationships/image" Target="../media/image6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1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32" Type="http://schemas.openxmlformats.org/officeDocument/2006/relationships/image" Target="../media/image65.png"/><Relationship Id="rId37" Type="http://schemas.openxmlformats.org/officeDocument/2006/relationships/image" Target="../media/image59.png"/><Relationship Id="rId40" Type="http://schemas.openxmlformats.org/officeDocument/2006/relationships/image" Target="../media/image62.png"/><Relationship Id="rId5" Type="http://schemas.openxmlformats.org/officeDocument/2006/relationships/image" Target="../media/image400.png"/><Relationship Id="rId15" Type="http://schemas.openxmlformats.org/officeDocument/2006/relationships/image" Target="../media/image50.png"/><Relationship Id="rId36" Type="http://schemas.openxmlformats.org/officeDocument/2006/relationships/image" Target="../media/image58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31" Type="http://schemas.openxmlformats.org/officeDocument/2006/relationships/image" Target="../media/image56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30" Type="http://schemas.openxmlformats.org/officeDocument/2006/relationships/image" Target="../media/image55.png"/><Relationship Id="rId35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57.png"/><Relationship Id="rId39" Type="http://schemas.openxmlformats.org/officeDocument/2006/relationships/image" Target="../media/image1.jpg"/><Relationship Id="rId21" Type="http://schemas.openxmlformats.org/officeDocument/2006/relationships/image" Target="../media/image55.png"/><Relationship Id="rId34" Type="http://schemas.openxmlformats.org/officeDocument/2006/relationships/image" Target="../media/image89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5.png"/><Relationship Id="rId33" Type="http://schemas.openxmlformats.org/officeDocument/2006/relationships/image" Target="../media/image88.png"/><Relationship Id="rId38" Type="http://schemas.openxmlformats.org/officeDocument/2006/relationships/image" Target="../media/image6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9.png"/><Relationship Id="rId20" Type="http://schemas.openxmlformats.org/officeDocument/2006/relationships/image" Target="../media/image39.png"/><Relationship Id="rId29" Type="http://schemas.openxmlformats.org/officeDocument/2006/relationships/image" Target="../media/image60.png"/><Relationship Id="rId41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4.png"/><Relationship Id="rId32" Type="http://schemas.openxmlformats.org/officeDocument/2006/relationships/image" Target="../media/image87.png"/><Relationship Id="rId37" Type="http://schemas.openxmlformats.org/officeDocument/2006/relationships/image" Target="../media/image63.png"/><Relationship Id="rId40" Type="http://schemas.openxmlformats.org/officeDocument/2006/relationships/image" Target="../media/image40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3.png"/><Relationship Id="rId28" Type="http://schemas.openxmlformats.org/officeDocument/2006/relationships/image" Target="../media/image59.png"/><Relationship Id="rId36" Type="http://schemas.openxmlformats.org/officeDocument/2006/relationships/image" Target="../media/image91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31" Type="http://schemas.openxmlformats.org/officeDocument/2006/relationships/image" Target="../media/image86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56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Relationship Id="rId35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7" Type="http://schemas.openxmlformats.org/officeDocument/2006/relationships/image" Target="../media/image94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1.jp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9" Type="http://schemas.openxmlformats.org/officeDocument/2006/relationships/image" Target="../media/image9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57.png"/><Relationship Id="rId39" Type="http://schemas.openxmlformats.org/officeDocument/2006/relationships/image" Target="../media/image40.png"/><Relationship Id="rId21" Type="http://schemas.openxmlformats.org/officeDocument/2006/relationships/image" Target="../media/image55.png"/><Relationship Id="rId34" Type="http://schemas.openxmlformats.org/officeDocument/2006/relationships/image" Target="../media/image89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5.png"/><Relationship Id="rId33" Type="http://schemas.openxmlformats.org/officeDocument/2006/relationships/image" Target="../media/image88.png"/><Relationship Id="rId38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9.png"/><Relationship Id="rId20" Type="http://schemas.openxmlformats.org/officeDocument/2006/relationships/image" Target="../media/image39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4.png"/><Relationship Id="rId32" Type="http://schemas.openxmlformats.org/officeDocument/2006/relationships/image" Target="../media/image87.png"/><Relationship Id="rId37" Type="http://schemas.openxmlformats.org/officeDocument/2006/relationships/image" Target="../media/image98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3.png"/><Relationship Id="rId28" Type="http://schemas.openxmlformats.org/officeDocument/2006/relationships/image" Target="../media/image59.png"/><Relationship Id="rId36" Type="http://schemas.openxmlformats.org/officeDocument/2006/relationships/image" Target="../media/image91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31" Type="http://schemas.openxmlformats.org/officeDocument/2006/relationships/image" Target="../media/image86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56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Relationship Id="rId35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57.png"/><Relationship Id="rId39" Type="http://schemas.openxmlformats.org/officeDocument/2006/relationships/image" Target="../media/image1.jpg"/><Relationship Id="rId21" Type="http://schemas.openxmlformats.org/officeDocument/2006/relationships/image" Target="../media/image55.png"/><Relationship Id="rId34" Type="http://schemas.openxmlformats.org/officeDocument/2006/relationships/image" Target="../media/image89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5.png"/><Relationship Id="rId33" Type="http://schemas.openxmlformats.org/officeDocument/2006/relationships/image" Target="../media/image88.png"/><Relationship Id="rId38" Type="http://schemas.openxmlformats.org/officeDocument/2006/relationships/image" Target="../media/image6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9.png"/><Relationship Id="rId20" Type="http://schemas.openxmlformats.org/officeDocument/2006/relationships/image" Target="../media/image39.png"/><Relationship Id="rId29" Type="http://schemas.openxmlformats.org/officeDocument/2006/relationships/image" Target="../media/image60.png"/><Relationship Id="rId41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4.png"/><Relationship Id="rId32" Type="http://schemas.openxmlformats.org/officeDocument/2006/relationships/image" Target="../media/image87.png"/><Relationship Id="rId37" Type="http://schemas.openxmlformats.org/officeDocument/2006/relationships/image" Target="../media/image63.png"/><Relationship Id="rId40" Type="http://schemas.openxmlformats.org/officeDocument/2006/relationships/image" Target="../media/image40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3.png"/><Relationship Id="rId28" Type="http://schemas.openxmlformats.org/officeDocument/2006/relationships/image" Target="../media/image59.png"/><Relationship Id="rId36" Type="http://schemas.openxmlformats.org/officeDocument/2006/relationships/image" Target="../media/image91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31" Type="http://schemas.openxmlformats.org/officeDocument/2006/relationships/image" Target="../media/image86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56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Relationship Id="rId35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57.png"/><Relationship Id="rId39" Type="http://schemas.openxmlformats.org/officeDocument/2006/relationships/image" Target="../media/image40.png"/><Relationship Id="rId21" Type="http://schemas.openxmlformats.org/officeDocument/2006/relationships/image" Target="../media/image55.png"/><Relationship Id="rId34" Type="http://schemas.openxmlformats.org/officeDocument/2006/relationships/image" Target="../media/image89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5.png"/><Relationship Id="rId33" Type="http://schemas.openxmlformats.org/officeDocument/2006/relationships/image" Target="../media/image88.png"/><Relationship Id="rId38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9.png"/><Relationship Id="rId20" Type="http://schemas.openxmlformats.org/officeDocument/2006/relationships/image" Target="../media/image39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4.png"/><Relationship Id="rId32" Type="http://schemas.openxmlformats.org/officeDocument/2006/relationships/image" Target="../media/image87.png"/><Relationship Id="rId37" Type="http://schemas.openxmlformats.org/officeDocument/2006/relationships/image" Target="../media/image99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3.png"/><Relationship Id="rId28" Type="http://schemas.openxmlformats.org/officeDocument/2006/relationships/image" Target="../media/image59.png"/><Relationship Id="rId36" Type="http://schemas.openxmlformats.org/officeDocument/2006/relationships/image" Target="../media/image91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31" Type="http://schemas.openxmlformats.org/officeDocument/2006/relationships/image" Target="../media/image86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56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Relationship Id="rId35" Type="http://schemas.openxmlformats.org/officeDocument/2006/relationships/image" Target="../media/image9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57.png"/><Relationship Id="rId39" Type="http://schemas.openxmlformats.org/officeDocument/2006/relationships/image" Target="../media/image1.jpg"/><Relationship Id="rId21" Type="http://schemas.openxmlformats.org/officeDocument/2006/relationships/image" Target="../media/image55.png"/><Relationship Id="rId34" Type="http://schemas.openxmlformats.org/officeDocument/2006/relationships/image" Target="../media/image89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5.png"/><Relationship Id="rId33" Type="http://schemas.openxmlformats.org/officeDocument/2006/relationships/image" Target="../media/image88.png"/><Relationship Id="rId38" Type="http://schemas.openxmlformats.org/officeDocument/2006/relationships/image" Target="../media/image6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9.png"/><Relationship Id="rId20" Type="http://schemas.openxmlformats.org/officeDocument/2006/relationships/image" Target="../media/image39.png"/><Relationship Id="rId29" Type="http://schemas.openxmlformats.org/officeDocument/2006/relationships/image" Target="../media/image60.png"/><Relationship Id="rId41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4.png"/><Relationship Id="rId32" Type="http://schemas.openxmlformats.org/officeDocument/2006/relationships/image" Target="../media/image87.png"/><Relationship Id="rId37" Type="http://schemas.openxmlformats.org/officeDocument/2006/relationships/image" Target="../media/image63.png"/><Relationship Id="rId40" Type="http://schemas.openxmlformats.org/officeDocument/2006/relationships/image" Target="../media/image40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3.png"/><Relationship Id="rId28" Type="http://schemas.openxmlformats.org/officeDocument/2006/relationships/image" Target="../media/image59.png"/><Relationship Id="rId36" Type="http://schemas.openxmlformats.org/officeDocument/2006/relationships/image" Target="../media/image91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31" Type="http://schemas.openxmlformats.org/officeDocument/2006/relationships/image" Target="../media/image86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56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Relationship Id="rId35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0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50.png"/><Relationship Id="rId7" Type="http://schemas.openxmlformats.org/officeDocument/2006/relationships/image" Target="../media/image108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10" Type="http://schemas.openxmlformats.org/officeDocument/2006/relationships/image" Target="../media/image111.png"/><Relationship Id="rId4" Type="http://schemas.openxmlformats.org/officeDocument/2006/relationships/image" Target="../media/image420.png"/><Relationship Id="rId9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1.png"/><Relationship Id="rId13" Type="http://schemas.openxmlformats.org/officeDocument/2006/relationships/image" Target="../media/image611.png"/><Relationship Id="rId3" Type="http://schemas.openxmlformats.org/officeDocument/2006/relationships/image" Target="../media/image520.png"/><Relationship Id="rId7" Type="http://schemas.openxmlformats.org/officeDocument/2006/relationships/image" Target="../media/image550.png"/><Relationship Id="rId12" Type="http://schemas.openxmlformats.org/officeDocument/2006/relationships/image" Target="../media/image601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1.png"/><Relationship Id="rId11" Type="http://schemas.openxmlformats.org/officeDocument/2006/relationships/image" Target="../media/image590.png"/><Relationship Id="rId5" Type="http://schemas.openxmlformats.org/officeDocument/2006/relationships/image" Target="../media/image540.png"/><Relationship Id="rId15" Type="http://schemas.openxmlformats.org/officeDocument/2006/relationships/image" Target="../media/image630.png"/><Relationship Id="rId10" Type="http://schemas.openxmlformats.org/officeDocument/2006/relationships/image" Target="../media/image581.png"/><Relationship Id="rId9" Type="http://schemas.openxmlformats.org/officeDocument/2006/relationships/image" Target="../media/image571.png"/><Relationship Id="rId14" Type="http://schemas.openxmlformats.org/officeDocument/2006/relationships/image" Target="../media/image62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520.png"/><Relationship Id="rId7" Type="http://schemas.openxmlformats.org/officeDocument/2006/relationships/image" Target="../media/image120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5" Type="http://schemas.openxmlformats.org/officeDocument/2006/relationships/image" Target="../media/image540.png"/><Relationship Id="rId10" Type="http://schemas.openxmlformats.org/officeDocument/2006/relationships/image" Target="../media/image123.png"/><Relationship Id="rId4" Type="http://schemas.openxmlformats.org/officeDocument/2006/relationships/image" Target="../media/image118.png"/><Relationship Id="rId9" Type="http://schemas.openxmlformats.org/officeDocument/2006/relationships/image" Target="../media/image12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0.png"/><Relationship Id="rId3" Type="http://schemas.openxmlformats.org/officeDocument/2006/relationships/image" Target="../media/image126.png"/><Relationship Id="rId7" Type="http://schemas.openxmlformats.org/officeDocument/2006/relationships/image" Target="../media/image610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11" Type="http://schemas.openxmlformats.org/officeDocument/2006/relationships/image" Target="../media/image130.png"/><Relationship Id="rId5" Type="http://schemas.openxmlformats.org/officeDocument/2006/relationships/image" Target="../media/image127.png"/><Relationship Id="rId10" Type="http://schemas.openxmlformats.org/officeDocument/2006/relationships/image" Target="../media/image129.png"/><Relationship Id="rId4" Type="http://schemas.openxmlformats.org/officeDocument/2006/relationships/image" Target="../media/image580.png"/><Relationship Id="rId9" Type="http://schemas.openxmlformats.org/officeDocument/2006/relationships/image" Target="../media/image12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0.png"/><Relationship Id="rId13" Type="http://schemas.openxmlformats.org/officeDocument/2006/relationships/image" Target="../media/image136.png"/><Relationship Id="rId3" Type="http://schemas.openxmlformats.org/officeDocument/2006/relationships/image" Target="../media/image126.png"/><Relationship Id="rId7" Type="http://schemas.openxmlformats.org/officeDocument/2006/relationships/image" Target="../media/image610.png"/><Relationship Id="rId12" Type="http://schemas.openxmlformats.org/officeDocument/2006/relationships/image" Target="../media/image135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11" Type="http://schemas.openxmlformats.org/officeDocument/2006/relationships/image" Target="../media/image134.png"/><Relationship Id="rId5" Type="http://schemas.openxmlformats.org/officeDocument/2006/relationships/image" Target="../media/image132.png"/><Relationship Id="rId10" Type="http://schemas.openxmlformats.org/officeDocument/2006/relationships/image" Target="../media/image133.png"/><Relationship Id="rId4" Type="http://schemas.openxmlformats.org/officeDocument/2006/relationships/image" Target="../media/image580.png"/><Relationship Id="rId9" Type="http://schemas.openxmlformats.org/officeDocument/2006/relationships/image" Target="../media/image700.png"/><Relationship Id="rId14" Type="http://schemas.openxmlformats.org/officeDocument/2006/relationships/image" Target="../media/image1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9.png"/><Relationship Id="rId3" Type="http://schemas.openxmlformats.org/officeDocument/2006/relationships/image" Target="../media/image3.png"/><Relationship Id="rId21" Type="http://schemas.openxmlformats.org/officeDocument/2006/relationships/image" Target="../media/image13.png"/><Relationship Id="rId17" Type="http://schemas.openxmlformats.org/officeDocument/2006/relationships/image" Target="../media/image7.png"/><Relationship Id="rId16" Type="http://schemas.openxmlformats.org/officeDocument/2006/relationships/image" Target="../media/image6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5" Type="http://schemas.openxmlformats.org/officeDocument/2006/relationships/image" Target="../media/image5.png"/><Relationship Id="rId19" Type="http://schemas.openxmlformats.org/officeDocument/2006/relationships/image" Target="../media/image10.png"/><Relationship Id="rId4" Type="http://schemas.openxmlformats.org/officeDocument/2006/relationships/image" Target="../media/image2.png"/><Relationship Id="rId1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5.png"/><Relationship Id="rId7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16.png"/><Relationship Id="rId4" Type="http://schemas.openxmlformats.org/officeDocument/2006/relationships/image" Target="../media/image26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00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1" Type="http://schemas.openxmlformats.org/officeDocument/2006/relationships/image" Target="../media/image240.png"/><Relationship Id="rId5" Type="http://schemas.openxmlformats.org/officeDocument/2006/relationships/image" Target="../media/image251.png"/><Relationship Id="rId10" Type="http://schemas.openxmlformats.org/officeDocument/2006/relationships/image" Target="../media/image230.png"/><Relationship Id="rId4" Type="http://schemas.openxmlformats.org/officeDocument/2006/relationships/image" Target="../media/image210.png"/><Relationship Id="rId9" Type="http://schemas.openxmlformats.org/officeDocument/2006/relationships/image" Target="../media/image2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200.png"/><Relationship Id="rId7" Type="http://schemas.openxmlformats.org/officeDocument/2006/relationships/image" Target="../media/image25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00.png"/><Relationship Id="rId7" Type="http://schemas.openxmlformats.org/officeDocument/2006/relationships/image" Target="../media/image29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36.png"/><Relationship Id="rId4" Type="http://schemas.openxmlformats.org/officeDocument/2006/relationships/image" Target="../media/image2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B366-077F-5141-BDDB-5136E07F8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Cs1231s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tutorial #4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DE500-BCC6-024C-9FB8-F236052DC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Equivalence relations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D26E4-A062-4E0C-BFBC-9360897BE02E}"/>
              </a:ext>
            </a:extLst>
          </p:cNvPr>
          <p:cNvSpPr txBox="1"/>
          <p:nvPr/>
        </p:nvSpPr>
        <p:spPr>
          <a:xfrm>
            <a:off x="3853591" y="5609864"/>
            <a:ext cx="808945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with contents by Goh </a:t>
            </a:r>
            <a:r>
              <a:rPr lang="en-US" sz="3200" dirty="0" err="1">
                <a:solidFill>
                  <a:schemeClr val="bg1"/>
                </a:solidFill>
              </a:rPr>
              <a:t>Siau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Chiak</a:t>
            </a:r>
            <a:r>
              <a:rPr lang="en-US" sz="3200" dirty="0">
                <a:solidFill>
                  <a:schemeClr val="bg1"/>
                </a:solidFill>
              </a:rPr>
              <a:t> and Aaron </a:t>
            </a:r>
            <a:r>
              <a:rPr lang="en-US" sz="3200" dirty="0" smtClean="0">
                <a:solidFill>
                  <a:schemeClr val="bg1"/>
                </a:solidFill>
              </a:rPr>
              <a:t>Tan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edited by Theodore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37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01" y="338513"/>
            <a:ext cx="150660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Q3(d)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259641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10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A9CCFC-70D2-4531-8C8C-8FBC836D16F9}"/>
                  </a:ext>
                </a:extLst>
              </p:cNvPr>
              <p:cNvSpPr txBox="1"/>
              <p:nvPr/>
            </p:nvSpPr>
            <p:spPr>
              <a:xfrm>
                <a:off x="2065106" y="338513"/>
                <a:ext cx="8978045" cy="1015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="0" dirty="0"/>
                  <a:t>etermine </a:t>
                </a:r>
                <a:r>
                  <a:rPr lang="en-US" sz="2000" dirty="0"/>
                  <a:t>whether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b="0" dirty="0"/>
                  <a:t> is (</a:t>
                </a:r>
                <a:r>
                  <a:rPr lang="en-US" sz="2000" b="0" dirty="0" err="1"/>
                  <a:t>i</a:t>
                </a:r>
                <a:r>
                  <a:rPr lang="en-US" sz="2000" b="0" dirty="0"/>
                  <a:t>) </a:t>
                </a:r>
                <a:r>
                  <a:rPr lang="en-SG" sz="2000" dirty="0"/>
                  <a:t>reflexive, (ii) symmetric, </a:t>
                </a:r>
                <a:r>
                  <a:rPr lang="en-US" sz="2000" dirty="0"/>
                  <a:t>(iii) transitive, and </a:t>
                </a:r>
              </a:p>
              <a:p>
                <a:pPr/>
                <a:r>
                  <a:rPr lang="en-US" sz="2000" dirty="0"/>
                  <a:t>(iv) an equivalence relation, where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is defined by setting,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/>
                  <a:t>,</a:t>
                </a: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⇔  </m:t>
                      </m:r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−2⩽</m:t>
                      </m:r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⩽2.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A9CCFC-70D2-4531-8C8C-8FBC836D1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106" y="338513"/>
                <a:ext cx="8978045" cy="1015663"/>
              </a:xfrm>
              <a:prstGeom prst="rect">
                <a:avLst/>
              </a:prstGeom>
              <a:blipFill>
                <a:blip r:embed="rId2"/>
                <a:stretch>
                  <a:fillRect l="-678" t="-2976" b="-17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7A9A22-5C02-4FD6-BE22-7B6E5B967260}"/>
                  </a:ext>
                </a:extLst>
              </p:cNvPr>
              <p:cNvSpPr txBox="1"/>
              <p:nvPr/>
            </p:nvSpPr>
            <p:spPr>
              <a:xfrm>
                <a:off x="383178" y="1411738"/>
                <a:ext cx="5582654" cy="1200329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b="1" dirty="0"/>
                  <a:t>Definitions 6.1.4 and 6.1.13.</a:t>
                </a:r>
                <a:r>
                  <a:rPr lang="en-US" dirty="0"/>
                  <a:t> 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 relation on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reflexive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symmetric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transitive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SG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7A9A22-5C02-4FD6-BE22-7B6E5B967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78" y="1411738"/>
                <a:ext cx="5582654" cy="1200329"/>
              </a:xfrm>
              <a:prstGeom prst="rect">
                <a:avLst/>
              </a:prstGeom>
              <a:blipFill>
                <a:blip r:embed="rId3"/>
                <a:stretch>
                  <a:fillRect l="-983" t="-3061" b="-76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DA556FE-D1C3-4FEC-A95D-0E566316C0E1}"/>
              </a:ext>
            </a:extLst>
          </p:cNvPr>
          <p:cNvSpPr txBox="1"/>
          <p:nvPr/>
        </p:nvSpPr>
        <p:spPr>
          <a:xfrm>
            <a:off x="931818" y="2925577"/>
            <a:ext cx="147500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Reflexive?</a:t>
            </a:r>
            <a:endParaRPr lang="en-SG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C630CB-C53E-408B-8C61-79FF60AF8CB6}"/>
              </a:ext>
            </a:extLst>
          </p:cNvPr>
          <p:cNvSpPr txBox="1"/>
          <p:nvPr/>
        </p:nvSpPr>
        <p:spPr>
          <a:xfrm>
            <a:off x="931818" y="3771876"/>
            <a:ext cx="173934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Symmetric?</a:t>
            </a:r>
            <a:endParaRPr lang="en-SG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2529E5-C6C6-4B59-9A4C-F3307B34513D}"/>
              </a:ext>
            </a:extLst>
          </p:cNvPr>
          <p:cNvSpPr txBox="1"/>
          <p:nvPr/>
        </p:nvSpPr>
        <p:spPr>
          <a:xfrm>
            <a:off x="931818" y="4618176"/>
            <a:ext cx="157307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Transitive?</a:t>
            </a:r>
            <a:endParaRPr lang="en-SG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357EE9-5F27-49DC-A502-8C0D2EC36066}"/>
              </a:ext>
            </a:extLst>
          </p:cNvPr>
          <p:cNvSpPr txBox="1"/>
          <p:nvPr/>
        </p:nvSpPr>
        <p:spPr>
          <a:xfrm>
            <a:off x="931818" y="5464476"/>
            <a:ext cx="293126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Equivalence relation?</a:t>
            </a:r>
            <a:endParaRPr lang="en-SG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506927-576B-454C-AE39-793B3C94362E}"/>
              </a:ext>
            </a:extLst>
          </p:cNvPr>
          <p:cNvSpPr txBox="1"/>
          <p:nvPr/>
        </p:nvSpPr>
        <p:spPr>
          <a:xfrm>
            <a:off x="383178" y="2936562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rgbClr val="00B050"/>
                </a:solidFill>
              </a:rPr>
              <a:t>✓</a:t>
            </a:r>
            <a:endParaRPr lang="en-SG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12D891-0743-4B83-8F97-BAF61CEE619F}"/>
              </a:ext>
            </a:extLst>
          </p:cNvPr>
          <p:cNvSpPr txBox="1"/>
          <p:nvPr/>
        </p:nvSpPr>
        <p:spPr>
          <a:xfrm>
            <a:off x="383178" y="3800018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rgbClr val="00B050"/>
                </a:solidFill>
              </a:rPr>
              <a:t>✓</a:t>
            </a:r>
            <a:endParaRPr lang="en-SG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81A70E-0CB3-4D78-B41B-F07BE4ABE69B}"/>
              </a:ext>
            </a:extLst>
          </p:cNvPr>
          <p:cNvSpPr txBox="1"/>
          <p:nvPr/>
        </p:nvSpPr>
        <p:spPr>
          <a:xfrm>
            <a:off x="383178" y="4618176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srgbClr val="FF0000"/>
                </a:solidFill>
              </a:rPr>
              <a:t>✘</a:t>
            </a:r>
            <a:endParaRPr lang="en-SG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B3BF72-1533-463C-BD6A-1F5294E2C50A}"/>
              </a:ext>
            </a:extLst>
          </p:cNvPr>
          <p:cNvSpPr txBox="1"/>
          <p:nvPr/>
        </p:nvSpPr>
        <p:spPr>
          <a:xfrm>
            <a:off x="383178" y="5456157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srgbClr val="FF0000"/>
                </a:solidFill>
              </a:rPr>
              <a:t>✘</a:t>
            </a:r>
            <a:endParaRPr lang="en-SG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8BA3D1-A3D9-4120-A28B-19E02A05A0D0}"/>
                  </a:ext>
                </a:extLst>
              </p:cNvPr>
              <p:cNvSpPr txBox="1"/>
              <p:nvPr/>
            </p:nvSpPr>
            <p:spPr>
              <a:xfrm>
                <a:off x="5965832" y="1411737"/>
                <a:ext cx="5690362" cy="1200329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i="1" dirty="0">
                    <a:solidFill>
                      <a:srgbClr val="C00000"/>
                    </a:solidFill>
                  </a:rPr>
                  <a:t>equivalence relation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reflexive, symmetric and transitive.</a:t>
                </a: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:endParaRPr lang="en-SG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8BA3D1-A3D9-4120-A28B-19E02A05A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832" y="1411737"/>
                <a:ext cx="5690362" cy="1200329"/>
              </a:xfrm>
              <a:prstGeom prst="rect">
                <a:avLst/>
              </a:prstGeom>
              <a:blipFill>
                <a:blip r:embed="rId4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F3C089-E35B-465F-A7A2-4E9A33E03097}"/>
                  </a:ext>
                </a:extLst>
              </p:cNvPr>
              <p:cNvSpPr txBox="1"/>
              <p:nvPr/>
            </p:nvSpPr>
            <p:spPr>
              <a:xfrm>
                <a:off x="2685268" y="3769307"/>
                <a:ext cx="6448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1950" indent="-361950"/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SG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−2⩽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⩽2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  −2⩽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⩽2)</m:t>
                    </m:r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F3C089-E35B-465F-A7A2-4E9A33E03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268" y="3769307"/>
                <a:ext cx="6448458" cy="461665"/>
              </a:xfrm>
              <a:prstGeom prst="rect">
                <a:avLst/>
              </a:prstGeom>
              <a:blipFill>
                <a:blip r:embed="rId5"/>
                <a:stretch>
                  <a:fillRect l="-95" t="-10526" r="-284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6BB684-316D-4BA9-A9F0-6260BC269243}"/>
                  </a:ext>
                </a:extLst>
              </p:cNvPr>
              <p:cNvSpPr txBox="1"/>
              <p:nvPr/>
            </p:nvSpPr>
            <p:spPr>
              <a:xfrm>
                <a:off x="3875389" y="5452758"/>
                <a:ext cx="25452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is not transitive.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6BB684-316D-4BA9-A9F0-6260BC269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389" y="5452758"/>
                <a:ext cx="2545225" cy="461665"/>
              </a:xfrm>
              <a:prstGeom prst="rect">
                <a:avLst/>
              </a:prstGeom>
              <a:blipFill>
                <a:blip r:embed="rId6"/>
                <a:stretch>
                  <a:fillRect l="-719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802D63-87B1-4CC0-AE4E-6BD1FBD3AB78}"/>
                  </a:ext>
                </a:extLst>
              </p:cNvPr>
              <p:cNvSpPr txBox="1"/>
              <p:nvPr/>
            </p:nvSpPr>
            <p:spPr>
              <a:xfrm>
                <a:off x="2406826" y="2937764"/>
                <a:ext cx="35590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(−2⩽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⩽2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802D63-87B1-4CC0-AE4E-6BD1FBD3A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26" y="2937764"/>
                <a:ext cx="3559006" cy="461665"/>
              </a:xfrm>
              <a:prstGeom prst="rect">
                <a:avLst/>
              </a:prstGeom>
              <a:blipFill>
                <a:blip r:embed="rId7"/>
                <a:stretch>
                  <a:fillRect l="-171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06AE73B-FE5E-48E1-9CFE-03397DE9406B}"/>
                  </a:ext>
                </a:extLst>
              </p:cNvPr>
              <p:cNvSpPr txBox="1"/>
              <p:nvPr/>
            </p:nvSpPr>
            <p:spPr>
              <a:xfrm>
                <a:off x="2530001" y="4621215"/>
                <a:ext cx="40241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US" sz="2400" dirty="0"/>
                  <a:t> but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−2 </m:t>
                    </m:r>
                    <m:r>
                      <a:rPr lang="en-US" sz="2400" b="0" i="1" spc="-15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06AE73B-FE5E-48E1-9CFE-03397DE94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001" y="4621215"/>
                <a:ext cx="4024127" cy="461665"/>
              </a:xfrm>
              <a:prstGeom prst="rect">
                <a:avLst/>
              </a:prstGeom>
              <a:blipFill>
                <a:blip r:embed="rId8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38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8" grpId="0"/>
      <p:bldP spid="19" grpId="0"/>
      <p:bldP spid="20" grpId="0"/>
      <p:bldP spid="21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3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A7A6979-0714-4377-B894-6BE4C2D6E202}" type="slidenum">
              <a:rPr lang="en-US" sz="1600" smtClean="0"/>
              <a:pPr/>
              <a:t>11</a:t>
            </a:fld>
            <a:endParaRPr lang="en-US" sz="1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6" y="73415"/>
            <a:ext cx="1242433" cy="9070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71879" y="172619"/>
                <a:ext cx="8759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2400" dirty="0"/>
                  <a:t>and a relation defined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as follows.</a:t>
                </a:r>
                <a:endParaRPr lang="en-SG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879" y="172619"/>
                <a:ext cx="8759926" cy="461665"/>
              </a:xfrm>
              <a:prstGeom prst="rect">
                <a:avLst/>
              </a:prstGeom>
              <a:blipFill>
                <a:blip r:embed="rId4"/>
                <a:stretch>
                  <a:fillRect l="-104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627529" y="3647733"/>
            <a:ext cx="11178989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cxnSpLocks/>
          </p:cNvCxnSpPr>
          <p:nvPr/>
        </p:nvCxnSpPr>
        <p:spPr>
          <a:xfrm flipH="1">
            <a:off x="3166194" y="1397822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cxnSpLocks/>
          </p:cNvCxnSpPr>
          <p:nvPr/>
        </p:nvCxnSpPr>
        <p:spPr>
          <a:xfrm flipH="1">
            <a:off x="9022119" y="1397822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7AE5D42-FC53-4759-A017-F0B07D58F109}"/>
              </a:ext>
            </a:extLst>
          </p:cNvPr>
          <p:cNvCxnSpPr>
            <a:cxnSpLocks/>
          </p:cNvCxnSpPr>
          <p:nvPr/>
        </p:nvCxnSpPr>
        <p:spPr>
          <a:xfrm flipH="1">
            <a:off x="6199039" y="1397822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9F2B343-9CAA-4375-A538-6309641C40A2}"/>
              </a:ext>
            </a:extLst>
          </p:cNvPr>
          <p:cNvGrpSpPr/>
          <p:nvPr/>
        </p:nvGrpSpPr>
        <p:grpSpPr>
          <a:xfrm>
            <a:off x="304849" y="1321405"/>
            <a:ext cx="11640797" cy="4979657"/>
            <a:chOff x="304849" y="1277484"/>
            <a:chExt cx="11640797" cy="497965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0AD2212-5E3C-41F2-9455-190E5B1D205B}"/>
                </a:ext>
              </a:extLst>
            </p:cNvPr>
            <p:cNvGrpSpPr/>
            <p:nvPr/>
          </p:nvGrpSpPr>
          <p:grpSpPr>
            <a:xfrm>
              <a:off x="304849" y="1277484"/>
              <a:ext cx="11640797" cy="4979657"/>
              <a:chOff x="304849" y="1277484"/>
              <a:chExt cx="11640797" cy="4979657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3256252" y="1527564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TextBox 122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3" name="TextBox 1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4" name="Freeform 123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TextBox 124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5" name="TextBox 1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6" name="TextBox 1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7" name="Straight Arrow Connector 126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Freeform 129"/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1" name="Freeform 130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32" name="Straight Arrow Connector 131"/>
                <p:cNvCxnSpPr>
                  <a:endCxn id="121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oup 133"/>
              <p:cNvGrpSpPr/>
              <p:nvPr/>
            </p:nvGrpSpPr>
            <p:grpSpPr>
              <a:xfrm>
                <a:off x="6279677" y="1705424"/>
                <a:ext cx="2825146" cy="1629586"/>
                <a:chOff x="1819076" y="881953"/>
                <a:chExt cx="8945227" cy="5165702"/>
              </a:xfrm>
            </p:grpSpPr>
            <p:sp>
              <p:nvSpPr>
                <p:cNvPr id="135" name="Oval 134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TextBox 138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39" name="TextBox 1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TextBox 140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1" name="TextBox 1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2" name="TextBox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3" name="Straight Arrow Connector 142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/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>
                  <a:cxnSpLocks/>
                  <a:endCxn id="137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 149"/>
              <p:cNvGrpSpPr/>
              <p:nvPr/>
            </p:nvGrpSpPr>
            <p:grpSpPr>
              <a:xfrm>
                <a:off x="9120500" y="1527564"/>
                <a:ext cx="2825146" cy="1807446"/>
                <a:chOff x="1819076" y="318147"/>
                <a:chExt cx="8945227" cy="5729508"/>
              </a:xfrm>
            </p:grpSpPr>
            <p:sp>
              <p:nvSpPr>
                <p:cNvPr id="151" name="Oval 150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TextBox 154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5" name="TextBox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TextBox 156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7" name="TextBox 1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8" name="TextBox 1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9" name="Straight Arrow Connector 158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Arrow Connector 159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/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Freeform 161"/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3" name="Freeform 162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64" name="Straight Arrow Connector 163"/>
                <p:cNvCxnSpPr>
                  <a:endCxn id="153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304849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TextBox 169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0" name="TextBox 1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1" name="Freeform 170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2" name="TextBox 171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2" name="TextBox 17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TextBox 172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3" name="TextBox 1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4" name="Straight Arrow Connector 173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Freeform 176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79" name="Straight Arrow Connector 178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3256252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81" name="Oval 180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4" name="TextBox 183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4" name="TextBox 18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5" name="Freeform 184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6" name="TextBox 185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6" name="TextBox 1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TextBox 186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7" name="TextBox 1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9" name="Straight Arrow Connector 188"/>
                <p:cNvCxnSpPr/>
                <p:nvPr/>
              </p:nvCxnSpPr>
              <p:spPr>
                <a:xfrm flipV="1">
                  <a:off x="6491891" y="1535416"/>
                  <a:ext cx="2950452" cy="3625862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Freeform 190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93" name="Straight Arrow Connector 192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455916" y="1277484"/>
                    <a:ext cx="52301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5916" y="1277484"/>
                    <a:ext cx="523013" cy="461665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8140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TextBox 205"/>
                  <p:cNvSpPr txBox="1"/>
                  <p:nvPr/>
                </p:nvSpPr>
                <p:spPr>
                  <a:xfrm>
                    <a:off x="4389322" y="1277484"/>
                    <a:ext cx="55900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206" name="TextBox 2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322" y="1277484"/>
                    <a:ext cx="559006" cy="461665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4348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TextBox 206"/>
                  <p:cNvSpPr txBox="1"/>
                  <p:nvPr/>
                </p:nvSpPr>
                <p:spPr>
                  <a:xfrm>
                    <a:off x="7429530" y="1277484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207" name="TextBox 2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530" y="1277484"/>
                    <a:ext cx="531347" cy="461665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8B7CA858-066E-423A-B173-6C0AB89BF0CD}"/>
                  </a:ext>
                </a:extLst>
              </p:cNvPr>
              <p:cNvGrpSpPr/>
              <p:nvPr/>
            </p:nvGrpSpPr>
            <p:grpSpPr>
              <a:xfrm>
                <a:off x="304849" y="1531320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EBB92E61-B024-4314-A5B7-4B40F65FB79E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A4FA8528-FCE9-4F8A-BDFF-9A4616047868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463842F5-0BF8-41A6-AC6E-300BD8E08A89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713FBF09-7698-4D79-976B-4AFA2177EF01}"/>
                    </a:ext>
                  </a:extLst>
                </p:cNvPr>
                <p:cNvCxnSpPr/>
                <p:nvPr/>
              </p:nvCxnSpPr>
              <p:spPr>
                <a:xfrm flipH="1">
                  <a:off x="3129850" y="1075914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43F22C66-C666-49AF-A457-A18E0DBD14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Freeform 27">
                  <a:extLst>
                    <a:ext uri="{FF2B5EF4-FFF2-40B4-BE49-F238E27FC236}">
                      <a16:creationId xmlns:a16="http://schemas.microsoft.com/office/drawing/2014/main" id="{02DEE34A-7C49-48D8-AE1F-8ED8269D523B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9328D6F-AD8C-4531-B865-18602EB46B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250C0E6C-2582-4510-9241-B84A168B54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8D59B998-59D1-45F2-9A20-261CD87DDFE2}"/>
                    </a:ext>
                  </a:extLst>
                </p:cNvPr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58A6F15C-330D-4917-94E3-693C282D59A6}"/>
                    </a:ext>
                  </a:extLst>
                </p:cNvPr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DE1596B6-E1D1-4A55-BF5B-B6C4F09E6C8B}"/>
                    </a:ext>
                  </a:extLst>
                </p:cNvPr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Freeform 44">
                  <a:extLst>
                    <a:ext uri="{FF2B5EF4-FFF2-40B4-BE49-F238E27FC236}">
                      <a16:creationId xmlns:a16="http://schemas.microsoft.com/office/drawing/2014/main" id="{14029554-5B45-495E-92C9-A2B8C8F25D1F}"/>
                    </a:ext>
                  </a:extLst>
                </p:cNvPr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02" name="Freeform 45">
                  <a:extLst>
                    <a:ext uri="{FF2B5EF4-FFF2-40B4-BE49-F238E27FC236}">
                      <a16:creationId xmlns:a16="http://schemas.microsoft.com/office/drawing/2014/main" id="{099085B5-2B7F-4493-9A47-89209F7F9A44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649029B0-B74B-4A23-B2A7-2DDA91A2BAFF}"/>
                    </a:ext>
                  </a:extLst>
                </p:cNvPr>
                <p:cNvCxnSpPr>
                  <a:endCxn id="92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5C78D895-8DDD-4D2A-B2F3-C6A8BC2E6324}"/>
                    </a:ext>
                  </a:extLst>
                </p:cNvPr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B0FFDFC3-C7B1-4347-9029-1277018B4A68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7400" y="1277484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B0FFDFC3-C7B1-4347-9029-1277018B4A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7400" y="1277484"/>
                    <a:ext cx="531347" cy="461665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F46CE2F6-881C-4CD1-9371-ED6F3EBF39A1}"/>
                      </a:ext>
                    </a:extLst>
                  </p:cNvPr>
                  <p:cNvSpPr txBox="1"/>
                  <p:nvPr/>
                </p:nvSpPr>
                <p:spPr>
                  <a:xfrm>
                    <a:off x="1455916" y="5795476"/>
                    <a:ext cx="52301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F46CE2F6-881C-4CD1-9371-ED6F3EBF39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5916" y="5795476"/>
                    <a:ext cx="523013" cy="461665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8140" b="-2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93648288-6ADD-422F-937B-007EF4F39464}"/>
                      </a:ext>
                    </a:extLst>
                  </p:cNvPr>
                  <p:cNvSpPr txBox="1"/>
                  <p:nvPr/>
                </p:nvSpPr>
                <p:spPr>
                  <a:xfrm>
                    <a:off x="4389322" y="5795476"/>
                    <a:ext cx="55900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93648288-6ADD-422F-937B-007EF4F394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322" y="5795476"/>
                    <a:ext cx="559006" cy="461665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4348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FE28A1A-FAB1-4339-91F1-5DE0CEBBDE0E}"/>
                      </a:ext>
                    </a:extLst>
                  </p:cNvPr>
                  <p:cNvSpPr txBox="1"/>
                  <p:nvPr/>
                </p:nvSpPr>
                <p:spPr>
                  <a:xfrm>
                    <a:off x="7429530" y="5795476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FE28A1A-FAB1-4339-91F1-5DE0CEBBDE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530" y="5795476"/>
                    <a:ext cx="531347" cy="461665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F3A9AA3-045A-4A56-80E0-127B6385FF81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7400" y="5795476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F3A9AA3-045A-4A56-80E0-127B6385FF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7400" y="5795476"/>
                    <a:ext cx="531347" cy="461665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2B2C17B5-693A-4E57-9051-031FA36DA1E8}"/>
                  </a:ext>
                </a:extLst>
              </p:cNvPr>
              <p:cNvGrpSpPr/>
              <p:nvPr/>
            </p:nvGrpSpPr>
            <p:grpSpPr>
              <a:xfrm>
                <a:off x="9120500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226FD913-F95E-4957-B959-4B2169DE1B41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B251845F-4C41-418C-8AFA-306B12375D8F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E21213AA-A7BF-4B0A-B5B2-4A183A4AFA99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C8E4B5E9-4FA6-46B2-BC3F-73DED5564BC5}"/>
                    </a:ext>
                  </a:extLst>
                </p:cNvPr>
                <p:cNvCxnSpPr/>
                <p:nvPr/>
              </p:nvCxnSpPr>
              <p:spPr>
                <a:xfrm flipH="1">
                  <a:off x="3129850" y="1075914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B5A63A20-963D-44AD-A2F3-DE79FB0737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Freeform 27">
                  <a:extLst>
                    <a:ext uri="{FF2B5EF4-FFF2-40B4-BE49-F238E27FC236}">
                      <a16:creationId xmlns:a16="http://schemas.microsoft.com/office/drawing/2014/main" id="{9CE67D1A-F0B3-4EB2-8074-79A007DEC55F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E2557CB6-5251-4777-B2B3-2BF1CF288E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TextBox 146">
                      <a:extLst>
                        <a:ext uri="{FF2B5EF4-FFF2-40B4-BE49-F238E27FC236}">
                          <a16:creationId xmlns:a16="http://schemas.microsoft.com/office/drawing/2014/main" id="{47252222-8F69-4492-9F46-9F54FC782D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4BD11CC7-132C-4AAE-840B-BCF20C9C2131}"/>
                    </a:ext>
                  </a:extLst>
                </p:cNvPr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83D57158-12D4-435F-9B84-0DBF1DE9C0C7}"/>
                    </a:ext>
                  </a:extLst>
                </p:cNvPr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8AEFB70D-7D6C-43E1-9EBE-A5561E34C840}"/>
                    </a:ext>
                  </a:extLst>
                </p:cNvPr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Freeform 45">
                  <a:extLst>
                    <a:ext uri="{FF2B5EF4-FFF2-40B4-BE49-F238E27FC236}">
                      <a16:creationId xmlns:a16="http://schemas.microsoft.com/office/drawing/2014/main" id="{3AD61444-3EF0-4FAB-BA5C-9539993705B2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90" name="Straight Arrow Connector 189">
                  <a:extLst>
                    <a:ext uri="{FF2B5EF4-FFF2-40B4-BE49-F238E27FC236}">
                      <a16:creationId xmlns:a16="http://schemas.microsoft.com/office/drawing/2014/main" id="{7F54D167-ACFB-4282-9094-6FC65ACD3603}"/>
                    </a:ext>
                  </a:extLst>
                </p:cNvPr>
                <p:cNvCxnSpPr>
                  <a:endCxn id="122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Arrow Connector 191">
                  <a:extLst>
                    <a:ext uri="{FF2B5EF4-FFF2-40B4-BE49-F238E27FC236}">
                      <a16:creationId xmlns:a16="http://schemas.microsoft.com/office/drawing/2014/main" id="{D23E325A-F8DC-47F0-A58F-08E9740E531B}"/>
                    </a:ext>
                  </a:extLst>
                </p:cNvPr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C4DFFDF0-00CA-4086-8452-FD1599B235ED}"/>
                  </a:ext>
                </a:extLst>
              </p:cNvPr>
              <p:cNvGrpSpPr/>
              <p:nvPr/>
            </p:nvGrpSpPr>
            <p:grpSpPr>
              <a:xfrm>
                <a:off x="6279677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2FECD6B2-FF1B-4604-9C4D-E81955B87FF9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917433FA-A158-4B6D-B3DD-43F1E1747D58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11C9F5A3-F951-48EA-AC64-956EA37C4D4F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426FBF7F-ADB9-47CA-B0D6-9B72E283DE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6" name="Freeform 27">
                  <a:extLst>
                    <a:ext uri="{FF2B5EF4-FFF2-40B4-BE49-F238E27FC236}">
                      <a16:creationId xmlns:a16="http://schemas.microsoft.com/office/drawing/2014/main" id="{D16A0B76-481E-4DDD-B7E3-9EF226AA2ADE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DCB428BE-951F-4458-A6D0-9658C63B3F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940DFEBD-C7C6-44A5-BE8F-E284D1430B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2" name="Freeform 44">
                  <a:extLst>
                    <a:ext uri="{FF2B5EF4-FFF2-40B4-BE49-F238E27FC236}">
                      <a16:creationId xmlns:a16="http://schemas.microsoft.com/office/drawing/2014/main" id="{C51A838B-B8E3-48C0-8FD2-3E4FFBA253B9}"/>
                    </a:ext>
                  </a:extLst>
                </p:cNvPr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33" name="Freeform 45">
                  <a:extLst>
                    <a:ext uri="{FF2B5EF4-FFF2-40B4-BE49-F238E27FC236}">
                      <a16:creationId xmlns:a16="http://schemas.microsoft.com/office/drawing/2014/main" id="{F9150412-5275-495A-8839-3D0C4927AC47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</p:grpSp>
        </p:grpSp>
        <p:sp>
          <p:nvSpPr>
            <p:cNvPr id="22" name="Freeform 123">
              <a:extLst>
                <a:ext uri="{FF2B5EF4-FFF2-40B4-BE49-F238E27FC236}">
                  <a16:creationId xmlns:a16="http://schemas.microsoft.com/office/drawing/2014/main" id="{FBC39281-4502-467F-B7F1-46051390F713}"/>
                </a:ext>
              </a:extLst>
            </p:cNvPr>
            <p:cNvSpPr/>
            <p:nvPr/>
          </p:nvSpPr>
          <p:spPr>
            <a:xfrm flipV="1">
              <a:off x="7526157" y="3170173"/>
              <a:ext cx="229215" cy="250073"/>
            </a:xfrm>
            <a:custGeom>
              <a:avLst/>
              <a:gdLst>
                <a:gd name="connsiteX0" fmla="*/ 146050 w 385763"/>
                <a:gd name="connsiteY0" fmla="*/ 430212 h 430212"/>
                <a:gd name="connsiteX1" fmla="*/ 3175 w 385763"/>
                <a:gd name="connsiteY1" fmla="*/ 249237 h 430212"/>
                <a:gd name="connsiteX2" fmla="*/ 127000 w 385763"/>
                <a:gd name="connsiteY2" fmla="*/ 30162 h 430212"/>
                <a:gd name="connsiteX3" fmla="*/ 346075 w 385763"/>
                <a:gd name="connsiteY3" fmla="*/ 68262 h 430212"/>
                <a:gd name="connsiteX4" fmla="*/ 365125 w 385763"/>
                <a:gd name="connsiteY4" fmla="*/ 296862 h 430212"/>
                <a:gd name="connsiteX5" fmla="*/ 279400 w 385763"/>
                <a:gd name="connsiteY5" fmla="*/ 420687 h 430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3" h="430212">
                  <a:moveTo>
                    <a:pt x="146050" y="430212"/>
                  </a:moveTo>
                  <a:cubicBezTo>
                    <a:pt x="76200" y="373062"/>
                    <a:pt x="6350" y="315912"/>
                    <a:pt x="3175" y="249237"/>
                  </a:cubicBezTo>
                  <a:cubicBezTo>
                    <a:pt x="0" y="182562"/>
                    <a:pt x="69850" y="60324"/>
                    <a:pt x="127000" y="30162"/>
                  </a:cubicBezTo>
                  <a:cubicBezTo>
                    <a:pt x="184150" y="0"/>
                    <a:pt x="306388" y="23812"/>
                    <a:pt x="346075" y="68262"/>
                  </a:cubicBezTo>
                  <a:cubicBezTo>
                    <a:pt x="385763" y="112712"/>
                    <a:pt x="376237" y="238125"/>
                    <a:pt x="365125" y="296862"/>
                  </a:cubicBezTo>
                  <a:cubicBezTo>
                    <a:pt x="354013" y="355599"/>
                    <a:pt x="316706" y="388143"/>
                    <a:pt x="279400" y="420687"/>
                  </a:cubicBezTo>
                </a:path>
              </a:pathLst>
            </a:cu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49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E5E1201-CBF5-4A12-B4E8-87C2C6102DF5}"/>
              </a:ext>
            </a:extLst>
          </p:cNvPr>
          <p:cNvSpPr txBox="1"/>
          <p:nvPr/>
        </p:nvSpPr>
        <p:spPr>
          <a:xfrm>
            <a:off x="1616597" y="600106"/>
            <a:ext cx="604303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Which of the relations below are </a:t>
            </a:r>
            <a:r>
              <a:rPr lang="en-US" sz="2400" dirty="0">
                <a:solidFill>
                  <a:srgbClr val="C00000"/>
                </a:solidFill>
              </a:rPr>
              <a:t>REFLEXIVE</a:t>
            </a:r>
            <a:r>
              <a:rPr lang="en-US" sz="2400" dirty="0"/>
              <a:t>?</a:t>
            </a:r>
            <a:endParaRPr lang="en-S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CAD47D2D-B012-4C05-9B83-CFDD308E6DC2}"/>
                  </a:ext>
                </a:extLst>
              </p:cNvPr>
              <p:cNvSpPr txBox="1"/>
              <p:nvPr/>
            </p:nvSpPr>
            <p:spPr>
              <a:xfrm>
                <a:off x="8175364" y="574163"/>
                <a:ext cx="3603046" cy="646331"/>
              </a:xfrm>
              <a:prstGeom prst="rect">
                <a:avLst/>
              </a:prstGeom>
              <a:solidFill>
                <a:srgbClr val="FFE5E5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 a set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 relation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33CC"/>
                    </a:solidFill>
                  </a:rPr>
                  <a:t>reflexive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CAD47D2D-B012-4C05-9B83-CFDD308E6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364" y="574163"/>
                <a:ext cx="3603046" cy="646331"/>
              </a:xfrm>
              <a:prstGeom prst="rect">
                <a:avLst/>
              </a:prstGeom>
              <a:blipFill>
                <a:blip r:embed="rId40"/>
                <a:stretch>
                  <a:fillRect l="-135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18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3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A7A6979-0714-4377-B894-6BE4C2D6E202}" type="slidenum">
              <a:rPr lang="en-US" sz="1600" smtClean="0"/>
              <a:pPr/>
              <a:t>12</a:t>
            </a:fld>
            <a:endParaRPr lang="en-US" sz="16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27529" y="3603812"/>
            <a:ext cx="11178989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cxnSpLocks/>
          </p:cNvCxnSpPr>
          <p:nvPr/>
        </p:nvCxnSpPr>
        <p:spPr>
          <a:xfrm flipH="1">
            <a:off x="3166194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cxnSpLocks/>
          </p:cNvCxnSpPr>
          <p:nvPr/>
        </p:nvCxnSpPr>
        <p:spPr>
          <a:xfrm flipH="1">
            <a:off x="9022119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616597" y="600106"/>
            <a:ext cx="604303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Which of the relations below are </a:t>
            </a:r>
            <a:r>
              <a:rPr lang="en-US" sz="2400" dirty="0">
                <a:solidFill>
                  <a:srgbClr val="C00000"/>
                </a:solidFill>
              </a:rPr>
              <a:t>REFLEXIVE</a:t>
            </a:r>
            <a:r>
              <a:rPr lang="en-US" sz="2400" dirty="0"/>
              <a:t>?</a:t>
            </a:r>
            <a:endParaRPr lang="en-SG" sz="2400" dirty="0"/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7AE5D42-FC53-4759-A017-F0B07D58F109}"/>
              </a:ext>
            </a:extLst>
          </p:cNvPr>
          <p:cNvCxnSpPr>
            <a:cxnSpLocks/>
          </p:cNvCxnSpPr>
          <p:nvPr/>
        </p:nvCxnSpPr>
        <p:spPr>
          <a:xfrm flipH="1">
            <a:off x="6199039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9F2B343-9CAA-4375-A538-6309641C40A2}"/>
              </a:ext>
            </a:extLst>
          </p:cNvPr>
          <p:cNvGrpSpPr/>
          <p:nvPr/>
        </p:nvGrpSpPr>
        <p:grpSpPr>
          <a:xfrm>
            <a:off x="304849" y="1336076"/>
            <a:ext cx="11640797" cy="4979657"/>
            <a:chOff x="304849" y="1277484"/>
            <a:chExt cx="11640797" cy="497965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0AD2212-5E3C-41F2-9455-190E5B1D205B}"/>
                </a:ext>
              </a:extLst>
            </p:cNvPr>
            <p:cNvGrpSpPr/>
            <p:nvPr/>
          </p:nvGrpSpPr>
          <p:grpSpPr>
            <a:xfrm>
              <a:off x="304849" y="1277484"/>
              <a:ext cx="11640797" cy="4979657"/>
              <a:chOff x="304849" y="1277484"/>
              <a:chExt cx="11640797" cy="4979657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3256252" y="1527564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TextBox 122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3" name="TextBox 1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4" name="Freeform 123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TextBox 124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5" name="TextBox 1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6" name="TextBox 1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7" name="Straight Arrow Connector 126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Freeform 129"/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1" name="Freeform 130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32" name="Straight Arrow Connector 131"/>
                <p:cNvCxnSpPr>
                  <a:endCxn id="121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oup 133"/>
              <p:cNvGrpSpPr/>
              <p:nvPr/>
            </p:nvGrpSpPr>
            <p:grpSpPr>
              <a:xfrm>
                <a:off x="6279677" y="1705424"/>
                <a:ext cx="2825146" cy="1629586"/>
                <a:chOff x="1819076" y="881953"/>
                <a:chExt cx="8945227" cy="5165702"/>
              </a:xfrm>
            </p:grpSpPr>
            <p:sp>
              <p:nvSpPr>
                <p:cNvPr id="135" name="Oval 134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TextBox 138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39" name="TextBox 1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TextBox 140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1" name="TextBox 1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2" name="TextBox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3" name="Straight Arrow Connector 142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/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>
                  <a:cxnSpLocks/>
                  <a:endCxn id="137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 149"/>
              <p:cNvGrpSpPr/>
              <p:nvPr/>
            </p:nvGrpSpPr>
            <p:grpSpPr>
              <a:xfrm>
                <a:off x="9120500" y="1527564"/>
                <a:ext cx="2825146" cy="1807446"/>
                <a:chOff x="1819076" y="318147"/>
                <a:chExt cx="8945227" cy="5729508"/>
              </a:xfrm>
            </p:grpSpPr>
            <p:sp>
              <p:nvSpPr>
                <p:cNvPr id="151" name="Oval 150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TextBox 154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5" name="TextBox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TextBox 156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7" name="TextBox 1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8" name="TextBox 1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9" name="Straight Arrow Connector 158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Arrow Connector 159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/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Freeform 161"/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3" name="Freeform 162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64" name="Straight Arrow Connector 163"/>
                <p:cNvCxnSpPr>
                  <a:endCxn id="153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304849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TextBox 169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0" name="TextBox 1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1" name="Freeform 170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2" name="TextBox 171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2" name="TextBox 17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TextBox 172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3" name="TextBox 1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4" name="Straight Arrow Connector 173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Freeform 176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79" name="Straight Arrow Connector 178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3256252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81" name="Oval 180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4" name="TextBox 183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4" name="TextBox 18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5" name="Freeform 184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6" name="TextBox 185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6" name="TextBox 1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TextBox 186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7" name="TextBox 1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9" name="Straight Arrow Connector 188"/>
                <p:cNvCxnSpPr/>
                <p:nvPr/>
              </p:nvCxnSpPr>
              <p:spPr>
                <a:xfrm flipV="1">
                  <a:off x="6491891" y="1535416"/>
                  <a:ext cx="2950452" cy="3625862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Freeform 190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93" name="Straight Arrow Connector 192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455916" y="1277484"/>
                    <a:ext cx="52301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5916" y="1277484"/>
                    <a:ext cx="523013" cy="46166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8140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TextBox 205"/>
                  <p:cNvSpPr txBox="1"/>
                  <p:nvPr/>
                </p:nvSpPr>
                <p:spPr>
                  <a:xfrm>
                    <a:off x="4389322" y="1277484"/>
                    <a:ext cx="55900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206" name="TextBox 2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322" y="1277484"/>
                    <a:ext cx="559006" cy="461665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4348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TextBox 206"/>
                  <p:cNvSpPr txBox="1"/>
                  <p:nvPr/>
                </p:nvSpPr>
                <p:spPr>
                  <a:xfrm>
                    <a:off x="7429530" y="1277484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207" name="TextBox 2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530" y="1277484"/>
                    <a:ext cx="531347" cy="461665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8B7CA858-066E-423A-B173-6C0AB89BF0CD}"/>
                  </a:ext>
                </a:extLst>
              </p:cNvPr>
              <p:cNvGrpSpPr/>
              <p:nvPr/>
            </p:nvGrpSpPr>
            <p:grpSpPr>
              <a:xfrm>
                <a:off x="304849" y="1531320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EBB92E61-B024-4314-A5B7-4B40F65FB79E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A4FA8528-FCE9-4F8A-BDFF-9A4616047868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463842F5-0BF8-41A6-AC6E-300BD8E08A89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713FBF09-7698-4D79-976B-4AFA2177EF01}"/>
                    </a:ext>
                  </a:extLst>
                </p:cNvPr>
                <p:cNvCxnSpPr/>
                <p:nvPr/>
              </p:nvCxnSpPr>
              <p:spPr>
                <a:xfrm flipH="1">
                  <a:off x="3129850" y="1075914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43F22C66-C666-49AF-A457-A18E0DBD14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43F22C66-C666-49AF-A457-A18E0DBD14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Freeform 27">
                  <a:extLst>
                    <a:ext uri="{FF2B5EF4-FFF2-40B4-BE49-F238E27FC236}">
                      <a16:creationId xmlns:a16="http://schemas.microsoft.com/office/drawing/2014/main" id="{02DEE34A-7C49-48D8-AE1F-8ED8269D523B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9328D6F-AD8C-4531-B865-18602EB46B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9328D6F-AD8C-4531-B865-18602EB46B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250C0E6C-2582-4510-9241-B84A168B54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250C0E6C-2582-4510-9241-B84A168B54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8D59B998-59D1-45F2-9A20-261CD87DDFE2}"/>
                    </a:ext>
                  </a:extLst>
                </p:cNvPr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58A6F15C-330D-4917-94E3-693C282D59A6}"/>
                    </a:ext>
                  </a:extLst>
                </p:cNvPr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DE1596B6-E1D1-4A55-BF5B-B6C4F09E6C8B}"/>
                    </a:ext>
                  </a:extLst>
                </p:cNvPr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Freeform 44">
                  <a:extLst>
                    <a:ext uri="{FF2B5EF4-FFF2-40B4-BE49-F238E27FC236}">
                      <a16:creationId xmlns:a16="http://schemas.microsoft.com/office/drawing/2014/main" id="{14029554-5B45-495E-92C9-A2B8C8F25D1F}"/>
                    </a:ext>
                  </a:extLst>
                </p:cNvPr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02" name="Freeform 45">
                  <a:extLst>
                    <a:ext uri="{FF2B5EF4-FFF2-40B4-BE49-F238E27FC236}">
                      <a16:creationId xmlns:a16="http://schemas.microsoft.com/office/drawing/2014/main" id="{099085B5-2B7F-4493-9A47-89209F7F9A44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649029B0-B74B-4A23-B2A7-2DDA91A2BAFF}"/>
                    </a:ext>
                  </a:extLst>
                </p:cNvPr>
                <p:cNvCxnSpPr>
                  <a:endCxn id="92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5C78D895-8DDD-4D2A-B2F3-C6A8BC2E6324}"/>
                    </a:ext>
                  </a:extLst>
                </p:cNvPr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B0FFDFC3-C7B1-4347-9029-1277018B4A68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7400" y="1277484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B0FFDFC3-C7B1-4347-9029-1277018B4A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7400" y="1277484"/>
                    <a:ext cx="531347" cy="461665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F46CE2F6-881C-4CD1-9371-ED6F3EBF39A1}"/>
                      </a:ext>
                    </a:extLst>
                  </p:cNvPr>
                  <p:cNvSpPr txBox="1"/>
                  <p:nvPr/>
                </p:nvSpPr>
                <p:spPr>
                  <a:xfrm>
                    <a:off x="1455916" y="5795476"/>
                    <a:ext cx="52301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F46CE2F6-881C-4CD1-9371-ED6F3EBF39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5916" y="5795476"/>
                    <a:ext cx="523013" cy="461665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8140" b="-2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93648288-6ADD-422F-937B-007EF4F39464}"/>
                      </a:ext>
                    </a:extLst>
                  </p:cNvPr>
                  <p:cNvSpPr txBox="1"/>
                  <p:nvPr/>
                </p:nvSpPr>
                <p:spPr>
                  <a:xfrm>
                    <a:off x="4389322" y="5795476"/>
                    <a:ext cx="55900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93648288-6ADD-422F-937B-007EF4F394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322" y="5795476"/>
                    <a:ext cx="559006" cy="461665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4348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FE28A1A-FAB1-4339-91F1-5DE0CEBBDE0E}"/>
                      </a:ext>
                    </a:extLst>
                  </p:cNvPr>
                  <p:cNvSpPr txBox="1"/>
                  <p:nvPr/>
                </p:nvSpPr>
                <p:spPr>
                  <a:xfrm>
                    <a:off x="7429530" y="5795476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FE28A1A-FAB1-4339-91F1-5DE0CEBBDE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530" y="5795476"/>
                    <a:ext cx="531347" cy="461665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F3A9AA3-045A-4A56-80E0-127B6385FF81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7400" y="5795476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F3A9AA3-045A-4A56-80E0-127B6385FF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7400" y="5795476"/>
                    <a:ext cx="531347" cy="461665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2B2C17B5-693A-4E57-9051-031FA36DA1E8}"/>
                  </a:ext>
                </a:extLst>
              </p:cNvPr>
              <p:cNvGrpSpPr/>
              <p:nvPr/>
            </p:nvGrpSpPr>
            <p:grpSpPr>
              <a:xfrm>
                <a:off x="9120500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226FD913-F95E-4957-B959-4B2169DE1B41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B251845F-4C41-418C-8AFA-306B12375D8F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E21213AA-A7BF-4B0A-B5B2-4A183A4AFA99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C8E4B5E9-4FA6-46B2-BC3F-73DED5564BC5}"/>
                    </a:ext>
                  </a:extLst>
                </p:cNvPr>
                <p:cNvCxnSpPr/>
                <p:nvPr/>
              </p:nvCxnSpPr>
              <p:spPr>
                <a:xfrm flipH="1">
                  <a:off x="3129850" y="1075914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B5A63A20-963D-44AD-A2F3-DE79FB0737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B5A63A20-963D-44AD-A2F3-DE79FB0737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Freeform 27">
                  <a:extLst>
                    <a:ext uri="{FF2B5EF4-FFF2-40B4-BE49-F238E27FC236}">
                      <a16:creationId xmlns:a16="http://schemas.microsoft.com/office/drawing/2014/main" id="{9CE67D1A-F0B3-4EB2-8074-79A007DEC55F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E2557CB6-5251-4777-B2B3-2BF1CF288E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E2557CB6-5251-4777-B2B3-2BF1CF288E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TextBox 146">
                      <a:extLst>
                        <a:ext uri="{FF2B5EF4-FFF2-40B4-BE49-F238E27FC236}">
                          <a16:creationId xmlns:a16="http://schemas.microsoft.com/office/drawing/2014/main" id="{47252222-8F69-4492-9F46-9F54FC782D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7" name="TextBox 146">
                      <a:extLst>
                        <a:ext uri="{FF2B5EF4-FFF2-40B4-BE49-F238E27FC236}">
                          <a16:creationId xmlns:a16="http://schemas.microsoft.com/office/drawing/2014/main" id="{47252222-8F69-4492-9F46-9F54FC782DC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4BD11CC7-132C-4AAE-840B-BCF20C9C2131}"/>
                    </a:ext>
                  </a:extLst>
                </p:cNvPr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83D57158-12D4-435F-9B84-0DBF1DE9C0C7}"/>
                    </a:ext>
                  </a:extLst>
                </p:cNvPr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8AEFB70D-7D6C-43E1-9EBE-A5561E34C840}"/>
                    </a:ext>
                  </a:extLst>
                </p:cNvPr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Freeform 45">
                  <a:extLst>
                    <a:ext uri="{FF2B5EF4-FFF2-40B4-BE49-F238E27FC236}">
                      <a16:creationId xmlns:a16="http://schemas.microsoft.com/office/drawing/2014/main" id="{3AD61444-3EF0-4FAB-BA5C-9539993705B2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90" name="Straight Arrow Connector 189">
                  <a:extLst>
                    <a:ext uri="{FF2B5EF4-FFF2-40B4-BE49-F238E27FC236}">
                      <a16:creationId xmlns:a16="http://schemas.microsoft.com/office/drawing/2014/main" id="{7F54D167-ACFB-4282-9094-6FC65ACD3603}"/>
                    </a:ext>
                  </a:extLst>
                </p:cNvPr>
                <p:cNvCxnSpPr>
                  <a:endCxn id="122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Arrow Connector 191">
                  <a:extLst>
                    <a:ext uri="{FF2B5EF4-FFF2-40B4-BE49-F238E27FC236}">
                      <a16:creationId xmlns:a16="http://schemas.microsoft.com/office/drawing/2014/main" id="{D23E325A-F8DC-47F0-A58F-08E9740E531B}"/>
                    </a:ext>
                  </a:extLst>
                </p:cNvPr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C4DFFDF0-00CA-4086-8452-FD1599B235ED}"/>
                  </a:ext>
                </a:extLst>
              </p:cNvPr>
              <p:cNvGrpSpPr/>
              <p:nvPr/>
            </p:nvGrpSpPr>
            <p:grpSpPr>
              <a:xfrm>
                <a:off x="6279677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2FECD6B2-FF1B-4604-9C4D-E81955B87FF9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917433FA-A158-4B6D-B3DD-43F1E1747D58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11C9F5A3-F951-48EA-AC64-956EA37C4D4F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426FBF7F-ADB9-47CA-B0D6-9B72E283DE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426FBF7F-ADB9-47CA-B0D6-9B72E283DE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6" name="Freeform 27">
                  <a:extLst>
                    <a:ext uri="{FF2B5EF4-FFF2-40B4-BE49-F238E27FC236}">
                      <a16:creationId xmlns:a16="http://schemas.microsoft.com/office/drawing/2014/main" id="{D16A0B76-481E-4DDD-B7E3-9EF226AA2ADE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DCB428BE-951F-4458-A6D0-9658C63B3F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DCB428BE-951F-4458-A6D0-9658C63B3F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940DFEBD-C7C6-44A5-BE8F-E284D1430B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940DFEBD-C7C6-44A5-BE8F-E284D1430B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2" name="Freeform 44">
                  <a:extLst>
                    <a:ext uri="{FF2B5EF4-FFF2-40B4-BE49-F238E27FC236}">
                      <a16:creationId xmlns:a16="http://schemas.microsoft.com/office/drawing/2014/main" id="{C51A838B-B8E3-48C0-8FD2-3E4FFBA253B9}"/>
                    </a:ext>
                  </a:extLst>
                </p:cNvPr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33" name="Freeform 45">
                  <a:extLst>
                    <a:ext uri="{FF2B5EF4-FFF2-40B4-BE49-F238E27FC236}">
                      <a16:creationId xmlns:a16="http://schemas.microsoft.com/office/drawing/2014/main" id="{F9150412-5275-495A-8839-3D0C4927AC47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</p:grpSp>
        </p:grpSp>
        <p:sp>
          <p:nvSpPr>
            <p:cNvPr id="22" name="Freeform 123">
              <a:extLst>
                <a:ext uri="{FF2B5EF4-FFF2-40B4-BE49-F238E27FC236}">
                  <a16:creationId xmlns:a16="http://schemas.microsoft.com/office/drawing/2014/main" id="{FBC39281-4502-467F-B7F1-46051390F713}"/>
                </a:ext>
              </a:extLst>
            </p:cNvPr>
            <p:cNvSpPr/>
            <p:nvPr/>
          </p:nvSpPr>
          <p:spPr>
            <a:xfrm flipV="1">
              <a:off x="7526157" y="3170173"/>
              <a:ext cx="229215" cy="250073"/>
            </a:xfrm>
            <a:custGeom>
              <a:avLst/>
              <a:gdLst>
                <a:gd name="connsiteX0" fmla="*/ 146050 w 385763"/>
                <a:gd name="connsiteY0" fmla="*/ 430212 h 430212"/>
                <a:gd name="connsiteX1" fmla="*/ 3175 w 385763"/>
                <a:gd name="connsiteY1" fmla="*/ 249237 h 430212"/>
                <a:gd name="connsiteX2" fmla="*/ 127000 w 385763"/>
                <a:gd name="connsiteY2" fmla="*/ 30162 h 430212"/>
                <a:gd name="connsiteX3" fmla="*/ 346075 w 385763"/>
                <a:gd name="connsiteY3" fmla="*/ 68262 h 430212"/>
                <a:gd name="connsiteX4" fmla="*/ 365125 w 385763"/>
                <a:gd name="connsiteY4" fmla="*/ 296862 h 430212"/>
                <a:gd name="connsiteX5" fmla="*/ 279400 w 385763"/>
                <a:gd name="connsiteY5" fmla="*/ 420687 h 430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3" h="430212">
                  <a:moveTo>
                    <a:pt x="146050" y="430212"/>
                  </a:moveTo>
                  <a:cubicBezTo>
                    <a:pt x="76200" y="373062"/>
                    <a:pt x="6350" y="315912"/>
                    <a:pt x="3175" y="249237"/>
                  </a:cubicBezTo>
                  <a:cubicBezTo>
                    <a:pt x="0" y="182562"/>
                    <a:pt x="69850" y="60324"/>
                    <a:pt x="127000" y="30162"/>
                  </a:cubicBezTo>
                  <a:cubicBezTo>
                    <a:pt x="184150" y="0"/>
                    <a:pt x="306388" y="23812"/>
                    <a:pt x="346075" y="68262"/>
                  </a:cubicBezTo>
                  <a:cubicBezTo>
                    <a:pt x="385763" y="112712"/>
                    <a:pt x="376237" y="238125"/>
                    <a:pt x="365125" y="296862"/>
                  </a:cubicBezTo>
                  <a:cubicBezTo>
                    <a:pt x="354013" y="355599"/>
                    <a:pt x="316706" y="388143"/>
                    <a:pt x="279400" y="420687"/>
                  </a:cubicBezTo>
                </a:path>
              </a:pathLst>
            </a:cu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49"/>
            </a:p>
          </p:txBody>
        </p:sp>
      </p:grpSp>
      <p:pic>
        <p:nvPicPr>
          <p:cNvPr id="237" name="Picture 236">
            <a:extLst>
              <a:ext uri="{FF2B5EF4-FFF2-40B4-BE49-F238E27FC236}">
                <a16:creationId xmlns:a16="http://schemas.microsoft.com/office/drawing/2014/main" id="{B46F8B70-ACBF-4504-9244-E2A7699F4057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7360478" y="1949580"/>
            <a:ext cx="547747" cy="537655"/>
          </a:xfrm>
          <a:prstGeom prst="rect">
            <a:avLst/>
          </a:prstGeom>
        </p:spPr>
      </p:pic>
      <p:pic>
        <p:nvPicPr>
          <p:cNvPr id="238" name="Picture 237">
            <a:extLst>
              <a:ext uri="{FF2B5EF4-FFF2-40B4-BE49-F238E27FC236}">
                <a16:creationId xmlns:a16="http://schemas.microsoft.com/office/drawing/2014/main" id="{6EC9AD1C-F16C-4141-A0E0-317A978AFB1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10" y="1974594"/>
            <a:ext cx="643145" cy="57288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4E6F7A8-48C5-4335-86F1-C7B046E1C12A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464" y="1955689"/>
            <a:ext cx="643145" cy="5728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6028EAA-85D2-47F8-8775-0A3BBC125B4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898" y="4299848"/>
            <a:ext cx="643145" cy="5728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032752A-8013-4A24-9B78-AE9EA93B9927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10226581" y="1935131"/>
            <a:ext cx="547747" cy="53765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3D6A346-933D-420B-A0E2-C2BC2B71987C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1342724" y="4292083"/>
            <a:ext cx="547747" cy="53765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C80A415-277C-421D-BBEC-132C9FEED642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4335985" y="4256069"/>
            <a:ext cx="547747" cy="53765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B0A91CA-07BB-4BA9-9941-60E0EA0EEBD6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10215759" y="4267332"/>
            <a:ext cx="547747" cy="537655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6" y="73415"/>
            <a:ext cx="1242433" cy="9070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1671879" y="172619"/>
                <a:ext cx="8759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2400" dirty="0"/>
                  <a:t>and a relation defined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as follows.</a:t>
                </a:r>
                <a:endParaRPr lang="en-SG" sz="2400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879" y="172619"/>
                <a:ext cx="8759926" cy="461665"/>
              </a:xfrm>
              <a:prstGeom prst="rect">
                <a:avLst/>
              </a:prstGeom>
              <a:blipFill>
                <a:blip r:embed="rId40"/>
                <a:stretch>
                  <a:fillRect l="-104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AD47D2D-B012-4C05-9B83-CFDD308E6DC2}"/>
                  </a:ext>
                </a:extLst>
              </p:cNvPr>
              <p:cNvSpPr txBox="1"/>
              <p:nvPr/>
            </p:nvSpPr>
            <p:spPr>
              <a:xfrm>
                <a:off x="8175364" y="574163"/>
                <a:ext cx="3603046" cy="646331"/>
              </a:xfrm>
              <a:prstGeom prst="rect">
                <a:avLst/>
              </a:prstGeom>
              <a:solidFill>
                <a:srgbClr val="FFE5E5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 a set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 relation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33CC"/>
                    </a:solidFill>
                  </a:rPr>
                  <a:t>reflexive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AD47D2D-B012-4C05-9B83-CFDD308E6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364" y="574163"/>
                <a:ext cx="3603046" cy="646331"/>
              </a:xfrm>
              <a:prstGeom prst="rect">
                <a:avLst/>
              </a:prstGeom>
              <a:blipFill>
                <a:blip r:embed="rId41"/>
                <a:stretch>
                  <a:fillRect l="-135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46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3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A7A6979-0714-4377-B894-6BE4C2D6E202}" type="slidenum">
              <a:rPr lang="en-US" sz="1600" smtClean="0"/>
              <a:pPr/>
              <a:t>13</a:t>
            </a:fld>
            <a:endParaRPr lang="en-US" sz="1600" dirty="0"/>
          </a:p>
        </p:txBody>
      </p:sp>
      <p:sp>
        <p:nvSpPr>
          <p:cNvPr id="217" name="TextBox 216"/>
          <p:cNvSpPr txBox="1"/>
          <p:nvPr/>
        </p:nvSpPr>
        <p:spPr>
          <a:xfrm>
            <a:off x="4412750" y="1222031"/>
            <a:ext cx="252882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Common mistake</a:t>
            </a:r>
            <a:endParaRPr lang="en-SG" sz="2400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1299574" y="2784222"/>
            <a:ext cx="2825146" cy="1807446"/>
            <a:chOff x="1819076" y="318147"/>
            <a:chExt cx="8945227" cy="5729508"/>
          </a:xfrm>
        </p:grpSpPr>
        <p:sp>
          <p:nvSpPr>
            <p:cNvPr id="151" name="Oval 150"/>
            <p:cNvSpPr/>
            <p:nvPr/>
          </p:nvSpPr>
          <p:spPr>
            <a:xfrm>
              <a:off x="9246970" y="1008955"/>
              <a:ext cx="414720" cy="414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49"/>
            </a:p>
          </p:txBody>
        </p:sp>
        <p:sp>
          <p:nvSpPr>
            <p:cNvPr id="152" name="Oval 151"/>
            <p:cNvSpPr/>
            <p:nvPr/>
          </p:nvSpPr>
          <p:spPr>
            <a:xfrm>
              <a:off x="2715130" y="1008955"/>
              <a:ext cx="414720" cy="414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49"/>
            </a:p>
          </p:txBody>
        </p:sp>
        <p:sp>
          <p:nvSpPr>
            <p:cNvPr id="153" name="Oval 152"/>
            <p:cNvSpPr/>
            <p:nvPr/>
          </p:nvSpPr>
          <p:spPr>
            <a:xfrm>
              <a:off x="5981050" y="5131860"/>
              <a:ext cx="414720" cy="414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49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/>
                <p:cNvSpPr txBox="1"/>
                <p:nvPr/>
              </p:nvSpPr>
              <p:spPr>
                <a:xfrm>
                  <a:off x="1819076" y="881953"/>
                  <a:ext cx="1118189" cy="11432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076" y="881953"/>
                  <a:ext cx="1118189" cy="114328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/>
                <p:cNvSpPr txBox="1"/>
                <p:nvPr/>
              </p:nvSpPr>
              <p:spPr>
                <a:xfrm>
                  <a:off x="6525368" y="4904366"/>
                  <a:ext cx="1054794" cy="11432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157" name="TextBox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5368" y="4904366"/>
                  <a:ext cx="1054794" cy="114328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9661690" y="905276"/>
                  <a:ext cx="1102613" cy="11432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1690" y="905276"/>
                  <a:ext cx="1102613" cy="1143289"/>
                </a:xfrm>
                <a:prstGeom prst="rect">
                  <a:avLst/>
                </a:prstGeom>
                <a:blipFill>
                  <a:blip r:embed="rId7"/>
                  <a:stretch>
                    <a:fillRect b="-508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9" name="Straight Arrow Connector 158"/>
            <p:cNvCxnSpPr/>
            <p:nvPr/>
          </p:nvCxnSpPr>
          <p:spPr>
            <a:xfrm flipH="1">
              <a:off x="6395770" y="1463956"/>
              <a:ext cx="2851200" cy="3546165"/>
            </a:xfrm>
            <a:prstGeom prst="straightConnector1">
              <a:avLst/>
            </a:pr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 flipV="1">
              <a:off x="6661602" y="1535418"/>
              <a:ext cx="2950452" cy="3625863"/>
            </a:xfrm>
            <a:prstGeom prst="straightConnector1">
              <a:avLst/>
            </a:pr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3129850" y="1379241"/>
              <a:ext cx="6117120" cy="0"/>
            </a:xfrm>
            <a:prstGeom prst="straightConnector1">
              <a:avLst/>
            </a:pr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Freeform 161"/>
            <p:cNvSpPr/>
            <p:nvPr/>
          </p:nvSpPr>
          <p:spPr>
            <a:xfrm rot="12090593" flipV="1">
              <a:off x="9372986" y="318147"/>
              <a:ext cx="725760" cy="792719"/>
            </a:xfrm>
            <a:custGeom>
              <a:avLst/>
              <a:gdLst>
                <a:gd name="connsiteX0" fmla="*/ 146050 w 385763"/>
                <a:gd name="connsiteY0" fmla="*/ 430212 h 430212"/>
                <a:gd name="connsiteX1" fmla="*/ 3175 w 385763"/>
                <a:gd name="connsiteY1" fmla="*/ 249237 h 430212"/>
                <a:gd name="connsiteX2" fmla="*/ 127000 w 385763"/>
                <a:gd name="connsiteY2" fmla="*/ 30162 h 430212"/>
                <a:gd name="connsiteX3" fmla="*/ 346075 w 385763"/>
                <a:gd name="connsiteY3" fmla="*/ 68262 h 430212"/>
                <a:gd name="connsiteX4" fmla="*/ 365125 w 385763"/>
                <a:gd name="connsiteY4" fmla="*/ 296862 h 430212"/>
                <a:gd name="connsiteX5" fmla="*/ 279400 w 385763"/>
                <a:gd name="connsiteY5" fmla="*/ 420687 h 430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3" h="430212">
                  <a:moveTo>
                    <a:pt x="146050" y="430212"/>
                  </a:moveTo>
                  <a:cubicBezTo>
                    <a:pt x="76200" y="373062"/>
                    <a:pt x="6350" y="315912"/>
                    <a:pt x="3175" y="249237"/>
                  </a:cubicBezTo>
                  <a:cubicBezTo>
                    <a:pt x="0" y="182562"/>
                    <a:pt x="69850" y="60324"/>
                    <a:pt x="127000" y="30162"/>
                  </a:cubicBezTo>
                  <a:cubicBezTo>
                    <a:pt x="184150" y="0"/>
                    <a:pt x="306388" y="23812"/>
                    <a:pt x="346075" y="68262"/>
                  </a:cubicBezTo>
                  <a:cubicBezTo>
                    <a:pt x="385763" y="112712"/>
                    <a:pt x="376237" y="238125"/>
                    <a:pt x="365125" y="296862"/>
                  </a:cubicBezTo>
                  <a:cubicBezTo>
                    <a:pt x="354013" y="355599"/>
                    <a:pt x="316706" y="388143"/>
                    <a:pt x="279400" y="420687"/>
                  </a:cubicBezTo>
                </a:path>
              </a:pathLst>
            </a:custGeom>
            <a:ln w="38100">
              <a:solidFill>
                <a:srgbClr val="0033CC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49"/>
            </a:p>
          </p:txBody>
        </p:sp>
        <p:sp>
          <p:nvSpPr>
            <p:cNvPr id="163" name="Freeform 162"/>
            <p:cNvSpPr/>
            <p:nvPr/>
          </p:nvSpPr>
          <p:spPr>
            <a:xfrm rot="9379820" flipV="1">
              <a:off x="2352250" y="318147"/>
              <a:ext cx="725760" cy="792719"/>
            </a:xfrm>
            <a:custGeom>
              <a:avLst/>
              <a:gdLst>
                <a:gd name="connsiteX0" fmla="*/ 146050 w 385763"/>
                <a:gd name="connsiteY0" fmla="*/ 430212 h 430212"/>
                <a:gd name="connsiteX1" fmla="*/ 3175 w 385763"/>
                <a:gd name="connsiteY1" fmla="*/ 249237 h 430212"/>
                <a:gd name="connsiteX2" fmla="*/ 127000 w 385763"/>
                <a:gd name="connsiteY2" fmla="*/ 30162 h 430212"/>
                <a:gd name="connsiteX3" fmla="*/ 346075 w 385763"/>
                <a:gd name="connsiteY3" fmla="*/ 68262 h 430212"/>
                <a:gd name="connsiteX4" fmla="*/ 365125 w 385763"/>
                <a:gd name="connsiteY4" fmla="*/ 296862 h 430212"/>
                <a:gd name="connsiteX5" fmla="*/ 279400 w 385763"/>
                <a:gd name="connsiteY5" fmla="*/ 420687 h 430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3" h="430212">
                  <a:moveTo>
                    <a:pt x="146050" y="430212"/>
                  </a:moveTo>
                  <a:cubicBezTo>
                    <a:pt x="76200" y="373062"/>
                    <a:pt x="6350" y="315912"/>
                    <a:pt x="3175" y="249237"/>
                  </a:cubicBezTo>
                  <a:cubicBezTo>
                    <a:pt x="0" y="182562"/>
                    <a:pt x="69850" y="60324"/>
                    <a:pt x="127000" y="30162"/>
                  </a:cubicBezTo>
                  <a:cubicBezTo>
                    <a:pt x="184150" y="0"/>
                    <a:pt x="306388" y="23812"/>
                    <a:pt x="346075" y="68262"/>
                  </a:cubicBezTo>
                  <a:cubicBezTo>
                    <a:pt x="385763" y="112712"/>
                    <a:pt x="376237" y="238125"/>
                    <a:pt x="365125" y="296862"/>
                  </a:cubicBezTo>
                  <a:cubicBezTo>
                    <a:pt x="354013" y="355599"/>
                    <a:pt x="316706" y="388143"/>
                    <a:pt x="279400" y="420687"/>
                  </a:cubicBezTo>
                </a:path>
              </a:pathLst>
            </a:custGeom>
            <a:ln w="38100">
              <a:solidFill>
                <a:srgbClr val="0033CC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49"/>
            </a:p>
          </p:txBody>
        </p:sp>
        <p:cxnSp>
          <p:nvCxnSpPr>
            <p:cNvPr id="164" name="Straight Arrow Connector 163"/>
            <p:cNvCxnSpPr>
              <a:endCxn id="153" idx="0"/>
            </p:cNvCxnSpPr>
            <p:nvPr/>
          </p:nvCxnSpPr>
          <p:spPr>
            <a:xfrm>
              <a:off x="3151358" y="1489546"/>
              <a:ext cx="3037053" cy="3642314"/>
            </a:xfrm>
            <a:prstGeom prst="straightConnector1">
              <a:avLst/>
            </a:prstGeom>
            <a:ln w="38100">
              <a:solidFill>
                <a:srgbClr val="0033CC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H="1" flipV="1">
              <a:off x="2859331" y="1549085"/>
              <a:ext cx="3072081" cy="3790135"/>
            </a:xfrm>
            <a:prstGeom prst="straightConnector1">
              <a:avLst/>
            </a:prstGeom>
            <a:ln w="38100">
              <a:solidFill>
                <a:srgbClr val="0033CC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05D3B8-32AC-492C-9366-2C3E4A69CB2A}"/>
                  </a:ext>
                </a:extLst>
              </p:cNvPr>
              <p:cNvSpPr txBox="1"/>
              <p:nvPr/>
            </p:nvSpPr>
            <p:spPr>
              <a:xfrm>
                <a:off x="2483059" y="2459098"/>
                <a:ext cx="5313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05D3B8-32AC-492C-9366-2C3E4A69C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059" y="2459098"/>
                <a:ext cx="53134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D9D86A9-CF22-423D-98E4-B1754EBFC3F2}"/>
              </a:ext>
            </a:extLst>
          </p:cNvPr>
          <p:cNvGrpSpPr/>
          <p:nvPr/>
        </p:nvGrpSpPr>
        <p:grpSpPr>
          <a:xfrm>
            <a:off x="4412749" y="2041377"/>
            <a:ext cx="6799733" cy="1200329"/>
            <a:chOff x="4412750" y="2041377"/>
            <a:chExt cx="6351842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902F20B-E1A8-4F8F-B0B4-495CE3721AB7}"/>
                    </a:ext>
                  </a:extLst>
                </p:cNvPr>
                <p:cNvSpPr txBox="1"/>
                <p:nvPr/>
              </p:nvSpPr>
              <p:spPr>
                <a:xfrm>
                  <a:off x="4412750" y="2041377"/>
                  <a:ext cx="6351842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2400" dirty="0"/>
                    <a:t>It is wrong to say that “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sz="2400" dirty="0"/>
                    <a:t> is reflexive”, “</a:t>
                  </a:r>
                  <a14:m>
                    <m:oMath xmlns:m="http://schemas.openxmlformats.org/officeDocument/2006/math">
                      <m:r>
                        <a:rPr lang="en-SG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400" dirty="0"/>
                    <a:t> is reflexive”, “</a:t>
                  </a:r>
                  <a14:m>
                    <m:oMath xmlns:m="http://schemas.openxmlformats.org/officeDocument/2006/math">
                      <m:r>
                        <a:rPr lang="en-SG" sz="24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sz="2400" dirty="0"/>
                    <a:t> is not reflexive”. We say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sz="2400" dirty="0"/>
                    <a:t> (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sz="2400" dirty="0"/>
                    <a:t> is related to itself),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sz="2400" dirty="0"/>
                    <a:t> (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sz="2400" dirty="0"/>
                    <a:t> is not related to itself).</a:t>
                  </a: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902F20B-E1A8-4F8F-B0B4-495CE3721A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2750" y="2041377"/>
                  <a:ext cx="6351842" cy="1200329"/>
                </a:xfrm>
                <a:prstGeom prst="rect">
                  <a:avLst/>
                </a:prstGeom>
                <a:blipFill>
                  <a:blip r:embed="rId9"/>
                  <a:stretch>
                    <a:fillRect l="-1435" t="-4061" r="-628" b="-10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8FE306-3304-42B2-969E-EAABA83B5F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5951" y="2882751"/>
              <a:ext cx="173164" cy="1870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113B9BF-476B-4E21-A390-49849A719299}"/>
                  </a:ext>
                </a:extLst>
              </p:cNvPr>
              <p:cNvSpPr txBox="1"/>
              <p:nvPr/>
            </p:nvSpPr>
            <p:spPr>
              <a:xfrm>
                <a:off x="4412750" y="3360215"/>
                <a:ext cx="6880090" cy="2015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/>
                  <a:t>We either say the relation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is reflexive or not reflexive. We don’t say an element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reflexive or not reflexive.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sz="2400" dirty="0"/>
                  <a:t>Reflexivity, symmetry and transitivity are properties of </a:t>
                </a:r>
                <a:r>
                  <a:rPr lang="en-SG" sz="2400" dirty="0">
                    <a:solidFill>
                      <a:srgbClr val="0033CC"/>
                    </a:solidFill>
                  </a:rPr>
                  <a:t>relations</a:t>
                </a:r>
                <a:r>
                  <a:rPr lang="en-SG" sz="2400" dirty="0"/>
                  <a:t>, not individual elements of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113B9BF-476B-4E21-A390-49849A719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750" y="3360215"/>
                <a:ext cx="6880090" cy="2015936"/>
              </a:xfrm>
              <a:prstGeom prst="rect">
                <a:avLst/>
              </a:prstGeom>
              <a:blipFill>
                <a:blip r:embed="rId10"/>
                <a:stretch>
                  <a:fillRect l="-1417" t="-2417" r="-2214" b="-5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6" y="73415"/>
            <a:ext cx="1242433" cy="9070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671879" y="172619"/>
                <a:ext cx="8759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2400" dirty="0"/>
                  <a:t>and a relation defined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as follows.</a:t>
                </a:r>
                <a:endParaRPr lang="en-SG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879" y="172619"/>
                <a:ext cx="8759926" cy="461665"/>
              </a:xfrm>
              <a:prstGeom prst="rect">
                <a:avLst/>
              </a:prstGeom>
              <a:blipFill>
                <a:blip r:embed="rId12"/>
                <a:stretch>
                  <a:fillRect l="-104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40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3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A7A6979-0714-4377-B894-6BE4C2D6E202}" type="slidenum">
              <a:rPr lang="en-US" sz="1600" smtClean="0"/>
              <a:pPr/>
              <a:t>14</a:t>
            </a:fld>
            <a:endParaRPr lang="en-US" sz="16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27529" y="3603812"/>
            <a:ext cx="11178989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cxnSpLocks/>
          </p:cNvCxnSpPr>
          <p:nvPr/>
        </p:nvCxnSpPr>
        <p:spPr>
          <a:xfrm flipH="1">
            <a:off x="3166194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cxnSpLocks/>
          </p:cNvCxnSpPr>
          <p:nvPr/>
        </p:nvCxnSpPr>
        <p:spPr>
          <a:xfrm flipH="1">
            <a:off x="9022119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684806" y="581045"/>
            <a:ext cx="612427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Which of the relations below are </a:t>
            </a:r>
            <a:r>
              <a:rPr lang="en-US" sz="2400" dirty="0">
                <a:solidFill>
                  <a:srgbClr val="C00000"/>
                </a:solidFill>
              </a:rPr>
              <a:t>SYMMETRIC</a:t>
            </a:r>
            <a:r>
              <a:rPr lang="en-US" sz="2400" dirty="0"/>
              <a:t>?</a:t>
            </a:r>
            <a:endParaRPr lang="en-SG" sz="2400" dirty="0"/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7AE5D42-FC53-4759-A017-F0B07D58F109}"/>
              </a:ext>
            </a:extLst>
          </p:cNvPr>
          <p:cNvCxnSpPr>
            <a:cxnSpLocks/>
          </p:cNvCxnSpPr>
          <p:nvPr/>
        </p:nvCxnSpPr>
        <p:spPr>
          <a:xfrm flipH="1">
            <a:off x="6199039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9F2B343-9CAA-4375-A538-6309641C40A2}"/>
              </a:ext>
            </a:extLst>
          </p:cNvPr>
          <p:cNvGrpSpPr/>
          <p:nvPr/>
        </p:nvGrpSpPr>
        <p:grpSpPr>
          <a:xfrm>
            <a:off x="304849" y="1277484"/>
            <a:ext cx="11640797" cy="4979657"/>
            <a:chOff x="304849" y="1277484"/>
            <a:chExt cx="11640797" cy="497965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0AD2212-5E3C-41F2-9455-190E5B1D205B}"/>
                </a:ext>
              </a:extLst>
            </p:cNvPr>
            <p:cNvGrpSpPr/>
            <p:nvPr/>
          </p:nvGrpSpPr>
          <p:grpSpPr>
            <a:xfrm>
              <a:off x="304849" y="1277484"/>
              <a:ext cx="11640797" cy="4979657"/>
              <a:chOff x="304849" y="1277484"/>
              <a:chExt cx="11640797" cy="4979657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3256252" y="1527564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TextBox 122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3" name="TextBox 1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4" name="Freeform 123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TextBox 124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5" name="TextBox 1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6" name="TextBox 1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7" name="Straight Arrow Connector 126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Freeform 129"/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1" name="Freeform 130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32" name="Straight Arrow Connector 131"/>
                <p:cNvCxnSpPr>
                  <a:endCxn id="121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oup 133"/>
              <p:cNvGrpSpPr/>
              <p:nvPr/>
            </p:nvGrpSpPr>
            <p:grpSpPr>
              <a:xfrm>
                <a:off x="6279677" y="1705424"/>
                <a:ext cx="2825146" cy="1629586"/>
                <a:chOff x="1819076" y="881953"/>
                <a:chExt cx="8945227" cy="5165702"/>
              </a:xfrm>
            </p:grpSpPr>
            <p:sp>
              <p:nvSpPr>
                <p:cNvPr id="135" name="Oval 134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TextBox 138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39" name="TextBox 1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TextBox 140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1" name="TextBox 1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2" name="TextBox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3" name="Straight Arrow Connector 142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/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>
                  <a:cxnSpLocks/>
                  <a:endCxn id="137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 149"/>
              <p:cNvGrpSpPr/>
              <p:nvPr/>
            </p:nvGrpSpPr>
            <p:grpSpPr>
              <a:xfrm>
                <a:off x="9120500" y="1527564"/>
                <a:ext cx="2825146" cy="1807446"/>
                <a:chOff x="1819076" y="318147"/>
                <a:chExt cx="8945227" cy="5729508"/>
              </a:xfrm>
            </p:grpSpPr>
            <p:sp>
              <p:nvSpPr>
                <p:cNvPr id="151" name="Oval 150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TextBox 154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5" name="TextBox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TextBox 156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7" name="TextBox 1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8" name="TextBox 1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9" name="Straight Arrow Connector 158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Arrow Connector 159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/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Freeform 161"/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3" name="Freeform 162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64" name="Straight Arrow Connector 163"/>
                <p:cNvCxnSpPr>
                  <a:endCxn id="153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304849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TextBox 169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0" name="TextBox 1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1" name="Freeform 170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2" name="TextBox 171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2" name="TextBox 17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TextBox 172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3" name="TextBox 1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4" name="Straight Arrow Connector 173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Freeform 176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79" name="Straight Arrow Connector 178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3256252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81" name="Oval 180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4" name="TextBox 183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4" name="TextBox 18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5" name="Freeform 184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6" name="TextBox 185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6" name="TextBox 1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TextBox 186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7" name="TextBox 1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9" name="Straight Arrow Connector 188"/>
                <p:cNvCxnSpPr/>
                <p:nvPr/>
              </p:nvCxnSpPr>
              <p:spPr>
                <a:xfrm flipV="1">
                  <a:off x="6491891" y="1535416"/>
                  <a:ext cx="2950452" cy="3625862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Freeform 190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93" name="Straight Arrow Connector 192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455916" y="1277484"/>
                    <a:ext cx="52301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5916" y="1277484"/>
                    <a:ext cx="523013" cy="46166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8140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TextBox 205"/>
                  <p:cNvSpPr txBox="1"/>
                  <p:nvPr/>
                </p:nvSpPr>
                <p:spPr>
                  <a:xfrm>
                    <a:off x="4389322" y="1277484"/>
                    <a:ext cx="55900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206" name="TextBox 2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322" y="1277484"/>
                    <a:ext cx="559006" cy="461665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4348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TextBox 206"/>
                  <p:cNvSpPr txBox="1"/>
                  <p:nvPr/>
                </p:nvSpPr>
                <p:spPr>
                  <a:xfrm>
                    <a:off x="7429530" y="1277484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207" name="TextBox 2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530" y="1277484"/>
                    <a:ext cx="531347" cy="461665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8B7CA858-066E-423A-B173-6C0AB89BF0CD}"/>
                  </a:ext>
                </a:extLst>
              </p:cNvPr>
              <p:cNvGrpSpPr/>
              <p:nvPr/>
            </p:nvGrpSpPr>
            <p:grpSpPr>
              <a:xfrm>
                <a:off x="304849" y="1531320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EBB92E61-B024-4314-A5B7-4B40F65FB79E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A4FA8528-FCE9-4F8A-BDFF-9A4616047868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463842F5-0BF8-41A6-AC6E-300BD8E08A89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713FBF09-7698-4D79-976B-4AFA2177EF01}"/>
                    </a:ext>
                  </a:extLst>
                </p:cNvPr>
                <p:cNvCxnSpPr/>
                <p:nvPr/>
              </p:nvCxnSpPr>
              <p:spPr>
                <a:xfrm flipH="1">
                  <a:off x="3129850" y="1075914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43F22C66-C666-49AF-A457-A18E0DBD14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43F22C66-C666-49AF-A457-A18E0DBD14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Freeform 27">
                  <a:extLst>
                    <a:ext uri="{FF2B5EF4-FFF2-40B4-BE49-F238E27FC236}">
                      <a16:creationId xmlns:a16="http://schemas.microsoft.com/office/drawing/2014/main" id="{02DEE34A-7C49-48D8-AE1F-8ED8269D523B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9328D6F-AD8C-4531-B865-18602EB46B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9328D6F-AD8C-4531-B865-18602EB46B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250C0E6C-2582-4510-9241-B84A168B54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250C0E6C-2582-4510-9241-B84A168B54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8D59B998-59D1-45F2-9A20-261CD87DDFE2}"/>
                    </a:ext>
                  </a:extLst>
                </p:cNvPr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58A6F15C-330D-4917-94E3-693C282D59A6}"/>
                    </a:ext>
                  </a:extLst>
                </p:cNvPr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DE1596B6-E1D1-4A55-BF5B-B6C4F09E6C8B}"/>
                    </a:ext>
                  </a:extLst>
                </p:cNvPr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Freeform 44">
                  <a:extLst>
                    <a:ext uri="{FF2B5EF4-FFF2-40B4-BE49-F238E27FC236}">
                      <a16:creationId xmlns:a16="http://schemas.microsoft.com/office/drawing/2014/main" id="{14029554-5B45-495E-92C9-A2B8C8F25D1F}"/>
                    </a:ext>
                  </a:extLst>
                </p:cNvPr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02" name="Freeform 45">
                  <a:extLst>
                    <a:ext uri="{FF2B5EF4-FFF2-40B4-BE49-F238E27FC236}">
                      <a16:creationId xmlns:a16="http://schemas.microsoft.com/office/drawing/2014/main" id="{099085B5-2B7F-4493-9A47-89209F7F9A44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649029B0-B74B-4A23-B2A7-2DDA91A2BAFF}"/>
                    </a:ext>
                  </a:extLst>
                </p:cNvPr>
                <p:cNvCxnSpPr>
                  <a:endCxn id="92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5C78D895-8DDD-4D2A-B2F3-C6A8BC2E6324}"/>
                    </a:ext>
                  </a:extLst>
                </p:cNvPr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B0FFDFC3-C7B1-4347-9029-1277018B4A68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7400" y="1277484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B0FFDFC3-C7B1-4347-9029-1277018B4A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7400" y="1277484"/>
                    <a:ext cx="531347" cy="461665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F46CE2F6-881C-4CD1-9371-ED6F3EBF39A1}"/>
                      </a:ext>
                    </a:extLst>
                  </p:cNvPr>
                  <p:cNvSpPr txBox="1"/>
                  <p:nvPr/>
                </p:nvSpPr>
                <p:spPr>
                  <a:xfrm>
                    <a:off x="1455916" y="5795476"/>
                    <a:ext cx="52301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F46CE2F6-881C-4CD1-9371-ED6F3EBF39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5916" y="5795476"/>
                    <a:ext cx="523013" cy="461665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8140" b="-2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93648288-6ADD-422F-937B-007EF4F39464}"/>
                      </a:ext>
                    </a:extLst>
                  </p:cNvPr>
                  <p:cNvSpPr txBox="1"/>
                  <p:nvPr/>
                </p:nvSpPr>
                <p:spPr>
                  <a:xfrm>
                    <a:off x="4389322" y="5795476"/>
                    <a:ext cx="55900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93648288-6ADD-422F-937B-007EF4F394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322" y="5795476"/>
                    <a:ext cx="559006" cy="461665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4348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FE28A1A-FAB1-4339-91F1-5DE0CEBBDE0E}"/>
                      </a:ext>
                    </a:extLst>
                  </p:cNvPr>
                  <p:cNvSpPr txBox="1"/>
                  <p:nvPr/>
                </p:nvSpPr>
                <p:spPr>
                  <a:xfrm>
                    <a:off x="7429530" y="5795476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FE28A1A-FAB1-4339-91F1-5DE0CEBBDE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530" y="5795476"/>
                    <a:ext cx="531347" cy="461665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F3A9AA3-045A-4A56-80E0-127B6385FF81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7400" y="5795476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F3A9AA3-045A-4A56-80E0-127B6385FF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7400" y="5795476"/>
                    <a:ext cx="531347" cy="461665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2B2C17B5-693A-4E57-9051-031FA36DA1E8}"/>
                  </a:ext>
                </a:extLst>
              </p:cNvPr>
              <p:cNvGrpSpPr/>
              <p:nvPr/>
            </p:nvGrpSpPr>
            <p:grpSpPr>
              <a:xfrm>
                <a:off x="9120500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226FD913-F95E-4957-B959-4B2169DE1B41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B251845F-4C41-418C-8AFA-306B12375D8F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E21213AA-A7BF-4B0A-B5B2-4A183A4AFA99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C8E4B5E9-4FA6-46B2-BC3F-73DED5564BC5}"/>
                    </a:ext>
                  </a:extLst>
                </p:cNvPr>
                <p:cNvCxnSpPr/>
                <p:nvPr/>
              </p:nvCxnSpPr>
              <p:spPr>
                <a:xfrm flipH="1">
                  <a:off x="3129850" y="1075914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B5A63A20-963D-44AD-A2F3-DE79FB0737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B5A63A20-963D-44AD-A2F3-DE79FB0737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Freeform 27">
                  <a:extLst>
                    <a:ext uri="{FF2B5EF4-FFF2-40B4-BE49-F238E27FC236}">
                      <a16:creationId xmlns:a16="http://schemas.microsoft.com/office/drawing/2014/main" id="{9CE67D1A-F0B3-4EB2-8074-79A007DEC55F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E2557CB6-5251-4777-B2B3-2BF1CF288E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E2557CB6-5251-4777-B2B3-2BF1CF288E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TextBox 146">
                      <a:extLst>
                        <a:ext uri="{FF2B5EF4-FFF2-40B4-BE49-F238E27FC236}">
                          <a16:creationId xmlns:a16="http://schemas.microsoft.com/office/drawing/2014/main" id="{47252222-8F69-4492-9F46-9F54FC782D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7" name="TextBox 146">
                      <a:extLst>
                        <a:ext uri="{FF2B5EF4-FFF2-40B4-BE49-F238E27FC236}">
                          <a16:creationId xmlns:a16="http://schemas.microsoft.com/office/drawing/2014/main" id="{47252222-8F69-4492-9F46-9F54FC782DC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4BD11CC7-132C-4AAE-840B-BCF20C9C2131}"/>
                    </a:ext>
                  </a:extLst>
                </p:cNvPr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83D57158-12D4-435F-9B84-0DBF1DE9C0C7}"/>
                    </a:ext>
                  </a:extLst>
                </p:cNvPr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8AEFB70D-7D6C-43E1-9EBE-A5561E34C840}"/>
                    </a:ext>
                  </a:extLst>
                </p:cNvPr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Freeform 45">
                  <a:extLst>
                    <a:ext uri="{FF2B5EF4-FFF2-40B4-BE49-F238E27FC236}">
                      <a16:creationId xmlns:a16="http://schemas.microsoft.com/office/drawing/2014/main" id="{3AD61444-3EF0-4FAB-BA5C-9539993705B2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90" name="Straight Arrow Connector 189">
                  <a:extLst>
                    <a:ext uri="{FF2B5EF4-FFF2-40B4-BE49-F238E27FC236}">
                      <a16:creationId xmlns:a16="http://schemas.microsoft.com/office/drawing/2014/main" id="{7F54D167-ACFB-4282-9094-6FC65ACD3603}"/>
                    </a:ext>
                  </a:extLst>
                </p:cNvPr>
                <p:cNvCxnSpPr>
                  <a:endCxn id="122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Arrow Connector 191">
                  <a:extLst>
                    <a:ext uri="{FF2B5EF4-FFF2-40B4-BE49-F238E27FC236}">
                      <a16:creationId xmlns:a16="http://schemas.microsoft.com/office/drawing/2014/main" id="{D23E325A-F8DC-47F0-A58F-08E9740E531B}"/>
                    </a:ext>
                  </a:extLst>
                </p:cNvPr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C4DFFDF0-00CA-4086-8452-FD1599B235ED}"/>
                  </a:ext>
                </a:extLst>
              </p:cNvPr>
              <p:cNvGrpSpPr/>
              <p:nvPr/>
            </p:nvGrpSpPr>
            <p:grpSpPr>
              <a:xfrm>
                <a:off x="6279677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2FECD6B2-FF1B-4604-9C4D-E81955B87FF9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917433FA-A158-4B6D-B3DD-43F1E1747D58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11C9F5A3-F951-48EA-AC64-956EA37C4D4F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426FBF7F-ADB9-47CA-B0D6-9B72E283DE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426FBF7F-ADB9-47CA-B0D6-9B72E283DE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6" name="Freeform 27">
                  <a:extLst>
                    <a:ext uri="{FF2B5EF4-FFF2-40B4-BE49-F238E27FC236}">
                      <a16:creationId xmlns:a16="http://schemas.microsoft.com/office/drawing/2014/main" id="{D16A0B76-481E-4DDD-B7E3-9EF226AA2ADE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DCB428BE-951F-4458-A6D0-9658C63B3F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DCB428BE-951F-4458-A6D0-9658C63B3F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940DFEBD-C7C6-44A5-BE8F-E284D1430B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940DFEBD-C7C6-44A5-BE8F-E284D1430B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2" name="Freeform 44">
                  <a:extLst>
                    <a:ext uri="{FF2B5EF4-FFF2-40B4-BE49-F238E27FC236}">
                      <a16:creationId xmlns:a16="http://schemas.microsoft.com/office/drawing/2014/main" id="{C51A838B-B8E3-48C0-8FD2-3E4FFBA253B9}"/>
                    </a:ext>
                  </a:extLst>
                </p:cNvPr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33" name="Freeform 45">
                  <a:extLst>
                    <a:ext uri="{FF2B5EF4-FFF2-40B4-BE49-F238E27FC236}">
                      <a16:creationId xmlns:a16="http://schemas.microsoft.com/office/drawing/2014/main" id="{F9150412-5275-495A-8839-3D0C4927AC47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</p:grpSp>
        </p:grpSp>
        <p:sp>
          <p:nvSpPr>
            <p:cNvPr id="22" name="Freeform 123">
              <a:extLst>
                <a:ext uri="{FF2B5EF4-FFF2-40B4-BE49-F238E27FC236}">
                  <a16:creationId xmlns:a16="http://schemas.microsoft.com/office/drawing/2014/main" id="{FBC39281-4502-467F-B7F1-46051390F713}"/>
                </a:ext>
              </a:extLst>
            </p:cNvPr>
            <p:cNvSpPr/>
            <p:nvPr/>
          </p:nvSpPr>
          <p:spPr>
            <a:xfrm flipV="1">
              <a:off x="7526157" y="3170173"/>
              <a:ext cx="229215" cy="250073"/>
            </a:xfrm>
            <a:custGeom>
              <a:avLst/>
              <a:gdLst>
                <a:gd name="connsiteX0" fmla="*/ 146050 w 385763"/>
                <a:gd name="connsiteY0" fmla="*/ 430212 h 430212"/>
                <a:gd name="connsiteX1" fmla="*/ 3175 w 385763"/>
                <a:gd name="connsiteY1" fmla="*/ 249237 h 430212"/>
                <a:gd name="connsiteX2" fmla="*/ 127000 w 385763"/>
                <a:gd name="connsiteY2" fmla="*/ 30162 h 430212"/>
                <a:gd name="connsiteX3" fmla="*/ 346075 w 385763"/>
                <a:gd name="connsiteY3" fmla="*/ 68262 h 430212"/>
                <a:gd name="connsiteX4" fmla="*/ 365125 w 385763"/>
                <a:gd name="connsiteY4" fmla="*/ 296862 h 430212"/>
                <a:gd name="connsiteX5" fmla="*/ 279400 w 385763"/>
                <a:gd name="connsiteY5" fmla="*/ 420687 h 430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3" h="430212">
                  <a:moveTo>
                    <a:pt x="146050" y="430212"/>
                  </a:moveTo>
                  <a:cubicBezTo>
                    <a:pt x="76200" y="373062"/>
                    <a:pt x="6350" y="315912"/>
                    <a:pt x="3175" y="249237"/>
                  </a:cubicBezTo>
                  <a:cubicBezTo>
                    <a:pt x="0" y="182562"/>
                    <a:pt x="69850" y="60324"/>
                    <a:pt x="127000" y="30162"/>
                  </a:cubicBezTo>
                  <a:cubicBezTo>
                    <a:pt x="184150" y="0"/>
                    <a:pt x="306388" y="23812"/>
                    <a:pt x="346075" y="68262"/>
                  </a:cubicBezTo>
                  <a:cubicBezTo>
                    <a:pt x="385763" y="112712"/>
                    <a:pt x="376237" y="238125"/>
                    <a:pt x="365125" y="296862"/>
                  </a:cubicBezTo>
                  <a:cubicBezTo>
                    <a:pt x="354013" y="355599"/>
                    <a:pt x="316706" y="388143"/>
                    <a:pt x="279400" y="420687"/>
                  </a:cubicBezTo>
                </a:path>
              </a:pathLst>
            </a:cu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49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ECB96C-0CA5-42D9-97FD-D7FB96336129}"/>
                  </a:ext>
                </a:extLst>
              </p:cNvPr>
              <p:cNvSpPr txBox="1"/>
              <p:nvPr/>
            </p:nvSpPr>
            <p:spPr>
              <a:xfrm>
                <a:off x="7932618" y="585781"/>
                <a:ext cx="4013028" cy="646331"/>
              </a:xfrm>
              <a:prstGeom prst="rect">
                <a:avLst/>
              </a:prstGeom>
              <a:solidFill>
                <a:srgbClr val="FFE5E5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 a set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 relation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33CC"/>
                    </a:solidFill>
                  </a:rPr>
                  <a:t>symmetric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𝑥𝑅𝑦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𝑦𝑅𝑥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ECB96C-0CA5-42D9-97FD-D7FB96336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618" y="585781"/>
                <a:ext cx="4013028" cy="646331"/>
              </a:xfrm>
              <a:prstGeom prst="rect">
                <a:avLst/>
              </a:prstGeom>
              <a:blipFill>
                <a:blip r:embed="rId37"/>
                <a:stretch>
                  <a:fillRect l="-121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4" name="Picture 153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6" y="73415"/>
            <a:ext cx="1242433" cy="9070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1671879" y="172619"/>
                <a:ext cx="8759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2400" dirty="0"/>
                  <a:t>and a relation defined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as follows.</a:t>
                </a:r>
                <a:endParaRPr lang="en-SG" sz="2400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879" y="172619"/>
                <a:ext cx="8759926" cy="461665"/>
              </a:xfrm>
              <a:prstGeom prst="rect">
                <a:avLst/>
              </a:prstGeom>
              <a:blipFill>
                <a:blip r:embed="rId39"/>
                <a:stretch>
                  <a:fillRect l="-104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96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3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A7A6979-0714-4377-B894-6BE4C2D6E202}" type="slidenum">
              <a:rPr lang="en-US" sz="1600" smtClean="0"/>
              <a:pPr/>
              <a:t>15</a:t>
            </a:fld>
            <a:endParaRPr lang="en-US" sz="16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27529" y="3603812"/>
            <a:ext cx="11178989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cxnSpLocks/>
          </p:cNvCxnSpPr>
          <p:nvPr/>
        </p:nvCxnSpPr>
        <p:spPr>
          <a:xfrm flipH="1">
            <a:off x="3166194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cxnSpLocks/>
          </p:cNvCxnSpPr>
          <p:nvPr/>
        </p:nvCxnSpPr>
        <p:spPr>
          <a:xfrm flipH="1">
            <a:off x="9022119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7AE5D42-FC53-4759-A017-F0B07D58F109}"/>
              </a:ext>
            </a:extLst>
          </p:cNvPr>
          <p:cNvCxnSpPr>
            <a:cxnSpLocks/>
          </p:cNvCxnSpPr>
          <p:nvPr/>
        </p:nvCxnSpPr>
        <p:spPr>
          <a:xfrm flipH="1">
            <a:off x="6199039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9F2B343-9CAA-4375-A538-6309641C40A2}"/>
              </a:ext>
            </a:extLst>
          </p:cNvPr>
          <p:cNvGrpSpPr/>
          <p:nvPr/>
        </p:nvGrpSpPr>
        <p:grpSpPr>
          <a:xfrm>
            <a:off x="304849" y="1277484"/>
            <a:ext cx="11640797" cy="4979657"/>
            <a:chOff x="304849" y="1277484"/>
            <a:chExt cx="11640797" cy="497965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0AD2212-5E3C-41F2-9455-190E5B1D205B}"/>
                </a:ext>
              </a:extLst>
            </p:cNvPr>
            <p:cNvGrpSpPr/>
            <p:nvPr/>
          </p:nvGrpSpPr>
          <p:grpSpPr>
            <a:xfrm>
              <a:off x="304849" y="1277484"/>
              <a:ext cx="11640797" cy="4979657"/>
              <a:chOff x="304849" y="1277484"/>
              <a:chExt cx="11640797" cy="4979657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3256252" y="1527564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TextBox 122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3" name="TextBox 1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4" name="Freeform 123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TextBox 124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5" name="TextBox 1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6" name="TextBox 1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7" name="Straight Arrow Connector 126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Freeform 129"/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1" name="Freeform 130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32" name="Straight Arrow Connector 131"/>
                <p:cNvCxnSpPr>
                  <a:endCxn id="121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oup 133"/>
              <p:cNvGrpSpPr/>
              <p:nvPr/>
            </p:nvGrpSpPr>
            <p:grpSpPr>
              <a:xfrm>
                <a:off x="6279677" y="1705424"/>
                <a:ext cx="2825146" cy="1629586"/>
                <a:chOff x="1819076" y="881953"/>
                <a:chExt cx="8945227" cy="5165702"/>
              </a:xfrm>
            </p:grpSpPr>
            <p:sp>
              <p:nvSpPr>
                <p:cNvPr id="135" name="Oval 134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TextBox 138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39" name="TextBox 1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TextBox 140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1" name="TextBox 1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2" name="TextBox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3" name="Straight Arrow Connector 142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/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>
                  <a:cxnSpLocks/>
                  <a:endCxn id="137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 149"/>
              <p:cNvGrpSpPr/>
              <p:nvPr/>
            </p:nvGrpSpPr>
            <p:grpSpPr>
              <a:xfrm>
                <a:off x="9120500" y="1527564"/>
                <a:ext cx="2825146" cy="1807446"/>
                <a:chOff x="1819076" y="318147"/>
                <a:chExt cx="8945227" cy="5729508"/>
              </a:xfrm>
            </p:grpSpPr>
            <p:sp>
              <p:nvSpPr>
                <p:cNvPr id="151" name="Oval 150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TextBox 154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5" name="TextBox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TextBox 156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7" name="TextBox 1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8" name="TextBox 1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9" name="Straight Arrow Connector 158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Arrow Connector 159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/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Freeform 161"/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3" name="Freeform 162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64" name="Straight Arrow Connector 163"/>
                <p:cNvCxnSpPr>
                  <a:endCxn id="153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304849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TextBox 169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0" name="TextBox 1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1" name="Freeform 170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2" name="TextBox 171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2" name="TextBox 17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TextBox 172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3" name="TextBox 1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4" name="Straight Arrow Connector 173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Freeform 176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79" name="Straight Arrow Connector 178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3256252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81" name="Oval 180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4" name="TextBox 183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4" name="TextBox 18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5" name="Freeform 184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6" name="TextBox 185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6" name="TextBox 1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TextBox 186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7" name="TextBox 1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9" name="Straight Arrow Connector 188"/>
                <p:cNvCxnSpPr/>
                <p:nvPr/>
              </p:nvCxnSpPr>
              <p:spPr>
                <a:xfrm flipV="1">
                  <a:off x="6491891" y="1535416"/>
                  <a:ext cx="2950452" cy="3625862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Freeform 190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93" name="Straight Arrow Connector 192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455916" y="1277484"/>
                    <a:ext cx="52301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5916" y="1277484"/>
                    <a:ext cx="523013" cy="46166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8140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TextBox 205"/>
                  <p:cNvSpPr txBox="1"/>
                  <p:nvPr/>
                </p:nvSpPr>
                <p:spPr>
                  <a:xfrm>
                    <a:off x="4389322" y="1277484"/>
                    <a:ext cx="55900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206" name="TextBox 2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322" y="1277484"/>
                    <a:ext cx="559006" cy="461665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4348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TextBox 206"/>
                  <p:cNvSpPr txBox="1"/>
                  <p:nvPr/>
                </p:nvSpPr>
                <p:spPr>
                  <a:xfrm>
                    <a:off x="7429530" y="1277484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207" name="TextBox 2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530" y="1277484"/>
                    <a:ext cx="531347" cy="461665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8B7CA858-066E-423A-B173-6C0AB89BF0CD}"/>
                  </a:ext>
                </a:extLst>
              </p:cNvPr>
              <p:cNvGrpSpPr/>
              <p:nvPr/>
            </p:nvGrpSpPr>
            <p:grpSpPr>
              <a:xfrm>
                <a:off x="304849" y="1531320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EBB92E61-B024-4314-A5B7-4B40F65FB79E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A4FA8528-FCE9-4F8A-BDFF-9A4616047868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463842F5-0BF8-41A6-AC6E-300BD8E08A89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713FBF09-7698-4D79-976B-4AFA2177EF01}"/>
                    </a:ext>
                  </a:extLst>
                </p:cNvPr>
                <p:cNvCxnSpPr/>
                <p:nvPr/>
              </p:nvCxnSpPr>
              <p:spPr>
                <a:xfrm flipH="1">
                  <a:off x="3129850" y="1075914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43F22C66-C666-49AF-A457-A18E0DBD14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43F22C66-C666-49AF-A457-A18E0DBD14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Freeform 27">
                  <a:extLst>
                    <a:ext uri="{FF2B5EF4-FFF2-40B4-BE49-F238E27FC236}">
                      <a16:creationId xmlns:a16="http://schemas.microsoft.com/office/drawing/2014/main" id="{02DEE34A-7C49-48D8-AE1F-8ED8269D523B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9328D6F-AD8C-4531-B865-18602EB46B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9328D6F-AD8C-4531-B865-18602EB46B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250C0E6C-2582-4510-9241-B84A168B54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250C0E6C-2582-4510-9241-B84A168B54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8D59B998-59D1-45F2-9A20-261CD87DDFE2}"/>
                    </a:ext>
                  </a:extLst>
                </p:cNvPr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58A6F15C-330D-4917-94E3-693C282D59A6}"/>
                    </a:ext>
                  </a:extLst>
                </p:cNvPr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DE1596B6-E1D1-4A55-BF5B-B6C4F09E6C8B}"/>
                    </a:ext>
                  </a:extLst>
                </p:cNvPr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Freeform 44">
                  <a:extLst>
                    <a:ext uri="{FF2B5EF4-FFF2-40B4-BE49-F238E27FC236}">
                      <a16:creationId xmlns:a16="http://schemas.microsoft.com/office/drawing/2014/main" id="{14029554-5B45-495E-92C9-A2B8C8F25D1F}"/>
                    </a:ext>
                  </a:extLst>
                </p:cNvPr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02" name="Freeform 45">
                  <a:extLst>
                    <a:ext uri="{FF2B5EF4-FFF2-40B4-BE49-F238E27FC236}">
                      <a16:creationId xmlns:a16="http://schemas.microsoft.com/office/drawing/2014/main" id="{099085B5-2B7F-4493-9A47-89209F7F9A44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649029B0-B74B-4A23-B2A7-2DDA91A2BAFF}"/>
                    </a:ext>
                  </a:extLst>
                </p:cNvPr>
                <p:cNvCxnSpPr>
                  <a:endCxn id="92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5C78D895-8DDD-4D2A-B2F3-C6A8BC2E6324}"/>
                    </a:ext>
                  </a:extLst>
                </p:cNvPr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B0FFDFC3-C7B1-4347-9029-1277018B4A68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7400" y="1277484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B0FFDFC3-C7B1-4347-9029-1277018B4A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7400" y="1277484"/>
                    <a:ext cx="531347" cy="461665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F46CE2F6-881C-4CD1-9371-ED6F3EBF39A1}"/>
                      </a:ext>
                    </a:extLst>
                  </p:cNvPr>
                  <p:cNvSpPr txBox="1"/>
                  <p:nvPr/>
                </p:nvSpPr>
                <p:spPr>
                  <a:xfrm>
                    <a:off x="1455916" y="5795476"/>
                    <a:ext cx="52301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F46CE2F6-881C-4CD1-9371-ED6F3EBF39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5916" y="5795476"/>
                    <a:ext cx="523013" cy="461665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8140" b="-2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93648288-6ADD-422F-937B-007EF4F39464}"/>
                      </a:ext>
                    </a:extLst>
                  </p:cNvPr>
                  <p:cNvSpPr txBox="1"/>
                  <p:nvPr/>
                </p:nvSpPr>
                <p:spPr>
                  <a:xfrm>
                    <a:off x="4389322" y="5795476"/>
                    <a:ext cx="55900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93648288-6ADD-422F-937B-007EF4F394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322" y="5795476"/>
                    <a:ext cx="559006" cy="461665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4348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FE28A1A-FAB1-4339-91F1-5DE0CEBBDE0E}"/>
                      </a:ext>
                    </a:extLst>
                  </p:cNvPr>
                  <p:cNvSpPr txBox="1"/>
                  <p:nvPr/>
                </p:nvSpPr>
                <p:spPr>
                  <a:xfrm>
                    <a:off x="7429530" y="5795476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FE28A1A-FAB1-4339-91F1-5DE0CEBBDE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530" y="5795476"/>
                    <a:ext cx="531347" cy="461665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F3A9AA3-045A-4A56-80E0-127B6385FF81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7400" y="5795476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F3A9AA3-045A-4A56-80E0-127B6385FF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7400" y="5795476"/>
                    <a:ext cx="531347" cy="461665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2B2C17B5-693A-4E57-9051-031FA36DA1E8}"/>
                  </a:ext>
                </a:extLst>
              </p:cNvPr>
              <p:cNvGrpSpPr/>
              <p:nvPr/>
            </p:nvGrpSpPr>
            <p:grpSpPr>
              <a:xfrm>
                <a:off x="9120500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226FD913-F95E-4957-B959-4B2169DE1B41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B251845F-4C41-418C-8AFA-306B12375D8F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E21213AA-A7BF-4B0A-B5B2-4A183A4AFA99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C8E4B5E9-4FA6-46B2-BC3F-73DED5564BC5}"/>
                    </a:ext>
                  </a:extLst>
                </p:cNvPr>
                <p:cNvCxnSpPr/>
                <p:nvPr/>
              </p:nvCxnSpPr>
              <p:spPr>
                <a:xfrm flipH="1">
                  <a:off x="3129850" y="1075914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B5A63A20-963D-44AD-A2F3-DE79FB0737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B5A63A20-963D-44AD-A2F3-DE79FB0737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Freeform 27">
                  <a:extLst>
                    <a:ext uri="{FF2B5EF4-FFF2-40B4-BE49-F238E27FC236}">
                      <a16:creationId xmlns:a16="http://schemas.microsoft.com/office/drawing/2014/main" id="{9CE67D1A-F0B3-4EB2-8074-79A007DEC55F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E2557CB6-5251-4777-B2B3-2BF1CF288E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E2557CB6-5251-4777-B2B3-2BF1CF288E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TextBox 146">
                      <a:extLst>
                        <a:ext uri="{FF2B5EF4-FFF2-40B4-BE49-F238E27FC236}">
                          <a16:creationId xmlns:a16="http://schemas.microsoft.com/office/drawing/2014/main" id="{47252222-8F69-4492-9F46-9F54FC782D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7" name="TextBox 146">
                      <a:extLst>
                        <a:ext uri="{FF2B5EF4-FFF2-40B4-BE49-F238E27FC236}">
                          <a16:creationId xmlns:a16="http://schemas.microsoft.com/office/drawing/2014/main" id="{47252222-8F69-4492-9F46-9F54FC782DC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4BD11CC7-132C-4AAE-840B-BCF20C9C2131}"/>
                    </a:ext>
                  </a:extLst>
                </p:cNvPr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83D57158-12D4-435F-9B84-0DBF1DE9C0C7}"/>
                    </a:ext>
                  </a:extLst>
                </p:cNvPr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8AEFB70D-7D6C-43E1-9EBE-A5561E34C840}"/>
                    </a:ext>
                  </a:extLst>
                </p:cNvPr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Freeform 45">
                  <a:extLst>
                    <a:ext uri="{FF2B5EF4-FFF2-40B4-BE49-F238E27FC236}">
                      <a16:creationId xmlns:a16="http://schemas.microsoft.com/office/drawing/2014/main" id="{3AD61444-3EF0-4FAB-BA5C-9539993705B2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90" name="Straight Arrow Connector 189">
                  <a:extLst>
                    <a:ext uri="{FF2B5EF4-FFF2-40B4-BE49-F238E27FC236}">
                      <a16:creationId xmlns:a16="http://schemas.microsoft.com/office/drawing/2014/main" id="{7F54D167-ACFB-4282-9094-6FC65ACD3603}"/>
                    </a:ext>
                  </a:extLst>
                </p:cNvPr>
                <p:cNvCxnSpPr>
                  <a:endCxn id="122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Arrow Connector 191">
                  <a:extLst>
                    <a:ext uri="{FF2B5EF4-FFF2-40B4-BE49-F238E27FC236}">
                      <a16:creationId xmlns:a16="http://schemas.microsoft.com/office/drawing/2014/main" id="{D23E325A-F8DC-47F0-A58F-08E9740E531B}"/>
                    </a:ext>
                  </a:extLst>
                </p:cNvPr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C4DFFDF0-00CA-4086-8452-FD1599B235ED}"/>
                  </a:ext>
                </a:extLst>
              </p:cNvPr>
              <p:cNvGrpSpPr/>
              <p:nvPr/>
            </p:nvGrpSpPr>
            <p:grpSpPr>
              <a:xfrm>
                <a:off x="6279677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2FECD6B2-FF1B-4604-9C4D-E81955B87FF9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917433FA-A158-4B6D-B3DD-43F1E1747D58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11C9F5A3-F951-48EA-AC64-956EA37C4D4F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426FBF7F-ADB9-47CA-B0D6-9B72E283DE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426FBF7F-ADB9-47CA-B0D6-9B72E283DE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6" name="Freeform 27">
                  <a:extLst>
                    <a:ext uri="{FF2B5EF4-FFF2-40B4-BE49-F238E27FC236}">
                      <a16:creationId xmlns:a16="http://schemas.microsoft.com/office/drawing/2014/main" id="{D16A0B76-481E-4DDD-B7E3-9EF226AA2ADE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DCB428BE-951F-4458-A6D0-9658C63B3F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DCB428BE-951F-4458-A6D0-9658C63B3F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940DFEBD-C7C6-44A5-BE8F-E284D1430B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940DFEBD-C7C6-44A5-BE8F-E284D1430B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2" name="Freeform 44">
                  <a:extLst>
                    <a:ext uri="{FF2B5EF4-FFF2-40B4-BE49-F238E27FC236}">
                      <a16:creationId xmlns:a16="http://schemas.microsoft.com/office/drawing/2014/main" id="{C51A838B-B8E3-48C0-8FD2-3E4FFBA253B9}"/>
                    </a:ext>
                  </a:extLst>
                </p:cNvPr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33" name="Freeform 45">
                  <a:extLst>
                    <a:ext uri="{FF2B5EF4-FFF2-40B4-BE49-F238E27FC236}">
                      <a16:creationId xmlns:a16="http://schemas.microsoft.com/office/drawing/2014/main" id="{F9150412-5275-495A-8839-3D0C4927AC47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</p:grpSp>
        </p:grpSp>
        <p:sp>
          <p:nvSpPr>
            <p:cNvPr id="22" name="Freeform 123">
              <a:extLst>
                <a:ext uri="{FF2B5EF4-FFF2-40B4-BE49-F238E27FC236}">
                  <a16:creationId xmlns:a16="http://schemas.microsoft.com/office/drawing/2014/main" id="{FBC39281-4502-467F-B7F1-46051390F713}"/>
                </a:ext>
              </a:extLst>
            </p:cNvPr>
            <p:cNvSpPr/>
            <p:nvPr/>
          </p:nvSpPr>
          <p:spPr>
            <a:xfrm flipV="1">
              <a:off x="7526157" y="3170173"/>
              <a:ext cx="229215" cy="250073"/>
            </a:xfrm>
            <a:custGeom>
              <a:avLst/>
              <a:gdLst>
                <a:gd name="connsiteX0" fmla="*/ 146050 w 385763"/>
                <a:gd name="connsiteY0" fmla="*/ 430212 h 430212"/>
                <a:gd name="connsiteX1" fmla="*/ 3175 w 385763"/>
                <a:gd name="connsiteY1" fmla="*/ 249237 h 430212"/>
                <a:gd name="connsiteX2" fmla="*/ 127000 w 385763"/>
                <a:gd name="connsiteY2" fmla="*/ 30162 h 430212"/>
                <a:gd name="connsiteX3" fmla="*/ 346075 w 385763"/>
                <a:gd name="connsiteY3" fmla="*/ 68262 h 430212"/>
                <a:gd name="connsiteX4" fmla="*/ 365125 w 385763"/>
                <a:gd name="connsiteY4" fmla="*/ 296862 h 430212"/>
                <a:gd name="connsiteX5" fmla="*/ 279400 w 385763"/>
                <a:gd name="connsiteY5" fmla="*/ 420687 h 430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3" h="430212">
                  <a:moveTo>
                    <a:pt x="146050" y="430212"/>
                  </a:moveTo>
                  <a:cubicBezTo>
                    <a:pt x="76200" y="373062"/>
                    <a:pt x="6350" y="315912"/>
                    <a:pt x="3175" y="249237"/>
                  </a:cubicBezTo>
                  <a:cubicBezTo>
                    <a:pt x="0" y="182562"/>
                    <a:pt x="69850" y="60324"/>
                    <a:pt x="127000" y="30162"/>
                  </a:cubicBezTo>
                  <a:cubicBezTo>
                    <a:pt x="184150" y="0"/>
                    <a:pt x="306388" y="23812"/>
                    <a:pt x="346075" y="68262"/>
                  </a:cubicBezTo>
                  <a:cubicBezTo>
                    <a:pt x="385763" y="112712"/>
                    <a:pt x="376237" y="238125"/>
                    <a:pt x="365125" y="296862"/>
                  </a:cubicBezTo>
                  <a:cubicBezTo>
                    <a:pt x="354013" y="355599"/>
                    <a:pt x="316706" y="388143"/>
                    <a:pt x="279400" y="420687"/>
                  </a:cubicBezTo>
                </a:path>
              </a:pathLst>
            </a:cu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49"/>
            </a:p>
          </p:txBody>
        </p:sp>
      </p:grpSp>
      <p:pic>
        <p:nvPicPr>
          <p:cNvPr id="154" name="Picture 153">
            <a:extLst>
              <a:ext uri="{FF2B5EF4-FFF2-40B4-BE49-F238E27FC236}">
                <a16:creationId xmlns:a16="http://schemas.microsoft.com/office/drawing/2014/main" id="{D786B65A-E764-42AE-A7D3-3ECB88962CFF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7360478" y="1949580"/>
            <a:ext cx="547747" cy="537655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A568B3E9-80BD-4996-BEFA-76671E75D1A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10" y="1974594"/>
            <a:ext cx="643145" cy="572885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97B620E8-5CD6-49C0-B195-E022D09065E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464" y="1955689"/>
            <a:ext cx="643145" cy="572885"/>
          </a:xfrm>
          <a:prstGeom prst="rect">
            <a:avLst/>
          </a:prstGeom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8F784B07-A50E-4584-8EA5-BA083ECC3A8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898" y="4299848"/>
            <a:ext cx="643145" cy="572885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5586C974-A135-4927-8EA5-E0B1FCFC4B0B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10226581" y="1935131"/>
            <a:ext cx="547747" cy="537655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A62B3F06-C8BA-4D2A-9D1C-5E9800532C40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1342724" y="4292083"/>
            <a:ext cx="547747" cy="537655"/>
          </a:xfrm>
          <a:prstGeom prst="rect">
            <a:avLst/>
          </a:pr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B2FF853C-DB63-4BDB-9B2D-3B8AA148A2C0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4335985" y="4256069"/>
            <a:ext cx="547747" cy="5376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6FB6D5-EC71-40C5-B3FE-22648C9199DD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139" y="4274467"/>
            <a:ext cx="643145" cy="572885"/>
          </a:xfrm>
          <a:prstGeom prst="rect">
            <a:avLst/>
          </a:prstGeom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7F9A7C46-8FAB-4D2C-9370-FC4FAE8C99AA}"/>
              </a:ext>
            </a:extLst>
          </p:cNvPr>
          <p:cNvSpPr txBox="1"/>
          <p:nvPr/>
        </p:nvSpPr>
        <p:spPr>
          <a:xfrm>
            <a:off x="1684806" y="581045"/>
            <a:ext cx="612427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Which of the relations below are </a:t>
            </a:r>
            <a:r>
              <a:rPr lang="en-US" sz="2400" dirty="0">
                <a:solidFill>
                  <a:srgbClr val="C00000"/>
                </a:solidFill>
              </a:rPr>
              <a:t>SYMMETRIC</a:t>
            </a:r>
            <a:r>
              <a:rPr lang="en-US" sz="2400" dirty="0"/>
              <a:t>?</a:t>
            </a:r>
            <a:endParaRPr lang="en-SG" sz="2400" dirty="0"/>
          </a:p>
        </p:txBody>
      </p:sp>
      <p:pic>
        <p:nvPicPr>
          <p:cNvPr id="199" name="Picture 198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6" y="73415"/>
            <a:ext cx="1242433" cy="9070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1671879" y="172619"/>
                <a:ext cx="8759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2400" dirty="0"/>
                  <a:t>and a relation defined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as follows.</a:t>
                </a:r>
                <a:endParaRPr lang="en-SG" sz="24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879" y="172619"/>
                <a:ext cx="8759926" cy="461665"/>
              </a:xfrm>
              <a:prstGeom prst="rect">
                <a:avLst/>
              </a:prstGeom>
              <a:blipFill>
                <a:blip r:embed="rId40"/>
                <a:stretch>
                  <a:fillRect l="-104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7DECB96C-0CA5-42D9-97FD-D7FB96336129}"/>
                  </a:ext>
                </a:extLst>
              </p:cNvPr>
              <p:cNvSpPr txBox="1"/>
              <p:nvPr/>
            </p:nvSpPr>
            <p:spPr>
              <a:xfrm>
                <a:off x="7932618" y="585781"/>
                <a:ext cx="4013028" cy="646331"/>
              </a:xfrm>
              <a:prstGeom prst="rect">
                <a:avLst/>
              </a:prstGeom>
              <a:solidFill>
                <a:srgbClr val="FFE5E5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 a set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 relation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33CC"/>
                    </a:solidFill>
                  </a:rPr>
                  <a:t>symmetric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𝑥𝑅𝑦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𝑦𝑅𝑥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7DECB96C-0CA5-42D9-97FD-D7FB96336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618" y="585781"/>
                <a:ext cx="4013028" cy="646331"/>
              </a:xfrm>
              <a:prstGeom prst="rect">
                <a:avLst/>
              </a:prstGeom>
              <a:blipFill>
                <a:blip r:embed="rId41"/>
                <a:stretch>
                  <a:fillRect l="-121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91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3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A7A6979-0714-4377-B894-6BE4C2D6E202}" type="slidenum">
              <a:rPr lang="en-US" sz="1600" smtClean="0"/>
              <a:pPr/>
              <a:t>16</a:t>
            </a:fld>
            <a:endParaRPr lang="en-US" sz="16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27529" y="3603812"/>
            <a:ext cx="11178989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cxnSpLocks/>
          </p:cNvCxnSpPr>
          <p:nvPr/>
        </p:nvCxnSpPr>
        <p:spPr>
          <a:xfrm flipH="1">
            <a:off x="3166194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cxnSpLocks/>
          </p:cNvCxnSpPr>
          <p:nvPr/>
        </p:nvCxnSpPr>
        <p:spPr>
          <a:xfrm flipH="1">
            <a:off x="9022119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701429" y="581045"/>
            <a:ext cx="617448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Which of the relations below are </a:t>
            </a:r>
            <a:r>
              <a:rPr lang="en-US" sz="2400" dirty="0">
                <a:solidFill>
                  <a:srgbClr val="C00000"/>
                </a:solidFill>
              </a:rPr>
              <a:t>TRANSITIVE</a:t>
            </a:r>
            <a:r>
              <a:rPr lang="en-US" sz="2400" dirty="0"/>
              <a:t>?</a:t>
            </a:r>
            <a:endParaRPr lang="en-SG" sz="2400" dirty="0"/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7AE5D42-FC53-4759-A017-F0B07D58F109}"/>
              </a:ext>
            </a:extLst>
          </p:cNvPr>
          <p:cNvCxnSpPr>
            <a:cxnSpLocks/>
          </p:cNvCxnSpPr>
          <p:nvPr/>
        </p:nvCxnSpPr>
        <p:spPr>
          <a:xfrm flipH="1">
            <a:off x="6199039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9F2B343-9CAA-4375-A538-6309641C40A2}"/>
              </a:ext>
            </a:extLst>
          </p:cNvPr>
          <p:cNvGrpSpPr/>
          <p:nvPr/>
        </p:nvGrpSpPr>
        <p:grpSpPr>
          <a:xfrm>
            <a:off x="304849" y="1277484"/>
            <a:ext cx="11640797" cy="4979657"/>
            <a:chOff x="304849" y="1277484"/>
            <a:chExt cx="11640797" cy="497965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0AD2212-5E3C-41F2-9455-190E5B1D205B}"/>
                </a:ext>
              </a:extLst>
            </p:cNvPr>
            <p:cNvGrpSpPr/>
            <p:nvPr/>
          </p:nvGrpSpPr>
          <p:grpSpPr>
            <a:xfrm>
              <a:off x="304849" y="1277484"/>
              <a:ext cx="11640797" cy="4979657"/>
              <a:chOff x="304849" y="1277484"/>
              <a:chExt cx="11640797" cy="4979657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3256252" y="1527564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TextBox 122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3" name="TextBox 1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4" name="Freeform 123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TextBox 124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5" name="TextBox 1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6" name="TextBox 1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7" name="Straight Arrow Connector 126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Freeform 129"/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1" name="Freeform 130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32" name="Straight Arrow Connector 131"/>
                <p:cNvCxnSpPr>
                  <a:endCxn id="121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oup 133"/>
              <p:cNvGrpSpPr/>
              <p:nvPr/>
            </p:nvGrpSpPr>
            <p:grpSpPr>
              <a:xfrm>
                <a:off x="6279677" y="1705424"/>
                <a:ext cx="2825146" cy="1629586"/>
                <a:chOff x="1819076" y="881953"/>
                <a:chExt cx="8945227" cy="5165702"/>
              </a:xfrm>
            </p:grpSpPr>
            <p:sp>
              <p:nvSpPr>
                <p:cNvPr id="135" name="Oval 134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TextBox 138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39" name="TextBox 1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TextBox 140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1" name="TextBox 1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2" name="TextBox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3" name="Straight Arrow Connector 142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/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>
                  <a:cxnSpLocks/>
                  <a:endCxn id="137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 149"/>
              <p:cNvGrpSpPr/>
              <p:nvPr/>
            </p:nvGrpSpPr>
            <p:grpSpPr>
              <a:xfrm>
                <a:off x="9120500" y="1527564"/>
                <a:ext cx="2825146" cy="1807446"/>
                <a:chOff x="1819076" y="318147"/>
                <a:chExt cx="8945227" cy="5729508"/>
              </a:xfrm>
            </p:grpSpPr>
            <p:sp>
              <p:nvSpPr>
                <p:cNvPr id="151" name="Oval 150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TextBox 154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5" name="TextBox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TextBox 156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7" name="TextBox 1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8" name="TextBox 1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9" name="Straight Arrow Connector 158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Arrow Connector 159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/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Freeform 161"/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3" name="Freeform 162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64" name="Straight Arrow Connector 163"/>
                <p:cNvCxnSpPr>
                  <a:endCxn id="153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304849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TextBox 169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0" name="TextBox 1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1" name="Freeform 170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2" name="TextBox 171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2" name="TextBox 17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TextBox 172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3" name="TextBox 1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4" name="Straight Arrow Connector 173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Freeform 176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79" name="Straight Arrow Connector 178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3256252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81" name="Oval 180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4" name="TextBox 183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4" name="TextBox 18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5" name="Freeform 184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6" name="TextBox 185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6" name="TextBox 1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TextBox 186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7" name="TextBox 1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9" name="Straight Arrow Connector 188"/>
                <p:cNvCxnSpPr/>
                <p:nvPr/>
              </p:nvCxnSpPr>
              <p:spPr>
                <a:xfrm flipV="1">
                  <a:off x="6491891" y="1535416"/>
                  <a:ext cx="2950452" cy="3625862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Freeform 190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93" name="Straight Arrow Connector 192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455916" y="1277484"/>
                    <a:ext cx="52301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5916" y="1277484"/>
                    <a:ext cx="523013" cy="46166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8140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TextBox 205"/>
                  <p:cNvSpPr txBox="1"/>
                  <p:nvPr/>
                </p:nvSpPr>
                <p:spPr>
                  <a:xfrm>
                    <a:off x="4389322" y="1277484"/>
                    <a:ext cx="55900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206" name="TextBox 2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322" y="1277484"/>
                    <a:ext cx="559006" cy="461665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4348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TextBox 206"/>
                  <p:cNvSpPr txBox="1"/>
                  <p:nvPr/>
                </p:nvSpPr>
                <p:spPr>
                  <a:xfrm>
                    <a:off x="7429530" y="1277484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207" name="TextBox 2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530" y="1277484"/>
                    <a:ext cx="531347" cy="461665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8B7CA858-066E-423A-B173-6C0AB89BF0CD}"/>
                  </a:ext>
                </a:extLst>
              </p:cNvPr>
              <p:cNvGrpSpPr/>
              <p:nvPr/>
            </p:nvGrpSpPr>
            <p:grpSpPr>
              <a:xfrm>
                <a:off x="304849" y="1531320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EBB92E61-B024-4314-A5B7-4B40F65FB79E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A4FA8528-FCE9-4F8A-BDFF-9A4616047868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463842F5-0BF8-41A6-AC6E-300BD8E08A89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713FBF09-7698-4D79-976B-4AFA2177EF01}"/>
                    </a:ext>
                  </a:extLst>
                </p:cNvPr>
                <p:cNvCxnSpPr/>
                <p:nvPr/>
              </p:nvCxnSpPr>
              <p:spPr>
                <a:xfrm flipH="1">
                  <a:off x="3129850" y="1075914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43F22C66-C666-49AF-A457-A18E0DBD14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43F22C66-C666-49AF-A457-A18E0DBD14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Freeform 27">
                  <a:extLst>
                    <a:ext uri="{FF2B5EF4-FFF2-40B4-BE49-F238E27FC236}">
                      <a16:creationId xmlns:a16="http://schemas.microsoft.com/office/drawing/2014/main" id="{02DEE34A-7C49-48D8-AE1F-8ED8269D523B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9328D6F-AD8C-4531-B865-18602EB46B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9328D6F-AD8C-4531-B865-18602EB46B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250C0E6C-2582-4510-9241-B84A168B54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250C0E6C-2582-4510-9241-B84A168B54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8D59B998-59D1-45F2-9A20-261CD87DDFE2}"/>
                    </a:ext>
                  </a:extLst>
                </p:cNvPr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58A6F15C-330D-4917-94E3-693C282D59A6}"/>
                    </a:ext>
                  </a:extLst>
                </p:cNvPr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DE1596B6-E1D1-4A55-BF5B-B6C4F09E6C8B}"/>
                    </a:ext>
                  </a:extLst>
                </p:cNvPr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Freeform 44">
                  <a:extLst>
                    <a:ext uri="{FF2B5EF4-FFF2-40B4-BE49-F238E27FC236}">
                      <a16:creationId xmlns:a16="http://schemas.microsoft.com/office/drawing/2014/main" id="{14029554-5B45-495E-92C9-A2B8C8F25D1F}"/>
                    </a:ext>
                  </a:extLst>
                </p:cNvPr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02" name="Freeform 45">
                  <a:extLst>
                    <a:ext uri="{FF2B5EF4-FFF2-40B4-BE49-F238E27FC236}">
                      <a16:creationId xmlns:a16="http://schemas.microsoft.com/office/drawing/2014/main" id="{099085B5-2B7F-4493-9A47-89209F7F9A44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649029B0-B74B-4A23-B2A7-2DDA91A2BAFF}"/>
                    </a:ext>
                  </a:extLst>
                </p:cNvPr>
                <p:cNvCxnSpPr>
                  <a:endCxn id="92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5C78D895-8DDD-4D2A-B2F3-C6A8BC2E6324}"/>
                    </a:ext>
                  </a:extLst>
                </p:cNvPr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B0FFDFC3-C7B1-4347-9029-1277018B4A68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7400" y="1277484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B0FFDFC3-C7B1-4347-9029-1277018B4A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7400" y="1277484"/>
                    <a:ext cx="531347" cy="461665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F46CE2F6-881C-4CD1-9371-ED6F3EBF39A1}"/>
                      </a:ext>
                    </a:extLst>
                  </p:cNvPr>
                  <p:cNvSpPr txBox="1"/>
                  <p:nvPr/>
                </p:nvSpPr>
                <p:spPr>
                  <a:xfrm>
                    <a:off x="1455916" y="5795476"/>
                    <a:ext cx="52301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F46CE2F6-881C-4CD1-9371-ED6F3EBF39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5916" y="5795476"/>
                    <a:ext cx="523013" cy="461665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8140" b="-2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93648288-6ADD-422F-937B-007EF4F39464}"/>
                      </a:ext>
                    </a:extLst>
                  </p:cNvPr>
                  <p:cNvSpPr txBox="1"/>
                  <p:nvPr/>
                </p:nvSpPr>
                <p:spPr>
                  <a:xfrm>
                    <a:off x="4389322" y="5795476"/>
                    <a:ext cx="55900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93648288-6ADD-422F-937B-007EF4F394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322" y="5795476"/>
                    <a:ext cx="559006" cy="461665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4348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FE28A1A-FAB1-4339-91F1-5DE0CEBBDE0E}"/>
                      </a:ext>
                    </a:extLst>
                  </p:cNvPr>
                  <p:cNvSpPr txBox="1"/>
                  <p:nvPr/>
                </p:nvSpPr>
                <p:spPr>
                  <a:xfrm>
                    <a:off x="7429530" y="5795476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FE28A1A-FAB1-4339-91F1-5DE0CEBBDE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530" y="5795476"/>
                    <a:ext cx="531347" cy="461665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F3A9AA3-045A-4A56-80E0-127B6385FF81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7400" y="5795476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F3A9AA3-045A-4A56-80E0-127B6385FF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7400" y="5795476"/>
                    <a:ext cx="531347" cy="461665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2B2C17B5-693A-4E57-9051-031FA36DA1E8}"/>
                  </a:ext>
                </a:extLst>
              </p:cNvPr>
              <p:cNvGrpSpPr/>
              <p:nvPr/>
            </p:nvGrpSpPr>
            <p:grpSpPr>
              <a:xfrm>
                <a:off x="9120500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226FD913-F95E-4957-B959-4B2169DE1B41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B251845F-4C41-418C-8AFA-306B12375D8F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E21213AA-A7BF-4B0A-B5B2-4A183A4AFA99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C8E4B5E9-4FA6-46B2-BC3F-73DED5564BC5}"/>
                    </a:ext>
                  </a:extLst>
                </p:cNvPr>
                <p:cNvCxnSpPr/>
                <p:nvPr/>
              </p:nvCxnSpPr>
              <p:spPr>
                <a:xfrm flipH="1">
                  <a:off x="3129850" y="1075914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B5A63A20-963D-44AD-A2F3-DE79FB0737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B5A63A20-963D-44AD-A2F3-DE79FB0737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Freeform 27">
                  <a:extLst>
                    <a:ext uri="{FF2B5EF4-FFF2-40B4-BE49-F238E27FC236}">
                      <a16:creationId xmlns:a16="http://schemas.microsoft.com/office/drawing/2014/main" id="{9CE67D1A-F0B3-4EB2-8074-79A007DEC55F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E2557CB6-5251-4777-B2B3-2BF1CF288E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E2557CB6-5251-4777-B2B3-2BF1CF288E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TextBox 146">
                      <a:extLst>
                        <a:ext uri="{FF2B5EF4-FFF2-40B4-BE49-F238E27FC236}">
                          <a16:creationId xmlns:a16="http://schemas.microsoft.com/office/drawing/2014/main" id="{47252222-8F69-4492-9F46-9F54FC782D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7" name="TextBox 146">
                      <a:extLst>
                        <a:ext uri="{FF2B5EF4-FFF2-40B4-BE49-F238E27FC236}">
                          <a16:creationId xmlns:a16="http://schemas.microsoft.com/office/drawing/2014/main" id="{47252222-8F69-4492-9F46-9F54FC782DC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4BD11CC7-132C-4AAE-840B-BCF20C9C2131}"/>
                    </a:ext>
                  </a:extLst>
                </p:cNvPr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83D57158-12D4-435F-9B84-0DBF1DE9C0C7}"/>
                    </a:ext>
                  </a:extLst>
                </p:cNvPr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8AEFB70D-7D6C-43E1-9EBE-A5561E34C840}"/>
                    </a:ext>
                  </a:extLst>
                </p:cNvPr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Freeform 45">
                  <a:extLst>
                    <a:ext uri="{FF2B5EF4-FFF2-40B4-BE49-F238E27FC236}">
                      <a16:creationId xmlns:a16="http://schemas.microsoft.com/office/drawing/2014/main" id="{3AD61444-3EF0-4FAB-BA5C-9539993705B2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90" name="Straight Arrow Connector 189">
                  <a:extLst>
                    <a:ext uri="{FF2B5EF4-FFF2-40B4-BE49-F238E27FC236}">
                      <a16:creationId xmlns:a16="http://schemas.microsoft.com/office/drawing/2014/main" id="{7F54D167-ACFB-4282-9094-6FC65ACD3603}"/>
                    </a:ext>
                  </a:extLst>
                </p:cNvPr>
                <p:cNvCxnSpPr>
                  <a:endCxn id="122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Arrow Connector 191">
                  <a:extLst>
                    <a:ext uri="{FF2B5EF4-FFF2-40B4-BE49-F238E27FC236}">
                      <a16:creationId xmlns:a16="http://schemas.microsoft.com/office/drawing/2014/main" id="{D23E325A-F8DC-47F0-A58F-08E9740E531B}"/>
                    </a:ext>
                  </a:extLst>
                </p:cNvPr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C4DFFDF0-00CA-4086-8452-FD1599B235ED}"/>
                  </a:ext>
                </a:extLst>
              </p:cNvPr>
              <p:cNvGrpSpPr/>
              <p:nvPr/>
            </p:nvGrpSpPr>
            <p:grpSpPr>
              <a:xfrm>
                <a:off x="6279677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2FECD6B2-FF1B-4604-9C4D-E81955B87FF9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917433FA-A158-4B6D-B3DD-43F1E1747D58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11C9F5A3-F951-48EA-AC64-956EA37C4D4F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426FBF7F-ADB9-47CA-B0D6-9B72E283DE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426FBF7F-ADB9-47CA-B0D6-9B72E283DE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6" name="Freeform 27">
                  <a:extLst>
                    <a:ext uri="{FF2B5EF4-FFF2-40B4-BE49-F238E27FC236}">
                      <a16:creationId xmlns:a16="http://schemas.microsoft.com/office/drawing/2014/main" id="{D16A0B76-481E-4DDD-B7E3-9EF226AA2ADE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DCB428BE-951F-4458-A6D0-9658C63B3F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DCB428BE-951F-4458-A6D0-9658C63B3F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940DFEBD-C7C6-44A5-BE8F-E284D1430B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940DFEBD-C7C6-44A5-BE8F-E284D1430B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2" name="Freeform 44">
                  <a:extLst>
                    <a:ext uri="{FF2B5EF4-FFF2-40B4-BE49-F238E27FC236}">
                      <a16:creationId xmlns:a16="http://schemas.microsoft.com/office/drawing/2014/main" id="{C51A838B-B8E3-48C0-8FD2-3E4FFBA253B9}"/>
                    </a:ext>
                  </a:extLst>
                </p:cNvPr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33" name="Freeform 45">
                  <a:extLst>
                    <a:ext uri="{FF2B5EF4-FFF2-40B4-BE49-F238E27FC236}">
                      <a16:creationId xmlns:a16="http://schemas.microsoft.com/office/drawing/2014/main" id="{F9150412-5275-495A-8839-3D0C4927AC47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</p:grpSp>
        </p:grpSp>
        <p:sp>
          <p:nvSpPr>
            <p:cNvPr id="22" name="Freeform 123">
              <a:extLst>
                <a:ext uri="{FF2B5EF4-FFF2-40B4-BE49-F238E27FC236}">
                  <a16:creationId xmlns:a16="http://schemas.microsoft.com/office/drawing/2014/main" id="{FBC39281-4502-467F-B7F1-46051390F713}"/>
                </a:ext>
              </a:extLst>
            </p:cNvPr>
            <p:cNvSpPr/>
            <p:nvPr/>
          </p:nvSpPr>
          <p:spPr>
            <a:xfrm flipV="1">
              <a:off x="7526157" y="3170173"/>
              <a:ext cx="229215" cy="250073"/>
            </a:xfrm>
            <a:custGeom>
              <a:avLst/>
              <a:gdLst>
                <a:gd name="connsiteX0" fmla="*/ 146050 w 385763"/>
                <a:gd name="connsiteY0" fmla="*/ 430212 h 430212"/>
                <a:gd name="connsiteX1" fmla="*/ 3175 w 385763"/>
                <a:gd name="connsiteY1" fmla="*/ 249237 h 430212"/>
                <a:gd name="connsiteX2" fmla="*/ 127000 w 385763"/>
                <a:gd name="connsiteY2" fmla="*/ 30162 h 430212"/>
                <a:gd name="connsiteX3" fmla="*/ 346075 w 385763"/>
                <a:gd name="connsiteY3" fmla="*/ 68262 h 430212"/>
                <a:gd name="connsiteX4" fmla="*/ 365125 w 385763"/>
                <a:gd name="connsiteY4" fmla="*/ 296862 h 430212"/>
                <a:gd name="connsiteX5" fmla="*/ 279400 w 385763"/>
                <a:gd name="connsiteY5" fmla="*/ 420687 h 430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3" h="430212">
                  <a:moveTo>
                    <a:pt x="146050" y="430212"/>
                  </a:moveTo>
                  <a:cubicBezTo>
                    <a:pt x="76200" y="373062"/>
                    <a:pt x="6350" y="315912"/>
                    <a:pt x="3175" y="249237"/>
                  </a:cubicBezTo>
                  <a:cubicBezTo>
                    <a:pt x="0" y="182562"/>
                    <a:pt x="69850" y="60324"/>
                    <a:pt x="127000" y="30162"/>
                  </a:cubicBezTo>
                  <a:cubicBezTo>
                    <a:pt x="184150" y="0"/>
                    <a:pt x="306388" y="23812"/>
                    <a:pt x="346075" y="68262"/>
                  </a:cubicBezTo>
                  <a:cubicBezTo>
                    <a:pt x="385763" y="112712"/>
                    <a:pt x="376237" y="238125"/>
                    <a:pt x="365125" y="296862"/>
                  </a:cubicBezTo>
                  <a:cubicBezTo>
                    <a:pt x="354013" y="355599"/>
                    <a:pt x="316706" y="388143"/>
                    <a:pt x="279400" y="420687"/>
                  </a:cubicBezTo>
                </a:path>
              </a:pathLst>
            </a:cu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49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5ACB4D-08CA-44B6-BC82-DFB97F377711}"/>
                  </a:ext>
                </a:extLst>
              </p:cNvPr>
              <p:cNvSpPr txBox="1"/>
              <p:nvPr/>
            </p:nvSpPr>
            <p:spPr>
              <a:xfrm>
                <a:off x="8357469" y="512208"/>
                <a:ext cx="3501709" cy="861774"/>
              </a:xfrm>
              <a:prstGeom prst="rect">
                <a:avLst/>
              </a:prstGeom>
              <a:solidFill>
                <a:srgbClr val="FFE5E5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sz="1600" dirty="0"/>
                  <a:t>Let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be a set and 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/>
                  <a:t> a relation 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pPr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/>
                  <a:t> is </a:t>
                </a:r>
                <a:r>
                  <a:rPr lang="en-US" sz="1600" dirty="0">
                    <a:solidFill>
                      <a:srgbClr val="0033CC"/>
                    </a:solidFill>
                  </a:rPr>
                  <a:t>transitive</a:t>
                </a:r>
                <a:r>
                  <a:rPr lang="en-US" sz="1600" dirty="0"/>
                  <a:t>: </a:t>
                </a:r>
              </a:p>
              <a:p>
                <a:pPr>
                  <a:tabLst>
                    <a:tab pos="361950" algn="l"/>
                  </a:tabLst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𝑥𝑅𝑦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𝑦𝑅𝑧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SG" sz="16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5ACB4D-08CA-44B6-BC82-DFB97F377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469" y="512208"/>
                <a:ext cx="3501709" cy="861774"/>
              </a:xfrm>
              <a:prstGeom prst="rect">
                <a:avLst/>
              </a:prstGeom>
              <a:blipFill>
                <a:blip r:embed="rId37"/>
                <a:stretch>
                  <a:fillRect l="-1045" t="-2128" b="-4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4" name="Picture 153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6" y="73415"/>
            <a:ext cx="1242433" cy="9070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1671879" y="172619"/>
                <a:ext cx="8759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2400" dirty="0"/>
                  <a:t>and a relation defined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as follows.</a:t>
                </a:r>
                <a:endParaRPr lang="en-SG" sz="2400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879" y="172619"/>
                <a:ext cx="8759926" cy="461665"/>
              </a:xfrm>
              <a:prstGeom prst="rect">
                <a:avLst/>
              </a:prstGeom>
              <a:blipFill>
                <a:blip r:embed="rId39"/>
                <a:stretch>
                  <a:fillRect l="-104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44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3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A7A6979-0714-4377-B894-6BE4C2D6E202}" type="slidenum">
              <a:rPr lang="en-US" sz="1600" smtClean="0"/>
              <a:pPr/>
              <a:t>17</a:t>
            </a:fld>
            <a:endParaRPr lang="en-US" sz="16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27529" y="3603812"/>
            <a:ext cx="11178989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cxnSpLocks/>
          </p:cNvCxnSpPr>
          <p:nvPr/>
        </p:nvCxnSpPr>
        <p:spPr>
          <a:xfrm flipH="1">
            <a:off x="3166194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cxnSpLocks/>
          </p:cNvCxnSpPr>
          <p:nvPr/>
        </p:nvCxnSpPr>
        <p:spPr>
          <a:xfrm flipH="1">
            <a:off x="9022119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7AE5D42-FC53-4759-A017-F0B07D58F109}"/>
              </a:ext>
            </a:extLst>
          </p:cNvPr>
          <p:cNvCxnSpPr>
            <a:cxnSpLocks/>
          </p:cNvCxnSpPr>
          <p:nvPr/>
        </p:nvCxnSpPr>
        <p:spPr>
          <a:xfrm flipH="1">
            <a:off x="6199039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9F2B343-9CAA-4375-A538-6309641C40A2}"/>
              </a:ext>
            </a:extLst>
          </p:cNvPr>
          <p:cNvGrpSpPr/>
          <p:nvPr/>
        </p:nvGrpSpPr>
        <p:grpSpPr>
          <a:xfrm>
            <a:off x="304849" y="1277484"/>
            <a:ext cx="11640797" cy="4979657"/>
            <a:chOff x="304849" y="1277484"/>
            <a:chExt cx="11640797" cy="497965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0AD2212-5E3C-41F2-9455-190E5B1D205B}"/>
                </a:ext>
              </a:extLst>
            </p:cNvPr>
            <p:cNvGrpSpPr/>
            <p:nvPr/>
          </p:nvGrpSpPr>
          <p:grpSpPr>
            <a:xfrm>
              <a:off x="304849" y="1277484"/>
              <a:ext cx="11640797" cy="4979657"/>
              <a:chOff x="304849" y="1277484"/>
              <a:chExt cx="11640797" cy="4979657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3256252" y="1527564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TextBox 122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3" name="TextBox 1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4" name="Freeform 123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TextBox 124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5" name="TextBox 1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6" name="TextBox 1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7" name="Straight Arrow Connector 126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Freeform 129"/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1" name="Freeform 130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32" name="Straight Arrow Connector 131"/>
                <p:cNvCxnSpPr>
                  <a:endCxn id="121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oup 133"/>
              <p:cNvGrpSpPr/>
              <p:nvPr/>
            </p:nvGrpSpPr>
            <p:grpSpPr>
              <a:xfrm>
                <a:off x="6279677" y="1705424"/>
                <a:ext cx="2825146" cy="1629586"/>
                <a:chOff x="1819076" y="881953"/>
                <a:chExt cx="8945227" cy="5165702"/>
              </a:xfrm>
            </p:grpSpPr>
            <p:sp>
              <p:nvSpPr>
                <p:cNvPr id="135" name="Oval 134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TextBox 138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39" name="TextBox 1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TextBox 140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1" name="TextBox 1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2" name="TextBox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3" name="Straight Arrow Connector 142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/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>
                  <a:cxnSpLocks/>
                  <a:endCxn id="137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 149"/>
              <p:cNvGrpSpPr/>
              <p:nvPr/>
            </p:nvGrpSpPr>
            <p:grpSpPr>
              <a:xfrm>
                <a:off x="9120500" y="1527564"/>
                <a:ext cx="2825146" cy="1807446"/>
                <a:chOff x="1819076" y="318147"/>
                <a:chExt cx="8945227" cy="5729508"/>
              </a:xfrm>
            </p:grpSpPr>
            <p:sp>
              <p:nvSpPr>
                <p:cNvPr id="151" name="Oval 150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TextBox 154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5" name="TextBox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TextBox 156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7" name="TextBox 1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8" name="TextBox 1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9" name="Straight Arrow Connector 158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Arrow Connector 159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/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Freeform 161"/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3" name="Freeform 162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64" name="Straight Arrow Connector 163"/>
                <p:cNvCxnSpPr>
                  <a:endCxn id="153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304849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TextBox 169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0" name="TextBox 1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1" name="Freeform 170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2" name="TextBox 171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2" name="TextBox 17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TextBox 172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3" name="TextBox 1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4" name="Straight Arrow Connector 173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Freeform 176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79" name="Straight Arrow Connector 178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3256252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81" name="Oval 180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4" name="TextBox 183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4" name="TextBox 18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5" name="Freeform 184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6" name="TextBox 185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6" name="TextBox 1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TextBox 186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7" name="TextBox 1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9" name="Straight Arrow Connector 188"/>
                <p:cNvCxnSpPr/>
                <p:nvPr/>
              </p:nvCxnSpPr>
              <p:spPr>
                <a:xfrm flipV="1">
                  <a:off x="6491891" y="1535416"/>
                  <a:ext cx="2950452" cy="3625862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Freeform 190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93" name="Straight Arrow Connector 192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455916" y="1277484"/>
                    <a:ext cx="52301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5916" y="1277484"/>
                    <a:ext cx="523013" cy="46166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8140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TextBox 205"/>
                  <p:cNvSpPr txBox="1"/>
                  <p:nvPr/>
                </p:nvSpPr>
                <p:spPr>
                  <a:xfrm>
                    <a:off x="4389322" y="1277484"/>
                    <a:ext cx="55900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206" name="TextBox 2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322" y="1277484"/>
                    <a:ext cx="559006" cy="461665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4348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TextBox 206"/>
                  <p:cNvSpPr txBox="1"/>
                  <p:nvPr/>
                </p:nvSpPr>
                <p:spPr>
                  <a:xfrm>
                    <a:off x="7429530" y="1277484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207" name="TextBox 2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530" y="1277484"/>
                    <a:ext cx="531347" cy="461665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8B7CA858-066E-423A-B173-6C0AB89BF0CD}"/>
                  </a:ext>
                </a:extLst>
              </p:cNvPr>
              <p:cNvGrpSpPr/>
              <p:nvPr/>
            </p:nvGrpSpPr>
            <p:grpSpPr>
              <a:xfrm>
                <a:off x="304849" y="1531320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EBB92E61-B024-4314-A5B7-4B40F65FB79E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A4FA8528-FCE9-4F8A-BDFF-9A4616047868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463842F5-0BF8-41A6-AC6E-300BD8E08A89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713FBF09-7698-4D79-976B-4AFA2177EF01}"/>
                    </a:ext>
                  </a:extLst>
                </p:cNvPr>
                <p:cNvCxnSpPr/>
                <p:nvPr/>
              </p:nvCxnSpPr>
              <p:spPr>
                <a:xfrm flipH="1">
                  <a:off x="3129850" y="1075914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43F22C66-C666-49AF-A457-A18E0DBD14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43F22C66-C666-49AF-A457-A18E0DBD14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Freeform 27">
                  <a:extLst>
                    <a:ext uri="{FF2B5EF4-FFF2-40B4-BE49-F238E27FC236}">
                      <a16:creationId xmlns:a16="http://schemas.microsoft.com/office/drawing/2014/main" id="{02DEE34A-7C49-48D8-AE1F-8ED8269D523B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9328D6F-AD8C-4531-B865-18602EB46B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9328D6F-AD8C-4531-B865-18602EB46B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250C0E6C-2582-4510-9241-B84A168B54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250C0E6C-2582-4510-9241-B84A168B54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8D59B998-59D1-45F2-9A20-261CD87DDFE2}"/>
                    </a:ext>
                  </a:extLst>
                </p:cNvPr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58A6F15C-330D-4917-94E3-693C282D59A6}"/>
                    </a:ext>
                  </a:extLst>
                </p:cNvPr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DE1596B6-E1D1-4A55-BF5B-B6C4F09E6C8B}"/>
                    </a:ext>
                  </a:extLst>
                </p:cNvPr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Freeform 44">
                  <a:extLst>
                    <a:ext uri="{FF2B5EF4-FFF2-40B4-BE49-F238E27FC236}">
                      <a16:creationId xmlns:a16="http://schemas.microsoft.com/office/drawing/2014/main" id="{14029554-5B45-495E-92C9-A2B8C8F25D1F}"/>
                    </a:ext>
                  </a:extLst>
                </p:cNvPr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02" name="Freeform 45">
                  <a:extLst>
                    <a:ext uri="{FF2B5EF4-FFF2-40B4-BE49-F238E27FC236}">
                      <a16:creationId xmlns:a16="http://schemas.microsoft.com/office/drawing/2014/main" id="{099085B5-2B7F-4493-9A47-89209F7F9A44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649029B0-B74B-4A23-B2A7-2DDA91A2BAFF}"/>
                    </a:ext>
                  </a:extLst>
                </p:cNvPr>
                <p:cNvCxnSpPr>
                  <a:endCxn id="92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5C78D895-8DDD-4D2A-B2F3-C6A8BC2E6324}"/>
                    </a:ext>
                  </a:extLst>
                </p:cNvPr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B0FFDFC3-C7B1-4347-9029-1277018B4A68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7400" y="1277484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B0FFDFC3-C7B1-4347-9029-1277018B4A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7400" y="1277484"/>
                    <a:ext cx="531347" cy="461665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F46CE2F6-881C-4CD1-9371-ED6F3EBF39A1}"/>
                      </a:ext>
                    </a:extLst>
                  </p:cNvPr>
                  <p:cNvSpPr txBox="1"/>
                  <p:nvPr/>
                </p:nvSpPr>
                <p:spPr>
                  <a:xfrm>
                    <a:off x="1455916" y="5795476"/>
                    <a:ext cx="52301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F46CE2F6-881C-4CD1-9371-ED6F3EBF39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5916" y="5795476"/>
                    <a:ext cx="523013" cy="461665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8140" b="-2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93648288-6ADD-422F-937B-007EF4F39464}"/>
                      </a:ext>
                    </a:extLst>
                  </p:cNvPr>
                  <p:cNvSpPr txBox="1"/>
                  <p:nvPr/>
                </p:nvSpPr>
                <p:spPr>
                  <a:xfrm>
                    <a:off x="4389322" y="5795476"/>
                    <a:ext cx="55900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93648288-6ADD-422F-937B-007EF4F394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322" y="5795476"/>
                    <a:ext cx="559006" cy="461665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4348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FE28A1A-FAB1-4339-91F1-5DE0CEBBDE0E}"/>
                      </a:ext>
                    </a:extLst>
                  </p:cNvPr>
                  <p:cNvSpPr txBox="1"/>
                  <p:nvPr/>
                </p:nvSpPr>
                <p:spPr>
                  <a:xfrm>
                    <a:off x="7429530" y="5795476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FE28A1A-FAB1-4339-91F1-5DE0CEBBDE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530" y="5795476"/>
                    <a:ext cx="531347" cy="461665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F3A9AA3-045A-4A56-80E0-127B6385FF81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7400" y="5795476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F3A9AA3-045A-4A56-80E0-127B6385FF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7400" y="5795476"/>
                    <a:ext cx="531347" cy="461665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2B2C17B5-693A-4E57-9051-031FA36DA1E8}"/>
                  </a:ext>
                </a:extLst>
              </p:cNvPr>
              <p:cNvGrpSpPr/>
              <p:nvPr/>
            </p:nvGrpSpPr>
            <p:grpSpPr>
              <a:xfrm>
                <a:off x="9120500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226FD913-F95E-4957-B959-4B2169DE1B41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B251845F-4C41-418C-8AFA-306B12375D8F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E21213AA-A7BF-4B0A-B5B2-4A183A4AFA99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C8E4B5E9-4FA6-46B2-BC3F-73DED5564BC5}"/>
                    </a:ext>
                  </a:extLst>
                </p:cNvPr>
                <p:cNvCxnSpPr/>
                <p:nvPr/>
              </p:nvCxnSpPr>
              <p:spPr>
                <a:xfrm flipH="1">
                  <a:off x="3129850" y="1075914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B5A63A20-963D-44AD-A2F3-DE79FB0737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B5A63A20-963D-44AD-A2F3-DE79FB0737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Freeform 27">
                  <a:extLst>
                    <a:ext uri="{FF2B5EF4-FFF2-40B4-BE49-F238E27FC236}">
                      <a16:creationId xmlns:a16="http://schemas.microsoft.com/office/drawing/2014/main" id="{9CE67D1A-F0B3-4EB2-8074-79A007DEC55F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E2557CB6-5251-4777-B2B3-2BF1CF288E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E2557CB6-5251-4777-B2B3-2BF1CF288E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TextBox 146">
                      <a:extLst>
                        <a:ext uri="{FF2B5EF4-FFF2-40B4-BE49-F238E27FC236}">
                          <a16:creationId xmlns:a16="http://schemas.microsoft.com/office/drawing/2014/main" id="{47252222-8F69-4492-9F46-9F54FC782D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7" name="TextBox 146">
                      <a:extLst>
                        <a:ext uri="{FF2B5EF4-FFF2-40B4-BE49-F238E27FC236}">
                          <a16:creationId xmlns:a16="http://schemas.microsoft.com/office/drawing/2014/main" id="{47252222-8F69-4492-9F46-9F54FC782DC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4BD11CC7-132C-4AAE-840B-BCF20C9C2131}"/>
                    </a:ext>
                  </a:extLst>
                </p:cNvPr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83D57158-12D4-435F-9B84-0DBF1DE9C0C7}"/>
                    </a:ext>
                  </a:extLst>
                </p:cNvPr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8AEFB70D-7D6C-43E1-9EBE-A5561E34C840}"/>
                    </a:ext>
                  </a:extLst>
                </p:cNvPr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Freeform 45">
                  <a:extLst>
                    <a:ext uri="{FF2B5EF4-FFF2-40B4-BE49-F238E27FC236}">
                      <a16:creationId xmlns:a16="http://schemas.microsoft.com/office/drawing/2014/main" id="{3AD61444-3EF0-4FAB-BA5C-9539993705B2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90" name="Straight Arrow Connector 189">
                  <a:extLst>
                    <a:ext uri="{FF2B5EF4-FFF2-40B4-BE49-F238E27FC236}">
                      <a16:creationId xmlns:a16="http://schemas.microsoft.com/office/drawing/2014/main" id="{7F54D167-ACFB-4282-9094-6FC65ACD3603}"/>
                    </a:ext>
                  </a:extLst>
                </p:cNvPr>
                <p:cNvCxnSpPr>
                  <a:endCxn id="122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Arrow Connector 191">
                  <a:extLst>
                    <a:ext uri="{FF2B5EF4-FFF2-40B4-BE49-F238E27FC236}">
                      <a16:creationId xmlns:a16="http://schemas.microsoft.com/office/drawing/2014/main" id="{D23E325A-F8DC-47F0-A58F-08E9740E531B}"/>
                    </a:ext>
                  </a:extLst>
                </p:cNvPr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C4DFFDF0-00CA-4086-8452-FD1599B235ED}"/>
                  </a:ext>
                </a:extLst>
              </p:cNvPr>
              <p:cNvGrpSpPr/>
              <p:nvPr/>
            </p:nvGrpSpPr>
            <p:grpSpPr>
              <a:xfrm>
                <a:off x="6279677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2FECD6B2-FF1B-4604-9C4D-E81955B87FF9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917433FA-A158-4B6D-B3DD-43F1E1747D58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11C9F5A3-F951-48EA-AC64-956EA37C4D4F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426FBF7F-ADB9-47CA-B0D6-9B72E283DE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426FBF7F-ADB9-47CA-B0D6-9B72E283DE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6" name="Freeform 27">
                  <a:extLst>
                    <a:ext uri="{FF2B5EF4-FFF2-40B4-BE49-F238E27FC236}">
                      <a16:creationId xmlns:a16="http://schemas.microsoft.com/office/drawing/2014/main" id="{D16A0B76-481E-4DDD-B7E3-9EF226AA2ADE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DCB428BE-951F-4458-A6D0-9658C63B3F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DCB428BE-951F-4458-A6D0-9658C63B3F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940DFEBD-C7C6-44A5-BE8F-E284D1430B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940DFEBD-C7C6-44A5-BE8F-E284D1430B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2" name="Freeform 44">
                  <a:extLst>
                    <a:ext uri="{FF2B5EF4-FFF2-40B4-BE49-F238E27FC236}">
                      <a16:creationId xmlns:a16="http://schemas.microsoft.com/office/drawing/2014/main" id="{C51A838B-B8E3-48C0-8FD2-3E4FFBA253B9}"/>
                    </a:ext>
                  </a:extLst>
                </p:cNvPr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33" name="Freeform 45">
                  <a:extLst>
                    <a:ext uri="{FF2B5EF4-FFF2-40B4-BE49-F238E27FC236}">
                      <a16:creationId xmlns:a16="http://schemas.microsoft.com/office/drawing/2014/main" id="{F9150412-5275-495A-8839-3D0C4927AC47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</p:grpSp>
        </p:grpSp>
        <p:sp>
          <p:nvSpPr>
            <p:cNvPr id="22" name="Freeform 123">
              <a:extLst>
                <a:ext uri="{FF2B5EF4-FFF2-40B4-BE49-F238E27FC236}">
                  <a16:creationId xmlns:a16="http://schemas.microsoft.com/office/drawing/2014/main" id="{FBC39281-4502-467F-B7F1-46051390F713}"/>
                </a:ext>
              </a:extLst>
            </p:cNvPr>
            <p:cNvSpPr/>
            <p:nvPr/>
          </p:nvSpPr>
          <p:spPr>
            <a:xfrm flipV="1">
              <a:off x="7526157" y="3170173"/>
              <a:ext cx="229215" cy="250073"/>
            </a:xfrm>
            <a:custGeom>
              <a:avLst/>
              <a:gdLst>
                <a:gd name="connsiteX0" fmla="*/ 146050 w 385763"/>
                <a:gd name="connsiteY0" fmla="*/ 430212 h 430212"/>
                <a:gd name="connsiteX1" fmla="*/ 3175 w 385763"/>
                <a:gd name="connsiteY1" fmla="*/ 249237 h 430212"/>
                <a:gd name="connsiteX2" fmla="*/ 127000 w 385763"/>
                <a:gd name="connsiteY2" fmla="*/ 30162 h 430212"/>
                <a:gd name="connsiteX3" fmla="*/ 346075 w 385763"/>
                <a:gd name="connsiteY3" fmla="*/ 68262 h 430212"/>
                <a:gd name="connsiteX4" fmla="*/ 365125 w 385763"/>
                <a:gd name="connsiteY4" fmla="*/ 296862 h 430212"/>
                <a:gd name="connsiteX5" fmla="*/ 279400 w 385763"/>
                <a:gd name="connsiteY5" fmla="*/ 420687 h 430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3" h="430212">
                  <a:moveTo>
                    <a:pt x="146050" y="430212"/>
                  </a:moveTo>
                  <a:cubicBezTo>
                    <a:pt x="76200" y="373062"/>
                    <a:pt x="6350" y="315912"/>
                    <a:pt x="3175" y="249237"/>
                  </a:cubicBezTo>
                  <a:cubicBezTo>
                    <a:pt x="0" y="182562"/>
                    <a:pt x="69850" y="60324"/>
                    <a:pt x="127000" y="30162"/>
                  </a:cubicBezTo>
                  <a:cubicBezTo>
                    <a:pt x="184150" y="0"/>
                    <a:pt x="306388" y="23812"/>
                    <a:pt x="346075" y="68262"/>
                  </a:cubicBezTo>
                  <a:cubicBezTo>
                    <a:pt x="385763" y="112712"/>
                    <a:pt x="376237" y="238125"/>
                    <a:pt x="365125" y="296862"/>
                  </a:cubicBezTo>
                  <a:cubicBezTo>
                    <a:pt x="354013" y="355599"/>
                    <a:pt x="316706" y="388143"/>
                    <a:pt x="279400" y="420687"/>
                  </a:cubicBezTo>
                </a:path>
              </a:pathLst>
            </a:cu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49"/>
            </a:p>
          </p:txBody>
        </p:sp>
      </p:grpSp>
      <p:pic>
        <p:nvPicPr>
          <p:cNvPr id="154" name="Picture 153">
            <a:extLst>
              <a:ext uri="{FF2B5EF4-FFF2-40B4-BE49-F238E27FC236}">
                <a16:creationId xmlns:a16="http://schemas.microsoft.com/office/drawing/2014/main" id="{6BCBA724-977C-45C7-B47E-E8112E427E4A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7360478" y="1949580"/>
            <a:ext cx="547747" cy="537655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B454B422-7C04-4D20-92C8-C4AC1EA2DE44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10" y="1974594"/>
            <a:ext cx="643145" cy="572885"/>
          </a:xfrm>
          <a:prstGeom prst="rect">
            <a:avLst/>
          </a:prstGeom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E4311C5E-8F6E-461F-BB5B-33919949A38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898" y="4299848"/>
            <a:ext cx="643145" cy="572885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7D27B255-A9ED-4332-9904-9F9145D60E4C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10226581" y="1935131"/>
            <a:ext cx="547747" cy="537655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FD3F1D2A-5364-4620-85A0-68D988C74A8B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1342724" y="4292083"/>
            <a:ext cx="547747" cy="537655"/>
          </a:xfrm>
          <a:prstGeom prst="rect">
            <a:avLst/>
          </a:pr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E7BAB275-5808-4FB2-A67C-659745F78150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10215759" y="4295542"/>
            <a:ext cx="547747" cy="537655"/>
          </a:xfrm>
          <a:prstGeom prst="rect">
            <a:avLst/>
          </a:prstGeom>
        </p:spPr>
      </p:pic>
      <p:pic>
        <p:nvPicPr>
          <p:cNvPr id="199" name="Picture 198">
            <a:extLst>
              <a:ext uri="{FF2B5EF4-FFF2-40B4-BE49-F238E27FC236}">
                <a16:creationId xmlns:a16="http://schemas.microsoft.com/office/drawing/2014/main" id="{A380ED69-05E0-4C7C-906B-5E9BE7B99479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124" y="4256069"/>
            <a:ext cx="643145" cy="572885"/>
          </a:xfrm>
          <a:prstGeom prst="rect">
            <a:avLst/>
          </a:prstGeom>
        </p:spPr>
      </p:pic>
      <p:sp>
        <p:nvSpPr>
          <p:cNvPr id="200" name="TextBox 199">
            <a:extLst>
              <a:ext uri="{FF2B5EF4-FFF2-40B4-BE49-F238E27FC236}">
                <a16:creationId xmlns:a16="http://schemas.microsoft.com/office/drawing/2014/main" id="{1F8ECE57-B80C-497F-9AB3-586A5D0F93BD}"/>
              </a:ext>
            </a:extLst>
          </p:cNvPr>
          <p:cNvSpPr txBox="1"/>
          <p:nvPr/>
        </p:nvSpPr>
        <p:spPr>
          <a:xfrm>
            <a:off x="1701429" y="581045"/>
            <a:ext cx="620679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Which of the relations below are </a:t>
            </a:r>
            <a:r>
              <a:rPr lang="en-US" sz="2400" dirty="0">
                <a:solidFill>
                  <a:srgbClr val="C00000"/>
                </a:solidFill>
              </a:rPr>
              <a:t>TRANSITIVE</a:t>
            </a:r>
            <a:r>
              <a:rPr lang="en-US" sz="2400" dirty="0"/>
              <a:t>?</a:t>
            </a:r>
            <a:endParaRPr lang="en-SG" sz="2400" dirty="0"/>
          </a:p>
        </p:txBody>
      </p:sp>
      <p:pic>
        <p:nvPicPr>
          <p:cNvPr id="203" name="Picture 202">
            <a:extLst>
              <a:ext uri="{FF2B5EF4-FFF2-40B4-BE49-F238E27FC236}">
                <a16:creationId xmlns:a16="http://schemas.microsoft.com/office/drawing/2014/main" id="{6BCBA724-977C-45C7-B47E-E8112E427E4A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4408778" y="1934974"/>
            <a:ext cx="547747" cy="537655"/>
          </a:xfrm>
          <a:prstGeom prst="rect">
            <a:avLst/>
          </a:prstGeom>
        </p:spPr>
      </p:pic>
      <p:pic>
        <p:nvPicPr>
          <p:cNvPr id="194" name="Picture 193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6" y="73415"/>
            <a:ext cx="1242433" cy="9070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1671879" y="172619"/>
                <a:ext cx="8759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2400" dirty="0"/>
                  <a:t>and a relation defined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as follows.</a:t>
                </a:r>
                <a:endParaRPr lang="en-SG" sz="2400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879" y="172619"/>
                <a:ext cx="8759926" cy="461665"/>
              </a:xfrm>
              <a:prstGeom prst="rect">
                <a:avLst/>
              </a:prstGeom>
              <a:blipFill>
                <a:blip r:embed="rId40"/>
                <a:stretch>
                  <a:fillRect l="-104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9B5ACB4D-08CA-44B6-BC82-DFB97F377711}"/>
                  </a:ext>
                </a:extLst>
              </p:cNvPr>
              <p:cNvSpPr txBox="1"/>
              <p:nvPr/>
            </p:nvSpPr>
            <p:spPr>
              <a:xfrm>
                <a:off x="8357469" y="512208"/>
                <a:ext cx="3501709" cy="861774"/>
              </a:xfrm>
              <a:prstGeom prst="rect">
                <a:avLst/>
              </a:prstGeom>
              <a:solidFill>
                <a:srgbClr val="FFE5E5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sz="1600" dirty="0"/>
                  <a:t>Let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be a set and 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/>
                  <a:t> a relation 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pPr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/>
                  <a:t> is </a:t>
                </a:r>
                <a:r>
                  <a:rPr lang="en-US" sz="1600" dirty="0">
                    <a:solidFill>
                      <a:srgbClr val="0033CC"/>
                    </a:solidFill>
                  </a:rPr>
                  <a:t>transitive</a:t>
                </a:r>
                <a:r>
                  <a:rPr lang="en-US" sz="1600" dirty="0"/>
                  <a:t>: </a:t>
                </a:r>
              </a:p>
              <a:p>
                <a:pPr>
                  <a:tabLst>
                    <a:tab pos="361950" algn="l"/>
                  </a:tabLst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𝑥𝑅𝑦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𝑦𝑅𝑧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SG" sz="1600" dirty="0"/>
                  <a:t>.</a:t>
                </a:r>
              </a:p>
            </p:txBody>
          </p:sp>
        </mc:Choice>
        <mc:Fallback xmlns="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9B5ACB4D-08CA-44B6-BC82-DFB97F377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469" y="512208"/>
                <a:ext cx="3501709" cy="861774"/>
              </a:xfrm>
              <a:prstGeom prst="rect">
                <a:avLst/>
              </a:prstGeom>
              <a:blipFill>
                <a:blip r:embed="rId41"/>
                <a:stretch>
                  <a:fillRect l="-1045" t="-2128" b="-4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263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FFFA-AE8C-D54D-9C9C-CB98A4B8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08" y="661282"/>
            <a:ext cx="890337" cy="635582"/>
          </a:xfrm>
        </p:spPr>
        <p:txBody>
          <a:bodyPr>
            <a:noAutofit/>
          </a:bodyPr>
          <a:lstStyle/>
          <a:p>
            <a:pPr>
              <a:tabLst>
                <a:tab pos="719138" algn="l"/>
              </a:tabLst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Q4</a:t>
            </a: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18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CB9B33F-F873-4B43-A8DC-EC386A5694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3655" y="2347551"/>
                <a:ext cx="6679203" cy="1881471"/>
              </a:xfrm>
            </p:spPr>
            <p:txBody>
              <a:bodyPr>
                <a:noAutofit/>
              </a:bodyPr>
              <a:lstStyle/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  <a:tabLst>
                    <a:tab pos="11652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d>
                        <m:dPr>
                          <m:ctrlP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∼(</m:t>
                      </m:r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lit/>
                        </m:rP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  <a:tabLst>
                    <a:tab pos="11652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SG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SG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ℤ</m:t>
                              </m:r>
                            </m:e>
                            <m:sup>
                              <m:r>
                                <a:rPr lang="en-SG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SG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ℤ</m:t>
                              </m:r>
                            </m:e>
                            <m:sup>
                              <m:r>
                                <a:rPr lang="en-SG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1×1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=1=</m:t>
                          </m:r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d>
                    </m:oMath>
                  </m:oMathPara>
                </a14:m>
                <a:endParaRPr lang="en-US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  <a:tabLst>
                    <a:tab pos="11652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SG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sz="2800" b="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CB9B33F-F873-4B43-A8DC-EC386A5694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3655" y="2347551"/>
                <a:ext cx="6679203" cy="188147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95B357-E21F-41A9-90F0-065BCE628BB1}"/>
                  </a:ext>
                </a:extLst>
              </p:cNvPr>
              <p:cNvSpPr txBox="1"/>
              <p:nvPr/>
            </p:nvSpPr>
            <p:spPr>
              <a:xfrm>
                <a:off x="1511166" y="416016"/>
                <a:ext cx="10138726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Define an equivalence relation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GB" sz="2400" dirty="0"/>
                  <a:t>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GB" sz="2400" dirty="0"/>
                  <a:t> by setting, for all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GB" sz="24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SG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d>
                        <m:dPr>
                          <m:ctrlPr>
                            <a:rPr lang="en-SG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SG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SG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⇔  </m:t>
                      </m:r>
                      <m:r>
                        <a:rPr lang="en-SG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SG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𝑐𝑑</m:t>
                      </m:r>
                      <m:r>
                        <a:rPr lang="en-SG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400" dirty="0">
                  <a:solidFill>
                    <a:srgbClr val="0000FF"/>
                  </a:solidFill>
                </a:endParaRPr>
              </a:p>
              <a:p>
                <a:r>
                  <a:rPr lang="en-SG" sz="2400" dirty="0"/>
                  <a:t>W</a:t>
                </a:r>
                <a:r>
                  <a:rPr lang="en-GB" sz="2400" dirty="0"/>
                  <a:t>rite down the equivalence classes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4,3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400" dirty="0"/>
                  <a:t> in roster notation.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95B357-E21F-41A9-90F0-065BCE628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66" y="416016"/>
                <a:ext cx="10138726" cy="1200329"/>
              </a:xfrm>
              <a:prstGeom prst="rect">
                <a:avLst/>
              </a:prstGeom>
              <a:blipFill>
                <a:blip r:embed="rId3"/>
                <a:stretch>
                  <a:fillRect l="-901" t="-3518" b="-100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44056B-C66F-4279-A4B1-677BDCACFEAF}"/>
                  </a:ext>
                </a:extLst>
              </p:cNvPr>
              <p:cNvSpPr txBox="1"/>
              <p:nvPr/>
            </p:nvSpPr>
            <p:spPr>
              <a:xfrm>
                <a:off x="888848" y="1730238"/>
                <a:ext cx="10761044" cy="400110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sz="2000" b="1" dirty="0"/>
                  <a:t>Definition 6.3.1.</a:t>
                </a:r>
                <a:r>
                  <a:rPr lang="en-US" sz="2000" dirty="0"/>
                  <a:t>  Let </a:t>
                </a:r>
                <a14:m>
                  <m:oMath xmlns:m="http://schemas.openxmlformats.org/officeDocument/2006/math">
                    <m:r>
                      <a:rPr lang="en-SG" sz="2000" b="0" i="1" dirty="0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000" dirty="0"/>
                  <a:t> be an equivalence relation on a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 Then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44056B-C66F-4279-A4B1-677BDCACF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848" y="1730238"/>
                <a:ext cx="10761044" cy="400110"/>
              </a:xfrm>
              <a:prstGeom prst="rect">
                <a:avLst/>
              </a:prstGeom>
              <a:blipFill>
                <a:blip r:embed="rId4"/>
                <a:stretch>
                  <a:fillRect l="-623" t="-9231" r="-57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ECB9B33F-F873-4B43-A8DC-EC386A5694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33655" y="4408894"/>
                <a:ext cx="7652128" cy="18892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Corbel" pitchFamily="34" charset="0"/>
                  <a:buNone/>
                  <a:tabLst>
                    <a:tab pos="11652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d>
                        <m:dPr>
                          <m:ctrlP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∼(</m:t>
                      </m:r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Corbel" pitchFamily="34" charset="0"/>
                  <a:buNone/>
                  <a:tabLst>
                    <a:tab pos="11652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SG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SG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ℤ</m:t>
                              </m:r>
                            </m:e>
                            <m:sup>
                              <m:r>
                                <a:rPr lang="en-SG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SG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ℤ</m:t>
                              </m:r>
                            </m:e>
                            <m:sup>
                              <m:r>
                                <a:rPr lang="en-SG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:4×3=12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d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Corbel" pitchFamily="34" charset="0"/>
                  <a:buNone/>
                  <a:tabLst>
                    <a:tab pos="11652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SG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SG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e>
                          </m:d>
                          <m:r>
                            <a:rPr lang="en-SG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d>
                          <m:r>
                            <a:rPr lang="en-SG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  <m:r>
                            <a:rPr lang="en-SG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  <m:r>
                            <a:rPr lang="en-SG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r>
                            <a:rPr lang="en-SG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,(</m:t>
                          </m:r>
                          <m:r>
                            <a:rPr lang="en-SG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  <m:r>
                            <a:rPr lang="en-SG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SG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ECB9B33F-F873-4B43-A8DC-EC386A569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655" y="4408894"/>
                <a:ext cx="7652128" cy="18892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ECB9B33F-F873-4B43-A8DC-EC386A5694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1166" y="2409896"/>
                <a:ext cx="1466801" cy="5818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11652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G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ECB9B33F-F873-4B43-A8DC-EC386A569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66" y="2409896"/>
                <a:ext cx="1466801" cy="5818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11166" y="4408894"/>
                <a:ext cx="13237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11652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G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SG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166" y="4408894"/>
                <a:ext cx="132376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31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2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2920-2E66-40E4-BEAF-B9F757750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47" y="400595"/>
            <a:ext cx="1148462" cy="68277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tabLst>
                <a:tab pos="857250" algn="l"/>
              </a:tabLst>
            </a:pPr>
            <a:r>
              <a:rPr lang="en-US" sz="3600" b="0" dirty="0" err="1">
                <a:solidFill>
                  <a:schemeClr val="bg2">
                    <a:lumMod val="50000"/>
                  </a:schemeClr>
                </a:solidFill>
              </a:rPr>
              <a:t>Q5</a:t>
            </a:r>
            <a:r>
              <a:rPr lang="en-US" sz="3600" b="0" dirty="0">
                <a:solidFill>
                  <a:schemeClr val="bg2">
                    <a:lumMod val="50000"/>
                  </a:schemeClr>
                </a:solidFill>
              </a:rPr>
              <a:t>(a)</a:t>
            </a:r>
            <a:endParaRPr lang="en-SG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19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6EB71B-53B3-4E0A-843C-6E4966C7D82D}"/>
                  </a:ext>
                </a:extLst>
              </p:cNvPr>
              <p:cNvSpPr txBox="1"/>
              <p:nvPr/>
            </p:nvSpPr>
            <p:spPr>
              <a:xfrm>
                <a:off x="1500810" y="400595"/>
                <a:ext cx="6629400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41338" algn="l"/>
                  </a:tabLst>
                </a:pPr>
                <a:r>
                  <a:rPr lang="en-US" sz="2400" dirty="0"/>
                  <a:t>Define a relation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SG" sz="2400" dirty="0"/>
                  <a:t> by setting,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,</a:t>
                </a:r>
              </a:p>
              <a:p>
                <a:pPr>
                  <a:tabLst>
                    <a:tab pos="5413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⇔  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b="0" dirty="0">
                  <a:solidFill>
                    <a:srgbClr val="0000FF"/>
                  </a:solidFill>
                </a:endParaRPr>
              </a:p>
              <a:p>
                <a:pPr>
                  <a:tabLst>
                    <a:tab pos="541338" algn="l"/>
                  </a:tabLst>
                </a:pPr>
                <a:r>
                  <a:rPr lang="en-US" sz="2400" dirty="0"/>
                  <a:t>Show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is an equivalence relation.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6EB71B-53B3-4E0A-843C-6E4966C7D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810" y="400595"/>
                <a:ext cx="6629400" cy="1200329"/>
              </a:xfrm>
              <a:prstGeom prst="rect">
                <a:avLst/>
              </a:prstGeom>
              <a:blipFill>
                <a:blip r:embed="rId2"/>
                <a:stretch>
                  <a:fillRect l="-1284" t="-4523" r="-92" b="-100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CAA3F9A-855D-438C-B9F3-A056107EE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71915" y="4997620"/>
                <a:ext cx="8853055" cy="11343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38163" indent="-538163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2228850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3.2.	Then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𝑧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by the definition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538163" indent="-538163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2228850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3.3.	So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𝑧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</m:d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+(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𝑧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as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is closed under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538163" indent="-538163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2228850" algn="l"/>
                  </a:tabLst>
                </a:pPr>
                <a:r>
                  <a:rPr lang="en-US" sz="24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				by the definition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CAA3F9A-855D-438C-B9F3-A056107EE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915" y="4997620"/>
                <a:ext cx="8853055" cy="1134301"/>
              </a:xfrm>
              <a:prstGeom prst="rect">
                <a:avLst/>
              </a:prstGeom>
              <a:blipFill>
                <a:blip r:embed="rId3"/>
                <a:stretch>
                  <a:fillRect l="-1033" t="-4301" b="-17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C3F5E0-57B2-421A-9375-781C31916914}"/>
                  </a:ext>
                </a:extLst>
              </p:cNvPr>
              <p:cNvSpPr txBox="1"/>
              <p:nvPr/>
            </p:nvSpPr>
            <p:spPr>
              <a:xfrm>
                <a:off x="6609346" y="893271"/>
                <a:ext cx="5451525" cy="1754326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lIns="36000" rIns="36000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b="1" dirty="0"/>
                  <a:t>Definitions 6.1.4 and 6.1.13.</a:t>
                </a:r>
                <a:r>
                  <a:rPr lang="en-US" dirty="0"/>
                  <a:t> 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 relation on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reflexive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symmetric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transitive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SG" dirty="0"/>
                  <a:t>.</a:t>
                </a: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i="1" dirty="0">
                    <a:solidFill>
                      <a:srgbClr val="C00000"/>
                    </a:solidFill>
                  </a:rPr>
                  <a:t>equivalence relation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reflexive, symmetric and transitive.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C3F5E0-57B2-421A-9375-781C31916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346" y="893271"/>
                <a:ext cx="5451525" cy="1754326"/>
              </a:xfrm>
              <a:prstGeom prst="rect">
                <a:avLst/>
              </a:prstGeom>
              <a:blipFill>
                <a:blip r:embed="rId4"/>
                <a:stretch>
                  <a:fillRect l="-1902" t="-2091" r="-1230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38CECEF-2C14-410D-8E6C-8860DDE96A9B}"/>
              </a:ext>
            </a:extLst>
          </p:cNvPr>
          <p:cNvSpPr txBox="1"/>
          <p:nvPr/>
        </p:nvSpPr>
        <p:spPr>
          <a:xfrm>
            <a:off x="352347" y="1893428"/>
            <a:ext cx="2295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95288" algn="l"/>
              </a:tabLst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1.	</a:t>
            </a:r>
            <a:r>
              <a:rPr lang="en-US" sz="2400" dirty="0">
                <a:solidFill>
                  <a:srgbClr val="0033CC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(Reflexivity)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70083C-EE41-4A20-B392-409254ADFF17}"/>
              </a:ext>
            </a:extLst>
          </p:cNvPr>
          <p:cNvSpPr txBox="1"/>
          <p:nvPr/>
        </p:nvSpPr>
        <p:spPr>
          <a:xfrm>
            <a:off x="351825" y="3054251"/>
            <a:ext cx="229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95288" algn="l"/>
              </a:tabLst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2.	</a:t>
            </a:r>
            <a:r>
              <a:rPr lang="en-US" sz="2400" dirty="0">
                <a:solidFill>
                  <a:srgbClr val="0033CC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(Symmetry)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7833F0-22FE-4B31-BB62-0B32CB2641D8}"/>
              </a:ext>
            </a:extLst>
          </p:cNvPr>
          <p:cNvSpPr txBox="1"/>
          <p:nvPr/>
        </p:nvSpPr>
        <p:spPr>
          <a:xfrm>
            <a:off x="352347" y="4593086"/>
            <a:ext cx="2295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95288" algn="l"/>
              </a:tabLst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3.	</a:t>
            </a:r>
            <a:r>
              <a:rPr lang="en-US" sz="2400" dirty="0">
                <a:solidFill>
                  <a:srgbClr val="0033CC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(Transitivity)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52347" y="6172298"/>
                <a:ext cx="54171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5288" indent="-395288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2228850" algn="l"/>
                  </a:tabLst>
                </a:pPr>
                <a:r>
                  <a:rPr lang="en-US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4.	So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is an equivalence relation.</a:t>
                </a:r>
                <a:endParaRPr lang="en-US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7" y="6172298"/>
                <a:ext cx="5417127" cy="461665"/>
              </a:xfrm>
              <a:prstGeom prst="rect">
                <a:avLst/>
              </a:prstGeom>
              <a:blipFill>
                <a:blip r:embed="rId5"/>
                <a:stretch>
                  <a:fillRect l="-1802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ACAA3F9A-855D-438C-B9F3-A056107EE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71915" y="1908277"/>
                <a:ext cx="2443595" cy="13198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38163" indent="-538163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2228850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1.1.	Let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ℚ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538163" indent="-538163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2228850" algn="l"/>
                  </a:tabLst>
                </a:pPr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538163" indent="-538163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2228850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1.3.	So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ACAA3F9A-855D-438C-B9F3-A056107EE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915" y="1908277"/>
                <a:ext cx="2443595" cy="1319870"/>
              </a:xfrm>
              <a:prstGeom prst="rect">
                <a:avLst/>
              </a:prstGeom>
              <a:blipFill>
                <a:blip r:embed="rId6"/>
                <a:stretch>
                  <a:fillRect l="-3741" t="-368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CAA3F9A-855D-438C-B9F3-A056107EE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71915" y="3101735"/>
                <a:ext cx="4818594" cy="16852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38163" indent="-538163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2228850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2.1.	Let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538163" indent="-538163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2228850" algn="l"/>
                  </a:tabLst>
                </a:pPr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538163" indent="-538163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2228850" algn="l"/>
                  </a:tabLst>
                </a:pPr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538163" indent="-538163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2228850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2.4.	Hence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		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CAA3F9A-855D-438C-B9F3-A056107EE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915" y="3101735"/>
                <a:ext cx="4818594" cy="1685209"/>
              </a:xfrm>
              <a:prstGeom prst="rect">
                <a:avLst/>
              </a:prstGeom>
              <a:blipFill>
                <a:blip r:embed="rId7"/>
                <a:stretch>
                  <a:fillRect l="-1896" t="-2899" b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CAA3F9A-855D-438C-B9F3-A056107EE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71915" y="3462601"/>
                <a:ext cx="8017704" cy="12781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38163" indent="-538163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2228850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2.2.	Then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	by the definition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538163" indent="-538163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2228850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2.3.	So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</a:t>
                </a:r>
                <a:r>
                  <a:rPr lang="en-US" sz="24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is closed under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538163" indent="-538163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2228850" algn="l"/>
                  </a:tabLst>
                </a:pPr>
                <a:r>
                  <a:rPr lang="en-US" sz="24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			by the definition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			</a:t>
                </a: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CAA3F9A-855D-438C-B9F3-A056107EE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915" y="3462601"/>
                <a:ext cx="8017704" cy="1278165"/>
              </a:xfrm>
              <a:prstGeom prst="rect">
                <a:avLst/>
              </a:prstGeom>
              <a:blipFill>
                <a:blip r:embed="rId8"/>
                <a:stretch>
                  <a:fillRect l="-1141" t="-3810" b="-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ACAA3F9A-855D-438C-B9F3-A056107EE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71915" y="2300082"/>
                <a:ext cx="5758295" cy="9258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38163" indent="-538163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2228850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1.2.	Then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=0∈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ℤ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538163" indent="-538163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2228850" algn="l"/>
                  </a:tabLst>
                </a:pPr>
                <a:r>
                  <a:rPr lang="en-US" sz="24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by the definition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  <a:endParaRPr lang="en-US" sz="24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ACAA3F9A-855D-438C-B9F3-A056107EE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915" y="2300082"/>
                <a:ext cx="5758295" cy="925831"/>
              </a:xfrm>
              <a:prstGeom prst="rect">
                <a:avLst/>
              </a:prstGeom>
              <a:blipFill>
                <a:blip r:embed="rId9"/>
                <a:stretch>
                  <a:fillRect l="-1587" t="-5263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ACAA3F9A-855D-438C-B9F3-A056107EE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71915" y="4615403"/>
                <a:ext cx="6127849" cy="16920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38163" indent="-538163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2228850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3.1.	Let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𝑧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𝑧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538163" indent="-538163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2228850" algn="l"/>
                  </a:tabLst>
                </a:pPr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538163" indent="-538163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2228850" algn="l"/>
                  </a:tabLst>
                </a:pPr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538163" indent="-538163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2228850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3.4.	Hence </a:t>
                </a:r>
                <a14:m>
                  <m:oMath xmlns:m="http://schemas.openxmlformats.org/officeDocument/2006/math">
                    <m:r>
                      <a:rPr lang="en-SG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  <m:r>
                      <a:rPr lang="en-SG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SG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𝑧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endParaRPr lang="en-US" sz="2400" dirty="0">
                  <a:solidFill>
                    <a:srgbClr val="006600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ACAA3F9A-855D-438C-B9F3-A056107EE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915" y="4615403"/>
                <a:ext cx="6127849" cy="1692076"/>
              </a:xfrm>
              <a:prstGeom prst="rect">
                <a:avLst/>
              </a:prstGeom>
              <a:blipFill>
                <a:blip r:embed="rId10"/>
                <a:stretch>
                  <a:fillRect l="-1493" t="-2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25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animBg="1"/>
      <p:bldP spid="3" grpId="0"/>
      <p:bldP spid="4" grpId="0"/>
      <p:bldP spid="5" grpId="0"/>
      <p:bldP spid="13" grpId="0"/>
      <p:bldP spid="14" grpId="0"/>
      <p:bldP spid="15" grpId="0"/>
      <p:bldP spid="16" grpId="0" uiExpand="1" build="p"/>
      <p:bldP spid="17" grpId="0" build="p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Learning objectives of this tutorial</a:t>
            </a:r>
            <a:endParaRPr lang="en-SG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5649" y="1876245"/>
                <a:ext cx="10255168" cy="4038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4000" dirty="0">
                    <a:solidFill>
                      <a:srgbClr val="0000FF"/>
                    </a:solidFill>
                  </a:rPr>
                  <a:t>Equivalence relations</a:t>
                </a:r>
                <a:endParaRPr lang="en-US" sz="3200" dirty="0">
                  <a:solidFill>
                    <a:srgbClr val="0000FF"/>
                  </a:solidFill>
                </a:endParaRPr>
              </a:p>
              <a:p>
                <a:pPr marL="231775" indent="-231775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Tell whether a relation is </a:t>
                </a:r>
                <a:r>
                  <a:rPr lang="en-US" sz="3200" dirty="0">
                    <a:solidFill>
                      <a:srgbClr val="C00000"/>
                    </a:solidFill>
                  </a:rPr>
                  <a:t>reflexive, symmetric, and transitive</a:t>
                </a:r>
                <a:r>
                  <a:rPr lang="en-US" sz="3200" dirty="0"/>
                  <a:t>.</a:t>
                </a:r>
              </a:p>
              <a:p>
                <a:pPr marL="231775" indent="-231775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Work with </a:t>
                </a:r>
                <a:r>
                  <a:rPr lang="en-US" sz="3200" dirty="0">
                    <a:solidFill>
                      <a:srgbClr val="C00000"/>
                    </a:solidFill>
                  </a:rPr>
                  <a:t>equivalence relations </a:t>
                </a:r>
                <a:r>
                  <a:rPr lang="en-US" sz="3200" dirty="0"/>
                  <a:t>and </a:t>
                </a:r>
                <a:r>
                  <a:rPr lang="en-US" sz="3200" dirty="0">
                    <a:solidFill>
                      <a:srgbClr val="C00000"/>
                    </a:solidFill>
                  </a:rPr>
                  <a:t>equivalence classes</a:t>
                </a:r>
                <a:r>
                  <a:rPr lang="en-US" sz="3200" dirty="0"/>
                  <a:t>.</a:t>
                </a:r>
              </a:p>
              <a:p>
                <a:pPr marL="231775" indent="-231775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Familiarize with the </a:t>
                </a:r>
                <a:r>
                  <a:rPr lang="en-US" sz="3200" dirty="0">
                    <a:solidFill>
                      <a:srgbClr val="C00000"/>
                    </a:solidFill>
                  </a:rPr>
                  <a:t>congruence-mod-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3200" dirty="0"/>
                  <a:t> relation.</a:t>
                </a:r>
              </a:p>
              <a:p>
                <a:pPr marL="231775" indent="-231775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Understand </a:t>
                </a:r>
                <a:r>
                  <a:rPr lang="en-US" sz="3200" dirty="0">
                    <a:solidFill>
                      <a:srgbClr val="C00000"/>
                    </a:solidFill>
                  </a:rPr>
                  <a:t>partitions</a:t>
                </a:r>
                <a:r>
                  <a:rPr lang="en-US" sz="3200" dirty="0"/>
                  <a:t>.</a:t>
                </a:r>
                <a:endParaRPr lang="en-SG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5649" y="1876245"/>
                <a:ext cx="10255168" cy="4038600"/>
              </a:xfrm>
              <a:blipFill>
                <a:blip r:embed="rId2"/>
                <a:stretch>
                  <a:fillRect l="-2140" t="-423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51464" y="649582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76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2920-2E66-40E4-BEAF-B9F757750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47" y="400595"/>
            <a:ext cx="1148462" cy="68277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tabLst>
                <a:tab pos="857250" algn="l"/>
              </a:tabLst>
            </a:pPr>
            <a:r>
              <a:rPr lang="en-US" sz="3600" b="0" dirty="0" err="1">
                <a:solidFill>
                  <a:schemeClr val="bg2">
                    <a:lumMod val="50000"/>
                  </a:schemeClr>
                </a:solidFill>
              </a:rPr>
              <a:t>Q5</a:t>
            </a:r>
            <a:r>
              <a:rPr lang="en-US" sz="3600" b="0" dirty="0">
                <a:solidFill>
                  <a:schemeClr val="bg2">
                    <a:lumMod val="50000"/>
                  </a:schemeClr>
                </a:solidFill>
              </a:rPr>
              <a:t>(b)</a:t>
            </a:r>
            <a:endParaRPr lang="en-SG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20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6EB71B-53B3-4E0A-843C-6E4966C7D82D}"/>
                  </a:ext>
                </a:extLst>
              </p:cNvPr>
              <p:cNvSpPr txBox="1"/>
              <p:nvPr/>
            </p:nvSpPr>
            <p:spPr>
              <a:xfrm>
                <a:off x="1500810" y="400595"/>
                <a:ext cx="9492772" cy="16118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541338" algn="l"/>
                  </a:tabLst>
                </a:pPr>
                <a:r>
                  <a:rPr lang="en-US" sz="2400" dirty="0"/>
                  <a:t>Define a relation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SG" sz="2400" dirty="0"/>
                  <a:t> by setting,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,</a:t>
                </a:r>
              </a:p>
              <a:p>
                <a:pPr>
                  <a:spcAft>
                    <a:spcPts val="1200"/>
                  </a:spcAft>
                  <a:tabLst>
                    <a:tab pos="5413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⇔  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b="0" dirty="0">
                  <a:solidFill>
                    <a:srgbClr val="0000FF"/>
                  </a:solidFill>
                </a:endParaRPr>
              </a:p>
              <a:p>
                <a:r>
                  <a:rPr lang="en-US" sz="2400" dirty="0"/>
                  <a:t>Find an element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in the equivalence class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37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that satisfies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0⩽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&lt;1.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6EB71B-53B3-4E0A-843C-6E4966C7D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810" y="400595"/>
                <a:ext cx="9492772" cy="1611852"/>
              </a:xfrm>
              <a:prstGeom prst="rect">
                <a:avLst/>
              </a:prstGeom>
              <a:blipFill>
                <a:blip r:embed="rId2"/>
                <a:stretch>
                  <a:fillRect l="-898" t="-3383" b="-22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7D7261-66B8-4F87-9AFD-BCCADE8CD235}"/>
                  </a:ext>
                </a:extLst>
              </p:cNvPr>
              <p:cNvSpPr txBox="1"/>
              <p:nvPr/>
            </p:nvSpPr>
            <p:spPr>
              <a:xfrm>
                <a:off x="715478" y="6150667"/>
                <a:ext cx="10761044" cy="400110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sz="2000" b="1" dirty="0"/>
                  <a:t>Definition 6.3.1.</a:t>
                </a:r>
                <a:r>
                  <a:rPr lang="en-US" sz="2000" dirty="0"/>
                  <a:t>  Let </a:t>
                </a:r>
                <a14:m>
                  <m:oMath xmlns:m="http://schemas.openxmlformats.org/officeDocument/2006/math">
                    <m:r>
                      <a:rPr lang="en-SG" sz="2000" b="0" i="1" dirty="0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000" dirty="0"/>
                  <a:t> be an equivalence relation on a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 Then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7D7261-66B8-4F87-9AFD-BCCADE8CD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78" y="6150667"/>
                <a:ext cx="10761044" cy="400110"/>
              </a:xfrm>
              <a:prstGeom prst="rect">
                <a:avLst/>
              </a:prstGeom>
              <a:blipFill>
                <a:blip r:embed="rId3"/>
                <a:stretch>
                  <a:fillRect l="-566" t="-9091" r="-57" b="-25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6CBA755-461F-45EF-8BCA-AF25F9B7AC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1999" y="2570886"/>
                <a:ext cx="6766891" cy="327255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85800" lvl="1" indent="-393700">
                  <a:buClr>
                    <a:schemeClr val="tx1"/>
                  </a:buClr>
                  <a:buFont typeface="Arial" panose="020B0604020202020204" pitchFamily="34" charset="0"/>
                  <a:buChar char="•"/>
                  <a:tabLst>
                    <a:tab pos="685800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Note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37</m:t>
                        </m:r>
                      </m:num>
                      <m:den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7</m:t>
                        </m:r>
                      </m:den>
                    </m:f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=5+</m:t>
                    </m:r>
                    <m:f>
                      <m:f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num>
                      <m:den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⩽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7</m:t>
                        </m:r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&lt;1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685800" lvl="1" indent="-393700">
                  <a:buClr>
                    <a:schemeClr val="tx1"/>
                  </a:buClr>
                  <a:buFont typeface="Arial" panose="020B0604020202020204" pitchFamily="34" charset="0"/>
                  <a:buChar char="•"/>
                  <a:tabLst>
                    <a:tab pos="685800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𝟕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so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0⩽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&lt;1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685800" lvl="1" indent="-393700">
                  <a:buClr>
                    <a:schemeClr val="tx1"/>
                  </a:buClr>
                  <a:buFont typeface="Arial" panose="020B0604020202020204" pitchFamily="34" charset="0"/>
                  <a:buChar char="•"/>
                  <a:tabLst>
                    <a:tab pos="685800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37</m:t>
                        </m:r>
                      </m:num>
                      <m:den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7</m:t>
                        </m:r>
                      </m:den>
                    </m:f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37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7</m:t>
                        </m:r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7</m:t>
                        </m:r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5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685800" lvl="1" indent="-393700">
                  <a:buClr>
                    <a:schemeClr val="tx1"/>
                  </a:buClr>
                  <a:buFont typeface="Arial" panose="020B0604020202020204" pitchFamily="34" charset="0"/>
                  <a:buChar char="•"/>
                  <a:tabLst>
                    <a:tab pos="685800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37</m:t>
                        </m:r>
                      </m:num>
                      <m:den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7</m:t>
                        </m:r>
                      </m:den>
                    </m:f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685800" lvl="1" indent="-393700">
                  <a:buClr>
                    <a:schemeClr val="tx1"/>
                  </a:buClr>
                  <a:buFont typeface="Arial" panose="020B0604020202020204" pitchFamily="34" charset="0"/>
                  <a:buChar char="•"/>
                  <a:tabLst>
                    <a:tab pos="685800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Hence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37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  <a:endParaRPr lang="en-US" sz="2800" dirty="0"/>
              </a:p>
              <a:p>
                <a:pPr marL="932688" lvl="2" indent="-457200">
                  <a:buFont typeface="+mj-lt"/>
                  <a:buAutoNum type="arabicPeriod"/>
                </a:pPr>
                <a:endParaRPr lang="en-US" sz="28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6CBA755-461F-45EF-8BCA-AF25F9B7A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2570886"/>
                <a:ext cx="6766891" cy="3272558"/>
              </a:xfrm>
              <a:prstGeom prst="rect">
                <a:avLst/>
              </a:prstGeom>
              <a:blipFill>
                <a:blip r:embed="rId4"/>
                <a:stretch>
                  <a:fillRect t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5478" y="2319670"/>
                <a:ext cx="3856521" cy="1759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Idea: Look for a rational number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37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is an integer. 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</a:rPr>
                  <a:t>Many possible answers.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</a:rPr>
                  <a:t>But there is only one answer that satisfies the condition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0⩽</m:t>
                    </m:r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78" y="2319670"/>
                <a:ext cx="3856521" cy="1759136"/>
              </a:xfrm>
              <a:prstGeom prst="rect">
                <a:avLst/>
              </a:prstGeom>
              <a:blipFill>
                <a:blip r:embed="rId5"/>
                <a:stretch>
                  <a:fillRect l="-1580" t="-2083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15478" y="4529664"/>
                <a:ext cx="3607140" cy="1282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6600"/>
                    </a:solidFill>
                  </a:rPr>
                  <a:t>Other answers (not in the range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0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</a:rPr>
                  <a:t>)  include: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006600"/>
                    </a:solidFill>
                  </a:rPr>
                  <a:t>, etc., that is,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37+7</m:t>
                        </m:r>
                        <m: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sz="20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78" y="4529664"/>
                <a:ext cx="3607140" cy="1282339"/>
              </a:xfrm>
              <a:prstGeom prst="rect">
                <a:avLst/>
              </a:prstGeom>
              <a:blipFill>
                <a:blip r:embed="rId6"/>
                <a:stretch>
                  <a:fillRect l="-1689" t="-2381" r="-169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00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uiExpand="1" build="p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2920-2E66-40E4-BEAF-B9F757750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47" y="400595"/>
            <a:ext cx="1148462" cy="68277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tabLst>
                <a:tab pos="857250" algn="l"/>
              </a:tabLst>
            </a:pPr>
            <a:r>
              <a:rPr lang="en-US" sz="3600" b="0" dirty="0" err="1">
                <a:solidFill>
                  <a:schemeClr val="bg2">
                    <a:lumMod val="50000"/>
                  </a:schemeClr>
                </a:solidFill>
              </a:rPr>
              <a:t>Q5</a:t>
            </a:r>
            <a:r>
              <a:rPr lang="en-US" sz="3600" b="0" dirty="0">
                <a:solidFill>
                  <a:schemeClr val="bg2">
                    <a:lumMod val="50000"/>
                  </a:schemeClr>
                </a:solidFill>
              </a:rPr>
              <a:t>(c)</a:t>
            </a:r>
            <a:endParaRPr lang="en-SG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21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6EB71B-53B3-4E0A-843C-6E4966C7D82D}"/>
                  </a:ext>
                </a:extLst>
              </p:cNvPr>
              <p:cNvSpPr txBox="1"/>
              <p:nvPr/>
            </p:nvSpPr>
            <p:spPr>
              <a:xfrm>
                <a:off x="1500810" y="400595"/>
                <a:ext cx="6629400" cy="19389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41338" algn="l"/>
                  </a:tabLst>
                </a:pPr>
                <a:r>
                  <a:rPr lang="en-US" sz="2400" dirty="0"/>
                  <a:t>Define a relation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SG" sz="2400" dirty="0"/>
                  <a:t> by setting,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,</a:t>
                </a:r>
              </a:p>
              <a:p>
                <a:pPr>
                  <a:tabLst>
                    <a:tab pos="5413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⇔  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b="0" dirty="0">
                  <a:solidFill>
                    <a:srgbClr val="0000FF"/>
                  </a:solidFill>
                </a:endParaRPr>
              </a:p>
              <a:p>
                <a:pPr>
                  <a:tabLst>
                    <a:tab pos="457200" algn="l"/>
                  </a:tabLst>
                </a:pPr>
                <a:r>
                  <a:rPr lang="en-US" sz="2400" dirty="0"/>
                  <a:t>Devise a general method to find, for each given equivalence class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ℚ</m:t>
                    </m:r>
                  </m:oMath>
                </a14:m>
                <a:r>
                  <a:rPr lang="en-US" sz="2400" dirty="0"/>
                  <a:t>, an element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0⩽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6EB71B-53B3-4E0A-843C-6E4966C7D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810" y="400595"/>
                <a:ext cx="6629400" cy="1938992"/>
              </a:xfrm>
              <a:prstGeom prst="rect">
                <a:avLst/>
              </a:prstGeom>
              <a:blipFill>
                <a:blip r:embed="rId2"/>
                <a:stretch>
                  <a:fillRect l="-1284" t="-2813" r="-92" b="-59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7D7261-66B8-4F87-9AFD-BCCADE8CD235}"/>
                  </a:ext>
                </a:extLst>
              </p:cNvPr>
              <p:cNvSpPr txBox="1"/>
              <p:nvPr/>
            </p:nvSpPr>
            <p:spPr>
              <a:xfrm>
                <a:off x="715478" y="6150667"/>
                <a:ext cx="10761044" cy="400110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sz="2000" b="1" dirty="0"/>
                  <a:t>Definition 6.3.1.</a:t>
                </a:r>
                <a:r>
                  <a:rPr lang="en-US" sz="2000" dirty="0"/>
                  <a:t>  Let </a:t>
                </a:r>
                <a14:m>
                  <m:oMath xmlns:m="http://schemas.openxmlformats.org/officeDocument/2006/math">
                    <m:r>
                      <a:rPr lang="en-SG" sz="2000" b="0" i="1" dirty="0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000" dirty="0"/>
                  <a:t> be an equivalence relation on a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 Then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7D7261-66B8-4F87-9AFD-BCCADE8CD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78" y="6150667"/>
                <a:ext cx="10761044" cy="400110"/>
              </a:xfrm>
              <a:prstGeom prst="rect">
                <a:avLst/>
              </a:prstGeom>
              <a:blipFill>
                <a:blip r:embed="rId3"/>
                <a:stretch>
                  <a:fillRect l="-566" t="-9091" r="-57" b="-25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6221A2-0EE3-41EE-AE93-361546E0BD48}"/>
                  </a:ext>
                </a:extLst>
              </p:cNvPr>
              <p:cNvSpPr txBox="1"/>
              <p:nvPr/>
            </p:nvSpPr>
            <p:spPr>
              <a:xfrm>
                <a:off x="8253477" y="1416257"/>
                <a:ext cx="3689130" cy="923330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Division Theorem.</a:t>
                </a:r>
                <a:r>
                  <a:rPr lang="en-US" dirty="0"/>
                  <a:t> 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dirty="0"/>
                  <a:t>, there exist unique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6221A2-0EE3-41EE-AE93-361546E0B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477" y="1416257"/>
                <a:ext cx="3689130" cy="923330"/>
              </a:xfrm>
              <a:prstGeom prst="rect">
                <a:avLst/>
              </a:prstGeom>
              <a:blipFill>
                <a:blip r:embed="rId4"/>
                <a:stretch>
                  <a:fillRect l="-1488" t="-3289" r="-992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A548D0-79F2-4D70-A730-849C72A068F3}"/>
                  </a:ext>
                </a:extLst>
              </p:cNvPr>
              <p:cNvSpPr txBox="1"/>
              <p:nvPr/>
            </p:nvSpPr>
            <p:spPr>
              <a:xfrm>
                <a:off x="8253477" y="400595"/>
                <a:ext cx="3689130" cy="739946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Definition.</a:t>
                </a:r>
                <a:r>
                  <a:rPr lang="en-US" dirty="0"/>
                  <a:t>  A number is </a:t>
                </a:r>
                <a:r>
                  <a:rPr lang="en-US" i="1" dirty="0">
                    <a:solidFill>
                      <a:srgbClr val="C00000"/>
                    </a:solidFill>
                  </a:rPr>
                  <a:t>rational</a:t>
                </a:r>
                <a:r>
                  <a:rPr lang="en-US" dirty="0"/>
                  <a:t> if 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.</a:t>
                </a:r>
                <a:endParaRPr lang="en-SG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A548D0-79F2-4D70-A730-849C72A06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477" y="400595"/>
                <a:ext cx="3689130" cy="739946"/>
              </a:xfrm>
              <a:prstGeom prst="rect">
                <a:avLst/>
              </a:prstGeom>
              <a:blipFill>
                <a:blip r:embed="rId5"/>
                <a:stretch>
                  <a:fillRect l="-1488" t="-4959" b="-49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0FF2A4A-A7CA-4D9A-A591-BCF9A6CE35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0642" y="2451154"/>
                <a:ext cx="10050716" cy="373322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41363" lvl="1" indent="-449263">
                  <a:lnSpc>
                    <a:spcPct val="100000"/>
                  </a:lnSpc>
                  <a:spcAft>
                    <a:spcPts val="0"/>
                  </a:spcAft>
                  <a:buFont typeface="Calibri" pitchFamily="34" charset="0"/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1.	</a:t>
                </a:r>
                <a:r>
                  <a:rPr lang="en-US" sz="2200" dirty="0">
                    <a:solidFill>
                      <a:srgbClr val="0033CC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Input:</a:t>
                </a: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ℚ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741363" lvl="1" indent="-449263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2.	</a:t>
                </a:r>
                <a:r>
                  <a:rPr lang="en-US" sz="22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Use the definition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ℚ</m:t>
                    </m:r>
                  </m:oMath>
                </a14:m>
                <a:r>
                  <a:rPr lang="en-US" sz="22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to find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num>
                      <m:den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≠0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741363" lvl="1" indent="-449263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3.	We may assume that </a:t>
                </a:r>
                <a14:m>
                  <m:oMath xmlns:m="http://schemas.openxmlformats.org/officeDocument/2006/math"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(if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just replace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741363" lvl="1" indent="-449263">
                  <a:lnSpc>
                    <a:spcPct val="100000"/>
                  </a:lnSpc>
                  <a:spcAft>
                    <a:spcPts val="0"/>
                  </a:spcAft>
                  <a:buFont typeface="Calibri" pitchFamily="34" charset="0"/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4.	</a:t>
                </a:r>
                <a:r>
                  <a:rPr lang="en-US" sz="22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Use the Division Theorem to</a:t>
                </a: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find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ℤ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𝑛𝑞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0⩽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741363" lvl="1" indent="-449263">
                  <a:lnSpc>
                    <a:spcPct val="100000"/>
                  </a:lnSpc>
                  <a:spcAft>
                    <a:spcPts val="0"/>
                  </a:spcAft>
                  <a:buFont typeface="Calibri" pitchFamily="34" charset="0"/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5.	</a:t>
                </a:r>
                <a:r>
                  <a:rPr lang="en-US" sz="2200" dirty="0">
                    <a:solidFill>
                      <a:srgbClr val="0033CC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Output:</a:t>
                </a: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num>
                      <m:den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741363" lvl="1" indent="-449263">
                  <a:lnSpc>
                    <a:spcPct val="100000"/>
                  </a:lnSpc>
                  <a:spcAft>
                    <a:spcPts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Note </a:t>
                </a:r>
                <a14:m>
                  <m:oMath xmlns:m="http://schemas.openxmlformats.org/officeDocument/2006/math"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⩽</m:t>
                    </m:r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&lt;1</m:t>
                    </m:r>
                  </m:oMath>
                </a14:m>
                <a:r>
                  <a:rPr lang="en-US" sz="22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					as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0⩽</m:t>
                    </m:r>
                    <m:r>
                      <a:rPr lang="en-US" sz="22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2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22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741363" lvl="1" indent="-449263">
                  <a:lnSpc>
                    <a:spcPct val="100000"/>
                  </a:lnSpc>
                  <a:spcAft>
                    <a:spcPts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Also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num>
                      <m:den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den>
                    </m:f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f>
                      <m:fPr>
                        <m:ctrlPr>
                          <a:rPr lang="en-US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num>
                      <m:den>
                        <m:r>
                          <a:rPr lang="en-US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den>
                    </m:f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num>
                      <m:den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den>
                    </m:f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𝑛𝑞</m:t>
                        </m:r>
                      </m:num>
                      <m:den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den>
                    </m:f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</a:t>
                </a:r>
                <a:r>
                  <a:rPr lang="en-US" sz="22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𝑛𝑞</m:t>
                    </m:r>
                    <m:r>
                      <a:rPr lang="en-US" sz="2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741363" lvl="1" indent="-449263">
                  <a:lnSpc>
                    <a:spcPct val="100000"/>
                  </a:lnSpc>
                  <a:spcAft>
                    <a:spcPts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2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						</a:t>
                </a:r>
                <a:r>
                  <a:rPr lang="en-US" sz="22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r>
                  <a:rPr lang="en-US" sz="22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741363" lvl="1" indent="-449263">
                  <a:lnSpc>
                    <a:spcPct val="100000"/>
                  </a:lnSpc>
                  <a:spcAft>
                    <a:spcPts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Thus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22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			by the definition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2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22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0FF2A4A-A7CA-4D9A-A591-BCF9A6CE3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42" y="2451154"/>
                <a:ext cx="10050716" cy="3733222"/>
              </a:xfrm>
              <a:prstGeom prst="rect">
                <a:avLst/>
              </a:prstGeom>
              <a:blipFill>
                <a:blip r:embed="rId6"/>
                <a:stretch>
                  <a:fillRect t="-1144" r="-303" b="-1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05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uiExpand="1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31BE-A53F-3A47-9A8B-E6777AF9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361406"/>
            <a:ext cx="797615" cy="6672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tabLst>
                <a:tab pos="901700" algn="l"/>
              </a:tabLst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Q6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22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287919-6694-4712-BD89-CCF5DD5CE7CC}"/>
                  </a:ext>
                </a:extLst>
              </p:cNvPr>
              <p:cNvSpPr txBox="1"/>
              <p:nvPr/>
            </p:nvSpPr>
            <p:spPr>
              <a:xfrm>
                <a:off x="1495470" y="361406"/>
                <a:ext cx="7618713" cy="16033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GB" sz="2400" dirty="0"/>
                  <a:t>. Define,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GB" sz="24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⇔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⇔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400" dirty="0"/>
              </a:p>
              <a:p>
                <a:r>
                  <a:rPr lang="en-US" sz="2400" dirty="0"/>
                  <a:t>Prove that: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2400" dirty="0"/>
                  <a:t>for some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GB" sz="2400" dirty="0"/>
                  <a:t>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GB" sz="2400" dirty="0"/>
                  <a:t> 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4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287919-6694-4712-BD89-CCF5DD5CE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470" y="361406"/>
                <a:ext cx="7618713" cy="1603324"/>
              </a:xfrm>
              <a:prstGeom prst="rect">
                <a:avLst/>
              </a:prstGeom>
              <a:blipFill>
                <a:blip r:embed="rId2"/>
                <a:stretch>
                  <a:fillRect l="-1118" t="-2642" r="-160" b="-566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557201-664E-40E8-9B28-CCDFCE451596}"/>
                  </a:ext>
                </a:extLst>
              </p:cNvPr>
              <p:cNvSpPr txBox="1"/>
              <p:nvPr/>
            </p:nvSpPr>
            <p:spPr>
              <a:xfrm>
                <a:off x="9183888" y="1320741"/>
                <a:ext cx="2704006" cy="671530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 6.3.3.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557201-664E-40E8-9B28-CCDFCE451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888" y="1320741"/>
                <a:ext cx="2704006" cy="671530"/>
              </a:xfrm>
              <a:prstGeom prst="rect">
                <a:avLst/>
              </a:prstGeom>
              <a:blipFill>
                <a:blip r:embed="rId3"/>
                <a:stretch>
                  <a:fillRect l="-2032" t="-5455" b="-5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0FD97C-EA6B-4CDD-9585-4885A54D0204}"/>
                  </a:ext>
                </a:extLst>
              </p:cNvPr>
              <p:cNvSpPr txBox="1"/>
              <p:nvPr/>
            </p:nvSpPr>
            <p:spPr>
              <a:xfrm>
                <a:off x="8378688" y="356190"/>
                <a:ext cx="3509206" cy="800219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Definition 6.1.11.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SG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SG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  ⇔ 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𝑑𝑘</m:t>
                      </m:r>
                      <m:r>
                        <a:rPr lang="en-SG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SG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b="0" i="0" smtClean="0">
                          <a:latin typeface="Cambria Math" panose="02040503050406030204" pitchFamily="18" charset="0"/>
                        </a:rPr>
                        <m:t>some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0FD97C-EA6B-4CDD-9585-4885A54D0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688" y="356190"/>
                <a:ext cx="3509206" cy="800219"/>
              </a:xfrm>
              <a:prstGeom prst="rect">
                <a:avLst/>
              </a:prstGeom>
              <a:blipFill>
                <a:blip r:embed="rId5"/>
                <a:stretch>
                  <a:fillRect l="-1389" t="-37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00AB07-A0B7-427C-9879-259BD93A2CA1}"/>
                  </a:ext>
                </a:extLst>
              </p:cNvPr>
              <p:cNvSpPr txBox="1"/>
              <p:nvPr/>
            </p:nvSpPr>
            <p:spPr>
              <a:xfrm>
                <a:off x="514349" y="2142249"/>
                <a:ext cx="8669537" cy="427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={…,−24,−21,−18,−15,−12,−9,−6,−3,0,3,6,9,12,15,18,21,24,…}</m:t>
                    </m:r>
                  </m:oMath>
                </a14:m>
                <a:r>
                  <a:rPr lang="en-GB" sz="200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00AB07-A0B7-427C-9879-259BD93A2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9" y="2142249"/>
                <a:ext cx="8669537" cy="427938"/>
              </a:xfrm>
              <a:prstGeom prst="rect">
                <a:avLst/>
              </a:prstGeom>
              <a:blipFill>
                <a:blip r:embed="rId6"/>
                <a:stretch>
                  <a:fillRect t="-5634" b="-183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D4EF89-9662-4754-93EB-BC9D55AD9C17}"/>
                  </a:ext>
                </a:extLst>
              </p:cNvPr>
              <p:cNvSpPr txBox="1"/>
              <p:nvPr/>
            </p:nvSpPr>
            <p:spPr>
              <a:xfrm>
                <a:off x="514350" y="2744850"/>
                <a:ext cx="8669538" cy="427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={…,−23,−20,−17,−14,−11,−8,−5,−2,1,4,7,10,13,16,19,22,25,…}</m:t>
                    </m:r>
                  </m:oMath>
                </a14:m>
                <a:r>
                  <a:rPr lang="en-GB" sz="2000" dirty="0"/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D4EF89-9662-4754-93EB-BC9D55AD9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" y="2744850"/>
                <a:ext cx="8669538" cy="427938"/>
              </a:xfrm>
              <a:prstGeom prst="rect">
                <a:avLst/>
              </a:prstGeom>
              <a:blipFill>
                <a:blip r:embed="rId7"/>
                <a:stretch>
                  <a:fillRect t="-5714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95F18D-758C-4024-B01D-B96657C47242}"/>
                  </a:ext>
                </a:extLst>
              </p:cNvPr>
              <p:cNvSpPr txBox="1"/>
              <p:nvPr/>
            </p:nvSpPr>
            <p:spPr>
              <a:xfrm>
                <a:off x="514350" y="3350029"/>
                <a:ext cx="8669538" cy="427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={…,−22,−19,−16,−13,−10,−7,−4,−1,2,5,8,11,14,17,20,23,26,…}</m:t>
                    </m:r>
                  </m:oMath>
                </a14:m>
                <a:r>
                  <a:rPr lang="en-GB" sz="2000" dirty="0"/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95F18D-758C-4024-B01D-B96657C47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" y="3350029"/>
                <a:ext cx="8669538" cy="427938"/>
              </a:xfrm>
              <a:prstGeom prst="rect">
                <a:avLst/>
              </a:prstGeom>
              <a:blipFill>
                <a:blip r:embed="rId8"/>
                <a:stretch>
                  <a:fillRect t="-7143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612C8FF-B32C-4F09-B797-4A8867609FB3}"/>
                  </a:ext>
                </a:extLst>
              </p:cNvPr>
              <p:cNvSpPr txBox="1"/>
              <p:nvPr/>
            </p:nvSpPr>
            <p:spPr>
              <a:xfrm>
                <a:off x="514351" y="3955208"/>
                <a:ext cx="8669537" cy="427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G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SG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a:rPr lang="en-SG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b>
                    </m:sSub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{…,−24,</m:t>
                    </m:r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−21,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−18,</m:t>
                    </m:r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−15,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−12,</m:t>
                    </m:r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−9,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−6,</m:t>
                    </m:r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−3,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3,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6,</m:t>
                    </m:r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9,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12,</m:t>
                    </m:r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15,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18,</m:t>
                    </m:r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21,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24,…}</m:t>
                    </m:r>
                  </m:oMath>
                </a14:m>
                <a:r>
                  <a:rPr lang="en-GB" sz="2000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612C8FF-B32C-4F09-B797-4A8867609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1" y="3955208"/>
                <a:ext cx="8669537" cy="427938"/>
              </a:xfrm>
              <a:prstGeom prst="rect">
                <a:avLst/>
              </a:prstGeom>
              <a:blipFill>
                <a:blip r:embed="rId9"/>
                <a:stretch>
                  <a:fillRect t="-7143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B16CA4-5D31-473E-AE53-1AA06ABA220A}"/>
                  </a:ext>
                </a:extLst>
              </p:cNvPr>
              <p:cNvSpPr txBox="1"/>
              <p:nvPr/>
            </p:nvSpPr>
            <p:spPr>
              <a:xfrm>
                <a:off x="514351" y="4560387"/>
                <a:ext cx="8669538" cy="428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G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SG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a:rPr lang="en-SG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b>
                    </m:sSub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{…,−23,</m:t>
                    </m:r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−20,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−17,</m:t>
                    </m:r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−14,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−11,</m:t>
                    </m:r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−8,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−5,</m:t>
                    </m:r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−2,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4,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7,</m:t>
                    </m:r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10,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13,</m:t>
                    </m:r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16,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19,</m:t>
                    </m:r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22,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25,…}</m:t>
                    </m:r>
                  </m:oMath>
                </a14:m>
                <a:r>
                  <a:rPr lang="en-GB" sz="2000" dirty="0"/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B16CA4-5D31-473E-AE53-1AA06ABA2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1" y="4560387"/>
                <a:ext cx="8669538" cy="428259"/>
              </a:xfrm>
              <a:prstGeom prst="rect">
                <a:avLst/>
              </a:prstGeom>
              <a:blipFill>
                <a:blip r:embed="rId10"/>
                <a:stretch>
                  <a:fillRect t="-5714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2B2CD1-09A1-4AB3-AE0D-D0B08106498D}"/>
                  </a:ext>
                </a:extLst>
              </p:cNvPr>
              <p:cNvSpPr txBox="1"/>
              <p:nvPr/>
            </p:nvSpPr>
            <p:spPr>
              <a:xfrm>
                <a:off x="514348" y="5173285"/>
                <a:ext cx="8669538" cy="428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G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SG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a:rPr lang="en-SG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b>
                    </m:sSub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{…,−22,</m:t>
                    </m:r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−19,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−16,</m:t>
                    </m:r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−13,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−10,</m:t>
                    </m:r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−7,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−4,</m:t>
                    </m:r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5,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8,</m:t>
                    </m:r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11,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14,</m:t>
                    </m:r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17,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20,</m:t>
                    </m:r>
                    <m:r>
                      <a:rPr lang="en-SG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23,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26,…}</m:t>
                    </m:r>
                  </m:oMath>
                </a14:m>
                <a:r>
                  <a:rPr lang="en-GB" sz="2000" dirty="0"/>
                  <a:t>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2B2CD1-09A1-4AB3-AE0D-D0B081064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8" y="5173285"/>
                <a:ext cx="8669538" cy="428259"/>
              </a:xfrm>
              <a:prstGeom prst="rect">
                <a:avLst/>
              </a:prstGeom>
              <a:blipFill>
                <a:blip r:embed="rId11"/>
                <a:stretch>
                  <a:fillRect t="-7143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4A8D0A4A-7129-42C5-A1BA-5E73097ACBC6}"/>
              </a:ext>
            </a:extLst>
          </p:cNvPr>
          <p:cNvSpPr/>
          <p:nvPr/>
        </p:nvSpPr>
        <p:spPr>
          <a:xfrm>
            <a:off x="9114184" y="2271928"/>
            <a:ext cx="636104" cy="2111218"/>
          </a:xfrm>
          <a:prstGeom prst="curvedLeftArrow">
            <a:avLst>
              <a:gd name="adj1" fmla="val 25000"/>
              <a:gd name="adj2" fmla="val 67325"/>
              <a:gd name="adj3" fmla="val 25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Curved Left 17">
            <a:extLst>
              <a:ext uri="{FF2B5EF4-FFF2-40B4-BE49-F238E27FC236}">
                <a16:creationId xmlns:a16="http://schemas.microsoft.com/office/drawing/2014/main" id="{8D95F5D6-82B9-4052-B989-E591A02EACA8}"/>
              </a:ext>
            </a:extLst>
          </p:cNvPr>
          <p:cNvSpPr/>
          <p:nvPr/>
        </p:nvSpPr>
        <p:spPr>
          <a:xfrm>
            <a:off x="9114184" y="2877428"/>
            <a:ext cx="636104" cy="2111218"/>
          </a:xfrm>
          <a:prstGeom prst="curvedLeftArrow">
            <a:avLst>
              <a:gd name="adj1" fmla="val 25000"/>
              <a:gd name="adj2" fmla="val 67325"/>
              <a:gd name="adj3" fmla="val 25000"/>
            </a:avLst>
          </a:prstGeom>
          <a:solidFill>
            <a:srgbClr val="BC8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Curved Left 18">
            <a:extLst>
              <a:ext uri="{FF2B5EF4-FFF2-40B4-BE49-F238E27FC236}">
                <a16:creationId xmlns:a16="http://schemas.microsoft.com/office/drawing/2014/main" id="{6BDA9FC6-F3CF-4E9D-B6D1-FAE7BD4BF099}"/>
              </a:ext>
            </a:extLst>
          </p:cNvPr>
          <p:cNvSpPr/>
          <p:nvPr/>
        </p:nvSpPr>
        <p:spPr>
          <a:xfrm>
            <a:off x="9114185" y="3479077"/>
            <a:ext cx="636104" cy="2111218"/>
          </a:xfrm>
          <a:prstGeom prst="curvedLeftArrow">
            <a:avLst>
              <a:gd name="adj1" fmla="val 25000"/>
              <a:gd name="adj2" fmla="val 67325"/>
              <a:gd name="adj3" fmla="val 25000"/>
            </a:avLst>
          </a:prstGeom>
          <a:solidFill>
            <a:srgbClr val="DFC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84EFEB-6418-4A43-B422-99EEE0EA1CAD}"/>
              </a:ext>
            </a:extLst>
          </p:cNvPr>
          <p:cNvSpPr txBox="1"/>
          <p:nvPr/>
        </p:nvSpPr>
        <p:spPr>
          <a:xfrm>
            <a:off x="9788387" y="2855146"/>
            <a:ext cx="1550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Skip every other number.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BB42E9-EDBA-44DB-B897-D1304326B39A}"/>
                  </a:ext>
                </a:extLst>
              </p:cNvPr>
              <p:cNvSpPr txBox="1"/>
              <p:nvPr/>
            </p:nvSpPr>
            <p:spPr>
              <a:xfrm>
                <a:off x="514352" y="5744817"/>
                <a:ext cx="9385022" cy="774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2000" dirty="0"/>
                  <a:t>The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2000" dirty="0"/>
                  <a:t> are exactly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dirty="0"/>
                  <a:t> apart.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2000" dirty="0"/>
                  <a:t>, then there must be two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2000" dirty="0"/>
                  <a:t> that are exactly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000" dirty="0"/>
                  <a:t> apart.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BB42E9-EDBA-44DB-B897-D1304326B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2" y="5744817"/>
                <a:ext cx="9385022" cy="774251"/>
              </a:xfrm>
              <a:prstGeom prst="rect">
                <a:avLst/>
              </a:prstGeom>
              <a:blipFill>
                <a:blip r:embed="rId12"/>
                <a:stretch>
                  <a:fillRect l="-584" t="-3150" r="-65" b="-86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C1C25F2-E9CB-429A-9B74-05AD4406F496}"/>
                  </a:ext>
                </a:extLst>
              </p:cNvPr>
              <p:cNvSpPr txBox="1"/>
              <p:nvPr/>
            </p:nvSpPr>
            <p:spPr>
              <a:xfrm>
                <a:off x="473074" y="3955208"/>
                <a:ext cx="1083365" cy="428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SG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SG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</m:e>
                            <m:sub>
                              <m:r>
                                <a:rPr lang="en-SG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sub>
                      </m:sSub>
                      <m:r>
                        <a:rPr lang="en-SG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C1C25F2-E9CB-429A-9B74-05AD4406F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74" y="3955208"/>
                <a:ext cx="1083365" cy="42825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156E1D-B29A-43EC-8D2F-0D04BC1E478E}"/>
                  </a:ext>
                </a:extLst>
              </p:cNvPr>
              <p:cNvSpPr txBox="1"/>
              <p:nvPr/>
            </p:nvSpPr>
            <p:spPr>
              <a:xfrm>
                <a:off x="443877" y="4559457"/>
                <a:ext cx="1141758" cy="428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SG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SG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</m:e>
                            <m:sub>
                              <m:r>
                                <a:rPr lang="en-SG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sub>
                      </m:sSub>
                      <m:r>
                        <a:rPr lang="en-SG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156E1D-B29A-43EC-8D2F-0D04BC1E4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77" y="4559457"/>
                <a:ext cx="1141758" cy="42825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461A06-E337-45BA-93C6-F66158C02E40}"/>
                  </a:ext>
                </a:extLst>
              </p:cNvPr>
              <p:cNvSpPr txBox="1"/>
              <p:nvPr/>
            </p:nvSpPr>
            <p:spPr>
              <a:xfrm>
                <a:off x="330260" y="5173285"/>
                <a:ext cx="1368991" cy="428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SG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SG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</m:e>
                            <m:sub>
                              <m:r>
                                <a:rPr lang="en-SG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sub>
                      </m:sSub>
                      <m:r>
                        <a:rPr lang="en-SG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461A06-E337-45BA-93C6-F66158C02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60" y="5173285"/>
                <a:ext cx="1368991" cy="42825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53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11" grpId="0"/>
      <p:bldP spid="12" grpId="0"/>
      <p:bldP spid="13" grpId="0"/>
      <p:bldP spid="15" grpId="0"/>
      <p:bldP spid="16" grpId="0"/>
      <p:bldP spid="5" grpId="0" animBg="1"/>
      <p:bldP spid="18" grpId="0" animBg="1"/>
      <p:bldP spid="19" grpId="0" animBg="1"/>
      <p:bldP spid="20" grpId="0"/>
      <p:bldP spid="21" grpId="0" build="p"/>
      <p:bldP spid="23" grpId="0"/>
      <p:bldP spid="24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31BE-A53F-3A47-9A8B-E6777AF9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361406"/>
            <a:ext cx="797615" cy="6672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tabLst>
                <a:tab pos="901700" algn="l"/>
              </a:tabLst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Q6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60881" y="6453787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23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287919-6694-4712-BD89-CCF5DD5CE7CC}"/>
                  </a:ext>
                </a:extLst>
              </p:cNvPr>
              <p:cNvSpPr txBox="1"/>
              <p:nvPr/>
            </p:nvSpPr>
            <p:spPr>
              <a:xfrm>
                <a:off x="1495470" y="361406"/>
                <a:ext cx="7618713" cy="16033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GB" sz="2400" dirty="0"/>
                  <a:t>. Define,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GB" sz="24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⇔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⇔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400" dirty="0"/>
              </a:p>
              <a:p>
                <a:r>
                  <a:rPr lang="en-US" sz="2400" dirty="0"/>
                  <a:t>Prove that: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2400" dirty="0"/>
                  <a:t>for some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GB" sz="2400" dirty="0"/>
                  <a:t>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GB" sz="2400" dirty="0"/>
                  <a:t> 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4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287919-6694-4712-BD89-CCF5DD5CE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470" y="361406"/>
                <a:ext cx="7618713" cy="1603324"/>
              </a:xfrm>
              <a:prstGeom prst="rect">
                <a:avLst/>
              </a:prstGeom>
              <a:blipFill>
                <a:blip r:embed="rId2"/>
                <a:stretch>
                  <a:fillRect l="-1118" t="-2642" r="-160" b="-566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557201-664E-40E8-9B28-CCDFCE451596}"/>
                  </a:ext>
                </a:extLst>
              </p:cNvPr>
              <p:cNvSpPr txBox="1"/>
              <p:nvPr/>
            </p:nvSpPr>
            <p:spPr>
              <a:xfrm>
                <a:off x="9183888" y="1320741"/>
                <a:ext cx="2704006" cy="671530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 6.3.3.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557201-664E-40E8-9B28-CCDFCE451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888" y="1320741"/>
                <a:ext cx="2704006" cy="671530"/>
              </a:xfrm>
              <a:prstGeom prst="rect">
                <a:avLst/>
              </a:prstGeom>
              <a:blipFill>
                <a:blip r:embed="rId3"/>
                <a:stretch>
                  <a:fillRect l="-2032" t="-5455" b="-5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B85730-135A-472E-8229-B42DC5D23BB3}"/>
                  </a:ext>
                </a:extLst>
              </p:cNvPr>
              <p:cNvSpPr txBox="1"/>
              <p:nvPr/>
            </p:nvSpPr>
            <p:spPr>
              <a:xfrm>
                <a:off x="913157" y="4471571"/>
                <a:ext cx="7693485" cy="2090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6400" algn="l"/>
                    <a:tab pos="928800" algn="l"/>
                    <a:tab pos="2203200" algn="l"/>
                  </a:tabLst>
                </a:pPr>
                <a:r>
                  <a:rPr lang="en-GB" sz="2000" dirty="0"/>
                  <a:t>2.1.	Suppose </a:t>
                </a:r>
                <a:r>
                  <a:rPr lang="en-GB" sz="2000" dirty="0" smtClean="0"/>
                  <a:t>there exists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GB" sz="20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2000" dirty="0"/>
                  <a:t>.</a:t>
                </a:r>
              </a:p>
              <a:p>
                <a:pPr>
                  <a:tabLst>
                    <a:tab pos="446400" algn="l"/>
                    <a:tab pos="928800" algn="l"/>
                    <a:tab pos="2203200" algn="l"/>
                  </a:tabLst>
                </a:pPr>
                <a:endParaRPr lang="en-GB" sz="2000" dirty="0"/>
              </a:p>
              <a:p>
                <a:pPr>
                  <a:tabLst>
                    <a:tab pos="446400" algn="l"/>
                    <a:tab pos="928800" algn="l"/>
                    <a:tab pos="2203200" algn="l"/>
                  </a:tabLst>
                </a:pPr>
                <a:endParaRPr lang="en-GB" sz="2000" dirty="0"/>
              </a:p>
              <a:p>
                <a:pPr>
                  <a:tabLst>
                    <a:tab pos="446400" algn="l"/>
                    <a:tab pos="928800" algn="l"/>
                    <a:tab pos="2203200" algn="l"/>
                  </a:tabLst>
                </a:pPr>
                <a:endParaRPr lang="en-GB" sz="2000" dirty="0"/>
              </a:p>
              <a:p>
                <a:pPr>
                  <a:tabLst>
                    <a:tab pos="446400" algn="l"/>
                    <a:tab pos="928800" algn="l"/>
                    <a:tab pos="2203200" algn="l"/>
                  </a:tabLst>
                </a:pPr>
                <a:endParaRPr lang="en-GB" sz="2400" dirty="0"/>
              </a:p>
              <a:p>
                <a:pPr>
                  <a:tabLst>
                    <a:tab pos="446400" algn="l"/>
                    <a:tab pos="928800" algn="l"/>
                    <a:tab pos="2203200" algn="l"/>
                  </a:tabLst>
                </a:pPr>
                <a:r>
                  <a:rPr lang="en-GB" sz="2000" dirty="0"/>
                  <a:t>2.6.	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GB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B85730-135A-472E-8229-B42DC5D23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57" y="4471571"/>
                <a:ext cx="7693485" cy="2090059"/>
              </a:xfrm>
              <a:prstGeom prst="rect">
                <a:avLst/>
              </a:prstGeom>
              <a:blipFill>
                <a:blip r:embed="rId4"/>
                <a:stretch>
                  <a:fillRect l="-872" t="-1462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0FD97C-EA6B-4CDD-9585-4885A54D0204}"/>
                  </a:ext>
                </a:extLst>
              </p:cNvPr>
              <p:cNvSpPr txBox="1"/>
              <p:nvPr/>
            </p:nvSpPr>
            <p:spPr>
              <a:xfrm>
                <a:off x="8378688" y="356190"/>
                <a:ext cx="3509206" cy="800219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Definition 6.1.11.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SG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SG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  ⇔ 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𝑑𝑘</m:t>
                      </m:r>
                      <m:r>
                        <a:rPr lang="en-SG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SG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b="0" i="0" smtClean="0">
                          <a:latin typeface="Cambria Math" panose="02040503050406030204" pitchFamily="18" charset="0"/>
                        </a:rPr>
                        <m:t>some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0FD97C-EA6B-4CDD-9585-4885A54D0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688" y="356190"/>
                <a:ext cx="3509206" cy="800219"/>
              </a:xfrm>
              <a:prstGeom prst="rect">
                <a:avLst/>
              </a:prstGeom>
              <a:blipFill>
                <a:blip r:embed="rId5"/>
                <a:stretch>
                  <a:fillRect l="-1389" t="-37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B1F3E0-343E-4BCD-97FB-E8D523655F3E}"/>
                  </a:ext>
                </a:extLst>
              </p:cNvPr>
              <p:cNvSpPr txBox="1"/>
              <p:nvPr/>
            </p:nvSpPr>
            <p:spPr>
              <a:xfrm>
                <a:off x="587254" y="1992271"/>
                <a:ext cx="11637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73050" algn="l"/>
                    <a:tab pos="2201863" algn="l"/>
                  </a:tabLst>
                </a:pPr>
                <a:r>
                  <a:rPr lang="en-US" sz="2000" dirty="0"/>
                  <a:t>1.	</a:t>
                </a:r>
                <a:r>
                  <a:rPr lang="en-US" sz="2000" dirty="0">
                    <a:solidFill>
                      <a:srgbClr val="002060"/>
                    </a:solidFill>
                  </a:rPr>
                  <a:t>(“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GB" sz="2000" dirty="0">
                    <a:solidFill>
                      <a:srgbClr val="002060"/>
                    </a:solidFill>
                  </a:rPr>
                  <a:t>”)</a:t>
                </a:r>
                <a:endParaRPr lang="en-GB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B1F3E0-343E-4BCD-97FB-E8D523655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54" y="1992271"/>
                <a:ext cx="1163725" cy="400110"/>
              </a:xfrm>
              <a:prstGeom prst="rect">
                <a:avLst/>
              </a:prstGeom>
              <a:blipFill>
                <a:blip r:embed="rId6"/>
                <a:stretch>
                  <a:fillRect l="-5236" t="-9231" b="-276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1D8D5A-36F6-41A2-9AEC-31D78E7DA674}"/>
                  </a:ext>
                </a:extLst>
              </p:cNvPr>
              <p:cNvSpPr txBox="1"/>
              <p:nvPr/>
            </p:nvSpPr>
            <p:spPr>
              <a:xfrm>
                <a:off x="587254" y="4108875"/>
                <a:ext cx="11637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73050" algn="l"/>
                    <a:tab pos="2201863" algn="l"/>
                  </a:tabLst>
                </a:pPr>
                <a:r>
                  <a:rPr lang="en-US" sz="2000" dirty="0"/>
                  <a:t>2.	</a:t>
                </a:r>
                <a:r>
                  <a:rPr lang="en-US" sz="2000" dirty="0">
                    <a:solidFill>
                      <a:srgbClr val="002060"/>
                    </a:solidFill>
                  </a:rPr>
                  <a:t>(“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000" dirty="0">
                    <a:solidFill>
                      <a:srgbClr val="002060"/>
                    </a:solidFill>
                  </a:rPr>
                  <a:t>”)</a:t>
                </a:r>
                <a:endParaRPr lang="en-GB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1D8D5A-36F6-41A2-9AEC-31D78E7DA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54" y="4108875"/>
                <a:ext cx="1163725" cy="400110"/>
              </a:xfrm>
              <a:prstGeom prst="rect">
                <a:avLst/>
              </a:prstGeom>
              <a:blipFill>
                <a:blip r:embed="rId7"/>
                <a:stretch>
                  <a:fillRect l="-5236"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D2ADC6-DDD8-4A98-9331-069F114AB3FD}"/>
                  </a:ext>
                </a:extLst>
              </p:cNvPr>
              <p:cNvSpPr txBox="1"/>
              <p:nvPr/>
            </p:nvSpPr>
            <p:spPr>
              <a:xfrm>
                <a:off x="893068" y="2287785"/>
                <a:ext cx="74989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6400" algn="l"/>
                    <a:tab pos="928800" algn="l"/>
                    <a:tab pos="2203200" algn="l"/>
                  </a:tabLst>
                </a:pPr>
                <a:r>
                  <a:rPr lang="en-US" sz="2000" dirty="0"/>
                  <a:t>1.1.	Suppose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000" dirty="0"/>
                  <a:t>.</a:t>
                </a:r>
                <a:r>
                  <a:rPr lang="en-GB" sz="2000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D2ADC6-DDD8-4A98-9331-069F114AB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68" y="2287785"/>
                <a:ext cx="7498931" cy="400110"/>
              </a:xfrm>
              <a:prstGeom prst="rect">
                <a:avLst/>
              </a:prstGeom>
              <a:blipFill>
                <a:blip r:embed="rId8"/>
                <a:stretch>
                  <a:fillRect l="-894"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30D5B2-3E0F-467A-A05C-37E8CBD6D466}"/>
                  </a:ext>
                </a:extLst>
              </p:cNvPr>
              <p:cNvSpPr txBox="1"/>
              <p:nvPr/>
            </p:nvSpPr>
            <p:spPr>
              <a:xfrm>
                <a:off x="7580561" y="3837736"/>
                <a:ext cx="3698282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6400" algn="l"/>
                    <a:tab pos="928800" algn="l"/>
                    <a:tab pos="2203200" algn="l"/>
                  </a:tabLst>
                </a:pPr>
                <a:r>
                  <a:rPr lang="en-GB" dirty="0"/>
                  <a:t>(Want to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⊆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30D5B2-3E0F-467A-A05C-37E8CBD6D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561" y="3837736"/>
                <a:ext cx="3698282" cy="404213"/>
              </a:xfrm>
              <a:prstGeom prst="rect">
                <a:avLst/>
              </a:prstGeom>
              <a:blipFill>
                <a:blip r:embed="rId9"/>
                <a:stretch>
                  <a:fillRect l="-1485" t="-7576" b="-1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669482-0A6F-46BD-B162-C0E14C9E100C}"/>
                  </a:ext>
                </a:extLst>
              </p:cNvPr>
              <p:cNvSpPr txBox="1"/>
              <p:nvPr/>
            </p:nvSpPr>
            <p:spPr>
              <a:xfrm>
                <a:off x="893067" y="2557486"/>
                <a:ext cx="7618713" cy="1687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6088" algn="l"/>
                    <a:tab pos="928688" algn="l"/>
                    <a:tab pos="2201863" algn="l"/>
                    <a:tab pos="4037013" algn="l"/>
                  </a:tabLst>
                </a:pPr>
                <a:r>
                  <a:rPr lang="en-GB" sz="2000" dirty="0"/>
                  <a:t>1.2.	</a:t>
                </a:r>
                <a:r>
                  <a:rPr lang="en-GB" sz="2000" dirty="0">
                    <a:solidFill>
                      <a:srgbClr val="006600"/>
                    </a:solidFill>
                  </a:rPr>
                  <a:t>Use the definition of divisibility </a:t>
                </a:r>
                <a:r>
                  <a:rPr lang="en-GB" sz="2000" dirty="0"/>
                  <a:t>to find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GB" sz="2000" dirty="0"/>
                  <a:t> such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𝑎𝑛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pPr>
                  <a:tabLst>
                    <a:tab pos="446088" algn="l"/>
                    <a:tab pos="928688" algn="l"/>
                    <a:tab pos="2201863" algn="l"/>
                    <a:tab pos="4037013" algn="l"/>
                  </a:tabLst>
                </a:pPr>
                <a:r>
                  <a:rPr lang="en-GB" sz="2000" dirty="0"/>
                  <a:t>1.3.	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+0 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000" dirty="0"/>
                  <a:t>	</a:t>
                </a:r>
                <a:r>
                  <a:rPr lang="en-GB" sz="2000" dirty="0">
                    <a:solidFill>
                      <a:srgbClr val="006600"/>
                    </a:solidFill>
                  </a:rPr>
                  <a:t>by Example 6.3.3</a:t>
                </a:r>
                <a:r>
                  <a:rPr lang="en-GB" sz="2000" dirty="0"/>
                  <a:t>;</a:t>
                </a:r>
              </a:p>
              <a:p>
                <a:pPr>
                  <a:tabLst>
                    <a:tab pos="446088" algn="l"/>
                    <a:tab pos="928688" algn="l"/>
                    <a:tab pos="2201863" algn="l"/>
                    <a:tab pos="4037013" algn="l"/>
                  </a:tabLst>
                </a:pPr>
                <a:r>
                  <a:rPr lang="en-GB" sz="2000" dirty="0"/>
                  <a:t>1.4.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+0 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000" dirty="0"/>
                  <a:t>	</a:t>
                </a:r>
                <a:r>
                  <a:rPr lang="en-GB" sz="2000" dirty="0">
                    <a:solidFill>
                      <a:srgbClr val="006600"/>
                    </a:solidFill>
                  </a:rPr>
                  <a:t>by the choice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000" dirty="0"/>
                  <a:t>;</a:t>
                </a:r>
              </a:p>
              <a:p>
                <a:pPr>
                  <a:tabLst>
                    <a:tab pos="446088" algn="l"/>
                    <a:tab pos="928688" algn="l"/>
                    <a:tab pos="2201863" algn="l"/>
                    <a:tab pos="4037013" algn="l"/>
                  </a:tabLst>
                </a:pPr>
                <a:r>
                  <a:rPr lang="en-GB" sz="2000" dirty="0"/>
                  <a:t>1.5.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ℓ+0 :ℓ∈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000" dirty="0"/>
                  <a:t>	</a:t>
                </a:r>
                <a:r>
                  <a:rPr lang="en-GB" sz="2000" dirty="0">
                    <a:solidFill>
                      <a:srgbClr val="00660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GB" sz="2000" dirty="0">
                    <a:solidFill>
                      <a:srgbClr val="006600"/>
                    </a:solidFill>
                  </a:rPr>
                  <a:t> is closed under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sz="2000" dirty="0"/>
                  <a:t>;</a:t>
                </a:r>
              </a:p>
              <a:p>
                <a:pPr>
                  <a:tabLst>
                    <a:tab pos="446088" algn="l"/>
                    <a:tab pos="928688" algn="l"/>
                    <a:tab pos="2201863" algn="l"/>
                    <a:tab pos="4037013" algn="l"/>
                  </a:tabLst>
                </a:pPr>
                <a:r>
                  <a:rPr lang="en-GB" sz="2000" dirty="0"/>
                  <a:t>1.6.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2000" dirty="0"/>
                  <a:t>		</a:t>
                </a:r>
                <a:r>
                  <a:rPr lang="en-GB" sz="2000" dirty="0">
                    <a:solidFill>
                      <a:srgbClr val="006600"/>
                    </a:solidFill>
                  </a:rPr>
                  <a:t>by Example 6.3.3</a:t>
                </a:r>
                <a:r>
                  <a:rPr lang="en-GB" sz="2000" dirty="0"/>
                  <a:t>.</a:t>
                </a:r>
                <a:endParaRPr lang="en-GB" sz="1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669482-0A6F-46BD-B162-C0E14C9E1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67" y="2557486"/>
                <a:ext cx="7618713" cy="1687129"/>
              </a:xfrm>
              <a:prstGeom prst="rect">
                <a:avLst/>
              </a:prstGeom>
              <a:blipFill>
                <a:blip r:embed="rId10"/>
                <a:stretch>
                  <a:fillRect l="-881" t="-2174" b="-434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87C5271-5EB6-4F24-B6AC-045646CE11EC}"/>
                  </a:ext>
                </a:extLst>
              </p:cNvPr>
              <p:cNvSpPr txBox="1"/>
              <p:nvPr/>
            </p:nvSpPr>
            <p:spPr>
              <a:xfrm>
                <a:off x="913157" y="4814082"/>
                <a:ext cx="9962366" cy="1682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6400" algn="l"/>
                    <a:tab pos="928800" algn="l"/>
                    <a:tab pos="2203200" algn="l"/>
                  </a:tabLst>
                </a:pPr>
                <a:r>
                  <a:rPr lang="en-GB" sz="2000" dirty="0"/>
                  <a:t>2.2.	Then </a:t>
                </a:r>
                <a:r>
                  <a:rPr lang="en-GB" sz="2000" dirty="0">
                    <a:solidFill>
                      <a:srgbClr val="006600"/>
                    </a:solidFill>
                  </a:rPr>
                  <a:t>Example 6.3.3 tells us</a:t>
                </a:r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lit/>
                      </m:rPr>
                      <a:rPr lang="en-US" sz="20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ℓ+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:ℓ∈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000" dirty="0"/>
                  <a:t>. </a:t>
                </a:r>
              </a:p>
              <a:p>
                <a:pPr>
                  <a:tabLst>
                    <a:tab pos="446400" algn="l"/>
                    <a:tab pos="928800" algn="l"/>
                    <a:tab pos="2203200" algn="l"/>
                  </a:tabLst>
                </a:pPr>
                <a:r>
                  <a:rPr lang="en-GB" sz="2000" dirty="0"/>
                  <a:t>2.3.	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GB" sz="2000" dirty="0"/>
                  <a:t> such that</a:t>
                </a:r>
                <a:r>
                  <a:rPr lang="en-GB" sz="20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⋅0+</m:t>
                    </m:r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⋅1+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pPr>
                  <a:tabLst>
                    <a:tab pos="446400" algn="l"/>
                    <a:tab pos="928800" algn="l"/>
                    <a:tab pos="2203200" algn="l"/>
                  </a:tabLst>
                </a:pPr>
                <a:r>
                  <a:rPr lang="en-GB" sz="2000" dirty="0"/>
                  <a:t>2.4.	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pPr>
                  <a:spcAft>
                    <a:spcPts val="400"/>
                  </a:spcAft>
                  <a:tabLst>
                    <a:tab pos="446400" algn="l"/>
                    <a:tab pos="928800" algn="l"/>
                    <a:tab pos="2203200" algn="l"/>
                  </a:tabLst>
                </a:pPr>
                <a:r>
                  <a:rPr lang="en-GB" sz="2000" dirty="0"/>
                  <a:t>2.5.	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GB" sz="2000" dirty="0"/>
                  <a:t>, we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 	</a:t>
                </a:r>
                <a:r>
                  <a:rPr lang="en-GB" sz="2000" dirty="0">
                    <a:solidFill>
                      <a:srgbClr val="006600"/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GB" sz="2000" dirty="0">
                    <a:solidFill>
                      <a:srgbClr val="006600"/>
                    </a:solidFill>
                  </a:rPr>
                  <a:t> is closed under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pPr>
                  <a:tabLst>
                    <a:tab pos="446400" algn="l"/>
                    <a:tab pos="928800" algn="l"/>
                    <a:tab pos="2203200" algn="l"/>
                  </a:tabLst>
                </a:pPr>
                <a:r>
                  <a:rPr lang="en-GB" sz="2000" dirty="0"/>
                  <a:t>			</a:t>
                </a:r>
                <a:r>
                  <a:rPr lang="en-GB" sz="2000" dirty="0">
                    <a:solidFill>
                      <a:srgbClr val="006600"/>
                    </a:solidFill>
                  </a:rPr>
                  <a:t>by the definition of divisibility</a:t>
                </a:r>
                <a:r>
                  <a:rPr lang="en-GB" sz="2000" dirty="0"/>
                  <a:t>.</a:t>
                </a:r>
                <a:endParaRPr lang="en-SG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87C5271-5EB6-4F24-B6AC-045646CE1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57" y="4814082"/>
                <a:ext cx="9962366" cy="1682512"/>
              </a:xfrm>
              <a:prstGeom prst="rect">
                <a:avLst/>
              </a:prstGeom>
              <a:blipFill>
                <a:blip r:embed="rId11"/>
                <a:stretch>
                  <a:fillRect l="-673" t="-2174" b="-54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70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5" grpId="0" build="p"/>
      <p:bldP spid="1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F230-3378-405F-8FB7-0CEB02FD7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645" y="395288"/>
            <a:ext cx="1362891" cy="519112"/>
          </a:xfrm>
        </p:spPr>
        <p:txBody>
          <a:bodyPr>
            <a:normAutofit fontScale="90000"/>
          </a:bodyPr>
          <a:lstStyle/>
          <a:p>
            <a:pPr>
              <a:tabLst>
                <a:tab pos="1376363" algn="l"/>
              </a:tabLst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Q7(a)</a:t>
            </a:r>
            <a:endParaRPr lang="en-SG" sz="8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24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80B5B8-147D-449E-9ACA-051E85EBB246}"/>
                  </a:ext>
                </a:extLst>
              </p:cNvPr>
              <p:cNvSpPr txBox="1"/>
              <p:nvPr/>
            </p:nvSpPr>
            <p:spPr>
              <a:xfrm>
                <a:off x="1742536" y="395288"/>
                <a:ext cx="10154603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GB" sz="2400" dirty="0"/>
                  <a:t> be a partition of 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2400" dirty="0"/>
                  <a:t>. Define an equivalence relation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GB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2400" dirty="0"/>
                  <a:t> by setting,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>
                    <a:solidFill>
                      <a:srgbClr val="0000FF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GB" sz="2400" dirty="0">
                    <a:solidFill>
                      <a:srgbClr val="0000FF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400" dirty="0">
                    <a:solidFill>
                      <a:srgbClr val="0000FF"/>
                    </a:solidFill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endParaRPr lang="en-GB" sz="2400" dirty="0">
                  <a:solidFill>
                    <a:srgbClr val="0000FF"/>
                  </a:solidFill>
                </a:endParaRPr>
              </a:p>
              <a:p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. Prove that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GB" sz="2400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40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80B5B8-147D-449E-9ACA-051E85EBB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536" y="395288"/>
                <a:ext cx="10154603" cy="1200329"/>
              </a:xfrm>
              <a:prstGeom prst="rect">
                <a:avLst/>
              </a:prstGeom>
              <a:blipFill>
                <a:blip r:embed="rId2"/>
                <a:stretch>
                  <a:fillRect l="-899" t="-3518" b="-100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3BF5CE-84E7-4D1F-8A79-68ED4210FBB9}"/>
                  </a:ext>
                </a:extLst>
              </p:cNvPr>
              <p:cNvSpPr txBox="1"/>
              <p:nvPr/>
            </p:nvSpPr>
            <p:spPr>
              <a:xfrm>
                <a:off x="715478" y="6150667"/>
                <a:ext cx="10761044" cy="400110"/>
              </a:xfrm>
              <a:prstGeom prst="rect">
                <a:avLst/>
              </a:prstGeom>
              <a:solidFill>
                <a:srgbClr val="FFE5E5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sz="2000" b="1" dirty="0"/>
                  <a:t>Definition 6.3.1.</a:t>
                </a:r>
                <a:r>
                  <a:rPr lang="en-US" sz="2000" dirty="0"/>
                  <a:t>  Let </a:t>
                </a:r>
                <a14:m>
                  <m:oMath xmlns:m="http://schemas.openxmlformats.org/officeDocument/2006/math">
                    <m:r>
                      <a:rPr lang="en-SG" sz="2000" b="0" i="1" dirty="0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000" dirty="0"/>
                  <a:t> be an equivalence relation on a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 Then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3BF5CE-84E7-4D1F-8A79-68ED4210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78" y="6150667"/>
                <a:ext cx="10761044" cy="400110"/>
              </a:xfrm>
              <a:prstGeom prst="rect">
                <a:avLst/>
              </a:prstGeom>
              <a:blipFill>
                <a:blip r:embed="rId3"/>
                <a:stretch>
                  <a:fillRect l="-566" t="-9091" r="-57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3EAA1-A6F0-4065-BEB2-40D3C618D22D}"/>
                  </a:ext>
                </a:extLst>
              </p:cNvPr>
              <p:cNvSpPr txBox="1"/>
              <p:nvPr/>
            </p:nvSpPr>
            <p:spPr>
              <a:xfrm>
                <a:off x="715478" y="5166366"/>
                <a:ext cx="7117307" cy="1015663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sz="2000" b="1" dirty="0"/>
                  <a:t>Definition 5.4.1.</a:t>
                </a:r>
                <a:r>
                  <a:rPr lang="en-US" sz="2000" dirty="0"/>
                  <a:t>  Call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000" dirty="0"/>
                  <a:t> a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partition</a:t>
                </a:r>
                <a:r>
                  <a:rPr lang="en-US" sz="2000" dirty="0"/>
                  <a:t> of a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if</a:t>
                </a:r>
              </a:p>
              <a:p>
                <a:pPr>
                  <a:tabLst>
                    <a:tab pos="361950" algn="l"/>
                  </a:tabLst>
                </a:pPr>
                <a:r>
                  <a:rPr lang="en-US" sz="2000" dirty="0"/>
                  <a:t>(1)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000" dirty="0"/>
                  <a:t> is a set of which all elements are nonempty subsets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; and</a:t>
                </a:r>
              </a:p>
              <a:p>
                <a:pPr>
                  <a:tabLst>
                    <a:tab pos="361950" algn="l"/>
                  </a:tabLst>
                </a:pPr>
                <a:r>
                  <a:rPr lang="en-US" sz="2000" dirty="0"/>
                  <a:t>(2)	every element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is in exactly one element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3EAA1-A6F0-4065-BEB2-40D3C618D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78" y="5166366"/>
                <a:ext cx="7117307" cy="1015663"/>
              </a:xfrm>
              <a:prstGeom prst="rect">
                <a:avLst/>
              </a:prstGeom>
              <a:blipFill>
                <a:blip r:embed="rId4"/>
                <a:stretch>
                  <a:fillRect l="-856" t="-3614" r="-514" b="-10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2F7BA2-0C7B-4E20-988F-E6E76ED4B2D9}"/>
                  </a:ext>
                </a:extLst>
              </p:cNvPr>
              <p:cNvSpPr txBox="1"/>
              <p:nvPr/>
            </p:nvSpPr>
            <p:spPr>
              <a:xfrm>
                <a:off x="715477" y="1626376"/>
                <a:ext cx="6833249" cy="3488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r>
                  <a:rPr lang="en-US" sz="2000" dirty="0" smtClean="0"/>
                  <a:t>1.	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r>
                  <a:rPr lang="en-US" sz="2000" dirty="0" smtClean="0"/>
                  <a:t>2.	</a:t>
                </a:r>
                <a:r>
                  <a:rPr lang="en-GB" sz="2000" dirty="0" smtClean="0">
                    <a:solidFill>
                      <a:srgbClr val="002060"/>
                    </a:solidFill>
                  </a:rPr>
                  <a:t> (“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⊇</m:t>
                    </m:r>
                  </m:oMath>
                </a14:m>
                <a:r>
                  <a:rPr lang="en-GB" sz="2000" dirty="0" smtClean="0">
                    <a:solidFill>
                      <a:srgbClr val="002060"/>
                    </a:solidFill>
                  </a:rPr>
                  <a:t>”) </a:t>
                </a:r>
                <a:r>
                  <a:rPr lang="en-GB" sz="2000" dirty="0" smtClean="0">
                    <a:solidFill>
                      <a:schemeClr val="tx1"/>
                    </a:solidFill>
                  </a:rPr>
                  <a:t>We want to show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2000" dirty="0"/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r>
                  <a:rPr lang="en-GB" sz="2000" dirty="0">
                    <a:solidFill>
                      <a:schemeClr val="bg1"/>
                    </a:solidFill>
                  </a:rPr>
                  <a:t>definition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GB" sz="2000" dirty="0">
                    <a:solidFill>
                      <a:schemeClr val="bg1"/>
                    </a:solidFill>
                  </a:rPr>
                  <a:t>,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GB" sz="2000" dirty="0">
                    <a:solidFill>
                      <a:schemeClr val="bg1"/>
                    </a:solidFill>
                  </a:rPr>
                  <a:t>;</a:t>
                </a:r>
                <a:endParaRPr lang="en-GB" sz="2000" dirty="0"/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r>
                  <a:rPr lang="en-US" sz="2000" dirty="0"/>
                  <a:t>	</a:t>
                </a:r>
                <a:r>
                  <a:rPr lang="en-GB" sz="1400" dirty="0" smtClean="0"/>
                  <a:t>2.3.</a:t>
                </a:r>
                <a:r>
                  <a:rPr lang="en-GB" sz="1400" dirty="0"/>
                  <a:t>	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000" dirty="0"/>
                  <a:t>	</a:t>
                </a:r>
                <a:r>
                  <a:rPr lang="en-GB" sz="2000" dirty="0">
                    <a:solidFill>
                      <a:schemeClr val="bg1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000" dirty="0">
                    <a:solidFill>
                      <a:schemeClr val="bg1"/>
                    </a:solidFill>
                  </a:rPr>
                  <a:t>.</a:t>
                </a:r>
                <a:endParaRPr lang="en-GB" sz="2000" dirty="0"/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r>
                  <a:rPr lang="en-US" sz="2000" dirty="0"/>
                  <a:t>3</a:t>
                </a:r>
                <a:r>
                  <a:rPr lang="en-GB" sz="2000" dirty="0"/>
                  <a:t>.	</a:t>
                </a:r>
                <a:r>
                  <a:rPr lang="en-GB" sz="2000" dirty="0">
                    <a:solidFill>
                      <a:srgbClr val="002060"/>
                    </a:solidFill>
                  </a:rPr>
                  <a:t>(“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GB" sz="2000" dirty="0" smtClean="0">
                    <a:solidFill>
                      <a:srgbClr val="002060"/>
                    </a:solidFill>
                  </a:rPr>
                  <a:t>”) </a:t>
                </a:r>
                <a:r>
                  <a:rPr lang="en-GB" sz="2000" dirty="0"/>
                  <a:t>We want to show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GB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2000" dirty="0"/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r>
                  <a:rPr lang="en-US" sz="2000" dirty="0"/>
                  <a:t>	</a:t>
                </a:r>
                <a:r>
                  <a:rPr lang="en-GB" sz="2000" dirty="0"/>
                  <a:t>3.1.	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endParaRPr lang="en-US" sz="2000" dirty="0"/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endParaRPr lang="en-US" sz="2000" dirty="0"/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endParaRPr lang="en-US" sz="2000" dirty="0"/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r>
                  <a:rPr lang="en-US" sz="2000" dirty="0"/>
                  <a:t>	</a:t>
                </a:r>
                <a:r>
                  <a:rPr lang="en-GB" sz="2000" dirty="0"/>
                  <a:t>3.5.	Hence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r>
                  <a:rPr lang="en-US" sz="2000" dirty="0"/>
                  <a:t>4.	Thus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000" dirty="0"/>
                  <a:t>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2F7BA2-0C7B-4E20-988F-E6E76ED4B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77" y="1626376"/>
                <a:ext cx="6833249" cy="3488327"/>
              </a:xfrm>
              <a:prstGeom prst="rect">
                <a:avLst/>
              </a:prstGeom>
              <a:blipFill>
                <a:blip r:embed="rId5"/>
                <a:stretch>
                  <a:fillRect l="-892" t="-1049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4040B186-6C3B-42ED-A374-FCC806D24D0F}"/>
              </a:ext>
            </a:extLst>
          </p:cNvPr>
          <p:cNvSpPr/>
          <p:nvPr/>
        </p:nvSpPr>
        <p:spPr>
          <a:xfrm>
            <a:off x="8388626" y="1808922"/>
            <a:ext cx="3087896" cy="2156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AE38439-3EF2-48E6-BB4F-81F67FCA3A32}"/>
              </a:ext>
            </a:extLst>
          </p:cNvPr>
          <p:cNvGrpSpPr/>
          <p:nvPr/>
        </p:nvGrpSpPr>
        <p:grpSpPr>
          <a:xfrm>
            <a:off x="8816009" y="2124777"/>
            <a:ext cx="2660513" cy="1440826"/>
            <a:chOff x="8816009" y="2124777"/>
            <a:chExt cx="2660513" cy="144082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BB434C9-0566-4AE9-8E92-903BF76B509A}"/>
                </a:ext>
              </a:extLst>
            </p:cNvPr>
            <p:cNvCxnSpPr>
              <a:stCxn id="9" idx="1"/>
            </p:cNvCxnSpPr>
            <p:nvPr/>
          </p:nvCxnSpPr>
          <p:spPr>
            <a:xfrm flipH="1">
              <a:off x="8816009" y="2124777"/>
              <a:ext cx="24829" cy="144082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807086E-A95F-43FB-B91F-012B3DA8557E}"/>
                </a:ext>
              </a:extLst>
            </p:cNvPr>
            <p:cNvCxnSpPr>
              <a:stCxn id="9" idx="1"/>
              <a:endCxn id="9" idx="7"/>
            </p:cNvCxnSpPr>
            <p:nvPr/>
          </p:nvCxnSpPr>
          <p:spPr>
            <a:xfrm>
              <a:off x="8840838" y="2124777"/>
              <a:ext cx="21834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85DD03-B001-44FC-AE14-91394FFF0CD5}"/>
                </a:ext>
              </a:extLst>
            </p:cNvPr>
            <p:cNvCxnSpPr>
              <a:stCxn id="9" idx="6"/>
            </p:cNvCxnSpPr>
            <p:nvPr/>
          </p:nvCxnSpPr>
          <p:spPr>
            <a:xfrm flipH="1" flipV="1">
              <a:off x="8840838" y="2884714"/>
              <a:ext cx="2635684" cy="260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EC0987-FB78-4E80-BDB0-16D100316CAB}"/>
                  </a:ext>
                </a:extLst>
              </p:cNvPr>
              <p:cNvSpPr txBox="1"/>
              <p:nvPr/>
            </p:nvSpPr>
            <p:spPr>
              <a:xfrm>
                <a:off x="8828423" y="2884713"/>
                <a:ext cx="309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EC0987-FB78-4E80-BDB0-16D100316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423" y="2884713"/>
                <a:ext cx="3092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AAB1AA-9C04-44E4-819D-D30B35D8D2DC}"/>
                  </a:ext>
                </a:extLst>
              </p:cNvPr>
              <p:cNvSpPr txBox="1"/>
              <p:nvPr/>
            </p:nvSpPr>
            <p:spPr>
              <a:xfrm>
                <a:off x="9965267" y="3260680"/>
                <a:ext cx="272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AAB1AA-9C04-44E4-819D-D30B35D8D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267" y="3260680"/>
                <a:ext cx="272037" cy="369332"/>
              </a:xfrm>
              <a:prstGeom prst="rect">
                <a:avLst/>
              </a:prstGeom>
              <a:blipFill>
                <a:blip r:embed="rId7"/>
                <a:stretch>
                  <a:fillRect r="-2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06B730-CB66-4604-BD66-47CBA55BB8EC}"/>
                  </a:ext>
                </a:extLst>
              </p:cNvPr>
              <p:cNvSpPr txBox="1"/>
              <p:nvPr/>
            </p:nvSpPr>
            <p:spPr>
              <a:xfrm>
                <a:off x="11097661" y="1889355"/>
                <a:ext cx="300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𝒞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06B730-CB66-4604-BD66-47CBA55BB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7661" y="1889355"/>
                <a:ext cx="300567" cy="369332"/>
              </a:xfrm>
              <a:prstGeom prst="rect">
                <a:avLst/>
              </a:prstGeom>
              <a:blipFill>
                <a:blip r:embed="rId8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95982E03-C7EF-4EBD-8EE2-BABC619C59D2}"/>
              </a:ext>
            </a:extLst>
          </p:cNvPr>
          <p:cNvGrpSpPr/>
          <p:nvPr/>
        </p:nvGrpSpPr>
        <p:grpSpPr>
          <a:xfrm>
            <a:off x="9650709" y="3069379"/>
            <a:ext cx="987658" cy="622240"/>
            <a:chOff x="9650709" y="3069379"/>
            <a:chExt cx="987658" cy="62224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BB47BFA-3C4B-42ED-A71B-019386849049}"/>
                </a:ext>
              </a:extLst>
            </p:cNvPr>
            <p:cNvCxnSpPr>
              <a:stCxn id="17" idx="3"/>
            </p:cNvCxnSpPr>
            <p:nvPr/>
          </p:nvCxnSpPr>
          <p:spPr>
            <a:xfrm flipV="1">
              <a:off x="10237304" y="3200400"/>
              <a:ext cx="401063" cy="244946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40B2B21-4068-4CF2-B39F-5CD62AE911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37233" y="3069379"/>
              <a:ext cx="47487" cy="302307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91DE24A-CB3B-42FA-9D1D-DA82BA144B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50709" y="3222821"/>
              <a:ext cx="357079" cy="227346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B6FCD6-8707-434D-97E7-EC6C399AE0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9248" y="3535846"/>
              <a:ext cx="178540" cy="126895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E2EF5E8-5473-4F75-943D-A830800C3FCA}"/>
                </a:ext>
              </a:extLst>
            </p:cNvPr>
            <p:cNvCxnSpPr>
              <a:cxnSpLocks/>
            </p:cNvCxnSpPr>
            <p:nvPr/>
          </p:nvCxnSpPr>
          <p:spPr>
            <a:xfrm>
              <a:off x="10196973" y="3535846"/>
              <a:ext cx="125373" cy="155773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F6B17FB-94F1-4A09-8D96-906BCE3A7F9A}"/>
              </a:ext>
            </a:extLst>
          </p:cNvPr>
          <p:cNvGrpSpPr/>
          <p:nvPr/>
        </p:nvGrpSpPr>
        <p:grpSpPr>
          <a:xfrm>
            <a:off x="8712288" y="2003749"/>
            <a:ext cx="1924334" cy="1470490"/>
            <a:chOff x="8712288" y="2003749"/>
            <a:chExt cx="1924334" cy="147049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E038E7C-F2D1-41E5-B678-1C450DD52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88441" y="2378998"/>
              <a:ext cx="448181" cy="10019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144424-45A7-49F9-9E19-5AB1BA2D66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78401" y="2003749"/>
              <a:ext cx="545454" cy="136419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E81878F-6FAF-4743-A085-2C6D921C2C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12288" y="3298994"/>
              <a:ext cx="1268565" cy="17524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1B80E-1B7B-46D5-8641-3B9A95D30B05}"/>
                  </a:ext>
                </a:extLst>
              </p:cNvPr>
              <p:cNvSpPr txBox="1"/>
              <p:nvPr/>
            </p:nvSpPr>
            <p:spPr>
              <a:xfrm>
                <a:off x="1061090" y="2210586"/>
                <a:ext cx="638544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7675" algn="l"/>
                    <a:tab pos="1887538" algn="l"/>
                  </a:tabLst>
                </a:pPr>
                <a:r>
                  <a:rPr lang="en-GB" sz="1400" dirty="0" smtClean="0"/>
                  <a:t>2.1         Suppose</a:t>
                </a:r>
                <a:r>
                  <a:rPr lang="en-GB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GB" sz="1400" dirty="0" smtClean="0"/>
              </a:p>
              <a:p>
                <a:pPr>
                  <a:tabLst>
                    <a:tab pos="447675" algn="l"/>
                    <a:tab pos="1887538" algn="l"/>
                  </a:tabLst>
                </a:pPr>
                <a:r>
                  <a:rPr lang="en-GB" sz="1400" dirty="0" smtClean="0"/>
                  <a:t>2.2.</a:t>
                </a:r>
                <a:r>
                  <a:rPr lang="en-GB" sz="1400" dirty="0"/>
                  <a:t>	</a:t>
                </a:r>
                <a14:m>
                  <m:oMath xmlns:m="http://schemas.openxmlformats.org/officeDocument/2006/math">
                    <m:r>
                      <a:rPr lang="en-SG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400" dirty="0"/>
                  <a:t>	</a:t>
                </a:r>
                <a:r>
                  <a:rPr lang="en-GB" sz="14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GB" sz="1400" dirty="0">
                    <a:solidFill>
                      <a:srgbClr val="006600"/>
                    </a:solidFill>
                  </a:rPr>
                  <a:t>, as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GB" sz="1400" dirty="0"/>
                  <a:t>;</a:t>
                </a:r>
                <a:endParaRPr lang="en-SG" sz="1400" dirty="0"/>
              </a:p>
              <a:p>
                <a:pPr>
                  <a:tabLst>
                    <a:tab pos="447675" algn="l"/>
                    <a:tab pos="1887538" algn="l"/>
                  </a:tabLst>
                </a:pPr>
                <a:r>
                  <a:rPr lang="en-SG" sz="1400" dirty="0"/>
                  <a:t>		</a:t>
                </a:r>
                <a:r>
                  <a:rPr lang="en-GB" sz="14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400" dirty="0"/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1B80E-1B7B-46D5-8641-3B9A95D30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090" y="2210586"/>
                <a:ext cx="6385444" cy="738664"/>
              </a:xfrm>
              <a:prstGeom prst="rect">
                <a:avLst/>
              </a:prstGeom>
              <a:blipFill>
                <a:blip r:embed="rId9"/>
                <a:stretch>
                  <a:fillRect l="-286" t="-1653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CA9045-FD3E-4E3F-B7EB-F938E7A4191F}"/>
                  </a:ext>
                </a:extLst>
              </p:cNvPr>
              <p:cNvSpPr txBox="1"/>
              <p:nvPr/>
            </p:nvSpPr>
            <p:spPr>
              <a:xfrm>
                <a:off x="1080767" y="3445346"/>
                <a:ext cx="9357530" cy="1036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34988" algn="l"/>
                    <a:tab pos="893763" algn="l"/>
                    <a:tab pos="1341438" algn="l"/>
                  </a:tabLst>
                </a:pPr>
                <a:r>
                  <a:rPr lang="en-GB" sz="2000" dirty="0"/>
                  <a:t>3.2.	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000" dirty="0"/>
                  <a:t>	</a:t>
                </a:r>
                <a:r>
                  <a:rPr lang="en-GB" sz="20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pPr>
                  <a:tabLst>
                    <a:tab pos="534988" algn="l"/>
                    <a:tab pos="893763" algn="l"/>
                    <a:tab pos="1341438" algn="l"/>
                  </a:tabLst>
                </a:pPr>
                <a:r>
                  <a:rPr lang="en-GB" sz="2000" dirty="0"/>
                  <a:t>3.3.	</a:t>
                </a:r>
                <a:r>
                  <a:rPr lang="en-GB" sz="2000" dirty="0">
                    <a:solidFill>
                      <a:srgbClr val="006600"/>
                    </a:solidFill>
                  </a:rPr>
                  <a:t>Use the definition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GB" sz="2000" dirty="0">
                    <a:solidFill>
                      <a:srgbClr val="006600"/>
                    </a:solidFill>
                  </a:rPr>
                  <a:t> to</a:t>
                </a:r>
                <a:r>
                  <a:rPr lang="en-GB" sz="2000" dirty="0"/>
                  <a:t> 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GB" sz="2000" dirty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GB" sz="2000" dirty="0"/>
                  <a:t>.</a:t>
                </a:r>
              </a:p>
              <a:p>
                <a:pPr>
                  <a:tabLst>
                    <a:tab pos="534988" algn="l"/>
                    <a:tab pos="893763" algn="l"/>
                    <a:tab pos="1341438" algn="l"/>
                    <a:tab pos="4756150" algn="l"/>
                  </a:tabLst>
                </a:pPr>
                <a:r>
                  <a:rPr lang="en-GB" sz="2000" dirty="0"/>
                  <a:t>3.4.	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GB" sz="2000" dirty="0"/>
                  <a:t>, we deduce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GB" sz="2000" dirty="0"/>
                  <a:t> 	</a:t>
                </a:r>
                <a:r>
                  <a:rPr lang="en-GB" sz="2000" dirty="0">
                    <a:solidFill>
                      <a:srgbClr val="00660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GB" sz="2000" dirty="0">
                    <a:solidFill>
                      <a:srgbClr val="006600"/>
                    </a:solidFill>
                  </a:rPr>
                  <a:t> are components in the partition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CA9045-FD3E-4E3F-B7EB-F938E7A41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67" y="3445346"/>
                <a:ext cx="9357530" cy="1036566"/>
              </a:xfrm>
              <a:prstGeom prst="rect">
                <a:avLst/>
              </a:prstGeom>
              <a:blipFill>
                <a:blip r:embed="rId10"/>
                <a:stretch>
                  <a:fillRect l="-651" t="-2941" b="-1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130D69-9CD6-4029-A48C-789ED8F2F7F6}"/>
                  </a:ext>
                </a:extLst>
              </p:cNvPr>
              <p:cNvSpPr txBox="1"/>
              <p:nvPr/>
            </p:nvSpPr>
            <p:spPr>
              <a:xfrm>
                <a:off x="2771019" y="4387056"/>
                <a:ext cx="596770" cy="410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130D69-9CD6-4029-A48C-789ED8F2F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019" y="4387056"/>
                <a:ext cx="596770" cy="410562"/>
              </a:xfrm>
              <a:prstGeom prst="rect">
                <a:avLst/>
              </a:prstGeom>
              <a:blipFill>
                <a:blip r:embed="rId11"/>
                <a:stretch>
                  <a:fillRect t="-447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20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uiExpand="1" build="p"/>
      <p:bldP spid="9" grpId="0" animBg="1"/>
      <p:bldP spid="16" grpId="0"/>
      <p:bldP spid="17" grpId="0"/>
      <p:bldP spid="18" grpId="0"/>
      <p:bldP spid="3" grpId="0" build="p"/>
      <p:bldP spid="14" grpId="0" build="p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F230-3378-405F-8FB7-0CEB02FD7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645" y="395288"/>
            <a:ext cx="1362891" cy="519112"/>
          </a:xfrm>
        </p:spPr>
        <p:txBody>
          <a:bodyPr>
            <a:normAutofit fontScale="90000"/>
          </a:bodyPr>
          <a:lstStyle/>
          <a:p>
            <a:pPr>
              <a:tabLst>
                <a:tab pos="1376363" algn="l"/>
              </a:tabLst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Q7(b)</a:t>
            </a:r>
            <a:endParaRPr lang="en-SG" sz="8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25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80B5B8-147D-449E-9ACA-051E85EBB246}"/>
                  </a:ext>
                </a:extLst>
              </p:cNvPr>
              <p:cNvSpPr txBox="1"/>
              <p:nvPr/>
            </p:nvSpPr>
            <p:spPr>
              <a:xfrm>
                <a:off x="1742536" y="395288"/>
                <a:ext cx="10154603" cy="12064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GB" sz="2400" dirty="0"/>
                  <a:t> be a partition of 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2400" dirty="0"/>
                  <a:t>. Define an equivalence relation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GB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2400" dirty="0"/>
                  <a:t> by setting,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>
                    <a:solidFill>
                      <a:srgbClr val="0000FF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GB" sz="2400" dirty="0">
                    <a:solidFill>
                      <a:srgbClr val="0000FF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400" dirty="0">
                    <a:solidFill>
                      <a:srgbClr val="0000FF"/>
                    </a:solidFill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endParaRPr lang="en-GB" sz="2400" dirty="0">
                  <a:solidFill>
                    <a:srgbClr val="0000FF"/>
                  </a:solidFill>
                </a:endParaRPr>
              </a:p>
              <a:p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. Prove that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/~=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GB" sz="240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80B5B8-147D-449E-9ACA-051E85EBB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536" y="395288"/>
                <a:ext cx="10154603" cy="1206484"/>
              </a:xfrm>
              <a:prstGeom prst="rect">
                <a:avLst/>
              </a:prstGeom>
              <a:blipFill>
                <a:blip r:embed="rId2"/>
                <a:stretch>
                  <a:fillRect l="-899" t="-3500" b="-9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3BF5CE-84E7-4D1F-8A79-68ED4210FBB9}"/>
                  </a:ext>
                </a:extLst>
              </p:cNvPr>
              <p:cNvSpPr txBox="1"/>
              <p:nvPr/>
            </p:nvSpPr>
            <p:spPr>
              <a:xfrm>
                <a:off x="715478" y="6150667"/>
                <a:ext cx="10761044" cy="400110"/>
              </a:xfrm>
              <a:prstGeom prst="rect">
                <a:avLst/>
              </a:prstGeom>
              <a:solidFill>
                <a:srgbClr val="FFE5E5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sz="2000" b="1" dirty="0"/>
                  <a:t>Definition 6.3.1.</a:t>
                </a:r>
                <a:r>
                  <a:rPr lang="en-US" sz="2000" dirty="0"/>
                  <a:t>  Let </a:t>
                </a:r>
                <a14:m>
                  <m:oMath xmlns:m="http://schemas.openxmlformats.org/officeDocument/2006/math">
                    <m:r>
                      <a:rPr lang="en-SG" sz="2000" b="0" i="1" dirty="0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000" dirty="0"/>
                  <a:t> be an equivalence relation on a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 Then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3BF5CE-84E7-4D1F-8A79-68ED4210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78" y="6150667"/>
                <a:ext cx="10761044" cy="400110"/>
              </a:xfrm>
              <a:prstGeom prst="rect">
                <a:avLst/>
              </a:prstGeom>
              <a:blipFill>
                <a:blip r:embed="rId3"/>
                <a:stretch>
                  <a:fillRect l="-566" t="-9091" r="-57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3EAA1-A6F0-4065-BEB2-40D3C618D22D}"/>
                  </a:ext>
                </a:extLst>
              </p:cNvPr>
              <p:cNvSpPr txBox="1"/>
              <p:nvPr/>
            </p:nvSpPr>
            <p:spPr>
              <a:xfrm>
                <a:off x="715478" y="5166366"/>
                <a:ext cx="7117307" cy="1015663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sz="2000" b="1" dirty="0"/>
                  <a:t>Definition 5.4.1.</a:t>
                </a:r>
                <a:r>
                  <a:rPr lang="en-US" sz="2000" dirty="0"/>
                  <a:t>  Call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000" dirty="0"/>
                  <a:t> a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partition</a:t>
                </a:r>
                <a:r>
                  <a:rPr lang="en-US" sz="2000" dirty="0"/>
                  <a:t> of a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if</a:t>
                </a:r>
              </a:p>
              <a:p>
                <a:pPr>
                  <a:tabLst>
                    <a:tab pos="361950" algn="l"/>
                  </a:tabLst>
                </a:pPr>
                <a:r>
                  <a:rPr lang="en-US" sz="2000" dirty="0"/>
                  <a:t>(1)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000" dirty="0"/>
                  <a:t> is a set of which all elements are nonempty subsets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; and</a:t>
                </a:r>
              </a:p>
              <a:p>
                <a:pPr>
                  <a:tabLst>
                    <a:tab pos="361950" algn="l"/>
                  </a:tabLst>
                </a:pPr>
                <a:r>
                  <a:rPr lang="en-US" sz="2000" dirty="0"/>
                  <a:t>(2)	every element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is in exactly one element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3EAA1-A6F0-4065-BEB2-40D3C618D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78" y="5166366"/>
                <a:ext cx="7117307" cy="1015663"/>
              </a:xfrm>
              <a:prstGeom prst="rect">
                <a:avLst/>
              </a:prstGeom>
              <a:blipFill>
                <a:blip r:embed="rId4"/>
                <a:stretch>
                  <a:fillRect l="-856" t="-3614" r="-514" b="-10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2F7BA2-0C7B-4E20-988F-E6E76ED4B2D9}"/>
                  </a:ext>
                </a:extLst>
              </p:cNvPr>
              <p:cNvSpPr txBox="1"/>
              <p:nvPr/>
            </p:nvSpPr>
            <p:spPr>
              <a:xfrm>
                <a:off x="686961" y="1632748"/>
                <a:ext cx="5792327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r>
                  <a:rPr lang="en-US" sz="2000" dirty="0"/>
                  <a:t>1.	</a:t>
                </a:r>
                <a:r>
                  <a:rPr lang="en-GB" sz="2000" dirty="0">
                    <a:solidFill>
                      <a:srgbClr val="002060"/>
                    </a:solidFill>
                  </a:rPr>
                  <a:t>(“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GB" sz="2000" dirty="0" smtClean="0">
                    <a:solidFill>
                      <a:srgbClr val="002060"/>
                    </a:solidFill>
                  </a:rPr>
                  <a:t>”) We want to show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/~⊆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endParaRPr lang="en-GB" sz="2000" dirty="0">
                  <a:solidFill>
                    <a:srgbClr val="002060"/>
                  </a:solidFill>
                </a:endParaRPr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</a:rPr>
                  <a:t>	1.1.	Let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/~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endParaRPr lang="en-US" sz="2000" dirty="0"/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</a:rPr>
                  <a:t>	1.3.	Then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G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r>
                  <a:rPr lang="en-GB" sz="2000" dirty="0" smtClean="0">
                    <a:solidFill>
                      <a:srgbClr val="002060"/>
                    </a:solidFill>
                  </a:rPr>
                  <a:t>2.    (“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⊇</m:t>
                    </m:r>
                  </m:oMath>
                </a14:m>
                <a:r>
                  <a:rPr lang="en-GB" sz="2000" dirty="0">
                    <a:solidFill>
                      <a:srgbClr val="002060"/>
                    </a:solidFill>
                  </a:rPr>
                  <a:t>”)</a:t>
                </a:r>
                <a:r>
                  <a:rPr lang="en-GB" sz="2000" dirty="0"/>
                  <a:t> </a:t>
                </a:r>
                <a:r>
                  <a:rPr lang="en-GB" sz="2000" dirty="0">
                    <a:solidFill>
                      <a:srgbClr val="002060"/>
                    </a:solidFill>
                  </a:rPr>
                  <a:t>We want to </a:t>
                </a:r>
                <a:r>
                  <a:rPr lang="en-GB" sz="2000" dirty="0" smtClean="0">
                    <a:solidFill>
                      <a:srgbClr val="002060"/>
                    </a:solidFill>
                  </a:rPr>
                  <a:t>show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/~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/>
                  <a:t>	</a:t>
                </a:r>
                <a:endParaRPr lang="en-US" sz="2000" dirty="0" smtClean="0"/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</a:t>
                </a:r>
                <a:r>
                  <a:rPr lang="en-GB" sz="2000" dirty="0" smtClean="0"/>
                  <a:t>2.1</a:t>
                </a:r>
                <a:r>
                  <a:rPr lang="en-GB" sz="2000" dirty="0"/>
                  <a:t>.	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endParaRPr lang="en-US" sz="2000" dirty="0"/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endParaRPr lang="en-US" sz="2000" dirty="0"/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r>
                  <a:rPr lang="en-US" sz="2000" dirty="0"/>
                  <a:t>	</a:t>
                </a:r>
                <a:r>
                  <a:rPr lang="en-GB" sz="2000" dirty="0"/>
                  <a:t>2.4.	</a:t>
                </a:r>
                <a:r>
                  <a:rPr lang="en-GB" sz="2000" dirty="0">
                    <a:solidFill>
                      <a:schemeClr val="tx1"/>
                    </a:solidFill>
                  </a:rPr>
                  <a:t>Then                                 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SG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∈</m:t>
                    </m:r>
                    <m:r>
                      <a:rPr lang="en-SG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/~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.</a:t>
                </a:r>
                <a:endParaRPr lang="en-GB" sz="2000" dirty="0"/>
              </a:p>
              <a:p>
                <a:pPr>
                  <a:tabLst>
                    <a:tab pos="357188" algn="l"/>
                    <a:tab pos="893763" algn="l"/>
                    <a:tab pos="1341438" algn="l"/>
                  </a:tabLst>
                </a:pPr>
                <a:r>
                  <a:rPr lang="en-US" sz="2000" dirty="0"/>
                  <a:t>3.	Hence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/~=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GB" sz="2000" dirty="0"/>
                  <a:t>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2F7BA2-0C7B-4E20-988F-E6E76ED4B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61" y="1632748"/>
                <a:ext cx="5792327" cy="3477875"/>
              </a:xfrm>
              <a:prstGeom prst="rect">
                <a:avLst/>
              </a:prstGeom>
              <a:blipFill>
                <a:blip r:embed="rId5"/>
                <a:stretch>
                  <a:fillRect l="-1158" t="-1053" b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4040B186-6C3B-42ED-A374-FCC806D24D0F}"/>
              </a:ext>
            </a:extLst>
          </p:cNvPr>
          <p:cNvSpPr/>
          <p:nvPr/>
        </p:nvSpPr>
        <p:spPr>
          <a:xfrm>
            <a:off x="8388626" y="1808922"/>
            <a:ext cx="3087896" cy="2156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AE38439-3EF2-48E6-BB4F-81F67FCA3A32}"/>
              </a:ext>
            </a:extLst>
          </p:cNvPr>
          <p:cNvGrpSpPr/>
          <p:nvPr/>
        </p:nvGrpSpPr>
        <p:grpSpPr>
          <a:xfrm>
            <a:off x="8816009" y="2124777"/>
            <a:ext cx="2660513" cy="1440826"/>
            <a:chOff x="8816009" y="2124777"/>
            <a:chExt cx="2660513" cy="144082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BB434C9-0566-4AE9-8E92-903BF76B509A}"/>
                </a:ext>
              </a:extLst>
            </p:cNvPr>
            <p:cNvCxnSpPr>
              <a:stCxn id="9" idx="1"/>
            </p:cNvCxnSpPr>
            <p:nvPr/>
          </p:nvCxnSpPr>
          <p:spPr>
            <a:xfrm flipH="1">
              <a:off x="8816009" y="2124777"/>
              <a:ext cx="24829" cy="144082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807086E-A95F-43FB-B91F-012B3DA8557E}"/>
                </a:ext>
              </a:extLst>
            </p:cNvPr>
            <p:cNvCxnSpPr>
              <a:stCxn id="9" idx="1"/>
              <a:endCxn id="9" idx="7"/>
            </p:cNvCxnSpPr>
            <p:nvPr/>
          </p:nvCxnSpPr>
          <p:spPr>
            <a:xfrm>
              <a:off x="8840838" y="2124777"/>
              <a:ext cx="21834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85DD03-B001-44FC-AE14-91394FFF0CD5}"/>
                </a:ext>
              </a:extLst>
            </p:cNvPr>
            <p:cNvCxnSpPr>
              <a:stCxn id="9" idx="6"/>
            </p:cNvCxnSpPr>
            <p:nvPr/>
          </p:nvCxnSpPr>
          <p:spPr>
            <a:xfrm flipH="1" flipV="1">
              <a:off x="8840838" y="2884714"/>
              <a:ext cx="2635684" cy="260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EC0987-FB78-4E80-BDB0-16D100316CAB}"/>
                  </a:ext>
                </a:extLst>
              </p:cNvPr>
              <p:cNvSpPr txBox="1"/>
              <p:nvPr/>
            </p:nvSpPr>
            <p:spPr>
              <a:xfrm>
                <a:off x="8828423" y="2884713"/>
                <a:ext cx="309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EC0987-FB78-4E80-BDB0-16D100316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423" y="2884713"/>
                <a:ext cx="3092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AAB1AA-9C04-44E4-819D-D30B35D8D2DC}"/>
                  </a:ext>
                </a:extLst>
              </p:cNvPr>
              <p:cNvSpPr txBox="1"/>
              <p:nvPr/>
            </p:nvSpPr>
            <p:spPr>
              <a:xfrm>
                <a:off x="9965267" y="3260680"/>
                <a:ext cx="272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AAB1AA-9C04-44E4-819D-D30B35D8D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267" y="3260680"/>
                <a:ext cx="272037" cy="369332"/>
              </a:xfrm>
              <a:prstGeom prst="rect">
                <a:avLst/>
              </a:prstGeom>
              <a:blipFill>
                <a:blip r:embed="rId7"/>
                <a:stretch>
                  <a:fillRect r="-2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06B730-CB66-4604-BD66-47CBA55BB8EC}"/>
                  </a:ext>
                </a:extLst>
              </p:cNvPr>
              <p:cNvSpPr txBox="1"/>
              <p:nvPr/>
            </p:nvSpPr>
            <p:spPr>
              <a:xfrm>
                <a:off x="11097661" y="1889355"/>
                <a:ext cx="300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𝒞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06B730-CB66-4604-BD66-47CBA55BB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7661" y="1889355"/>
                <a:ext cx="300567" cy="369332"/>
              </a:xfrm>
              <a:prstGeom prst="rect">
                <a:avLst/>
              </a:prstGeom>
              <a:blipFill>
                <a:blip r:embed="rId8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95982E03-C7EF-4EBD-8EE2-BABC619C59D2}"/>
              </a:ext>
            </a:extLst>
          </p:cNvPr>
          <p:cNvGrpSpPr/>
          <p:nvPr/>
        </p:nvGrpSpPr>
        <p:grpSpPr>
          <a:xfrm>
            <a:off x="9650709" y="3069379"/>
            <a:ext cx="987658" cy="622240"/>
            <a:chOff x="9650709" y="3069379"/>
            <a:chExt cx="987658" cy="62224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BB47BFA-3C4B-42ED-A71B-019386849049}"/>
                </a:ext>
              </a:extLst>
            </p:cNvPr>
            <p:cNvCxnSpPr>
              <a:stCxn id="17" idx="3"/>
            </p:cNvCxnSpPr>
            <p:nvPr/>
          </p:nvCxnSpPr>
          <p:spPr>
            <a:xfrm flipV="1">
              <a:off x="10237304" y="3200400"/>
              <a:ext cx="401063" cy="244946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40B2B21-4068-4CF2-B39F-5CD62AE911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37233" y="3069379"/>
              <a:ext cx="47487" cy="302307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91DE24A-CB3B-42FA-9D1D-DA82BA144B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50709" y="3222821"/>
              <a:ext cx="357079" cy="227346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B6FCD6-8707-434D-97E7-EC6C399AE0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9248" y="3535846"/>
              <a:ext cx="178540" cy="126895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E2EF5E8-5473-4F75-943D-A830800C3FCA}"/>
                </a:ext>
              </a:extLst>
            </p:cNvPr>
            <p:cNvCxnSpPr>
              <a:cxnSpLocks/>
            </p:cNvCxnSpPr>
            <p:nvPr/>
          </p:nvCxnSpPr>
          <p:spPr>
            <a:xfrm>
              <a:off x="10196973" y="3535846"/>
              <a:ext cx="125373" cy="155773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038E7C-F2D1-41E5-B678-1C450DD52EAF}"/>
              </a:ext>
            </a:extLst>
          </p:cNvPr>
          <p:cNvCxnSpPr>
            <a:cxnSpLocks/>
          </p:cNvCxnSpPr>
          <p:nvPr/>
        </p:nvCxnSpPr>
        <p:spPr>
          <a:xfrm flipV="1">
            <a:off x="10188441" y="2378998"/>
            <a:ext cx="448181" cy="1001993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8144424-45A7-49F9-9E19-5AB1BA2D66A5}"/>
              </a:ext>
            </a:extLst>
          </p:cNvPr>
          <p:cNvCxnSpPr>
            <a:cxnSpLocks/>
          </p:cNvCxnSpPr>
          <p:nvPr/>
        </p:nvCxnSpPr>
        <p:spPr>
          <a:xfrm flipH="1" flipV="1">
            <a:off x="9478401" y="2003749"/>
            <a:ext cx="545454" cy="1364198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81878F-6FAF-4743-A085-2C6D921C2C62}"/>
              </a:ext>
            </a:extLst>
          </p:cNvPr>
          <p:cNvCxnSpPr>
            <a:cxnSpLocks/>
          </p:cNvCxnSpPr>
          <p:nvPr/>
        </p:nvCxnSpPr>
        <p:spPr>
          <a:xfrm flipH="1" flipV="1">
            <a:off x="8712288" y="3298994"/>
            <a:ext cx="1268565" cy="175245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D776C3-27E7-4091-B63A-62724C044346}"/>
                  </a:ext>
                </a:extLst>
              </p:cNvPr>
              <p:cNvSpPr txBox="1"/>
              <p:nvPr/>
            </p:nvSpPr>
            <p:spPr>
              <a:xfrm>
                <a:off x="8460675" y="1189465"/>
                <a:ext cx="3396009" cy="369332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Q7(a).</a:t>
                </a:r>
                <a:r>
                  <a:rPr lang="en-SG" dirty="0"/>
                  <a:t>  If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GB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D776C3-27E7-4091-B63A-62724C044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675" y="1189465"/>
                <a:ext cx="3396009" cy="369332"/>
              </a:xfrm>
              <a:prstGeom prst="rect">
                <a:avLst/>
              </a:prstGeom>
              <a:blipFill>
                <a:blip r:embed="rId9"/>
                <a:stretch>
                  <a:fillRect l="-1616" t="-8197" r="-359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69511B-73EA-4D2B-B137-6454BE0569F6}"/>
                  </a:ext>
                </a:extLst>
              </p:cNvPr>
              <p:cNvSpPr txBox="1"/>
              <p:nvPr/>
            </p:nvSpPr>
            <p:spPr>
              <a:xfrm>
                <a:off x="7869012" y="5080417"/>
                <a:ext cx="3975653" cy="101566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sz="2000" b="1" dirty="0"/>
                  <a:t>Definition 6.3.6.</a:t>
                </a:r>
                <a:r>
                  <a:rPr lang="en-US" sz="2000" dirty="0"/>
                  <a:t>  If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000" dirty="0"/>
                  <a:t> is an equivalence relation on a set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then</a:t>
                </a:r>
              </a:p>
              <a:p>
                <a:pPr>
                  <a:tabLst>
                    <a:tab pos="3619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SG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/~=</m:t>
                      </m:r>
                      <m:d>
                        <m:dPr>
                          <m:begChr m:val="{"/>
                          <m:endChr m:val="}"/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69511B-73EA-4D2B-B137-6454BE056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012" y="5080417"/>
                <a:ext cx="3975653" cy="1015663"/>
              </a:xfrm>
              <a:prstGeom prst="rect">
                <a:avLst/>
              </a:prstGeom>
              <a:blipFill>
                <a:blip r:embed="rId10"/>
                <a:stretch>
                  <a:fillRect l="-1687" t="-2994" r="-1534" b="-47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7625C55-1A1B-411C-87B1-3E99269FB125}"/>
                  </a:ext>
                </a:extLst>
              </p:cNvPr>
              <p:cNvSpPr txBox="1"/>
              <p:nvPr/>
            </p:nvSpPr>
            <p:spPr>
              <a:xfrm>
                <a:off x="1049551" y="2232130"/>
                <a:ext cx="71173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34988" algn="l"/>
                    <a:tab pos="893763" algn="l"/>
                    <a:tab pos="1341438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</a:rPr>
                  <a:t>1.2.	</a:t>
                </a:r>
                <a:r>
                  <a:rPr lang="en-US" sz="2000" dirty="0">
                    <a:solidFill>
                      <a:srgbClr val="006600"/>
                    </a:solidFill>
                  </a:rPr>
                  <a:t>Use the assumption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GB" sz="2000" dirty="0">
                    <a:solidFill>
                      <a:srgbClr val="006600"/>
                    </a:solidFill>
                  </a:rPr>
                  <a:t> is a partition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2000" dirty="0">
                    <a:solidFill>
                      <a:srgbClr val="006600"/>
                    </a:solidFill>
                  </a:rPr>
                  <a:t> to</a:t>
                </a:r>
                <a:r>
                  <a:rPr lang="en-GB" sz="2000" dirty="0">
                    <a:solidFill>
                      <a:schemeClr val="tx1"/>
                    </a:solidFill>
                  </a:rPr>
                  <a:t> find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endParaRPr lang="en-GB" sz="2000" dirty="0">
                  <a:solidFill>
                    <a:schemeClr val="tx1"/>
                  </a:solidFill>
                </a:endParaRPr>
              </a:p>
              <a:p>
                <a:pPr>
                  <a:tabLst>
                    <a:tab pos="534988" algn="l"/>
                    <a:tab pos="893763" algn="l"/>
                    <a:tab pos="1341438" algn="l"/>
                  </a:tabLst>
                </a:pPr>
                <a:r>
                  <a:rPr lang="en-GB" sz="2000" dirty="0">
                    <a:solidFill>
                      <a:schemeClr val="tx1"/>
                    </a:solidFill>
                  </a:rPr>
                  <a:t>	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7625C55-1A1B-411C-87B1-3E99269FB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551" y="2232130"/>
                <a:ext cx="7117308" cy="707886"/>
              </a:xfrm>
              <a:prstGeom prst="rect">
                <a:avLst/>
              </a:prstGeom>
              <a:blipFill>
                <a:blip r:embed="rId11"/>
                <a:stretch>
                  <a:fillRect l="-856" t="-4310" b="-1465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D6A1D5DF-8004-46AA-93B5-0597B00109DC}"/>
              </a:ext>
            </a:extLst>
          </p:cNvPr>
          <p:cNvSpPr txBox="1"/>
          <p:nvPr/>
        </p:nvSpPr>
        <p:spPr>
          <a:xfrm>
            <a:off x="2184212" y="2850541"/>
            <a:ext cx="1813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34988" algn="l"/>
                <a:tab pos="893763" algn="l"/>
                <a:tab pos="1341438" algn="l"/>
              </a:tabLst>
            </a:pPr>
            <a:r>
              <a:rPr lang="en-US" sz="2000" dirty="0">
                <a:solidFill>
                  <a:srgbClr val="006600"/>
                </a:solidFill>
              </a:rPr>
              <a:t>part (a) implies</a:t>
            </a:r>
            <a:endParaRPr lang="en-GB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8CC0F5C-2BB6-4DCA-84FB-E8E4AD1D6C57}"/>
                  </a:ext>
                </a:extLst>
              </p:cNvPr>
              <p:cNvSpPr txBox="1"/>
              <p:nvPr/>
            </p:nvSpPr>
            <p:spPr>
              <a:xfrm>
                <a:off x="4227584" y="2845190"/>
                <a:ext cx="6231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34988" algn="l"/>
                    <a:tab pos="893763" algn="l"/>
                    <a:tab pos="13414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8CC0F5C-2BB6-4DCA-84FB-E8E4AD1D6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584" y="2845190"/>
                <a:ext cx="623152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B1D09D6-2DAD-42C4-9DC3-3DB7A2750055}"/>
                  </a:ext>
                </a:extLst>
              </p:cNvPr>
              <p:cNvSpPr txBox="1"/>
              <p:nvPr/>
            </p:nvSpPr>
            <p:spPr>
              <a:xfrm>
                <a:off x="1034727" y="3771108"/>
                <a:ext cx="59789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  <a:tab pos="534988" algn="l"/>
                    <a:tab pos="893763" algn="l"/>
                    <a:tab pos="1341438" algn="l"/>
                  </a:tabLst>
                </a:pPr>
                <a:r>
                  <a:rPr lang="en-GB" sz="2000" dirty="0"/>
                  <a:t>2.2.	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GB" sz="2000" dirty="0"/>
                  <a:t> </a:t>
                </a:r>
                <a:r>
                  <a:rPr lang="en-GB" sz="2000" dirty="0">
                    <a:solidFill>
                      <a:srgbClr val="00660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000" dirty="0">
                    <a:solidFill>
                      <a:srgbClr val="006600"/>
                    </a:solidFill>
                  </a:rPr>
                  <a:t> is a component in a partition</a:t>
                </a:r>
                <a:r>
                  <a:rPr lang="en-GB" sz="2000" dirty="0"/>
                  <a:t>.</a:t>
                </a:r>
              </a:p>
              <a:p>
                <a:pPr>
                  <a:tabLst>
                    <a:tab pos="357188" algn="l"/>
                    <a:tab pos="534988" algn="l"/>
                    <a:tab pos="893763" algn="l"/>
                    <a:tab pos="1341438" algn="l"/>
                  </a:tabLst>
                </a:pPr>
                <a:r>
                  <a:rPr lang="en-GB" sz="2000" dirty="0"/>
                  <a:t>2.3.	Take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000" dirty="0"/>
                  <a:t>.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B1D09D6-2DAD-42C4-9DC3-3DB7A2750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727" y="3771108"/>
                <a:ext cx="5978916" cy="707886"/>
              </a:xfrm>
              <a:prstGeom prst="rect">
                <a:avLst/>
              </a:prstGeom>
              <a:blipFill>
                <a:blip r:embed="rId13"/>
                <a:stretch>
                  <a:fillRect l="-1121" t="-5172" b="-1465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A6EE89D1-ED20-48E5-A727-0166260FFAD3}"/>
              </a:ext>
            </a:extLst>
          </p:cNvPr>
          <p:cNvSpPr txBox="1"/>
          <p:nvPr/>
        </p:nvSpPr>
        <p:spPr>
          <a:xfrm>
            <a:off x="2184212" y="4386150"/>
            <a:ext cx="1813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34988" algn="l"/>
                <a:tab pos="893763" algn="l"/>
                <a:tab pos="1341438" algn="l"/>
              </a:tabLst>
            </a:pPr>
            <a:r>
              <a:rPr lang="en-US" sz="2000" dirty="0">
                <a:solidFill>
                  <a:srgbClr val="006600"/>
                </a:solidFill>
              </a:rPr>
              <a:t>part (a) implies</a:t>
            </a:r>
            <a:endParaRPr lang="en-GB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2FCC78-7829-44DD-8299-8EFE13778B25}"/>
                  </a:ext>
                </a:extLst>
              </p:cNvPr>
              <p:cNvSpPr txBox="1"/>
              <p:nvPr/>
            </p:nvSpPr>
            <p:spPr>
              <a:xfrm>
                <a:off x="4043562" y="4384812"/>
                <a:ext cx="7133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34988" algn="l"/>
                    <a:tab pos="893763" algn="l"/>
                    <a:tab pos="13414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2FCC78-7829-44DD-8299-8EFE13778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62" y="4384812"/>
                <a:ext cx="713339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25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3" grpId="0" animBg="1"/>
      <p:bldP spid="28" grpId="0" animBg="1"/>
      <p:bldP spid="31" grpId="0"/>
      <p:bldP spid="32" grpId="0"/>
      <p:bldP spid="33" grpId="0"/>
      <p:bldP spid="34" grpId="0" build="p"/>
      <p:bldP spid="35" grpId="0"/>
      <p:bldP spid="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54096" y="2258568"/>
            <a:ext cx="7013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23009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DDFB-EB06-4120-AD42-E282D345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59" y="475596"/>
            <a:ext cx="892982" cy="766967"/>
          </a:xfrm>
        </p:spPr>
        <p:txBody>
          <a:bodyPr/>
          <a:lstStyle/>
          <a:p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3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FD63D5-1C4F-4726-9D42-ECEF168790A3}"/>
                  </a:ext>
                </a:extLst>
              </p:cNvPr>
              <p:cNvSpPr txBox="1"/>
              <p:nvPr/>
            </p:nvSpPr>
            <p:spPr>
              <a:xfrm>
                <a:off x="1286541" y="303028"/>
                <a:ext cx="6889896" cy="1631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 2, …, 10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2, 4, 6, 8, 10, 12, 14</m:t>
                        </m:r>
                      </m:e>
                    </m:d>
                  </m:oMath>
                </a14:m>
                <a:r>
                  <a:rPr lang="en-US" sz="2000" dirty="0"/>
                  <a:t>. </a:t>
                </a:r>
              </a:p>
              <a:p>
                <a:r>
                  <a:rPr lang="en-US" sz="2000" dirty="0"/>
                  <a:t>Define a relation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000" dirty="0"/>
                  <a:t>by setting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⟺ 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prime</m:t>
                      </m:r>
                      <m:r>
                        <a:rPr lang="en-US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SG" sz="2000" dirty="0">
                  <a:solidFill>
                    <a:srgbClr val="C00000"/>
                  </a:solidFill>
                </a:endParaRPr>
              </a:p>
              <a:p>
                <a:pPr>
                  <a:tabLst>
                    <a:tab pos="628650" algn="l"/>
                  </a:tabLst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and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. Write down the sets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 roster notation. Do not use ellipses (…) in your answers.</a:t>
                </a:r>
                <a:endParaRPr lang="en-US" sz="20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FD63D5-1C4F-4726-9D42-ECEF16879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541" y="303028"/>
                <a:ext cx="6889896" cy="1631216"/>
              </a:xfrm>
              <a:prstGeom prst="rect">
                <a:avLst/>
              </a:prstGeom>
              <a:blipFill>
                <a:blip r:embed="rId3"/>
                <a:stretch>
                  <a:fillRect l="-795" t="-1859" b="-55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1B51AA-CA94-43B4-B6FD-146A9D104898}"/>
                  </a:ext>
                </a:extLst>
              </p:cNvPr>
              <p:cNvSpPr txBox="1"/>
              <p:nvPr/>
            </p:nvSpPr>
            <p:spPr>
              <a:xfrm>
                <a:off x="8289235" y="2145316"/>
                <a:ext cx="3509206" cy="1643655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Definition.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be a relation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 Define the relation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by setting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⇔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dirty="0"/>
                  <a:t> and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1B51AA-CA94-43B4-B6FD-146A9D104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235" y="2145316"/>
                <a:ext cx="3509206" cy="1643655"/>
              </a:xfrm>
              <a:prstGeom prst="rect">
                <a:avLst/>
              </a:prstGeom>
              <a:blipFill>
                <a:blip r:embed="rId4"/>
                <a:stretch>
                  <a:fillRect l="-1565" t="-2222" b="-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31E376B5-96D6-4DD0-BB01-920F97DDBCC2}"/>
              </a:ext>
            </a:extLst>
          </p:cNvPr>
          <p:cNvSpPr txBox="1"/>
          <p:nvPr/>
        </p:nvSpPr>
        <p:spPr>
          <a:xfrm>
            <a:off x="8289235" y="303028"/>
            <a:ext cx="3509206" cy="923330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Definition. </a:t>
            </a:r>
            <a:r>
              <a:rPr lang="en-US" dirty="0"/>
              <a:t>A positive integer is </a:t>
            </a:r>
            <a:r>
              <a:rPr lang="en-US" i="1" dirty="0">
                <a:solidFill>
                  <a:srgbClr val="C00000"/>
                </a:solidFill>
              </a:rPr>
              <a:t>prime</a:t>
            </a:r>
            <a:r>
              <a:rPr lang="en-US" dirty="0"/>
              <a:t> if it has exactly two positive divisors.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60EB5A4-23E0-403F-8B35-637E64698E5F}"/>
                  </a:ext>
                </a:extLst>
              </p:cNvPr>
              <p:cNvSpPr txBox="1"/>
              <p:nvPr/>
            </p:nvSpPr>
            <p:spPr>
              <a:xfrm>
                <a:off x="8289235" y="1283901"/>
                <a:ext cx="3509206" cy="800219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Definition 6.1.11.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SG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SG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  ⇔ 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𝑑𝑘</m:t>
                      </m:r>
                      <m:r>
                        <a:rPr lang="en-SG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SG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b="0" i="0" smtClean="0">
                          <a:latin typeface="Cambria Math" panose="02040503050406030204" pitchFamily="18" charset="0"/>
                        </a:rPr>
                        <m:t>some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60EB5A4-23E0-403F-8B35-637E64698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235" y="1283901"/>
                <a:ext cx="3509206" cy="800219"/>
              </a:xfrm>
              <a:prstGeom prst="rect">
                <a:avLst/>
              </a:prstGeom>
              <a:blipFill>
                <a:blip r:embed="rId13"/>
                <a:stretch>
                  <a:fillRect l="-1565" t="-45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3B2875A-43E8-4405-82FA-FEBF41B52981}"/>
                  </a:ext>
                </a:extLst>
              </p:cNvPr>
              <p:cNvSpPr txBox="1"/>
              <p:nvPr/>
            </p:nvSpPr>
            <p:spPr>
              <a:xfrm>
                <a:off x="639014" y="4971693"/>
                <a:ext cx="7929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3B2875A-43E8-4405-82FA-FEBF41B52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14" y="4971693"/>
                <a:ext cx="792972" cy="461665"/>
              </a:xfrm>
              <a:prstGeom prst="rect">
                <a:avLst/>
              </a:prstGeom>
              <a:blipFill>
                <a:blip r:embed="rId14"/>
                <a:stretch>
                  <a:fillRect l="-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DD15EED-D0C9-4064-9E5E-5644D858A907}"/>
                  </a:ext>
                </a:extLst>
              </p:cNvPr>
              <p:cNvSpPr txBox="1"/>
              <p:nvPr/>
            </p:nvSpPr>
            <p:spPr>
              <a:xfrm>
                <a:off x="373746" y="5625950"/>
                <a:ext cx="11876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DD15EED-D0C9-4064-9E5E-5644D858A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46" y="5625950"/>
                <a:ext cx="1187635" cy="461665"/>
              </a:xfrm>
              <a:prstGeom prst="rect">
                <a:avLst/>
              </a:prstGeom>
              <a:blipFill>
                <a:blip r:embed="rId15"/>
                <a:stretch>
                  <a:fillRect l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/>
          <p:cNvGrpSpPr/>
          <p:nvPr/>
        </p:nvGrpSpPr>
        <p:grpSpPr>
          <a:xfrm>
            <a:off x="1711059" y="2356869"/>
            <a:ext cx="3060845" cy="2212361"/>
            <a:chOff x="3982890" y="1822323"/>
            <a:chExt cx="3060845" cy="2212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982890" y="1822323"/>
                  <a:ext cx="4191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SG" sz="20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2890" y="1822323"/>
                  <a:ext cx="419100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6647666" y="1822323"/>
                  <a:ext cx="3960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666" y="1822323"/>
                  <a:ext cx="3960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Group 67"/>
            <p:cNvGrpSpPr/>
            <p:nvPr/>
          </p:nvGrpSpPr>
          <p:grpSpPr>
            <a:xfrm>
              <a:off x="4171950" y="1904740"/>
              <a:ext cx="869653" cy="2129944"/>
              <a:chOff x="4171950" y="1904740"/>
              <a:chExt cx="869653" cy="2129944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4171950" y="1904740"/>
                <a:ext cx="869653" cy="2129944"/>
              </a:xfrm>
              <a:prstGeom prst="ellipse">
                <a:avLst/>
              </a:prstGeom>
              <a:noFill/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>
                <a:off x="4311946" y="1985238"/>
                <a:ext cx="729657" cy="2049446"/>
                <a:chOff x="4539658" y="1872734"/>
                <a:chExt cx="729657" cy="2049446"/>
              </a:xfrm>
            </p:grpSpPr>
            <p:sp>
              <p:nvSpPr>
                <p:cNvPr id="74" name="TextBox 73"/>
                <p:cNvSpPr txBox="1"/>
                <p:nvPr/>
              </p:nvSpPr>
              <p:spPr>
                <a:xfrm>
                  <a:off x="4806144" y="1895215"/>
                  <a:ext cx="463171" cy="20269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4539658" y="1872734"/>
                  <a:ext cx="463171" cy="2015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1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2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3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4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5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6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7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8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9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10</a:t>
                  </a:r>
                </a:p>
              </p:txBody>
            </p:sp>
          </p:grpSp>
        </p:grpSp>
        <p:grpSp>
          <p:nvGrpSpPr>
            <p:cNvPr id="69" name="Group 68"/>
            <p:cNvGrpSpPr/>
            <p:nvPr/>
          </p:nvGrpSpPr>
          <p:grpSpPr>
            <a:xfrm>
              <a:off x="5985022" y="1895215"/>
              <a:ext cx="869653" cy="2129944"/>
              <a:chOff x="5985022" y="1895215"/>
              <a:chExt cx="869653" cy="2129944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6224034" y="1895215"/>
                <a:ext cx="61358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12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14</a:t>
                </a: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5985022" y="1895215"/>
                <a:ext cx="869653" cy="2129944"/>
              </a:xfrm>
              <a:prstGeom prst="ellipse">
                <a:avLst/>
              </a:prstGeom>
              <a:noFill/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sp>
        <p:nvSpPr>
          <p:cNvPr id="76" name="TextBox 75"/>
          <p:cNvSpPr txBox="1"/>
          <p:nvPr/>
        </p:nvSpPr>
        <p:spPr>
          <a:xfrm>
            <a:off x="433656" y="2413368"/>
            <a:ext cx="12667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(Arrow diagrams shown for illustration purpose only.)</a:t>
            </a:r>
            <a:endParaRPr lang="en-SG" sz="16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2434955" y="2616825"/>
            <a:ext cx="1642394" cy="1605482"/>
            <a:chOff x="4706786" y="2082279"/>
            <a:chExt cx="1642394" cy="1605482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4706786" y="2314062"/>
              <a:ext cx="1615927" cy="405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4743450" y="2082279"/>
              <a:ext cx="1569744" cy="2132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723846" y="2314062"/>
              <a:ext cx="1589348" cy="29677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4775117" y="2314062"/>
              <a:ext cx="1547596" cy="5594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4743450" y="2303082"/>
              <a:ext cx="1569744" cy="8599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4723846" y="2303082"/>
              <a:ext cx="1617037" cy="1102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4723846" y="2274072"/>
              <a:ext cx="1625334" cy="1413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2442496" y="3007610"/>
            <a:ext cx="1608386" cy="989790"/>
            <a:chOff x="4714327" y="2473064"/>
            <a:chExt cx="1608386" cy="989790"/>
          </a:xfrm>
        </p:grpSpPr>
        <p:cxnSp>
          <p:nvCxnSpPr>
            <p:cNvPr id="86" name="Straight Arrow Connector 85"/>
            <p:cNvCxnSpPr/>
            <p:nvPr/>
          </p:nvCxnSpPr>
          <p:spPr>
            <a:xfrm>
              <a:off x="4733931" y="2486683"/>
              <a:ext cx="1588782" cy="17423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714327" y="2473064"/>
              <a:ext cx="1598867" cy="98979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/>
          <p:nvPr/>
        </p:nvCxnSpPr>
        <p:spPr>
          <a:xfrm>
            <a:off x="2467484" y="3411381"/>
            <a:ext cx="1590939" cy="31520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487452" y="3806054"/>
            <a:ext cx="1563430" cy="4628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3043894" y="2300046"/>
                <a:ext cx="3960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894" y="2300046"/>
                <a:ext cx="3960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 90"/>
          <p:cNvGrpSpPr/>
          <p:nvPr/>
        </p:nvGrpSpPr>
        <p:grpSpPr>
          <a:xfrm>
            <a:off x="5278724" y="2323359"/>
            <a:ext cx="3010511" cy="2212361"/>
            <a:chOff x="3982890" y="1822323"/>
            <a:chExt cx="3010511" cy="2212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3982890" y="1822323"/>
                  <a:ext cx="4191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SG" sz="2000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2890" y="1822323"/>
                  <a:ext cx="419100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/>
                <p:cNvSpPr/>
                <p:nvPr/>
              </p:nvSpPr>
              <p:spPr>
                <a:xfrm>
                  <a:off x="6597332" y="1822323"/>
                  <a:ext cx="3960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93" name="Rectangle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7332" y="1822323"/>
                  <a:ext cx="396069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4" name="Group 93"/>
            <p:cNvGrpSpPr/>
            <p:nvPr/>
          </p:nvGrpSpPr>
          <p:grpSpPr>
            <a:xfrm>
              <a:off x="4171950" y="1904740"/>
              <a:ext cx="869653" cy="2129944"/>
              <a:chOff x="4171950" y="1904740"/>
              <a:chExt cx="869653" cy="2129944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4171950" y="1904740"/>
                <a:ext cx="869653" cy="2129944"/>
              </a:xfrm>
              <a:prstGeom prst="ellipse">
                <a:avLst/>
              </a:prstGeom>
              <a:noFill/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4311946" y="1985238"/>
                <a:ext cx="729657" cy="2049446"/>
                <a:chOff x="4539658" y="1872734"/>
                <a:chExt cx="729657" cy="2049446"/>
              </a:xfrm>
            </p:grpSpPr>
            <p:sp>
              <p:nvSpPr>
                <p:cNvPr id="100" name="TextBox 99"/>
                <p:cNvSpPr txBox="1"/>
                <p:nvPr/>
              </p:nvSpPr>
              <p:spPr>
                <a:xfrm>
                  <a:off x="4806144" y="1895215"/>
                  <a:ext cx="463171" cy="20269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4539658" y="1872734"/>
                  <a:ext cx="463171" cy="2015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1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2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3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4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5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6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7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8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9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10</a:t>
                  </a:r>
                </a:p>
              </p:txBody>
            </p:sp>
          </p:grpSp>
        </p:grpSp>
        <p:grpSp>
          <p:nvGrpSpPr>
            <p:cNvPr id="95" name="Group 94"/>
            <p:cNvGrpSpPr/>
            <p:nvPr/>
          </p:nvGrpSpPr>
          <p:grpSpPr>
            <a:xfrm>
              <a:off x="5985022" y="1895215"/>
              <a:ext cx="869653" cy="2129944"/>
              <a:chOff x="5985022" y="1895215"/>
              <a:chExt cx="869653" cy="2129944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6224034" y="1895215"/>
                <a:ext cx="61358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12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14</a:t>
                </a: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5985022" y="1895215"/>
                <a:ext cx="869653" cy="2129944"/>
              </a:xfrm>
              <a:prstGeom prst="ellipse">
                <a:avLst/>
              </a:prstGeom>
              <a:noFill/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/>
              <p:cNvSpPr/>
              <p:nvPr/>
            </p:nvSpPr>
            <p:spPr>
              <a:xfrm>
                <a:off x="6611559" y="2266536"/>
                <a:ext cx="6209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559" y="2266536"/>
                <a:ext cx="62093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/>
          <p:cNvGrpSpPr/>
          <p:nvPr/>
        </p:nvGrpSpPr>
        <p:grpSpPr>
          <a:xfrm>
            <a:off x="6007245" y="2557064"/>
            <a:ext cx="1605730" cy="1605481"/>
            <a:chOff x="4743450" y="2082280"/>
            <a:chExt cx="1605730" cy="1605481"/>
          </a:xfrm>
        </p:grpSpPr>
        <p:cxnSp>
          <p:nvCxnSpPr>
            <p:cNvPr id="104" name="Straight Arrow Connector 103"/>
            <p:cNvCxnSpPr/>
            <p:nvPr/>
          </p:nvCxnSpPr>
          <p:spPr>
            <a:xfrm>
              <a:off x="4775117" y="2307930"/>
              <a:ext cx="1547596" cy="4664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4775117" y="2082280"/>
              <a:ext cx="1538077" cy="22565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4788986" y="2314062"/>
              <a:ext cx="1524208" cy="296774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4775117" y="2314062"/>
              <a:ext cx="1547596" cy="559472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4743450" y="2303082"/>
              <a:ext cx="1569744" cy="859948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4838823" y="2354570"/>
              <a:ext cx="1502060" cy="1050828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4807156" y="2354570"/>
              <a:ext cx="1542024" cy="1333191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6052781" y="3008171"/>
            <a:ext cx="1551262" cy="923369"/>
            <a:chOff x="4771451" y="2539485"/>
            <a:chExt cx="1551262" cy="923369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4789621" y="2539485"/>
              <a:ext cx="1533092" cy="121428"/>
            </a:xfrm>
            <a:prstGeom prst="straightConnector1">
              <a:avLst/>
            </a:prstGeom>
            <a:ln w="19050">
              <a:solidFill>
                <a:srgbClr val="008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4771451" y="2570294"/>
              <a:ext cx="1541743" cy="892560"/>
            </a:xfrm>
            <a:prstGeom prst="straightConnector1">
              <a:avLst/>
            </a:prstGeom>
            <a:ln w="19050">
              <a:solidFill>
                <a:srgbClr val="008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Arrow Connector 113"/>
          <p:cNvCxnSpPr/>
          <p:nvPr/>
        </p:nvCxnSpPr>
        <p:spPr>
          <a:xfrm>
            <a:off x="6052781" y="3370799"/>
            <a:ext cx="1590939" cy="315205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6076630" y="3767001"/>
            <a:ext cx="1563430" cy="462893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3B2875A-43E8-4405-82FA-FEBF41B52981}"/>
                  </a:ext>
                </a:extLst>
              </p:cNvPr>
              <p:cNvSpPr txBox="1"/>
              <p:nvPr/>
            </p:nvSpPr>
            <p:spPr>
              <a:xfrm>
                <a:off x="1286541" y="4974123"/>
                <a:ext cx="10197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m:rPr>
                          <m:nor/>
                        </m:rPr>
                        <a:rPr lang="en-SG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(2,2), (2,4), (2,6), (2,8), (2,10), (2,12), 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(2,14),</m:t>
                      </m:r>
                      <m:r>
                        <m:rPr>
                          <m:nor/>
                        </m:rPr>
                        <a:rPr lang="en-SG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(3,6), (3,12), (5,10), (7,14)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3B2875A-43E8-4405-82FA-FEBF41B52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541" y="4974123"/>
                <a:ext cx="10197289" cy="461665"/>
              </a:xfrm>
              <a:prstGeom prst="rect">
                <a:avLst/>
              </a:prstGeom>
              <a:blipFill>
                <a:blip r:embed="rId20"/>
                <a:stretch>
                  <a:fillRect l="-478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DD15EED-D0C9-4064-9E5E-5644D858A907}"/>
                  </a:ext>
                </a:extLst>
              </p:cNvPr>
              <p:cNvSpPr txBox="1"/>
              <p:nvPr/>
            </p:nvSpPr>
            <p:spPr>
              <a:xfrm>
                <a:off x="1286541" y="5640928"/>
                <a:ext cx="99670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SG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(2,2), (4,2), (6,2), (8,2), (10,2), (12,2),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(14,2),</m:t>
                    </m:r>
                    <m:r>
                      <m:rPr>
                        <m:nor/>
                      </m:rPr>
                      <a:rPr lang="en-SG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(6,3), (12,3), (10,5), (14,7)</m:t>
                    </m:r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DD15EED-D0C9-4064-9E5E-5644D858A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541" y="5640928"/>
                <a:ext cx="9967027" cy="461665"/>
              </a:xfrm>
              <a:prstGeom prst="rect">
                <a:avLst/>
              </a:prstGeom>
              <a:blipFill>
                <a:blip r:embed="rId21"/>
                <a:stretch>
                  <a:fillRect l="-489" t="-10526" r="-18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2" descr="data:image/png;base64,iVBORw0KGgoAAAANSUhEUgAABHQAAAR0CAYAAAAQDEG2AAAAAXNSR0IArs4c6QAAAARnQU1BAACxjwv8YQUAAAAJcEhZcwAADsMAAA7DAcdvqGQAANnQSURBVHhe7NhBimTJtizRN/9J/98obk8czBElXcNMF0hbN+YnqiD/7//NzMzMzMzMzMyfsn/QmZmZmZmZmZn5Y/YPOjMzMzMzMzMzf8z+QWdmZmZmZmZm5o/ZP+jMzMzMzMzMzPwx+wedmZmZmZmZmZk/Zv+gMzMzMzMzMzPzx+wfdGZmZmZmZmZm/pj9g87MzMzMzMzMzB+zf9CZmZmZmZmZmflj9g86MzMzMzMzMzN/zP5BZ2ZmZmZmZmbmj9k/6MzMzMzMzMzM/DH7B52ZmZmZmZmZmT9m/6AzMzMzMzMzM/PH7B90ZmZmZmZmZmb+mP2DzszMzMzMzMzMH7N/0JmZmZmZmZmZ+WP2DzozMzMzMzMzM3/M/kFnZmZmZmZmZuaP2T/ozMzMzMzMzMz8MfsHnZmZmZmZmZmZP2b/oDMzMzMzMzMz88fsH3RmZmZmZmZmZv6Y/YPOzMzMzMzMzMwfs3/QmZmZmZmZmZn5Y/YPOjMzMzMzMzMzf8z+QWdmZmZmZmZm5o/ZP+jMzMzMzMzMzPwx+wedmZmZmZmZmZk/Zv+gMzMzMzMzMzPzx+wfdGZmZmZmZmZm/pj9g87MzMzMzMzMzB+zf9CZmZmZmZmZmflj9g86MzMzMzMzMzN/zP5BZ2ZmZmZmZmbmj9k/6MzMzMzMzMzM/DH7B52ZmZmZmZmZmT9m/6AzMzMzMzMzM/PH7B90ZmZmZmZmZmb+mP2DzszMzMzMzMzMH7N/0JmZmZmZmZmZ+WP2DzozMzMzMzMzM3/M/kFnZmZmZmZmZuaP2T/ozMzMzMzMzMz8MfsHnZmZmZmZmZmZP2b/oDMzMzMzMzMz88fsH3RmZmZmZmZmZv6Y/YPOzMzMzMzMzMwfs3/QmZmZmZmZmZn5Y/YPOjMzMzMzMzMzf8z+QWdmZmZmZmZm5o/ZP+jMzMzMzMzMzPwx+wedmZmZmZmZmZk/Zv+gMzMzMzMzMzPzx+wfdGZmZmZmZmZm/pj9g87MzMzMzMzMzB+zf9CZmZmZmZmZmflj9g86MzMzMzMzMzN/zP5BZ2ZmZmZmZmbmj9k/6MzMzMzMzMzM/DH7B52ZmZmZmZmZmT9m/6AzMzMzMzMzM/PH7B90ZmZmZmZmZmb+mP2DzszMzMzMzMzMH7N/0JmZmZmZmZmZ+WP2DzozMzMzMzMzM3/M/kFnZmZmZmZmZuaP2T/ozMzMzMzMzMz8MfsHnZmZmZmZmZmZP2b/oDMzMzMzMzMz88fsH3RmZmZmZmZmZv6Y/YPOzMzMzMzMzMwfs3/QmZmZmZmZmZn5Y/YPOjMzMzMzMzMzf8z+QWdmZmZmZmZm5o/ZP+jMzMzMzMzMzPwx+wedmZmZmZmZmZk/Zv+gMzMzMzMzMzPzx+wfdGZmZmZmZmZm/pj9g470f//3f2sd145uNr2G3sDUjm42taOb11r/lUYbptfQG5ja0c2mdnSzKY021vrUOHtBiT7KtT7Vjm42vYbewNSObja1o5vXWv+VRhum19AbmNrRzaZ2dLMpjTbW+tQ4e0GJPsq1PtWObja9ht7A1I5uNrWjm9da/5VGG6bX0BuY2tHNpnZ0symNNtb61Dh7QYk+yrU+1Y5uNr2G3sDUjm42taOb11r/lUYbptfQG5ja0c2mdnSzKY021vrUOHtBiT7KtT7Vjm42vYbewNSObja1o5vXWv+VRhum19AbmNrRzaZ2dLMpjTbW+tQ4e0GJPsq1PtWObja9ht7A1I5uNrWjm9da/5VGG6bX0BuY2tHNpnZ0symNNtb61Dh7QYk+yrU+1Y5uNr2G3sDUjm42taOb11r/lUYbptfQG5ja0c2mdnSzKY021vrUOHtBiT7KtT7Vjm42vYbewNSObja1o5vXWv+VRhum19AbmNrRzaZ2dLMpjTbW+tQ4e0GJPsq1PtWObja9ht7A1I5uNrWjm9da/5VGG6bX0BuY2tHNpnZ0symNNtb61Dh7QYk+yrU+1Y5uNr2G3sDUjm42taOb11r/lUYbptfQG5ja0c2mdnSzKY021vrUOHtBiT7KtT7Vjm42vYbewNSObja1o5vXWv+VRhum19AbmNrRzaZ2dLMpjTbW+tQ4e0GJPsq1PtWObja9ht7A1I5uNrWjm9da/5VGG6bX0BuY2tHNpnZ0symNNtb61Dh7QYk+yrU+1Y5uNr2G3sDUjm42taOb11r/lUYbptfQG5ja0c2mdnSzKY021vrUOHtBiT7KtT7Vjm42vYbewNSObja1o5vXWv+VRhum19AbmNrRzaZ2dLMpjTbW+tQ4e0GJPsq1PtWObja9ht7A1I5uNrWjm9da/5VGG6bX0BuY2tHNpnZ0symNNtb61Dh7QYk+yrU+1Y5uNr2G3sDUjm42taOb11r/lUYbptfQG5ja0c2mdnSzKY021vrUOHtBiT7KtT7Vjm42vYbewNSObja1o5vXWv+VRhum19AbmNrRzaZ2dLMpjTbW+tQ4e0GJPsq1PtWObja9ht7A1I5uNrWjm9da/5VGG6bX0BuY2tHNpnZ0symNNtb61Dh7QYk+yrU+1Y5uNr2G3sDUjm42taOb11r/lUYbptfQG5ja0c2mdnSzKY021vrUOHtBiT7KtT7Vjm42vYbewNSObja1o5vXWv+VRhum19AbmNrRzaZ2dLMpjTbW+tQ4e0GJPkrTdKHfyJRGGzeXRhtNpdFGU2m0YUqjjXVeGm2s89Jow/QaeoOm2tHNN5dGG6bpQr+RaZy9oEQfpWm60G9kSqONm0ujjabSaKOpNNowpdHGOi+NNtZ5abRheg29QVPt6OabS6MN03Sh38g0zl5Qoo/SNF3oNzKl0cbNpdFGU2m00VQabZjSaGOdl0Yb67w02jC9ht6gqXZ0882l0YZputBvZBpnLyjRR2maLvQbmdJo4+bSaKOpNNpoKo02TGm0sc5Lo411XhptmF5Db9BUO7r55tJowzRd6DcyjbMXlOijNE0X+o1MabRxc2m00VQabTSVRhumNNpY56XRxjovjTZMr6E3aKod3XxzabRhmi70G5nG2QtK9FGapgv9RqY02ri5NNpoKo02mkqjDVMabazz0mhjnZdGG6bX0Bs01Y5uvrk02jBNF/qNTOPsBSX6KE3ThX4jUxpt3FwabTSVRhtNpdGGKY021nlptLHOS6MN02voDZpqRzffXBptmKYL/UamcfaCEn2UpulCv5EpjTZuLo02mkqjjabSaMOURhvrvDTaWOel0YbpNfQGTbWjm28ujTZM04V+I9M4e0GJPkrTdKHfyJRGGzeXRhtNpdFGU2m0YUqjjXVeGm2s89Jow/QaeoOm2tHNN5dGG6bpQr+RaZy9oEQfpWm60G9kSqONm0ujjabSaKOpNNowpdHGOi+NNtZ5abRheg29QVPt6OabS6MN03Sh38g0zl5Qoo/SNF3oNzKl0cbNpdFGU2m00VQabZjSaGOdl0Yb67w02jC9ht6gqXZ0882l0YZputBvZBpnLyjRR2maLvQbmdJo4+bSaKOpNNpoKo02TGm0sc5Lo411XhptmF5Db9BUO7r55tJowzRd6DcyjbMXlOijNE0X+o1MabRxc2m00VQabTSVRhumNNpY56XRxjovjTZMr6E3aKod3XxzabRhmi70G5nG2QtK9FGapgv9RqY02ri5NNpoKo02mkqjDVMabazz0mhjnZdGG6bX0Bs01Y5uvrk02jBNF/qNTOPsBSX6KE3ThX4jUxpt3FwabTSVRhtNpdGGKY021nlptLHOS6MN02voDZpqRzffXBptmKYL/UamcfaCEn2UpulCv5EpjTZuLo02mkqjjabSaMOURhvrvDTaWOel0YbpNfQGTbWjm28ujTZM04V+I9M4e0GJPkrTdKHfyJRGGzeXRhtNpdFGU2m0YUqjjXVeGm2s89Jow/QaeoOm2tHNN5dGG6bpQr+RaZy9oEQfpWm60G9kSqONm0ujjabSaKOpNNowpdHGOi+NNtZ5abRheg29QVPt6OabS6MN03Sh38g0zl5Qoo/SNF3oNzKl0cbNpdFGU2m00VQabZjSaGOdl0Yb67w02jC9ht6gqXZ0882l0YZputBvZBpnLyjRR2maLvQbmdJo4+bSaKOpNNpoKo02TGm0sc5Lo411XhptmF5Db9BUO7r55tJowzRd6DcyjbMXlOijNKXRxs2l0YapHd18c2m0YUqjjabSaKOpNNowtaObm0qjjXVeGm2YxqE3NaXRRlNptGFKo42bS6MN0zh7QYk+SlMabdxcGm2Y2tHNN5dGG6Y02mgqjTaaSqMNUzu6uak02ljnpdGGaRx6U1MabTSVRhumNNq4uTTaMI2zF5ToozSl0cbNpdGGqR3dfHNptGFKo42m0mijqTTaMLWjm5tKo411XhptmMahNzWl0UZTabRhSqONm0ujDdM4e0GJPkpTGm3cXBptmNrRzTeXRhumNNpoKo02mkqjDVM7urmpNNpY56XRhmkcelNTGm00lUYbpjTauLk02jCNsxeU6KM0pdHGzaXRhqkd3XxzabRhSqONptJoo6k02jC1o5ubSqONdV4abZjGoTc1pdFGU2m0YUqjjZtLow3TOHtBiT5KUxpt3FwabZja0c03l0YbpjTaaCqNNppKow1TO7q5qTTaWOel0YZpHHpTUxptNJVGG6Y02ri5NNowjbMXlOijNKXRxs2l0YapHd18c2m0YUqjjabSaKOpNNowtaObm0qjjXVeGm2YxqE3NaXRRlNptGFKo42bS6MN0zh7QYk+SlMabdxcGm2Y2tHNN5dGG6Y02mgqjTaaSqMNUzu6uak02ljnpdGGaRx6U1MabTSVRhumNNq4uTTaMI2zF5ToozSl0cbNpdGGqR3dfHNptGFKo42m0mijqTTaMLWjm5tKo411XhptmMahNzWl0UZTabRhSqONm0ujDdM4e0GJPkpTGm3cXBptmNrRzTeXRhumNNpoKo02mkqjDVM7urmpNNpY56XRhmkcelNTGm00lUYbpjTauLk02jCNsxeU6KM0pdHGzaXRhqkd3XxzabRhSqONptJoo6k02jC1o5ubSqONdV4abZjGoTc1pdFGU2m0YUqjjZtLow3TOHtBiT5KUxpt3FwabZja0c03l0YbpjTaaCqNNppKow1TO7q5qTTaWOel0YZpHHpTUxptNJVGG6Y02ri5NNowjbMXlOijNKXRxs2l0YapHd18c2m0YUqjjabSaKOpNNowtaObm0qjjXVeGm2YxqE3NaXRRlNptGFKo42bS6MN0zh7QYk+SlMabdxcGm2Y2tHNN5dGG6Y02mgqjTaaSqMNUzu6uak02ljnpdGGaRx6U1MabTSVRhumNNq4uTTaMI2zF5ToozSl0cbNpdGGqR3dfHNptGFKo42m0mijqTTaMLWjm5tKo411XhptmMahNzWl0UZTabRhSqONm0ujDdM4e0GJPkpTGm3cXBptmNrRzTeXRhumNNpoKo02mkqjDVM7urmpNNpY56XRhmkcelNTGm00lUYbpjTauLk02jCNsxeU6KM0pdHGzaXRhqkd3XxzabRhSqONptJoo6k02jC1o5ubSqONdV4abZjGoTc1pdFGU2m0YUqjjZtLow3TOHtBiT5KUxpt3FwabZja0c03l0YbpjTaaCqNNppKow1TO7q5qTTaWOel0YZpHHpTUxptNJVGG6Y02ri5NNowjbMXlOijNKXRxs2l0YapHd18c2m0YUqjjabSaKOpNNowtaObm0qjjXVeGm2YxqE3NaXRRlNptGFKo42bS6MN0zh7QYk+SlMabdxcGm2Y2tHNN5dGG6Y02mgqjTaaSqMNUzu6uak02ljnpdGGaRx6U1MabTSVRhumNNq4uTTaMI2zF5ToozSl0cbNpdGGKY02mmpHN6/z0mjDlEYb67w02mgqjTaaSqONtT7Vjm42taObTWm0cXNptGEaZy8o0UdpSqONm0ujDVMabTTVjm5e56XRhimNNtZ5abTRVBptNJVGG2t9qh3dbGpHN5vSaOPm0mjDNM5eUKKP0pRGGzeXRhumNNpoqh3dvM5Low1TGm2s89Joo6k02mgqjTbW+lQ7utnUjm42pdHGzaXRhmmcvaBEH6UpjTZuLo02TGm00VQ7unmdl0YbpjTaWOel0UZTabTRVBptrPWpdnSzqR3dbEqjjZtLow3TOHtBiT5KUxpt3FwabZjSaKOpdnTzOi+NNkxptLHOS6ONptJoo6k02ljrU+3oZlM7utmURhs3l0YbpnH2ghJ9lKY02ri5NNowpdFGU+3o5nVeGm2Y0mhjnZdGG02l0UZTabSx1qfa0c2mdnSzKY02bi6NNkzj7AUl+ihNabRxc2m0YUqjjaba0c3rvDTaMKXRxjovjTaaSqONptJoY61PtaObTe3oZlMabdxcGm2YxtkLSvRRmtJo4+bSaMOURhtNtaOb13lptGFKo411XhptNJVGG02l0cZan2pHN5va0c2mNNq4uTTaMI2zF5ToozSl0cbNpdGGKY02mmpHN6/z0mjDlEYb67w02mgqjTaaSqONtT7Vjm42taObTWm0cXNptGEaZy8o0UdpSqONm0ujDVMabTTVjm5e56XRhimNNtZ5abTRVBptNJVGG2t9qh3dbGpHN5vSaOPm0mjDNM5eUKKP0pRGGzeXRhumNNpoqh3dvM5Low1TGm2s89Joo6k02mgqjTbW+lQ7utnUjm42pdHGzaXRhmmcvaBEH6UpjTZuLo02TGm00VQ7unmdl0YbpjTaWOel0UZTabTRVBptrPWpdnSzqR3dbEqjjZtLow3TOHtBiT5KUxpt3FwabZjSaKOpdnTzOi+NNkxptLHOS6ONptJoo6k02ljrU+3oZlM7utmURhs3l0YbpnH2ghJ9lKY02ri5NNowpdFGU+3o5nVeGm2Y0mhjnZdGG02l0UZTabSx1qfa0c2mdnSzKY02bi6NNkzj7AUl+ihNabRxc2m0YUqjjaba0c3rvDTaMKXRxjovjTaaSqONptJoY61PtaObTe3oZlMabdxcGm2YxtkLSvRRmtJo4+bSaMOURhtNtaOb13lptGFKo411XhptNJVGG02l0cZan2pHN5va0c2mNNq4uTTaMI2zF5ToozSl0cbNpdGGKY02mmpHN6/z0mjDlEYb67w02mgqjTaaSqONtT7Vjm42taObTWm0cXNptGEaZy8o0UdpSqONm0ujDVMabTTVjm5e56XRhimNNtZ5abTRVBptNJVGG2t9qh3dbGpHN5vSaOPm0mjDNM5eUKKP0pRGGzeXRhumNNpoqh3dvM5Low1TGm2s89Joo6k02mgqjTbW+lQ7utnUjm42pdHGzaXRhmmcvaBEH6UpjTZuLo02TGm00VQ7unmdl0YbpjTaWOel0UZTabTRVBptrPWpdnSzqR3dbEqjjZtLow3TOHtBiT5KUxpt3FwabZjSaKOpdnTzOi+NNppqRzev9a9Kow1TGm2Y2tHNpjTaMI1Db2pKo42bS6MN0zh7QYk+SlMabdxcGm2Y0mijqXZ08zovjTaaakc3r/WvSqMNUxptmNrRzaY02jCNQ29qSqONm0ujDdM4e0GJPkpTGm3cXBptmNJoo6l2dPM6L402mmpHN6/1r0qjDVMabZja0c2mNNowjUNvakqjjZtLow3TOHtBiT5KUxpt3FwabZjSaKOpdnTzOi+NNppqRzev9a9Kow1TGm2Y2tHNpjTaMI1Db2pKo42bS6MN0zh7QYk+SlMabdxcGm2Y0mijqXZ08zovjTaaakc3r/WvSqMNUxptmNrRzaY02jCNQ29qSqONm0ujDdM4e0GJPkpTGm3cXBptmNJoo6l2dPM6L402mmpHN6/1r0qjDVMabZja0c2mNNowjUNvakqjjZtLow3TOHtBiT5KUxpt3FwabZjSaKOpdnTzOi+NNppqRzev9a9Kow1TGm2Y2tHNpjTaMI1Db2pKo42bS6MN0zh7QYk+SlMabdxcGm2Y0mijqXZ08zovjTaaakc3r/WvSqMNUxptmNrRzaY02jCNQ29qSqONm0ujDdM4e0GJPkpTGm3cXBptmNJoo6l2dPM6L402mmpHN6/1r0qjDVMabZja0c2mNNowjUNvakqjjZtLow3TOHtBiT5KUxpt3FwabZjSaKOpdnTzOi+NNppqRzev9a9Kow1TGm2Y2tHNpjTaMI1Db2pKo42bS6MN0zh7QYk+SlMabdxcGm2Y0mijqXZ08zovjTaaakc3r/WvSqMNUxptmNrRzaY02jCNQ29qSqONm0ujDdM4e0GJPkpTGm3cXBptmNJoo6l2dPM6L402mmpHN6/1r0qjDVMabZja0c2mNNowjUNvakqjjZtLow3TOHtBiT5KUxpt3FwabZjSaKOpdnTzOi+NNppqRzev9a9Kow1TGm2Y2tHNpjTaMI1Db2pKo42bS6MN0zh7QYk+SlMabdxcGm2Y0mijqXZ08zovjTaaakc3r/WvSqMNUxptmNrRzaY02jCNQ29qSqONm0ujDdM4e0GJPkpTGm3cXBptmNJoo6l2dPM6L402mmpHN6/1r0qjDVMabZja0c2mNNowjUNvakqjjZtLow3TOHtBiT5KUxpt3FwabZjSaKOpdnTzOi+NNppqRzev9a9Kow1TGm2Y2tHNpjTaMI1Db2pKo42bS6MN0zh7QYk+SlMabdxcGm2Y0mijqXZ08zovjTaaakc3r/WvSqMNUxptmNrRzaY02jCNQ29qSqONm0ujDdM4e0GJPkpTGm3cXBptmNJoo6l2dPM6L402mmpHN6/1r0qjDVMabZja0c2mNNowjUNvakqjjZtLow3TOHtBiT5KUxpt3FwabZjSaKOpdnTzOi+NNppqRzev9a9Kow1TGm2Y2tHNpjTaMI1Db2pKo42bS6MN0zh7QYk+SlMabdxcGm2Y0mijqXZ08zovjTaaakc3r/WvSqMNUxptmNrRzaY02jCNQ29qSqONm0ujDdM4e0GJPkrTdKHfyPQaeoOm2tHNptfQG5ja0c1NvYbewJRGG029ht7ANA69qek19Aam6UK/kWmcvaBEH6VputBvZHoNvUFT7ehm02voDUzt6OamXkNvYEqjjaZeQ29gGofe1PQaegPTdKHfyDTOXlCij9I0Xeg3Mr2G3qCpdnSz6TX0BqZ2dHNTr6E3MKXRRlOvoTcwjUNvanoNvYFputBvZBpnLyjRR2maLvQbmV5Db9BUO7rZ9Bp6A1M7urmp19AbmNJoo6nX0BuYxqE3Nb2G3sA0Xeg3Mo2zF5ToozRNF/qNTK+hN2iqHd1seg29gakd3dzUa+gNTGm00dRr6A1M49Cbml5Db2CaLvQbmcbZC0r0UZqmC/1GptfQGzTVjm42vYbewNSObm7qNfQGpjTaaOo19AamcehNTa+hNzBNF/qNTOPsBSX6KE3ThX4j02voDZpqRzebXkNvYGpHNzf1GnoDUxptNPUaegPTOPSmptfQG5imC/1GpnH2ghJ9lKbpQr+R6TX0Bk21o5tNr6E3MLWjm5t6Db2BKY02mnoNvYFpHHpT02voDUzThX4j0zh7QYk+StN0od/I9Bp6g6ba0c2m19AbmNrRzU29ht7AlEYbTb2G3sA0Dr2p6TX0BqbpQr+RaZy9oEQfpWm60G9keg29QVPt6GbTa+gNTO3o5qZeQ29gSqONpl5Db2Aah97U9Bp6A9N0od/INM5eUKKP0jRd6DcyvYbeoKl2dLPpNfQGpnZ0c1OvoTcwpdFGU6+hNzCNQ29qeg29gWm60G9kGmcvKNFHaZou9BuZXkNv0FQ7utn0GnoDUzu6uanX0BuY0mijqdfQG5jGoTc1vYbewDRd6DcyjbMXlOijNE0X+o1Mr6E3aKod3Wx6Db2BqR3d3NRr6A1MabTR1GvoDUzj0JuaXkNvYJou9BuZxtkLSvRRmqYL/Uam19AbNNWObja9ht7A1I5ubuo19AamNNpo6jX0BqZx6E1Nr6E3ME0X+o1M4+wFJfooTdOFfiPTa+gNmmpHN5teQ29gakc3N/UaegNTGm009Rp6A9M49Kam19AbmKYL/UamcfaCEn2UpulCv5HpNfQGTbWjm02voTcwtaObm3oNvYEpjTaaeg29gWkcelPTa+gNTNOFfiPTOHtBiT5K03Sh38j0GnqDptrRzabX0BuY2tHNTb2G3sCURhtNvYbewDQOvanpNfQGpulCv5FpnL2gRB+labrQb2R6Db1BU+3oZtNr6A1M7ejmpl5Db2BKo42mXkNvYBqH3tT0GnoD03Sh38g0zl5Qoo/SNF3oNzK9ht6gqXZ0s+k19AamdnRzU6+hNzCl0UZTr6E3MI1Db2p6Db2BabrQb2QaZy8o0Udpmi70G5leQ2/QVDu62fQaegNTO7q5qdfQG5jSaKOp19AbmMahNzW9ht7ANF3oNzKNsxeU6KNc61NptGFKow1TGm2Y0mjDlEYbpjTaMKXRhimNNkxptGFKow1TGm2Y0mjDlEYbpjTaMKXRhimNNkxptGFKo421PjXOXlCij3KtT6XRhimNNkxptGFKow1TGm2Y0mjDlEYbpjTaMKXRhimNNkxptGFKow1TGm2Y0mjDlEYbpjTaMKXRhimNNtb61Dh7QYk+yrU+lUYbpjTaMKXRhimNNkxptGFKow1TGm2Y0mjDlEYbpjTaMKXRhimNNkxptGFKow1TGm2Y0mjDlEYbpjTaWOtT4+wFJfoo1/pUGm2Y0mjDlEYbpjTaMKXRhimNNkxptGFKow1TGm2Y0mjDlEYbpjTaMKXRhimNNkxptGFKow1TGm2Y0mhjrU+NsxeU6KNc61NptGFKow1TGm2Y0mjDlEYbpjTaMKXRhimNNkxptGFKow1TGm2Y0mjDlEYbpjTaMKXRhimNNkxptGFKo421PjXOXlCij3KtT6XRhimNNkxptGFKow1TGm2Y0mjDlEYbpjTaMKXRhimNNkxptGFKow1TGm2Y0mjDlEYbpjTaMKXRhimNNtb61Dh7QYk+yrU+lUYbpjTaMKXRhimNNkxptGFKow1TGm2Y0mjDlEYbpjTaMKXRhimNNkxptGFKow1TGm2Y0mjDlEYbpjTaWOtT4+wFJfoo1/pUGm2Y0mjDlEYbpjTaMKXRhimNNkxptGFKow1TGm2Y0mjDlEYbpjTaMKXRhimNNkxptGFKow1TGm2Y0mhjrU+NsxeU6KNc61NptGFKow1TGm2Y0mjDlEYbpjTaMKXRhimNNkxptGFKow1TGm2Y0mjDlEYbpjTaMKXRhimNNkxptGFKo421PjXOXlCij3KtT6XRhimNNkxptGFKow1TGm2Y0mjDlEYbpjTaMKXRhimNNkxptGFKow1TGm2Y0mjDlEYbpjTaMKXRhimNNtb61Dh7QYk+yrU+lUYbpjTaMKXRhimNNkxptGFKow1TGm2Y0mjDlEYbpjTaMKXRhimNNkxptGFKow1TGm2Y0mjDlEYbpjTaWOtT4+wFJfoo1/pUGm2Y0mjDlEYbpjTaMKXRhimNNkxptGFKow1TGm2Y0mjDlEYbpjTaMKXRhimNNkxptGFKow1TGm2Y0mhjrU+NsxeU6KNc61NptGFKow1TGm2Y0mjDlEYbpjTaMKXRhimNNkxptGFKow1TGm2Y0mjDlEYbpjTaMKXRhimNNkxptGFKo421PjXOXlCij3KtT6XRhimNNkxptGFKow1TGm2Y0mjDlEYbpjTaMKXRhimNNkxptGFKow1TGm2Y0mjDlEYbpjTaMKXRhimNNtb61Dh7QYk+yrU+lUYbpjTaMKXRhimNNkxptGFKow1TGm2Y0mjDlEYbpjTaMKXRhimNNkxptGFKow1TGm2Y0mjDlEYbpjTaWOtT4+wFJfoo1/pUGm2Y0mjDlEYbpjTaMKXRhimNNkxptGFKow1TGm2Y0mjDlEYbpjTaMKXRhimNNkxptGFKow1TGm2Y0mhjrU+NsxeU6KNc61NptGFKow1TGm2Y0mjDlEYbpjTaMKXRhimNNkxptGFKow1TGm2Y0mjDlEYbpjTaMKXRhimNNkxptGFKo421PjXOXlCij3KtT6XRhimNNkxptGFKow1TGm2Y0mjDlEYbpjTaMKXRhimNNkxptGFKow1TGm2Y0mjDlEYbpjTaMKXRhimNNtb61Dh7QYk+yrU+lUYbpjTaMKXRhimNNkxptGFKow1TGm2Y0mjDlEYbpjTaMKXRhimNNkxptGFKow1TGm2Y0mjDlEYbpjTaWOtT4+wFJfoo1/pUGm2Y0mjDlEYbpjTaMKXRhimNNkxptGFKow1TGm2Y0mjDlEYbpjTaMKXRhimNNkxptGFKow1TGm2Y0mhjrU+Nsxec+cPoP4qmNNpoqh3dvM5Lo42m0mjD9Bp6g6ba0c039xp6A1M7utk0M/M/+y/CzB9G/5M3pdFGU+3o5nVeGm00lUYbptfQGzTVjm6+udfQG5ja0c2mmZn/2X8RZv4w+p+8KY02mmpHN6/z0mijqTTaML2G3qCpdnTzzb2G3sDUjm42zcz8z/6LMPOH0f/kTWm00VQ7unmdl0YbTaXRhuk19AZNtaObb+419AamdnSzaWbmf/ZfhJk/jP4nb0qjjaba0c3rvDTaaCqNNkyvoTdoqh3dfHOvoTcwtaObTTMz/7P/Isz8YfQ/eVMabTTVjm5e56XRRlNptGF6Db1BU+3o5pt7Db2BqR3dbJqZ+Z/9F2HmD6P/yZvSaKOpdnTzOi+NNppKow3Ta+gNmmpHN9/ca+gNTO3oZtPMzP/svwgzfxj9T96URhtNtaOb13lptNFUGm2YXkNv0FQ7uvnmXkNvYGpHN5tmZv5n/0WY+cPof/KmNNpoqh3dvM5Lo42m0mjD9Bp6g6ba0c039xp6A1M7utk0M/M/+y/CzB9G/5M3pdFGU+3o5nVeGm00lUYbptfQGzTVjm6+udfQG5ja0c2mmZn/2X8RZv4w+p+8KY02mmpHN6/z0mijqTTaML2G3qCpdnTzzb2G3sDUjm42zcz8z/6LMPOH0f/kTWm00VQ7unmdl0YbTaXRhuk19AZNtaObb+419AamdnSzaWbmf/ZfhJk/jP4nb0qjjaba0c3rvDTaaCqNNkyvoTdoqh3dfHOvoTcwtaObTTMz/7P/Isz8YfQ/eVMabTTVjm5e56XRRlNptGF6Db1BU+3o5pt7Db2BqR3dbJqZ+Z/9F2HmD6P/yZvSaKOpdnTzOi+NNppKow3Ta+gNmmpHN9/ca+gNTO3oZtPMzP/svwgzfxj9T96URhtNtaOb13lptNFUGm2YXkNv0FQ7uvnmXkNvYGpHN5tmZv5n/0WY+cPof/KmNNpoqh3dvM5Lo42m0mjD9Bp6g6ba0c039xp6A1M7utk0M/M/+y/CzB9G/5M3pdFGU+3o5nVeGm00lUYbptfQGzTVjm6+udfQG5ja0c2mmZn/2X8RZv4w+p+8KY02mmpHN6/z0mijqTTaML2G3qCpdnTzzb2G3sDUjm42zcz8z/6LMPOH0f/kTWm00VQ7unmdl0YbTaXRhuk19AZNtaObb+419AamdnSzaWbmf/ZfhDL0H21TGm2s89Joo6k02ri519Ab3Fw7unnd0zj0pqZ2dLOpHd3cVBptNJVGG02l0YZpuuwXKUN/NKY02ljnpdFGU2m0cXOvoTe4uXZ087qncehNTe3oZlM7urmpNNpoKo02mkqjDdN02S9Shv5oTGm0sc5Lo42m0mjj5l5Db3Bz7ejmdU/j0Jua2tHNpnZ0c1NptNFUGm00lUYbpumyX6QM/dGY0mhjnZdGG02l0cbNvYbe4Oba0c3rnsahNzW1o5tN7ejmptJoo6k02mgqjTZM02W/SBn6ozGl0cY6L402mkqjjZt7Db3BzbWjm9c9jUNvampHN5va0c1NpdFGU2m00VQabZimy36RMvRHY0qjjXVeGm00lUYbN/caeoOba0c3r3sah97U1I5uNrWjm5tKo42m0mijqTTaME2X/SJl6I/GlEYb67w02mgqjTZu7jX0BjfXjm5e9zQOvampHd1sakc3N5VGG02l0UZTabRhmi77RcrQH40pjTbWeWm00VQabdzca+gNbq4d3bzuaRx6U1M7utnUjm5uKo02mkqjjabSaMM0XfaLlKE/GlMabazz0mijqTTauLnX0BvcXDu6ed3TOPSmpnZ0s6kd3dxUGm00lUYbTaXRhmm67BcpQ380pjTaWOel0UZTabRxc6+hN7i5dnTzuqdx6E1N7ehmUzu6uak02mgqjTaaSqMN03TZL1KG/mhMabSxzkujjabSaOPmXkNvcHPt6OZ1T+PQm5ra0c2mdnRzU2m00VQabTSVRhum6bJfpAz90ZjSaGOdl0YbTaXRxs29ht7g5trRzeuexqE3NbWjm03t6Oam0mijqTTaaCqNNkzTZb9IGfqjMaXRxjovjTaaSqONm3sNvcHNtaOb1z2NQ29qakc3m9rRzU2l0UZTabTRVBptmKbLfpEy9EdjSqONdV4abTSVRhs39xp6g5trRzevexqH3tTUjm42taObm0qjjabSaKOpNNowTZf9ImXoj8aURhvrvDTaaCqNNm7uNfQGN9eObl73NA69qakd3WxqRzc3lUYbTaXRRlNptGGaLvtFytAfjSmNNtZ5abTRVBpt3Nxr6A1urh3dvO5pHHpTUzu62dSObm4qjTaaSqONptJowzRd9ouUoT8aUxptrPPSaKOpNNq4udfQG9xcO7p53dM49KamdnSzqR3d3FQabTSVRhtNpdGGabrsFylDfzSmNNpY56XRRlNptHFzr6E3uLl2dPO6p3HoTU3t6GZTO7q5qTTaaCqNNppKow3TdNkvUob+aExptLHOS6ONptJo4+ZeQ29wc+3o5nVP49CbmtrRzaZ2dHNTabTRVBptNJVGG6bpsl+kDP3RmNJoY52XRhtNpdHGzb2G3uDm2tHN657GoTc1taObTe3o5qbSaKOpNNpoKo02TNNlv4hEH3lTabRxc2m0YWpHN5vSaGOd145uXuel0UZTr6E3MKXRhqkd3dxUO7q5qTTaWOel0YYpjTZM02W/iEQfeVNptHFzabRhakc3m9JoY53Xjm5e56XRRlOvoTcwpdGGqR3d3FQ7urmpNNpY56XRhimNNkzTZb+IRB95U2m0cXNptGFqRzeb0mhjndeObl7npdFGU6+hNzCl0YapHd3cVDu6uak02ljnpdGGKY02TNNlv4hEH3lTabRxc2m0YWpHN5vSaGOd145uXuel0UZTr6E3MKXRhqkd3dxUO7q5qTTaWOel0YYpjTZM02W/iEQfeVNptHFzabRhakc3m9JoY53Xjm5e56XRRlOvoTcwpdGGqR3d3FQ7urmpNNpY56XRhimNNkzTZb+IRB95U2m0cXNptGFqRzeb0mhjndeObl7npdFGU6+hNzCl0YapHd3cVDu6uak02ljnpdGGKY02TNNlv4hEH3lTabRxc2m0YWpHN5vSaGOd145uXuel0UZTr6E3MKXRhqkd3dxUO7q5qTTaWOel0YYpjTZM02W/iEQfeVNptHFzabRhakc3m9JoY53Xjm5e56XRRlOvoTcwpdGGqR3d3FQ7urmpNNpY56XRhimNNkzTZb+IRB95U2m0cXNptGFqRzeb0mhjndeObl7npdFGU6+hNzCl0YapHd3cVDu6uak02ljnpdGGKY02TNNlv4hEH3lTabRxc2m0YWpHN5vSaGOd145uXuel0UZTr6E3MKXRhqkd3dxUO7q5qTTaWOel0YYpjTZM02W/iEQfeVNptHFzabRhakc3m9JoY53Xjm5e56XRRlOvoTcwpdGGqR3d3FQ7urmpNNpY56XRhimNNkzTZb+IRB95U2m0cXNptGFqRzeb0mhjndeObl7npdFGU6+hNzCl0YapHd3cVDu6uak02ljnpdGGKY02TNNlv4hEH3lTabRxc2m0YWpHN5vSaGOd145uXuel0UZTr6E3MKXRhqkd3dxUO7q5qTTaWOel0YYpjTZM02W/iEQfeVNptHFzabRhakc3m9JoY53Xjm5e56XRRlOvoTcwpdGGqR3d3FQ7urmpNNpY56XRhimNNkzTZb+IRB95U2m0cXNptGFqRzeb0mhjndeObl7npdFGU6+hNzCl0YapHd3cVDu6uak02ljnpdGGKY02TNNlv4hEH3lTabRxc2m0YWpHN5vSaGOd145uXuel0UZTr6E3MKXRhqkd3dxUO7q5qTTaWOel0YYpjTZM02W/iEQfeVNptHFzabRhakc3m9JoY53Xjm5e56XRRlOvoTcwpdGGqR3d3FQ7urmpNNpY56XRhimNNkzTZb+IRB95U2m0cXNptGFqRzeb0mhjndeObl7npdFGU6+hNzCl0YapHd3cVDu6uak02ljnpdGGKY02TNNlv4hEH3lTabRxc2m0YWpHN5vSaGOd145uXuel0UZTr6E3MKXRhqkd3dxUO7q5qTTaWOel0YYpjTZM02W/iEQfeVNptHFzabRhakc3m9JoY53Xjm5e56XRRlOvoTcwpdGGqR3d3FQ7urmpNNpY56XRhimNNkzTZb9IGfqjMb2G3uDm0mjj5tJow5RGG6Zx6E1Nr6E3MLWjm02voTcwpdFGUzM3oW/c9Bp6A9M4e8Ey9JGbXkNvcHNptHFzabRhSqMN0zj0pqbX0BuY2tHNptfQG5jSaKOpmZvQN256Db2BaZy9YBn6yE2voTe4uTTauLk02jCl0YZpHHpT02voDUzt6GbTa+gNTGm00dTMTegbN72G3sA0zl6wDH3kptfQG9xcGm3cXBptmNJowzQOvanpNfQGpnZ0s+k19AamNNpoauYm9I2bXkNvYBpnL1iGPnLTa+gNbi6NNm4ujTZMabRhGofe1PQaegNTO7rZ9Bp6A1MabTQ1cxP6xk2voTcwjbMXLEMfuek19AY3l0YbN5dGG6Y02jCNQ29qeg29gakd3Wx6Db2BKY02mpq5CX3jptfQG5jG2QuWoY/c9Bp6g5tLo42bS6MNUxptmMahNzW9ht7A1I5uNr2G3sCURhtNzdyEvnHTa+gNTOPsBcvQR256Db3BzaXRxs2l0YYpjTZM49Cbml5Db2BqRzebXkNvYEqjjaZmbkLfuOk19AamcfaCZegjN72G3uDm0mjj5tJow5RGG6Zx6E1Nr6E3MLWjm02voTcwpdFGUzM3oW/c9Bp6A9M4e8Ey9JGbXkNvcHNptHFzabRhSqMN0zj0pqbX0BuY2tHNptfQG5jSaKOpmZvQN256Db2BaZy9YBn6yE2voTe4uTTauLk02jCl0YZpHHpT02voDUzt6GbTa+gNTGm00dTMTegbN72G3sA0zl6wDH3kptfQG9xcGm3cXBptmNJowzQOvanpNfQGpnZ0s+k19AamNNpoauYm9I2bXkNvYBpnL1iGPnLTa+gNbi6NNm4ujTZMabRhGofe1PQaegNTO7rZ9Bp6A1MabTQ1cxP6xk2voTcwjbMXLEMfuek19AY3l0YbN5dGG6Y02jCNQ29qeg29gakd3Wx6Db2BKY02mpq5CX3jptfQG5jG2QuWoY/c9Bp6g5tLo42bS6MNUxptmMahNzW9ht7A1I5uNr2G3sCURhtNzdyEvnHTa+gNTOPsBcvQR256Db3BzaXRxs2l0YYpjTZM49Cbml5Db2BqRzebXkNvYEqjjaZmbkLfuOk19AamcfaCZegjN72G3uDm0mjj5tJow5RGG6Zx6E1Nr6E3MLWjm02voTcwpdFGUzM3oW/c9Bp6A9M4e8Ey9JGbXkNvcHNptHFzabRhSqMN0zj0pqbX0BuY2tHNptfQG5jSaKOpmZvQN256Db2BaZy9YBn6yE2voTe4uTTauLk02jCl0YZpHHpT02voDUzt6GbTa+gNTGm00dTMTegbN72G3sA0zl6wDH3kptfQG9xcGm3cXBptmNJowzQOvanpNfQGpnZ0s+k19AamNNpoauYm9I2bXkNvYBpnL1iGPnJTO7rZNA69aVNptGF6Db1BU2m00VQ7urmpdnTzOi+NNppKow1TGm2Y0mijqTTaMKXRhimNNkxzt/3CZeiP0NSObjaNQ2/aVBptmF5Db9BUGm001Y5ubqod3bzOS6ONptJow5RGG6Y02mgqjTZMabRhSqMN09xtv3AZ+iM0taObTePQmzaVRhum19AbNJVGG021o5ubakc3r/PSaKOpNNowpdGGKY02mkqjDVMabZjSaMM0d9svXIb+CE3t6GbTOPSmTaXRhuk19AZNpdFGU+3o5qba0c3rvDTaaCqNNkxptGFKo42m0mjDlEYbpjTaMM3d9guXoT9CUzu62TQOvWlTabRheg29QVNptNFUO7q5qXZ08zovjTaaSqMNUxptmNJoo6k02jCl0YYpjTZMc7f9wmXoj9DUjm42jUNv2lQabZheQ2/QVBptNNWObm6qHd28zkujjabSaMOURhumNNpoKo02TGm0YUqjDdPcbb9wGfojNLWjm03j0Js2lUYbptfQGzSVRhtNtaObm2pHN6/z0mijqTTaMKXRhimNNppKow1TGm2Y0mjDNHfbL1yG/ghN7ehm0zj0pk2l0YbpNfQGTaXRRlPt6Oam2tHN67w02mgqjTZMabRhSqONptJow5RGG6Y02jDN3fYLl6E/QlM7utk0Dr1pU2m0YXoNvUFTabTRVDu6ual2dPM6L402mkqjDVMabZjSaKOpNNowpdGGKY02THO3/cJl6I/Q1I5uNo1Db9pUGm2YXkNv0FQabTTVjm5uqh3dvM5Lo42m0mjDlEYbpjTaaCqNNkxptGFKow3T3G2/cBn6IzS1o5tN49CbNpVGG6bX0Bs0lUYbTbWjm5tqRzev89Joo6k02jCl0YYpjTaaSqMNUxptmNJowzR32y9chv4ITe3oZtM49KZNpdGG6TX0Bk2l0UZT7ejmptrRzeu8NNpoKo02TGm0YUqjjabSaMOURhumNNowzd32C5ehP0JTO7rZNA69aVNptGF6Db1BU2m00VQ7urmpdnTzOi+NNppKow1TGm2Y0mijqTTaMKXRhimNNkxzt/3CZeiP0NSObjaNQ2/aVBptmF5Db9BUGm001Y5ubqod3bzOS6ONptJow5RGG6Y02mgqjTZMabRhSqMN09xtv3AZ+iM0taObTePQmzaVRhum19AbNJVGG021o5ubakc3r/PSaKOpNNowpdGGKY02mkqjDVMabZjSaMM0d9svXIb+CE3t6GbTOPSmTaXRhuk19AZNpdFGU+3o5qba0c3rvDTaaCqNNkxptGFKo42m0mjDlEYbpjTaMM3d9guXoT9CUzu62TQOvWlTabRheg29QVNptNFUO7q5qXZ08zovjTaaSqMNUxptmNJoo6k02jCl0YYpjTZMc7f9wmXoj9DUjm42jUNv2lQabZheQ2/QVBptNNWObm6qHd28zkujjabSaMOURhumNNpoKo02TGm0YUqjDdPcbb9wGfojNLWjm03j0Js2lUYbptfQGzSVRhtNtaObm2pHN6/z0mijqTTaMKXRhimNNppKow1TGm2Y0mjDNHfbL1yG/ghN7ehm0zj0pk2l0YbpNfQGTaXRRlPt6Oam2tHN67w02mgqjTZMabRhSqONptJow5RGG6Y02jDN3fYLS/RHs85rRzeb0mjDlEYbpjTaMKXRRlNptHFzr6E3ML2G3qCpNNowpdGGKY021j2l0UZTabRhmvmlfYES/VGv89rRzaY02jCl0YYpjTZMabTRVBpt3Nxr6A1Mr6E3aCqNNkxptGFKo411T2m00VQabZhmfmlfoER/1Ou8dnSzKY02TGm0YUqjDVMabTSVRhs39xp6A9Nr6A2aSqMNUxptmNJoY91TGm00lUYbpplf2hco0R/1Oq8d3WxKow1TGm2Y0mjDlEYbTaXRxs29ht7A9Bp6g6bSaMOURhumNNpY95RGG02l0YZp5pf2BUr0R73Oa0c3m9Jow5RGG6Y02jCl0UZTabRxc6+hNzC9ht6gqTTaMKXRhimNNtY9pdFGU2m0YZr5pX2BEv1Rr/Pa0c2mNNowpdGGKY02TGm00VQabdzca+gNTK+hN2gqjTZMabRhSqONdU9ptNFUGm2YZn5pX6BEf9TrvHZ0symNNkxptGFKow1TGm00lUYbN/caegPTa+gNmkqjDVMabZjSaGPdUxptNJVGG6aZX9oXKNEf9TqvHd1sSqMNUxptmNJow5RGG02l0cbNvYbewPQaeoOm0mjDlEYbpjTaWPeURhtNpdGGaeaX9gVK9Ee9zmtHN5vSaMOURhumNNowpdFGU2m0cXOvoTcwvYbeoKk02jCl0YYpjTbWPaXRRlNptGGa+aV9gRL9Ua/z2tHNpjTaMKXRhimNNkxptNFUGm3c3GvoDUyvoTdoKo02TGm0YUqjjXVPabTRVBptmGZ+aV+gRH/U67x2dLMpjTZMabRhSqMNUxptNJVGGzf3GnoD02voDZpKow1TGm2Y0mhj3VMabTSVRhummV/aFyjRH/U6rx3dbEqjDVMabZjSaMOURhtNpdHGzb2G3sD0GnqDptJow5RGG6Y02lj3lEYbTaXRhmnml/YFSvRHvc5rRzeb0mjDlEYbpjTaMKXRRlNptHFzr6E3ML2G3qCpNNowpdGGKY021j2l0UZTabRhmvmlfYES/VGv89rRzaY02jCl0YYpjTZMabTRVBpt3Nxr6A1Mr6E3aCqNNkxptGFKo411T2m00VQabZhmfmlfoER/1Ou8dnSzKY02TGm0YUqjDVMabTSVRhs39xp6A9Nr6A2aSqMNUxptmNJoY91TGm00lUYbpplf2hco0R/1Oq8d3WxKow1TGm2Y0mjDlEYbTaXRxs29ht7A9Bp6g6bSaMOURhumNNpY95RGG02l0YZp5pf2BUr0R73Oa0c3m9Jow5RGG6Y02jCl0UZTabRxc6+hNzC9ht6gqTTaMKXRhimNNtY9pdFGU2m0YZr5pX2BEv1Rr/Pa0c2mNNowpdGGKY02TGm00VQabdzca+gNTK+hN2gqjTZMabRhSqONdU9ptNFUGm2YZn5pX6BEf9TrvHZ0symNNkxptGFKow1TGm00lUYbN/caegPTa+gNmkqjDVMabZjSaGPdUxptNJVGG6aZX9oXKNEf9TqvHd1sSqMNUxptmNJow5RGG02l0cbNvYbewPQaeoOm0mjDlEYbpjTaWPeURhtNpdGGaeaX9gVK9Ed9c+3oZlMabZjSaKOpdnTzzaXRhimNNkxptGEah97UlEYbpjTaaOo19AZNpdGGqR3d3FQabTQ18419MRL9Ed5cO7rZlEYbpjTaaKod3XxzabRhSqMNUxptmMahNzWl0YYpjTaaeg29QVNptGFqRzc3lUYbTc18Y1+MRH+EN9eObjal0YYpjTaaakc331wabZjSaMOURhumcehNTWm0YUqjjaZeQ2/QVBptmNrRzU2l0UZTM9/YFyPRH+HNtaObTWm0YUqjjaba0c03l0YbpjTaMKXRhmkcelNTGm2Y0mijqdfQGzSVRhumdnRzU2m00dTMN/bFSPRHeHPt6GZTGm2Y0mijqXZ0882l0YYpjTZMabRhGofe1JRGG6Y02mjqNfQGTaXRhqkd3dxUGm00NfONfTES/RHeXDu62ZRGG6Y02miqHd18c2m0YUqjDVMabZjGoTc1pdGGKY02mnoNvUFTabRhakc3N5VGG03NfGNfjER/hDfXjm42pdGGKY02mmpHN99cGm2Y0mjDlEYbpnHoTU1ptGFKo42mXkNv0FQabZja0c1NpdFGUzPf2Bcj0R/hzbWjm01ptGFKo42m2tHNN5dGG6Y02jCl0YZpHHpTUxptmNJoo6nX0Bs0lUYbpnZ0c1NptNHUzDf2xUj0R3hz7ehmUxptmNJoo6l2dPPNpdGGKY02TGm0YRqH3tSURhumNNpo6jX0Bk2l0YapHd3cVBptNDXzjX0xEv0R3lw7utmURhumNNpoqh3dfHNptGFKow1TGm2YxqE3NaXRhimNNpp6Db1BU2m0YWpHNzeVRhtNzXxjX4xEf4Q3145uNqXRhimNNppqRzffXBptmNJow5RGG6Zx6E1NabRhSqONpl5Db9BUGm2Y2tHNTaXRRlMz39gXI9Ef4c21o5tNabRhSqONptrRzTeXRhumNNowpdGGaRx6U1MabZjSaKOp19AbNJVGG6Z2dHNTabTR1Mw39sVI9Ed4c+3oZlMabZjSaKOpdnTzzaXRhimNNkxptGEah97UlEYbpjTaaOo19AZNpdGGqR3d3FQabTQ18419MRL9Ed5cO7rZlEYbpjTaaKod3XxzabRhSqMNUxptmMahNzWl0YYpjTaaeg29QVNptGFqRzc3lUYbTc18Y1+MRH+EN9eObjal0YYpjTaaakc331wabZjSaMOURhumcehNTWm0YUqjjaZeQ2/QVBptmNrRzU2l0UZTM9/YFyPRH+HNtaObTWm0YUqjjaba0c03l0YbpjTaMKXRhmkcelNTGm2Y0mijqdfQGzSVRhumdnRzU2m00dTMN/bFSPRHeHPt6GZTGm2Y0mijqXZ0882l0YYpjTZMabRhGofe1JRGG6Y02mjqNfQGTaXRhqkd3dxUGm00NfONfTES/RHeXDu62ZRGG6Y02miqHd18c2m0YUqjDVMabZjGoTc1pdGGKY02mnoNvUFTabRhakc3N5VGG03NfGNfjER/hDfXjm42pdGGKY02mmpHN99cGm2Y0mjDlEYbpnHoTU1ptGFKo42mXkNv0FQabZja0c1NpdFGUzPf2Bcj0R/hzbWjm01ptGFKo42m2tHNN5dGG6Y02jCl0YZpHHpTUxptmNJoo6nX0Bs0lUYbpnZ0c1NptNHUzDf2xcxX6D86pnZ08821o5tNabRheg29gWm60G9kakc3m9JowzR3o998/a7X0BuY0mjDlEYbTY2zF5yv0B+hqR3dfHPt6GZTGm2YXkNvYJou9BuZ2tHNpjTaMM3d6Ddfv+s19AamNNowpdFGU+PsBecr9Edoakc331w7utmURhum19AbmKYL/UamdnSzKY02THM3+s3X73oNvYEpjTZMabTR1Dh7wfkK/RGa2tHNN9eObjal0YbpNfQGpulCv5GpHd1sSqMN09yNfvP1u15Db2BKow1TGm00Nc5ecL5Cf4SmdnTzzbWjm01ptGF6Db2BabrQb2RqRzeb0mjDNHej33z9rtfQG5jSaMOURhtNjbMXnK/QH6GpHd18c+3oZlMabZheQ29gmi70G5na0c2mNNowzd3oN1+/6zX0BqY02jCl0UZT4+wF5yv0R2hqRzffXDu62ZRGG6bX0BuYpgv9RqZ2dLMpjTZMczf6zdfveg29gSmNNkxptNHUOHvB+Qr9EZra0c03145uNqXRhuk19Aam6UK/kakd3WxKow3T3I1+8/W7XkNvYEqjDVMabTQ1zl5wvkJ/hKZ2dPPNtaObTWm0YXoNvYFputBvZGpHN5vSaMM0d6PffP2u19AbmNJow5RGG02Nsxecr9Afoakd3Xxz7ehmUxptmF5Db2CaLvQbmdrRzaY02jDN3eg3X7/rNfQGpjTaMKXRRlPj7AXnK/RHaGpHN99cO7rZlEYbptfQG5imC/1GpnZ0symNNkxzN/rN1+96Db2BKY02TGm00dQ4e8H5Cv0RmtrRzTfXjm42pdGG6TX0BqbpQr+RqR3dbEqjDdPcjX7z9bteQ29gSqMNUxptNDXOXnC+Qn+EpnZ08821o5tNabRheg29gWm60G9kakc3m9JowzR3o998/a7X0BuY0mjDlEYbTY2zF5yv0B+hqR3dfHPt6GZTGm2YXkNvYJou9BuZ2tHNpjTaMM3d6Ddfv+s19AamNNowpdFGU+PsBecr9Edoakc331w7utmURhum19AbmKYL/UamdnSzKY02THM3+s3X73oNvYEpjTZMabTR1Dh7wfkK/RGa2tHNN9eObjal0YbpNfQGpulCv5GpHd1sSqMN09yNfvP1u15Db2BKow1TGm00Nc5ecL5Cf4SmdnTzzbWjm01ptGF6Db2BabrQb2RqRzeb0mjDNHej33z9rtfQG5jSaMOURhtNjbMXnK/QH6GpHd18c+3oZlMabZheQ29gmi70G5na0c2mNNowzd3oN1+/6zX0BqY02jCl0UZT4+wF5yv0R2hqRzffXDu62ZRGG6bX0BuYpgv9RqZ2dLMpjTZMczf6zdfveg29gSmNNkxptNHUOHvB+Qr9EZra0c03145uNqXRhuk19Aam6UK/kakd3WxKow3T3I1+8/W7XkNvYEqjDVMabTQ1zl6wDH3kTU0X+o1MabRhakc3m9rRzU21o5vX70qjDdNr6A1Mr6E3aGq60G/UVDu6eZ03zl6wDH3kTU0X+o1MabRhakc3m9rRzU21o5vX70qjDdNr6A1Mr6E3aGq60G/UVDu6eZ03zl6wDH3kTU0X+o1MabRhakc3m9rRzU21o5vX70qjDdNr6A1Mr6E3aGq60G/UVDu6eZ03zl6wDH3kTU0X+o1MabRhakc3m9rRzU21o5vX70qjDdNr6A1Mr6E3aGq60G/UVDu6eZ03zl6wDH3kTU0X+o1MabRhakc3m9rRzU21o5vX70qjDdNr6A1Mr6E3aGq60G/UVDu6eZ03zl6wDH3kTU0X+o1MabRhakc3m9rRzU21o5vX70qjDdNr6A1Mr6E3aGq60G/UVDu6eZ03zl6wDH3kTU0X+o1MabRhakc3m9rRzU21o5vX70qjDdNr6A1Mr6E3aGq60G/UVDu6eZ03zl6wDH3kTU0X+o1MabRhakc3m9rRzU21o5vX70qjDdNr6A1Mr6E3aGq60G/UVDu6eZ03zl6wDH3kTU0X+o1MabRhakc3m9rRzU21o5vX70qjDdNr6A1Mr6E3aGq60G/UVDu6eZ03zl6wDH3kTU0X+o1MabRhakc3m9rRzU21o5vX70qjDdNr6A1Mr6E3aGq60G/UVDu6eZ03zl6wDH3kTU0X+o1MabRhakc3m9rRzU21o5vX70qjDdNr6A1Mr6E3aGq60G/UVDu6eZ03zl6wDH3kTU0X+o1MabRhakc3m9rRzU21o5vX70qjDdNr6A1Mr6E3aGq60G/UVDu6eZ03zl6wDH3kTU0X+o1MabRhakc3m9rRzU21o5vX70qjDdNr6A1Mr6E3aGq60G/UVDu6eZ03zl6wDH3kTU0X+o1MabRhakc3m9rRzU21o5vX70qjDdNr6A1Mr6E3aGq60G/UVDu6eZ03zl6wDH3kTU0X+o1MabRhakc3m9rRzU21o5vX70qjDdNr6A1Mr6E3aGq60G/UVDu6eZ03zl6wDH3kTU0X+o1MabRhakc3m9rRzU21o5vX70qjDdNr6A1Mr6E3aGq60G/UVDu6eZ03zl6wDH3kTU0X+o1MabRhakc3m9rRzU21o5vX70qjDdNr6A1Mr6E3aGq60G/UVDu6eZ03zl6wDH3kTU0X+o1MabRhakc3m9rRzU21o5vX70qjDdNr6A1Mr6E3aGq60G/UVDu6eZ03zl6wDH3kTU0X+o1MabRhakc3m9rRzU21o5vX70qjDdNr6A1Mr6E3aGq60G/UVDu6eZ03zl6wDH3kTU0X+o1MabRhakc3m9rRzU21o5vX70qjDdNr6A1Mr6E3aGq60G/UVDu6eZ03zl5Qoo9ynZdGG+u8NNpo6jX0BqY02mgqjTZMabTR1NyNfvOba0c3r/PSaGOtT6XRhmmcvaBEH+U6L4021nlptNHUa+gNTGm00VQabZjSaKOpuRv95jfXjm5e56XRxlqfSqMN0zh7QYk+ynVeGm2s89Joo6nX0BuY0mijqTTaMKXRRlNzN/rNb64d3bzOS6ONtT6VRhumcfaCEn2U67w02ljnpdFGU6+hNzCl0UZTabRhSqONpuZu9JvfXDu6eZ2XRhtrfSqNNkzj7AUl+ijXeWm0sc5Lo42mXkNvYEqjjabSaMOURhtNzd3oN7+5dnTzOi+NNtb6VBptmMbZC0r0Ua7z0mhjnZdGG029ht7AlEYbTaXRhimNNpqau9FvfnPt6OZ1XhptrPWpNNowjbMXlOijXOel0cY6L402mnoNvYEpjTaaSqMNUxptNDV3o9/85trRzeu8NNpY61NptGEaZy8o0Ue5zkujjXVeGm009Rp6A1MabTSVRhumNNpoau5Gv/nNtaOb13lptLHWp9JowzTOXlCij3Kdl0Yb67w02mjqNfQGpjTaaCqNNkxptNHU3I1+85trRzev89JoY61PpdGGaZy9oEQf5TovjTbWeWm00dRr6A1MabTRVBptmNJoo6m5G/3mN9eObl7npdHGWp9Kow3TOHtBiT7KdV4abazz0mijqdfQG5jSaKOpNNowpdFGU3M3+s1vrh3dvM5Lo421PpVGG6Zx9oISfZTrvDTaWOel0UZTr6E3MKXRRlNptGFKo42m5m70m99cO7p5nZdGG2t9Ko02TOPsBSX6KNd5abSxzkujjaZeQ29gSqONptJow5RGG03N3eg3v7l2dPM6L4021vpUGm2YxtkLSvRRrvPSaGOdl0YbTb2G3sCURhtNpdGGKY02mpq70W9+c+3o5nVeGm2s9ak02jCNsxeU6KNc56XRxjovjTaaeg29gSmNNppKow1TGm00NXej3/zm2tHN67w02ljrU2m0YRpnLyjRR7nOS6ONdV4abTT1GnoDUxptNJVGG6Y02mhq7ka/+c21o5vXeWm0sdan0mjDNM5eUKKPcp2XRhvrvDTaaOo19AamNNpoKo02TGm00dTcjX7zm2tHN6/z0mhjrU+l0YZpnL2gRB/lOi+NNtZ5abTR1GvoDUxptNFUGm2Y0mijqbkb/eY3145uXuel0cZan0qjDdM4e0GJPsp1XhptrPPSaKOp19AbmNJoo6k02jCl0UZTczf6zW+uHd28zkujjbU+lUYbpnH2ghJ9lOu8NNpY56XRRlOvoTcwpdFGU2m0YUqjjabmbvSb31w7unmdl0Yba30qjTZM4+wFJfooTe3o5ptLo42bS6ONm2tHN5tmbkLf+Ppdr6E3MKXRRlPt6GZTGm2Y0mjDNPNL+wIl+qM2taObby6NNm4ujTZurh3dbJq5CX3j63e9ht7AlEYbTbWjm01ptGFKow3TzC/tC5Toj9rUjm6+uTTauLk02ri5dnSzaeYm9I2v3/UaegNTGm001Y5uNqXRhimNNkwzv7QvUKI/alM7uvnm0mjj5tJo4+ba0c2mmZvQN75+12voDUxptNFUO7rZlEYbpjTaMM380r5Aif6oTe3o5ptLo42bS6ONm2tHN5tmbkLf+Ppdr6E3MKXRRlPt6GZTGm2Y0mjDNPNL+wIl+qM2taObby6NNm4ujTZurh3dbJq5CX3j63e9ht7AlEYbTbWjm01ptGFKow3TzC/tC5Toj9rUjm6+uTTauLk02ri5dnSzaeYm9I2v3/UaegNTGm001Y5uNqXRhimNNkwzv7QvUKI/alM7uvnm0mjj5tJo4+ba0c2mmZvQN75+12voDUxptNFUO7rZlEYbpjTaMM380r5Aif6oTe3o5ptLo42bS6ONm2tHN5tmbkLf+Ppdr6E3MKXRRlPt6GZTGm2Y0mjDNPNL+wIl+qM2taObby6NNm4ujTZurh3dbJq5CX3j63e9ht7AlEYbTbWjm01ptGFKow3TzC/tC5Toj9rUjm6+uTTauLk02ri5dnSzaeYm9I2v3/UaegNTGm001Y5uNqXRhimNNkwzv7QvUKI/alM7uvnm0mjj5tJo4+ba0c2mmZvQN75+12voDUxptNFUO7rZlEYbpjTaMM380r5Aif6oTe3o5ptLo42bS6ONm2tHN5tmbkLf+Ppdr6E3MKXRRlPt6GZTGm2Y0mjDNPNL+wIl+qM2taObby6NNm4ujTZurh3dbJq5CX3j63e9ht7AlEYbTbWjm01ptGFKow3TzC/tC5Toj9rUjm6+uTTauLk02ri5dnSzaeYm9I2v3/UaegNTGm001Y5uNqXRhimNNkwzv7QvUKI/alM7uvnm0mjj5tJo4+ba0c2mmZvQN75+12voDUxptNFUO7rZlEYbpjTaMM380r5Aif6oTe3o5ptLo42bS6ONm2tHN5tmbkLf+Ppdr6E3MKXRRlPt6GZTGm2Y0mjDNPNL+wIl+qM2taObby6NNm4ujTZurh3dbJq5CX3j63e9ht7AlEYbTbWjm01ptGFKow3TzC/tC5Toj9rUjm6+uTTauLk02ri5dnSzaeYm9I2v3/UaegNTGm001Y5uNqXRhimNNkwzv7QvUKI/alM7uvnm0mjj5tJo4+ba0c2mmZvQN75+12voDUxptNFUO7rZlEYbpjTaMM380r5Aif6oTWm0YXoNvUFTabTRVDu6uam5G/3m655eQ29gSqMNUxptmNrRzaY02ri519AbNJVGG6Zx9oISfZSmNNowvYbeoKk02miqHd3c1NyNfvN1T6+hNzCl0YYpjTZM7ehmUxpt3Nxr6A2aSqMN0zh7QYk+SlMabZheQ2/QVBptNNWObm5q7ka/+bqn19AbmNJow5RGG6Z2dLMpjTZu7jX0Bk2l0YZpnL2gRB+lKY02TK+hN2gqjTaaakc3NzV3o9983dNr6A1MabRhSqMNUzu62ZRGGzf3GnqDptJowzTOXlCij9KURhum19AbNJVGG021o5ubmrvRb77u6TX0BqY02jCl0YapHd1sSqONm3sNvUFTabRhGmcvKNFHaUqjDdNr6A2aSqONptrRzU3N3eg3X/f0GnoDUxptmNJow9SObjal0cbNvYbeoKk02jCNsxeU6KM0pdGG6TX0Bk2l0UZT7ejmpuZu9Juve3oNvYEpjTZMabRhakc3m9Jo4+ZeQ2/QVBptmMbZC0r0UZrSaMP0GnqDptJoo6l2dHNTczf6zdc9vYbewJRGG6Y02jC1o5tNabRxc6+hN2gqjTZM4+wFJfooTWm0YXoNvUFTabTRVDu6uam5G/3m655eQ29gSqMNUxptmNrRzaY02ri519AbNJVGG6Zx9oISfZSmNNowvYbeoKk02miqHd3c1NyNfvN1T6+hNzCl0YYpjTZM7ehmUxpt3Nxr6A2aSqMN0zh7QYk+SlMabZheQ2/QVBptNNWObm5q7ka/+bqn19AbmNJow5RGG6Z2dLMpjTZu7jX0Bk2l0YZpnL2gRB+lKY02TK+hN2gqjTaaakc3NzV3o9983dNr6A1MabRhSqMNUzu62ZRGGzf3GnqDptJowzTOXlCij9KURhum19AbNJVGG021o5ubmrvRb77u6TX0BqY02jCl0YapHd1sSqONm3sNvUFTabRhGmcvKNFHaUqjDdNr6A2aSqONptrRzU3N3eg3X/f0GnoDUxptmNJow9SObjal0cbNvYbeoKk02jCNsxeU6KM0pdGG6TX0Bk2l0UZT7ejmpuZu9Juve3oNvYEpjTZMabRhakc3m9Jo4+ZeQ2/QVBptmMbZC0r0UZrSaMP0GnqDptJoo6l2dHNTczf6zdc9vYbewJRGG6Y02jC1o5tNabRxc6+hN2gqjTZM4+wFJfooTWm0YXoNvUFTabTRVDu6uam5G/3m655eQ29gSqMNUxptmNrRzaY02ri519AbNJVGG6Zx9oISfZSmNNowvYbeoKk02miqHd3c1NyNfvN1T6+hNzCl0YYpjTZM7ehmUxpt3Nxr6A2aSqMN0zh7QYk+SlMabZheQ2/QVBptNNWObm5q7ka/+bqn19AbmNJow5RGG6Z2dLMpjTZu7jX0Bk2l0YZpnL2gRB+lKY02TK+hN2gqjTaaakc3NzV3o9983dNr6A1MabRhSqMNUzu62ZRGGzf3GnqDptJowzTOXlCij7Kp19AbmNrRzU2l0YbpNfQGpulCv5FpHHpT02voDUzt6GbTdKHfyNSObja1o5tNM9/YFyPRH2FTr6E3MLWjm5tKow3Ta+gNTNOFfiPTOPSmptfQG5ja0c2m6UK/kakd3WxqRzebZr6xL0aiP8KmXkNvYGpHNzeVRhum19AbmKYL/UamcehNTa+hNzC1o5tN04V+I1M7utnUjm42zXxjX4xEf4RNvYbewNSObm4qjTZMr6E3ME0X+o1M49Cbml5Db2BqRzebpgv9RqZ2dLOpHd1smvnGvhiJ/gibeg29gakd3dxUGm2YXkNvYJou9BuZxqE3Nb2G3sDUjm42TRf6jUzt6GZTO7rZNPONfTES/RE29Rp6A1M7urmpNNowvYbewDRd6DcyjUNvanoNvYGpHd1smi70G5na0c2mdnSzaeYb+2Ik+iNs6jX0BqZ2dHNTabRheg29gWm60G9kGofe1PQaegNTO7rZNF3oNzK1o5tN7ehm08w39sVI9EfY1GvoDUzt6Oam0mjD9Bp6A9N0od/INA69qek19AamdnSzabrQb2RqRzeb2tHNpplv7IuR6I+wqdfQG5ja0c1NpdGG6TX0BqbpQr+RaRx6U9Nr6A1M7ehm03Sh38jUjm42taObTTPf2Bcj0R9hU6+hNzC1o5ubSqMN02voDUzThX4j0zj0pqbX0BuY2tHNpulCv5GpHd1sakc3m2a+sS9Goj/Cpl5Db2BqRzc3lUYbptfQG5imC/1GpnHoTU2voTcwtaObTdOFfiNTO7rZ1I5uNs18Y1+MRH+ETb2G3sDUjm5uKo02TK+hNzBNF/qNTOPQm5peQ29gakc3m6YL/UamdnSzqR3dbJr5xr4Yif4Im3oNvYGpHd3cVBptmF5Db2CaLvQbmcahNzW9ht7A1I5uNk0X+o1M7ehmUzu62TTzjX0xEv0RNvUaegNTO7q5qTTaML2G3sA0Xeg3Mo1Db2p6Db2BqR3dbJou9BuZ2tHNpnZ0s2nmG/tiJPojbOo19AamdnRzU2m0YXoNvYFputBvZBqH3tT0GnoDUzu62TRd6DcytaObTe3oZtPMN/bFSPRH2NRr6A1M7ejmptJow/QaegPTdKHfyDQOvanpNfQGpnZ0s2m60G9kakc3m9rRzaaZb+yLkeiPsKnX0BuY2tHNTaXRhuk19Aam6UK/kWkcelPTa+gNTO3oZtN0od/I1I5uNrWjm00z39gXI9EfYVOvoTcwtaObm0qjDdNr6A1M04V+I9M49Kam19AbmNrRzabpQr+RqR3dbGpHN5tmvrEvRqI/wqZeQ29gakc3N5VGG6bX0BuYpgv9RqZx6E1Nr6E3MLWjm03ThX4jUzu62dSObjbNfGNfjER/hE29ht7A1I5ubiqNNkyvoTcwTRf6jUzj0JuaXkNvYGpHN5umC/1GpnZ0s6kd3Wya+ca+mDL0R91UGm2Y0mjD1I5uNqXRRlPThX6jdV4abdxcO7rZlEYbptfQG9xcGm2YXkNvYBqH3tQ0XfaLlKE/mqbSaMOURhumdnSzKY02mpou9But89Jo4+ba0c2mNNowvYbe4ObSaMP0GnoD0zj0pqbpsl+kDP3RNJVGG6Y02jC1o5tNabTR1HSh32idl0YbN9eObjal0YbpNfQGN5dGG6bX0BuYxqE3NU2X/SJl6I+mqTTaMKXRhqkd3WxKo42mpgv9Ruu8NNq4uXZ0symNNkyvoTe4uTTaML2G3sA0Dr2pabrsFylDfzRNpdGGKY02TO3oZlMabTQ1Xeg3Wuel0cbNtaObTWm0YXoNvcHNpdGG6TX0BqZx6E1N02W/SBn6o2kqjTZMabRhakc3m9Joo6npQr/ROi+NNm6uHd1sSqMN02voDW4ujTZMr6E3MI1Db2qaLvtFytAfTVNptGFKow1TO7rZlEYbTU0X+o3WeWm0cXPt6GZTGm2YXkNvcHNptGF6Db2BaRx6U9N02S9Shv5omkqjDVMabZja0c2mNNpoarrQb7TOS6ONm2tHN5vSaMP0GnqDm0ujDdNr6A1M49CbmqbLfpEy9EfTVBptmNJow9SObjal0UZT04V+o3VeGm3cXDu62ZRGG6bX0BvcXBptmF5Db2Aah97UNF32i5ShP5qm0mjDlEYbpnZ0symNNpqaLvQbrfPSaOPm2tHNpjTaML2G3uDm0mjD9Bp6A9M49Kam6bJfpAz90TSVRhumNNowtaObTWm00dR0od9onZdGGzfXjm42pdGG6TX0BjeXRhum19AbmMahNzVNl/0iZeiPpqk02jCl0YapHd1sSqONpqYL/UbrvDTauLl2dLMpjTZMr6E3uLk02jC9ht7ANA69qWm67BcpQ380TaXRhimNNkzt6GZTGm00NV3oN1rnpdHGzbWjm01ptGF6Db3BzaXRhuk19AamcehNTdNlv0gZ+qNpKo02TGm0YWpHN5vSaKOp6UK/0TovjTZurh3dbEqjDdNr6A1uLo02TK+hNzCNQ29qmi77RcrQH01TabRhSqMNUzu62ZRGG01NF/qN1nlptHFz7ehmUxptmF5Db3BzabRheg29gWkcelPTdNkvUob+aJpKow1TGm2Y2tHNpjTaaGq60G+0zkujjZtrRzeb0mjD9Bp6g5tLow3Ta+gNTOPQm5qmy36RMvRH01QabZjSaMPUjm42pdFGU9OFfqN1Xhpt3Fw7utmURhum19Ab3FwabZheQ29gGofe1DRd9ouUoT+aptJow5RGG6Z2dLMpjTaami70G63z0mjj5trRzaY02jC9ht7g5tJow/QaegPTOPSmpumyX6QM/dE0lUYbpjTaMLWjm01ptNHUdKHfaJ2XRhs3145uNqXRhuk19AY3l0YbptfQG5jGoTc1TZf9ImXoj6apNNowpdGGqR3dbEqjjaamC/1G67w02ri5dnSzKY02TK+hN7i5NNowvYbewDQOvalpuuwXmZ+i/0g01Y5uNqXRRlOvoTcwpdGGKY02mkqjDVM7uvnm0mhjrU+1o5tNabRxc2m0cXNzt/3C81P0H52m2tHNpjTaaOo19AamNNowpdFGU2m0YWpHN99cGm2s9al2dLMpjTZuLo02bm7utl94for+o9NUO7rZlEYbTb2G3sCURhumNNpoKo02TO3o5ptLo421PtWObjal0cbNpdHGzc3d9gvPT9F/dJpqRzeb0mijqdfQG5jSaMOURhtNpdGGqR3dfHNptLHWp9rRzaY02ri5NNq4ubnbfuH5KfqPTlPt6GZTGm009Rp6A1MabZjSaKOpNNowtaObby6NNtb6VDu62ZRGGzeXRhs3N3fbLzw/Rf/Raaod3WxKo42mXkNvYEqjDVMabTSVRhumdnTzzaXRxlqfakc3m9Jo4+bSaOPm5m77heen6D86TbWjm01ptNHUa+gNTGm0YUqjjabSaMPUjm6+uTTaWOtT7ehmUxpt3Fwabdzc3G2/8PwU/UenqXZ0symNNpp6Db2BKY02TGm00VQabZja0c03l0Yba32qHd1sSqONm0ujjZubu+0Xnp+i/+g01Y5uNqXRRlOvoTcwpdGGKY02mkqjDVM7uvnm0mhjrU+1o5tNabRxc2m0cXNzt/3C81P0H52m2tHNpjTaaOo19AamNNowpdFGU2m0YWpHN99cGm2s9al2dLMpjTZuLo02bm7utl94for+o9NUO7rZlEYbTb2G3sCURhumNNpoKo02TO3o5ptLo421PtWObjal0cbNpdHGzc3d9gvPT9F/dJpqRzeb0mijqdfQG5jSaMOURhtNpdGGqR3dfHNptLHWp9rRzaY02ri5NNq4ubnbfuH5KfqPTlPt6GZTGm009Rp6A1MabZjSaKOpNNowtaObby6NNtb6VDu62ZRGGzeXRhs3N3fbLzw/Rf/Raaod3WxKo42mXkNvYEqjDVMabTSVRhumdnTzzaXRxlqfakc3m9Jo4+bSaOPm5m77heen6D86TbWjm01ptNHUa+gNTGm0YUqjjabSaMPUjm6+uTTaWOtT7ehmUxpt3Fwabdzc3G2/8PwU/UenqXZ0symNNpp6Db2BKY02TGm00VQabZja0c03l0Yba32qHd1sSqONm0ujjZubu+0Xnp+i/+g01Y5uNqXRRlOvoTcwpdGGKY02mkqjDVM7uvnm0mhjrU+1o5tNabRxc2m0cXNzt/3C81P0H52m2tHNpjTaaOo19AamNNowpdFGU2m0YWpHN99cGm2s9al2dLMpjTZuLo02bm7utl94for+o9NUO7rZlEYbTb2G3sCURhumNNpoKo02TO3o5ptLo421PtWObjal0cbNpdHGzc3d9gvPT9F/dJpqRzeb0mijqdfQG5jSaMOURhtNpdGGqR3dfHNptLHWp9rRzaY02ri5NNq4ubnbfmGJ/mhMabRhSqONdU9ptNFUGm3cXBptmNJow5RGG+ueXkNv0FQabZimC/1G63e9ht7ANM5eUKKP0pRGG6Y02lj3lEYbTaXRxs2l0YYpjTZMabSx7uk19AZNpdGGabrQb7R+12voDUzj7AUl+ihNabRhSqONdU9ptNFUGm3cXBptmNJow5RGG+ueXkNv0FQabZimC/1G63e9ht7ANM5eUKKP0pRGG6Y02lj3lEYbTaXRxs2l0YYpjTZMabSx7uk19AZNpdGGabrQb7R+12voDUzj7AUl+ihNabRhSqONdU9ptNFUGm3cXBptmNJow5RGG+ueXkNv0FQabZimC/1G63e9ht7ANM5eUKKP0pRGG6Y02lj3lEYbTaXRxs2l0YYpjTZMabSx7uk19AZNpdGGabrQb7R+12voDUzj7AUl+ihNabRhSqONdU9ptNFUGm3cXBptmNJow5RGG+ueXkNv0FQabZimC/1G63e9ht7ANM5eUKKP0pRGG6Y02lj3lEYbTaXRxs2l0YYpjTZMabSx7uk19AZNpdGGabrQb7R+12voDUzj7AUl+ihNabRhSqONdU9ptNFUGm3cXBptmNJow5RGG+ueXkNv0FQabZimC/1G63e9ht7ANM5eUKKP0pRGG6Y02lj3lEYbTaXRxs2l0YYpjTZMabSx7uk19AZNpdGGabrQb7R+12voDUzj7AUl+ihNabRhSqONdU9ptNFUGm3cXBptmNJow5RGG+ueXkNv0FQabZimC/1G63e9ht7ANM5eUKKP0pRGG6Y02lj3lEYbTaXRxs2l0YYpjTZMabSx7uk19AZNpdGGabrQb7R+12voDUzj7AUl+ihNabRhSqONdU9ptNFUGm3cXBptmNJow5RGG+ueXkNv0FQabZimC/1G63e9ht7ANM5eUKKP0pRGG6Y02lj3lEYbTaXRxs2l0YYpjTZMabSx7uk19AZNpdGGabrQb7R+12voDUzj7AUl+ihNabRhSqONdU9ptNFUGm3cXBptmNJow5RGG+ueXkNv0FQabZimC/1G63e9ht7ANM5eUKKP0pRGG6Y02lj3lEYbTaXRxs2l0YYpjTZMabSx7uk19AZNpdGGabrQb7R+12voDUzj7AUl+ihNabRhSqONdU9ptNFUGm3cXBptmNJow5RGG+ueXkNv0FQabZimC/1G63e9ht7ANM5eUKKP0pRGG6Y02lj3lEYbTaXRxs2l0YYpjTZMabSx7uk19AZNpdGGabrQb7R+12voDUzj7AUl+ihNabRhSqONdU9ptNFUGm3cXBptmNJow5RGG+ueXkNv0FQabZimC/1G63e9ht7ANM5eUKKP0pRGG6Y02lj3lEYbTaXRxs2l0YYpjTZMabSx7uk19AZNpdGGabrQb7R+12voDUzj7AXnp+iP2vQaegPTa+gN1nmvoTdY572G3sCURhs3l0YbpjTaaCqNNppKow3Ta+gNbm7utl94for+o2N6Db2B6TX0Buu819AbrPNeQ29gSqONm0ujDVMabTSVRhtNpdGG6TX0Bjc3d9svPD9F/9ExvYbewPQaeoN13mvoDdZ5r6E3MKXRxs2l0YYpjTaaSqONptJow/QaeoObm7vtF56fov/omF5Db2B6Db3BOu819AbrvNfQG5jSaOPm0mjDlEYbTaXRRlNptGF6Db3Bzc3d9gvPT9F/dEyvoTcwvYbeYJ33GnqDdd5r6A1MabRxc2m0YUqjjabSaKOpNNowvYbe4ObmbvuF56foPzqm19AbmF5Db7DOew29wTrvNfQGpjTauLk02jCl0UZTabTRVBptmF5Db3Bzc7f9wvNT9B8d02voDUyvoTdY572G3mCd9xp6A1MabdxcGm2Y0mijqTTaaCqNNkyvoTe4ubnbfuH5KfqPjuk19Aam19AbrPNeQ2+wznsNvYEpjTZuLo02TGm00VQabTSVRhum19Ab3Nzcbb/w/BT9R8f0GnoD02voDdZ5r6E3WOe9ht7AlEYbN5dGG6Y02mgqjTaaSqMN02voDW5u7rZfeH6K/qNjeg29gek19AbrvNfQG6zzXkNvYEqjjZtLow1TGm00lUYbTaXRhuk19AY3N3fbLzw/Rf/RMb2G3sD0GnqDdd5r6A3Wea+hNzCl0cbNpdGGKY02mkqjjabSaMP0GnqDm5u77Reen6L/6JheQ29geg29wTrvNfQG67zX0BuY0mjj5tJow5RGG02l0UZTabRheg29wc3N3fYLz0/Rf3RMr6E3ML2G3mCd9xp6g3Xea+gNTGm0cXNptGFKo42m0mijqTTaML2G3uDm5m77heen6D86ptfQG5heQ2+wznsNvcE67zX0BqY02ri5NNowpdFGU2m00VQabZheQ29wc3O3/cLzU/QfHdNr6A1Mr6E3WOe9ht5gnfcaegNTGm3cXBptmNJoo6k02mgqjTZMr6E3uLm5237h+Sn6j47pNfQGptfQG6zzXkNvsM57Db2BKY02bi6NNkxptNFUGm00lUYbptfQG9zc3G2/8PwU/UfH9Bp6A9Nr6A3Wea+hN1jnvYbewJRGGzeXRhumNNpoKo02mkqjDdNr6A1ubu62X3h+iv6jY3oNvYHpNfQG67zX0Bus815Db2BKo42bS6MNUxptNJVGG02l0YbpNfQGNzd32y88P0X/0TG9ht7A9Bp6g3Xea+gN1nmvoTcwpdHGzaXRhimNNppKo42m0mjD9Bp6g5ubu+0Xnp+i/+iYXkNvYHoNvcE67zX0Buu819AbmNJo4+bSaMOURhtNpdFGU2m0YXoNvcHNzd32C5ehP0JTGm00lUYbpjTaaCqNNppKow1TO7p53VMabZjSaMP0GnqDm2tHN99cO7rZlEYbpjTaMLWjm5saZy9Yhj5yUxptNJVGG6Y02mgqjTaaSqMNUzu6ed1TGm2Y0mjD9Bp6g5trRzffXDu62ZRGG6Y02jC1o5ubGmcvWIY+clMabTSVRhumNNpoKo02mkqjDVM7unndUxptmNJow/QaeoOba0c331w7utmURhumNNowtaObmxpnL1iGPnJTGm00lUYbpjTaaCqNNppKow1TO7p53VMabZjSaMP0GnqDm2tHN99cO7rZlEYbpjTaMLWjm5saZy9Yhj5yUxptNJVGG6Y02mgqjTaaSqMNUzu6ed1TGm2Y0mjD9Bp6g5trRzffXDu62ZRGG6Y02jC1o5ubGmcvWIY+clMabTSVRhumNNpoKo02mkqjDVM7unndUxptmNJow/QaeoOba0c331w7utmURhumNNowtaObmxpnL1iGPnJTGm00lUYbpjTaaCqNNppKow1TO7p53VMabZjSaMP0GnqDm2tHN99cO7rZlEYbpjTaMLWjm5saZy9Yhj5yUxptNJVGG6Y02mgqjTaaSqMNUzu6ed1TGm2Y0mjD9Bp6g5trRzffXDu62ZRGG6Y02jC1o5ubGmcvWIY+clMabTSVRhumNNpoKo02mkqjDVM7unndUxptmNJow/QaeoOba0c331w7utmURhumNNowtaObmxpnL1iGPnJTGm00lUYbpjTaaCqNNppKow1TO7p53VMabZjSaMP0GnqDm2tHN99cO7rZlEYbpjTaMLWjm5saZy9Yhj5yUxptNJVGG6Y02mgqjTaaSqMNUzu6ed1TGm2Y0mjD9Bp6g5trRzffXDu62ZRGG6Y02jC1o5ubGmcvWIY+clMabTSVRhumNNpoKo02mkqjDVM7unndUxptmNJow/QaeoOba0c331w7utmURhumNNowtaObmxpnL1iGPnJTGm00lUYbpjTaaCqNNppKow1TO7p53VMabZjSaMP0GnqDm2tHN99cO7rZlEYbpjTaMLWjm5saZy9Yhj5yUxptNJVGG6Y02mgqjTaaSqMNUzu6ed1TGm2Y0mjD9Bp6g5trRzffXDu62ZRGG6Y02jC1o5ubGmcvWIY+clMabTSVRhumNNpoKo02mkqjDVM7unndUxptmNJow/QaeoOba0c331w7utmURhumNNowtaObmxpnL1iGPnJTGm00lUYbpjTaaCqNNppKow1TO7p53VMabZjSaMP0GnqDm2tHN99cO7rZlEYbpjTaMLWjm5saZy9Yhj5yUxptNJVGG6Y02mgqjTaaSqMNUzu6ed1TGm2Y0mjD9Bp6g5trRzffXDu62ZRGG6Y02jC1o5ubGmcvWIY+clMabTSVRhumNNpoKo02mkqjDVM7unndUxptmNJow/QaeoOba0c331w7utmURhumNNowtaObmxpnL1iGPnJTGm00lUYbpjTaaCqNNppKow1TO7p53VMabZjSaMP0GnqDm2tHN99cO7rZlEYbpjTaMLWjm5saZy9Yhj5yUxptNJVGG6Y02mgqjTaaSqMNUzu6ed1TGm2Y0mjD9Bp6g5trRzffXDu62ZRGG6Y02jC1o5ubGmcvOF+hP8KmXkNv0FQ7utmURhumNNq4uXZ0c1OvoTcwpdHGOi+NNkxptGFqRzff3GvoDdZ502W/yHyF/qibeg29QVPt6GZTGm2Y0mjj5trRzU29ht7AlEYb67w02jCl0YapHd18c6+hN1jnTZf9IvMV+qNu6jX0Bk21o5tNabRhSqONm2tHNzf1GnoDUxptrPPSaMOURhumdnTzzb2G3mCdN132i8xX6I+6qdfQGzTVjm42pdGGKY02bq4d3dzUa+gNTGm0sc5Low1TGm2Y2tHNN/caeoN13nTZLzJfoT/qpl5Db9BUO7rZlEYbpjTauLl2dHNTr6E3MKXRxjovjTZMabRhakc339xr6A3WedNlv8h8hf6om3oNvUFT7ehmUxptmNJo4+ba0c1NvYbewJRGG+u8NNowpdGGqR3dfHOvoTdY502X/SLzFfqjbuo19AZNtaObTWm0YUqjjZtrRzc39Rp6A1Mabazz0mjDlEYbpnZ08829ht5gnTdd9ovMV+iPuqnX0Bs01Y5uNqXRhimNNm6uHd3c1GvoDUxptLHOS6MNUxptmNrRzTf3GnqDdd502S8yX6E/6qZeQ2/QVDu62ZRGG6Y02ri5dnRzU6+hNzCl0cY6L402TGm0YWpHN9/ca+gN1nnTZb/IfIX+qJt6Db1BU+3oZlMabZjSaOPm2tHNTb2G3sCURhvrvDTaMKXRhqkd3Xxzr6E3WOdNl/0i8xX6o27qNfQGTbWjm01ptGFKo42ba0c3N/UaegNTGm2s89Jow5RGG6Z2dPPNvYbeYJ03XfaLzFfoj7qp19AbNNWObjal0YYpjTZurh3d3NRr6A1MabSxzkujDVMabZja0c039xp6g3XedNkvMl+hP+qmXkNv0FQ7utmURhumNNq4uXZ0c1OvoTcwpdHGOi+NNkxptGFqRzff3GvoDdZ502W/yHyF/qibeg29QVPt6GZTGm2Y0mjj5trRzU29ht7AlEYb67w02jCl0YapHd18c6+hN1jnTZf9IvMV+qNu6jX0Bk21o5tNabRhSqONm2tHNzf1GnoDUxptrPPSaMOURhumdnTzzb2G3mCdN132i8xX6I+6qdfQGzTVjm42pdGGKY02bq4d3dzUa+gNTGm0sc5Low1TGm2Y2tHNN/caeoN13nTZLzJfoT/qpl5Db9BUO7rZlEYbpjTauLl2dHNTr6E3MKXRxjovjTZMabRhakc339xr6A3WedNlv8h8hf6om3oNvUFT7ehmUxptmNJo4+ba0c1NvYbewJRGG+u8NNowpdGGqR3dfHOvoTdY502X/SLzFfqjbuo19AZNtaObTWm0YUqjjZtrRzc39Rp6A1Mabazz0mjDlEYbpnZ08829ht5gnTdd9ovMV+iPuqnX0Bs01Y5uNqXRhimNNm6uHd3c1GvoDUxptLHOS6MNUxptmNrRzTf3GnqDdd502S8i0Udueg29wfpdabTR1Dj0pjf3GnqD9bva0c2mNNowvYbeoKk02ljrX9WObjaNsxeU6KM0vYbeYP2uNNpoahx605t7Db3B+l3t6GZTGm2YXkNv0FQabaz1r2pHN5vG2QtK9FGaXkNvsH5XGm00NQ696c29ht5g/a52dLMpjTZMr6E3aCqNNtb6V7Wjm03j7AUl+ihNr6E3WL8rjTaaGofe9OZeQ2+wflc7utmURhum19AbNJVGG2v9q9rRzaZx9oISfZSm19AbrN+VRhtNjUNvenOvoTdYv6sd3WxKow3Ta+gNmkqjjbX+Ve3oZtM4e0GJPkrTa+gN1u9Ko42mxqE3vbnX0Bus39WObjal0YbpNfQGTaXRxlr/qnZ0s2mcvaBEH6XpNfQG63el0UZT49Cb3txr6A3W72pHN5vSaMP0GnqDptJoY61/VTu62TTOXlCij9L0GnqD9bvSaKOpcehNb+419Abrd7Wjm01ptGF6Db1BU2m0sda/qh3dbBpnLyjRR2l6Db3B+l1ptNHUOPSmN/caeoP1u9rRzaY02jC9ht6gqTTaWOtf1Y5uNo2zF5ToozS9ht5g/a402mhqHHrTm3sNvcH6Xe3oZlMabZheQ2/QVBptrPWvakc3m8bZC0r0UZpeQ2+wflcabTQ1Dr3pzb2G3mD9rnZ0symNNkyvoTdoKo021vpXtaObTePsBSX6KE2voTdYvyuNNpoah9705l5Db7B+Vzu62ZRGG6bX0Bs0lUYba/2r2tHNpnH2ghJ9lKbX0Bus35VGG02NQ296c6+hN1i/qx3dbEqjDdNr6A2aSqONtf5V7ehm0zh7QYk+StNr6A3W70qjjabGoTe9udfQG6zf1Y5uNqXRhuk19AZNpdHGWv+qdnSzaZy9oEQfpek19Abrd6XRRlPj0Jve3GvoDdbvakc3m9Jow/QaeoOm0mhjrX9VO7rZNM5eUKKP0vQaeoP1u9Joo6lx6E1v7jX0But3taObTWm0YXoNvUFTabSx1r+qHd1sGmcvKNFHaXoNvcH6XWm00dQ49KY39xp6g/W72tHNpjTaML2G3qCpNNpY61/Vjm42jbMXlOijNL2G3mD9rjTaaGocetObew29wfpd7ehmUxptmF5Db9BUGm2s9a9qRzebxtkLSvRRml5Db7B+VxptNDUOvenNvYbeYP2udnSzKY02TK+hN2gqjTbW+le1o5tN4+wFJfooTa+hN1i/K402mhqH3vTmXkNvsH5XO7rZlEYbptfQGzSVRhtr/ava0c2mcfaCEn2U67w02jC9ht7AlEYb67w02mgqjTZM7ejmptrRzU29ht7A1I5uNrWjm01ptGFKow1TGm2s8+Zu+4Ul+qNZ56XRhuk19AamNNpY56XRRlNptGFqRzc31Y5ubuo19AamdnSzqR3dbEqjDVMabZjSaGOdN3fbLyzRH806L402TK+hNzCl0cY6L402mkqjDVM7urmpdnRzU6+hNzC1o5tN7ehmUxptmNJow5RGG+u8udt+YYn+aNZ5abRheg29gSmNNtZ5abTRVBptmNrRzU21o5ubeg29gakd3WxqRzeb0mjDlEYbpjTaWOfN3fYLS/RHs85Low3Ta+gNTGm0sc5Lo42m0mjD1I5ubqod3dzUa+gNTO3oZlM7utmURhumNNowpdHGOm/utl9Yoj+adV4abZheQ29gSqONdV4abTSVRhumdnRzU+3o5qZeQ29gakc3m9rRzaY02jCl0YYpjTbWeXO3/cIS/dGs89Jow/QaegNTGm2s89Joo6k02jC1o5ubakc3N/UaegNTO7rZ1I5uNqXRhimNNkxptLHOm7vtF5boj2adl0YbptfQG5jSaGOdl0YbTaXRhqkd3dxUO7q5qdfQG5ja0c2mdnSzKY02TGm0YUqjjXXe3G2/sER/NOu8NNowvYbewJRGG+u8NNpoKo02TO3o5qba0c1NvYbewNSObja1o5tNabRhSqMNUxptrPPmbvuFJfqjWeel0YbpNfQGpjTaWOel0UZTabRhakc3N9WObm7qNfQGpnZ0s6kd3WxKow1TGm2Y0mhjnTd32y8s0R/NOi+NNkyvoTcwpdHGOi+NNppKow1TO7q5qXZ0c1OvoTcwtaObTe3oZlMabZjSaMOURhvrvLnbfmGJ/mjWeWm0YXoNvYEpjTbWeWm00VQabZja0c1NtaObm3oNvYGpHd1sakc3m9Jow5RGG6Y02ljnzd32C0v0R7POS6MN02voDUxptLHOS6ONptJow9SObm6qHd3c1GvoDUzt6GZTO7rZlEYbpjTaMKXRxjpv7rZfWKI/mnVeGm2YXkNvYEqjjXVeGm00lUYbpnZ0c1Pt6OamXkNvYGpHN5va0c2mNNowpdGGKY021nlzt/3CEv3RrPPSaMP0GnoDUxptrPPSaKOpNNowtaObm2pHNzf1GnoDUzu62dSObjal0YYpjTZMabSxzpu77ReW6I9mnZdGG6bX0BuY0mhjnZdGG02l0YapHd3cVDu6uanX0BuY2tHNpnZ0symNNkxptGFKo4113txtv7BEfzTrvDTaML2G3sCURhvrvDTaaCqNNkzt6Oam2tHNTb2G3sDUjm42taObTWm0YUqjDVMabazz5m77hSX6o1nnpdGG6TX0BqY02ljnpdFGU2m0YWpHNzfVjm5u6jX0BqZ2dLOpHd1sSqMNUxptmNJoY503d9svLNEfzTovjTZMr6E3MKXRxjovjTaaSqMNUzu6ual2dHNTr6E3MLWjm03t6GZTGm2Y0mjDlEYb67y5235hif5o1nlptGF6Db2BKY021nlptNFUGm2Y2tHNTbWjm5t6Db2BqR3dbGpHN5vSaMOURhumNNpY583d9guXoT9CUxptmNrRzTeXRhtNpdGG6TX0Buu8dnSzKY02bq4d3bzOa0c3N5VGG02l0YapHd3cVBptmMbZC5ahj9yURhumdnTzzaXRRlNptGF6Db3BOq8d3WxKo42ba0c3r/Pa0c1NpdFGU2m0YWpHNzeVRhumcfaCZegjN6XRhqkd3XxzabTRVBptmF5Db7DOa0c3m9Jo4+ba0c3rvHZ0c1NptNFUGm2Y2tHNTaXRhmmcvWAZ+shNabRhakc331wabTSVRhum19AbrPPa0c2mNNq4uXZ08zqvHd3cVBptNJVGG6Z2dHNTabRhGmcvWIY+clMabZja0c03l0YbTaXRhuk19AbrvHZ0symNNm6uHd28zmtHNzeVRhtNpdGGqR3d3FQabZjG2QuWoY/clEYbpnZ0882l0UZTabRheg29wTqvHd1sSqONm2tHN6/z2tHNTaXRRlNptGFqRzc3lUYbpnH2gmXoIzel0YapHd18c2m00VQabZheQ2+wzmtHN5vSaOPm2tHN67x2dHNTabTRVBptmNrRzU2l0YZpnL1gGfrITWm0YWpHN99cGm00lUYbptfQG6zz2tHNpjTauLl2dPM6rx3d3FQabTSVRhumdnRzU2m0YRpnL1iGPnJTGm2Y2tHNN5dGG02l0YbpNfQG67x2dLMpjTZurh3dvM5rRzc3lUYbTaXRhqkd3dxUGm2YxtkLlqGP3JRGG6Z2dPPNpdFGU2m0YXoNvcE6rx3dbEqjjZtrRzev89rRzU2l0UZTabRhakc3N5VGG6Zx9oJl6CM3pdGGqR3dfHNptNFUGm2YXkNvsM5rRzeb0mjj5trRzeu8dnRzU2m00VQabZja0c1NpdGGaZy9YBn6yE1ptGFqRzffXBptNJVGG6bX0Bus89rRzaY02ri5dnTzOq8d3dxUGm00lUYbpnZ0c1NptGEaZy9Yhj5yUxptmNrRzTeXRhtNpdGG6TX0Buu8dnSzKY02bq4d3bzOa0c3N5VGG02l0YapHd3cVBptmMbZC5ahj9yURhumdnTzzaXRRlNptGF6Db3BOq8d3WxKo42ba0c3r/Pa0c1NpdFGU2m0YWpHNzeVRhumcfaCZegjN6XRhqkd3XxzabTRVBptmF5Db7DOa0c3m9Jo4+ba0c3rvHZ0c1NptNFUGm2Y2tHNTaXRhmmcvWAZ+shNabRhakc331wabTSVRhum19AbrPPa0c2mNNq4uXZ08zqvHd3cVBptNJVGG6Z2dHNTabRhGmcvWIY+clMabZja0c03l0YbTaXRhuk19AbrvHZ0symNNm6uHd28zmtHNzeVRhtNpdGGqR3d3FQabZjG2QuWoY/clEYbpnZ0882l0UZTabRheg29wTqvHd1sSqONm2tHN6/z2tHNTaXRRlNptGFqRzc3lUYbpnH2gmXoIzel0YapHd18c2m00VQabZheQ2+wzmtHN5vSaOPm2tHN67x2dHNTabTRVBptmNrRzU2l0YZpnL1gGfrITWm0YWpHN99cGm00lUYbptfQG6zz2tHNpjTauLl2dPM6rx3d3FQabTSVRhumdnRzU2m0YRpnLyjRR2lqRzebpgv9RqY02jC1o5tNr6E3MM38En2TpnZ0c1NptNFUGm001Y5uNqXRRlPt6Oampst+EYk+clM7utk0Xeg3MqXRhqkd3Wx6Db2BaeaX6Js0taObm0qjjabSaKOpdnSzKY02mmpHNzc1XfaLSPSRm9rRzabpQr+RKY02TO3oZtNr6A1MM79E36SpHd3cVBptNJVGG021o5tNabTRVDu6uanpsl9Eoo/c1I5uNk0X+o1MabRhakc3m15Db2Ca+SX6Jk3t6Oam0mijqTTaaKod3WxKo42m2tHNTU2X/SISfeSmdnSzabrQb2RKow1TO7rZ9Bp6A9PML9E3aWpHNzeVRhtNpdFGU+3oZlMabTTVjm5uarrsF5HoIze1o5tN04V+I1MabZja0c2m19AbmGZ+ib5JUzu6uak02mgqjTaaakc3m9Joo6l2dHNT02W/iEQfuakd3WyaLvQbmdJow9SObja9ht7ANPNL9E2a2tHNTaXRRlNptNFUO7rZlEYbTbWjm5uaLvtFJPrITe3oZtN0od/IlEYbpnZ0s+k19AammV+ib9LUjm5uKo02mkqjjaba0c2mNNpoqh3d3NR02S8i0Uduakc3m6YL/UamNNowtaObTa+hNzDN/BJ9k6Z2dHNTabTRVBptNNWObjal0UZT7ejmpqbLfhGJPnJTO7rZNF3oNzKl0YapHd1seg29gWnml+ibNLWjm5tKo42m0mijqXZ0symNNppqRzc3NV32i0j0kZva0c2m6UK/kSmNNkzt6GbTa+gNTDO/RN+kqR3d3FQabTSVRhtNtaObTWm00VQ7urmp6bJfRKKP3NSObjZNF/qNTGm0YWpHN5teQ29gmvkl+iZN7ejmptJoo6k02miqHd1sSqONptrRzU1Nl/0iEn3kpnZ0s2m60G9kSqMNUzu62fQaegPTzC/RN2lqRzc3lUYbTaXRRlPt6GZTGm001Y5ubmq67BeR6CM3taObTdOFfiNTGm2Y2tHNptfQG5hmfom+SVM7urmpNNpoKo02mmpHN5vSaKOpdnRzU9Nlv4hEH7mpHd1smi70G5nSaMPUjm42vYbewDTzS/RNmtrRzU2l0UZTabTRVDu62ZRGG021o5ubmi77RST6yE3t6GbTdKHfyJRGG6Z2dLPpNfQGpplfom/S1I5ubiqNNppKo42m2tHNpjTaaKod3dzUdNkvItFHbmpHN5umC/1GpjTaMLWjm02voTcwzfwSfZOmdnRzU2m00VQabTTVjm42pdFGU+3o5qamy34RiT5yUzu62TRd6DcypdGGqR3dbHoNvYFp5pfomzS1o5ubSqONptJoo6l2dLMpjTaaakc3NzVd9otI9JGb2tHNpulCv5EpjTZM7ehm02voDUwzv0TfpKkd3dxUGm00lUYbTbWjm01ptNFUO7q5qemyX0Sij9zUjm42TRf6jUxptGFqRzebXkNvYJr5JfomTe3o5qbSaKOpNNpoqh3dbEqjjaba0c1NTZf9IhJ95E21o5tNabTR1HSh36ipdnRzU2m00dQ49KbrvDTauLk02jCl0UZTabRhSqONm2tHNzc1zl5Qoo+yqXZ0symNNpqaLvQbNdWObm4qjTaaGofedJ2XRhs3l0YbpjTaaCqNNkxptHFz7ejmpsbZC0r0UTbVjm42pdFGU9OFfqOm2tHNTaXRRlPj0Juu89Jo4+bSaMOURhtNpdGGKY02bq4d3dzUOHtBiT7KptrRzaY02mhqutBv1FQ7urmpNNpoahx603VeGm3cXBptmNJoo6k02jCl0cbNtaObmxpnLyjRR9lUO7rZlEYbTU0X+o2aakc3N5VGG02NQ2+6zkujjZtLow1TGm00lUYbpjTauLl2dHNT4+wFJfoom2pHN5vSaKOp6UK/UVPt6Oam0mijqXHoTdd5abRxc2m0YUqjjabSaMOURhs3145ubmqcvaBEH2VT7ehmUxptNDVd6Ddqqh3d3FQabTQ1Dr3pOi+NNm4ujTZMabTRVBptmNJo4+ba0c1NjbMXlOijbKod3WxKo42mpgv9Rk21o5ubSqONpsahN13npdHGzaXRhimNNppKow1TGm3cXDu6ualx9oISfZRNtaObTWm00dR0od+oqXZ0c1NptNHUOPSm67w02ri5NNowpdFGU2m0YUqjjZtrRzc3Nc5eUKKPsql2dLMpjTaami70GzXVjm5uKo02mhqH3nSdl0YbN5dGG6Y02mgqjTZMabRxc+3o5qbG2QtK9FE21Y5uNqXRRlPThX6jptrRzU2l0UZT49CbrvPSaOPm0mjDlEYbTaXRhimNNm6uHd3c1Dh7QYk+yqba0c2mNNpoarrQb9RUO7q5qTTaaGocetN1Xhpt3FwabZjSaKOpNNowpdHGzbWjm5saZy8o0UfZVDu62ZRGG01NF/qNmmpHNzeVRhtNjUNvus5Lo42bS6MNUxptNJVGG6Y02ri5dnRzU+PsBSX6KJtqRzeb0mijqelCv1FT7ejmptJoo6lx6E3XeWm0cXNptGFKo42m0mjDlEYbN9eObm5qnL2gRB9lU+3oZlMabTQ1Xeg3aqod3dxUGm00NQ696TovjTZuLo02TGm00VQabZjSaOPm2tHNTY2zF5Too2yqHd1sSqONpqYL/UZNtaObm0qjjabGoTdd56XRxs2l0YYpjTaaSqMNUxpt3Fw7urmpcfaCEn2UTbWjm01ptNHUdKHfqKl2dHNTabTR1Dj0puu8NNq4uTTaMKXRRlNptGFKo42ba0c3NzXOXlCij7KpdnSzKY02mpou9Bs11Y5ubiqNNpoah950nZdGGzeXRhumNNpoKo02TGm0cXPt6OamxtkLSvRRNtWObjal0UZT04V+o6ba0c1NpdFGU+PQm67z0mjj5tJow5RGG02l0YYpjTZurh3d3NQ4e0GJPsqm2tHNpjTaaGq60G/UVDu6uak02mhqHHrTdV4abdxcGm2Y0mijqTTaMKXRxs21o5ubGmcvKNFH2VQabZjSaMPUjm42zXyDviFTO7p5nZdGG6Z2dLOpHd1sSqONptrRzaZ2dHNT7ehmUxptmNrRzaZx9oISfZRNpdGGKY02TO3oZtPMN+gbMrWjm9d5abRhakc3m9rRzaY02miqHd1sakc3N9WObjal0YapHd1sGmcvKNFH2VQabZjSaMPUjm42zXyDviFTO7p5nZdGG6Z2dLOpHd1sSqONptrRzaZ2dHNT7ehmUxptmNrRzaZx9oISfZRNpdGGKY02TO3oZtPMN+gbMrWjm9d5abRhakc3m9rRzaY02miqHd1sakc3N9WObjal0YapHd1sGmcvKNFH2VQabZjSaMPUjm42zXyDviFTO7p5nZdGG6Z2dLOpHd1sSqONptrRzaZ2dHNT7ehmUxptmNrRzaZx9oISfZRNpdGGKY02TO3oZtPMN+gbMrWjm9d5abRhakc3m9rRzaY02miqHd1sakc3N9WObjal0YapHd1sGmcvKNFH2VQabZjSaMPUjm42zXyDviFTO7p5nZdGG6Z2dLOpHd1sSqONptrRzaZ2dHNT7ehmUxptmNrRzaZx9oISfZRNpdGGKY02TO3oZtPMN+gbMrWjm9d5abRhakc3m9rRzaY02miqHd1sakc3N9WObjal0YapHd1sGmcvKNFH2VQabZjSaMPUjm42zXyDviFTO7p5nZdGG6Z2dLOpHd1sSqONptrRzaZ2dHNT7ehmUxptmNrRzaZx9oISfZRNpdGGKY02TO3oZtPMN+gbMrWjm9d5abRhakc3m9rRzaY02miqHd1sakc3N9WObjal0YapHd1sGmcvKNFH2VQabZjSaMPUjm42zXyDviFTO7p5nZdGG6Z2dLOpHd1sSqONptrRzaZ2dHNT7ehmUxptmNrRzaZx9oISfZRNpdGGKY02TO3oZtPMN+gbMrWjm9d5abRhakc3m9rRzaY02miqHd1sakc3N9WObjal0YapHd1sGmcvKNFH2VQabZjSaMPUjm42zXyDviFTO7p5nZdGG6Z2dLOpHd1sSqONptrRzaZ2dHNT7ehmUxptmNrRzaZx9oISfZRNpdGGKY02TO3oZtPMN+gbMrWjm9d5abRhakc3m9rRzaY02miqHd1sakc3N9WObjal0YapHd1sGmcvKNFH2VQabZjSaMPUjm42zXyDviFTO7p5nZdGG6Z2dLOpHd1sSqONptrRzaZ2dHNT7ehmUxptmNrRzaZx9oISfZRNpdGGKY02TO3oZtPMN+gbMrWjm9d5abRhakc3m9rRzaY02miqHd1sakc3N9WObjal0YapHd1sGmcvKNFH2VQabZjSaMPUjm42zXyDviFTO7p5nZdGG6Z2dLOpHd1sSqONptrRzaZ2dHNT7ehmUxptmNrRzaZx9oISfZRNpdGGKY02TO3oZtPMN+gbMrWjm9d5abRhakc3m9rRzaY02miqHd1sakc3N9WObjal0YapHd1sGmcvKNFH2VQabZjSaMPUjm42zXyDviFTO7p5nZdGG6Z2dLOpHd1sSqONptrRzaZ2dHNT7ehmUxptmNrRzaZx9oISfZRNpdGGKY02TO3oZtPMN+gbMrWjm9d5abRhakc3m9rRzaY02miqHd1sakc3N9WObjal0YapHd1sGmcvWIY+8qZeQ2+wznsNvYEpjTZM7ejmpl5Db9BUGm2s89Jow9SObjal0cY6L402TO3o5qbSaKOpcfaCZegjb+o19AbrvNfQG5jSaMPUjm5u6jX0Bk2l0cY6L402TO3oZlMabazz0mjD1I5ubiqNNpoaZy9Yhj7ypl5Db7DOew29gSmNNkzt6OamXkNv0FQabazz0mjD1I5uNqXRxjovjTZM7ejmptJoo6lx9oJl6CNv6jX0Buu819AbmNJow9SObm7qNfQGTaXRxjovjTZM7ehmUxptrPPSaMPUjm5uKo02mhpnL1iGPvKmXkNvsM57Db2BKY02TO3o5qZeQ2/QVBptrPPSaMPUjm42pdHGOi+NNkzt6Oam0mijqXH2gmXoI2/qNfQG67zX0BuY0mjD1I5ubuo19AZNpdHGOi+NNkzt6GZTGm2s89Jow9SObm4qjTaaGmcvWIY+8qZeQ2+wznsNvYEpjTZM7ejmpl5Db9BUGm2s89Jow9SObjal0cY6L402TO3o5qbSaKOpcfaCZegjb+o19AbrvNfQG5jSaMPUjm5u6jX0Bk2l0cY6L402TO3oZlMabazz0mjD1I5ubiqNNpoaZy9Yhj7ypl5Db7DOew29gSmNNkzt6OamXkNv0FQabazz0mjD1I5uNqXRxjovjTZM7ejmptJoo6lx9oJl6CNv6jX0Buu819AbmNJow9SObm7qNfQGTaXRxjovjTZM7ehmUxptrPPSaMPUjm5uKo02mhpnL1iGPvKmXkNvsM57Db2BKY02TO3o5qZeQ2/QVBptrPPSaMPUjm42pdHGOi+NNkzt6Oam0mijqXH2gmXoI2/qNfQG67zX0BuY0mjD1I5ubuo19AZNpdHGOi+NNkzt6GZTGm2s89Jow9SObm4qjTaaGmcvWIY+8qZeQ2+wznsNvYEpjTZM7ejmpl5Db9BUGm2s89Jow9SObjal0cY6L402TO3o5qbSaKOpcfaCZegjb+o19AbrvNfQG5jSaMPUjm5u6jX0Bk2l0cY6L402TO3oZlMabazz0mjD1I5ubiqNNpoaZy9Yhj7ypl5Db7DOew29gSmNNkzt6OamXkNv0FQabazz0mjD1I5uNqXRxjovjTZM7ejmptJoo6lx9oJl6CNv6jX0Buu819AbmNJow9SObm7qNfQGTaXRxjovjTZM7ehmUxptrPPSaMPUjm5uKo02mhpnL1iGPvKmXkNvsM57Db2BKY02TO3o5qZeQ2/QVBptrPPSaMPUjm42pdHGOi+NNkzt6Oam0mijqXH2gmXoI2/qNfQG67zX0BuY0mjD1I5ubuo19AZNpdHGOi+NNkzt6GZTGm2s89Jow9SObm4qjTaaGmcvWIY+8qZeQ2+wznsNvYEpjTZM7ejmpl5Db9BUGm2s89Jow9SObjal0cY6L402TO3o5qbSaKOpcfaCZegjb+o19AbrvNfQG5jSaMPUjm5u6jX0Bk2l0cY6L402TO3oZlMabazz0mjD1I5ubiqNNpoaZy94OfqjaSqNNkzj0Jua0mjDlEYbTb2G3mCtT6XRRlNptHFzabRhakc3r/NeQ29gSqONpqbLfpHL0R9hU2m0YRqH3tSURhumNNpo6jX0Bmt9Ko02mkqjjZtLow1TO7p5nfcaegNTGm00NV32i1yO/gibSqMN0zj0pqY02jCl0UZTr6E3WOtTabTRVBpt3FwabZja0c3rvNfQG5jSaKOp6bJf5HL0R9hUGm2YxqE3NaXRhimNNpp6Db3BWp9Ko42m0mjj5tJow9SObl7nvYbewJRGG01Nl/0il6M/wqbSaMM0Dr2pKY02TGm00dRr6A3W+lQabTSVRhs3l0YbpnZ08zrvNfQGpjTaaGq67Be5HP0RNpVGG6Zx6E1NabRhSqONpl5Db7DWp9Joo6k02ri5NNowtaOb13mvoTcwpdFGU9Nlv8jl6I+wqTTaMI1Db2pKow1TGm009Rp6g7U+lUYbTaXRxs2l0YapHd28znsNvYEpjTaami77RS5Hf4RNpdGGaRx6U1MabZjSaKOp19AbrPWpNNpoKo02bi6NNkzt6OZ13mvoDUxptNHUdNkvcjn6I2wqjTZM49CbmtJow5RGG029ht5grU+l0UZTabRxc2m0YWpHN6/zXkNvYEqjjaamy36Ry9EfYVNptGEah97UlEYbpjTaaOo19AZrfSqNNppKo42bS6MNUzu6eZ33GnoDUxptNDVd9otcjv4Im0qjDdM49KamNNowpdFGU6+hN1jrU2m00VQabdxcGm2Y2tHN67zX0BuY0mijqemyX+Ry9EfYVBptmMahNzWl0YYpjTaaeg29wVqfSqONptJo4+bSaMPUjm5e572G3sCURhtNTZf9IpejP8Km0mjDNA69qSmNNkxptNHUa+gN1vpUGm00lUYbN5dGG6Z2dPM67zX0BqY02mhquuwXuRz9ETaVRhumcehNTWm0YUqjjaZeQ2+w1qfSaKOpNNq4uTTaMLWjm9d5r6E3MKXRRlPTZb/I5eiPsKk02jCNQ29qSqMNUxptNPUaeoO1PpVGG02l0cbNpdGGqR3dvM57Db2BKY02mpou+0UuR3+ETaXRhmkcelNTGm2Y0mijqdfQG6z1qTTaaCqNNm4ujTZM7ejmdd5r6A1MabTR1HTZL3I5+iNsKo02TOPQm5rSaMOURhtNvYbeYK1PpdFGU2m0cXNptGFqRzev815Db2BKo42mpst+kcvRH2FTabRhGofe1JRGG6Y02mjqNfQGa30qjTaaSqONm0ujDVM7unmd9xp6A1MabTQ1XfaLXI7+CJtKow3TOPSmpjTaMKXRRlOvoTdY61NptNFUGm3cXBptmNrRzeu819AbmNJoo6npsl/kcvRH2FQabZjGoTc1pdGGKY02mnoNvcFan0qjjabSaOPm0mjD1I5uXue9ht7AlEYbTU2X/SISfeSm19AbmNJo4+bGoTc1pdFGU2m0sX5XO7rZlEYbpnHoTU1ptGFKow1TGm3cXBptmNJow9SObm5qnL2gRB+l6TX0BqY02ri5cehNTWm00VQabazf1Y5uNqXRhmkcelNTGm2Y0mjDlEYbN5dGG6Y02jC1o5ubGmcvKNFHaXoNvYEpjTZubhx6U1MabTSVRhvrd7Wjm01ptGEah97UlEYbpjTaMKXRxs2l0YYpjTZM7ejmpsbZC0r0UZpeQ29gSqONmxuH3tSURhtNpdHG+l3t6GZTGm2YxqE3NaXRhimNNkxptHFzabRhSqMNUzu6ualx9oISfZSm19AbmNJo4+bGoTc1pdFGU2m0sX5XO7rZlEYbpnHoTU1ptGFKow1TGm3cXBptmNJow9SObm5qnL2gRB+l6TX0BqY02ri5cehNTWm00VQabazf1Y5uNqXRhmkcelNTGm2Y0mjDlEYbN5dGG6Y02jC1o5ubGmcvKNFHaXoNvYEpjTZubhx6U1MabTSVRhvrd7Wjm01ptGEah97UlEYbpjTaMKXRxs2l0YYpjTZM7ejmpsbZC0r0UZpeQ29gSqONmxuH3tSURhtNpdHG+l3t6GZTGm2YxqE3NaXRhimNNkxptHFzabRhSqMNUzu6ualx9oISfZSm19AbmNJo4+bGoTc1pdFGU2m0sX5XO7rZlEYbpnHoTU1ptGFKow1TGm3cXBptmNJow9SObm5qnL2gRB+l6TX0BqY02ri5cehNTWm00VQabazf1Y5uNqXRhmkcelNTGm2Y0mjDlEYbN5dGG6Y02jC1o5ubGmcvKNFHaXoNvYEpjTZubhx6U1MabTSVRhvrd7Wjm01ptGEah97UlEYbpjTaMKXRxs2l0YYpjTZM7ejmpsbZC0r0UZpeQ29gSqONmxuH3tSURhtNpdHG+l3t6GZTGm2YxqE3NaXRhimNNkxptHFzabRhSqMNUzu6ualx9oISfZSm19AbmNJo4+bGoTc1pdFGU2m0sX5XO7rZlEYbpnHoTU1ptGFKow1TGm3cXBptmNJow9SObm5qnL3g/2/HDlJrSaIYiO5/1d0biA9lJLB8Mw7EWElmPQ8coo8y6TV0B0lttHE5ZehOk9poY6k22rDfax2dOamNNpKUoTtNaqONpDbaSGqjjcu10UZSG20kraMzL6WMNxiijzLpNXQHSW20cTll6E6T2mhjqTbasN9rHZ05qY02kpShO01qo42kNtpIaqONy7XRRlIbbSStozMvpYw3GKKPMuk1dAdJbbRxOWXoTpPaaGOpNtqw32sdnTmpjTaSlKE7TWqjjaQ22khqo43LtdFGUhttJK2jMy+ljDcYoo8y6TV0B0lttHE5ZehOk9poY6k22rDfax2dOamNNpKUoTtNaqONpDbaSGqjjcu10UZSG20kraMzL6WMNxiijzLpNXQHSW20cTll6E6T2mhjqTbasN9rHZ05qY02kpShO01qo42kNtpIaqONy7XRRlIbbSStozMvpYw3GKKPMuk1dAdJbbRxOWXoTpPaaGOpNtqw32sdnTmpjTaSlKE7TWqjjaQ22khqo43LtdFGUhttJK2jMy+ljDcYoo8y6TV0B0lttHE5ZehOk9poY6k22rDfax2dOamNNpKUoTtNaqONpDbaSGqjjcu10UZSG20kraMzL6WMN3gc/Wgut47OfLk22rDvST9B39BSbbRxudfQHSy1js6c9Bq6g6Q22khqo42kNtq4nLb4IsfRj/By6+jMl2ujDfue9BP0DS3VRhuXew3dwVLr6MxJr6E7SGqjjaQ22khqo43LaYsvchz9CC+3js58uTbasO9JP0Hf0FJttHG519AdLLWOzpz0GrqDpDbaSGqjjaQ22rictvgix9GP8HLr6MyXa6MN+570E/QNLdVGG5d7Dd3BUuvozEmvoTtIaqONpDbaSGqjjctpiy9yHP0IL7eOzny5Ntqw70k/Qd/QUm20cbnX0B0stY7OnPQauoOkNtpIaqONpDbauJy2+CLH0Y/wcuvozJdrow37nvQT9A0t1UYbl3sN3cFS6+jMSa+hO0hqo42kNtpIaqONy2mLL3Ic/Qgvt47OfLk22rDvST9B39BSbbRxudfQHSy1js6c9Bq6g6Q22khqo42kNtq4nLb4IsfRj/By6+jMl2ujDfue9BP0DS3VRhuXew3dwVLr6MxJr6E7SGqjjaQ22khqo43LaYsvchz9CC+3js58uTbasO9JP0Hf0FJttHG519AdLLWOzpz0GrqDpDbaSGqjjaQ22rictvgix9GP8HLr6MyXa6MN+570E/QNLdVGG5d7Dd3BUuvozEmvoTtIaqONpDbaSGqjjctpiy9yHP0IL7eOzny5Ntqw70k/Qd/QUm20cbnX0B0stY7OnPQauoOkNtpIaqONpDbauJy2+CLH0Y/wcuvozJdrow37nvQT9A0t1UYbl3sN3cFS6+jMSa+hO0hqo42kNtpIaqONy2mLL3Ic/Qgvt47OfLk22rDvST9B39BSbbRxudfQHSy1js6c9Bq6g6Q22khqo42kNtq4nLb4IsfRj/By6+jMl2ujDfue9BP0DS3VRhuXew3dwVLr6MxJr6E7SGqjjaQ22khqo43LaYsvchz9CC+3js58uTbasO9JP0Hf0FJttHG519AdLLWOzpz0GrqDpDbaSGqjjaQ22rictvgix9GP8HLr6MyXa6MN+570E/QNLdVGG5d7Dd3BUuvozEmvoTtIaqONpDbaSGqjjctpiy9yHP0IL7eOzny5Ntqw70k/Qd/QUm20cbnX0B0stY7OnPQauoOkNtpIaqONpDbauJy2+CLH0Y/wcuvozJdrow37nvQT9A0t1UYbl3sN3cFS6+jMSa+hO0hqo42kNtpIaqONy2mLL3Ic/Qgvt47OfLk22rDvST9B39BSbbRxudfQHSy1js6c9Bq6g6Q22khqo42kNtq4nLb4IsfRj/By6+jMl2ujDfue9BP0DS3VRhuXew3dwVLr6MxJr6E7SGqjjaQ22khqo43LaYsvEqKPPKmNNpLW0ZmXaqONpXQbvflSbbSR1EYbl2ujDfteG23Y79VGG0nr6Mz2vXV05iTpJ/xiQvQjTGqjjaR1dOal2mhjKd1Gb75UG20ktdHG5dpow77XRhv2e7XRRtI6OrN9bx2dOUn6Cb+YEP0Ik9poI2kdnXmpNtpYSrfRmy/VRhtJbbRxuTbasO+10Yb9Xm20kbSOzmzfW0dnTpJ+wi8mRD/CpDbaSFpHZ16qjTaW0m305ku10UZSG21cro027HtttGG/VxttJK2jM9v31tGZk6Sf8IsJ0Y8wqY02ktbRmZdqo42ldBu9+VJttJHURhuXa6MN+14bbdjv1UYbSevozPa9dXTmJOkn/GJC9CNMaqONpHV05qXaaGMp3UZvvlQbbSS10cbl2mjDvtdGG/Z7tdFG0jo6s31vHZ05SfoJv5gQ/QiT2mgjaR2deak22lhKt9GbL9VGG0lttHG5Ntqw77XRhv1ebbSRtI7ObN9bR2dOkn7CLyZEP8KkNtpIWkdnXqqNNpbSbfTmS7XRRlIbbVyujTbse220Yb9XG20kraMz2/fW0ZmTpJ/wiwnRjzCpjTaS1tGZl2qjjaV0G735Um20kdRGG5drow37Xhtt2O/VRhtJ6+jM9r11dOYk6Sf8YkL0I0xqo42kdXTmpdpoYyndRm++VBttJLXRxuXaaMO+10Yb9nu10UbSOjqzfW8dnTlJ+gm/mBD9CJPaaCNpHZ15qTbaWEq30Zsv1UYbSW20cbk22rDvtdGG/V5ttJG0js5s31tHZ06SfsIvJkQ/wqQ22khaR2deqo02ltJt9OZLtdFGUhttXK6NNux7bbRhv1cbbSStozPb99bRmZOkn/CLCdGPMKmNNpLW0ZmXaqONpXQbvflSbbSR1EYbl2ujDfteG23Y79VGG0nr6Mz2vXV05iTpJ/xiQvQjTGqjjaR1dOal2mhjKd1Gb75UG20ktdHG5dpow77XRhv2e7XRRtI6OrN9bx2dOUn6Cb+YEP0Ik9poI2kdnXmpNtpYSrfRmy/VRhtJbbRxuTbasO+10Yb9Xm20kbSOzmzfW0dnTpJ+wi8mRD/CpDbaSFpHZ16qjTaW0m305ku10UZSG21cro027HtttGG/VxttJK2jM9v31tGZk6Sf8IsJ0Y8wqY02ktbRmZdqo42ldBu9+VJttJHURhuXa6MN+14bbdjv1UYbSevozPa9dXTmJOkn/GJC9CNMaqONpHV05qXaaGMp3UZvvlQbbSS10cbl2mjDvtdGG/Z7tdFG0jo6s31vHZ05SfoJv5gQ/QiT2mgjaR2deak22lhKt9GbL9VGG0lttHG5Ntqw77XRhv1ebbSRtI7ObN9bR2dOkn7CLyZEP8KkNtpIWkdnXqqNNpbSbfTmS7XRRlIbbVyujTbse220Yb9XG20kraMz2/fW0ZmTpJ/wizmO/kgspQzdadI6OnPSa+gO7Hvr6MyXa6ONpNfQHSzVRhtJ6+jMS7XRRlIbbSy1js6cJP0mv8Dj6I/OUsrQnSatozMnvYbuwL63js58uTbaSHoN3cFSbbSRtI7OvFQbbSS10cZS6+jMSdJv8gs8jv7oLKUM3WnSOjpz0mvoDux76+jMl2ujjaTX0B0s1UYbSevozEu10UZSG20stY7OnCT9Jr/A4+iPzlLK0J0mraMzJ72G7sC+t47OfLk22kh6Dd3BUm20kbSOzrxUG20ktdHGUuvozEnSb/ILPI7+6CylDN1p0jo6c9Jr6A7se+vozJdro42k19AdLNVGG0nr6MxLtdFGUhttLLWOzpwk/Sa/wOPoj85SytCdJq2jMye9hu7AvreOzny5NtpIeg3dwVJttJG0js68VBttJLXRxlLr6MxJ0m/yCzyO/ugspQzdadI6OnPSa+gO7Hvr6MyXa6ONpNfQHSzVRhtJ6+jMS7XRRlIbbSy1js6cJP0mv8Dj6I/OUsrQnSatozMnvYbuwL63js58uTbaSHoN3cFSbbSRtI7OvFQbbSS10cZS6+jMSdJv8gs8jv7oLKUM3WnSOjpz0mvoDux76+jMl2ujjaTX0B0s1UYbSevozEu10UZSG20stY7OnCT9Jr/A4+iPzlLK0J0mraMzJ72G7sC+t47OfLk22kh6Dd3BUm20kbSOzrxUG20ktdHGUuvozEnSb/ILPI7+6CylDN1p0jo6c9Jr6A7se+vozJdro42k19AdLNVGG0nr6MxLtdFGUhttLLWOzpwk/Sa/wOPoj85SytCdJq2jMye9hu7AvreOzny5NtpIeg3dwVJttJG0js68VBttJLXRxlLr6MxJ0m/yCzyO/ugspQzdadI6OnPSa+gO7Hvr6MyXa6ONpNfQHSzVRhtJ6+jMS7XRRlIbbSy1js6cJP0mv8Dj6I/OUsrQnSatozMnvYbuwL63js58uTbaSHoN3cFSbbSRtI7OvFQbbSS10cZS6+jMSdJv8gs8jv7oLKUM3WnSOjpz0mvoDux76+jMl2ujjaTX0B0s1UYbSevozEu10UZSG20stY7OnCT9Jr/A4+iPzlLK0J0mraMzJ72G7sC+t47OfLk22kh6Dd3BUm20kbSOzrxUG20ktdHGUuvozEnSb/ILPI7+6CylDN1p0jo6c9Jr6A7se+vozJdro42k19AdLNVGG0nr6MxLtdFGUhttLLWOzpwk/Sa/wOPoj85SytCdJq2jMye9hu7AvreOzny5NtpIeg3dwVJttJG0js68VBttJLXRxlLr6MxJ0m/yCzyO/ugspQzdadI6OnPSa+gO7Hvr6MyXa6ONpNfQHSzVRhtJ6+jMS7XRRlIbbSy1js6cJP0mv8Dj6I/OUsrQnSatozMnvYbuwL63js58uTbaSHoN3cFSbbSRtI7OvFQbbSS10cZS6+jMSdJv8gscQ38kkl5Dd3C5dXTmpDbaSGqjjaXaaCNJt9GbJ7XRRlIbbSStozMnKUN3at9ro42llKE7XUoZb3AMfeRJr6E7uNw6OnNSG20ktdHGUm20kaTb6M2T2mgjqY02ktbRmZOUoTu177XRxlLK0J0upYw3OIY+8qTX0B1cbh2dOamNNpLaaGOpNtpI0m305klttJHURhtJ6+jMScrQndr32mhjKWXoTpdSxhscQx950mvoDi63js6c1EYbSW20sVQbbSTpNnrzpDbaSGqjjaR1dOYkZehO7XtttLGUMnSnSynjDY6hjzzpNXQHl1tHZ05qo42kNtpYqo02knQbvXlSG20ktdFG0jo6c5IydKf2vTbaWEoZutOllPEGx9BHnvQauoPLraMzJ7XRRlIbbSzVRhtJuo3ePKmNNpLaaCNpHZ05SRm6U/teG20spQzd6VLKeINj6CNPeg3dweXW0ZmT2mgjqY02lmqjjSTdRm+e1EYbSW20kbSOzpykDN2pfa+NNpZShu50KWW8wTH0kSe9hu7gcuvozElttJHURhtLtdFGkm6jN09qo42kNtpIWkdnTlKG7tS+10YbSylDd7qUMt7gGPrIk15Dd3C5dXTmpDbaSGqjjaXaaCNJt9GbJ7XRRlIbbSStozMnKUN3at9ro42llKE7XUoZb3AMfeRJr6E7uNw6OnNSG20ktdHGUm20kaTb6M2T2mgjqY02ktbRmZOUoTu177XRxlLK0J0upYw3OIY+8qTX0B1cbh2dOamNNpLaaGOpNtpI0m305klttJHURhtJ6+jMScrQndr32mhjKWXoTpdSxhscQx950mvoDi63js6c1EYbSW20sVQbbSTpNnrzpDbaSGqjjaR1dOYkZehO7XtttLGUMnSnSynjDY6hjzzpNXQHl1tHZ05qo42kNtpYqo02knQbvXlSG20ktdFG0jo6c5IydKf2vTbaWEoZutOllPEGx9BHnvQauoPLraMzJ7XRRlIbbSzVRhtJuo3ePKmNNpLaaCNpHZ05SRm6U/teG20spQzd6VLKeINj6CNPeg3dweXW0ZmT2mgjqY02lmqjjSTdRm+e1EYbSW20kbSOzpykDN2pfa+NNpZShu50KWW8wTH0kSe9hu7gcuvozElttJHURhtLtdFGkm6jN09qo42kNtpIWkdnTlKG7tS+10YbSylDd7qUMt7gGPrIk15Dd3C5dXTmpDbaSGqjjaXaaCNJt9GbJ7XRRlIbbSStozMnKUN3at9ro42llKE7XUoZb3AMfeRJr6E7uNw6OnNSG20ktdHGUm20kaTb6M2T2mgjqY02ktbRmZOUoTu177XRxlLK0J0upYw3OIY+8qTX0B1cbh2dOamNNpLaaGOpNtpI0m305klttJHURhtJ6+jMScrQndr32mhjKWXoTpdSxhscQx950mvoDi63js6c1EYbSW20sVQbbSTpNnrzpDbaSGqjjaR1dOYkZehO7XtttLGUMnSnSynjDY6hj/xyr6E7SGqjjaQ22rhcG20ktdHGUuvozElttJGkLfRGSW20kdRGG0lttJHURhv2vXV05qXaaCOpjTaSlPEGx9BHfrnX0B0ktdFGUhttXK6NNpLaaGOpdXTmpDbaSNIWeqOkNtpIaqONpDbaSGqjDfveOjrzUm20kdRGG0nKeINj6CO/3GvoDpLaaCOpjTYu10YbSW20sdQ6OnNSG20kaQu9UVIbbSS10UZSG20ktdGGfW8dnXmpNtpIaqONJGW8wTH0kV/uNXQHSW20kdRGG5dro42kNtpYah2dOamNNpK0hd4oqY02ktpoI6mNNpLaaMO+t47OvFQbbSS10UaSMt7gGPrIL/cauoOkNtpIaqONy7XRRlIbbSy1js6c1EYbSdpCb5TURhtJbbSR1EYbSW20Yd9bR2deqo02ktpoI0kZb3AMfeSXew3dQVIbbSS10cbl2mgjqY02llpHZ05qo40kbaE3SmqjjaQ22khqo42kNtqw762jMy/VRhtJbbSRpIw3OIY+8su9hu4gqY02ktpo43JttJHURhtLraMzJ7XRRpK20BsltdFGUhttJLXRRlIbbdj31tGZl2qjjaQ22khSxhscQx/55V5Dd5DURhtJbbRxuTbaSGqjjaXW0ZmT2mgjSVvojZLaaCOpjTaS2mgjqY027Hvr6MxLtdFGUhttJCnjDY6hj/xyr6E7SGqjjaQ22rhcG20ktdHGUuvozElttJGkLfRGSW20kdRGG0lttJHURhv2vXV05qXaaCOpjTaSlPEGx9BHfrnX0B0ktdFGUhttXK6NNpLaaGOpdXTmpDbaSNIWeqOkNtpIaqONpDbaSGqjDfveOjrzUm20kdRGG0nKeINj6CO/3GvoDpLaaCOpjTYu10YbSW20sdQ6OnNSG20kaQu9UVIbbSS10UZSG20ktdGGfW8dnXmpNtpIaqONJGW8wTH0kV/uNXQHSW20kdRGG5dro42kNtpYah2dOamNNpK0hd4oqY02ktpoI6mNNpLaaMO+t47OvFQbbSS10UaSMt7gGPrIL/cauoOkNtpIaqONy7XRRlIbbSy1js6c1EYbSdpCb5TURhtJbbSR1EYbSW20Yd9bR2deqo02ktpoI0kZb3AMfeSXew3dQVIbbSS10cbl2mgjqY02llpHZ05qo40kbaE3SmqjjaQ22khqo42kNtqw762jMy/VRhtJbbSRpIw3OIY+8su9hu4gqY02ktpo43JttJHURhtLraMzJ7XRRpK20BsltdFGUhttJLXRRlIbbdj31tGZl2qjjaQ22khSxhscQx/55V5Dd5DURhtJbbRxuTbaSGqjjaXW0ZmT2mgjSVvojZLaaCOpjTaS2mgjqY027Hvr6MxLtdFGUhttJCnjDY6hj/xyr6E7SGqjjaQ22rhcG20ktdHGUuvozElttJGkLfRGSW20kdRGG0lttJHURhv2vXV05qXaaCOpjTaSlPEGx9BHfrnX0B0ktdFGUhttXK6NNpLaaGOpdXTmpDbaSNIWeqOkNtpIaqONpDbaSGqjDfveOjrzUm20kdRGG0nKeINj6CO/3GvoDpLaaCOpjTYu10YbSW20sdQ6OnNSG20kaQu9UVIbbSS10UZSG20ktdGGfW8dnXmpNtpIaqONJGW8wTH0kV/uNXQHSW20kdRGG5dro42kNtpYah2dOamNNpK0hd4oqY02ktpoI6mNNpLaaMO+t47OvFQbbSS10UaSMt5giD7Ky72G7mCp19AdJClDd2q/Vxtt2O+1js6ctI7ObGZv1kYbSW20kaSMNxiij/Jyr6E7WOo1dAdJytCd2u/VRhv2e62jMyetozOb2Zu10UZSG20kKeMNhuijvNxr6A6Weg3dQZIydKf2e7XRhv1e6+jMSevozGb2Zm20kdRGG0nKeIMh+igv9xq6g6VeQ3eQpAzdqf1ebbRhv9c6OnPSOjqzmb1ZG20ktdFGkjLeYIg+ysu9hu5gqdfQHSQpQ3dqv1cbbdjvtY7OnLSOzmxmb9ZGG0lttJGkjDcYoo/ycq+hO1jqNXQHScrQndrv1UYb9nutozMnraMzm9mbtdFGUhttJCnjDYboo7zca+gOlnoN3UGSMnSn9nu10Yb9XuvozEnr6Mxm9mZttJHURhtJyniDIfooL/cauoOlXkN3kKQM3an9Xm20Yb/XOjpz0jo6s5m9WRttJLXRRpIy3mCIPsrLvYbuYKnX0B0kKUN3ar9XG23Y77WOzpy0js5sZm/WRhtJbbSRpIw3GKKP8nKvoTtY6jV0B0nK0J3a79VGG/Z7raMzJ62jM5vZm7XRRlIbbSQp4w2G6KO83GvoDpZ6Dd1BkjJ0p/Z7tdGG/V7r6MxJ6+jMZvZmbbSR1EYbScp4gyH6KC/3GrqDpV5Dd5CkDN2p/V5ttGG/1zo6c9I6OrOZvVkbbSS10UaSMt5giD7Ky72G7mCp19AdJClDd2q/Vxtt2O+1js6ctI7ObGZv1kYbSW20kaSMNxiij/Jyr6E7WOo1dAdJytCd2u/VRhv2e62jMyetozOb2Zu10UZSG20kKeMNhuijvNxr6A6Weg3dQZIydKf2e7XRhv1e6+jMSevozGb2Zm20kdRGG0nKeIMh+igv9xq6g6VeQ3eQpAzdqf1ebbRhv9c6OnPSOjqzmb1ZG20ktdFGkjLeYIg+ysu9hu5gqdfQHSQpQ3dqv1cbbdjvtY7OnLSOzmxmb9ZGG0lttJGkjDcYoo/ycq+hO1jqNXQHScrQndrv1UYb9nutozMnraMzm9mbtdFGUhttJCnjDYboo7zca+gOlnoN3UGSMnSn9nu10Yb9XuvozEnr6Mxm9mZttJHURhtJyniDIfooL/cauoOlXkN3kKQM3an9Xm20Yb/XOjpz0jo6s5m9WRttJLXRRpIy3qD0h9EfxaXW0ZmXUobu1H6v19AdJClDd5rURhtJbbSR9Bq6g6VeQ3dg39MWX0T6w+iP7FLr6MxLKUN3ar/Xa+gOkpShO01qo42kNtpIeg3dwVKvoTuw72mLLyL9YfRHdql1dOallKE7td/rNXQHScrQnSa10UZSG20kvYbuYKnX0B3Y97TFF5H+MPoju9Q6OvNSytCd2u/1GrqDJGXoTpPaaCOpjTaSXkN3sNRr6A7se9rii0h/GP2RXWodnXkpZehO7fd6Dd1BkjJ0p0lttJHURhtJr6E7WOo1dAf2PW3xRaQ/jP7ILrWOzryUMnSn9nu9hu4gSRm606Q22khqo42k19AdLPUaugP7nrb4ItIfRn9kl1pHZ15KGbpT+71eQ3eQpAzdaVIbbSS10UbSa+gOlnoN3YF9T1t8EekPoz+yS62jMy+lDN2p/V6voTtIUobuNKmNNpLaaCPpNXQHS72G7sC+py2+iPSH0R/ZpdbRmZdShu7Ufq/X0B0kKUN3mtRGG0lttJH0GrqDpV5Dd2Df0xZfRPrD6I/sUuvozEspQ3dqv9dr6A6SlKE7TWqjjaQ22kh6Dd3BUq+hO7DvaYsvIv1h9Ed2qXV05qWUoTu13+s1dAdJytCdJrXRRlIbbSS9hu5gqdfQHdj3tMUXkf4w+iO71Do681LK0J3a7/UauoMkZehOk9poI6mNNpJeQ3ew1GvoDux72uKLSH8Y/ZFdah2deSll6E7t93oN3UGSMnSnSW20kdRGG0mvoTtY6jV0B/Y9bfFFpD+M/sgutY7OvJQydKf2e72G7iBJGbrTpDbaSGqjjaTX0B0s9Rq6A/uetvgi0h9Gf2SXWkdnXkoZulP7vV5Dd5CkDN1pUhttJLXRRtJr6A6Weg3dgX1PW3wR6Q+jP7JLraMzL6UM3an9Xq+hO0hShu40qY02ktpoI+k1dAdLvYbuwL6nLb6I9IfRH9ml1tGZl1KG7tR+r9fQHSQpQ3ea1EYbSW20kfQauoOlXkN3YN/TFl9E+sPoj+xS6+jMSylDd2q/12voDpKUoTtNaqONpDbaSHoN3cFSr6E7sO9piy8i/WH0R3apdXTmpZShO7Xf6zV0B0nK0J0mtdFGUhttJL2G7mCp19Ad2Pe0xReR/jD6I7vUOjrzUsrQndrv9Rq6gyRl6E6T2mgjqY02kl5Dd7DUa+gO7Hva4ouE6CM3+1evoTtIaqONpV5Dd5DURhtJbbSxVBttJLXRRlIbbVyujTYupy30RklttJHURhuXa6ONJGW8wRB9lGb/6jV0B0lttLHUa+gOktpoI6mNNpZqo42kNtpIaqONy7XRxuW0hd4oqY02ktpo43JttJGkjDcYoo/S7F+9hu4gqY02lnoN3UFSG20ktdHGUm20kdRGG0lttHG5Ntq4nLbQGyW10UZSG21cro02kpTxBkP0UZr9q9fQHSS10cZSr6E7SGqjjaQ22liqjTaS2mgjqY02LtdGG5fTFnqjpDbaSGqjjcu10UaSMt5giD5Ks3/1GrqDpDbaWOo1dAdJbbSR1EYbS7XRRlIbbSS10cbl2mjjctpCb5TURhtJbbRxuTbaSFLGGwzRR2n2r15Dd5DURhtLvYbuIKmNNpLaaGOpNtpIaqONpDbauFwbbVxOW+iNktpoI6mNNi7XRhtJyniDIfoozf7Va+gOktpoY6nX0B0ktdFGUhttLNVGG0lttJHURhuXa6ONy2kLvVFSG20ktdHG5dpoI0kZbzBEH6XZv3oN3UFSG20s9Rq6g6Q22khqo42l2mgjqY02ktpo43JttHE5baE3SmqjjaQ22rhcG20kKeMNhuijNPtXr6E7SGqjjaVeQ3eQ1EYbSW20sVQbbSS10UZSG21cro02Lqct9EZJbbSR1EYbl2ujjSRlvMEQfZRm/+o1dAdJbbSx1GvoDpLaaCOpjTaWaqONpDbaSGqjjcu10cbltIXeKKmNNpLaaONybbSRpIw3GKKP0uxfvYbuIKmNNpZ6Dd1BUhttJLXRxlJttJHURhtJbbRxuTbauJy20BsltdFGUhttXK6NNpKU8QZD9FGa/avX0B0ktdHGUq+hO0hqo42kNtpYqo02ktpoI6mNNi7XRhuX0xZ6o6Q22khqo43LtdFGkjLeYIg+SrN/9Rq6g6Q22ljqNXQHSW20kdRGG0u10UZSG20ktdHG5dpo43LaQm+U1EYbSW20cbk22khSxhsM0Udp9q9eQ3eQ1EYbS72G7iCpjTaS2mhjqTbaSGqjjaQ22rhcG21cTlvojZLaaCOpjTYu10YbScp4gyH6KM3+1WvoDpLaaGOp19AdJLXRRlIbbSzVRhtJbbSR1EYbl2ujjctpC71RUhttJLXRxuXaaCNJGW8wRB+l2b96Dd1BUhttLPUauoOkNtpIaqONpdpoI6mNNpLaaONybbRxOW2hN0pqo42kNtq4XBttJCnjDYboozT7V6+hO0hqo42lXkN3kNRGG0lttLFUG20ktdFGUhttXK6NNi6nLfRGSW20kdRGG5dro40kZbzBEH2UZv/qNXQHSW20sdRr6A6S2mgjqY02lmqjjaQ22khqo43LtdHG5bSF3iipjTaS2mjjcm20kaSMNxiij9LsX72G7iCpjTaWeg3dQVIbbSS10cZSbbSR1EYbSW20cbk22ricttAbJbXRRlIbbVyujTaSlPEGQ/RRmv2r19AdJLXRxlKvoTtIaqONpDbaWKqNNpLaaCOpjTYu10Ybl9MWeqOkNtpIaqONy7XRRpIy3mCIPsokbaE3SmqjjcutozMvpdvozZd6Dd1BUhttJLXRxlJttJGk2+jNk15Dd7CU9BN+MSH6ESZpC71RUhttXG4dnXkp3UZvvtRr6A6S2mgjqY02lmqjjSTdRm+e9Bq6g6Wkn/CLCdGPMElb6I2S2mjjcuvozEvpNnrzpV5Dd5DURhtJbbSxVBttJOk2evOk19AdLCX9hF9MiH6ESdpCb5TURhuXW0dnXkq30Zsv9Rq6g6Q22khqo42l2mgjSbfRmye9hu5gKekn/GJC9CNM0hZ6o6Q22rjcOjrzUrqN3nyp19AdJLXRRlIbbSzVRhtJuo3ePOk1dAdLST/hFxOiH2GSttAbJbXRxuXW0ZmX0m305ku9hu4gqY02ktpoY6k22kjSbfTmSa+hO1hK+gm/mBD9CJO0hd4oqY02LreOzryUbqM3X+o1dAdJbbSR1EYbS7XRRpJuozdPeg3dwVLST/jFhOhHmKQt9EZJbbRxuXV05qV0G735Uq+hO0hqo42kNtpYqo02knQbvXnSa+gOlpJ+wi8mRD/CJG2hN0pqo43LraMzL6Xb6M2Xeg3dQVIbbSS10cZSbbSRpNvozZNeQ3ewlPQTfjEh+hEmaQu9UVIbbVxuHZ15Kd1Gb77Ua+gOktpoI6mNNpZqo40k3UZvnvQauoOlpJ/wiwnRjzBJW+iNktpo43Lr6MxL6TZ686VeQ3eQ1EYbSW20sVQbbSTpNnrzpNfQHSwl/YRfTIh+hEnaQm+U1EYbl1tHZ15Kt9GbL/UauoOkNtpIaqONpdpoI0m30ZsnvYbuYCnpJ/xiQvQjTNIWeqOkNtq43Do681K6jd58qdfQHSS10UZSG20s1UYbSbqN3jzpNXQHS0k/4RcToh9hkrbQGyW10cbl1tGZl9Jt9OZLvYbuIKmNNpLaaGOpNtpI0m305kmvoTtYSvoJv5gQ/QiTtIXeKKmNNi63js68lG6jN1/qNXQHSW20kdRGG0u10UaSbqM3T3oN3cFS0k/4xYToR5ikLfRGSW20cbl1dOaldBu9+VKvoTtIaqONpDbaWKqNNpJ0G7150mvoDpaSfsIvJkQ/wiRtoTdKaqONy62jMy+l2+jNl3oN3UFSG20ktdHGUm20kaTb6M2TXkN3sJT0E34xIfoRJmkLvVFSG21cbh2deSndRm++1GvoDpLaaCOpjTaWaqONJN1Gb570GrqDpaSf8IsJ0Y8wSVvojZLaaONy6+jMS+k2evOlXkN3kNRGG0lttLFUG20k6TZ686TX0B0sJf2EX0yIfoRJ2kJvlNRGG5dbR2deSrfRmy/1GrqDpDbaSGqjjaXaaCNJt9GbJ72G7mAp6Sf8YkL0I0xqo43LtdFGUhttJOk2evMkbaE3sju10cZSr6E7sO+10YbZv1pHZ07SFl8kRB95UhttXK6NNpLaaCNJt9GbJ2kLvZHdqY02lnoN3YF9r402zP7VOjpzkrb4IiH6yJPaaONybbSR1EYbSbqN3jxJW+iN7E5ttLHUa+gO7HtttGH2r9bRmZO0xRcJ0Uee1EYbl2ujjaQ22kjSbfTmSdpCb2R3aqONpV5Dd2Dfa6MNs3+1js6cpC2+SIg+8qQ22rhcG20ktdFGkm6jN0/SFnoju1MbbSz1GroD+14bbZj9q3V05iRt8UVC9JEntdHG5dpoI6mNNpJ0G715krbQG9md2mhjqdfQHdj32mjD7F+tozMnaYsvEqKPPKmNNi7XRhtJbbSRpNvozZO0hd7I7tRGG0u9hu7AvtdGG2b/ah2dOUlbfJEQfeRJbbRxuTbaSGqjjSTdRm+epC30RnanNtpY6jV0B/a9Ntow+1fr6MxJ2uKLhOgjT2qjjcu10UZSG20k6TZ68yRtoTeyO7XRxlKvoTuw77XRhtm/WkdnTtIWXyREH3lSG21cro02ktpoI0m30ZsnaQu9kd2pjTaWeg3dgX2vjTbM/tU6OnOStvgiIfrIk9po43JttJHURhtJuo3ePElb6I3sTm20sdRr6A7se220Yfav1tGZk7TFFwnRR57URhuXa6ONpDbaSNJt9OZJ2kJvZHdqo42lXkN3YN9row2zf7WOzpykLb5IiD7ypDbauFwbbSS10UaSbqM3T9IWeiO7UxttLPUaugP7XhttmP2rdXTmJG3xRUL0kSe10cbl2mgjqY02knQbvXmSttAb2Z3aaGOp19Ad2PfaaMPsX62jMydpiy8Soo88qY02LtdGG0lttJGk2+jNk7SF3sju1EYbS72G7sC+10YbZv9qHZ05SVt8kRB95ElttHG5NtpIaqONJN1Gb56kLfRGdqc22ljqNXQH9r022jD7V+vozEna4ouE6CNPaqONy7XRRlIbbSTpNnrzJG2hN7I7tdHGUq+hO7DvtdGG2b9aR2dO0hZfJEQfeVIbbVyujTaS2mgjSbfRmydpC72R3amNNpZ6Dd2Bfa+NNsz+1To6c5K2+CIh+siT2mjjcm20kdRGG0m6jd48SVvojexObbSx1GvoDux7bbRh9q/W0ZmTtMUXCdFHntRGG5dro42kNtpI0m305knaQm9kd2qjjaVeQ3dg32ujDbN/tY7OnKQtvkiIPvKkNtq4XBttJLXRxlLST9A3tJQydKdLtdHGUuvozElttGHfa6ONy7XRxlKvoTtI0m2+cIh+NElttHG5NtpIaqONpaSfoG9oKWXoTpdqo42l1tGZk9pow77XRhuXa6ONpV5Dd5Ck23zhEP1oktpo43JttJHURhtLST9B39BSytCdLtVGG0utozMntdGGfa+NNi7XRhtLvYbuIEm3+cIh+tEktdHG5dpoI6mNNpaSfoK+oaWUoTtdqo02llpHZ05qow37XhttXK6NNpZ6Dd1Bkm7zhUP0o0lqo43LtdFGUhttLCX9BH1DSylDd7pUG20stY7OnNRGG/a9Ntq4XBttLPUauoMk3eYLh+hHk9RGG5dro42kNtpYSvoJ+oaWUobudKk22lhqHZ05qY027HtttHG5NtpY6jV0B0m6zRcO0Y8mqY02LtdGG0lttLGU9BP0DS2lDN3pUm20sdQ6OnNSG23Y99po43JttLHUa+gOknSbLxyiH01SG21cro02ktpoYynpJ+gbWkoZutOl2mhjqXV05qQ22rDvtdHG5dpoY6nX0B0k6TZfOEQ/mqQ22rhcG20ktdHGUtJP0De0lDJ0p0u10cZS6+jMSW20Yd9ro43LtdHGUq+hO0jSbb5wiH40SW20cbk22khqo42lpJ+gb2gpZehOl2qjjaXW0ZmT2mjDvtdGG5dro42lXkN3kKTbfOEQ/WiS2mjjcm20kdRGG0tJP0Hf0FLK0J0u1UYbS62jMye10YZ9r402LtdGG0u9hu4gSbf5wiH60SS10cbl2mgjqY02lpJ+gr6hpZShO12qjTaWWkdnTmqjDfteG21cro02lnoN3UGSbvOFQ/SjSWqjjcu10UZSG20sJf0EfUNLKUN3ulQbbSy1js6c1EYb9r022rhcG20s9Rq6gyTd5guH6EeT1EYbl2ujjaQ22lhK+gn6hpZShu50qTbaWGodnTmpjTbse220cbk22ljqNXQHSbrNFw7RjyapjTYu10YbSW20sZT0E/QNLaUM3elSbbSx1Do6c1Ibbdj32mjjcm20sdRr6A6SdJsvHKIfTVIbbVyujTaS2mhjKekn6BtaShm606XaaGOpdXTmpDbasO+10cbl2mhjqdfQHSTpNl84RD+apDbauFwbbSS10cZS0k/QN7SUMnSnS7XRxlLr6MxJbbRh32ujjcu10cZSr6E7SNJtvnCIfjRJbbRxuTbaSGqjjaWkn6BvaCll6E6XaqONpdbRmZPaaMO+10Ybl2ujjaVeQ3eQpNt84RD9aJLaaONybbSR1EYbS0k/Qd/QUsrQnS7VRhtLraMzJ7XRhn2vjTYu10YbS72G7iBJt/nCIfrRJLXRxuXaaCOpjTaWkn6CvqGllKE7XaqNNpZaR2dOaqMN+14bbVyujTaWeg3dQZJu84VD9KNJaqONy7XRRtJr6A6W0hZ6o8u10UZSG20kraMzJ7XRxlJttJHURhv2vXV05qR1dObLtdFGUhttJCnjDYboo0xqo43LtdFG0mvoDpbSFnqjy7XRRlIbbSStozMntdHGUm20kdRGG/a9dXTmpHV05su10UZSG20kKeMNhuijTGqjjcu10UbSa+gOltIWeqPLtdFGUhttJK2jMye10cZSbbSR1EYb9r11dOakdXTmy7XRRlIbbSQp4w2G6KNMaqONy7XRRtJr6A6W0hZ6o8u10UZSG20kraMzJ7XRxlJttJHURhv2vXV05qR1dObLtdFGUhttJCnjDYboo0xqo43LtdFG0mvoDpbSFnqjy7XRRlIbbSStozMntdHGUm20kdRGG/a9dXTmpHV05su10UZSG20kKeMNhuijTGqjjcu10UbSa+gOltIWeqPLtdFGUhttJK2jMye10cZSbbSR1EYb9r11dOakdXTmy7XRRlIbbSQp4w2G6KNMaqONy7XRRtJr6A6W0hZ6o8u10UZSG20kraMzJ7XRxlJttJHURhv2vXV05qR1dObLtdFGUhttJCnjDYboo0xqo43LtdFG0mvoDpbSFnqjy7XRRlIbbSStozMntdHGUm20kdRGG/a9dXTmpHV05su10UZSG20kKeMNhuijTGqjjcu10UbSa+gOltIWeqPLtdFGUhttJK2jMye10cZSbbSR1EYb9r11dOakdXTmy7XRRlIbbSQp4w2G6KNMaqONy7XRRtJr6A6W0hZ6o8u10UZSG20kraMzJ7XRxlJttJHURhv2vXV05qR1dObLtdFGUhttJCnjDYboo0xqo43LtdFG0mvoDpbSFnqjy7XRRlIbbSStozMntdHGUm20kdRGG/a9dXTmpHV05su10UZSG20kKeMNhuijTGqjjcu10UbSa+gOltIWeqPLtdFGUhttJK2jMye10cZSbbSR1EYb9r11dOakdXTmy7XRRlIbbSQp4w2G6KNMaqONy7XRRtJr6A6W0hZ6o8u10UZSG20kraMzJ7XRxlJttJHURhv2vXV05qR1dObLtdFGUhttJCnjDYboo0xqo43LtdFG0mvoDpbSFnqjy7XRRlIbbSStozMntdHGUm20kdRGG/a9dXTmpHV05su10UZSG20kKeMNhuijTGqjjcu10UbSa+gOltIWeqPLtdFGUhttJK2jMye10cZSbbSR1EYb9r11dOakdXTmy7XRRlIbbSQp4w2G6KNMaqONy7XRRtJr6A6W0hZ6o8u10UZSG20kraMzJ7XRxlJttJHURhv2vXV05qR1dObLtdFGUhttJCnjDYboo0xqo43LtdFG0mvoDpbSFnqjy7XRRlIbbSStozMntdHGUm20kdRGG/a9dXTmpHV05su10UZSG20kKeMNhuijTGqjjcu10UbSa+gOltIWeqPLtdFGUhttJK2jMye10cZSbbSR1EYb9r11dOakdXTmy7XRRlIbbSQp4w2G6KNMaqONy7XRRtJr6A6W0hZ6o8u10UZSG20kraMzJ7XRxlJttJHURhv2vXV05qR1dObLtdFGUhttJCnjDYboo0xqo43LtdFG0mvoDpbSFnqjy7XRRlIbbSStozMntdHGUm20kdRGG/a9dXTmpHV05su10UZSG20kKeMNhuijTNIWeqOkNtpI0m305va919AdLLWOzrzUOjqz3ek1dAf2vdfQHVxOGW8wRB9lkrbQGyW10UaSbqM3t++9hu5gqXV05qXW0ZntTq+hO7DvvYbu4HLKeIMh+iiTtIXeKKmNNpJ0G725fe81dAdLraMzL7WOzmx3eg3dgX3vNXQHl1PGGwzRR5mkLfRGSW20kaTb6M3te6+hO1hqHZ15qXV0ZrvTa+gO7HuvoTu4nDLeYIg+yiRtoTdKaqONJN1Gb27few3dwVLr6MxLraMz251eQ3dg33sN3cHllPEGQ/RRJmkLvVFSG20k6TZ6c/vea+gOllpHZ15qHZ3Z7vQaugP73mvoDi6njDcYoo8ySVvojZLaaCNJt9Gb2/deQ3ew1Do681Lr6Mx2p9fQHdj3XkN3cDllvMEQfZRJ2kJvlNRGG0m6jd7cvvcauoOl1tGZl1pHZ7Y7vYbuwL73GrqDyynjDYboo0zSFnqjpDbaSNJt9Ob2vdfQHSy1js681Do6s93pNXQH9r3X0B1cThlvMEQfZZK20BsltdFGkm6jN7fvvYbuYKl1dOal1tGZ7U6voTuw772G7uByyniDIfook7SF3iipjTaSdBu9uX3vNXQHS62jMy+1js5sd3oN3YF97zV0B5dTxhsM0UeZpC30RklttJGk2+jN7XuvoTtYah2deal1dGa702voDux7r6E7uJwy3mCIPsokbaE3SmqjjSTdRm9u33sN3cFS6+jMS62jM9udXkN3YN97Dd3B5ZTxBkP0USZpC71RUhttJOk2enP73mvoDpZaR2deah2d2e70GroD+95r6A4up4w3GKKPMklb6I2S2mgjSbfRm9v3XkN3sNQ6OvNS6+jMdqfX0B3Y915Dd3A5ZbzBEH2USdpCb5TURhtJuo3e3L73GrqDpdbRmZdaR2e2O72G7sC+9xq6g8sp4w2G6KNM0hZ6o6Q22kjSbfTm9r3X0B0stY7OvNQ6OrPd6TV0B/a919AdXE4ZbzBEH2WSttAbJbXRRpJuoze3772G7mCpdXTmpdbRme1Or6E7sO+9hu7gcsp4gyH6KJO0hd4oqY02knQbvbl97zV0B0utozMvtY7ObHd6Dd2Bfe81dAeXU8YbDNFHmaQt9EZJbbSRpNvoze17r6E7WGodnXmpdXRmu9Nr6A7se6+hO7icMt5giD5Ks3+l2+jNk9bRmZNeQ3eQ1EYbS7XRRtI6OvPl2mjjcm20kfQauoOl1tGZl1pHZ05SxhsM0Udp9q90G7150jo6c9Jr6A6S2mhjqTbaSFpHZ75cG21cro02kl5Dd7DUOjrzUuvozEnKeIMh+ijN/pVuozdPWkdnTnoN3UFSG20s1UYbSevozJdro43LtdFG0mvoDpZaR2deah2dOUkZbzBEH6XZv9Jt9OZJ6+jMSa+hO0hqo42l2mgjaR2d+XJttHG5NtpIeg3dwVLr6MxLraMzJynjDYboozT7V7qN3jxpHZ056TV0B0lttLFUG20kraMzX66NNi7XRhtJr6E7WGodnXmpdXTmJGW8wRB9lGb/SrfRmyetozMnvYbuIKmNNpZqo42kdXTmy7XRxuXaaCPpNXQHS62jMy+1js6cpIw3GKKP0uxf6TZ686R1dOak19AdJLXRxlJttJG0js58uTbauFwbbSS9hu5gqXV05qXW0ZmTlPEGQ/RRmv0r3UZvnrSOzpz0GrqDpDbaWKqNNpLW0Zkv10Ybl2ujjaTX0B0stY7OvNQ6OnOSMt5giD5Ks3+l2+jNk9bRmZNeQ3eQ1EYbS7XRRtI6OvPl2mjjcm20kfQauoOl1tGZl1pHZ05SxhsM0Udp9q90G7150jo6c9Jr6A6S2mhjqTbaSFpHZ75cG21cro02kl5Dd7DUOjrzUuvozEnKeIMh+ijN/pVuozdPWkdnTnoN3UFSG20s1UYbSevozJdro43LtdFG0mvoDpZaR2deah2dOUkZbzBEH6XZv9Jt9OZJ6+jMSa+hO0hqo42l2mgjaR2d+XJttHG5NtpIeg3dwVLr6MxLraMzJynjDYboozT7V7qN3jxpHZ056TV0B0lttLFUG20kraMzX66NNi7XRhtJr6E7WGodnXmpdXTmJGW8wRB9lGb/SrfRmyetozMnvYbuIKmNNpZqo42kdXTmy7XRxuXaaCPpNXQHS62jMy+1js6cpIw3GKKP0uxf6TZ686R1dOak19AdJLXRxlJttJG0js58uTbauFwbbSS9hu5gqXV05qXW0ZmTlPEGQ/RRmv0r3UZvnrSOzpz0GrqDpDbaWKqNNpLW0Zkv10Ybl2ujjaTX0B0stY7OvNQ6OnOSMt5giD5Ks3+l2+jNk9bRmZNeQ3eQ1EYbS7XRRtI6OvPl2mjjcm20kfQauoOl1tGZl1pHZ05SxhsM0Udp9q90G7150jo6c9Jr6A6S2mhjqTbaSFpHZ75cG21cro02kl5Dd7DUOjrzUuvozEnKeIMh+ijN/pVuozdPWkdnTnoN3UFSG20s1UYbSevozJdro43LtdFG0mvoDpZaR2deah2dOUkZbzBEH6XZv9Jt9OZJ6+jMSa+hO0hqo42l2mgjaR2d+XJttHG5NtpIeg3dwVLr6MxLraMzJynjDUqSJEmSJP0x/kNHkiRJkiTpj/EfOpIkSZIkSX+M/9CRJEmSJEn6Y/yHjiRJkiRJ0h/jP3QkSZIkSZL+GP+hI0mSJEmS9Mf4Dx1JkiRJkqQ/xn/oSJIkSZIk/TH+Q0eSJEmSJOmP8R86kiRJkiRJf4z/0JEkSZIkSfpj/IeOJEmSJEnSH+M/dCRJkiRJkv4Y/6EjSZIkSZL0x/gPHUmSJEmSpD/Gf+hIkiRJkiT9Mf5DR5IkSZIk6Y/xHzqSJEmSJEl/jP/QkSRJkiRJ+mP8h44kSZIkSdIf4z90JEmSJEmS/hj/oSNJkiRJkvTH+A8dSZIkSZKkP8Z/6EiSJEmSJP0x/kNHkiRJkiTpj/EfOpIkSZIkSX+M/9CRJEmSJEn6Y/yHjiRJkiRJ0h/jP3QkSZIkSZL+GP+hI0mSJEmS9Mf4Dx1JkiRJkqQ/xn/oSJIkSZIk/TH+Q0eSJEmSJOmP8R86kiRJkiRJf4z/0JEkSZIkSfpj/IeOJEmSJEnSH+M/dCRJkiRJkv4Y/6EjSZIkSZL0x/gPHUmSJEmSpD/Gf+hIkiRJkiT9Mf5DR5IkSZIk6Y/xHzqSJEmSJEl/jP/QkSRJkiRJ+mP8h44kSZIkSdIf4z90JEmSJEmS/hj/oSNJkiRJkvTH+A8dSZIkSZKkP8Z/6EiSJEmSJP0x/kNHkiRJkiTpj/EfOpIkSZIkSX+M/9CRJEmSJEn6Y/yHjiRJkiRJ0h/jP3QkSZIkSZL+GP+hI0mSJEmS9Mf4Dx1JkiRJkqQ/xn/oSJIkSZIk/TH+Q0eSJEmSJOmP8R86kiRJkiRJf4z/0JEkSZIkSfpj/IeOJEmSJEnSH+M/dCRJkiRJkv4Y/6EjSZIkSZL0x/gPHUmSJEmSpD/Gf+hIkiRJkiT9Mf5DR5IkSZIk6Y/xHzqSJEmSJEl/jP/QkSRJkiRJ+mP8h44kSZIkSdIf4z90JEmSJEmS/hj/oSNJkiRJkvTH+A8dSZIkSZKkP8Z/6EiSJEmSJP0x/kNHkiRJkiTpj/EfOpIkSZIkSX+M/9CRJEmSJEn6Y/yHjiRJkiRJ0h/jP3QkSZIkSZL+GP+hI0mSJEmS9Mf4Dx1JkiRJkqQ/5b///gcJD4ZpwrJ0cAAAAABJRU5ErkJggg=="/>
          <p:cNvSpPr>
            <a:spLocks noChangeAspect="1" noChangeArrowheads="1"/>
          </p:cNvSpPr>
          <p:nvPr/>
        </p:nvSpPr>
        <p:spPr bwMode="auto">
          <a:xfrm>
            <a:off x="9415953" y="408449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9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3" grpId="0"/>
      <p:bldP spid="64" grpId="0"/>
      <p:bldP spid="76" grpId="0"/>
      <p:bldP spid="90" grpId="0"/>
      <p:bldP spid="102" grpId="0"/>
      <p:bldP spid="116" grpId="0"/>
      <p:bldP spid="1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A156-4F16-4647-96DA-959659C5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431800"/>
            <a:ext cx="909983" cy="762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Q2 </a:t>
            </a:r>
          </a:p>
        </p:txBody>
      </p:sp>
      <p:sp>
        <p:nvSpPr>
          <p:cNvPr id="1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4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F0AAB4-8BE0-4DD5-B5E1-E05729575E5E}"/>
                  </a:ext>
                </a:extLst>
              </p:cNvPr>
              <p:cNvSpPr txBox="1"/>
              <p:nvPr/>
            </p:nvSpPr>
            <p:spPr>
              <a:xfrm>
                <a:off x="1341782" y="431800"/>
                <a:ext cx="10046653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be a relation on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. Show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symmetric if and only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F0AAB4-8BE0-4DD5-B5E1-E05729575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782" y="431800"/>
                <a:ext cx="10046653" cy="461665"/>
              </a:xfrm>
              <a:prstGeom prst="rect">
                <a:avLst/>
              </a:prstGeom>
              <a:blipFill>
                <a:blip r:embed="rId2"/>
                <a:stretch>
                  <a:fillRect l="-848" t="-8974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6EF33E-2ACB-4321-A874-C356A30D237A}"/>
                  </a:ext>
                </a:extLst>
              </p:cNvPr>
              <p:cNvSpPr txBox="1"/>
              <p:nvPr/>
            </p:nvSpPr>
            <p:spPr>
              <a:xfrm>
                <a:off x="8289235" y="2076390"/>
                <a:ext cx="3509206" cy="1643655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Definition.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be a relation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 Define the relation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by setting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⇔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dirty="0"/>
                  <a:t> and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6EF33E-2ACB-4321-A874-C356A30D2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235" y="2076390"/>
                <a:ext cx="3509206" cy="1643655"/>
              </a:xfrm>
              <a:prstGeom prst="rect">
                <a:avLst/>
              </a:prstGeom>
              <a:blipFill>
                <a:blip r:embed="rId3"/>
                <a:stretch>
                  <a:fillRect l="-1565" t="-2230" b="-4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F71833-CD0A-43A6-A41A-9760ECB902C7}"/>
                  </a:ext>
                </a:extLst>
              </p:cNvPr>
              <p:cNvSpPr txBox="1"/>
              <p:nvPr/>
            </p:nvSpPr>
            <p:spPr>
              <a:xfrm>
                <a:off x="8289235" y="947808"/>
                <a:ext cx="3509206" cy="1015663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Definition 6.1.4(2).</a:t>
                </a:r>
                <a:r>
                  <a:rPr lang="en-US" sz="2000" dirty="0"/>
                  <a:t> A relation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sz="2000" dirty="0"/>
                  <a:t> on a set 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000" dirty="0"/>
                  <a:t> is </a:t>
                </a:r>
                <a:r>
                  <a:rPr lang="en-SG" sz="2000" i="1" dirty="0">
                    <a:solidFill>
                      <a:srgbClr val="C00000"/>
                    </a:solidFill>
                  </a:rPr>
                  <a:t>symmetric</a:t>
                </a:r>
                <a:r>
                  <a:rPr lang="en-SG" sz="2000" dirty="0"/>
                  <a:t> if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⇒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F71833-CD0A-43A6-A41A-9760ECB90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235" y="947808"/>
                <a:ext cx="3509206" cy="1015663"/>
              </a:xfrm>
              <a:prstGeom prst="rect">
                <a:avLst/>
              </a:prstGeom>
              <a:blipFill>
                <a:blip r:embed="rId4"/>
                <a:stretch>
                  <a:fillRect l="-1913" t="-2994" b="-5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86791" y="1536160"/>
                <a:ext cx="6213573" cy="1384995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Observation: If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 is a symmetric relation on a set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, how would the arrow diagrams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800" dirty="0"/>
                  <a:t> look like?</a:t>
                </a:r>
                <a:endParaRPr lang="en-SG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91" y="1536160"/>
                <a:ext cx="6213573" cy="1384995"/>
              </a:xfrm>
              <a:prstGeom prst="rect">
                <a:avLst/>
              </a:prstGeom>
              <a:blipFill>
                <a:blip r:embed="rId5"/>
                <a:stretch>
                  <a:fillRect l="-1961" t="-4405" r="-588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99590" y="3263515"/>
                <a:ext cx="4877755" cy="181588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Eg: 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={1,2,3,4,5,6} </m:t>
                    </m:r>
                  </m:oMath>
                </a14:m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 be a relation 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such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𝑥𝑅𝑦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=6. </m:t>
                    </m:r>
                  </m:oMath>
                </a14:m>
                <a:r>
                  <a:rPr lang="en-SG" sz="2800" dirty="0"/>
                  <a:t>Draw the arrow diagrams for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sz="28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0" y="3263515"/>
                <a:ext cx="4877755" cy="1815882"/>
              </a:xfrm>
              <a:prstGeom prst="rect">
                <a:avLst/>
              </a:prstGeom>
              <a:blipFill>
                <a:blip r:embed="rId6"/>
                <a:stretch>
                  <a:fillRect l="-2625" t="-3020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6546599" y="4318893"/>
            <a:ext cx="1502390" cy="1432998"/>
            <a:chOff x="6630615" y="4493330"/>
            <a:chExt cx="1502390" cy="1432998"/>
          </a:xfrm>
        </p:grpSpPr>
        <p:sp>
          <p:nvSpPr>
            <p:cNvPr id="19" name="TextBox 18"/>
            <p:cNvSpPr txBox="1"/>
            <p:nvPr/>
          </p:nvSpPr>
          <p:spPr>
            <a:xfrm>
              <a:off x="7218514" y="5630606"/>
              <a:ext cx="463171" cy="295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dirty="0">
                  <a:sym typeface="Wingdings" panose="05000000000000000000" pitchFamily="2" charset="2"/>
                </a:rPr>
                <a:t> 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30573" y="4718449"/>
              <a:ext cx="463171" cy="295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dirty="0">
                  <a:sym typeface="Wingdings" panose="05000000000000000000" pitchFamily="2" charset="2"/>
                </a:rPr>
                <a:t> 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30615" y="5175162"/>
              <a:ext cx="463171" cy="295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dirty="0">
                  <a:sym typeface="Wingdings" panose="05000000000000000000" pitchFamily="2" charset="2"/>
                </a:rPr>
                <a:t> 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85818" y="5456169"/>
              <a:ext cx="463171" cy="295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dirty="0">
                  <a:sym typeface="Wingdings" panose="05000000000000000000" pitchFamily="2" charset="2"/>
                </a:rPr>
                <a:t> 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669834" y="4890523"/>
              <a:ext cx="463171" cy="295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dirty="0">
                  <a:sym typeface="Wingdings" panose="05000000000000000000" pitchFamily="2" charset="2"/>
                </a:rPr>
                <a:t> 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25035" y="4493330"/>
              <a:ext cx="463171" cy="295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dirty="0">
                  <a:sym typeface="Wingdings" panose="05000000000000000000" pitchFamily="2" charset="2"/>
                </a:rPr>
                <a:t> 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6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7083848" y="4683246"/>
            <a:ext cx="576048" cy="1067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033870" y="4751534"/>
            <a:ext cx="576048" cy="106749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923050" y="5114030"/>
            <a:ext cx="674619" cy="1824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923050" y="5211251"/>
            <a:ext cx="635938" cy="169723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7039808" y="5604030"/>
            <a:ext cx="318108" cy="262693"/>
          </a:xfrm>
          <a:custGeom>
            <a:avLst/>
            <a:gdLst>
              <a:gd name="connsiteX0" fmla="*/ 154072 w 318108"/>
              <a:gd name="connsiteY0" fmla="*/ 0 h 262693"/>
              <a:gd name="connsiteX1" fmla="*/ 1672 w 318108"/>
              <a:gd name="connsiteY1" fmla="*/ 76200 h 262693"/>
              <a:gd name="connsiteX2" fmla="*/ 87397 w 318108"/>
              <a:gd name="connsiteY2" fmla="*/ 257175 h 262693"/>
              <a:gd name="connsiteX3" fmla="*/ 306472 w 318108"/>
              <a:gd name="connsiteY3" fmla="*/ 200025 h 262693"/>
              <a:gd name="connsiteX4" fmla="*/ 268372 w 318108"/>
              <a:gd name="connsiteY4" fmla="*/ 38100 h 2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108" h="262693">
                <a:moveTo>
                  <a:pt x="154072" y="0"/>
                </a:moveTo>
                <a:cubicBezTo>
                  <a:pt x="83428" y="16669"/>
                  <a:pt x="12784" y="33338"/>
                  <a:pt x="1672" y="76200"/>
                </a:cubicBezTo>
                <a:cubicBezTo>
                  <a:pt x="-9440" y="119062"/>
                  <a:pt x="36597" y="236538"/>
                  <a:pt x="87397" y="257175"/>
                </a:cubicBezTo>
                <a:cubicBezTo>
                  <a:pt x="138197" y="277812"/>
                  <a:pt x="276309" y="236538"/>
                  <a:pt x="306472" y="200025"/>
                </a:cubicBezTo>
                <a:cubicBezTo>
                  <a:pt x="336635" y="163512"/>
                  <a:pt x="302503" y="100806"/>
                  <a:pt x="268372" y="3810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47423" y="3970556"/>
                <a:ext cx="3764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423" y="3970556"/>
                <a:ext cx="37645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8900199" y="4002466"/>
            <a:ext cx="1502390" cy="1896167"/>
            <a:chOff x="8900199" y="3860578"/>
            <a:chExt cx="1502390" cy="1896167"/>
          </a:xfrm>
        </p:grpSpPr>
        <p:grpSp>
          <p:nvGrpSpPr>
            <p:cNvPr id="35" name="Group 34"/>
            <p:cNvGrpSpPr/>
            <p:nvPr/>
          </p:nvGrpSpPr>
          <p:grpSpPr>
            <a:xfrm>
              <a:off x="8900199" y="4208915"/>
              <a:ext cx="1502390" cy="1432998"/>
              <a:chOff x="6630615" y="4493330"/>
              <a:chExt cx="1502390" cy="1432998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7218514" y="5630606"/>
                <a:ext cx="463171" cy="295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dirty="0">
                    <a:sym typeface="Wingdings" panose="05000000000000000000" pitchFamily="2" charset="2"/>
                  </a:rPr>
                  <a:t>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3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730573" y="4718449"/>
                <a:ext cx="463171" cy="295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dirty="0">
                    <a:sym typeface="Wingdings" panose="05000000000000000000" pitchFamily="2" charset="2"/>
                  </a:rPr>
                  <a:t>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1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630615" y="5175162"/>
                <a:ext cx="463171" cy="295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dirty="0">
                    <a:sym typeface="Wingdings" panose="05000000000000000000" pitchFamily="2" charset="2"/>
                  </a:rPr>
                  <a:t>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2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585818" y="5456169"/>
                <a:ext cx="463171" cy="295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dirty="0">
                    <a:sym typeface="Wingdings" panose="05000000000000000000" pitchFamily="2" charset="2"/>
                  </a:rPr>
                  <a:t>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4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669834" y="4890523"/>
                <a:ext cx="463171" cy="295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dirty="0">
                    <a:sym typeface="Wingdings" panose="05000000000000000000" pitchFamily="2" charset="2"/>
                  </a:rPr>
                  <a:t>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5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325035" y="4493330"/>
                <a:ext cx="463171" cy="295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dirty="0">
                    <a:sym typeface="Wingdings" panose="05000000000000000000" pitchFamily="2" charset="2"/>
                  </a:rPr>
                  <a:t>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6</a:t>
                </a:r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>
              <a:off x="9437448" y="4573268"/>
              <a:ext cx="576048" cy="10674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9387470" y="4641556"/>
              <a:ext cx="576048" cy="106749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9276650" y="5004052"/>
              <a:ext cx="674619" cy="18241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9276650" y="5101273"/>
              <a:ext cx="635938" cy="169723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 45"/>
            <p:cNvSpPr/>
            <p:nvPr/>
          </p:nvSpPr>
          <p:spPr>
            <a:xfrm>
              <a:off x="9393408" y="5494052"/>
              <a:ext cx="318108" cy="262693"/>
            </a:xfrm>
            <a:custGeom>
              <a:avLst/>
              <a:gdLst>
                <a:gd name="connsiteX0" fmla="*/ 154072 w 318108"/>
                <a:gd name="connsiteY0" fmla="*/ 0 h 262693"/>
                <a:gd name="connsiteX1" fmla="*/ 1672 w 318108"/>
                <a:gd name="connsiteY1" fmla="*/ 76200 h 262693"/>
                <a:gd name="connsiteX2" fmla="*/ 87397 w 318108"/>
                <a:gd name="connsiteY2" fmla="*/ 257175 h 262693"/>
                <a:gd name="connsiteX3" fmla="*/ 306472 w 318108"/>
                <a:gd name="connsiteY3" fmla="*/ 200025 h 262693"/>
                <a:gd name="connsiteX4" fmla="*/ 268372 w 318108"/>
                <a:gd name="connsiteY4" fmla="*/ 38100 h 2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08" h="262693">
                  <a:moveTo>
                    <a:pt x="154072" y="0"/>
                  </a:moveTo>
                  <a:cubicBezTo>
                    <a:pt x="83428" y="16669"/>
                    <a:pt x="12784" y="33338"/>
                    <a:pt x="1672" y="76200"/>
                  </a:cubicBezTo>
                  <a:cubicBezTo>
                    <a:pt x="-9440" y="119062"/>
                    <a:pt x="36597" y="236538"/>
                    <a:pt x="87397" y="257175"/>
                  </a:cubicBezTo>
                  <a:cubicBezTo>
                    <a:pt x="138197" y="277812"/>
                    <a:pt x="276309" y="236538"/>
                    <a:pt x="306472" y="200025"/>
                  </a:cubicBezTo>
                  <a:cubicBezTo>
                    <a:pt x="336635" y="163512"/>
                    <a:pt x="302503" y="100806"/>
                    <a:pt x="268372" y="38100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8901023" y="3860578"/>
                  <a:ext cx="3764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1023" y="3860578"/>
                  <a:ext cx="376451" cy="400110"/>
                </a:xfrm>
                <a:prstGeom prst="rect">
                  <a:avLst/>
                </a:prstGeom>
                <a:blipFill>
                  <a:blip r:embed="rId8"/>
                  <a:stretch>
                    <a:fillRect r="-516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1112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15" grpId="0" animBg="1"/>
      <p:bldP spid="30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A156-4F16-4647-96DA-959659C5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431800"/>
            <a:ext cx="909983" cy="762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Q2 </a:t>
            </a:r>
          </a:p>
        </p:txBody>
      </p:sp>
      <p:sp>
        <p:nvSpPr>
          <p:cNvPr id="1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5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F0AAB4-8BE0-4DD5-B5E1-E05729575E5E}"/>
                  </a:ext>
                </a:extLst>
              </p:cNvPr>
              <p:cNvSpPr txBox="1"/>
              <p:nvPr/>
            </p:nvSpPr>
            <p:spPr>
              <a:xfrm>
                <a:off x="1341782" y="431800"/>
                <a:ext cx="10046653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be a relation on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. Show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symmetric if and only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F0AAB4-8BE0-4DD5-B5E1-E05729575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782" y="431800"/>
                <a:ext cx="10046653" cy="461665"/>
              </a:xfrm>
              <a:prstGeom prst="rect">
                <a:avLst/>
              </a:prstGeom>
              <a:blipFill>
                <a:blip r:embed="rId2"/>
                <a:stretch>
                  <a:fillRect l="-848" t="-8974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6EF33E-2ACB-4321-A874-C356A30D237A}"/>
                  </a:ext>
                </a:extLst>
              </p:cNvPr>
              <p:cNvSpPr txBox="1"/>
              <p:nvPr/>
            </p:nvSpPr>
            <p:spPr>
              <a:xfrm>
                <a:off x="8289235" y="2076390"/>
                <a:ext cx="3509206" cy="1643655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Definition.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be a relation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 Define the relation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by setting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⇔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dirty="0"/>
                  <a:t> and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6EF33E-2ACB-4321-A874-C356A30D2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235" y="2076390"/>
                <a:ext cx="3509206" cy="1643655"/>
              </a:xfrm>
              <a:prstGeom prst="rect">
                <a:avLst/>
              </a:prstGeom>
              <a:blipFill>
                <a:blip r:embed="rId3"/>
                <a:stretch>
                  <a:fillRect l="-1565" t="-2230" b="-4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F71833-CD0A-43A6-A41A-9760ECB902C7}"/>
                  </a:ext>
                </a:extLst>
              </p:cNvPr>
              <p:cNvSpPr txBox="1"/>
              <p:nvPr/>
            </p:nvSpPr>
            <p:spPr>
              <a:xfrm>
                <a:off x="8289235" y="947808"/>
                <a:ext cx="3509206" cy="1015663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Definition 6.1.4(2).</a:t>
                </a:r>
                <a:r>
                  <a:rPr lang="en-US" sz="2000" dirty="0"/>
                  <a:t> A relation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sz="2000" dirty="0"/>
                  <a:t> on a set 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000" dirty="0"/>
                  <a:t> is </a:t>
                </a:r>
                <a:r>
                  <a:rPr lang="en-SG" sz="2000" i="1" dirty="0">
                    <a:solidFill>
                      <a:srgbClr val="C00000"/>
                    </a:solidFill>
                  </a:rPr>
                  <a:t>symmetric</a:t>
                </a:r>
                <a:r>
                  <a:rPr lang="en-SG" sz="2000" dirty="0"/>
                  <a:t> if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⇒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F71833-CD0A-43A6-A41A-9760ECB90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235" y="947808"/>
                <a:ext cx="3509206" cy="1015663"/>
              </a:xfrm>
              <a:prstGeom prst="rect">
                <a:avLst/>
              </a:prstGeom>
              <a:blipFill>
                <a:blip r:embed="rId4"/>
                <a:stretch>
                  <a:fillRect l="-1913" t="-2994" b="-5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808D558C-833F-47D4-8C18-5E1719188D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2880" y="1272148"/>
                <a:ext cx="6075887" cy="51373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47675" indent="-44767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252788" algn="l"/>
                  </a:tabLst>
                </a:pP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1.	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252788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1.1.	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symmetric.</a:t>
                </a:r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11538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1.2.	</a:t>
                </a:r>
                <a:r>
                  <a:rPr lang="en-US" dirty="0">
                    <a:solidFill>
                      <a:srgbClr val="0000FF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) </a:t>
                </a:r>
              </a:p>
              <a:p>
                <a:pPr marL="1704975" indent="-71437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1.2.1.	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704975" indent="-71437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dirty="0">
                    <a:solidFill>
                      <a:schemeClr val="bg1"/>
                    </a:solidFill>
                  </a:rPr>
                  <a:t>1.2.2.	Then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	</a:t>
                </a:r>
                <a:r>
                  <a:rPr lang="en-US" sz="1800" dirty="0">
                    <a:solidFill>
                      <a:schemeClr val="bg1"/>
                    </a:solidFill>
                  </a:rPr>
                  <a:t>by the </a:t>
                </a:r>
                <a:r>
                  <a:rPr lang="en-US" sz="1800" dirty="0" err="1">
                    <a:solidFill>
                      <a:schemeClr val="bg1"/>
                    </a:solidFill>
                  </a:rPr>
                  <a:t>defn</a:t>
                </a:r>
                <a:r>
                  <a:rPr lang="en-US" sz="1800" dirty="0">
                    <a:solidFill>
                      <a:schemeClr val="bg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𝑥𝑅𝑦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1704975" indent="-71437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dirty="0">
                    <a:solidFill>
                      <a:schemeClr val="bg1"/>
                    </a:solidFill>
                  </a:rPr>
                  <a:t>1.2.3.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sz="1800" dirty="0">
                    <a:solidFill>
                      <a:schemeClr val="bg1"/>
                    </a:solidFill>
                  </a:rPr>
                  <a:t>	as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is symmetric.</a:t>
                </a:r>
              </a:p>
              <a:p>
                <a:pPr marL="1704975" indent="-71437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dirty="0">
                    <a:solidFill>
                      <a:schemeClr val="bg1"/>
                    </a:solidFill>
                  </a:rPr>
                  <a:t>1.2.4.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	</a:t>
                </a:r>
                <a:r>
                  <a:rPr lang="en-US" sz="1800" dirty="0">
                    <a:solidFill>
                      <a:schemeClr val="bg1"/>
                    </a:solidFill>
                  </a:rPr>
                  <a:t>by the </a:t>
                </a:r>
                <a:r>
                  <a:rPr lang="en-US" sz="1800" dirty="0" err="1">
                    <a:solidFill>
                      <a:schemeClr val="bg1"/>
                    </a:solidFill>
                  </a:rPr>
                  <a:t>defn</a:t>
                </a:r>
                <a:r>
                  <a:rPr lang="en-US" sz="1800" dirty="0">
                    <a:solidFill>
                      <a:schemeClr val="bg1"/>
                    </a:solidFill>
                  </a:rPr>
                  <a:t> of</a:t>
                </a:r>
                <a14:m>
                  <m:oMath xmlns:m="http://schemas.openxmlformats.org/officeDocument/2006/math">
                    <m:r>
                      <a:rPr lang="en-US" sz="18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1704975" indent="-71437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1.2.5.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sz="1800" dirty="0">
                    <a:solidFill>
                      <a:schemeClr val="bg1"/>
                    </a:solidFill>
                  </a:rPr>
                  <a:t>by the </a:t>
                </a:r>
                <a:r>
                  <a:rPr lang="en-US" sz="1800" dirty="0" err="1">
                    <a:solidFill>
                      <a:schemeClr val="bg1"/>
                    </a:solidFill>
                  </a:rPr>
                  <a:t>defn</a:t>
                </a:r>
                <a:r>
                  <a:rPr lang="en-US" sz="1800" dirty="0">
                    <a:solidFill>
                      <a:schemeClr val="bg1"/>
                    </a:solidFill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  <a:endParaRPr lang="en-US" dirty="0"/>
              </a:p>
              <a:p>
                <a:pPr marL="985838" indent="-533400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1.3.	</a:t>
                </a:r>
                <a:r>
                  <a:rPr lang="en-US" dirty="0">
                    <a:solidFill>
                      <a:srgbClr val="0000FF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  <m:sSup>
                      <m:sSup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) </a:t>
                </a:r>
              </a:p>
              <a:p>
                <a:pPr marL="1704975" indent="-71437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1.3.1.	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704975" indent="-71437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dirty="0">
                    <a:solidFill>
                      <a:schemeClr val="bg1"/>
                    </a:solidFill>
                  </a:rPr>
                  <a:t>1.3.2.	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sz="1800" dirty="0">
                    <a:solidFill>
                      <a:schemeClr val="bg1"/>
                    </a:solidFill>
                  </a:rPr>
                  <a:t>	by the </a:t>
                </a:r>
                <a:r>
                  <a:rPr lang="en-US" sz="1800" dirty="0" err="1">
                    <a:solidFill>
                      <a:schemeClr val="bg1"/>
                    </a:solidFill>
                  </a:rPr>
                  <a:t>defn</a:t>
                </a:r>
                <a:r>
                  <a:rPr lang="en-US" sz="1800" dirty="0">
                    <a:solidFill>
                      <a:schemeClr val="bg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1704975" indent="-71437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dirty="0">
                    <a:solidFill>
                      <a:schemeClr val="bg1"/>
                    </a:solidFill>
                  </a:rPr>
                  <a:t>1.3.3.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	</a:t>
                </a:r>
                <a:r>
                  <a:rPr lang="en-US" sz="1800" dirty="0">
                    <a:solidFill>
                      <a:schemeClr val="bg1"/>
                    </a:solidFill>
                  </a:rPr>
                  <a:t>by the </a:t>
                </a:r>
                <a:r>
                  <a:rPr lang="en-US" sz="1800" dirty="0" err="1">
                    <a:solidFill>
                      <a:schemeClr val="bg1"/>
                    </a:solidFill>
                  </a:rPr>
                  <a:t>defn</a:t>
                </a:r>
                <a:r>
                  <a:rPr lang="en-US" sz="1800" dirty="0">
                    <a:solidFill>
                      <a:schemeClr val="bg1"/>
                    </a:solidFill>
                  </a:rPr>
                  <a:t> of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1704975" indent="-71437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dirty="0">
                    <a:solidFill>
                      <a:schemeClr val="bg1"/>
                    </a:solidFill>
                  </a:rPr>
                  <a:t>1.3.4.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sz="1800" dirty="0">
                    <a:solidFill>
                      <a:schemeClr val="bg1"/>
                    </a:solidFill>
                  </a:rPr>
                  <a:t>	as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is symmetric.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marL="1704975" indent="-71437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1.3.5.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rgbClr val="008000"/>
                    </a:solidFill>
                  </a:rPr>
                  <a:t>	</a:t>
                </a:r>
                <a:r>
                  <a:rPr lang="en-US" sz="1800" dirty="0">
                    <a:solidFill>
                      <a:schemeClr val="bg1"/>
                    </a:solidFill>
                  </a:rPr>
                  <a:t>by the </a:t>
                </a:r>
                <a:r>
                  <a:rPr lang="en-US" sz="1800" dirty="0" err="1">
                    <a:solidFill>
                      <a:schemeClr val="bg1"/>
                    </a:solidFill>
                  </a:rPr>
                  <a:t>defn</a:t>
                </a:r>
                <a:r>
                  <a:rPr lang="en-US" sz="1800" dirty="0">
                    <a:solidFill>
                      <a:schemeClr val="bg1"/>
                    </a:solidFill>
                  </a:rPr>
                  <a:t> of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.</a:t>
                </a:r>
                <a:endParaRPr lang="en-US" sz="1800" dirty="0">
                  <a:solidFill>
                    <a:srgbClr val="008000"/>
                  </a:solidFill>
                </a:endParaRPr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252788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1.4.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808D558C-833F-47D4-8C18-5E1719188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" y="1272148"/>
                <a:ext cx="6075887" cy="5137372"/>
              </a:xfrm>
              <a:prstGeom prst="rect">
                <a:avLst/>
              </a:prstGeom>
              <a:blipFill>
                <a:blip r:embed="rId5"/>
                <a:stretch>
                  <a:fillRect l="-1304" t="-831" b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B331C47-460F-452E-8E73-F4DF4CBD72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58768" y="3554869"/>
                <a:ext cx="5656780" cy="254107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47675" indent="-44767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3311525" algn="l"/>
                  </a:tabLst>
                </a:pP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2.	</a:t>
                </a:r>
                <a14:m>
                  <m:oMath xmlns:m="http://schemas.openxmlformats.org/officeDocument/2006/math">
                    <m:r>
                      <a:rPr lang="en-US" sz="220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⇐)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3311525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2.1.	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1612900" algn="l"/>
                    <a:tab pos="3311525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2.2.	2.2.1.	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619250" indent="-62865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1612900" algn="l"/>
                    <a:tab pos="3311525" algn="l"/>
                  </a:tabLst>
                </a:pPr>
                <a:r>
                  <a:rPr lang="en-US" dirty="0">
                    <a:solidFill>
                      <a:schemeClr val="bg1"/>
                    </a:solidFill>
                  </a:rPr>
                  <a:t>2.2.2.	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	by the </a:t>
                </a:r>
                <a:r>
                  <a:rPr lang="en-US" sz="1800" dirty="0" err="1">
                    <a:solidFill>
                      <a:schemeClr val="bg1"/>
                    </a:solidFill>
                  </a:rPr>
                  <a:t>defn</a:t>
                </a:r>
                <a:r>
                  <a:rPr lang="en-US" sz="1800" dirty="0">
                    <a:solidFill>
                      <a:schemeClr val="bg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1619250" indent="-62865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1612900" algn="l"/>
                    <a:tab pos="3311525" algn="l"/>
                  </a:tabLst>
                </a:pPr>
                <a:r>
                  <a:rPr lang="en-US" dirty="0">
                    <a:solidFill>
                      <a:schemeClr val="bg1"/>
                    </a:solidFill>
                  </a:rPr>
                  <a:t>2.2.3.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	as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1619250" indent="-62865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1612900" algn="l"/>
                    <a:tab pos="3311525" algn="l"/>
                  </a:tabLst>
                </a:pPr>
                <a:r>
                  <a:rPr lang="en-US" dirty="0">
                    <a:solidFill>
                      <a:schemeClr val="bg1"/>
                    </a:solidFill>
                  </a:rPr>
                  <a:t>2.2.4.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sz="1800" dirty="0">
                    <a:solidFill>
                      <a:schemeClr val="bg1"/>
                    </a:solidFill>
                  </a:rPr>
                  <a:t>	by the </a:t>
                </a:r>
                <a:r>
                  <a:rPr lang="en-US" sz="1800" dirty="0" err="1">
                    <a:solidFill>
                      <a:schemeClr val="bg1"/>
                    </a:solidFill>
                  </a:rPr>
                  <a:t>defn</a:t>
                </a:r>
                <a:r>
                  <a:rPr lang="en-US" sz="1800" dirty="0">
                    <a:solidFill>
                      <a:schemeClr val="bg1"/>
                    </a:solidFill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1619250" indent="-62865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1612900" algn="l"/>
                    <a:tab pos="3311525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2.2.5.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rgbClr val="008000"/>
                    </a:solidFill>
                  </a:rPr>
                  <a:t>	</a:t>
                </a:r>
                <a:r>
                  <a:rPr lang="en-US" sz="1800" dirty="0">
                    <a:solidFill>
                      <a:schemeClr val="bg1"/>
                    </a:solidFill>
                  </a:rPr>
                  <a:t>by the </a:t>
                </a:r>
                <a:r>
                  <a:rPr lang="en-US" sz="1800" dirty="0" err="1">
                    <a:solidFill>
                      <a:schemeClr val="bg1"/>
                    </a:solidFill>
                  </a:rPr>
                  <a:t>defn</a:t>
                </a:r>
                <a:r>
                  <a:rPr lang="en-US" sz="1800" dirty="0">
                    <a:solidFill>
                      <a:schemeClr val="bg1"/>
                    </a:solidFill>
                  </a:rPr>
                  <a:t> of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  <a:endParaRPr lang="en-US" dirty="0"/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3311525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2.2.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symmetric</a:t>
                </a:r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B331C47-460F-452E-8E73-F4DF4CBD7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768" y="3554869"/>
                <a:ext cx="5656780" cy="2541070"/>
              </a:xfrm>
              <a:prstGeom prst="rect">
                <a:avLst/>
              </a:prstGeom>
              <a:blipFill>
                <a:blip r:embed="rId6"/>
                <a:stretch>
                  <a:fillRect l="-1401" t="-1679" r="-862" b="-5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26155" y="6123543"/>
                <a:ext cx="52531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4488" indent="-344488"/>
                <a:r>
                  <a:rPr lang="en-US" sz="2200" dirty="0"/>
                  <a:t>3.	Therefore,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is symmetric </a:t>
                </a:r>
                <a:r>
                  <a:rPr lang="en-US" sz="2200" dirty="0" err="1"/>
                  <a:t>iff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155" y="6123543"/>
                <a:ext cx="5253136" cy="430887"/>
              </a:xfrm>
              <a:prstGeom prst="rect">
                <a:avLst/>
              </a:prstGeom>
              <a:blipFill>
                <a:blip r:embed="rId7"/>
                <a:stretch>
                  <a:fillRect l="-1510"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86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3" grpId="0" uiExpand="1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A156-4F16-4647-96DA-959659C5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431800"/>
            <a:ext cx="909983" cy="762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Q2 </a:t>
            </a:r>
          </a:p>
        </p:txBody>
      </p:sp>
      <p:sp>
        <p:nvSpPr>
          <p:cNvPr id="1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6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808D558C-833F-47D4-8C18-5E1719188D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2880" y="1272148"/>
                <a:ext cx="6075887" cy="51373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47675" indent="-44767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252788" algn="l"/>
                  </a:tabLst>
                </a:pP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1.	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252788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1.1.	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symmetric.</a:t>
                </a:r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11538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1.2.</a:t>
                </a:r>
                <a:r>
                  <a:rPr lang="en-US" dirty="0">
                    <a:solidFill>
                      <a:srgbClr val="0000FF"/>
                    </a:solidFill>
                  </a:rPr>
                  <a:t>	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) </a:t>
                </a:r>
              </a:p>
              <a:p>
                <a:pPr marL="1704975" indent="-71437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1.2.1.	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704975" indent="-71437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1.2.2.	Then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	</a:t>
                </a:r>
                <a:r>
                  <a:rPr lang="en-US" sz="1800" dirty="0">
                    <a:solidFill>
                      <a:srgbClr val="008000"/>
                    </a:solidFill>
                  </a:rPr>
                  <a:t>by the </a:t>
                </a:r>
                <a:r>
                  <a:rPr lang="en-US" sz="1800" dirty="0" err="1">
                    <a:solidFill>
                      <a:srgbClr val="008000"/>
                    </a:solidFill>
                  </a:rPr>
                  <a:t>defn</a:t>
                </a:r>
                <a:r>
                  <a:rPr lang="en-US" sz="1800" dirty="0">
                    <a:solidFill>
                      <a:srgbClr val="0080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18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SG" sz="18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704975" indent="-71437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1.2.3.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rgbClr val="008000"/>
                    </a:solidFill>
                  </a:rPr>
                  <a:t>	as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800" dirty="0">
                    <a:solidFill>
                      <a:srgbClr val="008000"/>
                    </a:solidFill>
                  </a:rPr>
                  <a:t> is symmetric.</a:t>
                </a:r>
              </a:p>
              <a:p>
                <a:pPr marL="1704975" indent="-71437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1.2.4.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	</a:t>
                </a:r>
                <a:r>
                  <a:rPr lang="en-US" sz="1800" dirty="0">
                    <a:solidFill>
                      <a:srgbClr val="008000"/>
                    </a:solidFill>
                  </a:rPr>
                  <a:t>by the </a:t>
                </a:r>
                <a:r>
                  <a:rPr lang="en-US" sz="1800" dirty="0" err="1">
                    <a:solidFill>
                      <a:srgbClr val="008000"/>
                    </a:solidFill>
                  </a:rPr>
                  <a:t>defn</a:t>
                </a:r>
                <a:r>
                  <a:rPr lang="en-US" sz="1800" dirty="0">
                    <a:solidFill>
                      <a:srgbClr val="008000"/>
                    </a:solidFill>
                  </a:rPr>
                  <a:t> of</a:t>
                </a:r>
                <a14:m>
                  <m:oMath xmlns:m="http://schemas.openxmlformats.org/officeDocument/2006/math">
                    <m:r>
                      <a:rPr lang="en-US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008000"/>
                    </a:solidFill>
                  </a:rPr>
                  <a:t>.</a:t>
                </a:r>
              </a:p>
              <a:p>
                <a:pPr marL="1704975" indent="-71437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1.2.5.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pPr marL="985838" indent="-533400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1.3.</a:t>
                </a:r>
                <a:r>
                  <a:rPr lang="en-US" dirty="0">
                    <a:solidFill>
                      <a:srgbClr val="0000FF"/>
                    </a:solidFill>
                  </a:rPr>
                  <a:t>	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  <m:sSup>
                      <m:sSup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) </a:t>
                </a:r>
              </a:p>
              <a:p>
                <a:pPr marL="1704975" indent="-71437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1.3.1.	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704975" indent="-71437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1.3.2.	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:r>
                  <a:rPr lang="en-US" sz="1800" dirty="0">
                    <a:solidFill>
                      <a:srgbClr val="008000"/>
                    </a:solidFill>
                  </a:rPr>
                  <a:t>	by the </a:t>
                </a:r>
                <a:r>
                  <a:rPr lang="en-US" sz="1800" dirty="0" err="1">
                    <a:solidFill>
                      <a:srgbClr val="008000"/>
                    </a:solidFill>
                  </a:rPr>
                  <a:t>defn</a:t>
                </a:r>
                <a:r>
                  <a:rPr lang="en-US" sz="1800" dirty="0">
                    <a:solidFill>
                      <a:srgbClr val="0080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18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SG" sz="18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704975" indent="-71437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1.3.3.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	</a:t>
                </a:r>
                <a:r>
                  <a:rPr lang="en-US" sz="1800" dirty="0">
                    <a:solidFill>
                      <a:srgbClr val="008000"/>
                    </a:solidFill>
                  </a:rPr>
                  <a:t>by the </a:t>
                </a:r>
                <a:r>
                  <a:rPr lang="en-US" sz="1800" dirty="0" err="1">
                    <a:solidFill>
                      <a:srgbClr val="008000"/>
                    </a:solidFill>
                  </a:rPr>
                  <a:t>defn</a:t>
                </a:r>
                <a:r>
                  <a:rPr lang="en-US" sz="1800" dirty="0">
                    <a:solidFill>
                      <a:srgbClr val="008000"/>
                    </a:solidFill>
                  </a:rPr>
                  <a:t> of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008000"/>
                    </a:solidFill>
                  </a:rPr>
                  <a:t>.</a:t>
                </a:r>
              </a:p>
              <a:p>
                <a:pPr marL="1704975" indent="-71437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1.3.4.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rgbClr val="008000"/>
                    </a:solidFill>
                  </a:rPr>
                  <a:t>	as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800" dirty="0">
                    <a:solidFill>
                      <a:srgbClr val="008000"/>
                    </a:solidFill>
                  </a:rPr>
                  <a:t> is symmetric.</a:t>
                </a:r>
                <a:endParaRPr lang="en-US" dirty="0">
                  <a:solidFill>
                    <a:srgbClr val="008000"/>
                  </a:solidFill>
                </a:endParaRPr>
              </a:p>
              <a:p>
                <a:pPr marL="1704975" indent="-71437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492500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1.3.5.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sz="1800" dirty="0">
                  <a:solidFill>
                    <a:srgbClr val="008000"/>
                  </a:solidFill>
                </a:endParaRPr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buFont typeface="Corbel" pitchFamily="34" charset="0"/>
                  <a:buNone/>
                  <a:tabLst>
                    <a:tab pos="3252788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1.4.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808D558C-833F-47D4-8C18-5E1719188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" y="1272148"/>
                <a:ext cx="6075887" cy="5137372"/>
              </a:xfrm>
              <a:prstGeom prst="rect">
                <a:avLst/>
              </a:prstGeom>
              <a:blipFill>
                <a:blip r:embed="rId2"/>
                <a:stretch>
                  <a:fillRect l="-1304" t="-831" b="-21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B331C47-460F-452E-8E73-F4DF4CBD72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58768" y="3563475"/>
                <a:ext cx="5656780" cy="254107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47675" indent="-44767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3311525" algn="l"/>
                  </a:tabLst>
                </a:pP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2.	</a:t>
                </a:r>
                <a14:m>
                  <m:oMath xmlns:m="http://schemas.openxmlformats.org/officeDocument/2006/math">
                    <m:r>
                      <a:rPr lang="en-US" sz="220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⇐)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3311525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2.1.	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1612900" algn="l"/>
                    <a:tab pos="3311525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2.2.	2.2.1.	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619250" indent="-62865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1612900" algn="l"/>
                    <a:tab pos="3311525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2.2.2.	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800" dirty="0">
                    <a:solidFill>
                      <a:srgbClr val="008000"/>
                    </a:solidFill>
                  </a:rPr>
                  <a:t>	by the </a:t>
                </a:r>
                <a:r>
                  <a:rPr lang="en-US" sz="1800" dirty="0" err="1">
                    <a:solidFill>
                      <a:srgbClr val="008000"/>
                    </a:solidFill>
                  </a:rPr>
                  <a:t>defn</a:t>
                </a:r>
                <a:r>
                  <a:rPr lang="en-US" sz="1800" dirty="0">
                    <a:solidFill>
                      <a:srgbClr val="0080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619250" indent="-62865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1612900" algn="l"/>
                    <a:tab pos="3311525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2.2.3.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008000"/>
                    </a:solidFill>
                  </a:rPr>
                  <a:t> 	as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008000"/>
                    </a:solidFill>
                  </a:rPr>
                  <a:t>.</a:t>
                </a:r>
              </a:p>
              <a:p>
                <a:pPr marL="1619250" indent="-62865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1612900" algn="l"/>
                    <a:tab pos="3311525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2.2.4.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rgbClr val="008000"/>
                    </a:solidFill>
                  </a:rPr>
                  <a:t>	by the </a:t>
                </a:r>
                <a:r>
                  <a:rPr lang="en-US" sz="1800" dirty="0" err="1">
                    <a:solidFill>
                      <a:srgbClr val="008000"/>
                    </a:solidFill>
                  </a:rPr>
                  <a:t>defn</a:t>
                </a:r>
                <a:r>
                  <a:rPr lang="en-US" sz="1800" dirty="0">
                    <a:solidFill>
                      <a:srgbClr val="008000"/>
                    </a:solidFill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>
                    <a:solidFill>
                      <a:srgbClr val="008000"/>
                    </a:solidFill>
                  </a:rPr>
                  <a:t>.</a:t>
                </a:r>
              </a:p>
              <a:p>
                <a:pPr marL="1619250" indent="-62865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1612900" algn="l"/>
                    <a:tab pos="3311525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2.2.5.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  <a:tabLst>
                    <a:tab pos="3311525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2.2.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symmetric</a:t>
                </a:r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B331C47-460F-452E-8E73-F4DF4CBD7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768" y="3563475"/>
                <a:ext cx="5656780" cy="2541070"/>
              </a:xfrm>
              <a:prstGeom prst="rect">
                <a:avLst/>
              </a:prstGeom>
              <a:blipFill>
                <a:blip r:embed="rId3"/>
                <a:stretch>
                  <a:fillRect l="-1401" t="-1683" r="-862" b="-5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04252" y="3690308"/>
                <a:ext cx="2967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8000"/>
                    </a:solidFill>
                  </a:rPr>
                  <a:t>by the </a:t>
                </a:r>
                <a:r>
                  <a:rPr lang="en-US" dirty="0" err="1">
                    <a:solidFill>
                      <a:srgbClr val="008000"/>
                    </a:solidFill>
                  </a:rPr>
                  <a:t>defn</a:t>
                </a:r>
                <a:r>
                  <a:rPr lang="en-US" dirty="0">
                    <a:solidFill>
                      <a:srgbClr val="008000"/>
                    </a:solidFill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252" y="3690308"/>
                <a:ext cx="2967135" cy="369332"/>
              </a:xfrm>
              <a:prstGeom prst="rect">
                <a:avLst/>
              </a:prstGeom>
              <a:blipFill>
                <a:blip r:embed="rId4"/>
                <a:stretch>
                  <a:fillRect l="-185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64091" y="5682636"/>
                <a:ext cx="2242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8000"/>
                    </a:solidFill>
                  </a:rPr>
                  <a:t>by the </a:t>
                </a:r>
                <a:r>
                  <a:rPr lang="en-US" dirty="0" err="1">
                    <a:solidFill>
                      <a:srgbClr val="008000"/>
                    </a:solidFill>
                  </a:rPr>
                  <a:t>defn</a:t>
                </a:r>
                <a:r>
                  <a:rPr lang="en-US" dirty="0">
                    <a:solidFill>
                      <a:srgbClr val="0080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091" y="5682636"/>
                <a:ext cx="2242187" cy="369332"/>
              </a:xfrm>
              <a:prstGeom prst="rect">
                <a:avLst/>
              </a:prstGeom>
              <a:blipFill>
                <a:blip r:embed="rId5"/>
                <a:stretch>
                  <a:fillRect l="-217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542732" y="5491132"/>
                <a:ext cx="2372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8000"/>
                    </a:solidFill>
                  </a:rPr>
                  <a:t>by the </a:t>
                </a:r>
                <a:r>
                  <a:rPr lang="en-US" dirty="0" err="1">
                    <a:solidFill>
                      <a:srgbClr val="008000"/>
                    </a:solidFill>
                  </a:rPr>
                  <a:t>defn</a:t>
                </a:r>
                <a:r>
                  <a:rPr lang="en-US" dirty="0">
                    <a:solidFill>
                      <a:srgbClr val="008000"/>
                    </a:solidFill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2732" y="5491132"/>
                <a:ext cx="2372816" cy="369332"/>
              </a:xfrm>
              <a:prstGeom prst="rect">
                <a:avLst/>
              </a:prstGeom>
              <a:blipFill>
                <a:blip r:embed="rId6"/>
                <a:stretch>
                  <a:fillRect l="-205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326155" y="6123543"/>
                <a:ext cx="52531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4488" indent="-344488"/>
                <a:r>
                  <a:rPr lang="en-US" sz="2200" dirty="0"/>
                  <a:t>3.	Therefore,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is symmetric </a:t>
                </a:r>
                <a:r>
                  <a:rPr lang="en-US" sz="2200" dirty="0" err="1"/>
                  <a:t>iff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155" y="6123543"/>
                <a:ext cx="5253136" cy="430887"/>
              </a:xfrm>
              <a:prstGeom prst="rect">
                <a:avLst/>
              </a:prstGeom>
              <a:blipFill>
                <a:blip r:embed="rId7"/>
                <a:stretch>
                  <a:fillRect l="-1510"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F0AAB4-8BE0-4DD5-B5E1-E05729575E5E}"/>
                  </a:ext>
                </a:extLst>
              </p:cNvPr>
              <p:cNvSpPr txBox="1"/>
              <p:nvPr/>
            </p:nvSpPr>
            <p:spPr>
              <a:xfrm>
                <a:off x="1341782" y="431800"/>
                <a:ext cx="10046653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be a relation on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. Show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symmetric if and only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F0AAB4-8BE0-4DD5-B5E1-E05729575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782" y="431800"/>
                <a:ext cx="10046653" cy="461665"/>
              </a:xfrm>
              <a:prstGeom prst="rect">
                <a:avLst/>
              </a:prstGeom>
              <a:blipFill>
                <a:blip r:embed="rId8"/>
                <a:stretch>
                  <a:fillRect l="-848" t="-8974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6EF33E-2ACB-4321-A874-C356A30D237A}"/>
                  </a:ext>
                </a:extLst>
              </p:cNvPr>
              <p:cNvSpPr txBox="1"/>
              <p:nvPr/>
            </p:nvSpPr>
            <p:spPr>
              <a:xfrm>
                <a:off x="8289235" y="2076390"/>
                <a:ext cx="3509206" cy="1643655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Definition.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be a relation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 Define the relation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by setting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⇔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dirty="0"/>
                  <a:t> and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6EF33E-2ACB-4321-A874-C356A30D2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235" y="2076390"/>
                <a:ext cx="3509206" cy="1643655"/>
              </a:xfrm>
              <a:prstGeom prst="rect">
                <a:avLst/>
              </a:prstGeom>
              <a:blipFill>
                <a:blip r:embed="rId9"/>
                <a:stretch>
                  <a:fillRect l="-1565" t="-2230" b="-4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F71833-CD0A-43A6-A41A-9760ECB902C7}"/>
                  </a:ext>
                </a:extLst>
              </p:cNvPr>
              <p:cNvSpPr txBox="1"/>
              <p:nvPr/>
            </p:nvSpPr>
            <p:spPr>
              <a:xfrm>
                <a:off x="8289235" y="947808"/>
                <a:ext cx="3509206" cy="1015663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Definition 6.1.4(2).</a:t>
                </a:r>
                <a:r>
                  <a:rPr lang="en-US" sz="2000" dirty="0"/>
                  <a:t> A relation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sz="2000" dirty="0"/>
                  <a:t> on a set 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000" dirty="0"/>
                  <a:t> is </a:t>
                </a:r>
                <a:r>
                  <a:rPr lang="en-SG" sz="2000" i="1" dirty="0">
                    <a:solidFill>
                      <a:srgbClr val="C00000"/>
                    </a:solidFill>
                  </a:rPr>
                  <a:t>symmetric</a:t>
                </a:r>
                <a:r>
                  <a:rPr lang="en-SG" sz="2000" dirty="0"/>
                  <a:t> if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⇒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F71833-CD0A-43A6-A41A-9760ECB90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235" y="947808"/>
                <a:ext cx="3509206" cy="1015663"/>
              </a:xfrm>
              <a:prstGeom prst="rect">
                <a:avLst/>
              </a:prstGeom>
              <a:blipFill>
                <a:blip r:embed="rId10"/>
                <a:stretch>
                  <a:fillRect l="-1913" t="-2994" b="-5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02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3" grpId="0" uiExpand="1" build="p" bldLvl="2"/>
      <p:bldP spid="4" grpId="0"/>
      <p:bldP spid="11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01" y="338513"/>
            <a:ext cx="150660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Q3(a)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259641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7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A9CCFC-70D2-4531-8C8C-8FBC836D16F9}"/>
                  </a:ext>
                </a:extLst>
              </p:cNvPr>
              <p:cNvSpPr txBox="1"/>
              <p:nvPr/>
            </p:nvSpPr>
            <p:spPr>
              <a:xfrm>
                <a:off x="2065106" y="338513"/>
                <a:ext cx="8978045" cy="1015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="0" dirty="0"/>
                  <a:t>etermine </a:t>
                </a:r>
                <a:r>
                  <a:rPr lang="en-US" sz="2000" dirty="0"/>
                  <a:t>whether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b="0" dirty="0"/>
                  <a:t> is (</a:t>
                </a:r>
                <a:r>
                  <a:rPr lang="en-US" sz="2000" b="0" dirty="0" err="1"/>
                  <a:t>i</a:t>
                </a:r>
                <a:r>
                  <a:rPr lang="en-US" sz="2000" b="0" dirty="0"/>
                  <a:t>) </a:t>
                </a:r>
                <a:r>
                  <a:rPr lang="en-SG" sz="2000" dirty="0"/>
                  <a:t>reflexive, (ii) symmetric, </a:t>
                </a:r>
                <a:r>
                  <a:rPr lang="en-US" sz="2000" dirty="0"/>
                  <a:t>(iii) transitive, and </a:t>
                </a:r>
              </a:p>
              <a:p>
                <a:pPr/>
                <a:r>
                  <a:rPr lang="en-US" sz="2000" dirty="0"/>
                  <a:t>(iv) an equivalence relation on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={1,2,3}</m:t>
                    </m:r>
                  </m:oMath>
                </a14:m>
                <a:r>
                  <a:rPr lang="en-US" sz="2000" dirty="0"/>
                  <a:t> and</a:t>
                </a: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e>
                      </m:d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e>
                      </m:d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3,3</m:t>
                          </m:r>
                        </m:e>
                      </m:d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,(3,1)}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A9CCFC-70D2-4531-8C8C-8FBC836D1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106" y="338513"/>
                <a:ext cx="8978045" cy="1015663"/>
              </a:xfrm>
              <a:prstGeom prst="rect">
                <a:avLst/>
              </a:prstGeom>
              <a:blipFill>
                <a:blip r:embed="rId2"/>
                <a:stretch>
                  <a:fillRect l="-678" t="-2976" b="-47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7A9A22-5C02-4FD6-BE22-7B6E5B967260}"/>
                  </a:ext>
                </a:extLst>
              </p:cNvPr>
              <p:cNvSpPr txBox="1"/>
              <p:nvPr/>
            </p:nvSpPr>
            <p:spPr>
              <a:xfrm>
                <a:off x="383178" y="1411738"/>
                <a:ext cx="5582654" cy="1200329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b="1" dirty="0"/>
                  <a:t>Definitions 6.1.4 and 6.1.13.</a:t>
                </a:r>
                <a:r>
                  <a:rPr lang="en-US" dirty="0"/>
                  <a:t> 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 relation on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reflexive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symmetric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transitive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SG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7A9A22-5C02-4FD6-BE22-7B6E5B967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78" y="1411738"/>
                <a:ext cx="5582654" cy="1200329"/>
              </a:xfrm>
              <a:prstGeom prst="rect">
                <a:avLst/>
              </a:prstGeom>
              <a:blipFill>
                <a:blip r:embed="rId3"/>
                <a:stretch>
                  <a:fillRect l="-983" t="-3061" b="-76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8BA3D1-A3D9-4120-A28B-19E02A05A0D0}"/>
                  </a:ext>
                </a:extLst>
              </p:cNvPr>
              <p:cNvSpPr txBox="1"/>
              <p:nvPr/>
            </p:nvSpPr>
            <p:spPr>
              <a:xfrm>
                <a:off x="5965832" y="1411737"/>
                <a:ext cx="5690362" cy="1200329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i="1" dirty="0">
                    <a:solidFill>
                      <a:srgbClr val="C00000"/>
                    </a:solidFill>
                  </a:rPr>
                  <a:t>equivalence relation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reflexive, symmetric and transitive.</a:t>
                </a: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:endParaRPr lang="en-SG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8BA3D1-A3D9-4120-A28B-19E02A05A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832" y="1411737"/>
                <a:ext cx="5690362" cy="1200329"/>
              </a:xfrm>
              <a:prstGeom prst="rect">
                <a:avLst/>
              </a:prstGeom>
              <a:blipFill>
                <a:blip r:embed="rId4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24C828A-9593-464D-8600-AADF80686A11}"/>
              </a:ext>
            </a:extLst>
          </p:cNvPr>
          <p:cNvSpPr txBox="1"/>
          <p:nvPr/>
        </p:nvSpPr>
        <p:spPr>
          <a:xfrm>
            <a:off x="931818" y="2925577"/>
            <a:ext cx="147500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Reflexive?</a:t>
            </a:r>
            <a:endParaRPr lang="en-SG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12D39A-1C94-4A87-AB60-FF7FEC2F6A35}"/>
              </a:ext>
            </a:extLst>
          </p:cNvPr>
          <p:cNvSpPr txBox="1"/>
          <p:nvPr/>
        </p:nvSpPr>
        <p:spPr>
          <a:xfrm>
            <a:off x="931818" y="3771876"/>
            <a:ext cx="173934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Symmetric?</a:t>
            </a:r>
            <a:endParaRPr lang="en-SG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253D15-EC10-4A6F-B08A-3783B6D0ED75}"/>
              </a:ext>
            </a:extLst>
          </p:cNvPr>
          <p:cNvSpPr txBox="1"/>
          <p:nvPr/>
        </p:nvSpPr>
        <p:spPr>
          <a:xfrm>
            <a:off x="931818" y="4618176"/>
            <a:ext cx="157307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Transitive?</a:t>
            </a:r>
            <a:endParaRPr lang="en-SG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4E5AED-FB8F-400C-84E0-A49E3E105309}"/>
              </a:ext>
            </a:extLst>
          </p:cNvPr>
          <p:cNvSpPr txBox="1"/>
          <p:nvPr/>
        </p:nvSpPr>
        <p:spPr>
          <a:xfrm>
            <a:off x="931818" y="5464476"/>
            <a:ext cx="293126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Equivalence relation?</a:t>
            </a:r>
            <a:endParaRPr lang="en-S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C644FA7-4580-4C6D-B25C-B21E9102E0A0}"/>
                  </a:ext>
                </a:extLst>
              </p:cNvPr>
              <p:cNvSpPr txBox="1"/>
              <p:nvPr/>
            </p:nvSpPr>
            <p:spPr>
              <a:xfrm>
                <a:off x="2406826" y="2921593"/>
                <a:ext cx="62203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SG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because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3,3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C644FA7-4580-4C6D-B25C-B21E9102E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26" y="2921593"/>
                <a:ext cx="6220339" cy="461665"/>
              </a:xfrm>
              <a:prstGeom prst="rect">
                <a:avLst/>
              </a:prstGeom>
              <a:blipFill>
                <a:blip r:embed="rId5"/>
                <a:stretch>
                  <a:fillRect l="-98" t="-10526" r="-68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7F029D0-926F-4A4A-A53D-C026526FF9E7}"/>
                  </a:ext>
                </a:extLst>
              </p:cNvPr>
              <p:cNvSpPr txBox="1"/>
              <p:nvPr/>
            </p:nvSpPr>
            <p:spPr>
              <a:xfrm>
                <a:off x="2671166" y="3771875"/>
                <a:ext cx="41820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but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2 </m:t>
                    </m:r>
                    <m:r>
                      <a:rPr lang="en-SG" sz="2400" b="0" i="1" spc="-3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7F029D0-926F-4A4A-A53D-C026526FF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166" y="3771875"/>
                <a:ext cx="4182024" cy="461665"/>
              </a:xfrm>
              <a:prstGeom prst="rect">
                <a:avLst/>
              </a:prstGeom>
              <a:blipFill>
                <a:blip r:embed="rId6"/>
                <a:stretch>
                  <a:fillRect l="-292" t="-10667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DB9262-FDF6-4D64-9728-4D36036330AE}"/>
                  </a:ext>
                </a:extLst>
              </p:cNvPr>
              <p:cNvSpPr txBox="1"/>
              <p:nvPr/>
            </p:nvSpPr>
            <p:spPr>
              <a:xfrm>
                <a:off x="2641288" y="4557156"/>
                <a:ext cx="34394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240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SG" sz="240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SG" sz="2400" i="1" smtClean="0">
                        <a:latin typeface="Cambria Math" panose="02040503050406030204" pitchFamily="18" charset="0"/>
                      </a:rPr>
                      <m:t> 2∧2 </m:t>
                    </m:r>
                    <m:r>
                      <a:rPr lang="en-SG" sz="240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SG" sz="2400" i="1" smtClean="0">
                        <a:latin typeface="Cambria Math" panose="02040503050406030204" pitchFamily="18" charset="0"/>
                      </a:rPr>
                      <m:t> 3</m:t>
                    </m:r>
                  </m:oMath>
                </a14:m>
                <a:r>
                  <a:rPr lang="en-SG" sz="2400" dirty="0"/>
                  <a:t> but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400" i="1" spc="-3000">
                        <a:latin typeface="Cambria Math" panose="02040503050406030204" pitchFamily="18" charset="0"/>
                      </a:rPr>
                      <m:t>/</m:t>
                    </m:r>
                    <m:r>
                      <a:rPr lang="en-SG" sz="2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SG" sz="2400" i="1">
                        <a:latin typeface="Cambria Math" panose="02040503050406030204" pitchFamily="18" charset="0"/>
                      </a:rPr>
                      <m:t> 3</m:t>
                    </m:r>
                  </m:oMath>
                </a14:m>
                <a:r>
                  <a:rPr lang="en-US" sz="2400" dirty="0"/>
                  <a:t>.</a:t>
                </a:r>
                <a:r>
                  <a:rPr lang="en-SG" sz="2400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DB9262-FDF6-4D64-9728-4D3603633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288" y="4557156"/>
                <a:ext cx="3439472" cy="461665"/>
              </a:xfrm>
              <a:prstGeom prst="rect">
                <a:avLst/>
              </a:prstGeom>
              <a:blipFill>
                <a:blip r:embed="rId7"/>
                <a:stretch>
                  <a:fillRect l="-354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DBCC9C-A4E4-4E70-8446-0EEDA0A545C2}"/>
                  </a:ext>
                </a:extLst>
              </p:cNvPr>
              <p:cNvSpPr txBox="1"/>
              <p:nvPr/>
            </p:nvSpPr>
            <p:spPr>
              <a:xfrm>
                <a:off x="3863083" y="5456417"/>
                <a:ext cx="54501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is not symmetric and not transitive.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DBCC9C-A4E4-4E70-8446-0EEDA0A54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083" y="5456417"/>
                <a:ext cx="5450198" cy="461665"/>
              </a:xfrm>
              <a:prstGeom prst="rect">
                <a:avLst/>
              </a:prstGeom>
              <a:blipFill>
                <a:blip r:embed="rId8"/>
                <a:stretch>
                  <a:fillRect l="-78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8898A882-5EB5-41CA-9C49-E6E5F39ADF9E}"/>
              </a:ext>
            </a:extLst>
          </p:cNvPr>
          <p:cNvSpPr txBox="1"/>
          <p:nvPr/>
        </p:nvSpPr>
        <p:spPr>
          <a:xfrm>
            <a:off x="383178" y="2936562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rgbClr val="00B050"/>
                </a:solidFill>
              </a:rPr>
              <a:t>✓</a:t>
            </a:r>
            <a:endParaRPr lang="en-SG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B0D61F-BEF7-456E-838C-94930EC754C1}"/>
              </a:ext>
            </a:extLst>
          </p:cNvPr>
          <p:cNvSpPr txBox="1"/>
          <p:nvPr/>
        </p:nvSpPr>
        <p:spPr>
          <a:xfrm>
            <a:off x="383178" y="3800018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srgbClr val="FF0000"/>
                </a:solidFill>
              </a:rPr>
              <a:t>✘</a:t>
            </a:r>
            <a:endParaRPr lang="en-SG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824D6C-9A05-47D4-8AA0-94D6A7425F38}"/>
              </a:ext>
            </a:extLst>
          </p:cNvPr>
          <p:cNvSpPr txBox="1"/>
          <p:nvPr/>
        </p:nvSpPr>
        <p:spPr>
          <a:xfrm>
            <a:off x="383178" y="5456157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srgbClr val="FF0000"/>
                </a:solidFill>
              </a:rPr>
              <a:t>✘</a:t>
            </a:r>
            <a:endParaRPr lang="en-SG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5795C7-4209-4CEA-8133-DC34839E5B09}"/>
                  </a:ext>
                </a:extLst>
              </p:cNvPr>
              <p:cNvSpPr txBox="1"/>
              <p:nvPr/>
            </p:nvSpPr>
            <p:spPr>
              <a:xfrm>
                <a:off x="9834033" y="3448709"/>
                <a:ext cx="29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5795C7-4209-4CEA-8133-DC34839E5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033" y="3448709"/>
                <a:ext cx="296334" cy="369332"/>
              </a:xfrm>
              <a:prstGeom prst="rect">
                <a:avLst/>
              </a:prstGeom>
              <a:blipFill>
                <a:blip r:embed="rId9"/>
                <a:stretch>
                  <a:fillRect r="-20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3F3E46E-943B-4E10-A0EC-65F12207205D}"/>
                  </a:ext>
                </a:extLst>
              </p:cNvPr>
              <p:cNvSpPr txBox="1"/>
              <p:nvPr/>
            </p:nvSpPr>
            <p:spPr>
              <a:xfrm>
                <a:off x="10507133" y="4654684"/>
                <a:ext cx="290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3F3E46E-943B-4E10-A0EC-65F122072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133" y="4654684"/>
                <a:ext cx="290491" cy="369332"/>
              </a:xfrm>
              <a:prstGeom prst="rect">
                <a:avLst/>
              </a:prstGeom>
              <a:blipFill>
                <a:blip r:embed="rId10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40AFFA1-5A59-4C0C-A7FC-7ECEADA1C5C9}"/>
                  </a:ext>
                </a:extLst>
              </p:cNvPr>
              <p:cNvSpPr txBox="1"/>
              <p:nvPr/>
            </p:nvSpPr>
            <p:spPr>
              <a:xfrm>
                <a:off x="9165063" y="4649489"/>
                <a:ext cx="296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40AFFA1-5A59-4C0C-A7FC-7ECEADA1C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063" y="4649489"/>
                <a:ext cx="296437" cy="369332"/>
              </a:xfrm>
              <a:prstGeom prst="rect">
                <a:avLst/>
              </a:prstGeom>
              <a:blipFill>
                <a:blip r:embed="rId11"/>
                <a:stretch>
                  <a:fillRect r="-20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C8CA95-2F78-4AFF-86EB-B293634644E9}"/>
              </a:ext>
            </a:extLst>
          </p:cNvPr>
          <p:cNvCxnSpPr>
            <a:cxnSpLocks/>
          </p:cNvCxnSpPr>
          <p:nvPr/>
        </p:nvCxnSpPr>
        <p:spPr>
          <a:xfrm flipH="1">
            <a:off x="9390580" y="3771875"/>
            <a:ext cx="493675" cy="94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8DFD8D-47FF-4283-9F1E-061D5B8B4D65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9461500" y="4834155"/>
            <a:ext cx="1045633" cy="5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7E629B-00B1-43F5-8834-C0E7B687E520}"/>
              </a:ext>
            </a:extLst>
          </p:cNvPr>
          <p:cNvCxnSpPr/>
          <p:nvPr/>
        </p:nvCxnSpPr>
        <p:spPr>
          <a:xfrm flipH="1" flipV="1">
            <a:off x="10109771" y="3771875"/>
            <a:ext cx="462337" cy="94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757E2ECC-53A0-410F-A8C6-DC68D876EF1B}"/>
              </a:ext>
            </a:extLst>
          </p:cNvPr>
          <p:cNvCxnSpPr>
            <a:cxnSpLocks/>
            <a:stCxn id="3" idx="3"/>
            <a:endCxn id="3" idx="1"/>
          </p:cNvCxnSpPr>
          <p:nvPr/>
        </p:nvCxnSpPr>
        <p:spPr>
          <a:xfrm flipH="1">
            <a:off x="9834033" y="3633375"/>
            <a:ext cx="296334" cy="12700"/>
          </a:xfrm>
          <a:prstGeom prst="curvedConnector5">
            <a:avLst>
              <a:gd name="adj1" fmla="val -48572"/>
              <a:gd name="adj2" fmla="val -3079268"/>
              <a:gd name="adj3" fmla="val 1528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093D9FE4-CE99-4C94-87FC-2D81BA003D8B}"/>
              </a:ext>
            </a:extLst>
          </p:cNvPr>
          <p:cNvCxnSpPr>
            <a:cxnSpLocks/>
            <a:stCxn id="30" idx="2"/>
            <a:endCxn id="30" idx="3"/>
          </p:cNvCxnSpPr>
          <p:nvPr/>
        </p:nvCxnSpPr>
        <p:spPr>
          <a:xfrm rot="5400000" flipH="1" flipV="1">
            <a:off x="10632668" y="4859060"/>
            <a:ext cx="184666" cy="145245"/>
          </a:xfrm>
          <a:prstGeom prst="curvedConnector4">
            <a:avLst>
              <a:gd name="adj1" fmla="val -123791"/>
              <a:gd name="adj2" fmla="val 2573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4D551689-B9B6-4791-B867-0EEB700671F6}"/>
              </a:ext>
            </a:extLst>
          </p:cNvPr>
          <p:cNvCxnSpPr>
            <a:cxnSpLocks/>
            <a:stCxn id="31" idx="1"/>
            <a:endCxn id="31" idx="2"/>
          </p:cNvCxnSpPr>
          <p:nvPr/>
        </p:nvCxnSpPr>
        <p:spPr>
          <a:xfrm rot="10800000" flipH="1" flipV="1">
            <a:off x="9165062" y="4834155"/>
            <a:ext cx="148219" cy="184666"/>
          </a:xfrm>
          <a:prstGeom prst="curvedConnector4">
            <a:avLst>
              <a:gd name="adj1" fmla="val -154231"/>
              <a:gd name="adj2" fmla="val 2237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3824D6C-9A05-47D4-8AA0-94D6A7425F38}"/>
              </a:ext>
            </a:extLst>
          </p:cNvPr>
          <p:cNvSpPr txBox="1"/>
          <p:nvPr/>
        </p:nvSpPr>
        <p:spPr>
          <a:xfrm>
            <a:off x="379815" y="4617404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srgbClr val="FF0000"/>
                </a:solidFill>
              </a:rPr>
              <a:t>✘</a:t>
            </a:r>
            <a:endParaRPr lang="en-SG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50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8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01" y="338513"/>
            <a:ext cx="150660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Q3(b)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259641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8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A9CCFC-70D2-4531-8C8C-8FBC836D16F9}"/>
                  </a:ext>
                </a:extLst>
              </p:cNvPr>
              <p:cNvSpPr txBox="1"/>
              <p:nvPr/>
            </p:nvSpPr>
            <p:spPr>
              <a:xfrm>
                <a:off x="2065106" y="338513"/>
                <a:ext cx="8978045" cy="1015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="0" dirty="0"/>
                  <a:t>etermine </a:t>
                </a:r>
                <a:r>
                  <a:rPr lang="en-US" sz="2000" dirty="0"/>
                  <a:t>whether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b="0" dirty="0"/>
                  <a:t> is (</a:t>
                </a:r>
                <a:r>
                  <a:rPr lang="en-US" sz="2000" b="0" dirty="0" err="1"/>
                  <a:t>i</a:t>
                </a:r>
                <a:r>
                  <a:rPr lang="en-US" sz="2000" b="0" dirty="0"/>
                  <a:t>) </a:t>
                </a:r>
                <a:r>
                  <a:rPr lang="en-SG" sz="2000" dirty="0"/>
                  <a:t>reflexive, (ii) symmetric, </a:t>
                </a:r>
                <a:r>
                  <a:rPr lang="en-US" sz="2000" dirty="0"/>
                  <a:t>(iii) transitive, and </a:t>
                </a:r>
              </a:p>
              <a:p>
                <a:pPr/>
                <a:r>
                  <a:rPr lang="en-US" sz="2000" dirty="0"/>
                  <a:t>(iv) an equivalence relation,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is defined by setting,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000" dirty="0"/>
                  <a:t>,</a:t>
                </a: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⇔  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⩾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A9CCFC-70D2-4531-8C8C-8FBC836D1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106" y="338513"/>
                <a:ext cx="8978045" cy="1015663"/>
              </a:xfrm>
              <a:prstGeom prst="rect">
                <a:avLst/>
              </a:prstGeom>
              <a:blipFill>
                <a:blip r:embed="rId2"/>
                <a:stretch>
                  <a:fillRect l="-678" t="-2976" b="-17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7A9A22-5C02-4FD6-BE22-7B6E5B967260}"/>
                  </a:ext>
                </a:extLst>
              </p:cNvPr>
              <p:cNvSpPr txBox="1"/>
              <p:nvPr/>
            </p:nvSpPr>
            <p:spPr>
              <a:xfrm>
                <a:off x="383178" y="1411738"/>
                <a:ext cx="5582654" cy="1200329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b="1" dirty="0"/>
                  <a:t>Definitions 6.1.4 and 6.1.13.</a:t>
                </a:r>
                <a:r>
                  <a:rPr lang="en-US" dirty="0"/>
                  <a:t> 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 relation on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reflexive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symmetric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transitive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SG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7A9A22-5C02-4FD6-BE22-7B6E5B967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78" y="1411738"/>
                <a:ext cx="5582654" cy="1200329"/>
              </a:xfrm>
              <a:prstGeom prst="rect">
                <a:avLst/>
              </a:prstGeom>
              <a:blipFill>
                <a:blip r:embed="rId3"/>
                <a:stretch>
                  <a:fillRect l="-983" t="-3061" b="-76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DA556FE-D1C3-4FEC-A95D-0E566316C0E1}"/>
              </a:ext>
            </a:extLst>
          </p:cNvPr>
          <p:cNvSpPr txBox="1"/>
          <p:nvPr/>
        </p:nvSpPr>
        <p:spPr>
          <a:xfrm>
            <a:off x="931818" y="2925577"/>
            <a:ext cx="147500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Reflexive?</a:t>
            </a:r>
            <a:endParaRPr lang="en-SG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C630CB-C53E-408B-8C61-79FF60AF8CB6}"/>
              </a:ext>
            </a:extLst>
          </p:cNvPr>
          <p:cNvSpPr txBox="1"/>
          <p:nvPr/>
        </p:nvSpPr>
        <p:spPr>
          <a:xfrm>
            <a:off x="931818" y="3771876"/>
            <a:ext cx="173934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Symmetric?</a:t>
            </a:r>
            <a:endParaRPr lang="en-SG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2529E5-C6C6-4B59-9A4C-F3307B34513D}"/>
              </a:ext>
            </a:extLst>
          </p:cNvPr>
          <p:cNvSpPr txBox="1"/>
          <p:nvPr/>
        </p:nvSpPr>
        <p:spPr>
          <a:xfrm>
            <a:off x="931818" y="4618176"/>
            <a:ext cx="157307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Transitive?</a:t>
            </a:r>
            <a:endParaRPr lang="en-SG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357EE9-5F27-49DC-A502-8C0D2EC36066}"/>
              </a:ext>
            </a:extLst>
          </p:cNvPr>
          <p:cNvSpPr txBox="1"/>
          <p:nvPr/>
        </p:nvSpPr>
        <p:spPr>
          <a:xfrm>
            <a:off x="931818" y="5464476"/>
            <a:ext cx="293126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Equivalence relation?</a:t>
            </a:r>
            <a:endParaRPr lang="en-S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BB8B40-5B1E-45B9-A07E-D93434D4BECF}"/>
                  </a:ext>
                </a:extLst>
              </p:cNvPr>
              <p:cNvSpPr txBox="1"/>
              <p:nvPr/>
            </p:nvSpPr>
            <p:spPr>
              <a:xfrm>
                <a:off x="2406826" y="2921593"/>
                <a:ext cx="40286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ℚ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⩾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BB8B40-5B1E-45B9-A07E-D93434D4B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26" y="2921593"/>
                <a:ext cx="4028696" cy="461665"/>
              </a:xfrm>
              <a:prstGeom prst="rect">
                <a:avLst/>
              </a:prstGeom>
              <a:blipFill>
                <a:blip r:embed="rId4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8F3C43D-1DC8-4578-9CDC-9CA6FC9004DF}"/>
                  </a:ext>
                </a:extLst>
              </p:cNvPr>
              <p:cNvSpPr txBox="1"/>
              <p:nvPr/>
            </p:nvSpPr>
            <p:spPr>
              <a:xfrm>
                <a:off x="2671165" y="3771875"/>
                <a:ext cx="8865515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⩾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⩾0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8000"/>
                    </a:solidFill>
                  </a:rPr>
                  <a:t> (by commutativity of multiplication)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8F3C43D-1DC8-4578-9CDC-9CA6FC900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165" y="3771875"/>
                <a:ext cx="8865515" cy="453137"/>
              </a:xfrm>
              <a:prstGeom prst="rect">
                <a:avLst/>
              </a:prstGeom>
              <a:blipFill>
                <a:blip r:embed="rId5"/>
                <a:stretch>
                  <a:fillRect l="-69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4708C9-FC6D-4F4E-90AF-F0FC7217F116}"/>
                  </a:ext>
                </a:extLst>
              </p:cNvPr>
              <p:cNvSpPr txBox="1"/>
              <p:nvPr/>
            </p:nvSpPr>
            <p:spPr>
              <a:xfrm>
                <a:off x="2504895" y="4618176"/>
                <a:ext cx="47208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(−1)</m:t>
                    </m:r>
                  </m:oMath>
                </a14:m>
                <a:r>
                  <a:rPr lang="en-US" sz="2400" dirty="0"/>
                  <a:t> but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2400" b="0" i="1" spc="-200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(−1)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4708C9-FC6D-4F4E-90AF-F0FC7217F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895" y="4618176"/>
                <a:ext cx="4720853" cy="461665"/>
              </a:xfrm>
              <a:prstGeom prst="rect">
                <a:avLst/>
              </a:prstGeom>
              <a:blipFill>
                <a:blip r:embed="rId6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254E6A-C156-4C18-B00E-C022215E39E6}"/>
                  </a:ext>
                </a:extLst>
              </p:cNvPr>
              <p:cNvSpPr txBox="1"/>
              <p:nvPr/>
            </p:nvSpPr>
            <p:spPr>
              <a:xfrm>
                <a:off x="3863083" y="5456417"/>
                <a:ext cx="25724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is not transitive.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254E6A-C156-4C18-B00E-C022215E3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083" y="5456417"/>
                <a:ext cx="2572439" cy="461665"/>
              </a:xfrm>
              <a:prstGeom prst="rect">
                <a:avLst/>
              </a:prstGeom>
              <a:blipFill>
                <a:blip r:embed="rId7"/>
                <a:stretch>
                  <a:fillRect l="-711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7506927-576B-454C-AE39-793B3C94362E}"/>
              </a:ext>
            </a:extLst>
          </p:cNvPr>
          <p:cNvSpPr txBox="1"/>
          <p:nvPr/>
        </p:nvSpPr>
        <p:spPr>
          <a:xfrm>
            <a:off x="383178" y="2936562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rgbClr val="00B050"/>
                </a:solidFill>
              </a:rPr>
              <a:t>✓</a:t>
            </a:r>
            <a:endParaRPr lang="en-SG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12D891-0743-4B83-8F97-BAF61CEE619F}"/>
              </a:ext>
            </a:extLst>
          </p:cNvPr>
          <p:cNvSpPr txBox="1"/>
          <p:nvPr/>
        </p:nvSpPr>
        <p:spPr>
          <a:xfrm>
            <a:off x="383178" y="3800018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rgbClr val="00B050"/>
                </a:solidFill>
              </a:rPr>
              <a:t>✓</a:t>
            </a:r>
            <a:endParaRPr lang="en-SG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81A70E-0CB3-4D78-B41B-F07BE4ABE69B}"/>
              </a:ext>
            </a:extLst>
          </p:cNvPr>
          <p:cNvSpPr txBox="1"/>
          <p:nvPr/>
        </p:nvSpPr>
        <p:spPr>
          <a:xfrm>
            <a:off x="383178" y="4618176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srgbClr val="FF0000"/>
                </a:solidFill>
              </a:rPr>
              <a:t>✘</a:t>
            </a:r>
            <a:endParaRPr lang="en-SG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B3BF72-1533-463C-BD6A-1F5294E2C50A}"/>
              </a:ext>
            </a:extLst>
          </p:cNvPr>
          <p:cNvSpPr txBox="1"/>
          <p:nvPr/>
        </p:nvSpPr>
        <p:spPr>
          <a:xfrm>
            <a:off x="383178" y="5456157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srgbClr val="FF0000"/>
                </a:solidFill>
              </a:rPr>
              <a:t>✘</a:t>
            </a:r>
            <a:endParaRPr lang="en-SG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8BA3D1-A3D9-4120-A28B-19E02A05A0D0}"/>
                  </a:ext>
                </a:extLst>
              </p:cNvPr>
              <p:cNvSpPr txBox="1"/>
              <p:nvPr/>
            </p:nvSpPr>
            <p:spPr>
              <a:xfrm>
                <a:off x="5965832" y="1411737"/>
                <a:ext cx="5690362" cy="1200329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i="1" dirty="0">
                    <a:solidFill>
                      <a:srgbClr val="C00000"/>
                    </a:solidFill>
                  </a:rPr>
                  <a:t>equivalence relation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reflexive, symmetric and transitive.</a:t>
                </a: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:endParaRPr lang="en-SG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8BA3D1-A3D9-4120-A28B-19E02A05A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832" y="1411737"/>
                <a:ext cx="5690362" cy="1200329"/>
              </a:xfrm>
              <a:prstGeom prst="rect">
                <a:avLst/>
              </a:prstGeom>
              <a:blipFill>
                <a:blip r:embed="rId8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85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3" grpId="0"/>
      <p:bldP spid="24" grpId="0"/>
      <p:bldP spid="25" grpId="0"/>
      <p:bldP spid="2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01" y="338513"/>
            <a:ext cx="150660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Q3(c)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259641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9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A9CCFC-70D2-4531-8C8C-8FBC836D16F9}"/>
                  </a:ext>
                </a:extLst>
              </p:cNvPr>
              <p:cNvSpPr txBox="1"/>
              <p:nvPr/>
            </p:nvSpPr>
            <p:spPr>
              <a:xfrm>
                <a:off x="2065106" y="338513"/>
                <a:ext cx="8978045" cy="1015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="0" dirty="0"/>
                  <a:t>etermine </a:t>
                </a:r>
                <a:r>
                  <a:rPr lang="en-US" sz="2000" dirty="0"/>
                  <a:t>whether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b="0" dirty="0"/>
                  <a:t> is (</a:t>
                </a:r>
                <a:r>
                  <a:rPr lang="en-US" sz="2000" b="0" dirty="0" err="1"/>
                  <a:t>i</a:t>
                </a:r>
                <a:r>
                  <a:rPr lang="en-US" sz="2000" b="0" dirty="0"/>
                  <a:t>) </a:t>
                </a:r>
                <a:r>
                  <a:rPr lang="en-SG" sz="2000" dirty="0"/>
                  <a:t>reflexive, (ii) symmetric, </a:t>
                </a:r>
                <a:r>
                  <a:rPr lang="en-US" sz="2000" dirty="0"/>
                  <a:t>(iii) transitive, and </a:t>
                </a:r>
              </a:p>
              <a:p>
                <a:pPr/>
                <a:r>
                  <a:rPr lang="en-US" sz="2000" dirty="0"/>
                  <a:t>(iv) an equivalence relation, where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is defined by setting,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000" dirty="0"/>
                  <a:t>,</a:t>
                </a: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⇔  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SG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A9CCFC-70D2-4531-8C8C-8FBC836D1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106" y="338513"/>
                <a:ext cx="8978045" cy="1015663"/>
              </a:xfrm>
              <a:prstGeom prst="rect">
                <a:avLst/>
              </a:prstGeom>
              <a:blipFill>
                <a:blip r:embed="rId2"/>
                <a:stretch>
                  <a:fillRect l="-678" t="-2976" b="-17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7A9A22-5C02-4FD6-BE22-7B6E5B967260}"/>
                  </a:ext>
                </a:extLst>
              </p:cNvPr>
              <p:cNvSpPr txBox="1"/>
              <p:nvPr/>
            </p:nvSpPr>
            <p:spPr>
              <a:xfrm>
                <a:off x="383178" y="1411738"/>
                <a:ext cx="5582654" cy="1200329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b="1" dirty="0"/>
                  <a:t>Definitions 6.1.4 and 6.1.13.</a:t>
                </a:r>
                <a:r>
                  <a:rPr lang="en-US" dirty="0"/>
                  <a:t> 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 relation on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reflexive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symmetric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C00000"/>
                    </a:solidFill>
                  </a:rPr>
                  <a:t>transitive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SG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7A9A22-5C02-4FD6-BE22-7B6E5B967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78" y="1411738"/>
                <a:ext cx="5582654" cy="1200329"/>
              </a:xfrm>
              <a:prstGeom prst="rect">
                <a:avLst/>
              </a:prstGeom>
              <a:blipFill>
                <a:blip r:embed="rId3"/>
                <a:stretch>
                  <a:fillRect l="-983" t="-3061" b="-76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DA556FE-D1C3-4FEC-A95D-0E566316C0E1}"/>
              </a:ext>
            </a:extLst>
          </p:cNvPr>
          <p:cNvSpPr txBox="1"/>
          <p:nvPr/>
        </p:nvSpPr>
        <p:spPr>
          <a:xfrm>
            <a:off x="931818" y="2925577"/>
            <a:ext cx="147500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Reflexive?</a:t>
            </a:r>
            <a:endParaRPr lang="en-SG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C630CB-C53E-408B-8C61-79FF60AF8CB6}"/>
              </a:ext>
            </a:extLst>
          </p:cNvPr>
          <p:cNvSpPr txBox="1"/>
          <p:nvPr/>
        </p:nvSpPr>
        <p:spPr>
          <a:xfrm>
            <a:off x="931818" y="3771876"/>
            <a:ext cx="173934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Symmetric?</a:t>
            </a:r>
            <a:endParaRPr lang="en-SG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2529E5-C6C6-4B59-9A4C-F3307B34513D}"/>
              </a:ext>
            </a:extLst>
          </p:cNvPr>
          <p:cNvSpPr txBox="1"/>
          <p:nvPr/>
        </p:nvSpPr>
        <p:spPr>
          <a:xfrm>
            <a:off x="931818" y="4618176"/>
            <a:ext cx="157307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Transitive?</a:t>
            </a:r>
            <a:endParaRPr lang="en-SG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357EE9-5F27-49DC-A502-8C0D2EC36066}"/>
              </a:ext>
            </a:extLst>
          </p:cNvPr>
          <p:cNvSpPr txBox="1"/>
          <p:nvPr/>
        </p:nvSpPr>
        <p:spPr>
          <a:xfrm>
            <a:off x="931818" y="5464476"/>
            <a:ext cx="293126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Equivalence relation?</a:t>
            </a:r>
            <a:endParaRPr lang="en-SG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506927-576B-454C-AE39-793B3C94362E}"/>
              </a:ext>
            </a:extLst>
          </p:cNvPr>
          <p:cNvSpPr txBox="1"/>
          <p:nvPr/>
        </p:nvSpPr>
        <p:spPr>
          <a:xfrm>
            <a:off x="383178" y="2936562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srgbClr val="FF0000"/>
                </a:solidFill>
              </a:rPr>
              <a:t>✘</a:t>
            </a:r>
            <a:endParaRPr lang="en-SG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12D891-0743-4B83-8F97-BAF61CEE619F}"/>
              </a:ext>
            </a:extLst>
          </p:cNvPr>
          <p:cNvSpPr txBox="1"/>
          <p:nvPr/>
        </p:nvSpPr>
        <p:spPr>
          <a:xfrm>
            <a:off x="383178" y="3800018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rgbClr val="00B050"/>
                </a:solidFill>
              </a:rPr>
              <a:t>✓</a:t>
            </a:r>
            <a:endParaRPr lang="en-SG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81A70E-0CB3-4D78-B41B-F07BE4ABE69B}"/>
              </a:ext>
            </a:extLst>
          </p:cNvPr>
          <p:cNvSpPr txBox="1"/>
          <p:nvPr/>
        </p:nvSpPr>
        <p:spPr>
          <a:xfrm>
            <a:off x="383178" y="4618176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rgbClr val="00B050"/>
                </a:solidFill>
              </a:rPr>
              <a:t>✓</a:t>
            </a:r>
            <a:endParaRPr lang="en-SG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B3BF72-1533-463C-BD6A-1F5294E2C50A}"/>
              </a:ext>
            </a:extLst>
          </p:cNvPr>
          <p:cNvSpPr txBox="1"/>
          <p:nvPr/>
        </p:nvSpPr>
        <p:spPr>
          <a:xfrm>
            <a:off x="383178" y="5456157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srgbClr val="FF0000"/>
                </a:solidFill>
              </a:rPr>
              <a:t>✘</a:t>
            </a:r>
            <a:endParaRPr lang="en-SG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8BA3D1-A3D9-4120-A28B-19E02A05A0D0}"/>
                  </a:ext>
                </a:extLst>
              </p:cNvPr>
              <p:cNvSpPr txBox="1"/>
              <p:nvPr/>
            </p:nvSpPr>
            <p:spPr>
              <a:xfrm>
                <a:off x="5965832" y="1411737"/>
                <a:ext cx="5690362" cy="1200329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i="1" dirty="0">
                    <a:solidFill>
                      <a:srgbClr val="C00000"/>
                    </a:solidFill>
                  </a:rPr>
                  <a:t>equivalence relation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reflexive, symmetric and transitive.</a:t>
                </a:r>
              </a:p>
              <a:p>
                <a:pPr marL="173038" indent="-173038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:endParaRPr lang="en-SG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8BA3D1-A3D9-4120-A28B-19E02A05A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832" y="1411737"/>
                <a:ext cx="5690362" cy="1200329"/>
              </a:xfrm>
              <a:prstGeom prst="rect">
                <a:avLst/>
              </a:prstGeom>
              <a:blipFill>
                <a:blip r:embed="rId4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B4AEA5D-798C-45BF-B424-4AFA158971B9}"/>
                  </a:ext>
                </a:extLst>
              </p:cNvPr>
              <p:cNvSpPr txBox="1"/>
              <p:nvPr/>
            </p:nvSpPr>
            <p:spPr>
              <a:xfrm>
                <a:off x="2671166" y="3771875"/>
                <a:ext cx="8697874" cy="760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&gt;0)</m:t>
                    </m:r>
                  </m:oMath>
                </a14:m>
                <a:r>
                  <a:rPr lang="en-US" sz="2000" dirty="0">
                    <a:solidFill>
                      <a:srgbClr val="008000"/>
                    </a:solidFill>
                  </a:rPr>
                  <a:t> (by commutativity of multiplication)</a:t>
                </a:r>
              </a:p>
              <a:p>
                <a:endParaRPr lang="en-US" sz="2000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B4AEA5D-798C-45BF-B424-4AFA15897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166" y="3771875"/>
                <a:ext cx="8697874" cy="760914"/>
              </a:xfrm>
              <a:prstGeom prst="rect">
                <a:avLst/>
              </a:prstGeom>
              <a:blipFill>
                <a:blip r:embed="rId5"/>
                <a:stretch>
                  <a:fillRect l="-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458043E-12AF-405C-9D19-E479081E087C}"/>
                  </a:ext>
                </a:extLst>
              </p:cNvPr>
              <p:cNvSpPr txBox="1"/>
              <p:nvPr/>
            </p:nvSpPr>
            <p:spPr>
              <a:xfrm>
                <a:off x="3863083" y="5469592"/>
                <a:ext cx="2319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is not reflexive.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458043E-12AF-405C-9D19-E479081E0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083" y="5469592"/>
                <a:ext cx="2319687" cy="461665"/>
              </a:xfrm>
              <a:prstGeom prst="rect">
                <a:avLst/>
              </a:prstGeom>
              <a:blipFill>
                <a:blip r:embed="rId6"/>
                <a:stretch>
                  <a:fillRect l="-789" t="-10526" r="-4211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2CF899-F886-4360-9DC3-0B0C9D94F06B}"/>
                  </a:ext>
                </a:extLst>
              </p:cNvPr>
              <p:cNvSpPr txBox="1"/>
              <p:nvPr/>
            </p:nvSpPr>
            <p:spPr>
              <a:xfrm>
                <a:off x="2397450" y="2921786"/>
                <a:ext cx="9040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pc="-150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2CF899-F886-4360-9DC3-0B0C9D94F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450" y="2921786"/>
                <a:ext cx="904054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A9BC0C5-7367-4E21-BA17-DCA44B537323}"/>
                  </a:ext>
                </a:extLst>
              </p:cNvPr>
              <p:cNvSpPr txBox="1"/>
              <p:nvPr/>
            </p:nvSpPr>
            <p:spPr>
              <a:xfrm>
                <a:off x="2546370" y="4393473"/>
                <a:ext cx="92341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b="0" i="0" dirty="0">
                    <a:latin typeface="+mj-lt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400" b="0" i="0" dirty="0"/>
                  <a:t>  either both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i="0" dirty="0"/>
                  <a:t>are positive, or both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i="0" dirty="0"/>
                  <a:t>are negative</a:t>
                </a:r>
                <a:r>
                  <a:rPr lang="en-US" sz="2400" b="0" i="0" dirty="0">
                    <a:ea typeface="Cambria Math" panose="02040503050406030204" pitchFamily="18" charset="0"/>
                  </a:rPr>
                  <a:t>.</a:t>
                </a:r>
                <a:endParaRPr lang="en-US" sz="2000" dirty="0">
                  <a:solidFill>
                    <a:srgbClr val="008000"/>
                  </a:solidFill>
                </a:endParaRPr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must be all positive or all negative.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A9BC0C5-7367-4E21-BA17-DCA44B537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370" y="4393473"/>
                <a:ext cx="9234150" cy="830997"/>
              </a:xfrm>
              <a:prstGeom prst="rect">
                <a:avLst/>
              </a:prstGeom>
              <a:blipFill>
                <a:blip r:embed="rId8"/>
                <a:stretch>
                  <a:fillRect l="-1056" t="-5882" r="-594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23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8" grpId="0"/>
      <p:bldP spid="22" grpId="0"/>
      <p:bldP spid="27" grpId="0"/>
      <p:bldP spid="30" grpId="0"/>
      <p:bldP spid="31" grpId="0" build="p"/>
    </p:bldLst>
  </p:timing>
</p:sld>
</file>

<file path=ppt/theme/theme1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C403805-0F28-0D4B-9A9D-D07C3B5073D2}" vid="{C6A40526-DE8D-994A-A983-BBF5A3AC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2786</TotalTime>
  <Words>6386</Words>
  <Application>Microsoft Office PowerPoint</Application>
  <PresentationFormat>Widescreen</PresentationFormat>
  <Paragraphs>708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Corbel</vt:lpstr>
      <vt:lpstr>Wingdings</vt:lpstr>
      <vt:lpstr>Theme1</vt:lpstr>
      <vt:lpstr>Cs1231s tutorial #4</vt:lpstr>
      <vt:lpstr>Learning objectives of this tutorial</vt:lpstr>
      <vt:lpstr>Q1</vt:lpstr>
      <vt:lpstr>Q2 </vt:lpstr>
      <vt:lpstr>Q2 </vt:lpstr>
      <vt:lpstr>Q2 </vt:lpstr>
      <vt:lpstr>Q3(a)</vt:lpstr>
      <vt:lpstr>Q3(b)</vt:lpstr>
      <vt:lpstr>Q3(c)</vt:lpstr>
      <vt:lpstr>Q3(d)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Q4</vt:lpstr>
      <vt:lpstr>Q5(a)</vt:lpstr>
      <vt:lpstr>Q5(b)</vt:lpstr>
      <vt:lpstr>Q5(c)</vt:lpstr>
      <vt:lpstr>Q6</vt:lpstr>
      <vt:lpstr>Q6</vt:lpstr>
      <vt:lpstr>Q7(a)</vt:lpstr>
      <vt:lpstr>Q7(b)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Cs1231S tutorial #3</dc:title>
  <dc:creator>Eng Cheong Teo</dc:creator>
  <cp:lastModifiedBy>Theodore Leebrant</cp:lastModifiedBy>
  <cp:revision>279</cp:revision>
  <dcterms:created xsi:type="dcterms:W3CDTF">2020-08-29T13:48:12Z</dcterms:created>
  <dcterms:modified xsi:type="dcterms:W3CDTF">2021-02-17T05:42:19Z</dcterms:modified>
</cp:coreProperties>
</file>