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313" r:id="rId3"/>
    <p:sldId id="326" r:id="rId4"/>
    <p:sldId id="269" r:id="rId5"/>
    <p:sldId id="314" r:id="rId6"/>
    <p:sldId id="315" r:id="rId7"/>
    <p:sldId id="316" r:id="rId8"/>
    <p:sldId id="317" r:id="rId9"/>
    <p:sldId id="32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7" r:id="rId18"/>
    <p:sldId id="297" r:id="rId19"/>
    <p:sldId id="343" r:id="rId20"/>
    <p:sldId id="3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  <a:srgbClr val="FFCCCC"/>
    <a:srgbClr val="CCECFF"/>
    <a:srgbClr val="0000FF"/>
    <a:srgbClr val="0000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111" d="100"/>
          <a:sy n="111" d="100"/>
        </p:scale>
        <p:origin x="6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32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NULL"/><Relationship Id="rId7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86.png"/><Relationship Id="rId7" Type="http://schemas.openxmlformats.org/officeDocument/2006/relationships/image" Target="../media/image85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00.png"/><Relationship Id="rId5" Type="http://schemas.openxmlformats.org/officeDocument/2006/relationships/image" Target="../media/image96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89.png"/><Relationship Id="rId4" Type="http://schemas.openxmlformats.org/officeDocument/2006/relationships/image" Target="../media/image95.png"/><Relationship Id="rId9" Type="http://schemas.openxmlformats.org/officeDocument/2006/relationships/image" Target="../media/image88.png"/><Relationship Id="rId1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NULL"/><Relationship Id="rId5" Type="http://schemas.openxmlformats.org/officeDocument/2006/relationships/image" Target="../media/image15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NUL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 T12</a:t>
            </a:r>
            <a:br>
              <a:rPr lang="en-US" dirty="0"/>
            </a:br>
            <a:r>
              <a:rPr lang="en-US" dirty="0"/>
              <a:t>tutorial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Mathematical Induction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7B983-4651-45F3-9236-9B2C6C70B422}"/>
              </a:ext>
            </a:extLst>
          </p:cNvPr>
          <p:cNvSpPr txBox="1"/>
          <p:nvPr/>
        </p:nvSpPr>
        <p:spPr>
          <a:xfrm>
            <a:off x="1109980" y="6060558"/>
            <a:ext cx="1096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based on slides by Aaron Tan and Roland Yu </a:t>
            </a:r>
            <a:r>
              <a:rPr lang="en-US" sz="3200" dirty="0" err="1">
                <a:solidFill>
                  <a:schemeClr val="bg1"/>
                </a:solidFill>
              </a:rPr>
              <a:t>Wenyang</a:t>
            </a:r>
            <a:endParaRPr lang="en-S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blipFill>
                <a:blip r:embed="rId2"/>
                <a:stretch>
                  <a:fillRect l="-175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904732"/>
                <a:ext cx="59376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904732"/>
                <a:ext cx="5937642" cy="400110"/>
              </a:xfrm>
              <a:prstGeom prst="rect">
                <a:avLst/>
              </a:prstGeom>
              <a:blipFill>
                <a:blip r:embed="rId3"/>
                <a:stretch>
                  <a:fillRect l="-1129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301729"/>
                <a:ext cx="55746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(8) </m:t>
                    </m:r>
                  </m:oMath>
                </a14:m>
                <a:r>
                  <a:rPr lang="en-US" sz="2000" dirty="0"/>
                  <a:t>is true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8=3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1+5×1.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301729"/>
                <a:ext cx="5574652" cy="400110"/>
              </a:xfrm>
              <a:prstGeom prst="rect">
                <a:avLst/>
              </a:prstGeom>
              <a:blipFill>
                <a:blip r:embed="rId4"/>
                <a:stretch>
                  <a:fillRect l="-1204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1" y="1701839"/>
                <a:ext cx="72136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701839"/>
                <a:ext cx="7213696" cy="1015663"/>
              </a:xfrm>
              <a:prstGeom prst="rect">
                <a:avLst/>
              </a:prstGeom>
              <a:blipFill>
                <a:blip r:embed="rId5"/>
                <a:stretch>
                  <a:fillRect l="-930" t="-2994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1" y="2620835"/>
                <a:ext cx="9511266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3.3.1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3.3.2	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(from line 3.3)</a:t>
                </a:r>
                <a:r>
                  <a:rPr lang="en-US" dirty="0"/>
                  <a:t> 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3.3.3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2620835"/>
                <a:ext cx="9511266" cy="1231106"/>
              </a:xfrm>
              <a:prstGeom prst="rect">
                <a:avLst/>
              </a:prstGeom>
              <a:blipFill>
                <a:blip r:embed="rId6"/>
                <a:stretch>
                  <a:fillRect t="-2970" b="-69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1" y="5725405"/>
                <a:ext cx="4873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3.5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 for all case.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5725405"/>
                <a:ext cx="4873952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6125515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6125515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25631" y="3810642"/>
                <a:ext cx="9511266" cy="192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3.4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3.4.1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+3×0 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3.4.2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/3≥8/3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≥8</m:t>
                    </m:r>
                    <m:r>
                      <a:rPr lang="en-US" b="0" i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</a:t>
                </a:r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3.4.3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3.4.4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−3∈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/>
                  <a:t>3.4.5	 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3810642"/>
                <a:ext cx="9511266" cy="1920590"/>
              </a:xfrm>
              <a:prstGeom prst="rect">
                <a:avLst/>
              </a:prstGeom>
              <a:blipFill>
                <a:blip r:embed="rId9"/>
                <a:stretch>
                  <a:fillRect t="-1587" b="-41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265549-DD31-498B-A018-E1E0B80DDB58}"/>
                  </a:ext>
                </a:extLst>
              </p:cNvPr>
              <p:cNvSpPr/>
              <p:nvPr/>
            </p:nvSpPr>
            <p:spPr>
              <a:xfrm>
                <a:off x="8396794" y="3392400"/>
                <a:ext cx="3413403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indent="-182880">
                  <a:spcAft>
                    <a:spcPts val="600"/>
                  </a:spcAft>
                </a:pPr>
                <a:r>
                  <a:rPr lang="en-GB" sz="1600" dirty="0"/>
                  <a:t>Split the inductive step into two cases.</a:t>
                </a:r>
              </a:p>
              <a:p>
                <a:pPr indent="-182880">
                  <a:buFont typeface="Wingdings" panose="05000000000000000000" pitchFamily="2" charset="2"/>
                  <a:buChar char="§"/>
                </a:pPr>
                <a:r>
                  <a:rPr lang="en-GB" sz="1600" dirty="0"/>
                  <a:t>Case 1: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&gt;0</m:t>
                    </m:r>
                  </m:oMath>
                </a14:m>
                <a:r>
                  <a:rPr lang="en-GB" sz="1600" dirty="0">
                    <a:ea typeface="Cambria" panose="02040503050406030204" pitchFamily="18" charset="0"/>
                  </a:rPr>
                  <a:t>.</a:t>
                </a:r>
              </a:p>
              <a:p>
                <a:pPr marL="0" lvl="1" indent="-182880">
                  <a:spcAft>
                    <a:spcPts val="600"/>
                  </a:spcAft>
                  <a:buFontTx/>
                  <a:buChar char="–"/>
                </a:pPr>
                <a:r>
                  <a:rPr lang="en-GB" sz="1600" dirty="0">
                    <a:ea typeface="Cambria" panose="02040503050406030204" pitchFamily="18" charset="0"/>
                  </a:rPr>
                  <a:t>decrease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>
                    <a:ea typeface="Cambria" panose="02040503050406030204" pitchFamily="18" charset="0"/>
                  </a:rPr>
                  <a:t> by 1; increase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ea typeface="Cambria" panose="02040503050406030204" pitchFamily="18" charset="0"/>
                  </a:rPr>
                  <a:t> by 2</a:t>
                </a:r>
              </a:p>
              <a:p>
                <a:pPr indent="-182880"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0" lvl="1" indent="-182880">
                  <a:spcAft>
                    <a:spcPts val="600"/>
                  </a:spcAft>
                  <a:buFontTx/>
                  <a:buChar char="–"/>
                </a:pPr>
                <a:r>
                  <a:rPr lang="en-US" sz="1600" b="0" dirty="0"/>
                  <a:t>increase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by 2; decrease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by 3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265549-DD31-498B-A018-E1E0B80DD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94" y="3392400"/>
                <a:ext cx="3413403" cy="1477328"/>
              </a:xfrm>
              <a:prstGeom prst="rect">
                <a:avLst/>
              </a:prstGeom>
              <a:blipFill>
                <a:blip r:embed="rId10"/>
                <a:stretch>
                  <a:fillRect l="-893" t="-1235" b="-4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6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 build="p" bldLvl="2"/>
      <p:bldP spid="25" grpId="0" build="p" bldLvl="3"/>
      <p:bldP spid="26" grpId="0"/>
      <p:bldP spid="28" grpId="0"/>
      <p:bldP spid="17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32580" y="528419"/>
                <a:ext cx="10385923" cy="172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 that every positive integer can be written as a sum of distinct non-negative integer powers of 2, </a:t>
                </a:r>
                <a:r>
                  <a:rPr lang="en-US" sz="2400" b="0" dirty="0" err="1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i.e</a:t>
                </a:r>
                <a:r>
                  <a:rPr lang="en-US" sz="24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80" y="528419"/>
                <a:ext cx="10385923" cy="1720086"/>
              </a:xfrm>
              <a:prstGeom prst="rect">
                <a:avLst/>
              </a:prstGeom>
              <a:blipFill>
                <a:blip r:embed="rId2"/>
                <a:stretch>
                  <a:fillRect l="-940" t="-2837" r="-822" b="-42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8698" y="2112997"/>
            <a:ext cx="161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123=1+2+8+16+32+64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2529" y="2948395"/>
                <a:ext cx="2624328" cy="4616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123=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1111011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2948395"/>
                <a:ext cx="2624328" cy="461665"/>
              </a:xfrm>
              <a:prstGeom prst="rect">
                <a:avLst/>
              </a:prstGeom>
              <a:blipFill>
                <a:blip r:embed="rId4"/>
                <a:stretch>
                  <a:fillRect l="-2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8993" y="4023953"/>
                <a:ext cx="6238652" cy="862608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1717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512+1024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71278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4023953"/>
                <a:ext cx="6238652" cy="862608"/>
              </a:xfrm>
              <a:prstGeom prst="rect">
                <a:avLst/>
              </a:prstGeom>
              <a:blipFill>
                <a:blip r:embed="rId5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72529" y="4023953"/>
                <a:ext cx="3378708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4023953"/>
                <a:ext cx="3378708" cy="461665"/>
              </a:xfrm>
              <a:prstGeom prst="rect">
                <a:avLst/>
              </a:prstGeom>
              <a:blipFill>
                <a:blip r:embed="rId6"/>
                <a:stretch>
                  <a:fillRect l="-18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18993" y="5136316"/>
                <a:ext cx="3300834" cy="862608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776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=8+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5136316"/>
                <a:ext cx="3300834" cy="862608"/>
              </a:xfrm>
              <a:prstGeom prst="rect">
                <a:avLst/>
              </a:prstGeom>
              <a:blipFill>
                <a:blip r:embed="rId7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72529" y="5136316"/>
                <a:ext cx="2997935" cy="461665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0000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5136316"/>
                <a:ext cx="2997935" cy="461665"/>
              </a:xfrm>
              <a:prstGeom prst="rect">
                <a:avLst/>
              </a:prstGeom>
              <a:blipFill>
                <a:blip r:embed="rId8"/>
                <a:stretch>
                  <a:fillRect l="-20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2530" y="2574662"/>
            <a:ext cx="262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Binary representation</a:t>
            </a:r>
            <a:endParaRPr lang="en-SG" sz="2000" i="1" dirty="0"/>
          </a:p>
        </p:txBody>
      </p:sp>
    </p:spTree>
    <p:extLst>
      <p:ext uri="{BB962C8B-B14F-4D97-AF65-F5344CB8AC3E}">
        <p14:creationId xmlns:p14="http://schemas.microsoft.com/office/powerpoint/2010/main" val="2046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32580" y="528419"/>
                <a:ext cx="10207148" cy="1102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be</a:t>
                </a: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80" y="528419"/>
                <a:ext cx="10207148" cy="1102610"/>
              </a:xfrm>
              <a:prstGeom prst="rect">
                <a:avLst/>
              </a:prstGeom>
              <a:blipFill>
                <a:blip r:embed="rId2"/>
                <a:stretch>
                  <a:fillRect l="-657" t="-3315" b="-88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564485" y="1701380"/>
                <a:ext cx="11119162" cy="383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step: </a:t>
                </a:r>
                <a:r>
                  <a:rPr lang="en-US" sz="16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true.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true. 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(this is possible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is either even or odd)</a:t>
                </a:r>
                <a:endParaRPr lang="en-US" sz="20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(from line 3.2)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3.4	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3.5	Also,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(from line 3.2)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ea typeface="Cambria Math" panose="02040503050406030204" pitchFamily="18" charset="0"/>
                  </a:rPr>
                  <a:t>3.6	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(as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is an integer)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3.7	By lines 3.4 and 3.6,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so we know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2000" dirty="0">
                    <a:ea typeface="Cambria Math" panose="02040503050406030204" pitchFamily="18" charset="0"/>
                  </a:rPr>
                  <a:t>by the induction hypothesis.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3.8	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5" y="1701380"/>
                <a:ext cx="11119162" cy="3835281"/>
              </a:xfrm>
              <a:prstGeom prst="rect">
                <a:avLst/>
              </a:prstGeom>
              <a:blipFill>
                <a:blip r:embed="rId3"/>
                <a:stretch>
                  <a:fillRect l="-603" t="-795" b="-9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57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64841" y="360567"/>
                <a:ext cx="9064147" cy="2256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step)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true. 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…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3.7	… so we know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2000" dirty="0">
                    <a:ea typeface="Cambria Math" panose="02040503050406030204" pitchFamily="18" charset="0"/>
                  </a:rPr>
                  <a:t>by the induction hypothesis.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3.8	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41" y="360567"/>
                <a:ext cx="9064147" cy="2256772"/>
              </a:xfrm>
              <a:prstGeom prst="rect">
                <a:avLst/>
              </a:prstGeom>
              <a:blipFill>
                <a:blip r:embed="rId2"/>
                <a:stretch>
                  <a:fillRect l="-672" t="-1351" b="-40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95508" y="2669251"/>
                <a:ext cx="324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3.9	Case 1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8" y="2669251"/>
                <a:ext cx="3241844" cy="400110"/>
              </a:xfrm>
              <a:prstGeom prst="rect">
                <a:avLst/>
              </a:prstGeom>
              <a:blipFill>
                <a:blip r:embed="rId3"/>
                <a:stretch>
                  <a:fillRect l="-1692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565045" y="3069361"/>
                <a:ext cx="5649143" cy="1926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3.9.1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3.9.2	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3.9.3	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5" y="3069361"/>
                <a:ext cx="5649143" cy="1926040"/>
              </a:xfrm>
              <a:prstGeom prst="rect">
                <a:avLst/>
              </a:prstGeom>
              <a:blipFill>
                <a:blip r:embed="rId4"/>
                <a:stretch>
                  <a:fillRect l="-864" t="-1905" r="-648" b="-44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316824" y="2659369"/>
                <a:ext cx="37643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3.10	Case 2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24" y="2659369"/>
                <a:ext cx="3764359" cy="400110"/>
              </a:xfrm>
              <a:prstGeom prst="rect">
                <a:avLst/>
              </a:prstGeom>
              <a:blipFill>
                <a:blip r:embed="rId5"/>
                <a:stretch>
                  <a:fillRect l="-1456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270171" y="2687996"/>
            <a:ext cx="0" cy="26432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366588" y="3101509"/>
                <a:ext cx="5317059" cy="22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260350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3.10.1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/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3.10.2	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3.10.3	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88" y="3101509"/>
                <a:ext cx="5317059" cy="2229778"/>
              </a:xfrm>
              <a:prstGeom prst="rect">
                <a:avLst/>
              </a:prstGeom>
              <a:blipFill>
                <a:blip r:embed="rId6"/>
                <a:stretch>
                  <a:fillRect l="-802" t="-1639" b="-32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3321736" y="5446039"/>
                <a:ext cx="4823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3.11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 in all cases.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736" y="5446039"/>
                <a:ext cx="4823888" cy="400110"/>
              </a:xfrm>
              <a:prstGeom prst="rect">
                <a:avLst/>
              </a:prstGeom>
              <a:blipFill>
                <a:blip r:embed="rId7"/>
                <a:stretch>
                  <a:fillRect l="-1264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820993" y="5846149"/>
                <a:ext cx="5791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4500" defTabSz="719138">
                  <a:tabLst>
                    <a:tab pos="4476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4.	</a:t>
                </a:r>
                <a:r>
                  <a:rPr lang="en-US" sz="2000" dirty="0"/>
                  <a:t> 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93" y="5846149"/>
                <a:ext cx="5791161" cy="400110"/>
              </a:xfrm>
              <a:prstGeom prst="rect">
                <a:avLst/>
              </a:prstGeom>
              <a:blipFill>
                <a:blip r:embed="rId8"/>
                <a:stretch>
                  <a:fillRect l="-1053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  <p:bldP spid="12" grpId="0" build="p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338569" y="1301112"/>
                <a:ext cx="72443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569" y="1301112"/>
                <a:ext cx="7244343" cy="523220"/>
              </a:xfrm>
              <a:prstGeom prst="rect">
                <a:avLst/>
              </a:prstGeom>
              <a:blipFill>
                <a:blip r:embed="rId2"/>
                <a:stretch>
                  <a:fillRect l="-1768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8359" y="1998596"/>
                <a:ext cx="8852697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1.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2.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3.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4.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5.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6.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59" y="1998596"/>
                <a:ext cx="8852697" cy="3077766"/>
              </a:xfrm>
              <a:prstGeom prst="rect">
                <a:avLst/>
              </a:prstGeom>
              <a:blipFill>
                <a:blip r:embed="rId3"/>
                <a:stretch>
                  <a:fillRect l="-1102" t="-1584" b="-3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1612" y="342018"/>
                <a:ext cx="8345629" cy="78483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Definition 7.2.2.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12" y="342018"/>
                <a:ext cx="8345629" cy="784830"/>
              </a:xfrm>
              <a:prstGeom prst="rect">
                <a:avLst/>
              </a:prstGeom>
              <a:blipFill>
                <a:blip r:embed="rId4"/>
                <a:stretch>
                  <a:fillRect l="-656" t="-3053" b="-1221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8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53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530402"/>
              </a:xfrm>
              <a:prstGeom prst="rect">
                <a:avLst/>
              </a:prstGeom>
              <a:blipFill>
                <a:blip r:embed="rId2"/>
                <a:stretch>
                  <a:fillRect l="-1446" t="-9195" b="-321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92833" y="1122778"/>
                <a:ext cx="10572576" cy="518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step) </a:t>
                </a:r>
                <a:r>
                  <a:rPr lang="en-US" sz="200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true, i.e.,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lnSpc>
                    <a:spcPct val="110000"/>
                  </a:lnSpc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induction hypothesis) 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3" y="1122778"/>
                <a:ext cx="10572576" cy="5185715"/>
              </a:xfrm>
              <a:prstGeom prst="rect">
                <a:avLst/>
              </a:prstGeom>
              <a:blipFill>
                <a:blip r:embed="rId3"/>
                <a:stretch>
                  <a:fillRect l="-634" t="-470" b="-11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98265-DD29-48E2-AA5E-E0CF803609EC}"/>
                  </a:ext>
                </a:extLst>
              </p:cNvPr>
              <p:cNvSpPr txBox="1"/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/>
                  <a:t>Definition 8.2.2. </a:t>
                </a:r>
                <a:r>
                  <a:rPr lang="en-US" sz="2000" dirty="0"/>
                  <a:t>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98265-DD29-48E2-AA5E-E0CF80360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blipFill>
                <a:blip r:embed="rId4"/>
                <a:stretch>
                  <a:fillRect l="-956" t="-2717" b="-70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be the sequence satisfying</a:t>
                </a:r>
              </a:p>
              <a:p>
                <a:pPr>
                  <a:spcAft>
                    <a:spcPts val="300"/>
                  </a:spcAft>
                  <a:tabLst>
                    <a:tab pos="630238" algn="l"/>
                  </a:tabLst>
                </a:pPr>
                <a:r>
                  <a:rPr lang="en-US" sz="2400" dirty="0">
                    <a:solidFill>
                      <a:srgbClr val="000099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=7,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99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Prove by induction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1277273"/>
              </a:xfrm>
              <a:prstGeom prst="rect">
                <a:avLst/>
              </a:prstGeom>
              <a:blipFill>
                <a:blip r:embed="rId2"/>
                <a:stretch>
                  <a:fillRect l="-1102" t="-3810" b="-95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766315" y="1825468"/>
                <a:ext cx="10572576" cy="3961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(Define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true. </a:t>
                </a:r>
                <a:r>
                  <a:rPr lang="en-US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=0&lt;1=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true. 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3.2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3.3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(by the induction hypothesis)</a:t>
                </a:r>
                <a:b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b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3.4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5" y="1825468"/>
                <a:ext cx="10572576" cy="3961597"/>
              </a:xfrm>
              <a:prstGeom prst="rect">
                <a:avLst/>
              </a:prstGeom>
              <a:blipFill>
                <a:blip r:embed="rId3"/>
                <a:stretch>
                  <a:fillRect l="-634" t="-769" b="-1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093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94BAC-D6DF-4D7B-BD6E-A47F1A0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636BA-1DB8-4787-8392-C7DA114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(b)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(c)	Membership for S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3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0,6,15,16,36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4"/>
                <a:stretch>
                  <a:fillRect l="-3030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040389" y="3403701"/>
            <a:ext cx="1507066" cy="1638859"/>
            <a:chOff x="1615570" y="2834533"/>
            <a:chExt cx="1507066" cy="163885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615570" y="3836291"/>
              <a:ext cx="1507066" cy="637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5570" y="2834533"/>
              <a:ext cx="1488077" cy="657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EA7A21-5AFE-4BB1-9C71-335E265E39E1}"/>
              </a:ext>
            </a:extLst>
          </p:cNvPr>
          <p:cNvSpPr txBox="1"/>
          <p:nvPr/>
        </p:nvSpPr>
        <p:spPr>
          <a:xfrm>
            <a:off x="1433803" y="3852129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2944192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87295" y="2651155"/>
            <a:ext cx="1507066" cy="1155132"/>
            <a:chOff x="1615570" y="3086458"/>
            <a:chExt cx="1507066" cy="11551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2190228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3305693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36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4791415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187295" y="4689491"/>
            <a:ext cx="1507066" cy="1155132"/>
            <a:chOff x="1615570" y="3086458"/>
            <a:chExt cx="1507066" cy="1155132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4322281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5437746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57564" y="2118388"/>
            <a:ext cx="1487663" cy="876242"/>
            <a:chOff x="1615570" y="3174151"/>
            <a:chExt cx="1487663" cy="876242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6457564" y="3214330"/>
            <a:ext cx="1487663" cy="876242"/>
            <a:chOff x="1615570" y="3174151"/>
            <a:chExt cx="1487663" cy="87624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6457564" y="4307591"/>
            <a:ext cx="1487663" cy="876242"/>
            <a:chOff x="1615570" y="3174151"/>
            <a:chExt cx="1487663" cy="87624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6457564" y="5382958"/>
            <a:ext cx="1487663" cy="876242"/>
            <a:chOff x="1615570" y="3174151"/>
            <a:chExt cx="1487663" cy="876242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80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54" grpId="0"/>
      <p:bldP spid="55" grpId="0"/>
      <p:bldP spid="61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CBB4629-C8D6-4B67-A828-649B94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(b)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(c)	Membership for S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2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0,6,15,16,36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3"/>
                <a:stretch>
                  <a:fillRect l="-3030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To prove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000" dirty="0"/>
                  <a:t>is a proposition, it suffices to: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/>
                  <a:t> is true; and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(induction step) 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SG" sz="2000" dirty="0"/>
                  <a:t> is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blipFill>
                <a:blip r:embed="rId4"/>
                <a:stretch>
                  <a:fillRect l="-628" t="-2283" b="-684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because 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SG" sz="2000" dirty="0"/>
                  <a:t>, as one can show by structural induction over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blipFill>
                <a:blip r:embed="rId5"/>
                <a:stretch>
                  <a:fillRect l="-799"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650224"/>
                  </p:ext>
                </p:extLst>
              </p:nvPr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1333" r="-102312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1333" r="-2907" b="-5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3199491"/>
            <a:ext cx="335787" cy="319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4522525"/>
            <a:ext cx="335787" cy="3197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98" y="4079602"/>
            <a:ext cx="335787" cy="3197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948" y="2754924"/>
            <a:ext cx="323637" cy="3236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948" y="3642414"/>
            <a:ext cx="323637" cy="323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008" y="4014693"/>
                <a:ext cx="82875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by the base clause.</a:t>
                </a:r>
              </a:p>
              <a:p>
                <a:pPr marL="265113" indent="-26511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/>
                  <a:t> and the previous line.</a:t>
                </a:r>
              </a:p>
              <a:p>
                <a:pPr marL="265113" indent="-265113">
                  <a:tabLst>
                    <a:tab pos="265113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2000" dirty="0"/>
                  <a:t> and the previous line.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" y="4014693"/>
                <a:ext cx="8287512" cy="1015663"/>
              </a:xfrm>
              <a:prstGeom prst="rect">
                <a:avLst/>
              </a:prstGeom>
              <a:blipFill>
                <a:blip r:embed="rId9"/>
                <a:stretch>
                  <a:fillRect l="-662" t="-36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5007" y="5035551"/>
                <a:ext cx="828751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by the base clause.</a:t>
                </a:r>
              </a:p>
              <a:p>
                <a:pPr marL="265113" indent="-26511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/>
                  <a:t> and the previous line.</a:t>
                </a:r>
              </a:p>
              <a:p>
                <a:pPr marL="265113" indent="-265113">
                  <a:tabLst>
                    <a:tab pos="265113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by 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) with </a:t>
                </a:r>
                <a14:m>
                  <m:oMath xmlns:m="http://schemas.openxmlformats.org/officeDocument/2006/math">
                    <m:r>
                      <a:rPr lang="en-SG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sz="2000" dirty="0"/>
                  <a:t> and the previous line.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" y="5035551"/>
                <a:ext cx="8287513" cy="1015663"/>
              </a:xfrm>
              <a:prstGeom prst="rect">
                <a:avLst/>
              </a:prstGeom>
              <a:blipFill>
                <a:blip r:embed="rId10"/>
                <a:stretch>
                  <a:fillRect l="-662" t="-2994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because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odd, as one can show by 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blipFill>
                <a:blip r:embed="rId11"/>
                <a:stretch>
                  <a:fillRect l="-547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2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6" grpId="0" uiExpand="1" build="p"/>
      <p:bldP spid="27" grpId="0" uiExpand="1" build="p"/>
      <p:bldP spid="2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94BAC-D6DF-4D7B-BD6E-A47F1A0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2057" y="6505279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636BA-1DB8-4787-8392-C7DA114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38469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/>
              <p:nvPr/>
            </p:nvSpPr>
            <p:spPr>
              <a:xfrm>
                <a:off x="1653131" y="353264"/>
                <a:ext cx="3030779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000099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={2,4,7,9}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dirty="0">
                    <a:solidFill>
                      <a:srgbClr val="000099"/>
                    </a:solidFill>
                  </a:rPr>
                  <a:t>(b)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={2,3,4,5}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131" y="353264"/>
                <a:ext cx="3030779" cy="907941"/>
              </a:xfrm>
              <a:prstGeom prst="rect">
                <a:avLst/>
              </a:prstGeom>
              <a:blipFill>
                <a:blip r:embed="rId3"/>
                <a:stretch>
                  <a:fillRect l="-3018" t="-5369" b="-14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FE8B8E-88CB-4855-BB7D-91F83A244A52}"/>
                  </a:ext>
                </a:extLst>
              </p:cNvPr>
              <p:cNvSpPr txBox="1"/>
              <p:nvPr/>
            </p:nvSpPr>
            <p:spPr>
              <a:xfrm>
                <a:off x="314662" y="1230287"/>
                <a:ext cx="400535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contains precisely those sets that can be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using intersection, union, and set difference.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FE8B8E-88CB-4855-BB7D-91F83A244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2" y="1230287"/>
                <a:ext cx="4005359" cy="923330"/>
              </a:xfrm>
              <a:prstGeom prst="rect">
                <a:avLst/>
              </a:prstGeom>
              <a:blipFill>
                <a:blip r:embed="rId4"/>
                <a:stretch>
                  <a:fillRect l="-1370" t="-3974" r="-1979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034A5-BBBA-468C-AE3D-BEFD31043B71}"/>
                  </a:ext>
                </a:extLst>
              </p:cNvPr>
              <p:cNvSpPr txBox="1"/>
              <p:nvPr/>
            </p:nvSpPr>
            <p:spPr>
              <a:xfrm>
                <a:off x="679173" y="3687872"/>
                <a:ext cx="13384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000099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034A5-BBBA-468C-AE3D-BEFD3104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3" y="3687872"/>
                <a:ext cx="1338469" cy="461665"/>
              </a:xfrm>
              <a:prstGeom prst="rect">
                <a:avLst/>
              </a:prstGeom>
              <a:blipFill>
                <a:blip r:embed="rId5"/>
                <a:stretch>
                  <a:fillRect l="-6818" t="-10526" r="-363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6B4B8A8-A4B9-48D2-B734-0EAE6E2D3DAA}"/>
              </a:ext>
            </a:extLst>
          </p:cNvPr>
          <p:cNvSpPr txBox="1"/>
          <p:nvPr/>
        </p:nvSpPr>
        <p:spPr>
          <a:xfrm>
            <a:off x="969251" y="4171057"/>
            <a:ext cx="133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000099"/>
                </a:solidFill>
              </a:rPr>
              <a:t>Why?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E1D247-FCB9-458D-A92E-EE138F8974FD}"/>
              </a:ext>
            </a:extLst>
          </p:cNvPr>
          <p:cNvSpPr txBox="1"/>
          <p:nvPr/>
        </p:nvSpPr>
        <p:spPr>
          <a:xfrm>
            <a:off x="2017641" y="3687872"/>
            <a:ext cx="736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C00000"/>
                </a:solidFill>
              </a:rPr>
              <a:t>Yes!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527C1F2-310F-4D11-85FA-42EA51EA1ED2}"/>
                  </a:ext>
                </a:extLst>
              </p:cNvPr>
              <p:cNvSpPr txBox="1"/>
              <p:nvPr/>
            </p:nvSpPr>
            <p:spPr>
              <a:xfrm>
                <a:off x="2035252" y="4183218"/>
                <a:ext cx="7364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527C1F2-310F-4D11-85FA-42EA51E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52" y="4183218"/>
                <a:ext cx="7364896" cy="461665"/>
              </a:xfrm>
              <a:prstGeom prst="rect">
                <a:avLst/>
              </a:prstGeom>
              <a:blipFill>
                <a:blip r:embed="rId6"/>
                <a:stretch>
                  <a:fillRect l="-132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39CB81-A7A7-42D5-A525-2B696447D163}"/>
                  </a:ext>
                </a:extLst>
              </p:cNvPr>
              <p:cNvSpPr txBox="1"/>
              <p:nvPr/>
            </p:nvSpPr>
            <p:spPr>
              <a:xfrm>
                <a:off x="679172" y="5085166"/>
                <a:ext cx="13384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000099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439CB81-A7A7-42D5-A525-2B696447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2" y="5085166"/>
                <a:ext cx="1338469" cy="461665"/>
              </a:xfrm>
              <a:prstGeom prst="rect">
                <a:avLst/>
              </a:prstGeom>
              <a:blipFill>
                <a:blip r:embed="rId7"/>
                <a:stretch>
                  <a:fillRect l="-6818" t="-10526" r="-5455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AF62A555-C50E-4D5E-80E2-8B76E82C2953}"/>
              </a:ext>
            </a:extLst>
          </p:cNvPr>
          <p:cNvSpPr txBox="1"/>
          <p:nvPr/>
        </p:nvSpPr>
        <p:spPr>
          <a:xfrm>
            <a:off x="969250" y="5568351"/>
            <a:ext cx="133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000099"/>
                </a:solidFill>
              </a:rPr>
              <a:t>Why?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EAC90-18DF-4C0F-B493-44B1B199319E}"/>
              </a:ext>
            </a:extLst>
          </p:cNvPr>
          <p:cNvSpPr txBox="1"/>
          <p:nvPr/>
        </p:nvSpPr>
        <p:spPr>
          <a:xfrm>
            <a:off x="2017640" y="5094525"/>
            <a:ext cx="73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6575" algn="l"/>
              </a:tabLst>
            </a:pPr>
            <a:r>
              <a:rPr lang="en-US" sz="2400" b="0" dirty="0">
                <a:solidFill>
                  <a:srgbClr val="C00000"/>
                </a:solidFill>
              </a:rPr>
              <a:t>No!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E4178E-63CF-490A-AA43-D2CB136F6754}"/>
                  </a:ext>
                </a:extLst>
              </p:cNvPr>
              <p:cNvSpPr txBox="1"/>
              <p:nvPr/>
            </p:nvSpPr>
            <p:spPr>
              <a:xfrm>
                <a:off x="2005295" y="5562936"/>
                <a:ext cx="73648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36575" algn="l"/>
                  </a:tabLst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(1∈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⇔3∈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as one can show using structural induction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E4178E-63CF-490A-AA43-D2CB136F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95" y="5562936"/>
                <a:ext cx="7364897" cy="830997"/>
              </a:xfrm>
              <a:prstGeom prst="rect">
                <a:avLst/>
              </a:prstGeom>
              <a:blipFill>
                <a:blip r:embed="rId8"/>
                <a:stretch>
                  <a:fillRect l="-1325" t="-5882" r="-11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E0BB5-CE78-423F-84A4-8BAD119B6EFB}"/>
                  </a:ext>
                </a:extLst>
              </p:cNvPr>
              <p:cNvSpPr txBox="1"/>
              <p:nvPr/>
            </p:nvSpPr>
            <p:spPr>
              <a:xfrm>
                <a:off x="314663" y="2196834"/>
                <a:ext cx="10061372" cy="132343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To prove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000" dirty="0"/>
                  <a:t>is a proposition, it suffices to:</a:t>
                </a:r>
              </a:p>
              <a:p>
                <a:pPr marL="1789113" indent="-1789113"/>
                <a:r>
                  <a:rPr lang="en-US" sz="2000" dirty="0">
                    <a:solidFill>
                      <a:srgbClr val="0000FF"/>
                    </a:solidFill>
                  </a:rPr>
                  <a:t>(base step) 	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true; and</a:t>
                </a:r>
              </a:p>
              <a:p>
                <a:pPr marL="1789113" indent="-1789113"/>
                <a:r>
                  <a:rPr lang="en-US" sz="2000" dirty="0">
                    <a:solidFill>
                      <a:srgbClr val="0000FF"/>
                    </a:solidFill>
                  </a:rPr>
                  <a:t>(induction step) 	</a:t>
                </a: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SG" sz="2000" dirty="0"/>
                  <a:t> is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01E0BB5-CE78-423F-84A4-8BAD119B6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3" y="2196834"/>
                <a:ext cx="10061372" cy="1323439"/>
              </a:xfrm>
              <a:prstGeom prst="rect">
                <a:avLst/>
              </a:prstGeom>
              <a:blipFill>
                <a:blip r:embed="rId9"/>
                <a:stretch>
                  <a:fillRect l="-605" t="-1826" r="-242" b="-684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B3B087A-D06B-412E-943F-71528B9EA9F0}"/>
              </a:ext>
            </a:extLst>
          </p:cNvPr>
          <p:cNvSpPr/>
          <p:nvPr/>
        </p:nvSpPr>
        <p:spPr>
          <a:xfrm>
            <a:off x="8571195" y="3730775"/>
            <a:ext cx="2117559" cy="189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DDFA438-5EF5-4409-8C6E-EDB5E552BB5D}"/>
              </a:ext>
            </a:extLst>
          </p:cNvPr>
          <p:cNvSpPr/>
          <p:nvPr/>
        </p:nvSpPr>
        <p:spPr>
          <a:xfrm>
            <a:off x="9397363" y="3730365"/>
            <a:ext cx="2117559" cy="189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D19C9-385B-4CEF-8889-D58786578F8D}"/>
                  </a:ext>
                </a:extLst>
              </p:cNvPr>
              <p:cNvSpPr txBox="1"/>
              <p:nvPr/>
            </p:nvSpPr>
            <p:spPr>
              <a:xfrm>
                <a:off x="9916927" y="4074703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D19C9-385B-4CEF-8889-D5878657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927" y="4074703"/>
                <a:ext cx="292100" cy="369332"/>
              </a:xfrm>
              <a:prstGeom prst="rect">
                <a:avLst/>
              </a:prstGeom>
              <a:blipFill>
                <a:blip r:embed="rId10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9DEA92-0157-4BD6-A591-8AF3732BAF17}"/>
                  </a:ext>
                </a:extLst>
              </p:cNvPr>
              <p:cNvSpPr txBox="1"/>
              <p:nvPr/>
            </p:nvSpPr>
            <p:spPr>
              <a:xfrm>
                <a:off x="9622063" y="4681177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9DEA92-0157-4BD6-A591-8AF3732B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63" y="4681177"/>
                <a:ext cx="292100" cy="369332"/>
              </a:xfrm>
              <a:prstGeom prst="rect">
                <a:avLst/>
              </a:prstGeom>
              <a:blipFill>
                <a:blip r:embed="rId11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8F3EE0-79E9-4725-B6F4-B18D463AFFDE}"/>
                  </a:ext>
                </a:extLst>
              </p:cNvPr>
              <p:cNvSpPr txBox="1"/>
              <p:nvPr/>
            </p:nvSpPr>
            <p:spPr>
              <a:xfrm>
                <a:off x="10130083" y="468560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8F3EE0-79E9-4725-B6F4-B18D463A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083" y="4685609"/>
                <a:ext cx="292100" cy="369332"/>
              </a:xfrm>
              <a:prstGeom prst="rect">
                <a:avLst/>
              </a:prstGeom>
              <a:blipFill>
                <a:blip r:embed="rId12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23BEAB-082A-40CC-BD00-5B0AEF259835}"/>
                  </a:ext>
                </a:extLst>
              </p:cNvPr>
              <p:cNvSpPr txBox="1"/>
              <p:nvPr/>
            </p:nvSpPr>
            <p:spPr>
              <a:xfrm>
                <a:off x="8845481" y="4156575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23BEAB-082A-40CC-BD00-5B0AEF25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481" y="4156575"/>
                <a:ext cx="292100" cy="369332"/>
              </a:xfrm>
              <a:prstGeom prst="rect">
                <a:avLst/>
              </a:prstGeom>
              <a:blipFill>
                <a:blip r:embed="rId13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4BDBBCC-8EA2-40E1-B761-E668A062312B}"/>
                  </a:ext>
                </a:extLst>
              </p:cNvPr>
              <p:cNvSpPr txBox="1"/>
              <p:nvPr/>
            </p:nvSpPr>
            <p:spPr>
              <a:xfrm>
                <a:off x="8985612" y="4915300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4BDBBCC-8EA2-40E1-B761-E668A06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612" y="4915300"/>
                <a:ext cx="292100" cy="369332"/>
              </a:xfrm>
              <a:prstGeom prst="rect">
                <a:avLst/>
              </a:prstGeom>
              <a:blipFill>
                <a:blip r:embed="rId1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F5B24-6D80-4B50-945A-A0C69DAAC645}"/>
                  </a:ext>
                </a:extLst>
              </p:cNvPr>
              <p:cNvSpPr txBox="1"/>
              <p:nvPr/>
            </p:nvSpPr>
            <p:spPr>
              <a:xfrm>
                <a:off x="10743095" y="402319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0F5B24-6D80-4B50-945A-A0C69DAAC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95" y="4023199"/>
                <a:ext cx="292100" cy="369332"/>
              </a:xfrm>
              <a:prstGeom prst="rect">
                <a:avLst/>
              </a:prstGeom>
              <a:blipFill>
                <a:blip r:embed="rId15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E78DC2-22E1-4C0F-9D70-7FDD645249C1}"/>
                  </a:ext>
                </a:extLst>
              </p:cNvPr>
              <p:cNvSpPr txBox="1"/>
              <p:nvPr/>
            </p:nvSpPr>
            <p:spPr>
              <a:xfrm>
                <a:off x="10948536" y="468560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E78DC2-22E1-4C0F-9D70-7FDD6452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536" y="4685609"/>
                <a:ext cx="292100" cy="369332"/>
              </a:xfrm>
              <a:prstGeom prst="rect">
                <a:avLst/>
              </a:prstGeom>
              <a:blipFill>
                <a:blip r:embed="rId16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7FA530-CB3B-4B83-B9CB-7D031B458E07}"/>
                  </a:ext>
                </a:extLst>
              </p:cNvPr>
              <p:cNvSpPr txBox="1"/>
              <p:nvPr/>
            </p:nvSpPr>
            <p:spPr>
              <a:xfrm>
                <a:off x="8224754" y="4058865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7FA530-CB3B-4B83-B9CB-7D031B45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54" y="4058865"/>
                <a:ext cx="292100" cy="369332"/>
              </a:xfrm>
              <a:prstGeom prst="rect">
                <a:avLst/>
              </a:prstGeom>
              <a:blipFill>
                <a:blip r:embed="rId17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C0118C1-09C9-4134-A4B5-2B9036376B17}"/>
                  </a:ext>
                </a:extLst>
              </p:cNvPr>
              <p:cNvSpPr txBox="1"/>
              <p:nvPr/>
            </p:nvSpPr>
            <p:spPr>
              <a:xfrm>
                <a:off x="11279002" y="5199019"/>
                <a:ext cx="29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C0118C1-09C9-4134-A4B5-2B9036376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002" y="5199019"/>
                <a:ext cx="292100" cy="369332"/>
              </a:xfrm>
              <a:prstGeom prst="rect">
                <a:avLst/>
              </a:prstGeom>
              <a:blipFill>
                <a:blip r:embed="rId1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7BA85E-71B2-4240-88B7-F58EE93009DA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815882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1,2,3,4,5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={1,3,5,7,9}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(1)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(2)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(3)	Membership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7BA85E-71B2-4240-88B7-F58EE930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815882"/>
              </a:xfrm>
              <a:prstGeom prst="rect">
                <a:avLst/>
              </a:prstGeom>
              <a:blipFill>
                <a:blip r:embed="rId19"/>
                <a:stretch>
                  <a:fillRect l="-773" t="-1333" r="-859" b="-4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5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5"/>
            <a:ext cx="9872871" cy="4038600"/>
          </a:xfrm>
        </p:spPr>
        <p:txBody>
          <a:bodyPr>
            <a:normAutofit/>
          </a:bodyPr>
          <a:lstStyle/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Understanding </a:t>
            </a:r>
            <a:r>
              <a:rPr lang="en-US" sz="3600" dirty="0">
                <a:solidFill>
                  <a:srgbClr val="C00000"/>
                </a:solidFill>
              </a:rPr>
              <a:t>Mathematical Induction</a:t>
            </a:r>
            <a:r>
              <a:rPr lang="en-US" sz="3600" dirty="0">
                <a:solidFill>
                  <a:schemeClr val="tx1"/>
                </a:solidFill>
              </a:rPr>
              <a:t> (MI)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Using </a:t>
            </a:r>
            <a:r>
              <a:rPr lang="en-US" sz="3600" dirty="0">
                <a:solidFill>
                  <a:srgbClr val="C00000"/>
                </a:solidFill>
              </a:rPr>
              <a:t>MI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>
                <a:solidFill>
                  <a:srgbClr val="C00000"/>
                </a:solidFill>
              </a:rPr>
              <a:t>Strong MI</a:t>
            </a:r>
            <a:r>
              <a:rPr lang="en-US" sz="3600" dirty="0">
                <a:solidFill>
                  <a:schemeClr val="tx1"/>
                </a:solidFill>
              </a:rPr>
              <a:t> in proofs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rgbClr val="C00000"/>
                </a:solidFill>
              </a:rPr>
              <a:t>Recursive definition of a sequence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rgbClr val="C00000"/>
                </a:solidFill>
              </a:rPr>
              <a:t>Recursive definition of a set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Using </a:t>
            </a:r>
            <a:r>
              <a:rPr lang="en-US" sz="3600" dirty="0">
                <a:solidFill>
                  <a:srgbClr val="C00000"/>
                </a:solidFill>
              </a:rPr>
              <a:t>structural induction </a:t>
            </a:r>
            <a:r>
              <a:rPr lang="en-US" sz="3600" dirty="0">
                <a:solidFill>
                  <a:schemeClr val="tx1"/>
                </a:solidFill>
              </a:rPr>
              <a:t>over </a:t>
            </a:r>
            <a:r>
              <a:rPr lang="en-US" sz="3600" dirty="0">
                <a:solidFill>
                  <a:srgbClr val="C00000"/>
                </a:solidFill>
              </a:rPr>
              <a:t>recursively defined sets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37947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AFA5-3F6E-41C6-839E-081721C7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4608"/>
          </a:xfrm>
        </p:spPr>
        <p:txBody>
          <a:bodyPr/>
          <a:lstStyle/>
          <a:p>
            <a:r>
              <a:rPr lang="en-SG" dirty="0"/>
              <a:t>Recap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C2EC-223D-42D0-ABF8-F4221AD7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7593" y="3665184"/>
                <a:ext cx="10131552" cy="23558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Principle 8.2.1 (Strong Mathematical Induction (Strong MI)).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ℓ∈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  <a:endParaRPr lang="en-US" sz="2400" b="1" dirty="0">
                  <a:solidFill>
                    <a:srgbClr val="0000FF"/>
                  </a:solidFill>
                </a:endParaRPr>
              </a:p>
              <a:p>
                <a:r>
                  <a:rPr lang="en-US" sz="2400" dirty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proposition, </a:t>
                </a:r>
                <a:br>
                  <a:rPr lang="en-SG" sz="2400" dirty="0"/>
                </a:br>
                <a:r>
                  <a:rPr lang="en-SG" sz="2400" dirty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(base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(ℓ−1)</m:t>
                    </m:r>
                  </m:oMath>
                </a14:m>
                <a:r>
                  <a:rPr lang="en-US" sz="2400" dirty="0"/>
                  <a:t> are true;</a:t>
                </a:r>
              </a:p>
              <a:p>
                <a:pPr marL="2066925" indent="-2066925"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(ℓ+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/>
                  <a:t> is true.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3665184"/>
                <a:ext cx="10131552" cy="2355838"/>
              </a:xfrm>
              <a:prstGeom prst="rect">
                <a:avLst/>
              </a:prstGeom>
              <a:blipFill>
                <a:blip r:embed="rId2"/>
                <a:stretch>
                  <a:fillRect l="-901" t="-1799" r="-721" b="-53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7593" y="1534688"/>
                <a:ext cx="10131552" cy="20060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Principle 8.1.1 (Mathematical Induction (MI)).			</a:t>
                </a:r>
                <a:r>
                  <a:rPr lang="en-US" sz="2400" dirty="0">
                    <a:solidFill>
                      <a:srgbClr val="006600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r>
                  <a:rPr lang="en-US" sz="2400" dirty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proposition, </a:t>
                </a:r>
                <a:br>
                  <a:rPr lang="en-SG" sz="2400" dirty="0"/>
                </a:br>
                <a:r>
                  <a:rPr lang="en-SG" sz="2400" dirty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(base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true;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/>
                  <a:t> is true.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1534688"/>
                <a:ext cx="10131552" cy="2006062"/>
              </a:xfrm>
              <a:prstGeom prst="rect">
                <a:avLst/>
              </a:prstGeom>
              <a:blipFill>
                <a:blip r:embed="rId3"/>
                <a:stretch>
                  <a:fillRect l="-901" t="-2115" b="-48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F43CF-A3A1-48BE-8A65-FD3692A0DFA7}"/>
              </a:ext>
            </a:extLst>
          </p:cNvPr>
          <p:cNvGrpSpPr/>
          <p:nvPr/>
        </p:nvGrpSpPr>
        <p:grpSpPr>
          <a:xfrm>
            <a:off x="3795013" y="515974"/>
            <a:ext cx="7644132" cy="3986177"/>
            <a:chOff x="3795013" y="515974"/>
            <a:chExt cx="7644132" cy="3986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CC1FDE-EE77-4704-9C67-ECF45D38061C}"/>
                    </a:ext>
                  </a:extLst>
                </p:cNvPr>
                <p:cNvSpPr txBox="1"/>
                <p:nvPr/>
              </p:nvSpPr>
              <p:spPr>
                <a:xfrm>
                  <a:off x="9004289" y="515974"/>
                  <a:ext cx="2434856" cy="660950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 more general version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GB" dirty="0"/>
                    <a:t> is available.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6DAC374-74F5-441A-88BF-D8D213E46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289" y="515974"/>
                  <a:ext cx="2434856" cy="660950"/>
                </a:xfrm>
                <a:prstGeom prst="rect">
                  <a:avLst/>
                </a:prstGeom>
                <a:blipFill>
                  <a:blip r:embed="rId4"/>
                  <a:stretch>
                    <a:fillRect l="-1741" t="-4545" b="-11818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89F489-E90A-4D46-ABC2-2C41E59F15D5}"/>
                </a:ext>
              </a:extLst>
            </p:cNvPr>
            <p:cNvSpPr/>
            <p:nvPr/>
          </p:nvSpPr>
          <p:spPr>
            <a:xfrm>
              <a:off x="3795013" y="4083051"/>
              <a:ext cx="611888" cy="4191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3EADFF-5801-4930-BDEC-F3D9297163AD}"/>
                </a:ext>
              </a:extLst>
            </p:cNvPr>
            <p:cNvCxnSpPr/>
            <p:nvPr/>
          </p:nvCxnSpPr>
          <p:spPr>
            <a:xfrm flipH="1">
              <a:off x="4406901" y="1176924"/>
              <a:ext cx="4673304" cy="2906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2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73411" y="348138"/>
                <a:ext cx="9619178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+1)(2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11" y="348138"/>
                <a:ext cx="9619178" cy="703398"/>
              </a:xfrm>
              <a:prstGeom prst="rect">
                <a:avLst/>
              </a:prstGeom>
              <a:blipFill>
                <a:blip r:embed="rId2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59699" y="1120099"/>
                <a:ext cx="5949857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>
                    <a:solidFill>
                      <a:srgbClr val="C00000"/>
                    </a:solidFill>
                  </a:rPr>
                  <a:t>Principle 8.1.1 (MI).</a:t>
                </a:r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step)	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step)	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699" y="1120099"/>
                <a:ext cx="5949857" cy="973600"/>
              </a:xfrm>
              <a:prstGeom prst="rect">
                <a:avLst/>
              </a:prstGeom>
              <a:blipFill>
                <a:blip r:embed="rId3"/>
                <a:stretch>
                  <a:fillRect l="-716" t="-2484" b="-745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56" y="1534738"/>
                <a:ext cx="6592824" cy="116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:r>
                  <a:rPr lang="en-SG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SG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SG" sz="2000" dirty="0"/>
                      <m:t>be</m:t>
                    </m:r>
                    <m:r>
                      <m:rPr>
                        <m:nor/>
                      </m:rPr>
                      <a:rPr lang="en-SG" sz="2000" dirty="0"/>
                      <m:t> “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m:rPr>
                        <m:nor/>
                      </m:rPr>
                      <a:rPr lang="en-SG" sz="2000" dirty="0"/>
                      <m:t>”.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1534738"/>
                <a:ext cx="6592824" cy="1160639"/>
              </a:xfrm>
              <a:prstGeom prst="rect">
                <a:avLst/>
              </a:prstGeom>
              <a:blipFill>
                <a:blip r:embed="rId4"/>
                <a:stretch>
                  <a:fillRect l="-1018" t="-3158" b="-3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+1)(2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SG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blipFill>
                <a:blip r:embed="rId5"/>
                <a:stretch>
                  <a:fillRect l="-1491" t="-2660" b="-85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056" y="4223749"/>
                <a:ext cx="5379559" cy="145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:r>
                  <a:rPr lang="en-US" dirty="0"/>
                  <a:t>(This is called </a:t>
                </a:r>
                <a:r>
                  <a:rPr lang="en-US" dirty="0">
                    <a:solidFill>
                      <a:srgbClr val="C00000"/>
                    </a:solidFill>
                  </a:rPr>
                  <a:t>induction hypothesis</a:t>
                </a:r>
                <a:r>
                  <a:rPr lang="en-US" dirty="0"/>
                  <a:t>.)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4223749"/>
                <a:ext cx="5379559" cy="1452192"/>
              </a:xfrm>
              <a:prstGeom prst="rect">
                <a:avLst/>
              </a:prstGeom>
              <a:blipFill>
                <a:blip r:embed="rId6"/>
                <a:stretch>
                  <a:fillRect l="-1247" t="-2521" b="-54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727031" y="2786876"/>
            <a:ext cx="0" cy="3574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73889" y="2661800"/>
                <a:ext cx="6341648" cy="292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Then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	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3300"/>
                    </a:solidFill>
                  </a:rPr>
                  <a:t>(by the </a:t>
                </a:r>
                <a:r>
                  <a:rPr lang="en-US" sz="1600" dirty="0" err="1">
                    <a:solidFill>
                      <a:srgbClr val="003300"/>
                    </a:solidFill>
                  </a:rPr>
                  <a:t>indn</a:t>
                </a:r>
                <a:r>
                  <a:rPr lang="en-US" sz="1600" dirty="0">
                    <a:solidFill>
                      <a:srgbClr val="003300"/>
                    </a:solidFill>
                  </a:rPr>
                  <a:t> hypothesis)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sz="1600" dirty="0">
                    <a:solidFill>
                      <a:srgbClr val="003300"/>
                    </a:solidFill>
                  </a:rPr>
                  <a:t>(basic algebra)</a:t>
                </a:r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89" y="2661800"/>
                <a:ext cx="6341648" cy="2928687"/>
              </a:xfrm>
              <a:prstGeom prst="rect">
                <a:avLst/>
              </a:prstGeom>
              <a:blipFill>
                <a:blip r:embed="rId7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73889" y="5503102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89" y="5503102"/>
                <a:ext cx="4398264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27031" y="5954258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31" y="5954258"/>
                <a:ext cx="4652574" cy="400110"/>
              </a:xfrm>
              <a:prstGeom prst="rect">
                <a:avLst/>
              </a:prstGeom>
              <a:blipFill>
                <a:blip r:embed="rId9"/>
                <a:stretch>
                  <a:fillRect l="-1309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78514" y="2323246"/>
                <a:ext cx="3628077" cy="3385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(We want to show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/>
                  <a:t> is true.)</a:t>
                </a:r>
                <a:endParaRPr lang="en-SG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514" y="2323246"/>
                <a:ext cx="3628077" cy="338554"/>
              </a:xfrm>
              <a:prstGeom prst="rect">
                <a:avLst/>
              </a:prstGeom>
              <a:blipFill>
                <a:blip r:embed="rId10"/>
                <a:stretch>
                  <a:fillRect l="-838" t="-3448" b="-189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3" grpId="0"/>
      <p:bldP spid="24" grpId="0"/>
      <p:bldP spid="25" grpId="0"/>
      <p:bldP spid="26" grpId="0"/>
      <p:bldP spid="28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≥−1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1+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blipFill>
                <a:blip r:embed="rId2"/>
                <a:stretch>
                  <a:fillRect l="-1436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2" y="1045641"/>
                <a:ext cx="44988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SG" sz="2000" dirty="0"/>
                      <m:t>be</m:t>
                    </m:r>
                    <m:r>
                      <m:rPr>
                        <m:nor/>
                      </m:rPr>
                      <a:rPr lang="en-SG" sz="2000" dirty="0"/>
                      <m:t> “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SG" sz="2000" dirty="0"/>
                      <m:t>”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045641"/>
                <a:ext cx="4498848" cy="1015663"/>
              </a:xfrm>
              <a:prstGeom prst="rect">
                <a:avLst/>
              </a:prstGeom>
              <a:blipFill>
                <a:blip r:embed="rId3"/>
                <a:stretch>
                  <a:fillRect l="-1491" t="-36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2085345"/>
                <a:ext cx="4498848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085345"/>
                <a:ext cx="4498848" cy="1042017"/>
              </a:xfrm>
              <a:prstGeom prst="rect">
                <a:avLst/>
              </a:prstGeom>
              <a:blipFill>
                <a:blip r:embed="rId4"/>
                <a:stretch>
                  <a:fillRect l="-1491" t="-2924" b="-70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3151403"/>
                <a:ext cx="6690160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(induction hypothesis)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3151403"/>
                <a:ext cx="6690160" cy="1021177"/>
              </a:xfrm>
              <a:prstGeom prst="rect">
                <a:avLst/>
              </a:prstGeom>
              <a:blipFill>
                <a:blip r:embed="rId5"/>
                <a:stretch>
                  <a:fillRect l="-1003" t="-3593" b="-83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2" y="4146058"/>
                <a:ext cx="10413074" cy="103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Then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 by the  </a:t>
                </a:r>
                <a:r>
                  <a:rPr lang="en-US" dirty="0" err="1">
                    <a:solidFill>
                      <a:srgbClr val="003300"/>
                    </a:solidFill>
                  </a:rPr>
                  <a:t>indn</a:t>
                </a:r>
                <a:r>
                  <a:rPr lang="en-US" dirty="0">
                    <a:solidFill>
                      <a:srgbClr val="003300"/>
                    </a:solidFill>
                  </a:rPr>
                  <a:t> hypothesis,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)</a:t>
                </a:r>
                <a:endParaRPr lang="en-US" sz="1600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4146058"/>
                <a:ext cx="10413074" cy="1036181"/>
              </a:xfrm>
              <a:prstGeom prst="rect">
                <a:avLst/>
              </a:prstGeom>
              <a:blipFill>
                <a:blip r:embed="rId6"/>
                <a:stretch>
                  <a:fillRect t="-2941" b="-8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196113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196113"/>
                <a:ext cx="439826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5700329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700329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27615" y="1120099"/>
                <a:ext cx="6049723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>
                    <a:solidFill>
                      <a:srgbClr val="C00000"/>
                    </a:solidFill>
                  </a:rPr>
                  <a:t>Principle 8.1.1 (MI).</a:t>
                </a:r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step)	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step)	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1120099"/>
                <a:ext cx="6049723" cy="973600"/>
              </a:xfrm>
              <a:prstGeom prst="rect">
                <a:avLst/>
              </a:prstGeom>
              <a:blipFill>
                <a:blip r:embed="rId9"/>
                <a:stretch>
                  <a:fillRect l="-805" t="-2484" b="-745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00284" y="3123620"/>
                <a:ext cx="3851892" cy="73424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Aim: To 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true, i.e.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84" y="3123620"/>
                <a:ext cx="3851892" cy="734240"/>
              </a:xfrm>
              <a:prstGeom prst="rect">
                <a:avLst/>
              </a:prstGeom>
              <a:blipFill>
                <a:blip r:embed="rId10"/>
                <a:stretch>
                  <a:fillRect l="-1420" t="-3252" b="-4065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8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3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23220"/>
              </a:xfrm>
              <a:prstGeom prst="rect">
                <a:avLst/>
              </a:prstGeom>
              <a:blipFill>
                <a:blip r:embed="rId2"/>
                <a:stretch>
                  <a:fillRect l="-1436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1045641"/>
                <a:ext cx="45070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3|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045641"/>
                <a:ext cx="4507073" cy="707886"/>
              </a:xfrm>
              <a:prstGeom prst="rect">
                <a:avLst/>
              </a:prstGeom>
              <a:blipFill>
                <a:blip r:embed="rId3"/>
                <a:stretch>
                  <a:fillRect l="-1488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761077"/>
                <a:ext cx="5574652" cy="105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3|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+11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761077"/>
                <a:ext cx="5574652" cy="1055289"/>
              </a:xfrm>
              <a:prstGeom prst="rect">
                <a:avLst/>
              </a:prstGeom>
              <a:blipFill>
                <a:blip r:embed="rId4"/>
                <a:stretch>
                  <a:fillRect l="-1204" t="-3468" b="-98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2816366"/>
                <a:ext cx="102000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i.e.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some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(def of divisibility)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– induction hypothesis 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816366"/>
                <a:ext cx="10200094" cy="1015663"/>
              </a:xfrm>
              <a:prstGeom prst="rect">
                <a:avLst/>
              </a:prstGeom>
              <a:blipFill>
                <a:blip r:embed="rId5"/>
                <a:stretch>
                  <a:fillRect l="-658" t="-2994" b="-77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2" y="3786229"/>
                <a:ext cx="9558410" cy="100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3.2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+1)+(11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+11)</m:t>
                    </m:r>
                  </m:oMath>
                </a14:m>
                <a:endParaRPr lang="en-US" sz="1600" dirty="0">
                  <a:solidFill>
                    <a:srgbClr val="0066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 </a:t>
                </a:r>
                <a:r>
                  <a:rPr lang="en-US" dirty="0">
                    <a:solidFill>
                      <a:srgbClr val="003300"/>
                    </a:solidFill>
                  </a:rPr>
                  <a:t>(by the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from line 3.1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 </a:t>
                </a:r>
                <a:r>
                  <a:rPr lang="en-US" dirty="0">
                    <a:solidFill>
                      <a:srgbClr val="003300"/>
                    </a:solidFill>
                  </a:rPr>
                  <a:t>(by basic algebra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3786229"/>
                <a:ext cx="9558410" cy="1005403"/>
              </a:xfrm>
              <a:prstGeom prst="rect">
                <a:avLst/>
              </a:prstGeom>
              <a:blipFill>
                <a:blip r:embed="rId6"/>
                <a:stretch>
                  <a:fillRect t="-3030" b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423497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3.4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423497"/>
                <a:ext cx="4398264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5826468"/>
                <a:ext cx="465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4.	Hence,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826468"/>
                <a:ext cx="4652574" cy="400110"/>
              </a:xfrm>
              <a:prstGeom prst="rect">
                <a:avLst/>
              </a:prstGeom>
              <a:blipFill>
                <a:blip r:embed="rId8"/>
                <a:stretch>
                  <a:fillRect l="-144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27615" y="1120099"/>
                <a:ext cx="6049723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>
                    <a:solidFill>
                      <a:srgbClr val="C00000"/>
                    </a:solidFill>
                  </a:rPr>
                  <a:t>Principle 8.1.1 (MI).</a:t>
                </a:r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step)	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step)	</a:t>
                </a: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1120099"/>
                <a:ext cx="6049723" cy="973600"/>
              </a:xfrm>
              <a:prstGeom prst="rect">
                <a:avLst/>
              </a:prstGeom>
              <a:blipFill>
                <a:blip r:embed="rId9"/>
                <a:stretch>
                  <a:fillRect l="-805" t="-2484" b="-745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75742" y="2611609"/>
                <a:ext cx="3851892" cy="74751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Aim: To 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true, i.e.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42" y="2611609"/>
                <a:ext cx="3851892" cy="747512"/>
              </a:xfrm>
              <a:prstGeom prst="rect">
                <a:avLst/>
              </a:prstGeom>
              <a:blipFill>
                <a:blip r:embed="rId10"/>
                <a:stretch>
                  <a:fillRect l="-1420" t="-3200" b="-4800"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25632" y="4774073"/>
                <a:ext cx="7661752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3.3	Now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+4)∈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(closure of integers under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)</a:t>
                </a:r>
                <a:br>
                  <a:rPr lang="en-US" dirty="0">
                    <a:solidFill>
                      <a:srgbClr val="003300"/>
                    </a:solidFill>
                  </a:rPr>
                </a:br>
                <a:r>
                  <a:rPr lang="en-US" sz="2000" dirty="0"/>
                  <a:t>Hence,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3|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4774073"/>
                <a:ext cx="7661752" cy="712759"/>
              </a:xfrm>
              <a:prstGeom prst="rect">
                <a:avLst/>
              </a:prstGeom>
              <a:blipFill>
                <a:blip r:embed="rId11"/>
                <a:stretch>
                  <a:fillRect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213D39-1FC0-4913-B536-0BA0B9151F69}"/>
                  </a:ext>
                </a:extLst>
              </p:cNvPr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213D39-1FC0-4913-B536-0BA0B9151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8" grpId="0"/>
      <p:bldP spid="1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blipFill>
                <a:blip r:embed="rId2"/>
                <a:stretch>
                  <a:fillRect l="-1339" t="-3226" b="-29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2.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blipFill>
                <a:blip r:embed="rId3"/>
                <a:stretch>
                  <a:fillRect l="-995" t="-1429" b="-2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1603879"/>
                <a:ext cx="9667978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3.1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+1−1)(2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line 1)</a:t>
                </a:r>
                <a:br>
                  <a:rPr lang="en-US" dirty="0">
                    <a:solidFill>
                      <a:srgbClr val="003300"/>
                    </a:solidFill>
                  </a:rPr>
                </a:b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03879"/>
                <a:ext cx="9667978" cy="1057277"/>
              </a:xfrm>
              <a:prstGeom prst="rect">
                <a:avLst/>
              </a:prstGeom>
              <a:blipFill>
                <a:blip r:embed="rId4"/>
                <a:stretch>
                  <a:fillRect l="-694" t="-2874" b="-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odd integers)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blipFill>
                <a:blip r:embed="rId5"/>
                <a:stretch>
                  <a:fillRect l="-976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76222" y="2731670"/>
                <a:ext cx="9667978" cy="163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3.2	</a:t>
                </a:r>
                <a:r>
                  <a:rPr lang="en-US" sz="20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even</a:t>
                </a:r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the given fact).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3.3	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definition of even number)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3.4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b="0" dirty="0"/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3.5	 Hence,</a:t>
                </a:r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=8∣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731670"/>
                <a:ext cx="9667978" cy="1637500"/>
              </a:xfrm>
              <a:prstGeom prst="rect">
                <a:avLst/>
              </a:prstGeom>
              <a:blipFill>
                <a:blip r:embed="rId6"/>
                <a:stretch>
                  <a:fillRect t="-1859" b="-55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6222" y="4439685"/>
                <a:ext cx="966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3.6	Therefore,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is true.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4439685"/>
                <a:ext cx="9667978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5F9A4C-2F02-4B32-A51A-705307A8E898}"/>
                  </a:ext>
                </a:extLst>
              </p:cNvPr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5F9A4C-2F02-4B32-A51A-705307A8E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6C1E09-2E7C-4C55-96B9-7BEE559654B4}"/>
              </a:ext>
            </a:extLst>
          </p:cNvPr>
          <p:cNvSpPr txBox="1"/>
          <p:nvPr/>
        </p:nvSpPr>
        <p:spPr>
          <a:xfrm>
            <a:off x="9750287" y="911573"/>
            <a:ext cx="2156164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Fact.  </a:t>
            </a:r>
            <a:r>
              <a:rPr lang="en-US" sz="2000" dirty="0"/>
              <a:t>The product of two consecutive integers is even.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16" grpId="0"/>
      <p:bldP spid="14" grpId="0" build="p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62655"/>
              </a:xfrm>
              <a:prstGeom prst="rect">
                <a:avLst/>
              </a:prstGeom>
              <a:blipFill>
                <a:blip r:embed="rId2"/>
                <a:stretch>
                  <a:fillRect l="-1339" t="-3226" b="-290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2.	(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6741897" cy="428451"/>
              </a:xfrm>
              <a:prstGeom prst="rect">
                <a:avLst/>
              </a:prstGeom>
              <a:blipFill>
                <a:blip r:embed="rId3"/>
                <a:stretch>
                  <a:fillRect l="-995" t="-1429" b="-25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2180414"/>
                <a:ext cx="10536658" cy="311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4.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4.1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/>
                  <a:t>4.2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divisibility)  </a:t>
                </a:r>
                <a:r>
                  <a:rPr lang="en-US" dirty="0">
                    <a:solidFill>
                      <a:srgbClr val="C00000"/>
                    </a:solidFill>
                  </a:rPr>
                  <a:t>– induction hypothesis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/>
                  <a:t>4.3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induction hypothesis)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3300"/>
                    </a:solidFill>
                  </a:rPr>
                  <a:t>(by closure of integers)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/>
                  <a:t>4.4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) and hence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sz="2000" dirty="0"/>
                  <a:t>is true.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180414"/>
                <a:ext cx="10536658" cy="3119124"/>
              </a:xfrm>
              <a:prstGeom prst="rect">
                <a:avLst/>
              </a:prstGeom>
              <a:blipFill>
                <a:blip r:embed="rId4"/>
                <a:stretch>
                  <a:fillRect l="-637" t="-1174" b="-2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000" dirty="0"/>
                  <a:t>for some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(by </a:t>
                </a:r>
                <a:r>
                  <a:rPr lang="en-US" dirty="0" err="1">
                    <a:solidFill>
                      <a:srgbClr val="003300"/>
                    </a:solidFill>
                  </a:rPr>
                  <a:t>defn</a:t>
                </a:r>
                <a:r>
                  <a:rPr lang="en-US" dirty="0">
                    <a:solidFill>
                      <a:srgbClr val="003300"/>
                    </a:solidFill>
                  </a:rPr>
                  <a:t> of odd integers)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6870343" cy="400110"/>
              </a:xfrm>
              <a:prstGeom prst="rect">
                <a:avLst/>
              </a:prstGeom>
              <a:blipFill>
                <a:blip r:embed="rId5"/>
                <a:stretch>
                  <a:fillRect l="-976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6222" y="5310023"/>
                <a:ext cx="6741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5.	</a:t>
                </a:r>
                <a:r>
                  <a:rPr lang="en-SG" sz="2000" dirty="0"/>
                  <a:t>Hence, 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5310023"/>
                <a:ext cx="6741897" cy="400110"/>
              </a:xfrm>
              <a:prstGeom prst="rect">
                <a:avLst/>
              </a:prstGeom>
              <a:blipFill>
                <a:blip r:embed="rId6"/>
                <a:stretch>
                  <a:fillRect l="-995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6222" y="1665767"/>
                <a:ext cx="6741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is true.</a:t>
                </a:r>
                <a:endParaRPr lang="en-SG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65767"/>
                <a:ext cx="6741897" cy="400110"/>
              </a:xfrm>
              <a:prstGeom prst="rect">
                <a:avLst/>
              </a:prstGeom>
              <a:blipFill>
                <a:blip r:embed="rId7"/>
                <a:stretch>
                  <a:fillRect l="-995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F037D0-DDD4-4891-B0A4-0FFB013A2A1C}"/>
                  </a:ext>
                </a:extLst>
              </p:cNvPr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F037D0-DDD4-4891-B0A4-0FFB013A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bldLvl="2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Possible Approach: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1) Listing first few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8 = 3(1)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9 = 3(3) + 5(0)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10 = 3(0) + 5(2)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11 = 3(2)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12 = 3(4) +5(0)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13 = 3(1) + 5(2)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14 = 3(3) + 5(1)</a:t>
                </a:r>
              </a:p>
              <a:p>
                <a:pPr marL="45720" indent="0">
                  <a:buNone/>
                </a:pPr>
                <a:r>
                  <a:rPr lang="en-SG" sz="2800" dirty="0">
                    <a:solidFill>
                      <a:schemeClr val="tx1"/>
                    </a:solidFill>
                  </a:rPr>
                  <a:t>…</a:t>
                </a: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  <a:blipFill>
                <a:blip r:embed="rId2"/>
                <a:stretch>
                  <a:fillRect l="-1619" t="-2584" r="-20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4D65-7EC1-4392-82DC-E549F54C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F6BD0F-AC23-4E1A-84EA-D0C41E7F5EF3}"/>
              </a:ext>
            </a:extLst>
          </p:cNvPr>
          <p:cNvSpPr txBox="1">
            <a:spLocks/>
          </p:cNvSpPr>
          <p:nvPr/>
        </p:nvSpPr>
        <p:spPr>
          <a:xfrm>
            <a:off x="314662" y="226852"/>
            <a:ext cx="1318424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SG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6959349" cy="523220"/>
              </a:xfrm>
              <a:prstGeom prst="rect">
                <a:avLst/>
              </a:prstGeom>
              <a:blipFill>
                <a:blip r:embed="rId3"/>
                <a:stretch>
                  <a:fillRect l="-1751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1798188" y="2348804"/>
            <a:ext cx="2073263" cy="623030"/>
            <a:chOff x="1813023" y="2300849"/>
            <a:chExt cx="2073263" cy="6230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94DDAC-7DE1-4276-BEE1-205AECA83510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1028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026002-479E-417B-B9B9-2E9FE6B0B7CF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25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8FC41D-586E-4B58-BCA8-D314D2B46A67}"/>
              </a:ext>
            </a:extLst>
          </p:cNvPr>
          <p:cNvGrpSpPr/>
          <p:nvPr/>
        </p:nvGrpSpPr>
        <p:grpSpPr>
          <a:xfrm>
            <a:off x="2006996" y="3535277"/>
            <a:ext cx="2073263" cy="623030"/>
            <a:chOff x="1813023" y="2300849"/>
            <a:chExt cx="2073263" cy="6230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595774-3412-42B5-85C2-853BE6CC2FAE}"/>
                </a:ext>
              </a:extLst>
            </p:cNvPr>
            <p:cNvSpPr txBox="1"/>
            <p:nvPr/>
          </p:nvSpPr>
          <p:spPr>
            <a:xfrm>
              <a:off x="1951357" y="240434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2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40B19714-F7EC-4CBE-A3BA-B973DFC8E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DA536-CB67-4217-9826-9A6DF928C257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3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131B6257-A3A9-44E2-B091-804714A09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623A2E-CBF0-400D-A85D-B922E703A8C2}"/>
              </a:ext>
            </a:extLst>
          </p:cNvPr>
          <p:cNvGrpSpPr/>
          <p:nvPr/>
        </p:nvGrpSpPr>
        <p:grpSpPr>
          <a:xfrm>
            <a:off x="1941590" y="2959286"/>
            <a:ext cx="2073263" cy="623030"/>
            <a:chOff x="1813023" y="2300849"/>
            <a:chExt cx="2073263" cy="6230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C10599-1234-4C14-975A-2BE966945E87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-3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4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9AE31641-6A53-4C7A-96FA-FC3D7C54A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85635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80D547-5323-46B6-9179-089365B308AE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+2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6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1C213A-6293-42DE-B971-7268BD211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908915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4374F5-AD2E-4A4F-99B7-B7A231D7D554}"/>
              </a:ext>
            </a:extLst>
          </p:cNvPr>
          <p:cNvGrpSpPr/>
          <p:nvPr/>
        </p:nvGrpSpPr>
        <p:grpSpPr>
          <a:xfrm>
            <a:off x="2038010" y="4489969"/>
            <a:ext cx="2073263" cy="623030"/>
            <a:chOff x="1813023" y="2300849"/>
            <a:chExt cx="2073263" cy="6230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A41051-F328-4174-B7F2-2968FC60DD16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-3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3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B3BC1D29-668F-4D58-BB9C-C95A6F868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0828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DD5DC4-4639-4F12-B110-47D0364343FD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0070C0"/>
                  </a:solidFill>
                </a:rPr>
                <a:t>+2</a:t>
              </a:r>
              <a:endParaRPr lang="en-GB" b="1" dirty="0">
                <a:solidFill>
                  <a:srgbClr val="0070C0"/>
                </a:solidFill>
              </a:endParaRPr>
            </a:p>
          </p:txBody>
        </p:sp>
        <p:pic>
          <p:nvPicPr>
            <p:cNvPr id="4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211ED653-DC7B-4C62-934B-8965B26D4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48697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8BEE6F-160E-478E-94DF-1E9C5DEC3901}"/>
              </a:ext>
            </a:extLst>
          </p:cNvPr>
          <p:cNvGrpSpPr/>
          <p:nvPr/>
        </p:nvGrpSpPr>
        <p:grpSpPr>
          <a:xfrm>
            <a:off x="2004009" y="3952229"/>
            <a:ext cx="2073263" cy="623030"/>
            <a:chOff x="1813023" y="2300849"/>
            <a:chExt cx="2073263" cy="6230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5071DB-DD11-4235-AB5E-578E860E9E7D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4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18B31901-2CEF-40CD-9EF7-D33A0C115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0DD220-66C5-474B-8982-272B08E06CA8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6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E52691DE-9862-44C6-A528-3CF188D19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E0244A-12AF-40AE-B2FC-76F152E0C023}"/>
              </a:ext>
            </a:extLst>
          </p:cNvPr>
          <p:cNvGrpSpPr/>
          <p:nvPr/>
        </p:nvGrpSpPr>
        <p:grpSpPr>
          <a:xfrm>
            <a:off x="2016012" y="5057595"/>
            <a:ext cx="2073263" cy="623030"/>
            <a:chOff x="1813023" y="2300849"/>
            <a:chExt cx="2073263" cy="6230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ABEED4-8C6F-41A8-B2F2-6DBA06F510D8}"/>
                </a:ext>
              </a:extLst>
            </p:cNvPr>
            <p:cNvSpPr txBox="1"/>
            <p:nvPr/>
          </p:nvSpPr>
          <p:spPr>
            <a:xfrm>
              <a:off x="1951357" y="2463678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+2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49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2A5A7DCD-F80C-4716-AF1B-F64C3C943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1630187" y="2483685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F0DCD2-9C07-46B1-BD74-FDA961E668E9}"/>
                </a:ext>
              </a:extLst>
            </p:cNvPr>
            <p:cNvSpPr txBox="1"/>
            <p:nvPr/>
          </p:nvSpPr>
          <p:spPr>
            <a:xfrm>
              <a:off x="3009986" y="245856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-1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pic>
          <p:nvPicPr>
            <p:cNvPr id="5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EBF652FB-2DD1-4345-81B1-12845555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23379" flipH="1">
              <a:off x="2688816" y="2498233"/>
              <a:ext cx="608482" cy="24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5B293C89-14CB-4758-BE32-D28CB90443D6}"/>
              </a:ext>
            </a:extLst>
          </p:cNvPr>
          <p:cNvSpPr txBox="1">
            <a:spLocks/>
          </p:cNvSpPr>
          <p:nvPr/>
        </p:nvSpPr>
        <p:spPr>
          <a:xfrm>
            <a:off x="5489742" y="1777397"/>
            <a:ext cx="4514850" cy="56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SG" sz="2800" dirty="0">
                <a:solidFill>
                  <a:schemeClr val="tx1"/>
                </a:solidFill>
              </a:rPr>
              <a:t>2) Finding a pattern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/>
              <p:nvPr/>
            </p:nvSpPr>
            <p:spPr>
              <a:xfrm>
                <a:off x="5855725" y="2181793"/>
                <a:ext cx="5866883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buFont typeface="Corbel" pitchFamily="34" charset="0"/>
                  <a:buNone/>
                </a:pPr>
                <a:r>
                  <a:rPr lang="en-SG" sz="2800" u="sng" dirty="0"/>
                  <a:t>For successive integers </a:t>
                </a:r>
                <a14:m>
                  <m:oMath xmlns:m="http://schemas.openxmlformats.org/officeDocument/2006/math">
                    <m:r>
                      <a:rPr lang="en-SG" sz="2800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800" u="sng" dirty="0"/>
              </a:p>
              <a:p>
                <a:pPr marL="457200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Split the inductive step into two cases (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&gt; 0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or</a:t>
                </a:r>
                <a:r>
                  <a:rPr lang="en-GB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Case 1: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&gt; 0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</a:t>
                </a:r>
              </a:p>
              <a:p>
                <a:pPr marL="914400" lvl="1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to decrease by 1;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ea typeface="Cambria" panose="02040503050406030204" pitchFamily="18" charset="0"/>
                  </a:rPr>
                  <a:t> to increase by 2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= 0</m:t>
                    </m:r>
                  </m:oMath>
                </a14:m>
                <a:endParaRPr lang="en-GB" sz="2400" dirty="0"/>
              </a:p>
              <a:p>
                <a:pPr marL="914400" lvl="1" indent="-36512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to increase by 2;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decrease by 3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25" y="2181793"/>
                <a:ext cx="5866883" cy="2893100"/>
              </a:xfrm>
              <a:prstGeom prst="rect">
                <a:avLst/>
              </a:prstGeom>
              <a:blipFill>
                <a:blip r:embed="rId5"/>
                <a:stretch>
                  <a:fillRect l="-1351" t="-2110" b="-40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/>
      <p:bldP spid="52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3267</TotalTime>
  <Words>6826</Words>
  <Application>Microsoft Office PowerPoint</Application>
  <PresentationFormat>Widescreen</PresentationFormat>
  <Paragraphs>349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Cambria Math</vt:lpstr>
      <vt:lpstr>Corbel</vt:lpstr>
      <vt:lpstr>Wingdings</vt:lpstr>
      <vt:lpstr>Theme1</vt:lpstr>
      <vt:lpstr>Cs1231 T12 tutorial #6</vt:lpstr>
      <vt:lpstr>Learning objectives of this tutorial</vt:lpstr>
      <vt:lpstr>Recap</vt:lpstr>
      <vt:lpstr>Q1.</vt:lpstr>
      <vt:lpstr>Q2.</vt:lpstr>
      <vt:lpstr>Q3.</vt:lpstr>
      <vt:lpstr>Q4.</vt:lpstr>
      <vt:lpstr>Q4.</vt:lpstr>
      <vt:lpstr>PowerPoint Presentation</vt:lpstr>
      <vt:lpstr>Q5.</vt:lpstr>
      <vt:lpstr>Q6.</vt:lpstr>
      <vt:lpstr>Q6.</vt:lpstr>
      <vt:lpstr>Q6.</vt:lpstr>
      <vt:lpstr>Q7.</vt:lpstr>
      <vt:lpstr>Q8.</vt:lpstr>
      <vt:lpstr>Q9.</vt:lpstr>
      <vt:lpstr>Q10.</vt:lpstr>
      <vt:lpstr>Q10.</vt:lpstr>
      <vt:lpstr>Q11.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#5</dc:title>
  <dc:creator>Eng Cheong Teo</dc:creator>
  <cp:lastModifiedBy>Tan Tuck Choy</cp:lastModifiedBy>
  <cp:revision>371</cp:revision>
  <dcterms:created xsi:type="dcterms:W3CDTF">2020-08-29T13:48:12Z</dcterms:created>
  <dcterms:modified xsi:type="dcterms:W3CDTF">2021-03-09T03:19:45Z</dcterms:modified>
</cp:coreProperties>
</file>