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9"/>
  </p:notesMasterIdLst>
  <p:sldIdLst>
    <p:sldId id="256" r:id="rId2"/>
    <p:sldId id="313" r:id="rId3"/>
    <p:sldId id="268" r:id="rId4"/>
    <p:sldId id="259" r:id="rId5"/>
    <p:sldId id="323" r:id="rId6"/>
    <p:sldId id="306" r:id="rId7"/>
    <p:sldId id="314" r:id="rId8"/>
    <p:sldId id="315" r:id="rId9"/>
    <p:sldId id="316" r:id="rId10"/>
    <p:sldId id="317" r:id="rId11"/>
    <p:sldId id="318" r:id="rId12"/>
    <p:sldId id="319" r:id="rId13"/>
    <p:sldId id="320" r:id="rId14"/>
    <p:sldId id="321" r:id="rId15"/>
    <p:sldId id="290" r:id="rId16"/>
    <p:sldId id="322" r:id="rId17"/>
    <p:sldId id="28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jay Saha" initials="SS" lastIdx="1" clrIdx="0">
    <p:extLst>
      <p:ext uri="{19B8F6BF-5375-455C-9EA6-DF929625EA0E}">
        <p15:presenceInfo xmlns:p15="http://schemas.microsoft.com/office/powerpoint/2012/main" userId="Sanjay Sah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ECFF"/>
    <a:srgbClr val="FFCCCC"/>
    <a:srgbClr val="F9E1D3"/>
    <a:srgbClr val="FF9933"/>
    <a:srgbClr val="FF5050"/>
    <a:srgbClr val="006600"/>
    <a:srgbClr val="669900"/>
    <a:srgbClr val="000099"/>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67" autoAdjust="0"/>
    <p:restoredTop sz="95037"/>
  </p:normalViewPr>
  <p:slideViewPr>
    <p:cSldViewPr snapToGrid="0" snapToObjects="1">
      <p:cViewPr varScale="1">
        <p:scale>
          <a:sx n="77" d="100"/>
          <a:sy n="77" d="100"/>
        </p:scale>
        <p:origin x="100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4T16:24:32.804"/>
    </inkml:context>
    <inkml:brush xml:id="br0">
      <inkml:brushProperty name="width" value="0.05" units="cm"/>
      <inkml:brushProperty name="height" value="0.05" units="cm"/>
    </inkml:brush>
  </inkml:definitions>
  <inkml:trace contextRef="#ctx0" brushRef="#br0">1 275 24575,'0'-10'0,"7"-9"0,9-8 0,-4 4 0,18-11 0,-15 16 0,7-7 0,-6 8 0,-3 4 0,-6 5 0,0 5 0,-4 0 0,5 3 0,1-2 0,2 1 0,5-5 0,0 2 0,7-3 0,2 1 0,3-5 0,1 3 0,0-2 0,-5 3 0,4 3 0,-11-1 0,2 4 0,-7-2 0,0 3 0,-3 0 0,-1 0 0,-2 0 0,2 0 0,4 0 0,5 0 0,2 0 0,5 0 0,1 0 0,7 0 0,-2 0 0,3 0 0,-8 0 0,-2 3 0,-3-2 0,-4 5 0,0-3 0,-7 0 0,-1 2 0,-3-2 0,0 2 0,1-2 0,-1 2 0,1-4 0,-1 4 0,1-3 0,-1 4 0,0-1 0,0 0 0,-2 1 0,2-1 0,-2 1 0,0-1 0,2 0 0,-2 1 0,2-1 0,-2 0 0,2 4 0,-2-3 0,3 5 0,0-2 0,0 0 0,-3 2 0,2-5 0,-5 3 0,5-4 0,-2 0 0,0 1 0,2-1 0,-4 1 0,3-1 0,-3 1 0,4-1 0,-5 0 0,5 1 0,-4-1 0,1 0 0,0 1 0,-1-1 0,1 0 0,-2 1 0,3-1 0,-3 1 0,6-1 0,-6 1 0,5-1 0,-2 3 0,0-2 0,2 2 0,-2-2 0,0 2 0,2-2 0,-2 6 0,0-6 0,2 2 0,-2-3 0,0 1 0,-1-1 0,1 0 0,-3 1 0,3-1 0,-1-2 0,-2-1 0,3-2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4T16:24:34.644"/>
    </inkml:context>
    <inkml:brush xml:id="br0">
      <inkml:brushProperty name="width" value="0.05" units="cm"/>
      <inkml:brushProperty name="height" value="0.05" units="cm"/>
    </inkml:brush>
  </inkml:definitions>
  <inkml:trace contextRef="#ctx0" brushRef="#br0">0 309 24575,'14'0'0,"-2"0"0,3 0 0,-3 0 0,0 0 0,0 0 0,-3 0 0,2 0 0,-5 0 0,3 0 0,-4 0 0,1 0 0,-1 0 0,0 0 0,1 0 0,-1 0 0,0 0 0,1 0 0,-1 0 0,0 0 0,1 3 0,-1-3 0,0 3 0,-1-3 0,1 0 0,0 0 0,1-6 0,-1 0 0,1-10 0,3 3 0,1-5 0,0-3 0,6 0 0,-4-7 0,6 3 0,-4-3 0,0-1 0,-3 4 0,2 1 0,-6 8 0,2 1 0,-4 6 0,-1 0 0,0 6 0,-3 1 0,1 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4T16:26:10.508"/>
    </inkml:context>
    <inkml:brush xml:id="br0">
      <inkml:brushProperty name="width" value="0.05" units="cm"/>
      <inkml:brushProperty name="height" value="0.05" units="cm"/>
    </inkml:brush>
  </inkml:definitions>
  <inkml:trace contextRef="#ctx0" brushRef="#br0">0 0 24575,'0'0'0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4T16:29:39.341"/>
    </inkml:context>
    <inkml:brush xml:id="br0">
      <inkml:brushProperty name="width" value="0.05" units="cm"/>
      <inkml:brushProperty name="height" value="0.05" units="cm"/>
    </inkml:brush>
  </inkml:definitions>
  <inkml:trace contextRef="#ctx0" brushRef="#br0">867 2 24575,'-15'0'0,"-3"0"0,-4 0 0,-1 0 0,-8 0 0,4 0 0,0 0 0,-4 0 0,8-2 0,-9 3 0,12 0 0,-3 3 0,10-1 0,-4 3 0,-1-2 0,-4 3 0,-4-1 0,-1 1 0,-1 2 0,-2 0 0,7 0 0,-4-3 0,10 2 0,-5-3 0,8 2 0,1-3 0,0 2 0,3-1 0,0-1 0,-3 3 0,7-3 0,-4 3 0,4-2 0,-4 2 0,3-3 0,-2 3 0,-1-3 0,3 3 0,-3-1 0,1 2 0,1-2 0,-1 1 0,3-1 0,-1 0 0,0 1 0,1-3 0,3 1 0,-3-1 0,3-1 0,0 0 0,-3 1 0,6 0 0,-3-1 0,0 0 0,2 1 0,-4 0 0,4-1 0,-2 0 0,1 1 0,-1-1 0,0 1 0,0-1 0,0 1 0,2-1 0,-4 0 0,4 1 0,-4-1 0,5 0 0,-6 1 0,6-1 0,-3 1 0,0-1 0,2 1 0,-1-1 0,2 0 0,-3 1 0,3-1 0,-6 1 0,6-1 0,-3 1 0,0-1 0,3 0 0,-3 1 0,1-1 0,1 0 0,-4 1 0,7-2 0,-4-2 0,4-2 0,-2-2 0,0 1 0,0 0 0,0-1 0,0 1 0,0 1 0,0 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4T16:29:41.451"/>
    </inkml:context>
    <inkml:brush xml:id="br0">
      <inkml:brushProperty name="width" value="0.05" units="cm"/>
      <inkml:brushProperty name="height" value="0.05" units="cm"/>
    </inkml:brush>
  </inkml:definitions>
  <inkml:trace contextRef="#ctx0" brushRef="#br0">0 1 24575,'0'1'0,"0"2"0,0 2 0,0 2 0,0-1 0,0 0 0,0 1 0,0-1 0,0 0 0,0-1 0,0 1 0,3-2 0,-3 3 0,3-3 0,0 1 0,-3-1 0,3-1 0,-3 1 0,3-1 0,-2 1 0,1 1 0,-2-1 0,0 1 0,0-1 0,0-1 0,0 1 0,0-1 0,3 1 0,-3-1 0,2 0 0,-2 0 0,3 1 0,-2-1 0,4 0 0,-4 1 0,4-1 0,-5 0 0,3 1 0,0-3 0,-3 3 0,3-2 0,-3 1 0,3 0 0,-3 0 0,5-1 0,-2 0 0,0-4 0,0 0 0,-1 0 0,-1-1 0,4 3 0,-4-3 0,4 2 0,-4-2 0,4 1 0,-1-1 0,1-1 0,1 1 0,0 1 0,-3-2 0,2 4 0,-1-1 0,2-1 0,0 2 0,-1-2 0,2 1 0,-2 0 0,1 0 0,0-1 0,0 2 0,0-2 0,0 2 0,0 0 0,0 0 0,0 0 0,0 0 0,0 0 0,0 0 0,0 0 0,-1 0 0,1 0 0,-1 0 0,1 0 0,-1 0 0,-6 0 0,-3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4T16:24:37.811"/>
    </inkml:context>
    <inkml:brush xml:id="br0">
      <inkml:brushProperty name="width" value="0.05" units="cm"/>
      <inkml:brushProperty name="height" value="0.05" units="cm"/>
    </inkml:brush>
  </inkml:definitions>
  <inkml:trace contextRef="#ctx0" brushRef="#br0">0 118 24575,'3'0'0,"2"0"0,2 0 0,3 3 0,0-1 0,1 6 0,-1-5 0,4 4 0,-2-2 0,5 1 0,-5 2 0,2-3 0,-2 0 0,0 0 0,-1 0 0,1 0 0,0 1 0,0-4 0,-1 3 0,1-4 0,0 3 0,0-1 0,-1 0 0,4 2 0,-3-5 0,4 5 0,2-4 0,0 4 0,4-2 0,-2 0 0,1 3 0,1-6 0,-1 5 0,-1-4 0,0 2 0,-3-3 0,-3 0 0,1 0 0,-4 0 0,1 0 0,0 0 0,0 0 0,-1 0 0,-1 0 0,3 0 0,0 0 0,2-3 0,1 0 0,-1-5 0,4 2 0,-1-5 0,5 4 0,-5-3 0,1 1 0,-2 0 0,-2 1 0,-1 3 0,-2-3 0,-3 3 0,3-3 0,-5 4 0,5-2 0,-5 2 0,7-2 0,-4-1 0,4-1 0,1-1 0,-3 0 0,4 0 0,-1-2 0,0 2 0,-3 0 0,-1 3 0,-5-1 0,3 3 0,-6-1 0,3 2 0,-3-1 0,0 4 0,-1-3 0,-1 0 0,0 1 0,0-2 0,0 2 0,-1-2 0,0 0 0,0 2 0,0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4T16:24:39.435"/>
    </inkml:context>
    <inkml:brush xml:id="br0">
      <inkml:brushProperty name="width" value="0.05" units="cm"/>
      <inkml:brushProperty name="height" value="0.05" units="cm"/>
    </inkml:brush>
  </inkml:definitions>
  <inkml:trace contextRef="#ctx0" brushRef="#br0">0 0 24575,'8'0'0,"2"0"0,1 0 0,1 0 0,2 0 0,1 0 0,-1 0 0,3 0 0,-7 0 0,3 0 0,-5 0 0,-1 0 0,0 0 0,-3 0 0,1 0 0,-2 0 0,0 0 0,0 0 0,0 0 0,0 0 0,0 0 0,1 0 0,-1 0 0,0 0 0,0 0 0,0 0 0,0 0 0,-2 2 0,1 0 0,-2 2 0,0 0 0,0 0 0,0 0 0,0 1 0,0-1 0,0 0 0,0 0 0,0 0 0,0 1 0,0 1 0,0-1 0,0 1 0,0 1 0,0-2 0,0 4 0,0-5 0,0 3 0,0 0 0,0-3 0,0 5 0,0-4 0,0 4 0,0-2 0,0 0 0,0 2 0,0-4 0,0 3 0,0-3 0,0 2 0,0-3 0,0 0 0,0 1 0,0-1 0,0 0 0,0 0 0,0 0 0,0 1 0,1-1 0,-1 0 0,2 0 0,-2 0 0,0 0 0,1-1 0,0 0 0,0-2 0,-1 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4T16:24:52.534"/>
    </inkml:context>
    <inkml:brush xml:id="br0">
      <inkml:brushProperty name="width" value="0.05" units="cm"/>
      <inkml:brushProperty name="height" value="0.05" units="cm"/>
    </inkml:brush>
  </inkml:definitions>
  <inkml:trace contextRef="#ctx0" brushRef="#br0">734 791 24575,'-12'0'0,"3"0"0,-5 0 0,4 0 0,-2 0 0,-3 0 0,2 0 0,-9 0 0,3-4 0,-3-3 0,0-4 0,3 1 0,1 1 0,6 0 0,0 4 0,5-2 0,1 3 0,1 0 0,1 2 0,2-2 0,-4 1 0,3-1 0,-6-3 0,2 0 0,-5-5 0,4 2 0,-7-3 0,7 3 0,-6 0 0,6 1 0,-4 1 0,7 2 0,-1 1 0,4 1 0,-2 0 0,-1-2 0,0-1 0,-1-3 0,1 3 0,-5-8 0,4 7 0,-7-11 0,6 9 0,-7-8 0,6 4 0,-8-5 0,7 0 0,-4 3 0,-1-6 0,3 6 0,-2-1 0,3 3 0,2 4 0,2 0 0,1 4 0,3 2 0,-2 1 0,3-1 0,-2 2 0,0-7 0,-1 1 0,-4-9 0,0 6 0,1-6 0,-3 4 0,5-2 0,-2 2 0,1 1 0,2 5 0,2 1 0,0 2 0,0 2 0,2-2 0,-2 2 0,-1-5 0,3 0 0,-4 0 0,1-1 0,1 3 0,-5-7 0,6 5 0,-5-5 0,1 0 0,0 2 0,-3-4 0,4 6 0,-1-3 0,1 4 0,-1 0 0,3 0 0,-2 3 0,3 0 0,-2 2 0,2-2 0,-2 4 0,2-4 0,-2 2 0,2-2 0,-2 0 0,2-1 0,-2 3 0,2-1 0,-3 2 0,4-3 0,-2 4 0,2-2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4T16:24:54.536"/>
    </inkml:context>
    <inkml:brush xml:id="br0">
      <inkml:brushProperty name="width" value="0.05" units="cm"/>
      <inkml:brushProperty name="height" value="0.05" units="cm"/>
    </inkml:brush>
  </inkml:definitions>
  <inkml:trace contextRef="#ctx0" brushRef="#br0">0 357 24575,'0'-14'0,"0"-5"0,0-8 0,0-6 0,0-2-882,0 1 882,0 0 0,3 4 217,0 7-217,2 2 0,-2 10 0,-1 0 0,0 6 0,-2-1 665,2 2-665,-2 0 0,0 0 0,0-1 0,0 2 0,2-2 0,-1 1 0,2 0 0,-2 0 0,0 0 0,-1 0 0,2 1 0,-1 0 0,2 3 0,-1-2 0,2 2 0,0 0 0,0 0 0,0 0 0,0 0 0,0 0 0,0 0 0,0 0 0,0 0 0,0 0 0,3 0 0,0 0 0,0 0 0,1 0 0,-1 2 0,2-2 0,0 5 0,1-5 0,-1 2 0,-2 0 0,2-2 0,-5 2 0,5-2 0,-2 0 0,0 0 0,-1 2 0,1-1 0,-3 0 0,3-1 0,-3 0 0,0 0 0,3 0 0,-3 2 0,2-1 0,-1 1 0,1-2 0,-1 0 0,1 0 0,-2 1 0,0 0 0,1 1 0,-1-2 0,0 0 0,0 0 0,0 0 0,-2 2 0,2-2 0,-2 2 0,-2-2 0,2 0 0,-4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8E0D1F-4E0B-470D-BE89-8B98D1F65AEC}" type="datetimeFigureOut">
              <a:rPr lang="en-US" smtClean="0"/>
              <a:t>3/31/2021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B7DDD6-A43A-4F1F-AB30-FF9862BC8D8D}" type="slidenum">
              <a:rPr lang="en-US" smtClean="0"/>
              <a:t>‹#›</a:t>
            </a:fld>
            <a:endParaRPr lang="en-US"/>
          </a:p>
        </p:txBody>
      </p:sp>
    </p:spTree>
    <p:extLst>
      <p:ext uri="{BB962C8B-B14F-4D97-AF65-F5344CB8AC3E}">
        <p14:creationId xmlns:p14="http://schemas.microsoft.com/office/powerpoint/2010/main" val="1970841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D7998F76-E9E3-4463-817F-D8C0D573D975}" type="datetime1">
              <a:rPr lang="en-US" smtClean="0"/>
              <a:t>3/31/2021</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576A5E36-E009-4840-A577-F8CF29116582}"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330359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878D06-5A9E-4B3F-952F-1E0761201B9F}" type="datetime1">
              <a:rPr lang="en-US" smtClean="0"/>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6A5E36-E009-4840-A577-F8CF29116582}" type="slidenum">
              <a:rPr lang="en-US" smtClean="0"/>
              <a:t>‹#›</a:t>
            </a:fld>
            <a:endParaRPr lang="en-US"/>
          </a:p>
        </p:txBody>
      </p:sp>
    </p:spTree>
    <p:extLst>
      <p:ext uri="{BB962C8B-B14F-4D97-AF65-F5344CB8AC3E}">
        <p14:creationId xmlns:p14="http://schemas.microsoft.com/office/powerpoint/2010/main" val="3767647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564F4B-6828-4512-B9A2-CDE95FB13083}" type="datetime1">
              <a:rPr lang="en-US" smtClean="0"/>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6A5E36-E009-4840-A577-F8CF29116582}" type="slidenum">
              <a:rPr lang="en-US" smtClean="0"/>
              <a:t>‹#›</a:t>
            </a:fld>
            <a:endParaRPr lang="en-US"/>
          </a:p>
        </p:txBody>
      </p:sp>
    </p:spTree>
    <p:extLst>
      <p:ext uri="{BB962C8B-B14F-4D97-AF65-F5344CB8AC3E}">
        <p14:creationId xmlns:p14="http://schemas.microsoft.com/office/powerpoint/2010/main" val="374440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CA7F3F-66F1-4062-AD20-D4050B2E2316}" type="datetime1">
              <a:rPr lang="en-US" smtClean="0"/>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6A5E36-E009-4840-A577-F8CF29116582}" type="slidenum">
              <a:rPr lang="en-US" smtClean="0"/>
              <a:t>‹#›</a:t>
            </a:fld>
            <a:endParaRPr lang="en-US"/>
          </a:p>
        </p:txBody>
      </p:sp>
    </p:spTree>
    <p:extLst>
      <p:ext uri="{BB962C8B-B14F-4D97-AF65-F5344CB8AC3E}">
        <p14:creationId xmlns:p14="http://schemas.microsoft.com/office/powerpoint/2010/main" val="3804787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27A186-BC58-4E38-9D6B-E2530ED488D7}" type="datetime1">
              <a:rPr lang="en-US" smtClean="0"/>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6A5E36-E009-4840-A577-F8CF29116582}"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349669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7292B9-BF38-4C9C-90F6-943069E9EDFA}" type="datetime1">
              <a:rPr lang="en-US" smtClean="0"/>
              <a:t>3/31/2021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6A5E36-E009-4840-A577-F8CF29116582}" type="slidenum">
              <a:rPr lang="en-US" smtClean="0"/>
              <a:t>‹#›</a:t>
            </a:fld>
            <a:endParaRPr lang="en-US"/>
          </a:p>
        </p:txBody>
      </p:sp>
    </p:spTree>
    <p:extLst>
      <p:ext uri="{BB962C8B-B14F-4D97-AF65-F5344CB8AC3E}">
        <p14:creationId xmlns:p14="http://schemas.microsoft.com/office/powerpoint/2010/main" val="3235452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8ED3BD-47A2-4767-947D-2AE1001298C3}" type="datetime1">
              <a:rPr lang="en-US" smtClean="0"/>
              <a:t>3/31/2021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6A5E36-E009-4840-A577-F8CF29116582}" type="slidenum">
              <a:rPr lang="en-US" smtClean="0"/>
              <a:t>‹#›</a:t>
            </a:fld>
            <a:endParaRPr lang="en-US"/>
          </a:p>
        </p:txBody>
      </p:sp>
    </p:spTree>
    <p:extLst>
      <p:ext uri="{BB962C8B-B14F-4D97-AF65-F5344CB8AC3E}">
        <p14:creationId xmlns:p14="http://schemas.microsoft.com/office/powerpoint/2010/main" val="3625383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9D6707-B7B2-4F97-BB0F-04E2D97E588E}" type="datetime1">
              <a:rPr lang="en-US" smtClean="0"/>
              <a:t>3/31/2021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6A5E36-E009-4840-A577-F8CF29116582}" type="slidenum">
              <a:rPr lang="en-US" smtClean="0"/>
              <a:t>‹#›</a:t>
            </a:fld>
            <a:endParaRPr lang="en-US"/>
          </a:p>
        </p:txBody>
      </p:sp>
    </p:spTree>
    <p:extLst>
      <p:ext uri="{BB962C8B-B14F-4D97-AF65-F5344CB8AC3E}">
        <p14:creationId xmlns:p14="http://schemas.microsoft.com/office/powerpoint/2010/main" val="2435061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BE6F7F-EEFF-4A48-AE97-650E1D713802}" type="datetime1">
              <a:rPr lang="en-US" smtClean="0"/>
              <a:t>3/31/2021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6A5E36-E009-4840-A577-F8CF29116582}" type="slidenum">
              <a:rPr lang="en-US" smtClean="0"/>
              <a:t>‹#›</a:t>
            </a:fld>
            <a:endParaRPr lang="en-US"/>
          </a:p>
        </p:txBody>
      </p:sp>
    </p:spTree>
    <p:extLst>
      <p:ext uri="{BB962C8B-B14F-4D97-AF65-F5344CB8AC3E}">
        <p14:creationId xmlns:p14="http://schemas.microsoft.com/office/powerpoint/2010/main" val="255427218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278CA2C-FFF8-457B-A6F2-A82A2E070B42}" type="datetime1">
              <a:rPr lang="en-US" smtClean="0"/>
              <a:t>3/31/2021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6A5E36-E009-4840-A577-F8CF29116582}" type="slidenum">
              <a:rPr lang="en-US" smtClean="0"/>
              <a:t>‹#›</a:t>
            </a:fld>
            <a:endParaRPr lang="en-US"/>
          </a:p>
        </p:txBody>
      </p:sp>
    </p:spTree>
    <p:extLst>
      <p:ext uri="{BB962C8B-B14F-4D97-AF65-F5344CB8AC3E}">
        <p14:creationId xmlns:p14="http://schemas.microsoft.com/office/powerpoint/2010/main" val="2024213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33392C9-6F7B-471B-93D4-A5C041E70C69}" type="datetime1">
              <a:rPr lang="en-US" smtClean="0"/>
              <a:t>3/31/2021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6A5E36-E009-4840-A577-F8CF29116582}" type="slidenum">
              <a:rPr lang="en-US" smtClean="0"/>
              <a:t>‹#›</a:t>
            </a:fld>
            <a:endParaRPr lang="en-US"/>
          </a:p>
        </p:txBody>
      </p:sp>
    </p:spTree>
    <p:extLst>
      <p:ext uri="{BB962C8B-B14F-4D97-AF65-F5344CB8AC3E}">
        <p14:creationId xmlns:p14="http://schemas.microsoft.com/office/powerpoint/2010/main" val="3641377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7F60B06E-A043-4080-8A6B-3C15F51235EB}" type="datetime1">
              <a:rPr lang="en-US" smtClean="0"/>
              <a:t>3/31/2021</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576A5E36-E009-4840-A577-F8CF29116582}" type="slidenum">
              <a:rPr lang="en-US" smtClean="0"/>
              <a:t>‹#›</a:t>
            </a:fld>
            <a:endParaRPr lang="en-US"/>
          </a:p>
        </p:txBody>
      </p:sp>
    </p:spTree>
    <p:extLst>
      <p:ext uri="{BB962C8B-B14F-4D97-AF65-F5344CB8AC3E}">
        <p14:creationId xmlns:p14="http://schemas.microsoft.com/office/powerpoint/2010/main" val="33274340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3.xml"/><Relationship Id="rId26" Type="http://schemas.openxmlformats.org/officeDocument/2006/relationships/customXml" Target="../ink/ink8.xml"/><Relationship Id="rId13" Type="http://schemas.openxmlformats.org/officeDocument/2006/relationships/image" Target="../media/image32.png"/><Relationship Id="rId3" Type="http://schemas.openxmlformats.org/officeDocument/2006/relationships/image" Target="../media/image4.jpg"/><Relationship Id="rId21" Type="http://schemas.openxmlformats.org/officeDocument/2006/relationships/image" Target="../media/image36.png"/><Relationship Id="rId7" Type="http://schemas.openxmlformats.org/officeDocument/2006/relationships/image" Target="../media/image29.png"/><Relationship Id="rId25" Type="http://schemas.openxmlformats.org/officeDocument/2006/relationships/image" Target="../media/image311.png"/><Relationship Id="rId2" Type="http://schemas.openxmlformats.org/officeDocument/2006/relationships/image" Target="../media/image3.jpg"/><Relationship Id="rId20" Type="http://schemas.openxmlformats.org/officeDocument/2006/relationships/customXml" Target="../ink/ink5.xml"/><Relationship Id="rId29"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customXml" Target="../ink/ink4.xml"/><Relationship Id="rId24" Type="http://schemas.openxmlformats.org/officeDocument/2006/relationships/customXml" Target="../ink/ink7.xml"/><Relationship Id="rId5" Type="http://schemas.openxmlformats.org/officeDocument/2006/relationships/image" Target="../media/image28.png"/><Relationship Id="rId23" Type="http://schemas.openxmlformats.org/officeDocument/2006/relationships/image" Target="../media/image30.png"/><Relationship Id="rId15" Type="http://schemas.openxmlformats.org/officeDocument/2006/relationships/image" Target="../media/image33.png"/><Relationship Id="rId28" Type="http://schemas.openxmlformats.org/officeDocument/2006/relationships/image" Target="../media/image34.png"/><Relationship Id="rId10" Type="http://schemas.openxmlformats.org/officeDocument/2006/relationships/image" Target="../media/image31.png"/><Relationship Id="rId19" Type="http://schemas.openxmlformats.org/officeDocument/2006/relationships/image" Target="../media/image35.png"/><Relationship Id="rId4" Type="http://schemas.openxmlformats.org/officeDocument/2006/relationships/customXml" Target="../ink/ink1.xml"/><Relationship Id="rId9" Type="http://schemas.openxmlformats.org/officeDocument/2006/relationships/image" Target="../media/image30.emf"/><Relationship Id="rId22" Type="http://schemas.openxmlformats.org/officeDocument/2006/relationships/customXml" Target="../ink/ink6.xml"/><Relationship Id="rId27" Type="http://schemas.openxmlformats.org/officeDocument/2006/relationships/customXml" Target="../ink/ink9.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80.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90.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310.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0.png"/><Relationship Id="rId7" Type="http://schemas.openxmlformats.org/officeDocument/2006/relationships/image" Target="../media/image100.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90.png"/><Relationship Id="rId5" Type="http://schemas.openxmlformats.org/officeDocument/2006/relationships/image" Target="../media/image80.png"/><Relationship Id="rId10" Type="http://schemas.openxmlformats.org/officeDocument/2006/relationships/image" Target="../media/image13.png"/><Relationship Id="rId4" Type="http://schemas.openxmlformats.org/officeDocument/2006/relationships/image" Target="../media/image70.pn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70.png"/><Relationship Id="rId7" Type="http://schemas.openxmlformats.org/officeDocument/2006/relationships/image" Target="../media/image26.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0.png"/><Relationship Id="rId4" Type="http://schemas.openxmlformats.org/officeDocument/2006/relationships/image" Target="../media/image18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3B366-077F-5141-BDDB-5136E07F823B}"/>
              </a:ext>
            </a:extLst>
          </p:cNvPr>
          <p:cNvSpPr>
            <a:spLocks noGrp="1"/>
          </p:cNvSpPr>
          <p:nvPr>
            <p:ph type="ctrTitle"/>
          </p:nvPr>
        </p:nvSpPr>
        <p:spPr/>
        <p:txBody>
          <a:bodyPr/>
          <a:lstStyle/>
          <a:p>
            <a:r>
              <a:rPr lang="en-US" dirty="0"/>
              <a:t>Cs1231S</a:t>
            </a:r>
            <a:br>
              <a:rPr lang="en-US" dirty="0"/>
            </a:br>
            <a:r>
              <a:rPr lang="en-US" dirty="0"/>
              <a:t>tutorial #9</a:t>
            </a:r>
          </a:p>
        </p:txBody>
      </p:sp>
      <p:sp>
        <p:nvSpPr>
          <p:cNvPr id="3" name="Subtitle 2">
            <a:extLst>
              <a:ext uri="{FF2B5EF4-FFF2-40B4-BE49-F238E27FC236}">
                <a16:creationId xmlns:a16="http://schemas.microsoft.com/office/drawing/2014/main" id="{05ADE500-BCC6-024C-9FB8-F236052DC590}"/>
              </a:ext>
            </a:extLst>
          </p:cNvPr>
          <p:cNvSpPr>
            <a:spLocks noGrp="1"/>
          </p:cNvSpPr>
          <p:nvPr>
            <p:ph type="subTitle" idx="1"/>
          </p:nvPr>
        </p:nvSpPr>
        <p:spPr/>
        <p:txBody>
          <a:bodyPr>
            <a:normAutofit/>
          </a:bodyPr>
          <a:lstStyle/>
          <a:p>
            <a:r>
              <a:rPr lang="en-US" sz="4800" dirty="0"/>
              <a:t>Counting 1</a:t>
            </a:r>
          </a:p>
        </p:txBody>
      </p:sp>
    </p:spTree>
    <p:extLst>
      <p:ext uri="{BB962C8B-B14F-4D97-AF65-F5344CB8AC3E}">
        <p14:creationId xmlns:p14="http://schemas.microsoft.com/office/powerpoint/2010/main" val="35813751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9532D-7B1D-4496-906D-F1887FE508D2}"/>
              </a:ext>
            </a:extLst>
          </p:cNvPr>
          <p:cNvSpPr>
            <a:spLocks noGrp="1"/>
          </p:cNvSpPr>
          <p:nvPr>
            <p:ph type="title"/>
          </p:nvPr>
        </p:nvSpPr>
        <p:spPr>
          <a:xfrm>
            <a:off x="314662" y="226852"/>
            <a:ext cx="1097585" cy="895927"/>
          </a:xfrm>
        </p:spPr>
        <p:txBody>
          <a:bodyPr>
            <a:normAutofit/>
          </a:bodyPr>
          <a:lstStyle/>
          <a:p>
            <a:pPr>
              <a:lnSpc>
                <a:spcPct val="100000"/>
              </a:lnSpc>
            </a:pPr>
            <a:r>
              <a:rPr lang="en-SG" dirty="0">
                <a:solidFill>
                  <a:schemeClr val="bg2">
                    <a:lumMod val="50000"/>
                  </a:schemeClr>
                </a:solidFill>
              </a:rPr>
              <a:t>Q7.</a:t>
            </a:r>
            <a:endParaRPr lang="en-SG" dirty="0">
              <a:solidFill>
                <a:schemeClr val="bg2">
                  <a:lumMod val="50000"/>
                </a:schemeClr>
              </a:solidFill>
              <a:latin typeface="Cambria Math" panose="02040503050406030204" pitchFamily="18" charset="0"/>
              <a:ea typeface="Cambria Math" panose="02040503050406030204" pitchFamily="18" charset="0"/>
            </a:endParaRPr>
          </a:p>
        </p:txBody>
      </p:sp>
      <p:sp>
        <p:nvSpPr>
          <p:cNvPr id="10" name="Slide Number Placeholder 1"/>
          <p:cNvSpPr>
            <a:spLocks noGrp="1"/>
          </p:cNvSpPr>
          <p:nvPr>
            <p:ph type="sldNum" sz="quarter" idx="12"/>
          </p:nvPr>
        </p:nvSpPr>
        <p:spPr>
          <a:xfrm>
            <a:off x="10485783" y="6492875"/>
            <a:ext cx="1706217" cy="365125"/>
          </a:xfrm>
        </p:spPr>
        <p:txBody>
          <a:bodyPr/>
          <a:lstStyle/>
          <a:p>
            <a:fld id="{576A5E36-E009-4840-A577-F8CF29116582}" type="slidenum">
              <a:rPr lang="en-US" sz="1600" smtClean="0">
                <a:solidFill>
                  <a:schemeClr val="bg1"/>
                </a:solidFill>
              </a:rPr>
              <a:t>10</a:t>
            </a:fld>
            <a:endParaRPr lang="en-US" sz="1600" dirty="0">
              <a:solidFill>
                <a:schemeClr val="bg1"/>
              </a:solidFill>
            </a:endParaRPr>
          </a:p>
        </p:txBody>
      </p:sp>
      <p:sp>
        <p:nvSpPr>
          <p:cNvPr id="14" name="TextBox 13">
            <a:extLst>
              <a:ext uri="{FF2B5EF4-FFF2-40B4-BE49-F238E27FC236}">
                <a16:creationId xmlns:a16="http://schemas.microsoft.com/office/drawing/2014/main" id="{59FB7879-BCF9-4B1A-A2CC-BB0778FBDB53}"/>
              </a:ext>
            </a:extLst>
          </p:cNvPr>
          <p:cNvSpPr txBox="1"/>
          <p:nvPr/>
        </p:nvSpPr>
        <p:spPr>
          <a:xfrm>
            <a:off x="729391" y="1269468"/>
            <a:ext cx="10733217" cy="954107"/>
          </a:xfrm>
          <a:prstGeom prst="rect">
            <a:avLst/>
          </a:prstGeom>
          <a:solidFill>
            <a:srgbClr val="CCECFF"/>
          </a:solidFill>
        </p:spPr>
        <p:txBody>
          <a:bodyPr wrap="square" rtlCol="0">
            <a:spAutoFit/>
          </a:bodyPr>
          <a:lstStyle/>
          <a:p>
            <a:pPr marL="623888" indent="-623888"/>
            <a:r>
              <a:rPr lang="en-SG" sz="2800" dirty="0">
                <a:solidFill>
                  <a:srgbClr val="0000FF"/>
                </a:solidFill>
              </a:rPr>
              <a:t>(a)	In how many ways can 8 boys and 4 girls sit around a circular table, so that no two girls sit together?</a:t>
            </a:r>
          </a:p>
        </p:txBody>
      </p:sp>
      <p:pic>
        <p:nvPicPr>
          <p:cNvPr id="8" name="Picture 7">
            <a:extLst>
              <a:ext uri="{FF2B5EF4-FFF2-40B4-BE49-F238E27FC236}">
                <a16:creationId xmlns:a16="http://schemas.microsoft.com/office/drawing/2014/main" id="{4FFA56A2-0C16-4C8D-8E37-46CB91BD81E6}"/>
              </a:ext>
            </a:extLst>
          </p:cNvPr>
          <p:cNvPicPr>
            <a:picLocks noChangeAspect="1"/>
          </p:cNvPicPr>
          <p:nvPr/>
        </p:nvPicPr>
        <p:blipFill>
          <a:blip r:embed="rId2">
            <a:duotone>
              <a:schemeClr val="bg2">
                <a:shade val="45000"/>
                <a:satMod val="135000"/>
              </a:schemeClr>
              <a:prstClr val="white"/>
            </a:duotone>
          </a:blip>
          <a:stretch>
            <a:fillRect/>
          </a:stretch>
        </p:blipFill>
        <p:spPr>
          <a:xfrm>
            <a:off x="7712811" y="348220"/>
            <a:ext cx="588303" cy="937082"/>
          </a:xfrm>
          <a:prstGeom prst="rect">
            <a:avLst/>
          </a:prstGeom>
          <a:solidFill>
            <a:srgbClr val="FFC000"/>
          </a:solidFill>
        </p:spPr>
      </p:pic>
      <p:pic>
        <p:nvPicPr>
          <p:cNvPr id="12" name="Picture 11">
            <a:extLst>
              <a:ext uri="{FF2B5EF4-FFF2-40B4-BE49-F238E27FC236}">
                <a16:creationId xmlns:a16="http://schemas.microsoft.com/office/drawing/2014/main" id="{53A518C9-D2FA-4ACD-883A-E2228CD2A71A}"/>
              </a:ext>
            </a:extLst>
          </p:cNvPr>
          <p:cNvPicPr>
            <a:picLocks noChangeAspect="1"/>
          </p:cNvPicPr>
          <p:nvPr/>
        </p:nvPicPr>
        <p:blipFill>
          <a:blip r:embed="rId3"/>
          <a:stretch>
            <a:fillRect/>
          </a:stretch>
        </p:blipFill>
        <p:spPr>
          <a:xfrm>
            <a:off x="3435563" y="385900"/>
            <a:ext cx="506896" cy="861723"/>
          </a:xfrm>
          <a:prstGeom prst="rect">
            <a:avLst/>
          </a:prstGeom>
        </p:spPr>
      </p:pic>
      <p:pic>
        <p:nvPicPr>
          <p:cNvPr id="52" name="Picture 51">
            <a:extLst>
              <a:ext uri="{FF2B5EF4-FFF2-40B4-BE49-F238E27FC236}">
                <a16:creationId xmlns:a16="http://schemas.microsoft.com/office/drawing/2014/main" id="{910B7B4E-0990-46A5-9B8B-451E511405F7}"/>
              </a:ext>
            </a:extLst>
          </p:cNvPr>
          <p:cNvPicPr>
            <a:picLocks noChangeAspect="1"/>
          </p:cNvPicPr>
          <p:nvPr/>
        </p:nvPicPr>
        <p:blipFill>
          <a:blip r:embed="rId3"/>
          <a:stretch>
            <a:fillRect/>
          </a:stretch>
        </p:blipFill>
        <p:spPr>
          <a:xfrm>
            <a:off x="3948063" y="385900"/>
            <a:ext cx="506896" cy="861723"/>
          </a:xfrm>
          <a:prstGeom prst="rect">
            <a:avLst/>
          </a:prstGeom>
        </p:spPr>
      </p:pic>
      <p:pic>
        <p:nvPicPr>
          <p:cNvPr id="54" name="Picture 53">
            <a:extLst>
              <a:ext uri="{FF2B5EF4-FFF2-40B4-BE49-F238E27FC236}">
                <a16:creationId xmlns:a16="http://schemas.microsoft.com/office/drawing/2014/main" id="{88624C06-E511-4067-92F1-1A264420B9BF}"/>
              </a:ext>
            </a:extLst>
          </p:cNvPr>
          <p:cNvPicPr>
            <a:picLocks noChangeAspect="1"/>
          </p:cNvPicPr>
          <p:nvPr/>
        </p:nvPicPr>
        <p:blipFill>
          <a:blip r:embed="rId3"/>
          <a:stretch>
            <a:fillRect/>
          </a:stretch>
        </p:blipFill>
        <p:spPr>
          <a:xfrm>
            <a:off x="4460563" y="385900"/>
            <a:ext cx="506896" cy="861723"/>
          </a:xfrm>
          <a:prstGeom prst="rect">
            <a:avLst/>
          </a:prstGeom>
        </p:spPr>
      </p:pic>
      <p:pic>
        <p:nvPicPr>
          <p:cNvPr id="56" name="Picture 55">
            <a:extLst>
              <a:ext uri="{FF2B5EF4-FFF2-40B4-BE49-F238E27FC236}">
                <a16:creationId xmlns:a16="http://schemas.microsoft.com/office/drawing/2014/main" id="{FDE05404-6800-4360-A552-56AD1AB31843}"/>
              </a:ext>
            </a:extLst>
          </p:cNvPr>
          <p:cNvPicPr>
            <a:picLocks noChangeAspect="1"/>
          </p:cNvPicPr>
          <p:nvPr/>
        </p:nvPicPr>
        <p:blipFill>
          <a:blip r:embed="rId3"/>
          <a:stretch>
            <a:fillRect/>
          </a:stretch>
        </p:blipFill>
        <p:spPr>
          <a:xfrm>
            <a:off x="4967459" y="385900"/>
            <a:ext cx="506896" cy="861723"/>
          </a:xfrm>
          <a:prstGeom prst="rect">
            <a:avLst/>
          </a:prstGeom>
        </p:spPr>
      </p:pic>
      <p:pic>
        <p:nvPicPr>
          <p:cNvPr id="58" name="Picture 57">
            <a:extLst>
              <a:ext uri="{FF2B5EF4-FFF2-40B4-BE49-F238E27FC236}">
                <a16:creationId xmlns:a16="http://schemas.microsoft.com/office/drawing/2014/main" id="{3D06D891-C888-47F9-8260-BF3CA86977EA}"/>
              </a:ext>
            </a:extLst>
          </p:cNvPr>
          <p:cNvPicPr>
            <a:picLocks noChangeAspect="1"/>
          </p:cNvPicPr>
          <p:nvPr/>
        </p:nvPicPr>
        <p:blipFill>
          <a:blip r:embed="rId3"/>
          <a:stretch>
            <a:fillRect/>
          </a:stretch>
        </p:blipFill>
        <p:spPr>
          <a:xfrm>
            <a:off x="5474355" y="385900"/>
            <a:ext cx="506896" cy="861723"/>
          </a:xfrm>
          <a:prstGeom prst="rect">
            <a:avLst/>
          </a:prstGeom>
        </p:spPr>
      </p:pic>
      <p:pic>
        <p:nvPicPr>
          <p:cNvPr id="60" name="Picture 59">
            <a:extLst>
              <a:ext uri="{FF2B5EF4-FFF2-40B4-BE49-F238E27FC236}">
                <a16:creationId xmlns:a16="http://schemas.microsoft.com/office/drawing/2014/main" id="{5417652E-2702-4835-9D79-A8EC0E3B2D13}"/>
              </a:ext>
            </a:extLst>
          </p:cNvPr>
          <p:cNvPicPr>
            <a:picLocks noChangeAspect="1"/>
          </p:cNvPicPr>
          <p:nvPr/>
        </p:nvPicPr>
        <p:blipFill>
          <a:blip r:embed="rId3"/>
          <a:stretch>
            <a:fillRect/>
          </a:stretch>
        </p:blipFill>
        <p:spPr>
          <a:xfrm>
            <a:off x="5986855" y="385900"/>
            <a:ext cx="506896" cy="861723"/>
          </a:xfrm>
          <a:prstGeom prst="rect">
            <a:avLst/>
          </a:prstGeom>
        </p:spPr>
      </p:pic>
      <p:pic>
        <p:nvPicPr>
          <p:cNvPr id="62" name="Picture 61">
            <a:extLst>
              <a:ext uri="{FF2B5EF4-FFF2-40B4-BE49-F238E27FC236}">
                <a16:creationId xmlns:a16="http://schemas.microsoft.com/office/drawing/2014/main" id="{43B80FAC-7909-4009-8DB8-844775934FB5}"/>
              </a:ext>
            </a:extLst>
          </p:cNvPr>
          <p:cNvPicPr>
            <a:picLocks noChangeAspect="1"/>
          </p:cNvPicPr>
          <p:nvPr/>
        </p:nvPicPr>
        <p:blipFill>
          <a:blip r:embed="rId3"/>
          <a:stretch>
            <a:fillRect/>
          </a:stretch>
        </p:blipFill>
        <p:spPr>
          <a:xfrm>
            <a:off x="6499355" y="385900"/>
            <a:ext cx="506896" cy="861723"/>
          </a:xfrm>
          <a:prstGeom prst="rect">
            <a:avLst/>
          </a:prstGeom>
        </p:spPr>
      </p:pic>
      <p:pic>
        <p:nvPicPr>
          <p:cNvPr id="64" name="Picture 63">
            <a:extLst>
              <a:ext uri="{FF2B5EF4-FFF2-40B4-BE49-F238E27FC236}">
                <a16:creationId xmlns:a16="http://schemas.microsoft.com/office/drawing/2014/main" id="{ABFA0B4A-E406-40C7-A3FA-F577F21C76FB}"/>
              </a:ext>
            </a:extLst>
          </p:cNvPr>
          <p:cNvPicPr>
            <a:picLocks noChangeAspect="1"/>
          </p:cNvPicPr>
          <p:nvPr/>
        </p:nvPicPr>
        <p:blipFill>
          <a:blip r:embed="rId3"/>
          <a:stretch>
            <a:fillRect/>
          </a:stretch>
        </p:blipFill>
        <p:spPr>
          <a:xfrm>
            <a:off x="7006251" y="385900"/>
            <a:ext cx="506896" cy="861723"/>
          </a:xfrm>
          <a:prstGeom prst="rect">
            <a:avLst/>
          </a:prstGeom>
        </p:spPr>
      </p:pic>
      <p:pic>
        <p:nvPicPr>
          <p:cNvPr id="66" name="Picture 65">
            <a:extLst>
              <a:ext uri="{FF2B5EF4-FFF2-40B4-BE49-F238E27FC236}">
                <a16:creationId xmlns:a16="http://schemas.microsoft.com/office/drawing/2014/main" id="{6714DC57-799C-47BB-A36A-C87D3D9FB9DE}"/>
              </a:ext>
            </a:extLst>
          </p:cNvPr>
          <p:cNvPicPr>
            <a:picLocks noChangeAspect="1"/>
          </p:cNvPicPr>
          <p:nvPr/>
        </p:nvPicPr>
        <p:blipFill>
          <a:blip r:embed="rId2">
            <a:duotone>
              <a:schemeClr val="bg2">
                <a:shade val="45000"/>
                <a:satMod val="135000"/>
              </a:schemeClr>
              <a:prstClr val="white"/>
            </a:duotone>
          </a:blip>
          <a:stretch>
            <a:fillRect/>
          </a:stretch>
        </p:blipFill>
        <p:spPr>
          <a:xfrm>
            <a:off x="8292846" y="348220"/>
            <a:ext cx="588303" cy="937082"/>
          </a:xfrm>
          <a:prstGeom prst="rect">
            <a:avLst/>
          </a:prstGeom>
        </p:spPr>
      </p:pic>
      <p:pic>
        <p:nvPicPr>
          <p:cNvPr id="68" name="Picture 67">
            <a:extLst>
              <a:ext uri="{FF2B5EF4-FFF2-40B4-BE49-F238E27FC236}">
                <a16:creationId xmlns:a16="http://schemas.microsoft.com/office/drawing/2014/main" id="{9C8B882B-849E-49C6-B546-56C2FBB620C5}"/>
              </a:ext>
            </a:extLst>
          </p:cNvPr>
          <p:cNvPicPr>
            <a:picLocks noChangeAspect="1"/>
          </p:cNvPicPr>
          <p:nvPr/>
        </p:nvPicPr>
        <p:blipFill>
          <a:blip r:embed="rId2">
            <a:duotone>
              <a:schemeClr val="bg2">
                <a:shade val="45000"/>
                <a:satMod val="135000"/>
              </a:schemeClr>
              <a:prstClr val="white"/>
            </a:duotone>
          </a:blip>
          <a:stretch>
            <a:fillRect/>
          </a:stretch>
        </p:blipFill>
        <p:spPr>
          <a:xfrm>
            <a:off x="8881630" y="348220"/>
            <a:ext cx="588303" cy="937082"/>
          </a:xfrm>
          <a:prstGeom prst="rect">
            <a:avLst/>
          </a:prstGeom>
        </p:spPr>
      </p:pic>
      <p:pic>
        <p:nvPicPr>
          <p:cNvPr id="70" name="Picture 69">
            <a:extLst>
              <a:ext uri="{FF2B5EF4-FFF2-40B4-BE49-F238E27FC236}">
                <a16:creationId xmlns:a16="http://schemas.microsoft.com/office/drawing/2014/main" id="{0DA2C015-85BC-4273-BB3C-4890D99FC90B}"/>
              </a:ext>
            </a:extLst>
          </p:cNvPr>
          <p:cNvPicPr>
            <a:picLocks noChangeAspect="1"/>
          </p:cNvPicPr>
          <p:nvPr/>
        </p:nvPicPr>
        <p:blipFill>
          <a:blip r:embed="rId2">
            <a:duotone>
              <a:schemeClr val="bg2">
                <a:shade val="45000"/>
                <a:satMod val="135000"/>
              </a:schemeClr>
              <a:prstClr val="white"/>
            </a:duotone>
          </a:blip>
          <a:stretch>
            <a:fillRect/>
          </a:stretch>
        </p:blipFill>
        <p:spPr>
          <a:xfrm>
            <a:off x="9461665" y="348220"/>
            <a:ext cx="588303" cy="937082"/>
          </a:xfrm>
          <a:prstGeom prst="rect">
            <a:avLst/>
          </a:prstGeom>
        </p:spPr>
      </p:pic>
      <p:sp>
        <p:nvSpPr>
          <p:cNvPr id="7" name="Rectangle 6">
            <a:extLst>
              <a:ext uri="{FF2B5EF4-FFF2-40B4-BE49-F238E27FC236}">
                <a16:creationId xmlns:a16="http://schemas.microsoft.com/office/drawing/2014/main" id="{E60D806D-B14F-E847-81B1-BEAC3A9D6320}"/>
              </a:ext>
            </a:extLst>
          </p:cNvPr>
          <p:cNvSpPr/>
          <p:nvPr/>
        </p:nvSpPr>
        <p:spPr>
          <a:xfrm>
            <a:off x="1013603" y="2299502"/>
            <a:ext cx="7654910" cy="830997"/>
          </a:xfrm>
          <a:prstGeom prst="rect">
            <a:avLst/>
          </a:prstGeom>
        </p:spPr>
        <p:txBody>
          <a:bodyPr wrap="square">
            <a:spAutoFit/>
          </a:bodyPr>
          <a:lstStyle/>
          <a:p>
            <a:r>
              <a:rPr lang="en-US" sz="2400" dirty="0"/>
              <a:t>We sit the boys first, then sit each girl in between the boys so that no two girls will sit together.</a:t>
            </a:r>
          </a:p>
        </p:txBody>
      </p:sp>
      <p:grpSp>
        <p:nvGrpSpPr>
          <p:cNvPr id="3" name="Group 2"/>
          <p:cNvGrpSpPr/>
          <p:nvPr/>
        </p:nvGrpSpPr>
        <p:grpSpPr>
          <a:xfrm>
            <a:off x="1709492" y="3328783"/>
            <a:ext cx="2518572" cy="2608756"/>
            <a:chOff x="1833957" y="3347990"/>
            <a:chExt cx="2995020" cy="3102264"/>
          </a:xfrm>
        </p:grpSpPr>
        <p:pic>
          <p:nvPicPr>
            <p:cNvPr id="28" name="Picture 27">
              <a:extLst>
                <a:ext uri="{FF2B5EF4-FFF2-40B4-BE49-F238E27FC236}">
                  <a16:creationId xmlns:a16="http://schemas.microsoft.com/office/drawing/2014/main" id="{0A295195-329C-544F-9423-2E5A3B57D2EC}"/>
                </a:ext>
              </a:extLst>
            </p:cNvPr>
            <p:cNvPicPr>
              <a:picLocks noChangeAspect="1"/>
            </p:cNvPicPr>
            <p:nvPr/>
          </p:nvPicPr>
          <p:blipFill>
            <a:blip r:embed="rId3"/>
            <a:stretch>
              <a:fillRect/>
            </a:stretch>
          </p:blipFill>
          <p:spPr>
            <a:xfrm>
              <a:off x="1833957" y="4301543"/>
              <a:ext cx="506896" cy="861723"/>
            </a:xfrm>
            <a:prstGeom prst="rect">
              <a:avLst/>
            </a:prstGeom>
          </p:spPr>
        </p:pic>
        <p:pic>
          <p:nvPicPr>
            <p:cNvPr id="29" name="Picture 28">
              <a:extLst>
                <a:ext uri="{FF2B5EF4-FFF2-40B4-BE49-F238E27FC236}">
                  <a16:creationId xmlns:a16="http://schemas.microsoft.com/office/drawing/2014/main" id="{CFA5E2BD-F958-7542-A288-4B180C8F7446}"/>
                </a:ext>
              </a:extLst>
            </p:cNvPr>
            <p:cNvPicPr>
              <a:picLocks noChangeAspect="1"/>
            </p:cNvPicPr>
            <p:nvPr/>
          </p:nvPicPr>
          <p:blipFill>
            <a:blip r:embed="rId3"/>
            <a:stretch>
              <a:fillRect/>
            </a:stretch>
          </p:blipFill>
          <p:spPr>
            <a:xfrm>
              <a:off x="2360183" y="3623678"/>
              <a:ext cx="506896" cy="861723"/>
            </a:xfrm>
            <a:prstGeom prst="rect">
              <a:avLst/>
            </a:prstGeom>
          </p:spPr>
        </p:pic>
        <p:pic>
          <p:nvPicPr>
            <p:cNvPr id="30" name="Picture 29">
              <a:extLst>
                <a:ext uri="{FF2B5EF4-FFF2-40B4-BE49-F238E27FC236}">
                  <a16:creationId xmlns:a16="http://schemas.microsoft.com/office/drawing/2014/main" id="{2797FD2B-F1BD-3B44-A379-FB9862292F15}"/>
                </a:ext>
              </a:extLst>
            </p:cNvPr>
            <p:cNvPicPr>
              <a:picLocks noChangeAspect="1"/>
            </p:cNvPicPr>
            <p:nvPr/>
          </p:nvPicPr>
          <p:blipFill>
            <a:blip r:embed="rId3"/>
            <a:stretch>
              <a:fillRect/>
            </a:stretch>
          </p:blipFill>
          <p:spPr>
            <a:xfrm>
              <a:off x="3090079" y="3347990"/>
              <a:ext cx="506896" cy="861723"/>
            </a:xfrm>
            <a:prstGeom prst="rect">
              <a:avLst/>
            </a:prstGeom>
          </p:spPr>
        </p:pic>
        <p:pic>
          <p:nvPicPr>
            <p:cNvPr id="31" name="Picture 30">
              <a:extLst>
                <a:ext uri="{FF2B5EF4-FFF2-40B4-BE49-F238E27FC236}">
                  <a16:creationId xmlns:a16="http://schemas.microsoft.com/office/drawing/2014/main" id="{9BA7DE8F-68FE-3040-A745-1E04DE5EBAC0}"/>
                </a:ext>
              </a:extLst>
            </p:cNvPr>
            <p:cNvPicPr>
              <a:picLocks noChangeAspect="1"/>
            </p:cNvPicPr>
            <p:nvPr/>
          </p:nvPicPr>
          <p:blipFill>
            <a:blip r:embed="rId3"/>
            <a:stretch>
              <a:fillRect/>
            </a:stretch>
          </p:blipFill>
          <p:spPr>
            <a:xfrm>
              <a:off x="2360183" y="5152446"/>
              <a:ext cx="506896" cy="861723"/>
            </a:xfrm>
            <a:prstGeom prst="rect">
              <a:avLst/>
            </a:prstGeom>
          </p:spPr>
        </p:pic>
        <p:pic>
          <p:nvPicPr>
            <p:cNvPr id="32" name="Picture 31">
              <a:extLst>
                <a:ext uri="{FF2B5EF4-FFF2-40B4-BE49-F238E27FC236}">
                  <a16:creationId xmlns:a16="http://schemas.microsoft.com/office/drawing/2014/main" id="{F5F6246B-1F6B-504D-89EE-6BDEAE612BEF}"/>
                </a:ext>
              </a:extLst>
            </p:cNvPr>
            <p:cNvPicPr>
              <a:picLocks noChangeAspect="1"/>
            </p:cNvPicPr>
            <p:nvPr/>
          </p:nvPicPr>
          <p:blipFill>
            <a:blip r:embed="rId3"/>
            <a:stretch>
              <a:fillRect/>
            </a:stretch>
          </p:blipFill>
          <p:spPr>
            <a:xfrm>
              <a:off x="3090079" y="5588531"/>
              <a:ext cx="506896" cy="861723"/>
            </a:xfrm>
            <a:prstGeom prst="rect">
              <a:avLst/>
            </a:prstGeom>
          </p:spPr>
        </p:pic>
        <p:pic>
          <p:nvPicPr>
            <p:cNvPr id="33" name="Picture 32">
              <a:extLst>
                <a:ext uri="{FF2B5EF4-FFF2-40B4-BE49-F238E27FC236}">
                  <a16:creationId xmlns:a16="http://schemas.microsoft.com/office/drawing/2014/main" id="{172650D3-9FEC-1740-84D2-CE6480886EBF}"/>
                </a:ext>
              </a:extLst>
            </p:cNvPr>
            <p:cNvPicPr>
              <a:picLocks noChangeAspect="1"/>
            </p:cNvPicPr>
            <p:nvPr/>
          </p:nvPicPr>
          <p:blipFill>
            <a:blip r:embed="rId3"/>
            <a:stretch>
              <a:fillRect/>
            </a:stretch>
          </p:blipFill>
          <p:spPr>
            <a:xfrm>
              <a:off x="3845633" y="5152446"/>
              <a:ext cx="506896" cy="861723"/>
            </a:xfrm>
            <a:prstGeom prst="rect">
              <a:avLst/>
            </a:prstGeom>
          </p:spPr>
        </p:pic>
        <p:pic>
          <p:nvPicPr>
            <p:cNvPr id="34" name="Picture 33">
              <a:extLst>
                <a:ext uri="{FF2B5EF4-FFF2-40B4-BE49-F238E27FC236}">
                  <a16:creationId xmlns:a16="http://schemas.microsoft.com/office/drawing/2014/main" id="{410715F4-E99F-4D46-B340-07B63E49A35E}"/>
                </a:ext>
              </a:extLst>
            </p:cNvPr>
            <p:cNvPicPr>
              <a:picLocks noChangeAspect="1"/>
            </p:cNvPicPr>
            <p:nvPr/>
          </p:nvPicPr>
          <p:blipFill>
            <a:blip r:embed="rId3"/>
            <a:stretch>
              <a:fillRect/>
            </a:stretch>
          </p:blipFill>
          <p:spPr>
            <a:xfrm>
              <a:off x="4322081" y="4290723"/>
              <a:ext cx="506896" cy="861723"/>
            </a:xfrm>
            <a:prstGeom prst="rect">
              <a:avLst/>
            </a:prstGeom>
          </p:spPr>
        </p:pic>
        <p:pic>
          <p:nvPicPr>
            <p:cNvPr id="35" name="Picture 34">
              <a:extLst>
                <a:ext uri="{FF2B5EF4-FFF2-40B4-BE49-F238E27FC236}">
                  <a16:creationId xmlns:a16="http://schemas.microsoft.com/office/drawing/2014/main" id="{819ECA85-D730-D24F-83B9-7F34E8E103A1}"/>
                </a:ext>
              </a:extLst>
            </p:cNvPr>
            <p:cNvPicPr>
              <a:picLocks noChangeAspect="1"/>
            </p:cNvPicPr>
            <p:nvPr/>
          </p:nvPicPr>
          <p:blipFill>
            <a:blip r:embed="rId3"/>
            <a:stretch>
              <a:fillRect/>
            </a:stretch>
          </p:blipFill>
          <p:spPr>
            <a:xfrm>
              <a:off x="3752566" y="3586862"/>
              <a:ext cx="506896" cy="861723"/>
            </a:xfrm>
            <a:prstGeom prst="rect">
              <a:avLst/>
            </a:prstGeom>
          </p:spPr>
        </p:pic>
      </p:grpSp>
      <p:grpSp>
        <p:nvGrpSpPr>
          <p:cNvPr id="4" name="Group 3"/>
          <p:cNvGrpSpPr/>
          <p:nvPr/>
        </p:nvGrpSpPr>
        <p:grpSpPr>
          <a:xfrm>
            <a:off x="1177484" y="3567394"/>
            <a:ext cx="919019" cy="725993"/>
            <a:chOff x="1177484" y="3567394"/>
            <a:chExt cx="919019" cy="725993"/>
          </a:xfrm>
        </p:grpSpPr>
        <p:pic>
          <p:nvPicPr>
            <p:cNvPr id="37" name="Picture 36">
              <a:extLst>
                <a:ext uri="{FF2B5EF4-FFF2-40B4-BE49-F238E27FC236}">
                  <a16:creationId xmlns:a16="http://schemas.microsoft.com/office/drawing/2014/main" id="{CD6B727D-BD7F-F142-85ED-0386C0FAF1B5}"/>
                </a:ext>
              </a:extLst>
            </p:cNvPr>
            <p:cNvPicPr>
              <a:picLocks noChangeAspect="1"/>
            </p:cNvPicPr>
            <p:nvPr/>
          </p:nvPicPr>
          <p:blipFill>
            <a:blip r:embed="rId2">
              <a:duotone>
                <a:schemeClr val="bg2">
                  <a:shade val="45000"/>
                  <a:satMod val="135000"/>
                </a:schemeClr>
                <a:prstClr val="white"/>
              </a:duotone>
            </a:blip>
            <a:stretch>
              <a:fillRect/>
            </a:stretch>
          </p:blipFill>
          <p:spPr>
            <a:xfrm>
              <a:off x="1177484" y="3567394"/>
              <a:ext cx="455780" cy="725993"/>
            </a:xfrm>
            <a:prstGeom prst="rect">
              <a:avLst/>
            </a:prstGeom>
          </p:spPr>
        </p:pic>
        <p:grpSp>
          <p:nvGrpSpPr>
            <p:cNvPr id="41" name="Group 40">
              <a:extLst>
                <a:ext uri="{FF2B5EF4-FFF2-40B4-BE49-F238E27FC236}">
                  <a16:creationId xmlns:a16="http://schemas.microsoft.com/office/drawing/2014/main" id="{D5985FDC-1C52-784C-BBBE-C547DC0227AF}"/>
                </a:ext>
              </a:extLst>
            </p:cNvPr>
            <p:cNvGrpSpPr/>
            <p:nvPr/>
          </p:nvGrpSpPr>
          <p:grpSpPr>
            <a:xfrm>
              <a:off x="1666008" y="3938466"/>
              <a:ext cx="430495" cy="145011"/>
              <a:chOff x="3307904" y="3832283"/>
              <a:chExt cx="853920" cy="287640"/>
            </a:xfrm>
          </p:grpSpPr>
          <mc:AlternateContent xmlns:mc="http://schemas.openxmlformats.org/markup-compatibility/2006" xmlns:p14="http://schemas.microsoft.com/office/powerpoint/2010/main">
            <mc:Choice Requires="p14">
              <p:contentPart p14:bwMode="auto" r:id="rId4">
                <p14:nvContentPartPr>
                  <p14:cNvPr id="27" name="Ink 26">
                    <a:extLst>
                      <a:ext uri="{FF2B5EF4-FFF2-40B4-BE49-F238E27FC236}">
                        <a16:creationId xmlns:a16="http://schemas.microsoft.com/office/drawing/2014/main" id="{B9E14C4A-EBF1-034F-8618-5F7A36AAA460}"/>
                      </a:ext>
                    </a:extLst>
                  </p14:cNvPr>
                  <p14:cNvContentPartPr/>
                  <p14:nvPr/>
                </p14:nvContentPartPr>
                <p14:xfrm>
                  <a:off x="3307904" y="3832283"/>
                  <a:ext cx="726840" cy="280440"/>
                </p14:xfrm>
              </p:contentPart>
            </mc:Choice>
            <mc:Fallback xmlns="">
              <p:pic>
                <p:nvPicPr>
                  <p:cNvPr id="27" name="Ink 26">
                    <a:extLst>
                      <a:ext uri="{FF2B5EF4-FFF2-40B4-BE49-F238E27FC236}">
                        <a16:creationId xmlns:a16="http://schemas.microsoft.com/office/drawing/2014/main" id="{B9E14C4A-EBF1-034F-8618-5F7A36AAA460}"/>
                      </a:ext>
                    </a:extLst>
                  </p:cNvPr>
                  <p:cNvPicPr/>
                  <p:nvPr/>
                </p:nvPicPr>
                <p:blipFill>
                  <a:blip r:embed="rId5"/>
                  <a:stretch>
                    <a:fillRect/>
                  </a:stretch>
                </p:blipFill>
                <p:spPr>
                  <a:xfrm>
                    <a:off x="3299264" y="3823283"/>
                    <a:ext cx="744480" cy="298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0" name="Ink 39">
                    <a:extLst>
                      <a:ext uri="{FF2B5EF4-FFF2-40B4-BE49-F238E27FC236}">
                        <a16:creationId xmlns:a16="http://schemas.microsoft.com/office/drawing/2014/main" id="{E591E83B-FEAF-174D-9DB1-1D1B93570B36}"/>
                      </a:ext>
                    </a:extLst>
                  </p14:cNvPr>
                  <p14:cNvContentPartPr/>
                  <p14:nvPr/>
                </p14:nvContentPartPr>
                <p14:xfrm>
                  <a:off x="3896504" y="3895283"/>
                  <a:ext cx="265320" cy="224640"/>
                </p14:xfrm>
              </p:contentPart>
            </mc:Choice>
            <mc:Fallback xmlns="">
              <p:pic>
                <p:nvPicPr>
                  <p:cNvPr id="40" name="Ink 39">
                    <a:extLst>
                      <a:ext uri="{FF2B5EF4-FFF2-40B4-BE49-F238E27FC236}">
                        <a16:creationId xmlns:a16="http://schemas.microsoft.com/office/drawing/2014/main" id="{E591E83B-FEAF-174D-9DB1-1D1B93570B36}"/>
                      </a:ext>
                    </a:extLst>
                  </p:cNvPr>
                  <p:cNvPicPr/>
                  <p:nvPr/>
                </p:nvPicPr>
                <p:blipFill>
                  <a:blip r:embed="rId7"/>
                  <a:stretch>
                    <a:fillRect/>
                  </a:stretch>
                </p:blipFill>
                <p:spPr>
                  <a:xfrm>
                    <a:off x="3887504" y="3886643"/>
                    <a:ext cx="282960" cy="242280"/>
                  </a:xfrm>
                  <a:prstGeom prst="rect">
                    <a:avLst/>
                  </a:prstGeom>
                </p:spPr>
              </p:pic>
            </mc:Fallback>
          </mc:AlternateContent>
        </p:grpSp>
      </p:grpSp>
      <mc:AlternateContent xmlns:mc="http://schemas.openxmlformats.org/markup-compatibility/2006" xmlns:p14="http://schemas.microsoft.com/office/powerpoint/2010/main">
        <mc:Choice Requires="p14">
          <p:contentPart p14:bwMode="auto" r:id="rId8">
            <p14:nvContentPartPr>
              <p14:cNvPr id="51" name="Ink 50">
                <a:extLst>
                  <a:ext uri="{FF2B5EF4-FFF2-40B4-BE49-F238E27FC236}">
                    <a16:creationId xmlns:a16="http://schemas.microsoft.com/office/drawing/2014/main" id="{B51CDF7C-4374-EA40-90A3-BFC0B96B820E}"/>
                  </a:ext>
                </a:extLst>
              </p14:cNvPr>
              <p14:cNvContentPartPr/>
              <p14:nvPr/>
            </p14:nvContentPartPr>
            <p14:xfrm>
              <a:off x="1266866" y="4332683"/>
              <a:ext cx="360" cy="360"/>
            </p14:xfrm>
          </p:contentPart>
        </mc:Choice>
        <mc:Fallback xmlns="">
          <p:pic>
            <p:nvPicPr>
              <p:cNvPr id="51" name="Ink 50">
                <a:extLst>
                  <a:ext uri="{FF2B5EF4-FFF2-40B4-BE49-F238E27FC236}">
                    <a16:creationId xmlns:a16="http://schemas.microsoft.com/office/drawing/2014/main" id="{B51CDF7C-4374-EA40-90A3-BFC0B96B820E}"/>
                  </a:ext>
                </a:extLst>
              </p:cNvPr>
              <p:cNvPicPr/>
              <p:nvPr/>
            </p:nvPicPr>
            <p:blipFill>
              <a:blip r:embed="rId9"/>
              <a:stretch>
                <a:fillRect/>
              </a:stretch>
            </p:blipFill>
            <p:spPr>
              <a:xfrm>
                <a:off x="1254626" y="4320443"/>
                <a:ext cx="24840" cy="24840"/>
              </a:xfrm>
              <a:prstGeom prst="rect">
                <a:avLst/>
              </a:prstGeom>
            </p:spPr>
          </p:pic>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15713C48-9697-774F-95AC-495470DE8F6F}"/>
                  </a:ext>
                </a:extLst>
              </p:cNvPr>
              <p:cNvSpPr txBox="1"/>
              <p:nvPr/>
            </p:nvSpPr>
            <p:spPr>
              <a:xfrm>
                <a:off x="5248497" y="3120662"/>
                <a:ext cx="5463355" cy="461665"/>
              </a:xfrm>
              <a:prstGeom prst="rect">
                <a:avLst/>
              </a:prstGeom>
              <a:noFill/>
            </p:spPr>
            <p:txBody>
              <a:bodyPr wrap="none" rtlCol="0">
                <a:spAutoFit/>
              </a:bodyPr>
              <a:lstStyle/>
              <a:p>
                <a:r>
                  <a:rPr lang="en-US" sz="2400" dirty="0">
                    <a:solidFill>
                      <a:schemeClr val="tx1"/>
                    </a:solidFill>
                  </a:rPr>
                  <a:t>8 boys can be seated in a circle in </a:t>
                </a:r>
                <a14:m>
                  <m:oMath xmlns:m="http://schemas.openxmlformats.org/officeDocument/2006/math">
                    <m:r>
                      <a:rPr lang="en-US" sz="2400" i="1" dirty="0" smtClean="0">
                        <a:solidFill>
                          <a:srgbClr val="C00000"/>
                        </a:solidFill>
                        <a:latin typeface="Cambria Math" panose="02040503050406030204" pitchFamily="18" charset="0"/>
                      </a:rPr>
                      <m:t>7!</m:t>
                    </m:r>
                  </m:oMath>
                </a14:m>
                <a:r>
                  <a:rPr lang="en-US" sz="2400" dirty="0">
                    <a:solidFill>
                      <a:schemeClr val="tx1"/>
                    </a:solidFill>
                  </a:rPr>
                  <a:t> ways.</a:t>
                </a:r>
                <a:r>
                  <a:rPr lang="en-SG" sz="2400" dirty="0">
                    <a:solidFill>
                      <a:schemeClr val="tx1"/>
                    </a:solidFill>
                  </a:rPr>
                  <a:t> </a:t>
                </a:r>
                <a:endParaRPr lang="en-US" sz="2400" dirty="0">
                  <a:solidFill>
                    <a:schemeClr val="tx1"/>
                  </a:solidFill>
                </a:endParaRPr>
              </a:p>
            </p:txBody>
          </p:sp>
        </mc:Choice>
        <mc:Fallback xmlns="">
          <p:sp>
            <p:nvSpPr>
              <p:cNvPr id="45" name="TextBox 44">
                <a:extLst>
                  <a:ext uri="{FF2B5EF4-FFF2-40B4-BE49-F238E27FC236}">
                    <a16:creationId xmlns:a16="http://schemas.microsoft.com/office/drawing/2014/main" id="{15713C48-9697-774F-95AC-495470DE8F6F}"/>
                  </a:ext>
                </a:extLst>
              </p:cNvPr>
              <p:cNvSpPr txBox="1">
                <a:spLocks noRot="1" noChangeAspect="1" noMove="1" noResize="1" noEditPoints="1" noAdjustHandles="1" noChangeArrowheads="1" noChangeShapeType="1" noTextEdit="1"/>
              </p:cNvSpPr>
              <p:nvPr/>
            </p:nvSpPr>
            <p:spPr>
              <a:xfrm>
                <a:off x="5248497" y="3120662"/>
                <a:ext cx="5463355" cy="461665"/>
              </a:xfrm>
              <a:prstGeom prst="rect">
                <a:avLst/>
              </a:prstGeom>
              <a:blipFill>
                <a:blip r:embed="rId10"/>
                <a:stretch>
                  <a:fillRect l="-1786" t="-10526" r="-335" b="-28947"/>
                </a:stretch>
              </a:blipFill>
            </p:spPr>
            <p:txBody>
              <a:bodyPr/>
              <a:lstStyle/>
              <a:p>
                <a:r>
                  <a:rPr lang="en-SG">
                    <a:noFill/>
                  </a:rPr>
                  <a:t> </a:t>
                </a:r>
              </a:p>
            </p:txBody>
          </p:sp>
        </mc:Fallback>
      </mc:AlternateContent>
      <p:grpSp>
        <p:nvGrpSpPr>
          <p:cNvPr id="5" name="Group 4"/>
          <p:cNvGrpSpPr/>
          <p:nvPr/>
        </p:nvGrpSpPr>
        <p:grpSpPr>
          <a:xfrm>
            <a:off x="3835478" y="3484578"/>
            <a:ext cx="818593" cy="725993"/>
            <a:chOff x="3835478" y="3484578"/>
            <a:chExt cx="818593" cy="725993"/>
          </a:xfrm>
        </p:grpSpPr>
        <p:grpSp>
          <p:nvGrpSpPr>
            <p:cNvPr id="59" name="Group 58">
              <a:extLst>
                <a:ext uri="{FF2B5EF4-FFF2-40B4-BE49-F238E27FC236}">
                  <a16:creationId xmlns:a16="http://schemas.microsoft.com/office/drawing/2014/main" id="{5BEE9CA3-5891-DE49-9FF4-8549491A7A48}"/>
                </a:ext>
              </a:extLst>
            </p:cNvPr>
            <p:cNvGrpSpPr/>
            <p:nvPr/>
          </p:nvGrpSpPr>
          <p:grpSpPr>
            <a:xfrm>
              <a:off x="3835478" y="3903521"/>
              <a:ext cx="329140" cy="141102"/>
              <a:chOff x="6067470" y="3810683"/>
              <a:chExt cx="590400" cy="433080"/>
            </a:xfrm>
          </p:grpSpPr>
          <mc:AlternateContent xmlns:mc="http://schemas.openxmlformats.org/markup-compatibility/2006" xmlns:p14="http://schemas.microsoft.com/office/powerpoint/2010/main">
            <mc:Choice Requires="p14">
              <p:contentPart p14:bwMode="auto" r:id="rId11">
                <p14:nvContentPartPr>
                  <p14:cNvPr id="55" name="Ink 54">
                    <a:extLst>
                      <a:ext uri="{FF2B5EF4-FFF2-40B4-BE49-F238E27FC236}">
                        <a16:creationId xmlns:a16="http://schemas.microsoft.com/office/drawing/2014/main" id="{B595978F-F33A-4447-90B6-51B2A6232A7D}"/>
                      </a:ext>
                    </a:extLst>
                  </p14:cNvPr>
                  <p14:cNvContentPartPr/>
                  <p14:nvPr/>
                </p14:nvContentPartPr>
                <p14:xfrm>
                  <a:off x="6098070" y="3810683"/>
                  <a:ext cx="559800" cy="392760"/>
                </p14:xfrm>
              </p:contentPart>
            </mc:Choice>
            <mc:Fallback xmlns="">
              <p:pic>
                <p:nvPicPr>
                  <p:cNvPr id="55" name="Ink 54">
                    <a:extLst>
                      <a:ext uri="{FF2B5EF4-FFF2-40B4-BE49-F238E27FC236}">
                        <a16:creationId xmlns:a16="http://schemas.microsoft.com/office/drawing/2014/main" id="{B595978F-F33A-4447-90B6-51B2A6232A7D}"/>
                      </a:ext>
                    </a:extLst>
                  </p:cNvPr>
                  <p:cNvPicPr/>
                  <p:nvPr/>
                </p:nvPicPr>
                <p:blipFill>
                  <a:blip r:embed="rId19"/>
                  <a:stretch>
                    <a:fillRect/>
                  </a:stretch>
                </p:blipFill>
                <p:spPr>
                  <a:xfrm>
                    <a:off x="6089430" y="3801683"/>
                    <a:ext cx="577440" cy="4104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57" name="Ink 56">
                    <a:extLst>
                      <a:ext uri="{FF2B5EF4-FFF2-40B4-BE49-F238E27FC236}">
                        <a16:creationId xmlns:a16="http://schemas.microsoft.com/office/drawing/2014/main" id="{79AB633C-F686-C74E-A57C-6DADBDB43D28}"/>
                      </a:ext>
                    </a:extLst>
                  </p14:cNvPr>
                  <p14:cNvContentPartPr/>
                  <p14:nvPr/>
                </p14:nvContentPartPr>
                <p14:xfrm>
                  <a:off x="6067470" y="4043603"/>
                  <a:ext cx="158760" cy="200160"/>
                </p14:xfrm>
              </p:contentPart>
            </mc:Choice>
            <mc:Fallback xmlns="">
              <p:pic>
                <p:nvPicPr>
                  <p:cNvPr id="57" name="Ink 56">
                    <a:extLst>
                      <a:ext uri="{FF2B5EF4-FFF2-40B4-BE49-F238E27FC236}">
                        <a16:creationId xmlns:a16="http://schemas.microsoft.com/office/drawing/2014/main" id="{79AB633C-F686-C74E-A57C-6DADBDB43D28}"/>
                      </a:ext>
                    </a:extLst>
                  </p:cNvPr>
                  <p:cNvPicPr/>
                  <p:nvPr/>
                </p:nvPicPr>
                <p:blipFill>
                  <a:blip r:embed="rId21"/>
                  <a:stretch>
                    <a:fillRect/>
                  </a:stretch>
                </p:blipFill>
                <p:spPr>
                  <a:xfrm>
                    <a:off x="6058470" y="4034963"/>
                    <a:ext cx="176400" cy="217800"/>
                  </a:xfrm>
                  <a:prstGeom prst="rect">
                    <a:avLst/>
                  </a:prstGeom>
                </p:spPr>
              </p:pic>
            </mc:Fallback>
          </mc:AlternateContent>
        </p:grpSp>
        <p:pic>
          <p:nvPicPr>
            <p:cNvPr id="46" name="Picture 45">
              <a:extLst>
                <a:ext uri="{FF2B5EF4-FFF2-40B4-BE49-F238E27FC236}">
                  <a16:creationId xmlns:a16="http://schemas.microsoft.com/office/drawing/2014/main" id="{CD6B727D-BD7F-F142-85ED-0386C0FAF1B5}"/>
                </a:ext>
              </a:extLst>
            </p:cNvPr>
            <p:cNvPicPr>
              <a:picLocks noChangeAspect="1"/>
            </p:cNvPicPr>
            <p:nvPr/>
          </p:nvPicPr>
          <p:blipFill>
            <a:blip r:embed="rId2">
              <a:duotone>
                <a:schemeClr val="bg2">
                  <a:shade val="45000"/>
                  <a:satMod val="135000"/>
                </a:schemeClr>
                <a:prstClr val="white"/>
              </a:duotone>
            </a:blip>
            <a:stretch>
              <a:fillRect/>
            </a:stretch>
          </p:blipFill>
          <p:spPr>
            <a:xfrm>
              <a:off x="4198291" y="3484578"/>
              <a:ext cx="455780" cy="725993"/>
            </a:xfrm>
            <a:prstGeom prst="rect">
              <a:avLst/>
            </a:prstGeom>
          </p:spPr>
        </p:pic>
      </p:grpSp>
      <p:grpSp>
        <p:nvGrpSpPr>
          <p:cNvPr id="6" name="Group 5"/>
          <p:cNvGrpSpPr/>
          <p:nvPr/>
        </p:nvGrpSpPr>
        <p:grpSpPr>
          <a:xfrm>
            <a:off x="1210228" y="4716857"/>
            <a:ext cx="890758" cy="725993"/>
            <a:chOff x="1210228" y="4716857"/>
            <a:chExt cx="890758" cy="725993"/>
          </a:xfrm>
        </p:grpSpPr>
        <p:grpSp>
          <p:nvGrpSpPr>
            <p:cNvPr id="44" name="Group 43">
              <a:extLst>
                <a:ext uri="{FF2B5EF4-FFF2-40B4-BE49-F238E27FC236}">
                  <a16:creationId xmlns:a16="http://schemas.microsoft.com/office/drawing/2014/main" id="{CFA434E4-030E-8640-A560-D22AE3975EA8}"/>
                </a:ext>
              </a:extLst>
            </p:cNvPr>
            <p:cNvGrpSpPr/>
            <p:nvPr/>
          </p:nvGrpSpPr>
          <p:grpSpPr>
            <a:xfrm>
              <a:off x="1709491" y="4993077"/>
              <a:ext cx="391495" cy="89215"/>
              <a:chOff x="3533984" y="6201083"/>
              <a:chExt cx="1297080" cy="223920"/>
            </a:xfrm>
          </p:grpSpPr>
          <mc:AlternateContent xmlns:mc="http://schemas.openxmlformats.org/markup-compatibility/2006" xmlns:p14="http://schemas.microsoft.com/office/powerpoint/2010/main">
            <mc:Choice Requires="p14">
              <p:contentPart p14:bwMode="auto" r:id="rId22">
                <p14:nvContentPartPr>
                  <p14:cNvPr id="42" name="Ink 41">
                    <a:extLst>
                      <a:ext uri="{FF2B5EF4-FFF2-40B4-BE49-F238E27FC236}">
                        <a16:creationId xmlns:a16="http://schemas.microsoft.com/office/drawing/2014/main" id="{103F0A0B-B3DB-FF44-84BA-0A80CD7B32D2}"/>
                      </a:ext>
                    </a:extLst>
                  </p14:cNvPr>
                  <p14:cNvContentPartPr/>
                  <p14:nvPr/>
                </p14:nvContentPartPr>
                <p14:xfrm>
                  <a:off x="3533984" y="6201083"/>
                  <a:ext cx="1238400" cy="223920"/>
                </p14:xfrm>
              </p:contentPart>
            </mc:Choice>
            <mc:Fallback xmlns="">
              <p:pic>
                <p:nvPicPr>
                  <p:cNvPr id="42" name="Ink 41">
                    <a:extLst>
                      <a:ext uri="{FF2B5EF4-FFF2-40B4-BE49-F238E27FC236}">
                        <a16:creationId xmlns:a16="http://schemas.microsoft.com/office/drawing/2014/main" id="{103F0A0B-B3DB-FF44-84BA-0A80CD7B32D2}"/>
                      </a:ext>
                    </a:extLst>
                  </p:cNvPr>
                  <p:cNvPicPr/>
                  <p:nvPr/>
                </p:nvPicPr>
                <p:blipFill>
                  <a:blip r:embed="rId23"/>
                  <a:stretch>
                    <a:fillRect/>
                  </a:stretch>
                </p:blipFill>
                <p:spPr>
                  <a:xfrm>
                    <a:off x="3524984" y="6192083"/>
                    <a:ext cx="1256040" cy="2415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3" name="Ink 42">
                    <a:extLst>
                      <a:ext uri="{FF2B5EF4-FFF2-40B4-BE49-F238E27FC236}">
                        <a16:creationId xmlns:a16="http://schemas.microsoft.com/office/drawing/2014/main" id="{1DB2D651-C4EA-4946-84A1-B8E7C05D0A21}"/>
                      </a:ext>
                    </a:extLst>
                  </p14:cNvPr>
                  <p14:cNvContentPartPr/>
                  <p14:nvPr/>
                </p14:nvContentPartPr>
                <p14:xfrm>
                  <a:off x="4589864" y="6201083"/>
                  <a:ext cx="241200" cy="217800"/>
                </p14:xfrm>
              </p:contentPart>
            </mc:Choice>
            <mc:Fallback xmlns="">
              <p:pic>
                <p:nvPicPr>
                  <p:cNvPr id="43" name="Ink 42">
                    <a:extLst>
                      <a:ext uri="{FF2B5EF4-FFF2-40B4-BE49-F238E27FC236}">
                        <a16:creationId xmlns:a16="http://schemas.microsoft.com/office/drawing/2014/main" id="{1DB2D651-C4EA-4946-84A1-B8E7C05D0A21}"/>
                      </a:ext>
                    </a:extLst>
                  </p:cNvPr>
                  <p:cNvPicPr/>
                  <p:nvPr/>
                </p:nvPicPr>
                <p:blipFill>
                  <a:blip r:embed="rId25"/>
                  <a:stretch>
                    <a:fillRect/>
                  </a:stretch>
                </p:blipFill>
                <p:spPr>
                  <a:xfrm>
                    <a:off x="4580864" y="6192083"/>
                    <a:ext cx="258840" cy="235440"/>
                  </a:xfrm>
                  <a:prstGeom prst="rect">
                    <a:avLst/>
                  </a:prstGeom>
                </p:spPr>
              </p:pic>
            </mc:Fallback>
          </mc:AlternateContent>
        </p:grpSp>
        <p:pic>
          <p:nvPicPr>
            <p:cNvPr id="50" name="Picture 49">
              <a:extLst>
                <a:ext uri="{FF2B5EF4-FFF2-40B4-BE49-F238E27FC236}">
                  <a16:creationId xmlns:a16="http://schemas.microsoft.com/office/drawing/2014/main" id="{CD6B727D-BD7F-F142-85ED-0386C0FAF1B5}"/>
                </a:ext>
              </a:extLst>
            </p:cNvPr>
            <p:cNvPicPr>
              <a:picLocks noChangeAspect="1"/>
            </p:cNvPicPr>
            <p:nvPr/>
          </p:nvPicPr>
          <p:blipFill>
            <a:blip r:embed="rId2">
              <a:duotone>
                <a:schemeClr val="bg2">
                  <a:shade val="45000"/>
                  <a:satMod val="135000"/>
                </a:schemeClr>
                <a:prstClr val="white"/>
              </a:duotone>
            </a:blip>
            <a:stretch>
              <a:fillRect/>
            </a:stretch>
          </p:blipFill>
          <p:spPr>
            <a:xfrm>
              <a:off x="1210228" y="4716857"/>
              <a:ext cx="455780" cy="725993"/>
            </a:xfrm>
            <a:prstGeom prst="rect">
              <a:avLst/>
            </a:prstGeom>
          </p:spPr>
        </p:pic>
      </p:grpSp>
      <p:grpSp>
        <p:nvGrpSpPr>
          <p:cNvPr id="9" name="Group 8"/>
          <p:cNvGrpSpPr/>
          <p:nvPr/>
        </p:nvGrpSpPr>
        <p:grpSpPr>
          <a:xfrm>
            <a:off x="3322889" y="5606985"/>
            <a:ext cx="766873" cy="725993"/>
            <a:chOff x="3322889" y="5606985"/>
            <a:chExt cx="766873" cy="725993"/>
          </a:xfrm>
        </p:grpSpPr>
        <p:grpSp>
          <p:nvGrpSpPr>
            <p:cNvPr id="49" name="Group 48">
              <a:extLst>
                <a:ext uri="{FF2B5EF4-FFF2-40B4-BE49-F238E27FC236}">
                  <a16:creationId xmlns:a16="http://schemas.microsoft.com/office/drawing/2014/main" id="{9B2E672B-1F02-AE42-81E7-5D2957458DD6}"/>
                </a:ext>
              </a:extLst>
            </p:cNvPr>
            <p:cNvGrpSpPr/>
            <p:nvPr/>
          </p:nvGrpSpPr>
          <p:grpSpPr>
            <a:xfrm>
              <a:off x="3322889" y="5656043"/>
              <a:ext cx="280080" cy="298398"/>
              <a:chOff x="6212384" y="5325923"/>
              <a:chExt cx="721080" cy="768240"/>
            </a:xfrm>
          </p:grpSpPr>
          <mc:AlternateContent xmlns:mc="http://schemas.openxmlformats.org/markup-compatibility/2006" xmlns:p14="http://schemas.microsoft.com/office/powerpoint/2010/main">
            <mc:Choice Requires="p14">
              <p:contentPart p14:bwMode="auto" r:id="rId26">
                <p14:nvContentPartPr>
                  <p14:cNvPr id="47" name="Ink 46">
                    <a:extLst>
                      <a:ext uri="{FF2B5EF4-FFF2-40B4-BE49-F238E27FC236}">
                        <a16:creationId xmlns:a16="http://schemas.microsoft.com/office/drawing/2014/main" id="{A9CDFEF9-F10A-314C-A0A9-C1256EC573DB}"/>
                      </a:ext>
                    </a:extLst>
                  </p14:cNvPr>
                  <p14:cNvContentPartPr/>
                  <p14:nvPr/>
                </p14:nvContentPartPr>
                <p14:xfrm>
                  <a:off x="6253424" y="5361203"/>
                  <a:ext cx="680040" cy="732960"/>
                </p14:xfrm>
              </p:contentPart>
            </mc:Choice>
            <mc:Fallback xmlns="">
              <p:pic>
                <p:nvPicPr>
                  <p:cNvPr id="47" name="Ink 46">
                    <a:extLst>
                      <a:ext uri="{FF2B5EF4-FFF2-40B4-BE49-F238E27FC236}">
                        <a16:creationId xmlns:a16="http://schemas.microsoft.com/office/drawing/2014/main" id="{A9CDFEF9-F10A-314C-A0A9-C1256EC573DB}"/>
                      </a:ext>
                    </a:extLst>
                  </p:cNvPr>
                  <p:cNvPicPr/>
                  <p:nvPr/>
                </p:nvPicPr>
                <p:blipFill>
                  <a:blip r:embed="rId13"/>
                  <a:stretch>
                    <a:fillRect/>
                  </a:stretch>
                </p:blipFill>
                <p:spPr>
                  <a:xfrm>
                    <a:off x="6244784" y="5352563"/>
                    <a:ext cx="697680" cy="7506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48" name="Ink 47">
                    <a:extLst>
                      <a:ext uri="{FF2B5EF4-FFF2-40B4-BE49-F238E27FC236}">
                        <a16:creationId xmlns:a16="http://schemas.microsoft.com/office/drawing/2014/main" id="{0AA7345C-C0D7-A04C-8F33-630AE354B8B0}"/>
                      </a:ext>
                    </a:extLst>
                  </p14:cNvPr>
                  <p14:cNvContentPartPr/>
                  <p14:nvPr/>
                </p14:nvContentPartPr>
                <p14:xfrm>
                  <a:off x="6212384" y="5325923"/>
                  <a:ext cx="280080" cy="330120"/>
                </p14:xfrm>
              </p:contentPart>
            </mc:Choice>
            <mc:Fallback xmlns="">
              <p:pic>
                <p:nvPicPr>
                  <p:cNvPr id="48" name="Ink 47">
                    <a:extLst>
                      <a:ext uri="{FF2B5EF4-FFF2-40B4-BE49-F238E27FC236}">
                        <a16:creationId xmlns:a16="http://schemas.microsoft.com/office/drawing/2014/main" id="{0AA7345C-C0D7-A04C-8F33-630AE354B8B0}"/>
                      </a:ext>
                    </a:extLst>
                  </p:cNvPr>
                  <p:cNvPicPr/>
                  <p:nvPr/>
                </p:nvPicPr>
                <p:blipFill>
                  <a:blip r:embed="rId15"/>
                  <a:stretch>
                    <a:fillRect/>
                  </a:stretch>
                </p:blipFill>
                <p:spPr>
                  <a:xfrm>
                    <a:off x="6203384" y="5317283"/>
                    <a:ext cx="297720" cy="347760"/>
                  </a:xfrm>
                  <a:prstGeom prst="rect">
                    <a:avLst/>
                  </a:prstGeom>
                </p:spPr>
              </p:pic>
            </mc:Fallback>
          </mc:AlternateContent>
        </p:grpSp>
        <p:pic>
          <p:nvPicPr>
            <p:cNvPr id="53" name="Picture 52">
              <a:extLst>
                <a:ext uri="{FF2B5EF4-FFF2-40B4-BE49-F238E27FC236}">
                  <a16:creationId xmlns:a16="http://schemas.microsoft.com/office/drawing/2014/main" id="{CD6B727D-BD7F-F142-85ED-0386C0FAF1B5}"/>
                </a:ext>
              </a:extLst>
            </p:cNvPr>
            <p:cNvPicPr>
              <a:picLocks noChangeAspect="1"/>
            </p:cNvPicPr>
            <p:nvPr/>
          </p:nvPicPr>
          <p:blipFill>
            <a:blip r:embed="rId2">
              <a:duotone>
                <a:schemeClr val="bg2">
                  <a:shade val="45000"/>
                  <a:satMod val="135000"/>
                </a:schemeClr>
                <a:prstClr val="white"/>
              </a:duotone>
            </a:blip>
            <a:stretch>
              <a:fillRect/>
            </a:stretch>
          </p:blipFill>
          <p:spPr>
            <a:xfrm>
              <a:off x="3633982" y="5606985"/>
              <a:ext cx="455780" cy="725993"/>
            </a:xfrm>
            <a:prstGeom prst="rect">
              <a:avLst/>
            </a:prstGeom>
          </p:spPr>
        </p:pic>
      </p:grp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847D65F6-3362-7A4A-B2B1-6CA018133EB9}"/>
                  </a:ext>
                </a:extLst>
              </p:cNvPr>
              <p:cNvSpPr txBox="1"/>
              <p:nvPr/>
            </p:nvSpPr>
            <p:spPr>
              <a:xfrm>
                <a:off x="5220907" y="3691103"/>
                <a:ext cx="5851298" cy="830997"/>
              </a:xfrm>
              <a:prstGeom prst="rect">
                <a:avLst/>
              </a:prstGeom>
              <a:noFill/>
            </p:spPr>
            <p:txBody>
              <a:bodyPr wrap="square" rtlCol="0">
                <a:spAutoFit/>
              </a:bodyPr>
              <a:lstStyle/>
              <a:p>
                <a:r>
                  <a:rPr lang="en-US" sz="2400" dirty="0">
                    <a:solidFill>
                      <a:schemeClr val="tx1"/>
                    </a:solidFill>
                  </a:rPr>
                  <a:t>There are 8 spaces between the boys, which can be occupied by 4 girls in </a:t>
                </a:r>
                <a14:m>
                  <m:oMath xmlns:m="http://schemas.openxmlformats.org/officeDocument/2006/math">
                    <m:r>
                      <a:rPr lang="en-US" sz="2400" i="1" dirty="0" smtClean="0">
                        <a:solidFill>
                          <a:srgbClr val="C00000"/>
                        </a:solidFill>
                        <a:latin typeface="Cambria Math" panose="02040503050406030204" pitchFamily="18" charset="0"/>
                      </a:rPr>
                      <m:t>𝑃</m:t>
                    </m:r>
                    <m:r>
                      <a:rPr lang="en-US" sz="2400" i="1" dirty="0" smtClean="0">
                        <a:solidFill>
                          <a:srgbClr val="C00000"/>
                        </a:solidFill>
                        <a:latin typeface="Cambria Math" panose="02040503050406030204" pitchFamily="18" charset="0"/>
                      </a:rPr>
                      <m:t>(8,4) </m:t>
                    </m:r>
                  </m:oMath>
                </a14:m>
                <a:r>
                  <a:rPr lang="en-US" sz="2400" dirty="0">
                    <a:solidFill>
                      <a:schemeClr val="tx1"/>
                    </a:solidFill>
                  </a:rPr>
                  <a:t>ways.</a:t>
                </a:r>
                <a:r>
                  <a:rPr lang="en-SG" sz="2400" dirty="0">
                    <a:solidFill>
                      <a:schemeClr val="tx1"/>
                    </a:solidFill>
                  </a:rPr>
                  <a:t> </a:t>
                </a:r>
                <a:endParaRPr lang="en-US" sz="2400" dirty="0">
                  <a:solidFill>
                    <a:schemeClr val="tx1"/>
                  </a:solidFill>
                </a:endParaRPr>
              </a:p>
            </p:txBody>
          </p:sp>
        </mc:Choice>
        <mc:Fallback xmlns="">
          <p:sp>
            <p:nvSpPr>
              <p:cNvPr id="61" name="TextBox 60">
                <a:extLst>
                  <a:ext uri="{FF2B5EF4-FFF2-40B4-BE49-F238E27FC236}">
                    <a16:creationId xmlns:a16="http://schemas.microsoft.com/office/drawing/2014/main" id="{847D65F6-3362-7A4A-B2B1-6CA018133EB9}"/>
                  </a:ext>
                </a:extLst>
              </p:cNvPr>
              <p:cNvSpPr txBox="1">
                <a:spLocks noRot="1" noChangeAspect="1" noMove="1" noResize="1" noEditPoints="1" noAdjustHandles="1" noChangeArrowheads="1" noChangeShapeType="1" noTextEdit="1"/>
              </p:cNvSpPr>
              <p:nvPr/>
            </p:nvSpPr>
            <p:spPr>
              <a:xfrm>
                <a:off x="5220907" y="3691103"/>
                <a:ext cx="5851298" cy="830997"/>
              </a:xfrm>
              <a:prstGeom prst="rect">
                <a:avLst/>
              </a:prstGeom>
              <a:blipFill>
                <a:blip r:embed="rId28"/>
                <a:stretch>
                  <a:fillRect l="-1563" t="-5839" b="-15328"/>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E02E1DD8-8B2A-8A47-B517-BCEFDAB66E35}"/>
                  </a:ext>
                </a:extLst>
              </p:cNvPr>
              <p:cNvSpPr txBox="1"/>
              <p:nvPr/>
            </p:nvSpPr>
            <p:spPr>
              <a:xfrm>
                <a:off x="5220907" y="4575613"/>
                <a:ext cx="5668520" cy="1200329"/>
              </a:xfrm>
              <a:prstGeom prst="rect">
                <a:avLst/>
              </a:prstGeom>
              <a:noFill/>
            </p:spPr>
            <p:txBody>
              <a:bodyPr wrap="square" rtlCol="0">
                <a:spAutoFit/>
              </a:bodyPr>
              <a:lstStyle/>
              <a:p>
                <a:r>
                  <a:rPr lang="en-US" sz="2400" dirty="0">
                    <a:solidFill>
                      <a:schemeClr val="tx1"/>
                    </a:solidFill>
                  </a:rPr>
                  <a:t>Hence, </a:t>
                </a:r>
              </a:p>
              <a:p>
                <a:r>
                  <a:rPr lang="en-US" sz="2400" dirty="0">
                    <a:solidFill>
                      <a:schemeClr val="tx1"/>
                    </a:solidFill>
                  </a:rPr>
                  <a:t>total number of ways = </a:t>
                </a:r>
                <a14:m>
                  <m:oMath xmlns:m="http://schemas.openxmlformats.org/officeDocument/2006/math">
                    <m:r>
                      <a:rPr lang="en-US" sz="2400" i="1" dirty="0" smtClean="0">
                        <a:solidFill>
                          <a:schemeClr val="tx1"/>
                        </a:solidFill>
                        <a:latin typeface="Cambria Math" panose="02040503050406030204" pitchFamily="18" charset="0"/>
                      </a:rPr>
                      <m:t>7! × </m:t>
                    </m:r>
                    <m:r>
                      <a:rPr lang="en-US" sz="2400" i="1" dirty="0" smtClean="0">
                        <a:solidFill>
                          <a:schemeClr val="tx1"/>
                        </a:solidFill>
                        <a:latin typeface="Cambria Math" panose="02040503050406030204" pitchFamily="18" charset="0"/>
                      </a:rPr>
                      <m:t>𝑃</m:t>
                    </m:r>
                    <m:r>
                      <a:rPr lang="en-US" sz="2400" i="1" dirty="0" smtClean="0">
                        <a:solidFill>
                          <a:schemeClr val="tx1"/>
                        </a:solidFill>
                        <a:latin typeface="Cambria Math" panose="02040503050406030204" pitchFamily="18" charset="0"/>
                      </a:rPr>
                      <m:t>(8,4) = 5040 × 1680 = </m:t>
                    </m:r>
                    <m:r>
                      <a:rPr lang="en-US" sz="2400" b="1" i="1" dirty="0" smtClean="0">
                        <a:solidFill>
                          <a:srgbClr val="C00000"/>
                        </a:solidFill>
                        <a:latin typeface="Cambria Math" panose="02040503050406030204" pitchFamily="18" charset="0"/>
                      </a:rPr>
                      <m:t>𝟖𝟒𝟔𝟕𝟐𝟎𝟎</m:t>
                    </m:r>
                    <m:r>
                      <a:rPr lang="en-US" sz="2400" i="1" dirty="0" smtClean="0">
                        <a:solidFill>
                          <a:schemeClr val="tx1"/>
                        </a:solidFill>
                        <a:latin typeface="Cambria Math" panose="02040503050406030204" pitchFamily="18" charset="0"/>
                      </a:rPr>
                      <m:t>.</m:t>
                    </m:r>
                    <m:r>
                      <a:rPr lang="en-SG" sz="2400" i="1" dirty="0">
                        <a:solidFill>
                          <a:schemeClr val="tx1"/>
                        </a:solidFill>
                        <a:latin typeface="Cambria Math" panose="02040503050406030204" pitchFamily="18" charset="0"/>
                      </a:rPr>
                      <m:t> </m:t>
                    </m:r>
                  </m:oMath>
                </a14:m>
                <a:endParaRPr lang="en-US" sz="2400" dirty="0">
                  <a:solidFill>
                    <a:schemeClr val="tx1"/>
                  </a:solidFill>
                </a:endParaRPr>
              </a:p>
            </p:txBody>
          </p:sp>
        </mc:Choice>
        <mc:Fallback xmlns="">
          <p:sp>
            <p:nvSpPr>
              <p:cNvPr id="63" name="TextBox 62">
                <a:extLst>
                  <a:ext uri="{FF2B5EF4-FFF2-40B4-BE49-F238E27FC236}">
                    <a16:creationId xmlns:a16="http://schemas.microsoft.com/office/drawing/2014/main" id="{E02E1DD8-8B2A-8A47-B517-BCEFDAB66E35}"/>
                  </a:ext>
                </a:extLst>
              </p:cNvPr>
              <p:cNvSpPr txBox="1">
                <a:spLocks noRot="1" noChangeAspect="1" noMove="1" noResize="1" noEditPoints="1" noAdjustHandles="1" noChangeArrowheads="1" noChangeShapeType="1" noTextEdit="1"/>
              </p:cNvSpPr>
              <p:nvPr/>
            </p:nvSpPr>
            <p:spPr>
              <a:xfrm>
                <a:off x="5220907" y="4575613"/>
                <a:ext cx="5668520" cy="1200329"/>
              </a:xfrm>
              <a:prstGeom prst="rect">
                <a:avLst/>
              </a:prstGeom>
              <a:blipFill>
                <a:blip r:embed="rId29"/>
                <a:stretch>
                  <a:fillRect l="-1613" t="-4082"/>
                </a:stretch>
              </a:blipFill>
            </p:spPr>
            <p:txBody>
              <a:bodyPr/>
              <a:lstStyle/>
              <a:p>
                <a:r>
                  <a:rPr lang="en-SG">
                    <a:noFill/>
                  </a:rPr>
                  <a:t> </a:t>
                </a:r>
              </a:p>
            </p:txBody>
          </p:sp>
        </mc:Fallback>
      </mc:AlternateContent>
    </p:spTree>
    <p:extLst>
      <p:ext uri="{BB962C8B-B14F-4D97-AF65-F5344CB8AC3E}">
        <p14:creationId xmlns:p14="http://schemas.microsoft.com/office/powerpoint/2010/main" val="3207476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dissolve">
                                      <p:cBhvr>
                                        <p:cTn id="17" dur="500"/>
                                        <p:tgtEl>
                                          <p:spTgt spid="4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dissolve">
                                      <p:cBhvr>
                                        <p:cTn id="22" dur="500"/>
                                        <p:tgtEl>
                                          <p:spTgt spid="6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dissolve">
                                      <p:cBhvr>
                                        <p:cTn id="27" dur="500"/>
                                        <p:tgtEl>
                                          <p:spTgt spid="4"/>
                                        </p:tgtEl>
                                      </p:cBhvr>
                                    </p:animEffect>
                                  </p:childTnLst>
                                </p:cTn>
                              </p:par>
                            </p:childTnLst>
                          </p:cTn>
                        </p:par>
                        <p:par>
                          <p:cTn id="28" fill="hold">
                            <p:stCondLst>
                              <p:cond delay="500"/>
                            </p:stCondLst>
                            <p:childTnLst>
                              <p:par>
                                <p:cTn id="29" presetID="9" presetClass="entr" presetSubtype="0" fill="hold"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dissolve">
                                      <p:cBhvr>
                                        <p:cTn id="31" dur="500"/>
                                        <p:tgtEl>
                                          <p:spTgt spid="6"/>
                                        </p:tgtEl>
                                      </p:cBhvr>
                                    </p:animEffect>
                                  </p:childTnLst>
                                </p:cTn>
                              </p:par>
                            </p:childTnLst>
                          </p:cTn>
                        </p:par>
                        <p:par>
                          <p:cTn id="32" fill="hold">
                            <p:stCondLst>
                              <p:cond delay="1000"/>
                            </p:stCondLst>
                            <p:childTnLst>
                              <p:par>
                                <p:cTn id="33" presetID="9" presetClass="entr" presetSubtype="0"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dissolve">
                                      <p:cBhvr>
                                        <p:cTn id="35" dur="500"/>
                                        <p:tgtEl>
                                          <p:spTgt spid="5"/>
                                        </p:tgtEl>
                                      </p:cBhvr>
                                    </p:animEffect>
                                  </p:childTnLst>
                                </p:cTn>
                              </p:par>
                            </p:childTnLst>
                          </p:cTn>
                        </p:par>
                        <p:par>
                          <p:cTn id="36" fill="hold">
                            <p:stCondLst>
                              <p:cond delay="1500"/>
                            </p:stCondLst>
                            <p:childTnLst>
                              <p:par>
                                <p:cTn id="37" presetID="9" presetClass="entr" presetSubtype="0"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dissolve">
                                      <p:cBhvr>
                                        <p:cTn id="39" dur="500"/>
                                        <p:tgtEl>
                                          <p:spTgt spid="9"/>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63"/>
                                        </p:tgtEl>
                                        <p:attrNameLst>
                                          <p:attrName>style.visibility</p:attrName>
                                        </p:attrNameLst>
                                      </p:cBhvr>
                                      <p:to>
                                        <p:strVal val="visible"/>
                                      </p:to>
                                    </p:set>
                                    <p:animEffect transition="in" filter="dissolve">
                                      <p:cBhvr>
                                        <p:cTn id="44"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5" grpId="0"/>
      <p:bldP spid="61" grpId="0"/>
      <p:bldP spid="6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9532D-7B1D-4496-906D-F1887FE508D2}"/>
              </a:ext>
            </a:extLst>
          </p:cNvPr>
          <p:cNvSpPr>
            <a:spLocks noGrp="1"/>
          </p:cNvSpPr>
          <p:nvPr>
            <p:ph type="title"/>
          </p:nvPr>
        </p:nvSpPr>
        <p:spPr>
          <a:xfrm>
            <a:off x="314662" y="226852"/>
            <a:ext cx="1097585" cy="895927"/>
          </a:xfrm>
        </p:spPr>
        <p:txBody>
          <a:bodyPr>
            <a:normAutofit/>
          </a:bodyPr>
          <a:lstStyle/>
          <a:p>
            <a:pPr>
              <a:lnSpc>
                <a:spcPct val="100000"/>
              </a:lnSpc>
            </a:pPr>
            <a:r>
              <a:rPr lang="en-SG" dirty="0">
                <a:solidFill>
                  <a:schemeClr val="bg2">
                    <a:lumMod val="50000"/>
                  </a:schemeClr>
                </a:solidFill>
              </a:rPr>
              <a:t>Q7.</a:t>
            </a:r>
            <a:endParaRPr lang="en-SG" dirty="0">
              <a:solidFill>
                <a:schemeClr val="bg2">
                  <a:lumMod val="50000"/>
                </a:schemeClr>
              </a:solidFill>
              <a:latin typeface="Cambria Math" panose="02040503050406030204" pitchFamily="18" charset="0"/>
              <a:ea typeface="Cambria Math" panose="02040503050406030204" pitchFamily="18" charset="0"/>
            </a:endParaRPr>
          </a:p>
        </p:txBody>
      </p:sp>
      <p:sp>
        <p:nvSpPr>
          <p:cNvPr id="10" name="Slide Number Placeholder 1"/>
          <p:cNvSpPr>
            <a:spLocks noGrp="1"/>
          </p:cNvSpPr>
          <p:nvPr>
            <p:ph type="sldNum" sz="quarter" idx="12"/>
          </p:nvPr>
        </p:nvSpPr>
        <p:spPr>
          <a:xfrm>
            <a:off x="10485783" y="6492875"/>
            <a:ext cx="1706217" cy="365125"/>
          </a:xfrm>
        </p:spPr>
        <p:txBody>
          <a:bodyPr/>
          <a:lstStyle/>
          <a:p>
            <a:fld id="{576A5E36-E009-4840-A577-F8CF29116582}" type="slidenum">
              <a:rPr lang="en-US" sz="1600" smtClean="0">
                <a:solidFill>
                  <a:schemeClr val="bg1"/>
                </a:solidFill>
              </a:rPr>
              <a:t>11</a:t>
            </a:fld>
            <a:endParaRPr lang="en-US" sz="1600" dirty="0">
              <a:solidFill>
                <a:schemeClr val="bg1"/>
              </a:solidFill>
            </a:endParaRPr>
          </a:p>
        </p:txBody>
      </p:sp>
      <p:sp>
        <p:nvSpPr>
          <p:cNvPr id="14" name="TextBox 13">
            <a:extLst>
              <a:ext uri="{FF2B5EF4-FFF2-40B4-BE49-F238E27FC236}">
                <a16:creationId xmlns:a16="http://schemas.microsoft.com/office/drawing/2014/main" id="{59FB7879-BCF9-4B1A-A2CC-BB0778FBDB53}"/>
              </a:ext>
            </a:extLst>
          </p:cNvPr>
          <p:cNvSpPr txBox="1"/>
          <p:nvPr/>
        </p:nvSpPr>
        <p:spPr>
          <a:xfrm>
            <a:off x="1412247" y="555798"/>
            <a:ext cx="9756392" cy="954107"/>
          </a:xfrm>
          <a:prstGeom prst="rect">
            <a:avLst/>
          </a:prstGeom>
          <a:solidFill>
            <a:srgbClr val="CCECFF"/>
          </a:solidFill>
        </p:spPr>
        <p:txBody>
          <a:bodyPr wrap="square" rtlCol="0">
            <a:spAutoFit/>
          </a:bodyPr>
          <a:lstStyle/>
          <a:p>
            <a:pPr marL="623888" indent="-623888"/>
            <a:r>
              <a:rPr lang="en-SG" sz="2800" dirty="0">
                <a:solidFill>
                  <a:srgbClr val="0000FF"/>
                </a:solidFill>
              </a:rPr>
              <a:t>(b)	In how many ways can 6 people sit around a circular table, but Eric would not sit next to Freddy?</a:t>
            </a:r>
          </a:p>
        </p:txBody>
      </p:sp>
      <p:grpSp>
        <p:nvGrpSpPr>
          <p:cNvPr id="5" name="Group 4">
            <a:extLst>
              <a:ext uri="{FF2B5EF4-FFF2-40B4-BE49-F238E27FC236}">
                <a16:creationId xmlns:a16="http://schemas.microsoft.com/office/drawing/2014/main" id="{FF62FBFF-FEF7-42FF-8D2A-ED0BA72C5D7D}"/>
              </a:ext>
            </a:extLst>
          </p:cNvPr>
          <p:cNvGrpSpPr/>
          <p:nvPr/>
        </p:nvGrpSpPr>
        <p:grpSpPr>
          <a:xfrm>
            <a:off x="1378284" y="2330471"/>
            <a:ext cx="3008857" cy="3542701"/>
            <a:chOff x="1378284" y="2330471"/>
            <a:chExt cx="3008857" cy="3542701"/>
          </a:xfrm>
        </p:grpSpPr>
        <p:pic>
          <p:nvPicPr>
            <p:cNvPr id="8" name="Picture 7">
              <a:extLst>
                <a:ext uri="{FF2B5EF4-FFF2-40B4-BE49-F238E27FC236}">
                  <a16:creationId xmlns:a16="http://schemas.microsoft.com/office/drawing/2014/main" id="{4FFA56A2-0C16-4C8D-8E37-46CB91BD81E6}"/>
                </a:ext>
              </a:extLst>
            </p:cNvPr>
            <p:cNvPicPr>
              <a:picLocks noChangeAspect="1"/>
            </p:cNvPicPr>
            <p:nvPr/>
          </p:nvPicPr>
          <p:blipFill>
            <a:blip r:embed="rId2"/>
            <a:stretch>
              <a:fillRect/>
            </a:stretch>
          </p:blipFill>
          <p:spPr>
            <a:xfrm>
              <a:off x="3103474" y="4474425"/>
              <a:ext cx="588303" cy="937082"/>
            </a:xfrm>
            <a:prstGeom prst="rect">
              <a:avLst/>
            </a:prstGeom>
          </p:spPr>
        </p:pic>
        <p:pic>
          <p:nvPicPr>
            <p:cNvPr id="12" name="Picture 11">
              <a:extLst>
                <a:ext uri="{FF2B5EF4-FFF2-40B4-BE49-F238E27FC236}">
                  <a16:creationId xmlns:a16="http://schemas.microsoft.com/office/drawing/2014/main" id="{53A518C9-D2FA-4ACD-883A-E2228CD2A71A}"/>
                </a:ext>
              </a:extLst>
            </p:cNvPr>
            <p:cNvPicPr>
              <a:picLocks noChangeAspect="1"/>
            </p:cNvPicPr>
            <p:nvPr/>
          </p:nvPicPr>
          <p:blipFill>
            <a:blip r:embed="rId3"/>
            <a:stretch>
              <a:fillRect/>
            </a:stretch>
          </p:blipFill>
          <p:spPr>
            <a:xfrm>
              <a:off x="1378284" y="3612702"/>
              <a:ext cx="506896" cy="861723"/>
            </a:xfrm>
            <a:prstGeom prst="rect">
              <a:avLst/>
            </a:prstGeom>
          </p:spPr>
        </p:pic>
        <p:pic>
          <p:nvPicPr>
            <p:cNvPr id="56" name="Picture 55">
              <a:extLst>
                <a:ext uri="{FF2B5EF4-FFF2-40B4-BE49-F238E27FC236}">
                  <a16:creationId xmlns:a16="http://schemas.microsoft.com/office/drawing/2014/main" id="{FDE05404-6800-4360-A552-56AD1AB31843}"/>
                </a:ext>
              </a:extLst>
            </p:cNvPr>
            <p:cNvPicPr>
              <a:picLocks noChangeAspect="1"/>
            </p:cNvPicPr>
            <p:nvPr/>
          </p:nvPicPr>
          <p:blipFill>
            <a:blip r:embed="rId3">
              <a:duotone>
                <a:prstClr val="black"/>
                <a:schemeClr val="accent5">
                  <a:tint val="45000"/>
                  <a:satMod val="400000"/>
                </a:schemeClr>
              </a:duotone>
            </a:blip>
            <a:stretch>
              <a:fillRect/>
            </a:stretch>
          </p:blipFill>
          <p:spPr>
            <a:xfrm>
              <a:off x="2122753" y="4549784"/>
              <a:ext cx="506896" cy="861723"/>
            </a:xfrm>
            <a:prstGeom prst="rect">
              <a:avLst/>
            </a:prstGeom>
          </p:spPr>
        </p:pic>
        <p:pic>
          <p:nvPicPr>
            <p:cNvPr id="58" name="Picture 57">
              <a:extLst>
                <a:ext uri="{FF2B5EF4-FFF2-40B4-BE49-F238E27FC236}">
                  <a16:creationId xmlns:a16="http://schemas.microsoft.com/office/drawing/2014/main" id="{3D06D891-C888-47F9-8260-BF3CA86977EA}"/>
                </a:ext>
              </a:extLst>
            </p:cNvPr>
            <p:cNvPicPr>
              <a:picLocks noChangeAspect="1"/>
            </p:cNvPicPr>
            <p:nvPr/>
          </p:nvPicPr>
          <p:blipFill>
            <a:blip r:embed="rId3">
              <a:duotone>
                <a:prstClr val="black"/>
                <a:srgbClr val="D9C3A5">
                  <a:tint val="50000"/>
                  <a:satMod val="180000"/>
                </a:srgbClr>
              </a:duotone>
            </a:blip>
            <a:stretch>
              <a:fillRect/>
            </a:stretch>
          </p:blipFill>
          <p:spPr>
            <a:xfrm>
              <a:off x="3115368" y="2750979"/>
              <a:ext cx="506896" cy="861723"/>
            </a:xfrm>
            <a:prstGeom prst="rect">
              <a:avLst/>
            </a:prstGeom>
          </p:spPr>
        </p:pic>
        <p:pic>
          <p:nvPicPr>
            <p:cNvPr id="60" name="Picture 59">
              <a:extLst>
                <a:ext uri="{FF2B5EF4-FFF2-40B4-BE49-F238E27FC236}">
                  <a16:creationId xmlns:a16="http://schemas.microsoft.com/office/drawing/2014/main" id="{5417652E-2702-4835-9D79-A8EC0E3B2D13}"/>
                </a:ext>
              </a:extLst>
            </p:cNvPr>
            <p:cNvPicPr>
              <a:picLocks noChangeAspect="1"/>
            </p:cNvPicPr>
            <p:nvPr/>
          </p:nvPicPr>
          <p:blipFill>
            <a:blip r:embed="rId3"/>
            <a:stretch>
              <a:fillRect/>
            </a:stretch>
          </p:blipFill>
          <p:spPr>
            <a:xfrm>
              <a:off x="3880245" y="3444615"/>
              <a:ext cx="506896" cy="861723"/>
            </a:xfrm>
            <a:prstGeom prst="rect">
              <a:avLst/>
            </a:prstGeom>
          </p:spPr>
        </p:pic>
        <p:pic>
          <p:nvPicPr>
            <p:cNvPr id="66" name="Picture 65">
              <a:extLst>
                <a:ext uri="{FF2B5EF4-FFF2-40B4-BE49-F238E27FC236}">
                  <a16:creationId xmlns:a16="http://schemas.microsoft.com/office/drawing/2014/main" id="{6714DC57-799C-47BB-A36A-C87D3D9FB9DE}"/>
                </a:ext>
              </a:extLst>
            </p:cNvPr>
            <p:cNvPicPr>
              <a:picLocks noChangeAspect="1"/>
            </p:cNvPicPr>
            <p:nvPr/>
          </p:nvPicPr>
          <p:blipFill>
            <a:blip r:embed="rId2"/>
            <a:stretch>
              <a:fillRect/>
            </a:stretch>
          </p:blipFill>
          <p:spPr>
            <a:xfrm>
              <a:off x="2114345" y="2713299"/>
              <a:ext cx="588303" cy="937082"/>
            </a:xfrm>
            <a:prstGeom prst="rect">
              <a:avLst/>
            </a:prstGeom>
          </p:spPr>
        </p:pic>
        <p:sp>
          <p:nvSpPr>
            <p:cNvPr id="3" name="TextBox 2">
              <a:extLst>
                <a:ext uri="{FF2B5EF4-FFF2-40B4-BE49-F238E27FC236}">
                  <a16:creationId xmlns:a16="http://schemas.microsoft.com/office/drawing/2014/main" id="{8F27E5C6-54AC-4DFA-A989-138AF6BD7759}"/>
                </a:ext>
              </a:extLst>
            </p:cNvPr>
            <p:cNvSpPr txBox="1"/>
            <p:nvPr/>
          </p:nvSpPr>
          <p:spPr>
            <a:xfrm>
              <a:off x="2980430" y="2330471"/>
              <a:ext cx="776771" cy="461665"/>
            </a:xfrm>
            <a:prstGeom prst="rect">
              <a:avLst/>
            </a:prstGeom>
            <a:noFill/>
          </p:spPr>
          <p:txBody>
            <a:bodyPr wrap="square" rtlCol="0">
              <a:spAutoFit/>
            </a:bodyPr>
            <a:lstStyle/>
            <a:p>
              <a:pPr algn="ctr"/>
              <a:r>
                <a:rPr lang="en-SG" sz="2400" dirty="0"/>
                <a:t>Eric</a:t>
              </a:r>
            </a:p>
          </p:txBody>
        </p:sp>
        <p:sp>
          <p:nvSpPr>
            <p:cNvPr id="4" name="TextBox 3">
              <a:extLst>
                <a:ext uri="{FF2B5EF4-FFF2-40B4-BE49-F238E27FC236}">
                  <a16:creationId xmlns:a16="http://schemas.microsoft.com/office/drawing/2014/main" id="{4B0077FD-B388-466F-A52B-72824A0934C4}"/>
                </a:ext>
              </a:extLst>
            </p:cNvPr>
            <p:cNvSpPr txBox="1"/>
            <p:nvPr/>
          </p:nvSpPr>
          <p:spPr>
            <a:xfrm>
              <a:off x="1697300" y="5411507"/>
              <a:ext cx="1357801" cy="461665"/>
            </a:xfrm>
            <a:prstGeom prst="rect">
              <a:avLst/>
            </a:prstGeom>
            <a:noFill/>
          </p:spPr>
          <p:txBody>
            <a:bodyPr wrap="square" rtlCol="0">
              <a:spAutoFit/>
            </a:bodyPr>
            <a:lstStyle/>
            <a:p>
              <a:pPr algn="ctr"/>
              <a:r>
                <a:rPr lang="en-SG" sz="2400" dirty="0"/>
                <a:t>Freddy</a:t>
              </a:r>
            </a:p>
          </p:txBody>
        </p:sp>
      </p:grpSp>
      <p:sp>
        <p:nvSpPr>
          <p:cNvPr id="6" name="TextBox 5">
            <a:extLst>
              <a:ext uri="{FF2B5EF4-FFF2-40B4-BE49-F238E27FC236}">
                <a16:creationId xmlns:a16="http://schemas.microsoft.com/office/drawing/2014/main" id="{9C8AD121-EE56-2F47-B353-462B5A0220E8}"/>
              </a:ext>
            </a:extLst>
          </p:cNvPr>
          <p:cNvSpPr txBox="1"/>
          <p:nvPr/>
        </p:nvSpPr>
        <p:spPr>
          <a:xfrm>
            <a:off x="4646951" y="2190079"/>
            <a:ext cx="6685613" cy="954107"/>
          </a:xfrm>
          <a:prstGeom prst="rect">
            <a:avLst/>
          </a:prstGeom>
          <a:noFill/>
        </p:spPr>
        <p:txBody>
          <a:bodyPr wrap="square" rtlCol="0">
            <a:spAutoFit/>
          </a:bodyPr>
          <a:lstStyle/>
          <a:p>
            <a:r>
              <a:rPr lang="en-US" sz="2800" dirty="0"/>
              <a:t>There are 5! = 120 ways for 6 people to sit around a circular table.</a:t>
            </a:r>
            <a:r>
              <a:rPr lang="en-SG" sz="2800" dirty="0"/>
              <a:t> </a:t>
            </a:r>
            <a:endParaRPr lang="en-US" sz="2800" dirty="0"/>
          </a:p>
        </p:txBody>
      </p:sp>
      <p:sp>
        <p:nvSpPr>
          <p:cNvPr id="7" name="TextBox 6">
            <a:extLst>
              <a:ext uri="{FF2B5EF4-FFF2-40B4-BE49-F238E27FC236}">
                <a16:creationId xmlns:a16="http://schemas.microsoft.com/office/drawing/2014/main" id="{D02DEBDD-FF69-E64C-80F7-F0D932A5A154}"/>
              </a:ext>
            </a:extLst>
          </p:cNvPr>
          <p:cNvSpPr txBox="1"/>
          <p:nvPr/>
        </p:nvSpPr>
        <p:spPr>
          <a:xfrm>
            <a:off x="4645122" y="3520343"/>
            <a:ext cx="6523517" cy="954107"/>
          </a:xfrm>
          <a:prstGeom prst="rect">
            <a:avLst/>
          </a:prstGeom>
          <a:noFill/>
        </p:spPr>
        <p:txBody>
          <a:bodyPr wrap="square" rtlCol="0">
            <a:spAutoFit/>
          </a:bodyPr>
          <a:lstStyle/>
          <a:p>
            <a:r>
              <a:rPr lang="en-US" sz="2800" dirty="0"/>
              <a:t>There are 2 × 4! = 48 ways for Eric and Freddy to sit together.</a:t>
            </a:r>
            <a:r>
              <a:rPr lang="en-SG" sz="2800" dirty="0"/>
              <a:t> </a:t>
            </a:r>
            <a:endParaRPr lang="en-US" sz="2800" dirty="0"/>
          </a:p>
        </p:txBody>
      </p:sp>
      <p:sp>
        <p:nvSpPr>
          <p:cNvPr id="9" name="TextBox 8">
            <a:extLst>
              <a:ext uri="{FF2B5EF4-FFF2-40B4-BE49-F238E27FC236}">
                <a16:creationId xmlns:a16="http://schemas.microsoft.com/office/drawing/2014/main" id="{7AB413EB-626B-0C41-B9F5-6DB9781FCD29}"/>
              </a:ext>
            </a:extLst>
          </p:cNvPr>
          <p:cNvSpPr txBox="1"/>
          <p:nvPr/>
        </p:nvSpPr>
        <p:spPr>
          <a:xfrm>
            <a:off x="4653684" y="4888287"/>
            <a:ext cx="6678880" cy="523220"/>
          </a:xfrm>
          <a:prstGeom prst="rect">
            <a:avLst/>
          </a:prstGeom>
          <a:noFill/>
        </p:spPr>
        <p:txBody>
          <a:bodyPr wrap="none" rtlCol="0">
            <a:spAutoFit/>
          </a:bodyPr>
          <a:lstStyle/>
          <a:p>
            <a:r>
              <a:rPr lang="en-US" sz="2800" dirty="0"/>
              <a:t>Therefore, the answer is 120 – 48 = </a:t>
            </a:r>
            <a:r>
              <a:rPr lang="en-US" sz="2800" b="1" dirty="0">
                <a:solidFill>
                  <a:srgbClr val="C00000"/>
                </a:solidFill>
              </a:rPr>
              <a:t>72</a:t>
            </a:r>
            <a:r>
              <a:rPr lang="en-US" sz="2800" dirty="0"/>
              <a:t> ways.</a:t>
            </a:r>
            <a:r>
              <a:rPr lang="en-SG" sz="2800" dirty="0"/>
              <a:t> </a:t>
            </a:r>
            <a:endParaRPr lang="en-US" sz="2800" dirty="0"/>
          </a:p>
        </p:txBody>
      </p:sp>
    </p:spTree>
    <p:extLst>
      <p:ext uri="{BB962C8B-B14F-4D97-AF65-F5344CB8AC3E}">
        <p14:creationId xmlns:p14="http://schemas.microsoft.com/office/powerpoint/2010/main" val="2835244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9532D-7B1D-4496-906D-F1887FE508D2}"/>
              </a:ext>
            </a:extLst>
          </p:cNvPr>
          <p:cNvSpPr>
            <a:spLocks noGrp="1"/>
          </p:cNvSpPr>
          <p:nvPr>
            <p:ph type="title"/>
          </p:nvPr>
        </p:nvSpPr>
        <p:spPr>
          <a:xfrm>
            <a:off x="314662" y="226852"/>
            <a:ext cx="1097585" cy="895927"/>
          </a:xfrm>
        </p:spPr>
        <p:txBody>
          <a:bodyPr>
            <a:normAutofit/>
          </a:bodyPr>
          <a:lstStyle/>
          <a:p>
            <a:pPr>
              <a:lnSpc>
                <a:spcPct val="100000"/>
              </a:lnSpc>
            </a:pPr>
            <a:r>
              <a:rPr lang="en-SG" dirty="0">
                <a:solidFill>
                  <a:schemeClr val="bg2">
                    <a:lumMod val="50000"/>
                  </a:schemeClr>
                </a:solidFill>
              </a:rPr>
              <a:t>Q7.</a:t>
            </a:r>
            <a:endParaRPr lang="en-SG" dirty="0">
              <a:solidFill>
                <a:schemeClr val="bg2">
                  <a:lumMod val="50000"/>
                </a:schemeClr>
              </a:solidFill>
              <a:latin typeface="Cambria Math" panose="02040503050406030204" pitchFamily="18" charset="0"/>
              <a:ea typeface="Cambria Math" panose="02040503050406030204" pitchFamily="18" charset="0"/>
            </a:endParaRPr>
          </a:p>
        </p:txBody>
      </p:sp>
      <p:sp>
        <p:nvSpPr>
          <p:cNvPr id="10" name="Slide Number Placeholder 1"/>
          <p:cNvSpPr>
            <a:spLocks noGrp="1"/>
          </p:cNvSpPr>
          <p:nvPr>
            <p:ph type="sldNum" sz="quarter" idx="12"/>
          </p:nvPr>
        </p:nvSpPr>
        <p:spPr>
          <a:xfrm>
            <a:off x="10485783" y="6492875"/>
            <a:ext cx="1706217" cy="365125"/>
          </a:xfrm>
        </p:spPr>
        <p:txBody>
          <a:bodyPr/>
          <a:lstStyle/>
          <a:p>
            <a:fld id="{576A5E36-E009-4840-A577-F8CF29116582}" type="slidenum">
              <a:rPr lang="en-US" sz="1600" smtClean="0">
                <a:solidFill>
                  <a:schemeClr val="bg1"/>
                </a:solidFill>
              </a:rPr>
              <a:t>12</a:t>
            </a:fld>
            <a:endParaRPr lang="en-US" sz="1600" dirty="0">
              <a:solidFill>
                <a:schemeClr val="bg1"/>
              </a:solidFill>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9FB7879-BCF9-4B1A-A2CC-BB0778FBDB53}"/>
                  </a:ext>
                </a:extLst>
              </p:cNvPr>
              <p:cNvSpPr txBox="1"/>
              <p:nvPr/>
            </p:nvSpPr>
            <p:spPr>
              <a:xfrm>
                <a:off x="1412247" y="555798"/>
                <a:ext cx="9756392" cy="954107"/>
              </a:xfrm>
              <a:prstGeom prst="rect">
                <a:avLst/>
              </a:prstGeom>
              <a:solidFill>
                <a:srgbClr val="CCECFF"/>
              </a:solidFill>
            </p:spPr>
            <p:txBody>
              <a:bodyPr wrap="square" rtlCol="0">
                <a:spAutoFit/>
              </a:bodyPr>
              <a:lstStyle/>
              <a:p>
                <a:pPr marL="623888" indent="-623888"/>
                <a:r>
                  <a:rPr lang="en-SG" sz="2800" dirty="0">
                    <a:solidFill>
                      <a:srgbClr val="0000FF"/>
                    </a:solidFill>
                  </a:rPr>
                  <a:t>(c)	In how many ways can </a:t>
                </a:r>
                <a14:m>
                  <m:oMath xmlns:m="http://schemas.openxmlformats.org/officeDocument/2006/math">
                    <m:r>
                      <a:rPr lang="en-SG" sz="2800" i="1" dirty="0" smtClean="0">
                        <a:solidFill>
                          <a:srgbClr val="0000FF"/>
                        </a:solidFill>
                        <a:latin typeface="Cambria Math" panose="02040503050406030204" pitchFamily="18" charset="0"/>
                      </a:rPr>
                      <m:t>𝑛</m:t>
                    </m:r>
                    <m:r>
                      <a:rPr lang="en-SG" sz="2800" i="1" dirty="0" smtClean="0">
                        <a:solidFill>
                          <a:srgbClr val="0000FF"/>
                        </a:solidFill>
                        <a:latin typeface="Cambria Math" panose="02040503050406030204" pitchFamily="18" charset="0"/>
                      </a:rPr>
                      <m:t>−1</m:t>
                    </m:r>
                  </m:oMath>
                </a14:m>
                <a:r>
                  <a:rPr lang="en-SG" sz="2800" dirty="0">
                    <a:solidFill>
                      <a:srgbClr val="0000FF"/>
                    </a:solidFill>
                  </a:rPr>
                  <a:t> people sit around a circular table with </a:t>
                </a:r>
                <a14:m>
                  <m:oMath xmlns:m="http://schemas.openxmlformats.org/officeDocument/2006/math">
                    <m:r>
                      <a:rPr lang="en-SG" sz="2800" i="1" dirty="0" smtClean="0">
                        <a:solidFill>
                          <a:srgbClr val="0000FF"/>
                        </a:solidFill>
                        <a:latin typeface="Cambria Math" panose="02040503050406030204" pitchFamily="18" charset="0"/>
                      </a:rPr>
                      <m:t>𝑛</m:t>
                    </m:r>
                  </m:oMath>
                </a14:m>
                <a:r>
                  <a:rPr lang="en-SG" sz="2800" dirty="0">
                    <a:solidFill>
                      <a:srgbClr val="0000FF"/>
                    </a:solidFill>
                  </a:rPr>
                  <a:t> chairs?</a:t>
                </a:r>
              </a:p>
            </p:txBody>
          </p:sp>
        </mc:Choice>
        <mc:Fallback xmlns="">
          <p:sp>
            <p:nvSpPr>
              <p:cNvPr id="14" name="TextBox 13">
                <a:extLst>
                  <a:ext uri="{FF2B5EF4-FFF2-40B4-BE49-F238E27FC236}">
                    <a16:creationId xmlns:a16="http://schemas.microsoft.com/office/drawing/2014/main" id="{59FB7879-BCF9-4B1A-A2CC-BB0778FBDB53}"/>
                  </a:ext>
                </a:extLst>
              </p:cNvPr>
              <p:cNvSpPr txBox="1">
                <a:spLocks noRot="1" noChangeAspect="1" noMove="1" noResize="1" noEditPoints="1" noAdjustHandles="1" noChangeArrowheads="1" noChangeShapeType="1" noTextEdit="1"/>
              </p:cNvSpPr>
              <p:nvPr/>
            </p:nvSpPr>
            <p:spPr>
              <a:xfrm>
                <a:off x="1412247" y="555798"/>
                <a:ext cx="9756392" cy="954107"/>
              </a:xfrm>
              <a:prstGeom prst="rect">
                <a:avLst/>
              </a:prstGeom>
              <a:blipFill>
                <a:blip r:embed="rId2"/>
                <a:stretch>
                  <a:fillRect l="-1313" t="-5732" b="-17197"/>
                </a:stretch>
              </a:blipFill>
            </p:spPr>
            <p:txBody>
              <a:bodyPr/>
              <a:lstStyle/>
              <a:p>
                <a:r>
                  <a:rPr lang="en-SG">
                    <a:noFill/>
                  </a:rPr>
                  <a:t> </a:t>
                </a:r>
              </a:p>
            </p:txBody>
          </p:sp>
        </mc:Fallback>
      </mc:AlternateContent>
      <p:sp>
        <p:nvSpPr>
          <p:cNvPr id="6" name="Oval 5">
            <a:extLst>
              <a:ext uri="{FF2B5EF4-FFF2-40B4-BE49-F238E27FC236}">
                <a16:creationId xmlns:a16="http://schemas.microsoft.com/office/drawing/2014/main" id="{3F151376-98E3-4E74-9C3B-468AE0C6B51E}"/>
              </a:ext>
            </a:extLst>
          </p:cNvPr>
          <p:cNvSpPr/>
          <p:nvPr/>
        </p:nvSpPr>
        <p:spPr>
          <a:xfrm>
            <a:off x="1911927" y="2563091"/>
            <a:ext cx="2438400" cy="2258291"/>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Rounded Corners 6">
            <a:extLst>
              <a:ext uri="{FF2B5EF4-FFF2-40B4-BE49-F238E27FC236}">
                <a16:creationId xmlns:a16="http://schemas.microsoft.com/office/drawing/2014/main" id="{FDBD8B43-3886-41F5-A900-7A9EA89694BA}"/>
              </a:ext>
            </a:extLst>
          </p:cNvPr>
          <p:cNvSpPr/>
          <p:nvPr/>
        </p:nvSpPr>
        <p:spPr>
          <a:xfrm>
            <a:off x="2105893" y="2161310"/>
            <a:ext cx="471054" cy="401781"/>
          </a:xfrm>
          <a:prstGeom prst="roundRect">
            <a:avLst/>
          </a:prstGeom>
          <a:solidFill>
            <a:srgbClr val="FF505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Rounded Corners 8">
            <a:extLst>
              <a:ext uri="{FF2B5EF4-FFF2-40B4-BE49-F238E27FC236}">
                <a16:creationId xmlns:a16="http://schemas.microsoft.com/office/drawing/2014/main" id="{0A38AC06-F92A-41F1-8B93-284F06ED39DD}"/>
              </a:ext>
            </a:extLst>
          </p:cNvPr>
          <p:cNvSpPr/>
          <p:nvPr/>
        </p:nvSpPr>
        <p:spPr>
          <a:xfrm>
            <a:off x="2992583" y="1988128"/>
            <a:ext cx="471054" cy="401781"/>
          </a:xfrm>
          <a:prstGeom prst="roundRect">
            <a:avLst/>
          </a:prstGeom>
          <a:solidFill>
            <a:srgbClr val="FF505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Rounded Corners 10">
            <a:extLst>
              <a:ext uri="{FF2B5EF4-FFF2-40B4-BE49-F238E27FC236}">
                <a16:creationId xmlns:a16="http://schemas.microsoft.com/office/drawing/2014/main" id="{876CAB55-A543-47CF-AC9E-BFB279CC4631}"/>
              </a:ext>
            </a:extLst>
          </p:cNvPr>
          <p:cNvSpPr/>
          <p:nvPr/>
        </p:nvSpPr>
        <p:spPr>
          <a:xfrm>
            <a:off x="3879275" y="2271906"/>
            <a:ext cx="471054" cy="401781"/>
          </a:xfrm>
          <a:prstGeom prst="roundRect">
            <a:avLst/>
          </a:prstGeom>
          <a:solidFill>
            <a:srgbClr val="FF505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ectangle: Rounded Corners 12">
            <a:extLst>
              <a:ext uri="{FF2B5EF4-FFF2-40B4-BE49-F238E27FC236}">
                <a16:creationId xmlns:a16="http://schemas.microsoft.com/office/drawing/2014/main" id="{2C765756-41DE-4EBA-B7EB-64B41F59683F}"/>
              </a:ext>
            </a:extLst>
          </p:cNvPr>
          <p:cNvSpPr/>
          <p:nvPr/>
        </p:nvSpPr>
        <p:spPr>
          <a:xfrm>
            <a:off x="1454725" y="2812715"/>
            <a:ext cx="471054" cy="401781"/>
          </a:xfrm>
          <a:prstGeom prst="roundRect">
            <a:avLst/>
          </a:prstGeom>
          <a:solidFill>
            <a:srgbClr val="FF505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Rounded Corners 14">
            <a:extLst>
              <a:ext uri="{FF2B5EF4-FFF2-40B4-BE49-F238E27FC236}">
                <a16:creationId xmlns:a16="http://schemas.microsoft.com/office/drawing/2014/main" id="{3F3E441B-B914-4CE0-9A1A-E74BEE03B880}"/>
              </a:ext>
            </a:extLst>
          </p:cNvPr>
          <p:cNvSpPr/>
          <p:nvPr/>
        </p:nvSpPr>
        <p:spPr>
          <a:xfrm>
            <a:off x="4447315" y="2920773"/>
            <a:ext cx="471054" cy="401781"/>
          </a:xfrm>
          <a:prstGeom prst="roundRect">
            <a:avLst/>
          </a:prstGeom>
          <a:solidFill>
            <a:srgbClr val="FF505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7" name="Rectangle: Rounded Corners 16">
            <a:extLst>
              <a:ext uri="{FF2B5EF4-FFF2-40B4-BE49-F238E27FC236}">
                <a16:creationId xmlns:a16="http://schemas.microsoft.com/office/drawing/2014/main" id="{92858956-2C13-45FE-A567-4821DF8B7AE4}"/>
              </a:ext>
            </a:extLst>
          </p:cNvPr>
          <p:cNvSpPr/>
          <p:nvPr/>
        </p:nvSpPr>
        <p:spPr>
          <a:xfrm>
            <a:off x="4572002" y="3692236"/>
            <a:ext cx="471054" cy="401781"/>
          </a:xfrm>
          <a:prstGeom prst="roundRect">
            <a:avLst/>
          </a:prstGeom>
          <a:solidFill>
            <a:srgbClr val="FF505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Rectangle: Rounded Corners 18">
            <a:extLst>
              <a:ext uri="{FF2B5EF4-FFF2-40B4-BE49-F238E27FC236}">
                <a16:creationId xmlns:a16="http://schemas.microsoft.com/office/drawing/2014/main" id="{E3BBC274-6393-4913-801C-525CC39C31DB}"/>
              </a:ext>
            </a:extLst>
          </p:cNvPr>
          <p:cNvSpPr/>
          <p:nvPr/>
        </p:nvSpPr>
        <p:spPr>
          <a:xfrm>
            <a:off x="1330028" y="3744598"/>
            <a:ext cx="471054" cy="401781"/>
          </a:xfrm>
          <a:prstGeom prst="roundRect">
            <a:avLst/>
          </a:prstGeom>
          <a:solidFill>
            <a:srgbClr val="FF505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Rectangle: Rounded Corners 20">
            <a:extLst>
              <a:ext uri="{FF2B5EF4-FFF2-40B4-BE49-F238E27FC236}">
                <a16:creationId xmlns:a16="http://schemas.microsoft.com/office/drawing/2014/main" id="{9FC5C1D4-4C28-4642-8C5F-B39A12EA3DEA}"/>
              </a:ext>
            </a:extLst>
          </p:cNvPr>
          <p:cNvSpPr/>
          <p:nvPr/>
        </p:nvSpPr>
        <p:spPr>
          <a:xfrm>
            <a:off x="1690252" y="4506191"/>
            <a:ext cx="471054" cy="401781"/>
          </a:xfrm>
          <a:prstGeom prst="roundRect">
            <a:avLst/>
          </a:prstGeom>
          <a:solidFill>
            <a:srgbClr val="FF505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Rectangle: Rounded Corners 24">
            <a:extLst>
              <a:ext uri="{FF2B5EF4-FFF2-40B4-BE49-F238E27FC236}">
                <a16:creationId xmlns:a16="http://schemas.microsoft.com/office/drawing/2014/main" id="{1DB369AA-C7A7-441C-A719-C0E57F3617D1}"/>
              </a:ext>
            </a:extLst>
          </p:cNvPr>
          <p:cNvSpPr/>
          <p:nvPr/>
        </p:nvSpPr>
        <p:spPr>
          <a:xfrm>
            <a:off x="3463637" y="4994564"/>
            <a:ext cx="471054" cy="401781"/>
          </a:xfrm>
          <a:prstGeom prst="roundRect">
            <a:avLst/>
          </a:prstGeom>
          <a:solidFill>
            <a:srgbClr val="FF505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Rectangle: Rounded Corners 26">
            <a:extLst>
              <a:ext uri="{FF2B5EF4-FFF2-40B4-BE49-F238E27FC236}">
                <a16:creationId xmlns:a16="http://schemas.microsoft.com/office/drawing/2014/main" id="{EC102F7C-AAF6-473C-AEBC-D3E16A16D388}"/>
              </a:ext>
            </a:extLst>
          </p:cNvPr>
          <p:cNvSpPr/>
          <p:nvPr/>
        </p:nvSpPr>
        <p:spPr>
          <a:xfrm>
            <a:off x="4163294" y="4462896"/>
            <a:ext cx="471054" cy="401781"/>
          </a:xfrm>
          <a:prstGeom prst="roundRect">
            <a:avLst/>
          </a:prstGeom>
          <a:solidFill>
            <a:srgbClr val="FF505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 name="Rectangle: Rounded Corners 28">
            <a:extLst>
              <a:ext uri="{FF2B5EF4-FFF2-40B4-BE49-F238E27FC236}">
                <a16:creationId xmlns:a16="http://schemas.microsoft.com/office/drawing/2014/main" id="{DB3E112D-EB8F-4CD2-AC03-FC7175A9FDEB}"/>
              </a:ext>
            </a:extLst>
          </p:cNvPr>
          <p:cNvSpPr/>
          <p:nvPr/>
        </p:nvSpPr>
        <p:spPr>
          <a:xfrm>
            <a:off x="2549239" y="4994562"/>
            <a:ext cx="471054" cy="401781"/>
          </a:xfrm>
          <a:prstGeom prst="roundRect">
            <a:avLst/>
          </a:prstGeom>
          <a:solidFill>
            <a:srgbClr val="FF505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 name="TextBox 2">
            <a:extLst>
              <a:ext uri="{FF2B5EF4-FFF2-40B4-BE49-F238E27FC236}">
                <a16:creationId xmlns:a16="http://schemas.microsoft.com/office/drawing/2014/main" id="{C997BE16-C25C-3D4C-8571-3C16D4D0AA59}"/>
              </a:ext>
            </a:extLst>
          </p:cNvPr>
          <p:cNvSpPr txBox="1"/>
          <p:nvPr/>
        </p:nvSpPr>
        <p:spPr>
          <a:xfrm>
            <a:off x="5702954" y="2271906"/>
            <a:ext cx="4782829" cy="954107"/>
          </a:xfrm>
          <a:prstGeom prst="rect">
            <a:avLst/>
          </a:prstGeom>
          <a:noFill/>
        </p:spPr>
        <p:txBody>
          <a:bodyPr wrap="square" rtlCol="0">
            <a:spAutoFit/>
          </a:bodyPr>
          <a:lstStyle/>
          <a:p>
            <a:r>
              <a:rPr lang="en-US" sz="2800" dirty="0"/>
              <a:t>Treat the empty chair as just another person.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47EA252-D1D7-D245-AF15-B4E1A4F201B0}"/>
                  </a:ext>
                </a:extLst>
              </p:cNvPr>
              <p:cNvSpPr txBox="1"/>
              <p:nvPr/>
            </p:nvSpPr>
            <p:spPr>
              <a:xfrm>
                <a:off x="5702953" y="3692236"/>
                <a:ext cx="4782830" cy="1384995"/>
              </a:xfrm>
              <a:prstGeom prst="rect">
                <a:avLst/>
              </a:prstGeom>
              <a:noFill/>
            </p:spPr>
            <p:txBody>
              <a:bodyPr wrap="square" rtlCol="0">
                <a:spAutoFit/>
              </a:bodyPr>
              <a:lstStyle/>
              <a:p>
                <a:r>
                  <a:rPr lang="en-US" sz="2800" dirty="0">
                    <a:solidFill>
                      <a:schemeClr val="tx1"/>
                    </a:solidFill>
                  </a:rPr>
                  <a:t>Therefore, there are </a:t>
                </a:r>
                <a14:m>
                  <m:oMath xmlns:m="http://schemas.openxmlformats.org/officeDocument/2006/math">
                    <m:d>
                      <m:dPr>
                        <m:ctrlPr>
                          <a:rPr lang="en-SG" sz="2800" b="1" i="1" smtClean="0">
                            <a:solidFill>
                              <a:srgbClr val="C00000"/>
                            </a:solidFill>
                            <a:latin typeface="Cambria Math" panose="02040503050406030204" pitchFamily="18" charset="0"/>
                          </a:rPr>
                        </m:ctrlPr>
                      </m:dPr>
                      <m:e>
                        <m:r>
                          <a:rPr lang="en-US" sz="2800" b="1" i="1">
                            <a:solidFill>
                              <a:srgbClr val="C00000"/>
                            </a:solidFill>
                            <a:latin typeface="Cambria Math" panose="02040503050406030204" pitchFamily="18" charset="0"/>
                          </a:rPr>
                          <m:t>𝒏</m:t>
                        </m:r>
                        <m:r>
                          <a:rPr lang="en-US" sz="2800" b="1" i="1">
                            <a:solidFill>
                              <a:srgbClr val="C00000"/>
                            </a:solidFill>
                            <a:latin typeface="Cambria Math" panose="02040503050406030204" pitchFamily="18" charset="0"/>
                          </a:rPr>
                          <m:t>−</m:t>
                        </m:r>
                        <m:r>
                          <a:rPr lang="en-US" sz="2800" b="1" i="1">
                            <a:solidFill>
                              <a:srgbClr val="C00000"/>
                            </a:solidFill>
                            <a:latin typeface="Cambria Math" panose="02040503050406030204" pitchFamily="18" charset="0"/>
                          </a:rPr>
                          <m:t>𝟏</m:t>
                        </m:r>
                      </m:e>
                    </m:d>
                    <m:r>
                      <a:rPr lang="en-US" sz="2800" b="1" i="1">
                        <a:solidFill>
                          <a:srgbClr val="C00000"/>
                        </a:solidFill>
                        <a:latin typeface="Cambria Math" panose="02040503050406030204" pitchFamily="18" charset="0"/>
                      </a:rPr>
                      <m:t>!</m:t>
                    </m:r>
                  </m:oMath>
                </a14:m>
                <a:r>
                  <a:rPr lang="en-US" sz="2800" b="1" dirty="0">
                    <a:solidFill>
                      <a:srgbClr val="C00000"/>
                    </a:solidFill>
                  </a:rPr>
                  <a:t> </a:t>
                </a:r>
                <a:r>
                  <a:rPr lang="en-US" sz="2800" dirty="0">
                    <a:solidFill>
                      <a:schemeClr val="tx1"/>
                    </a:solidFill>
                  </a:rPr>
                  <a:t>ways to seat </a:t>
                </a:r>
                <a14:m>
                  <m:oMath xmlns:m="http://schemas.openxmlformats.org/officeDocument/2006/math">
                    <m:r>
                      <a:rPr lang="en-US" sz="2800" i="1">
                        <a:solidFill>
                          <a:schemeClr val="tx1"/>
                        </a:solidFill>
                        <a:latin typeface="Cambria Math" panose="02040503050406030204" pitchFamily="18" charset="0"/>
                      </a:rPr>
                      <m:t>𝑛</m:t>
                    </m:r>
                    <m:r>
                      <a:rPr lang="en-US" sz="2800" i="1">
                        <a:solidFill>
                          <a:schemeClr val="tx1"/>
                        </a:solidFill>
                        <a:latin typeface="Cambria Math" panose="02040503050406030204" pitchFamily="18" charset="0"/>
                      </a:rPr>
                      <m:t>−1</m:t>
                    </m:r>
                  </m:oMath>
                </a14:m>
                <a:r>
                  <a:rPr lang="en-US" sz="2800" dirty="0">
                    <a:solidFill>
                      <a:schemeClr val="tx1"/>
                    </a:solidFill>
                  </a:rPr>
                  <a:t> people around a table with </a:t>
                </a:r>
                <a14:m>
                  <m:oMath xmlns:m="http://schemas.openxmlformats.org/officeDocument/2006/math">
                    <m:r>
                      <a:rPr lang="en-US" sz="2800" i="1">
                        <a:solidFill>
                          <a:schemeClr val="tx1"/>
                        </a:solidFill>
                        <a:latin typeface="Cambria Math" panose="02040503050406030204" pitchFamily="18" charset="0"/>
                      </a:rPr>
                      <m:t>𝑛</m:t>
                    </m:r>
                  </m:oMath>
                </a14:m>
                <a:r>
                  <a:rPr lang="en-US" sz="2800" dirty="0">
                    <a:solidFill>
                      <a:schemeClr val="tx1"/>
                    </a:solidFill>
                  </a:rPr>
                  <a:t> chairs.</a:t>
                </a:r>
                <a:endParaRPr lang="en-SG" sz="2800" dirty="0">
                  <a:solidFill>
                    <a:schemeClr val="tx1"/>
                  </a:solidFill>
                </a:endParaRPr>
              </a:p>
            </p:txBody>
          </p:sp>
        </mc:Choice>
        <mc:Fallback xmlns="">
          <p:sp>
            <p:nvSpPr>
              <p:cNvPr id="4" name="TextBox 3">
                <a:extLst>
                  <a:ext uri="{FF2B5EF4-FFF2-40B4-BE49-F238E27FC236}">
                    <a16:creationId xmlns:a16="http://schemas.microsoft.com/office/drawing/2014/main" id="{847EA252-D1D7-D245-AF15-B4E1A4F201B0}"/>
                  </a:ext>
                </a:extLst>
              </p:cNvPr>
              <p:cNvSpPr txBox="1">
                <a:spLocks noRot="1" noChangeAspect="1" noMove="1" noResize="1" noEditPoints="1" noAdjustHandles="1" noChangeArrowheads="1" noChangeShapeType="1" noTextEdit="1"/>
              </p:cNvSpPr>
              <p:nvPr/>
            </p:nvSpPr>
            <p:spPr>
              <a:xfrm>
                <a:off x="5702953" y="3692236"/>
                <a:ext cx="4782830" cy="1384995"/>
              </a:xfrm>
              <a:prstGeom prst="rect">
                <a:avLst/>
              </a:prstGeom>
              <a:blipFill>
                <a:blip r:embed="rId3"/>
                <a:stretch>
                  <a:fillRect l="-2679" t="-4405" b="-11894"/>
                </a:stretch>
              </a:blipFill>
            </p:spPr>
            <p:txBody>
              <a:bodyPr/>
              <a:lstStyle/>
              <a:p>
                <a:r>
                  <a:rPr lang="en-SG">
                    <a:noFill/>
                  </a:rPr>
                  <a:t> </a:t>
                </a:r>
              </a:p>
            </p:txBody>
          </p:sp>
        </mc:Fallback>
      </mc:AlternateContent>
    </p:spTree>
    <p:extLst>
      <p:ext uri="{BB962C8B-B14F-4D97-AF65-F5344CB8AC3E}">
        <p14:creationId xmlns:p14="http://schemas.microsoft.com/office/powerpoint/2010/main" val="2385547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9532D-7B1D-4496-906D-F1887FE508D2}"/>
              </a:ext>
            </a:extLst>
          </p:cNvPr>
          <p:cNvSpPr>
            <a:spLocks noGrp="1"/>
          </p:cNvSpPr>
          <p:nvPr>
            <p:ph type="title"/>
          </p:nvPr>
        </p:nvSpPr>
        <p:spPr>
          <a:xfrm>
            <a:off x="314662" y="226852"/>
            <a:ext cx="1097585" cy="895927"/>
          </a:xfrm>
        </p:spPr>
        <p:txBody>
          <a:bodyPr>
            <a:normAutofit/>
          </a:bodyPr>
          <a:lstStyle/>
          <a:p>
            <a:pPr>
              <a:lnSpc>
                <a:spcPct val="100000"/>
              </a:lnSpc>
            </a:pPr>
            <a:r>
              <a:rPr lang="en-SG" dirty="0">
                <a:solidFill>
                  <a:schemeClr val="bg2">
                    <a:lumMod val="50000"/>
                  </a:schemeClr>
                </a:solidFill>
              </a:rPr>
              <a:t>Q8.</a:t>
            </a:r>
            <a:endParaRPr lang="en-SG" dirty="0">
              <a:solidFill>
                <a:schemeClr val="bg2">
                  <a:lumMod val="50000"/>
                </a:schemeClr>
              </a:solidFill>
              <a:latin typeface="Cambria Math" panose="02040503050406030204" pitchFamily="18" charset="0"/>
              <a:ea typeface="Cambria Math" panose="02040503050406030204" pitchFamily="18" charset="0"/>
            </a:endParaRPr>
          </a:p>
        </p:txBody>
      </p:sp>
      <p:sp>
        <p:nvSpPr>
          <p:cNvPr id="10" name="Slide Number Placeholder 1"/>
          <p:cNvSpPr>
            <a:spLocks noGrp="1"/>
          </p:cNvSpPr>
          <p:nvPr>
            <p:ph type="sldNum" sz="quarter" idx="12"/>
          </p:nvPr>
        </p:nvSpPr>
        <p:spPr>
          <a:xfrm>
            <a:off x="10485783" y="6492875"/>
            <a:ext cx="1706217" cy="365125"/>
          </a:xfrm>
        </p:spPr>
        <p:txBody>
          <a:bodyPr/>
          <a:lstStyle/>
          <a:p>
            <a:fld id="{576A5E36-E009-4840-A577-F8CF29116582}" type="slidenum">
              <a:rPr lang="en-US" sz="1600" smtClean="0">
                <a:solidFill>
                  <a:schemeClr val="bg1"/>
                </a:solidFill>
              </a:rPr>
              <a:t>13</a:t>
            </a:fld>
            <a:endParaRPr lang="en-US" sz="1600" dirty="0">
              <a:solidFill>
                <a:schemeClr val="bg1"/>
              </a:solidFill>
            </a:endParaRPr>
          </a:p>
        </p:txBody>
      </p:sp>
      <p:sp>
        <p:nvSpPr>
          <p:cNvPr id="14" name="TextBox 13">
            <a:extLst>
              <a:ext uri="{FF2B5EF4-FFF2-40B4-BE49-F238E27FC236}">
                <a16:creationId xmlns:a16="http://schemas.microsoft.com/office/drawing/2014/main" id="{59FB7879-BCF9-4B1A-A2CC-BB0778FBDB53}"/>
              </a:ext>
            </a:extLst>
          </p:cNvPr>
          <p:cNvSpPr txBox="1"/>
          <p:nvPr/>
        </p:nvSpPr>
        <p:spPr>
          <a:xfrm>
            <a:off x="1405777" y="372102"/>
            <a:ext cx="9945713" cy="954107"/>
          </a:xfrm>
          <a:prstGeom prst="rect">
            <a:avLst/>
          </a:prstGeom>
          <a:solidFill>
            <a:srgbClr val="CCECFF"/>
          </a:solidFill>
        </p:spPr>
        <p:txBody>
          <a:bodyPr wrap="square" rtlCol="0">
            <a:spAutoFit/>
          </a:bodyPr>
          <a:lstStyle/>
          <a:p>
            <a:r>
              <a:rPr lang="en-SG" sz="2800" dirty="0"/>
              <a:t>Prove that if you randomly put </a:t>
            </a:r>
            <a:r>
              <a:rPr lang="en-SG" sz="2800" dirty="0">
                <a:solidFill>
                  <a:srgbClr val="0000FF"/>
                </a:solidFill>
              </a:rPr>
              <a:t>51 points</a:t>
            </a:r>
            <a:r>
              <a:rPr lang="en-SG" sz="2800" dirty="0"/>
              <a:t> inside a unit square, there are always </a:t>
            </a:r>
            <a:r>
              <a:rPr lang="en-SG" sz="2800" dirty="0">
                <a:solidFill>
                  <a:srgbClr val="0000FF"/>
                </a:solidFill>
              </a:rPr>
              <a:t>3 points </a:t>
            </a:r>
            <a:r>
              <a:rPr lang="en-SG" sz="2800" dirty="0"/>
              <a:t>that can be covered by a circle of </a:t>
            </a:r>
            <a:r>
              <a:rPr lang="en-SG" sz="2800" dirty="0">
                <a:solidFill>
                  <a:srgbClr val="0000FF"/>
                </a:solidFill>
              </a:rPr>
              <a:t>radius 1/7</a:t>
            </a:r>
            <a:r>
              <a:rPr lang="en-SG" sz="2800" dirty="0"/>
              <a:t>.</a:t>
            </a:r>
          </a:p>
        </p:txBody>
      </p:sp>
      <p:sp>
        <p:nvSpPr>
          <p:cNvPr id="3" name="Rectangle 2">
            <a:extLst>
              <a:ext uri="{FF2B5EF4-FFF2-40B4-BE49-F238E27FC236}">
                <a16:creationId xmlns:a16="http://schemas.microsoft.com/office/drawing/2014/main" id="{030F0D61-9C20-451D-ABB1-6AE5B568F9A3}"/>
              </a:ext>
            </a:extLst>
          </p:cNvPr>
          <p:cNvSpPr/>
          <p:nvPr/>
        </p:nvSpPr>
        <p:spPr>
          <a:xfrm>
            <a:off x="1311564" y="2201023"/>
            <a:ext cx="3694537" cy="358810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41" name="Group 40">
            <a:extLst>
              <a:ext uri="{FF2B5EF4-FFF2-40B4-BE49-F238E27FC236}">
                <a16:creationId xmlns:a16="http://schemas.microsoft.com/office/drawing/2014/main" id="{95D240DB-3CB7-4A98-90A1-554A15455893}"/>
              </a:ext>
            </a:extLst>
          </p:cNvPr>
          <p:cNvGrpSpPr/>
          <p:nvPr/>
        </p:nvGrpSpPr>
        <p:grpSpPr>
          <a:xfrm>
            <a:off x="1311564" y="2201023"/>
            <a:ext cx="3694537" cy="3588104"/>
            <a:chOff x="1311564" y="2201023"/>
            <a:chExt cx="3694537" cy="3588104"/>
          </a:xfrm>
        </p:grpSpPr>
        <p:cxnSp>
          <p:nvCxnSpPr>
            <p:cNvPr id="5" name="Straight Connector 4">
              <a:extLst>
                <a:ext uri="{FF2B5EF4-FFF2-40B4-BE49-F238E27FC236}">
                  <a16:creationId xmlns:a16="http://schemas.microsoft.com/office/drawing/2014/main" id="{DF64A005-26A9-48E4-B32B-4D38095CB6BF}"/>
                </a:ext>
              </a:extLst>
            </p:cNvPr>
            <p:cNvCxnSpPr>
              <a:cxnSpLocks/>
            </p:cNvCxnSpPr>
            <p:nvPr/>
          </p:nvCxnSpPr>
          <p:spPr>
            <a:xfrm>
              <a:off x="1311564" y="2916831"/>
              <a:ext cx="3694537" cy="0"/>
            </a:xfrm>
            <a:prstGeom prst="line">
              <a:avLst/>
            </a:prstGeom>
            <a:ln w="28575">
              <a:solidFill>
                <a:srgbClr val="FF9933"/>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9842989-0E8D-4899-833E-48994C292F41}"/>
                </a:ext>
              </a:extLst>
            </p:cNvPr>
            <p:cNvCxnSpPr>
              <a:cxnSpLocks/>
            </p:cNvCxnSpPr>
            <p:nvPr/>
          </p:nvCxnSpPr>
          <p:spPr>
            <a:xfrm>
              <a:off x="1311564" y="3632640"/>
              <a:ext cx="3694537" cy="0"/>
            </a:xfrm>
            <a:prstGeom prst="line">
              <a:avLst/>
            </a:prstGeom>
            <a:ln w="28575">
              <a:solidFill>
                <a:srgbClr val="FF9933"/>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BAFBD79-6BFA-41DF-8DE8-84BDDF5947C3}"/>
                </a:ext>
              </a:extLst>
            </p:cNvPr>
            <p:cNvCxnSpPr>
              <a:cxnSpLocks/>
            </p:cNvCxnSpPr>
            <p:nvPr/>
          </p:nvCxnSpPr>
          <p:spPr>
            <a:xfrm>
              <a:off x="1311564" y="4352979"/>
              <a:ext cx="3694537" cy="0"/>
            </a:xfrm>
            <a:prstGeom prst="line">
              <a:avLst/>
            </a:prstGeom>
            <a:ln w="28575">
              <a:solidFill>
                <a:srgbClr val="FF9933"/>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649CD98-4F71-465F-BB45-7D9179387114}"/>
                </a:ext>
              </a:extLst>
            </p:cNvPr>
            <p:cNvCxnSpPr>
              <a:cxnSpLocks/>
            </p:cNvCxnSpPr>
            <p:nvPr/>
          </p:nvCxnSpPr>
          <p:spPr>
            <a:xfrm>
              <a:off x="1311564" y="5073318"/>
              <a:ext cx="3694537" cy="0"/>
            </a:xfrm>
            <a:prstGeom prst="line">
              <a:avLst/>
            </a:prstGeom>
            <a:ln w="28575">
              <a:solidFill>
                <a:srgbClr val="FF9933"/>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DC4EE86-EEF7-46AD-915C-C8D8326ED5B2}"/>
                </a:ext>
              </a:extLst>
            </p:cNvPr>
            <p:cNvCxnSpPr>
              <a:cxnSpLocks/>
            </p:cNvCxnSpPr>
            <p:nvPr/>
          </p:nvCxnSpPr>
          <p:spPr>
            <a:xfrm flipH="1" flipV="1">
              <a:off x="4271812" y="2201023"/>
              <a:ext cx="2" cy="3588104"/>
            </a:xfrm>
            <a:prstGeom prst="line">
              <a:avLst/>
            </a:prstGeom>
            <a:ln w="28575">
              <a:solidFill>
                <a:srgbClr val="FF9933"/>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C61F82E-4E79-4286-881B-38D05569378B}"/>
                </a:ext>
              </a:extLst>
            </p:cNvPr>
            <p:cNvCxnSpPr>
              <a:cxnSpLocks/>
            </p:cNvCxnSpPr>
            <p:nvPr/>
          </p:nvCxnSpPr>
          <p:spPr>
            <a:xfrm flipH="1" flipV="1">
              <a:off x="3546753" y="2201023"/>
              <a:ext cx="2" cy="3588104"/>
            </a:xfrm>
            <a:prstGeom prst="line">
              <a:avLst/>
            </a:prstGeom>
            <a:ln w="28575">
              <a:solidFill>
                <a:srgbClr val="FF9933"/>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BF80C76-8723-4D93-BE8E-1F71BBF95811}"/>
                </a:ext>
              </a:extLst>
            </p:cNvPr>
            <p:cNvCxnSpPr>
              <a:cxnSpLocks/>
            </p:cNvCxnSpPr>
            <p:nvPr/>
          </p:nvCxnSpPr>
          <p:spPr>
            <a:xfrm flipH="1" flipV="1">
              <a:off x="2791688" y="2201023"/>
              <a:ext cx="2" cy="3588104"/>
            </a:xfrm>
            <a:prstGeom prst="line">
              <a:avLst/>
            </a:prstGeom>
            <a:ln w="28575">
              <a:solidFill>
                <a:srgbClr val="FF9933"/>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9311EA3-AB1E-47A1-9245-5843A134549C}"/>
                </a:ext>
              </a:extLst>
            </p:cNvPr>
            <p:cNvCxnSpPr>
              <a:cxnSpLocks/>
            </p:cNvCxnSpPr>
            <p:nvPr/>
          </p:nvCxnSpPr>
          <p:spPr>
            <a:xfrm flipH="1" flipV="1">
              <a:off x="2045851" y="2201023"/>
              <a:ext cx="2" cy="3588104"/>
            </a:xfrm>
            <a:prstGeom prst="line">
              <a:avLst/>
            </a:prstGeom>
            <a:ln w="28575">
              <a:solidFill>
                <a:srgbClr val="FF9933"/>
              </a:solidFill>
            </a:ln>
          </p:spPr>
          <p:style>
            <a:lnRef idx="1">
              <a:schemeClr val="accent1"/>
            </a:lnRef>
            <a:fillRef idx="0">
              <a:schemeClr val="accent1"/>
            </a:fillRef>
            <a:effectRef idx="0">
              <a:schemeClr val="accent1"/>
            </a:effectRef>
            <a:fontRef idx="minor">
              <a:schemeClr val="tx1"/>
            </a:fontRef>
          </p:style>
        </p:cxnSp>
      </p:grpSp>
      <p:sp>
        <p:nvSpPr>
          <p:cNvPr id="42" name="TextBox 41">
            <a:extLst>
              <a:ext uri="{FF2B5EF4-FFF2-40B4-BE49-F238E27FC236}">
                <a16:creationId xmlns:a16="http://schemas.microsoft.com/office/drawing/2014/main" id="{9FD5C05C-4AC5-4640-8089-888D9C5FD2F8}"/>
              </a:ext>
            </a:extLst>
          </p:cNvPr>
          <p:cNvSpPr txBox="1"/>
          <p:nvPr/>
        </p:nvSpPr>
        <p:spPr>
          <a:xfrm>
            <a:off x="5541818" y="2629028"/>
            <a:ext cx="6082146" cy="830997"/>
          </a:xfrm>
          <a:prstGeom prst="rect">
            <a:avLst/>
          </a:prstGeom>
          <a:noFill/>
        </p:spPr>
        <p:txBody>
          <a:bodyPr wrap="square" rtlCol="0">
            <a:spAutoFit/>
          </a:bodyPr>
          <a:lstStyle/>
          <a:p>
            <a:pPr marL="360363" indent="-360363"/>
            <a:r>
              <a:rPr lang="en-SG" sz="2400" dirty="0"/>
              <a:t>2.	Now, at least one of these small squares would contain at least 3 points. (Why?)</a:t>
            </a:r>
          </a:p>
        </p:txBody>
      </p:sp>
      <p:sp>
        <p:nvSpPr>
          <p:cNvPr id="48" name="TextBox 47">
            <a:extLst>
              <a:ext uri="{FF2B5EF4-FFF2-40B4-BE49-F238E27FC236}">
                <a16:creationId xmlns:a16="http://schemas.microsoft.com/office/drawing/2014/main" id="{DE7AD03B-AFE8-448B-9C40-67AF853AB601}"/>
              </a:ext>
            </a:extLst>
          </p:cNvPr>
          <p:cNvSpPr txBox="1"/>
          <p:nvPr/>
        </p:nvSpPr>
        <p:spPr>
          <a:xfrm>
            <a:off x="5541818" y="3589618"/>
            <a:ext cx="6082146" cy="1200329"/>
          </a:xfrm>
          <a:prstGeom prst="rect">
            <a:avLst/>
          </a:prstGeom>
          <a:noFill/>
        </p:spPr>
        <p:txBody>
          <a:bodyPr wrap="square" rtlCol="0">
            <a:spAutoFit/>
          </a:bodyPr>
          <a:lstStyle/>
          <a:p>
            <a:pPr marL="360363" indent="-360363"/>
            <a:r>
              <a:rPr lang="en-SG" sz="2400" dirty="0"/>
              <a:t>3.	Now, the circle circumvented around the small square with the 3 points inside also contains these 3 points as it has radius</a:t>
            </a:r>
          </a:p>
        </p:txBody>
      </p:sp>
      <p:sp>
        <p:nvSpPr>
          <p:cNvPr id="49" name="Oval 48">
            <a:extLst>
              <a:ext uri="{FF2B5EF4-FFF2-40B4-BE49-F238E27FC236}">
                <a16:creationId xmlns:a16="http://schemas.microsoft.com/office/drawing/2014/main" id="{98CE6449-3B6F-4B69-A10B-3D49C4186198}"/>
              </a:ext>
            </a:extLst>
          </p:cNvPr>
          <p:cNvSpPr/>
          <p:nvPr/>
        </p:nvSpPr>
        <p:spPr>
          <a:xfrm>
            <a:off x="3404143" y="4189783"/>
            <a:ext cx="997526" cy="1042204"/>
          </a:xfrm>
          <a:prstGeom prst="ellipse">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nvGrpSpPr>
          <p:cNvPr id="55" name="Group 54">
            <a:extLst>
              <a:ext uri="{FF2B5EF4-FFF2-40B4-BE49-F238E27FC236}">
                <a16:creationId xmlns:a16="http://schemas.microsoft.com/office/drawing/2014/main" id="{3210CE95-920F-484D-A12D-1AD67508F4AD}"/>
              </a:ext>
            </a:extLst>
          </p:cNvPr>
          <p:cNvGrpSpPr/>
          <p:nvPr/>
        </p:nvGrpSpPr>
        <p:grpSpPr>
          <a:xfrm>
            <a:off x="3826111" y="4452730"/>
            <a:ext cx="355956" cy="386494"/>
            <a:chOff x="3826111" y="4452730"/>
            <a:chExt cx="355956" cy="386494"/>
          </a:xfrm>
        </p:grpSpPr>
        <p:sp>
          <p:nvSpPr>
            <p:cNvPr id="50" name="Oval 49">
              <a:extLst>
                <a:ext uri="{FF2B5EF4-FFF2-40B4-BE49-F238E27FC236}">
                  <a16:creationId xmlns:a16="http://schemas.microsoft.com/office/drawing/2014/main" id="{E01963D2-3FFF-407D-93EC-574978449E0D}"/>
                </a:ext>
              </a:extLst>
            </p:cNvPr>
            <p:cNvSpPr/>
            <p:nvPr/>
          </p:nvSpPr>
          <p:spPr>
            <a:xfrm>
              <a:off x="3912042" y="4452730"/>
              <a:ext cx="45719" cy="6344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2" name="Oval 51">
              <a:extLst>
                <a:ext uri="{FF2B5EF4-FFF2-40B4-BE49-F238E27FC236}">
                  <a16:creationId xmlns:a16="http://schemas.microsoft.com/office/drawing/2014/main" id="{B8BF8C2D-F029-4B72-B54D-FDFDD8DBADFD}"/>
                </a:ext>
              </a:extLst>
            </p:cNvPr>
            <p:cNvSpPr/>
            <p:nvPr/>
          </p:nvSpPr>
          <p:spPr>
            <a:xfrm>
              <a:off x="3826111" y="4775781"/>
              <a:ext cx="45719" cy="6344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4" name="Oval 53">
              <a:extLst>
                <a:ext uri="{FF2B5EF4-FFF2-40B4-BE49-F238E27FC236}">
                  <a16:creationId xmlns:a16="http://schemas.microsoft.com/office/drawing/2014/main" id="{17D3B444-4A67-40EE-8D73-27679B347DD5}"/>
                </a:ext>
              </a:extLst>
            </p:cNvPr>
            <p:cNvSpPr/>
            <p:nvPr/>
          </p:nvSpPr>
          <p:spPr>
            <a:xfrm>
              <a:off x="4136348" y="4699581"/>
              <a:ext cx="45719" cy="6344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F7E4D82E-7517-4A74-A183-98E796284E33}"/>
                  </a:ext>
                </a:extLst>
              </p:cNvPr>
              <p:cNvSpPr txBox="1"/>
              <p:nvPr/>
            </p:nvSpPr>
            <p:spPr>
              <a:xfrm>
                <a:off x="6197600" y="4954988"/>
                <a:ext cx="4851398" cy="91627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ad>
                        <m:radPr>
                          <m:degHide m:val="on"/>
                          <m:ctrlPr>
                            <a:rPr lang="en-SG" sz="2000" i="1" smtClean="0">
                              <a:latin typeface="Cambria Math" panose="02040503050406030204" pitchFamily="18" charset="0"/>
                            </a:rPr>
                          </m:ctrlPr>
                        </m:radPr>
                        <m:deg/>
                        <m:e>
                          <m:sSup>
                            <m:sSupPr>
                              <m:ctrlPr>
                                <a:rPr lang="en-SG" sz="2000" i="1" smtClean="0">
                                  <a:latin typeface="Cambria Math" panose="02040503050406030204" pitchFamily="18" charset="0"/>
                                </a:rPr>
                              </m:ctrlPr>
                            </m:sSupPr>
                            <m:e>
                              <m:d>
                                <m:dPr>
                                  <m:ctrlPr>
                                    <a:rPr lang="en-SG" sz="2000" b="0" i="1" smtClean="0">
                                      <a:latin typeface="Cambria Math" panose="02040503050406030204" pitchFamily="18" charset="0"/>
                                    </a:rPr>
                                  </m:ctrlPr>
                                </m:dPr>
                                <m:e>
                                  <m:f>
                                    <m:fPr>
                                      <m:ctrlPr>
                                        <a:rPr lang="en-SG" sz="2000" b="0" i="1" smtClean="0">
                                          <a:latin typeface="Cambria Math" panose="02040503050406030204" pitchFamily="18" charset="0"/>
                                        </a:rPr>
                                      </m:ctrlPr>
                                    </m:fPr>
                                    <m:num>
                                      <m:r>
                                        <a:rPr lang="en-SG" sz="2000" b="0" i="1" smtClean="0">
                                          <a:latin typeface="Cambria Math" panose="02040503050406030204" pitchFamily="18" charset="0"/>
                                        </a:rPr>
                                        <m:t>1</m:t>
                                      </m:r>
                                    </m:num>
                                    <m:den>
                                      <m:r>
                                        <a:rPr lang="en-SG" sz="2000" b="0" i="1" smtClean="0">
                                          <a:latin typeface="Cambria Math" panose="02040503050406030204" pitchFamily="18" charset="0"/>
                                        </a:rPr>
                                        <m:t>10</m:t>
                                      </m:r>
                                    </m:den>
                                  </m:f>
                                </m:e>
                              </m:d>
                            </m:e>
                            <m:sup>
                              <m:r>
                                <a:rPr lang="en-SG" sz="2000" b="0" i="1" smtClean="0">
                                  <a:latin typeface="Cambria Math" panose="02040503050406030204" pitchFamily="18" charset="0"/>
                                </a:rPr>
                                <m:t>2</m:t>
                              </m:r>
                            </m:sup>
                          </m:sSup>
                          <m:r>
                            <a:rPr lang="en-SG" sz="2000" b="0" i="1" smtClean="0">
                              <a:latin typeface="Cambria Math" panose="02040503050406030204" pitchFamily="18" charset="0"/>
                            </a:rPr>
                            <m:t>+</m:t>
                          </m:r>
                          <m:sSup>
                            <m:sSupPr>
                              <m:ctrlPr>
                                <a:rPr lang="en-SG" sz="2000" i="1">
                                  <a:latin typeface="Cambria Math" panose="02040503050406030204" pitchFamily="18" charset="0"/>
                                </a:rPr>
                              </m:ctrlPr>
                            </m:sSupPr>
                            <m:e>
                              <m:d>
                                <m:dPr>
                                  <m:ctrlPr>
                                    <a:rPr lang="en-SG" sz="2000" i="1">
                                      <a:latin typeface="Cambria Math" panose="02040503050406030204" pitchFamily="18" charset="0"/>
                                    </a:rPr>
                                  </m:ctrlPr>
                                </m:dPr>
                                <m:e>
                                  <m:f>
                                    <m:fPr>
                                      <m:ctrlPr>
                                        <a:rPr lang="en-SG" sz="2000" i="1">
                                          <a:latin typeface="Cambria Math" panose="02040503050406030204" pitchFamily="18" charset="0"/>
                                        </a:rPr>
                                      </m:ctrlPr>
                                    </m:fPr>
                                    <m:num>
                                      <m:r>
                                        <a:rPr lang="en-SG" sz="2000" i="1">
                                          <a:latin typeface="Cambria Math" panose="02040503050406030204" pitchFamily="18" charset="0"/>
                                        </a:rPr>
                                        <m:t>1</m:t>
                                      </m:r>
                                    </m:num>
                                    <m:den>
                                      <m:r>
                                        <a:rPr lang="en-SG" sz="2000" i="1">
                                          <a:latin typeface="Cambria Math" panose="02040503050406030204" pitchFamily="18" charset="0"/>
                                        </a:rPr>
                                        <m:t>10</m:t>
                                      </m:r>
                                    </m:den>
                                  </m:f>
                                </m:e>
                              </m:d>
                            </m:e>
                            <m:sup>
                              <m:r>
                                <a:rPr lang="en-SG" sz="2000" i="1">
                                  <a:latin typeface="Cambria Math" panose="02040503050406030204" pitchFamily="18" charset="0"/>
                                </a:rPr>
                                <m:t>2</m:t>
                              </m:r>
                            </m:sup>
                          </m:sSup>
                        </m:e>
                      </m:rad>
                      <m:r>
                        <a:rPr lang="en-SG" sz="2000" b="0" i="1" smtClean="0">
                          <a:latin typeface="Cambria Math" panose="02040503050406030204" pitchFamily="18" charset="0"/>
                        </a:rPr>
                        <m:t>=</m:t>
                      </m:r>
                      <m:rad>
                        <m:radPr>
                          <m:degHide m:val="on"/>
                          <m:ctrlPr>
                            <a:rPr lang="en-SG" sz="2000" b="0" i="1" smtClean="0">
                              <a:latin typeface="Cambria Math" panose="02040503050406030204" pitchFamily="18" charset="0"/>
                            </a:rPr>
                          </m:ctrlPr>
                        </m:radPr>
                        <m:deg/>
                        <m:e>
                          <m:f>
                            <m:fPr>
                              <m:ctrlPr>
                                <a:rPr lang="en-SG" sz="2000" b="0" i="1" smtClean="0">
                                  <a:latin typeface="Cambria Math" panose="02040503050406030204" pitchFamily="18" charset="0"/>
                                </a:rPr>
                              </m:ctrlPr>
                            </m:fPr>
                            <m:num>
                              <m:r>
                                <a:rPr lang="en-SG" sz="2000" b="0" i="1" smtClean="0">
                                  <a:latin typeface="Cambria Math" panose="02040503050406030204" pitchFamily="18" charset="0"/>
                                </a:rPr>
                                <m:t>1</m:t>
                              </m:r>
                            </m:num>
                            <m:den>
                              <m:r>
                                <a:rPr lang="en-SG" sz="2000" b="0" i="1" smtClean="0">
                                  <a:latin typeface="Cambria Math" panose="02040503050406030204" pitchFamily="18" charset="0"/>
                                </a:rPr>
                                <m:t>50</m:t>
                              </m:r>
                            </m:den>
                          </m:f>
                        </m:e>
                      </m:rad>
                      <m:r>
                        <a:rPr lang="en-SG" sz="2000" b="0" i="1" smtClean="0">
                          <a:latin typeface="Cambria Math" panose="02040503050406030204" pitchFamily="18" charset="0"/>
                        </a:rPr>
                        <m:t>&lt;</m:t>
                      </m:r>
                      <m:rad>
                        <m:radPr>
                          <m:degHide m:val="on"/>
                          <m:ctrlPr>
                            <a:rPr lang="en-SG" sz="2000" b="0" i="1" smtClean="0">
                              <a:latin typeface="Cambria Math" panose="02040503050406030204" pitchFamily="18" charset="0"/>
                            </a:rPr>
                          </m:ctrlPr>
                        </m:radPr>
                        <m:deg/>
                        <m:e>
                          <m:f>
                            <m:fPr>
                              <m:ctrlPr>
                                <a:rPr lang="en-SG" sz="2000" b="0" i="1" smtClean="0">
                                  <a:latin typeface="Cambria Math" panose="02040503050406030204" pitchFamily="18" charset="0"/>
                                </a:rPr>
                              </m:ctrlPr>
                            </m:fPr>
                            <m:num>
                              <m:r>
                                <a:rPr lang="en-SG" sz="2000" b="0" i="1" smtClean="0">
                                  <a:latin typeface="Cambria Math" panose="02040503050406030204" pitchFamily="18" charset="0"/>
                                </a:rPr>
                                <m:t>1</m:t>
                              </m:r>
                            </m:num>
                            <m:den>
                              <m:r>
                                <a:rPr lang="en-SG" sz="2000" b="0" i="1" smtClean="0">
                                  <a:latin typeface="Cambria Math" panose="02040503050406030204" pitchFamily="18" charset="0"/>
                                </a:rPr>
                                <m:t>49</m:t>
                              </m:r>
                            </m:den>
                          </m:f>
                        </m:e>
                      </m:rad>
                      <m:r>
                        <a:rPr lang="en-SG" sz="2000" b="0" i="1" smtClean="0">
                          <a:latin typeface="Cambria Math" panose="02040503050406030204" pitchFamily="18" charset="0"/>
                        </a:rPr>
                        <m:t>=</m:t>
                      </m:r>
                      <m:f>
                        <m:fPr>
                          <m:ctrlPr>
                            <a:rPr lang="en-SG" sz="2000" b="0" i="1" smtClean="0">
                              <a:latin typeface="Cambria Math" panose="02040503050406030204" pitchFamily="18" charset="0"/>
                            </a:rPr>
                          </m:ctrlPr>
                        </m:fPr>
                        <m:num>
                          <m:r>
                            <a:rPr lang="en-SG" sz="2000" b="0" i="1" smtClean="0">
                              <a:latin typeface="Cambria Math" panose="02040503050406030204" pitchFamily="18" charset="0"/>
                            </a:rPr>
                            <m:t>1</m:t>
                          </m:r>
                        </m:num>
                        <m:den>
                          <m:r>
                            <a:rPr lang="en-SG" sz="2000" b="0" i="1" smtClean="0">
                              <a:latin typeface="Cambria Math" panose="02040503050406030204" pitchFamily="18" charset="0"/>
                            </a:rPr>
                            <m:t>7</m:t>
                          </m:r>
                        </m:den>
                      </m:f>
                    </m:oMath>
                  </m:oMathPara>
                </a14:m>
                <a:endParaRPr lang="en-SG" sz="2000" dirty="0"/>
              </a:p>
            </p:txBody>
          </p:sp>
        </mc:Choice>
        <mc:Fallback xmlns="">
          <p:sp>
            <p:nvSpPr>
              <p:cNvPr id="56" name="TextBox 55">
                <a:extLst>
                  <a:ext uri="{FF2B5EF4-FFF2-40B4-BE49-F238E27FC236}">
                    <a16:creationId xmlns:a16="http://schemas.microsoft.com/office/drawing/2014/main" id="{F7E4D82E-7517-4A74-A183-98E796284E33}"/>
                  </a:ext>
                </a:extLst>
              </p:cNvPr>
              <p:cNvSpPr txBox="1">
                <a:spLocks noRot="1" noChangeAspect="1" noMove="1" noResize="1" noEditPoints="1" noAdjustHandles="1" noChangeArrowheads="1" noChangeShapeType="1" noTextEdit="1"/>
              </p:cNvSpPr>
              <p:nvPr/>
            </p:nvSpPr>
            <p:spPr>
              <a:xfrm>
                <a:off x="6197600" y="4954988"/>
                <a:ext cx="4851398" cy="916276"/>
              </a:xfrm>
              <a:prstGeom prst="rect">
                <a:avLst/>
              </a:prstGeom>
              <a:blipFill>
                <a:blip r:embed="rId2"/>
                <a:stretch>
                  <a:fillRect/>
                </a:stretch>
              </a:blipFill>
            </p:spPr>
            <p:txBody>
              <a:bodyPr/>
              <a:lstStyle/>
              <a:p>
                <a:r>
                  <a:rPr lang="en-SG">
                    <a:noFill/>
                  </a:rPr>
                  <a:t> </a:t>
                </a:r>
              </a:p>
            </p:txBody>
          </p:sp>
        </mc:Fallback>
      </mc:AlternateContent>
      <p:sp>
        <p:nvSpPr>
          <p:cNvPr id="44" name="TextBox 43">
            <a:extLst>
              <a:ext uri="{FF2B5EF4-FFF2-40B4-BE49-F238E27FC236}">
                <a16:creationId xmlns:a16="http://schemas.microsoft.com/office/drawing/2014/main" id="{75CDEDF6-9605-4839-B6B2-409397A4696A}"/>
              </a:ext>
            </a:extLst>
          </p:cNvPr>
          <p:cNvSpPr txBox="1"/>
          <p:nvPr/>
        </p:nvSpPr>
        <p:spPr>
          <a:xfrm>
            <a:off x="5541818" y="1674742"/>
            <a:ext cx="5999462" cy="830997"/>
          </a:xfrm>
          <a:prstGeom prst="rect">
            <a:avLst/>
          </a:prstGeom>
          <a:noFill/>
        </p:spPr>
        <p:txBody>
          <a:bodyPr wrap="square" rtlCol="0">
            <a:spAutoFit/>
          </a:bodyPr>
          <a:lstStyle/>
          <a:p>
            <a:pPr marL="360363" indent="-360363"/>
            <a:r>
              <a:rPr lang="en-SG" sz="2400" dirty="0"/>
              <a:t>1.	Divide the unit square into </a:t>
            </a:r>
            <a:r>
              <a:rPr lang="en-SG" sz="2400" dirty="0">
                <a:solidFill>
                  <a:srgbClr val="C00000"/>
                </a:solidFill>
              </a:rPr>
              <a:t>25</a:t>
            </a:r>
            <a:r>
              <a:rPr lang="en-SG" sz="2400" dirty="0"/>
              <a:t> equal smaller squares of side </a:t>
            </a:r>
            <a:r>
              <a:rPr lang="en-SG" sz="2400" dirty="0">
                <a:solidFill>
                  <a:srgbClr val="C00000"/>
                </a:solidFill>
              </a:rPr>
              <a:t>1/5</a:t>
            </a:r>
            <a:r>
              <a:rPr lang="en-SG" sz="2400" dirty="0"/>
              <a:t> each.</a:t>
            </a:r>
          </a:p>
        </p:txBody>
      </p:sp>
    </p:spTree>
    <p:extLst>
      <p:ext uri="{BB962C8B-B14F-4D97-AF65-F5344CB8AC3E}">
        <p14:creationId xmlns:p14="http://schemas.microsoft.com/office/powerpoint/2010/main" val="4044415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dissolve">
                                      <p:cBhvr>
                                        <p:cTn id="7" dur="500"/>
                                        <p:tgtEl>
                                          <p:spTgt spid="44"/>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dissolve">
                                      <p:cBhvr>
                                        <p:cTn id="11" dur="500"/>
                                        <p:tgtEl>
                                          <p:spTgt spid="41"/>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dissolve">
                                      <p:cBhvr>
                                        <p:cTn id="16" dur="500"/>
                                        <p:tgtEl>
                                          <p:spTgt spid="42"/>
                                        </p:tgtEl>
                                      </p:cBhvr>
                                    </p:animEffect>
                                  </p:childTnLst>
                                </p:cTn>
                              </p:par>
                            </p:childTnLst>
                          </p:cTn>
                        </p:par>
                        <p:par>
                          <p:cTn id="17" fill="hold">
                            <p:stCondLst>
                              <p:cond delay="500"/>
                            </p:stCondLst>
                            <p:childTnLst>
                              <p:par>
                                <p:cTn id="18" presetID="9" presetClass="entr" presetSubtype="0" fill="hold" nodeType="afterEffect">
                                  <p:stCondLst>
                                    <p:cond delay="0"/>
                                  </p:stCondLst>
                                  <p:childTnLst>
                                    <p:set>
                                      <p:cBhvr>
                                        <p:cTn id="19" dur="1" fill="hold">
                                          <p:stCondLst>
                                            <p:cond delay="0"/>
                                          </p:stCondLst>
                                        </p:cTn>
                                        <p:tgtEl>
                                          <p:spTgt spid="55"/>
                                        </p:tgtEl>
                                        <p:attrNameLst>
                                          <p:attrName>style.visibility</p:attrName>
                                        </p:attrNameLst>
                                      </p:cBhvr>
                                      <p:to>
                                        <p:strVal val="visible"/>
                                      </p:to>
                                    </p:set>
                                    <p:animEffect transition="in" filter="dissolve">
                                      <p:cBhvr>
                                        <p:cTn id="20" dur="500"/>
                                        <p:tgtEl>
                                          <p:spTgt spid="55"/>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dissolve">
                                      <p:cBhvr>
                                        <p:cTn id="25" dur="500"/>
                                        <p:tgtEl>
                                          <p:spTgt spid="48"/>
                                        </p:tgtEl>
                                      </p:cBhvr>
                                    </p:animEffect>
                                  </p:childTnLst>
                                </p:cTn>
                              </p:par>
                            </p:childTnLst>
                          </p:cTn>
                        </p:par>
                        <p:par>
                          <p:cTn id="26" fill="hold">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49"/>
                                        </p:tgtEl>
                                        <p:attrNameLst>
                                          <p:attrName>style.visibility</p:attrName>
                                        </p:attrNameLst>
                                      </p:cBhvr>
                                      <p:to>
                                        <p:strVal val="visible"/>
                                      </p:to>
                                    </p:set>
                                    <p:animEffect transition="in" filter="dissolve">
                                      <p:cBhvr>
                                        <p:cTn id="29" dur="500"/>
                                        <p:tgtEl>
                                          <p:spTgt spid="49"/>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56"/>
                                        </p:tgtEl>
                                        <p:attrNameLst>
                                          <p:attrName>style.visibility</p:attrName>
                                        </p:attrNameLst>
                                      </p:cBhvr>
                                      <p:to>
                                        <p:strVal val="visible"/>
                                      </p:to>
                                    </p:set>
                                    <p:animEffect transition="in" filter="dissolve">
                                      <p:cBhvr>
                                        <p:cTn id="34"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8" grpId="0"/>
      <p:bldP spid="49" grpId="0" animBg="1"/>
      <p:bldP spid="56" grpId="0"/>
      <p:bldP spid="4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9532D-7B1D-4496-906D-F1887FE508D2}"/>
              </a:ext>
            </a:extLst>
          </p:cNvPr>
          <p:cNvSpPr>
            <a:spLocks noGrp="1"/>
          </p:cNvSpPr>
          <p:nvPr>
            <p:ph type="title"/>
          </p:nvPr>
        </p:nvSpPr>
        <p:spPr>
          <a:xfrm>
            <a:off x="314662" y="226852"/>
            <a:ext cx="1097585" cy="895927"/>
          </a:xfrm>
        </p:spPr>
        <p:txBody>
          <a:bodyPr>
            <a:normAutofit/>
          </a:bodyPr>
          <a:lstStyle/>
          <a:p>
            <a:pPr>
              <a:lnSpc>
                <a:spcPct val="100000"/>
              </a:lnSpc>
            </a:pPr>
            <a:r>
              <a:rPr lang="en-SG" dirty="0">
                <a:solidFill>
                  <a:schemeClr val="bg2">
                    <a:lumMod val="50000"/>
                  </a:schemeClr>
                </a:solidFill>
              </a:rPr>
              <a:t>Q8.</a:t>
            </a:r>
            <a:endParaRPr lang="en-SG" dirty="0">
              <a:solidFill>
                <a:schemeClr val="bg2">
                  <a:lumMod val="50000"/>
                </a:schemeClr>
              </a:solidFill>
              <a:latin typeface="Cambria Math" panose="02040503050406030204" pitchFamily="18" charset="0"/>
              <a:ea typeface="Cambria Math" panose="02040503050406030204" pitchFamily="18" charset="0"/>
            </a:endParaRPr>
          </a:p>
        </p:txBody>
      </p:sp>
      <p:sp>
        <p:nvSpPr>
          <p:cNvPr id="10" name="Slide Number Placeholder 1"/>
          <p:cNvSpPr>
            <a:spLocks noGrp="1"/>
          </p:cNvSpPr>
          <p:nvPr>
            <p:ph type="sldNum" sz="quarter" idx="12"/>
          </p:nvPr>
        </p:nvSpPr>
        <p:spPr>
          <a:xfrm>
            <a:off x="10485783" y="6492875"/>
            <a:ext cx="1706217" cy="365125"/>
          </a:xfrm>
        </p:spPr>
        <p:txBody>
          <a:bodyPr/>
          <a:lstStyle/>
          <a:p>
            <a:fld id="{576A5E36-E009-4840-A577-F8CF29116582}" type="slidenum">
              <a:rPr lang="en-US" sz="1600" smtClean="0">
                <a:solidFill>
                  <a:schemeClr val="bg1"/>
                </a:solidFill>
              </a:rPr>
              <a:t>14</a:t>
            </a:fld>
            <a:endParaRPr lang="en-US" sz="1600" dirty="0">
              <a:solidFill>
                <a:schemeClr val="bg1"/>
              </a:solidFill>
            </a:endParaRPr>
          </a:p>
        </p:txBody>
      </p:sp>
      <p:sp>
        <p:nvSpPr>
          <p:cNvPr id="3" name="Rectangle 2">
            <a:extLst>
              <a:ext uri="{FF2B5EF4-FFF2-40B4-BE49-F238E27FC236}">
                <a16:creationId xmlns:a16="http://schemas.microsoft.com/office/drawing/2014/main" id="{030F0D61-9C20-451D-ABB1-6AE5B568F9A3}"/>
              </a:ext>
            </a:extLst>
          </p:cNvPr>
          <p:cNvSpPr/>
          <p:nvPr/>
        </p:nvSpPr>
        <p:spPr>
          <a:xfrm>
            <a:off x="1311564" y="2201023"/>
            <a:ext cx="3694537" cy="358810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0" name="Straight Connector 19">
            <a:extLst>
              <a:ext uri="{FF2B5EF4-FFF2-40B4-BE49-F238E27FC236}">
                <a16:creationId xmlns:a16="http://schemas.microsoft.com/office/drawing/2014/main" id="{49842989-0E8D-4899-833E-48994C292F41}"/>
              </a:ext>
            </a:extLst>
          </p:cNvPr>
          <p:cNvCxnSpPr>
            <a:cxnSpLocks/>
          </p:cNvCxnSpPr>
          <p:nvPr/>
        </p:nvCxnSpPr>
        <p:spPr>
          <a:xfrm>
            <a:off x="1311564" y="3105666"/>
            <a:ext cx="3694537" cy="0"/>
          </a:xfrm>
          <a:prstGeom prst="line">
            <a:avLst/>
          </a:prstGeom>
          <a:ln w="28575">
            <a:solidFill>
              <a:srgbClr val="FF9933"/>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BAFBD79-6BFA-41DF-8DE8-84BDDF5947C3}"/>
              </a:ext>
            </a:extLst>
          </p:cNvPr>
          <p:cNvCxnSpPr>
            <a:cxnSpLocks/>
          </p:cNvCxnSpPr>
          <p:nvPr/>
        </p:nvCxnSpPr>
        <p:spPr>
          <a:xfrm>
            <a:off x="1284515" y="3986119"/>
            <a:ext cx="3694537" cy="0"/>
          </a:xfrm>
          <a:prstGeom prst="line">
            <a:avLst/>
          </a:prstGeom>
          <a:ln w="28575">
            <a:solidFill>
              <a:srgbClr val="FF9933"/>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649CD98-4F71-465F-BB45-7D9179387114}"/>
              </a:ext>
            </a:extLst>
          </p:cNvPr>
          <p:cNvCxnSpPr>
            <a:cxnSpLocks/>
          </p:cNvCxnSpPr>
          <p:nvPr/>
        </p:nvCxnSpPr>
        <p:spPr>
          <a:xfrm>
            <a:off x="1311564" y="4922947"/>
            <a:ext cx="3694537" cy="0"/>
          </a:xfrm>
          <a:prstGeom prst="line">
            <a:avLst/>
          </a:prstGeom>
          <a:ln w="28575">
            <a:solidFill>
              <a:srgbClr val="FF9933"/>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C61F82E-4E79-4286-881B-38D05569378B}"/>
              </a:ext>
            </a:extLst>
          </p:cNvPr>
          <p:cNvCxnSpPr>
            <a:cxnSpLocks/>
          </p:cNvCxnSpPr>
          <p:nvPr/>
        </p:nvCxnSpPr>
        <p:spPr>
          <a:xfrm flipH="1" flipV="1">
            <a:off x="4093781" y="2201023"/>
            <a:ext cx="2" cy="3588104"/>
          </a:xfrm>
          <a:prstGeom prst="line">
            <a:avLst/>
          </a:prstGeom>
          <a:ln w="28575">
            <a:solidFill>
              <a:srgbClr val="FF9933"/>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BF80C76-8723-4D93-BE8E-1F71BBF95811}"/>
              </a:ext>
            </a:extLst>
          </p:cNvPr>
          <p:cNvCxnSpPr>
            <a:cxnSpLocks/>
          </p:cNvCxnSpPr>
          <p:nvPr/>
        </p:nvCxnSpPr>
        <p:spPr>
          <a:xfrm flipH="1" flipV="1">
            <a:off x="3153937" y="2201023"/>
            <a:ext cx="2" cy="3588104"/>
          </a:xfrm>
          <a:prstGeom prst="line">
            <a:avLst/>
          </a:prstGeom>
          <a:ln w="28575">
            <a:solidFill>
              <a:srgbClr val="FF9933"/>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9311EA3-AB1E-47A1-9245-5843A134549C}"/>
              </a:ext>
            </a:extLst>
          </p:cNvPr>
          <p:cNvCxnSpPr>
            <a:cxnSpLocks/>
          </p:cNvCxnSpPr>
          <p:nvPr/>
        </p:nvCxnSpPr>
        <p:spPr>
          <a:xfrm flipH="1" flipV="1">
            <a:off x="2237626" y="2201023"/>
            <a:ext cx="2" cy="3588104"/>
          </a:xfrm>
          <a:prstGeom prst="line">
            <a:avLst/>
          </a:prstGeom>
          <a:ln w="28575">
            <a:solidFill>
              <a:srgbClr val="FF9933"/>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9FD5C05C-4AC5-4640-8089-888D9C5FD2F8}"/>
              </a:ext>
            </a:extLst>
          </p:cNvPr>
          <p:cNvSpPr txBox="1"/>
          <p:nvPr/>
        </p:nvSpPr>
        <p:spPr>
          <a:xfrm>
            <a:off x="5541818" y="2143209"/>
            <a:ext cx="6082146" cy="830997"/>
          </a:xfrm>
          <a:prstGeom prst="rect">
            <a:avLst/>
          </a:prstGeom>
          <a:noFill/>
        </p:spPr>
        <p:txBody>
          <a:bodyPr wrap="square" rtlCol="0">
            <a:spAutoFit/>
          </a:bodyPr>
          <a:lstStyle/>
          <a:p>
            <a:pPr marL="360363" indent="-360363"/>
            <a:r>
              <a:rPr lang="en-SG" sz="2400" dirty="0"/>
              <a:t>2.	Now, at least one of these small squares would contain at least 3 points. (Why?)</a:t>
            </a:r>
          </a:p>
        </p:txBody>
      </p:sp>
      <p:sp>
        <p:nvSpPr>
          <p:cNvPr id="44" name="TextBox 43">
            <a:extLst>
              <a:ext uri="{FF2B5EF4-FFF2-40B4-BE49-F238E27FC236}">
                <a16:creationId xmlns:a16="http://schemas.microsoft.com/office/drawing/2014/main" id="{75CDEDF6-9605-4839-B6B2-409397A4696A}"/>
              </a:ext>
            </a:extLst>
          </p:cNvPr>
          <p:cNvSpPr txBox="1"/>
          <p:nvPr/>
        </p:nvSpPr>
        <p:spPr>
          <a:xfrm>
            <a:off x="5541818" y="1356892"/>
            <a:ext cx="5999462" cy="830997"/>
          </a:xfrm>
          <a:prstGeom prst="rect">
            <a:avLst/>
          </a:prstGeom>
          <a:noFill/>
        </p:spPr>
        <p:txBody>
          <a:bodyPr wrap="square" rtlCol="0">
            <a:spAutoFit/>
          </a:bodyPr>
          <a:lstStyle/>
          <a:p>
            <a:pPr marL="360363" indent="-360363"/>
            <a:r>
              <a:rPr lang="en-SG" sz="2400" dirty="0"/>
              <a:t>1.	Divide the unit square into </a:t>
            </a:r>
            <a:r>
              <a:rPr lang="en-SG" sz="2400" dirty="0">
                <a:solidFill>
                  <a:srgbClr val="C00000"/>
                </a:solidFill>
              </a:rPr>
              <a:t>16</a:t>
            </a:r>
            <a:r>
              <a:rPr lang="en-SG" sz="2400" dirty="0"/>
              <a:t> equal smaller squares of side </a:t>
            </a:r>
            <a:r>
              <a:rPr lang="en-SG" sz="2400" dirty="0">
                <a:solidFill>
                  <a:srgbClr val="C00000"/>
                </a:solidFill>
              </a:rPr>
              <a:t>1/4</a:t>
            </a:r>
            <a:r>
              <a:rPr lang="en-SG" sz="2400" dirty="0"/>
              <a:t> each.</a:t>
            </a:r>
          </a:p>
        </p:txBody>
      </p:sp>
      <p:sp>
        <p:nvSpPr>
          <p:cNvPr id="48" name="TextBox 47">
            <a:extLst>
              <a:ext uri="{FF2B5EF4-FFF2-40B4-BE49-F238E27FC236}">
                <a16:creationId xmlns:a16="http://schemas.microsoft.com/office/drawing/2014/main" id="{DE7AD03B-AFE8-448B-9C40-67AF853AB601}"/>
              </a:ext>
            </a:extLst>
          </p:cNvPr>
          <p:cNvSpPr txBox="1"/>
          <p:nvPr/>
        </p:nvSpPr>
        <p:spPr>
          <a:xfrm>
            <a:off x="5368036" y="4133376"/>
            <a:ext cx="6082146" cy="1569660"/>
          </a:xfrm>
          <a:prstGeom prst="rect">
            <a:avLst/>
          </a:prstGeom>
          <a:noFill/>
        </p:spPr>
        <p:txBody>
          <a:bodyPr wrap="square" rtlCol="0">
            <a:spAutoFit/>
          </a:bodyPr>
          <a:lstStyle/>
          <a:p>
            <a:r>
              <a:rPr lang="en-SG" sz="2400" dirty="0">
                <a:solidFill>
                  <a:srgbClr val="C00000"/>
                </a:solidFill>
              </a:rPr>
              <a:t>Although the area of the small square &lt; area of the circle, the radius of the smallest circle that covers the small square completely is </a:t>
            </a:r>
          </a:p>
          <a:p>
            <a:endParaRPr lang="en-SG" sz="2400" dirty="0"/>
          </a:p>
        </p:txBody>
      </p:sp>
      <p:sp>
        <p:nvSpPr>
          <p:cNvPr id="49" name="Oval 48">
            <a:extLst>
              <a:ext uri="{FF2B5EF4-FFF2-40B4-BE49-F238E27FC236}">
                <a16:creationId xmlns:a16="http://schemas.microsoft.com/office/drawing/2014/main" id="{98CE6449-3B6F-4B69-A10B-3D49C4186198}"/>
              </a:ext>
            </a:extLst>
          </p:cNvPr>
          <p:cNvSpPr/>
          <p:nvPr/>
        </p:nvSpPr>
        <p:spPr>
          <a:xfrm>
            <a:off x="2951181" y="3796428"/>
            <a:ext cx="1323186" cy="1329749"/>
          </a:xfrm>
          <a:prstGeom prst="ellipse">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nvGrpSpPr>
          <p:cNvPr id="55" name="Group 54">
            <a:extLst>
              <a:ext uri="{FF2B5EF4-FFF2-40B4-BE49-F238E27FC236}">
                <a16:creationId xmlns:a16="http://schemas.microsoft.com/office/drawing/2014/main" id="{3210CE95-920F-484D-A12D-1AD67508F4AD}"/>
              </a:ext>
            </a:extLst>
          </p:cNvPr>
          <p:cNvGrpSpPr/>
          <p:nvPr/>
        </p:nvGrpSpPr>
        <p:grpSpPr>
          <a:xfrm>
            <a:off x="3515874" y="4252522"/>
            <a:ext cx="355956" cy="386494"/>
            <a:chOff x="3826111" y="4452730"/>
            <a:chExt cx="355956" cy="386494"/>
          </a:xfrm>
        </p:grpSpPr>
        <p:sp>
          <p:nvSpPr>
            <p:cNvPr id="50" name="Oval 49">
              <a:extLst>
                <a:ext uri="{FF2B5EF4-FFF2-40B4-BE49-F238E27FC236}">
                  <a16:creationId xmlns:a16="http://schemas.microsoft.com/office/drawing/2014/main" id="{E01963D2-3FFF-407D-93EC-574978449E0D}"/>
                </a:ext>
              </a:extLst>
            </p:cNvPr>
            <p:cNvSpPr/>
            <p:nvPr/>
          </p:nvSpPr>
          <p:spPr>
            <a:xfrm>
              <a:off x="3912042" y="4452730"/>
              <a:ext cx="45719" cy="6344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2" name="Oval 51">
              <a:extLst>
                <a:ext uri="{FF2B5EF4-FFF2-40B4-BE49-F238E27FC236}">
                  <a16:creationId xmlns:a16="http://schemas.microsoft.com/office/drawing/2014/main" id="{B8BF8C2D-F029-4B72-B54D-FDFDD8DBADFD}"/>
                </a:ext>
              </a:extLst>
            </p:cNvPr>
            <p:cNvSpPr/>
            <p:nvPr/>
          </p:nvSpPr>
          <p:spPr>
            <a:xfrm>
              <a:off x="3826111" y="4775781"/>
              <a:ext cx="45719" cy="6344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4" name="Oval 53">
              <a:extLst>
                <a:ext uri="{FF2B5EF4-FFF2-40B4-BE49-F238E27FC236}">
                  <a16:creationId xmlns:a16="http://schemas.microsoft.com/office/drawing/2014/main" id="{17D3B444-4A67-40EE-8D73-27679B347DD5}"/>
                </a:ext>
              </a:extLst>
            </p:cNvPr>
            <p:cNvSpPr/>
            <p:nvPr/>
          </p:nvSpPr>
          <p:spPr>
            <a:xfrm>
              <a:off x="4136348" y="4699581"/>
              <a:ext cx="45719" cy="6344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F7E4D82E-7517-4A74-A183-98E796284E33}"/>
                  </a:ext>
                </a:extLst>
              </p:cNvPr>
              <p:cNvSpPr txBox="1"/>
              <p:nvPr/>
            </p:nvSpPr>
            <p:spPr>
              <a:xfrm>
                <a:off x="5452358" y="5392155"/>
                <a:ext cx="4851398" cy="91627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ad>
                        <m:radPr>
                          <m:degHide m:val="on"/>
                          <m:ctrlPr>
                            <a:rPr lang="en-SG" sz="2000" i="1" smtClean="0">
                              <a:latin typeface="Cambria Math" panose="02040503050406030204" pitchFamily="18" charset="0"/>
                            </a:rPr>
                          </m:ctrlPr>
                        </m:radPr>
                        <m:deg/>
                        <m:e>
                          <m:sSup>
                            <m:sSupPr>
                              <m:ctrlPr>
                                <a:rPr lang="en-SG" sz="2000" i="1" smtClean="0">
                                  <a:latin typeface="Cambria Math" panose="02040503050406030204" pitchFamily="18" charset="0"/>
                                </a:rPr>
                              </m:ctrlPr>
                            </m:sSupPr>
                            <m:e>
                              <m:d>
                                <m:dPr>
                                  <m:ctrlPr>
                                    <a:rPr lang="en-SG" sz="2000" b="0" i="1" smtClean="0">
                                      <a:latin typeface="Cambria Math" panose="02040503050406030204" pitchFamily="18" charset="0"/>
                                    </a:rPr>
                                  </m:ctrlPr>
                                </m:dPr>
                                <m:e>
                                  <m:f>
                                    <m:fPr>
                                      <m:ctrlPr>
                                        <a:rPr lang="en-SG" sz="2000" b="0" i="1" smtClean="0">
                                          <a:latin typeface="Cambria Math" panose="02040503050406030204" pitchFamily="18" charset="0"/>
                                        </a:rPr>
                                      </m:ctrlPr>
                                    </m:fPr>
                                    <m:num>
                                      <m:r>
                                        <a:rPr lang="en-SG" sz="2000" b="0" i="1" smtClean="0">
                                          <a:latin typeface="Cambria Math" panose="02040503050406030204" pitchFamily="18" charset="0"/>
                                        </a:rPr>
                                        <m:t>1</m:t>
                                      </m:r>
                                    </m:num>
                                    <m:den>
                                      <m:r>
                                        <a:rPr lang="en-SG" sz="2000" b="0" i="1" smtClean="0">
                                          <a:latin typeface="Cambria Math" panose="02040503050406030204" pitchFamily="18" charset="0"/>
                                        </a:rPr>
                                        <m:t>8</m:t>
                                      </m:r>
                                    </m:den>
                                  </m:f>
                                </m:e>
                              </m:d>
                            </m:e>
                            <m:sup>
                              <m:r>
                                <a:rPr lang="en-SG" sz="2000" b="0" i="1" smtClean="0">
                                  <a:latin typeface="Cambria Math" panose="02040503050406030204" pitchFamily="18" charset="0"/>
                                </a:rPr>
                                <m:t>2</m:t>
                              </m:r>
                            </m:sup>
                          </m:sSup>
                          <m:r>
                            <a:rPr lang="en-SG" sz="2000" b="0" i="1" smtClean="0">
                              <a:latin typeface="Cambria Math" panose="02040503050406030204" pitchFamily="18" charset="0"/>
                            </a:rPr>
                            <m:t>+</m:t>
                          </m:r>
                          <m:sSup>
                            <m:sSupPr>
                              <m:ctrlPr>
                                <a:rPr lang="en-SG" sz="2000" i="1">
                                  <a:latin typeface="Cambria Math" panose="02040503050406030204" pitchFamily="18" charset="0"/>
                                </a:rPr>
                              </m:ctrlPr>
                            </m:sSupPr>
                            <m:e>
                              <m:d>
                                <m:dPr>
                                  <m:ctrlPr>
                                    <a:rPr lang="en-SG" sz="2000" i="1">
                                      <a:latin typeface="Cambria Math" panose="02040503050406030204" pitchFamily="18" charset="0"/>
                                    </a:rPr>
                                  </m:ctrlPr>
                                </m:dPr>
                                <m:e>
                                  <m:f>
                                    <m:fPr>
                                      <m:ctrlPr>
                                        <a:rPr lang="en-SG" sz="2000" i="1">
                                          <a:latin typeface="Cambria Math" panose="02040503050406030204" pitchFamily="18" charset="0"/>
                                        </a:rPr>
                                      </m:ctrlPr>
                                    </m:fPr>
                                    <m:num>
                                      <m:r>
                                        <a:rPr lang="en-SG" sz="2000" i="1">
                                          <a:latin typeface="Cambria Math" panose="02040503050406030204" pitchFamily="18" charset="0"/>
                                        </a:rPr>
                                        <m:t>1</m:t>
                                      </m:r>
                                    </m:num>
                                    <m:den>
                                      <m:r>
                                        <a:rPr lang="en-SG" sz="2000" b="0" i="1" smtClean="0">
                                          <a:latin typeface="Cambria Math" panose="02040503050406030204" pitchFamily="18" charset="0"/>
                                        </a:rPr>
                                        <m:t>8</m:t>
                                      </m:r>
                                    </m:den>
                                  </m:f>
                                </m:e>
                              </m:d>
                            </m:e>
                            <m:sup>
                              <m:r>
                                <a:rPr lang="en-SG" sz="2000" i="1">
                                  <a:latin typeface="Cambria Math" panose="02040503050406030204" pitchFamily="18" charset="0"/>
                                </a:rPr>
                                <m:t>2</m:t>
                              </m:r>
                            </m:sup>
                          </m:sSup>
                        </m:e>
                      </m:rad>
                      <m:r>
                        <a:rPr lang="en-SG" sz="2000" b="0" i="1" smtClean="0">
                          <a:latin typeface="Cambria Math" panose="02040503050406030204" pitchFamily="18" charset="0"/>
                        </a:rPr>
                        <m:t>=</m:t>
                      </m:r>
                      <m:rad>
                        <m:radPr>
                          <m:degHide m:val="on"/>
                          <m:ctrlPr>
                            <a:rPr lang="en-SG" sz="2000" b="0" i="1" smtClean="0">
                              <a:latin typeface="Cambria Math" panose="02040503050406030204" pitchFamily="18" charset="0"/>
                            </a:rPr>
                          </m:ctrlPr>
                        </m:radPr>
                        <m:deg/>
                        <m:e>
                          <m:f>
                            <m:fPr>
                              <m:ctrlPr>
                                <a:rPr lang="en-SG" sz="2000" b="0" i="1" smtClean="0">
                                  <a:latin typeface="Cambria Math" panose="02040503050406030204" pitchFamily="18" charset="0"/>
                                </a:rPr>
                              </m:ctrlPr>
                            </m:fPr>
                            <m:num>
                              <m:r>
                                <a:rPr lang="en-SG" sz="2000" b="0" i="1" smtClean="0">
                                  <a:latin typeface="Cambria Math" panose="02040503050406030204" pitchFamily="18" charset="0"/>
                                </a:rPr>
                                <m:t>1</m:t>
                              </m:r>
                            </m:num>
                            <m:den>
                              <m:r>
                                <a:rPr lang="en-SG" sz="2000" b="0" i="1" smtClean="0">
                                  <a:latin typeface="Cambria Math" panose="02040503050406030204" pitchFamily="18" charset="0"/>
                                </a:rPr>
                                <m:t>32</m:t>
                              </m:r>
                            </m:den>
                          </m:f>
                        </m:e>
                      </m:rad>
                      <m:r>
                        <a:rPr lang="en-SG" sz="2000" b="0" i="1" smtClean="0">
                          <a:latin typeface="Cambria Math" panose="02040503050406030204" pitchFamily="18" charset="0"/>
                        </a:rPr>
                        <m:t>&gt;</m:t>
                      </m:r>
                      <m:f>
                        <m:fPr>
                          <m:ctrlPr>
                            <a:rPr lang="en-SG" sz="2000" b="0" i="1" smtClean="0">
                              <a:latin typeface="Cambria Math" panose="02040503050406030204" pitchFamily="18" charset="0"/>
                            </a:rPr>
                          </m:ctrlPr>
                        </m:fPr>
                        <m:num>
                          <m:r>
                            <a:rPr lang="en-SG" sz="2000" b="0" i="1" smtClean="0">
                              <a:latin typeface="Cambria Math" panose="02040503050406030204" pitchFamily="18" charset="0"/>
                            </a:rPr>
                            <m:t>1</m:t>
                          </m:r>
                        </m:num>
                        <m:den>
                          <m:r>
                            <a:rPr lang="en-SG" sz="2000" b="0" i="1" smtClean="0">
                              <a:latin typeface="Cambria Math" panose="02040503050406030204" pitchFamily="18" charset="0"/>
                            </a:rPr>
                            <m:t>7</m:t>
                          </m:r>
                        </m:den>
                      </m:f>
                    </m:oMath>
                  </m:oMathPara>
                </a14:m>
                <a:endParaRPr lang="en-SG" sz="2000" dirty="0"/>
              </a:p>
            </p:txBody>
          </p:sp>
        </mc:Choice>
        <mc:Fallback xmlns="">
          <p:sp>
            <p:nvSpPr>
              <p:cNvPr id="56" name="TextBox 55">
                <a:extLst>
                  <a:ext uri="{FF2B5EF4-FFF2-40B4-BE49-F238E27FC236}">
                    <a16:creationId xmlns:a16="http://schemas.microsoft.com/office/drawing/2014/main" id="{F7E4D82E-7517-4A74-A183-98E796284E33}"/>
                  </a:ext>
                </a:extLst>
              </p:cNvPr>
              <p:cNvSpPr txBox="1">
                <a:spLocks noRot="1" noChangeAspect="1" noMove="1" noResize="1" noEditPoints="1" noAdjustHandles="1" noChangeArrowheads="1" noChangeShapeType="1" noTextEdit="1"/>
              </p:cNvSpPr>
              <p:nvPr/>
            </p:nvSpPr>
            <p:spPr>
              <a:xfrm>
                <a:off x="5452358" y="5392155"/>
                <a:ext cx="4851398" cy="916276"/>
              </a:xfrm>
              <a:prstGeom prst="rect">
                <a:avLst/>
              </a:prstGeom>
              <a:blipFill>
                <a:blip r:embed="rId2"/>
                <a:stretch>
                  <a:fillRect/>
                </a:stretch>
              </a:blipFill>
            </p:spPr>
            <p:txBody>
              <a:bodyPr/>
              <a:lstStyle/>
              <a:p>
                <a:r>
                  <a:rPr lang="en-SG">
                    <a:noFill/>
                  </a:rPr>
                  <a:t> </a:t>
                </a:r>
              </a:p>
            </p:txBody>
          </p:sp>
        </mc:Fallback>
      </mc:AlternateContent>
      <p:sp>
        <p:nvSpPr>
          <p:cNvPr id="16" name="TextBox 15">
            <a:extLst>
              <a:ext uri="{FF2B5EF4-FFF2-40B4-BE49-F238E27FC236}">
                <a16:creationId xmlns:a16="http://schemas.microsoft.com/office/drawing/2014/main" id="{EB0DFBC8-AA41-4208-B68F-D289E4ACCA17}"/>
              </a:ext>
            </a:extLst>
          </p:cNvPr>
          <p:cNvSpPr txBox="1"/>
          <p:nvPr/>
        </p:nvSpPr>
        <p:spPr>
          <a:xfrm>
            <a:off x="2309090" y="1830743"/>
            <a:ext cx="3232728" cy="830997"/>
          </a:xfrm>
          <a:prstGeom prst="rect">
            <a:avLst/>
          </a:prstGeom>
          <a:solidFill>
            <a:srgbClr val="F9E1D3"/>
          </a:solidFill>
        </p:spPr>
        <p:txBody>
          <a:bodyPr wrap="square" rtlCol="0">
            <a:spAutoFit/>
          </a:bodyPr>
          <a:lstStyle/>
          <a:p>
            <a:pPr algn="ctr"/>
            <a:r>
              <a:rPr lang="en-SG" sz="2400" dirty="0">
                <a:solidFill>
                  <a:srgbClr val="C00000"/>
                </a:solidFill>
              </a:rPr>
              <a:t>WRONG ANSWER!</a:t>
            </a:r>
          </a:p>
          <a:p>
            <a:pPr algn="ctr"/>
            <a:r>
              <a:rPr lang="en-SG" sz="2400" dirty="0">
                <a:solidFill>
                  <a:srgbClr val="C00000"/>
                </a:solidFill>
              </a:rPr>
              <a:t>(Why?)</a:t>
            </a:r>
          </a:p>
        </p:txBody>
      </p:sp>
      <p:sp>
        <p:nvSpPr>
          <p:cNvPr id="17" name="TextBox 16">
            <a:extLst>
              <a:ext uri="{FF2B5EF4-FFF2-40B4-BE49-F238E27FC236}">
                <a16:creationId xmlns:a16="http://schemas.microsoft.com/office/drawing/2014/main" id="{F0E94F69-B11A-4E7D-ABF4-EF55A16F5D32}"/>
              </a:ext>
            </a:extLst>
          </p:cNvPr>
          <p:cNvSpPr txBox="1"/>
          <p:nvPr/>
        </p:nvSpPr>
        <p:spPr>
          <a:xfrm>
            <a:off x="5541818" y="2933047"/>
            <a:ext cx="6082146" cy="1200329"/>
          </a:xfrm>
          <a:prstGeom prst="rect">
            <a:avLst/>
          </a:prstGeom>
          <a:noFill/>
        </p:spPr>
        <p:txBody>
          <a:bodyPr wrap="square" rtlCol="0">
            <a:spAutoFit/>
          </a:bodyPr>
          <a:lstStyle/>
          <a:p>
            <a:pPr marL="360363" indent="-360363"/>
            <a:r>
              <a:rPr lang="en-SG" sz="2400" dirty="0"/>
              <a:t>3.	Now, the area of a small square is 1/16=0.0625, which is smaller than the area of a circle of radius 1/7 which is 0.0641.</a:t>
            </a:r>
          </a:p>
        </p:txBody>
      </p:sp>
      <p:sp>
        <p:nvSpPr>
          <p:cNvPr id="24" name="TextBox 23">
            <a:extLst>
              <a:ext uri="{FF2B5EF4-FFF2-40B4-BE49-F238E27FC236}">
                <a16:creationId xmlns:a16="http://schemas.microsoft.com/office/drawing/2014/main" id="{377F3A8B-1237-4F72-91E4-2A0C11E7C3BA}"/>
              </a:ext>
            </a:extLst>
          </p:cNvPr>
          <p:cNvSpPr txBox="1"/>
          <p:nvPr/>
        </p:nvSpPr>
        <p:spPr>
          <a:xfrm>
            <a:off x="1405777" y="372102"/>
            <a:ext cx="9945713" cy="954107"/>
          </a:xfrm>
          <a:prstGeom prst="rect">
            <a:avLst/>
          </a:prstGeom>
          <a:solidFill>
            <a:srgbClr val="CCECFF"/>
          </a:solidFill>
        </p:spPr>
        <p:txBody>
          <a:bodyPr wrap="square" rtlCol="0">
            <a:spAutoFit/>
          </a:bodyPr>
          <a:lstStyle/>
          <a:p>
            <a:r>
              <a:rPr lang="en-SG" sz="2800" dirty="0"/>
              <a:t>Prove that if you randomly put </a:t>
            </a:r>
            <a:r>
              <a:rPr lang="en-SG" sz="2800" dirty="0">
                <a:solidFill>
                  <a:srgbClr val="0000FF"/>
                </a:solidFill>
              </a:rPr>
              <a:t>51 points</a:t>
            </a:r>
            <a:r>
              <a:rPr lang="en-SG" sz="2800" dirty="0"/>
              <a:t> inside a unit square, there are always </a:t>
            </a:r>
            <a:r>
              <a:rPr lang="en-SG" sz="2800" dirty="0">
                <a:solidFill>
                  <a:srgbClr val="0000FF"/>
                </a:solidFill>
              </a:rPr>
              <a:t>3 points </a:t>
            </a:r>
            <a:r>
              <a:rPr lang="en-SG" sz="2800" dirty="0"/>
              <a:t>that can be covered by a circle of </a:t>
            </a:r>
            <a:r>
              <a:rPr lang="en-SG" sz="2800" dirty="0">
                <a:solidFill>
                  <a:srgbClr val="0000FF"/>
                </a:solidFill>
              </a:rPr>
              <a:t>radius 1/7</a:t>
            </a:r>
            <a:r>
              <a:rPr lang="en-SG" sz="2800" dirty="0"/>
              <a:t>.</a:t>
            </a:r>
          </a:p>
        </p:txBody>
      </p:sp>
    </p:spTree>
    <p:extLst>
      <p:ext uri="{BB962C8B-B14F-4D97-AF65-F5344CB8AC3E}">
        <p14:creationId xmlns:p14="http://schemas.microsoft.com/office/powerpoint/2010/main" val="1456118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dissolve">
                                      <p:cBhvr>
                                        <p:cTn id="12" dur="500"/>
                                        <p:tgtEl>
                                          <p:spTgt spid="49"/>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48"/>
                                        </p:tgtEl>
                                        <p:attrNameLst>
                                          <p:attrName>style.visibility</p:attrName>
                                        </p:attrNameLst>
                                      </p:cBhvr>
                                      <p:to>
                                        <p:strVal val="visible"/>
                                      </p:to>
                                    </p:set>
                                    <p:animEffect transition="in" filter="dissolve">
                                      <p:cBhvr>
                                        <p:cTn id="16" dur="500"/>
                                        <p:tgtEl>
                                          <p:spTgt spid="48"/>
                                        </p:tgtEl>
                                      </p:cBhvr>
                                    </p:animEffect>
                                  </p:childTnLst>
                                </p:cTn>
                              </p:par>
                            </p:childTnLst>
                          </p:cTn>
                        </p:par>
                        <p:par>
                          <p:cTn id="17" fill="hold">
                            <p:stCondLst>
                              <p:cond delay="1000"/>
                            </p:stCondLst>
                            <p:childTnLst>
                              <p:par>
                                <p:cTn id="18" presetID="9" presetClass="entr" presetSubtype="0" fill="hold" grpId="0" nodeType="afterEffect">
                                  <p:stCondLst>
                                    <p:cond delay="0"/>
                                  </p:stCondLst>
                                  <p:childTnLst>
                                    <p:set>
                                      <p:cBhvr>
                                        <p:cTn id="19" dur="1" fill="hold">
                                          <p:stCondLst>
                                            <p:cond delay="0"/>
                                          </p:stCondLst>
                                        </p:cTn>
                                        <p:tgtEl>
                                          <p:spTgt spid="56"/>
                                        </p:tgtEl>
                                        <p:attrNameLst>
                                          <p:attrName>style.visibility</p:attrName>
                                        </p:attrNameLst>
                                      </p:cBhvr>
                                      <p:to>
                                        <p:strVal val="visible"/>
                                      </p:to>
                                    </p:set>
                                    <p:animEffect transition="in" filter="dissolve">
                                      <p:cBhvr>
                                        <p:cTn id="20"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animBg="1"/>
      <p:bldP spid="56" grpId="0"/>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9532D-7B1D-4496-906D-F1887FE508D2}"/>
              </a:ext>
            </a:extLst>
          </p:cNvPr>
          <p:cNvSpPr>
            <a:spLocks noGrp="1"/>
          </p:cNvSpPr>
          <p:nvPr>
            <p:ph type="title"/>
          </p:nvPr>
        </p:nvSpPr>
        <p:spPr>
          <a:xfrm>
            <a:off x="314662" y="244492"/>
            <a:ext cx="1199476" cy="895927"/>
          </a:xfrm>
        </p:spPr>
        <p:txBody>
          <a:bodyPr>
            <a:normAutofit/>
          </a:bodyPr>
          <a:lstStyle/>
          <a:p>
            <a:pPr>
              <a:lnSpc>
                <a:spcPct val="100000"/>
              </a:lnSpc>
            </a:pPr>
            <a:r>
              <a:rPr lang="en-SG" dirty="0">
                <a:solidFill>
                  <a:schemeClr val="bg2">
                    <a:lumMod val="50000"/>
                  </a:schemeClr>
                </a:solidFill>
              </a:rPr>
              <a:t>Q9.</a:t>
            </a:r>
            <a:endParaRPr lang="en-SG" dirty="0">
              <a:solidFill>
                <a:schemeClr val="bg2">
                  <a:lumMod val="50000"/>
                </a:schemeClr>
              </a:solidFill>
              <a:latin typeface="Cambria Math" panose="02040503050406030204" pitchFamily="18" charset="0"/>
              <a:ea typeface="Cambria Math" panose="02040503050406030204" pitchFamily="18" charset="0"/>
            </a:endParaRPr>
          </a:p>
        </p:txBody>
      </p:sp>
      <p:sp>
        <p:nvSpPr>
          <p:cNvPr id="10" name="Slide Number Placeholder 1"/>
          <p:cNvSpPr>
            <a:spLocks noGrp="1"/>
          </p:cNvSpPr>
          <p:nvPr>
            <p:ph type="sldNum" sz="quarter" idx="12"/>
          </p:nvPr>
        </p:nvSpPr>
        <p:spPr>
          <a:xfrm>
            <a:off x="10485783" y="6492875"/>
            <a:ext cx="1706217" cy="365125"/>
          </a:xfrm>
        </p:spPr>
        <p:txBody>
          <a:bodyPr/>
          <a:lstStyle/>
          <a:p>
            <a:fld id="{576A5E36-E009-4840-A577-F8CF29116582}" type="slidenum">
              <a:rPr lang="en-US" sz="1600" smtClean="0">
                <a:solidFill>
                  <a:schemeClr val="bg1"/>
                </a:solidFill>
              </a:rPr>
              <a:t>15</a:t>
            </a:fld>
            <a:endParaRPr lang="en-US" sz="1600" dirty="0">
              <a:solidFill>
                <a:schemeClr val="bg1"/>
              </a:solidFill>
            </a:endParaRP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AE9E79C7-1261-46B9-8DD4-DC35D1B5C965}"/>
                  </a:ext>
                </a:extLst>
              </p:cNvPr>
              <p:cNvSpPr/>
              <p:nvPr/>
            </p:nvSpPr>
            <p:spPr>
              <a:xfrm>
                <a:off x="1345496" y="406531"/>
                <a:ext cx="10139922" cy="954107"/>
              </a:xfrm>
              <a:prstGeom prst="rect">
                <a:avLst/>
              </a:prstGeom>
              <a:solidFill>
                <a:srgbClr val="CCECFF"/>
              </a:solidFill>
            </p:spPr>
            <p:txBody>
              <a:bodyPr wrap="square">
                <a:spAutoFit/>
              </a:bodyPr>
              <a:lstStyle/>
              <a:p>
                <a:r>
                  <a:rPr lang="en-US" sz="2800" dirty="0"/>
                  <a:t>Let </a:t>
                </a:r>
                <a14:m>
                  <m:oMath xmlns:m="http://schemas.openxmlformats.org/officeDocument/2006/math">
                    <m:r>
                      <a:rPr lang="en-US" sz="2800" i="1">
                        <a:latin typeface="Cambria Math" panose="02040503050406030204" pitchFamily="18" charset="0"/>
                      </a:rPr>
                      <m:t>𝑆</m:t>
                    </m:r>
                    <m:r>
                      <a:rPr lang="en-US" sz="2800" i="1">
                        <a:latin typeface="Cambria Math" panose="02040503050406030204" pitchFamily="18" charset="0"/>
                      </a:rPr>
                      <m:t>={3,4,5,6,7,8,9,10,11,12}</m:t>
                    </m:r>
                  </m:oMath>
                </a14:m>
                <a:r>
                  <a:rPr lang="en-US" sz="2800" dirty="0"/>
                  <a:t>. </a:t>
                </a:r>
                <a:r>
                  <a:rPr lang="en-US" sz="2800" dirty="0">
                    <a:solidFill>
                      <a:srgbClr val="0000FF"/>
                    </a:solidFill>
                  </a:rPr>
                  <a:t>What is the smallest number of integers you must choose from </a:t>
                </a:r>
                <a14:m>
                  <m:oMath xmlns:m="http://schemas.openxmlformats.org/officeDocument/2006/math">
                    <m:r>
                      <a:rPr lang="en-US" sz="2800" i="1">
                        <a:solidFill>
                          <a:srgbClr val="0000FF"/>
                        </a:solidFill>
                        <a:latin typeface="Cambria Math" panose="02040503050406030204" pitchFamily="18" charset="0"/>
                      </a:rPr>
                      <m:t>𝑆</m:t>
                    </m:r>
                  </m:oMath>
                </a14:m>
                <a:r>
                  <a:rPr lang="en-US" sz="2800" dirty="0">
                    <a:solidFill>
                      <a:srgbClr val="0000FF"/>
                    </a:solidFill>
                  </a:rPr>
                  <a:t> such that two of them sum to 15? </a:t>
                </a:r>
                <a:endParaRPr lang="en-US" sz="2800" dirty="0">
                  <a:solidFill>
                    <a:schemeClr val="accent1"/>
                  </a:solidFill>
                </a:endParaRPr>
              </a:p>
            </p:txBody>
          </p:sp>
        </mc:Choice>
        <mc:Fallback xmlns="">
          <p:sp>
            <p:nvSpPr>
              <p:cNvPr id="3" name="Rectangle 2">
                <a:extLst>
                  <a:ext uri="{FF2B5EF4-FFF2-40B4-BE49-F238E27FC236}">
                    <a16:creationId xmlns:a16="http://schemas.microsoft.com/office/drawing/2014/main" id="{AE9E79C7-1261-46B9-8DD4-DC35D1B5C965}"/>
                  </a:ext>
                </a:extLst>
              </p:cNvPr>
              <p:cNvSpPr>
                <a:spLocks noRot="1" noChangeAspect="1" noMove="1" noResize="1" noEditPoints="1" noAdjustHandles="1" noChangeArrowheads="1" noChangeShapeType="1" noTextEdit="1"/>
              </p:cNvSpPr>
              <p:nvPr/>
            </p:nvSpPr>
            <p:spPr>
              <a:xfrm>
                <a:off x="1345496" y="406531"/>
                <a:ext cx="10139922" cy="954107"/>
              </a:xfrm>
              <a:prstGeom prst="rect">
                <a:avLst/>
              </a:prstGeom>
              <a:blipFill>
                <a:blip r:embed="rId2"/>
                <a:stretch>
                  <a:fillRect l="-1263" t="-6410" b="-17949"/>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512C2B3-84FD-E54B-B9CF-4A84BA7FD28F}"/>
                  </a:ext>
                </a:extLst>
              </p:cNvPr>
              <p:cNvSpPr txBox="1"/>
              <p:nvPr/>
            </p:nvSpPr>
            <p:spPr>
              <a:xfrm>
                <a:off x="719528" y="1454814"/>
                <a:ext cx="10139922" cy="1384995"/>
              </a:xfrm>
              <a:prstGeom prst="rect">
                <a:avLst/>
              </a:prstGeom>
              <a:noFill/>
            </p:spPr>
            <p:txBody>
              <a:bodyPr wrap="square" rtlCol="0">
                <a:spAutoFit/>
              </a:bodyPr>
              <a:lstStyle/>
              <a:p>
                <a:pPr marL="357188" indent="-357188"/>
                <a:r>
                  <a:rPr lang="en-US" sz="2800" dirty="0">
                    <a:solidFill>
                      <a:schemeClr val="tx1"/>
                    </a:solidFill>
                  </a:rPr>
                  <a:t>1. Partition the set </a:t>
                </a:r>
                <a14:m>
                  <m:oMath xmlns:m="http://schemas.openxmlformats.org/officeDocument/2006/math">
                    <m:r>
                      <a:rPr lang="en-US" sz="2800" i="1">
                        <a:solidFill>
                          <a:schemeClr val="tx1"/>
                        </a:solidFill>
                        <a:latin typeface="Cambria Math" panose="02040503050406030204" pitchFamily="18" charset="0"/>
                      </a:rPr>
                      <m:t>𝑆</m:t>
                    </m:r>
                  </m:oMath>
                </a14:m>
                <a:r>
                  <a:rPr lang="en-US" sz="2800" dirty="0">
                    <a:solidFill>
                      <a:schemeClr val="tx1"/>
                    </a:solidFill>
                  </a:rPr>
                  <a:t> into the following </a:t>
                </a:r>
                <a:r>
                  <a:rPr lang="en-US" sz="2800" dirty="0">
                    <a:solidFill>
                      <a:srgbClr val="C00000"/>
                    </a:solidFill>
                  </a:rPr>
                  <a:t>5 subsets</a:t>
                </a:r>
                <a:r>
                  <a:rPr lang="en-US" sz="2800" dirty="0">
                    <a:solidFill>
                      <a:schemeClr val="tx1"/>
                    </a:solidFill>
                  </a:rPr>
                  <a:t>, where each subset contains a pair of integers that sum to 15: </a:t>
                </a:r>
                <a14:m>
                  <m:oMath xmlns:m="http://schemas.openxmlformats.org/officeDocument/2006/math">
                    <m:r>
                      <a:rPr lang="en-US" sz="2800" i="1">
                        <a:solidFill>
                          <a:schemeClr val="tx1"/>
                        </a:solidFill>
                        <a:latin typeface="Cambria Math" panose="02040503050406030204" pitchFamily="18" charset="0"/>
                      </a:rPr>
                      <m:t>{3,12}, {4,11}, {5,10}, {6,9},{7,8}</m:t>
                    </m:r>
                  </m:oMath>
                </a14:m>
                <a:r>
                  <a:rPr lang="en-US" sz="2800" dirty="0">
                    <a:solidFill>
                      <a:schemeClr val="tx1"/>
                    </a:solidFill>
                  </a:rPr>
                  <a:t>.</a:t>
                </a:r>
                <a:r>
                  <a:rPr lang="en-SG" sz="2800" dirty="0">
                    <a:solidFill>
                      <a:schemeClr val="tx1"/>
                    </a:solidFill>
                    <a:effectLst/>
                  </a:rPr>
                  <a:t> </a:t>
                </a:r>
                <a:endParaRPr lang="en-US" sz="2800" dirty="0">
                  <a:solidFill>
                    <a:schemeClr val="tx1"/>
                  </a:solidFill>
                </a:endParaRPr>
              </a:p>
            </p:txBody>
          </p:sp>
        </mc:Choice>
        <mc:Fallback xmlns="">
          <p:sp>
            <p:nvSpPr>
              <p:cNvPr id="4" name="TextBox 3">
                <a:extLst>
                  <a:ext uri="{FF2B5EF4-FFF2-40B4-BE49-F238E27FC236}">
                    <a16:creationId xmlns:a16="http://schemas.microsoft.com/office/drawing/2014/main" id="{8512C2B3-84FD-E54B-B9CF-4A84BA7FD28F}"/>
                  </a:ext>
                </a:extLst>
              </p:cNvPr>
              <p:cNvSpPr txBox="1">
                <a:spLocks noRot="1" noChangeAspect="1" noMove="1" noResize="1" noEditPoints="1" noAdjustHandles="1" noChangeArrowheads="1" noChangeShapeType="1" noTextEdit="1"/>
              </p:cNvSpPr>
              <p:nvPr/>
            </p:nvSpPr>
            <p:spPr>
              <a:xfrm>
                <a:off x="719528" y="1454814"/>
                <a:ext cx="10139922" cy="1384995"/>
              </a:xfrm>
              <a:prstGeom prst="rect">
                <a:avLst/>
              </a:prstGeom>
              <a:blipFill>
                <a:blip r:embed="rId3"/>
                <a:stretch>
                  <a:fillRect l="-1203" t="-4405" r="-1503" b="-11894"/>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5117009-76AD-7342-B85D-3F376DFEF29E}"/>
                  </a:ext>
                </a:extLst>
              </p:cNvPr>
              <p:cNvSpPr txBox="1"/>
              <p:nvPr/>
            </p:nvSpPr>
            <p:spPr>
              <a:xfrm>
                <a:off x="719527" y="2933985"/>
                <a:ext cx="10139922" cy="1384995"/>
              </a:xfrm>
              <a:prstGeom prst="rect">
                <a:avLst/>
              </a:prstGeom>
              <a:noFill/>
            </p:spPr>
            <p:txBody>
              <a:bodyPr wrap="square" rtlCol="0">
                <a:spAutoFit/>
              </a:bodyPr>
              <a:lstStyle/>
              <a:p>
                <a:pPr marL="357188" indent="-357188"/>
                <a:r>
                  <a:rPr lang="en-US" sz="2800" dirty="0">
                    <a:solidFill>
                      <a:schemeClr val="tx1"/>
                    </a:solidFill>
                  </a:rPr>
                  <a:t>2. For any </a:t>
                </a:r>
                <a14:m>
                  <m:oMath xmlns:m="http://schemas.openxmlformats.org/officeDocument/2006/math">
                    <m:r>
                      <a:rPr lang="en-US" sz="2800" i="1">
                        <a:solidFill>
                          <a:schemeClr val="tx1"/>
                        </a:solidFill>
                        <a:latin typeface="Cambria Math" panose="02040503050406030204" pitchFamily="18" charset="0"/>
                      </a:rPr>
                      <m:t>𝑛</m:t>
                    </m:r>
                    <m:r>
                      <a:rPr lang="en-US" sz="2800" i="1">
                        <a:solidFill>
                          <a:schemeClr val="tx1"/>
                        </a:solidFill>
                        <a:latin typeface="Cambria Math" panose="02040503050406030204" pitchFamily="18" charset="0"/>
                      </a:rPr>
                      <m:t>≤5</m:t>
                    </m:r>
                  </m:oMath>
                </a14:m>
                <a:r>
                  <a:rPr lang="en-US" sz="2800" dirty="0">
                    <a:solidFill>
                      <a:schemeClr val="tx1"/>
                    </a:solidFill>
                  </a:rPr>
                  <a:t>, we can choose </a:t>
                </a:r>
                <a14:m>
                  <m:oMath xmlns:m="http://schemas.openxmlformats.org/officeDocument/2006/math">
                    <m:r>
                      <a:rPr lang="en-US" sz="2800" i="1">
                        <a:solidFill>
                          <a:schemeClr val="tx1"/>
                        </a:solidFill>
                        <a:latin typeface="Cambria Math" panose="02040503050406030204" pitchFamily="18" charset="0"/>
                      </a:rPr>
                      <m:t>𝑛</m:t>
                    </m:r>
                  </m:oMath>
                </a14:m>
                <a:r>
                  <a:rPr lang="en-US" sz="2800" dirty="0">
                    <a:solidFill>
                      <a:schemeClr val="tx1"/>
                    </a:solidFill>
                  </a:rPr>
                  <a:t> elements such that each element belongs to a different subset. Then we won’t be able to find two elements among them that sum to 15.</a:t>
                </a:r>
                <a:r>
                  <a:rPr lang="en-SG" sz="2800" dirty="0">
                    <a:solidFill>
                      <a:schemeClr val="tx1"/>
                    </a:solidFill>
                    <a:effectLst/>
                  </a:rPr>
                  <a:t> </a:t>
                </a:r>
                <a:endParaRPr lang="en-US" sz="2800" dirty="0">
                  <a:solidFill>
                    <a:schemeClr val="tx1"/>
                  </a:solidFill>
                </a:endParaRPr>
              </a:p>
            </p:txBody>
          </p:sp>
        </mc:Choice>
        <mc:Fallback xmlns="">
          <p:sp>
            <p:nvSpPr>
              <p:cNvPr id="5" name="TextBox 4">
                <a:extLst>
                  <a:ext uri="{FF2B5EF4-FFF2-40B4-BE49-F238E27FC236}">
                    <a16:creationId xmlns:a16="http://schemas.microsoft.com/office/drawing/2014/main" id="{F5117009-76AD-7342-B85D-3F376DFEF29E}"/>
                  </a:ext>
                </a:extLst>
              </p:cNvPr>
              <p:cNvSpPr txBox="1">
                <a:spLocks noRot="1" noChangeAspect="1" noMove="1" noResize="1" noEditPoints="1" noAdjustHandles="1" noChangeArrowheads="1" noChangeShapeType="1" noTextEdit="1"/>
              </p:cNvSpPr>
              <p:nvPr/>
            </p:nvSpPr>
            <p:spPr>
              <a:xfrm>
                <a:off x="719527" y="2933985"/>
                <a:ext cx="10139922" cy="1384995"/>
              </a:xfrm>
              <a:prstGeom prst="rect">
                <a:avLst/>
              </a:prstGeom>
              <a:blipFill>
                <a:blip r:embed="rId4"/>
                <a:stretch>
                  <a:fillRect l="-1203" t="-3965" r="-1203" b="-11894"/>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0B3984E-1C65-0344-B411-A40A990E5ADB}"/>
                  </a:ext>
                </a:extLst>
              </p:cNvPr>
              <p:cNvSpPr txBox="1"/>
              <p:nvPr/>
            </p:nvSpPr>
            <p:spPr>
              <a:xfrm>
                <a:off x="719527" y="4410266"/>
                <a:ext cx="10139921" cy="954107"/>
              </a:xfrm>
              <a:prstGeom prst="rect">
                <a:avLst/>
              </a:prstGeom>
              <a:noFill/>
            </p:spPr>
            <p:txBody>
              <a:bodyPr wrap="square" rtlCol="0">
                <a:spAutoFit/>
              </a:bodyPr>
              <a:lstStyle/>
              <a:p>
                <a:pPr marL="357188" indent="-357188"/>
                <a:r>
                  <a:rPr lang="en-US" sz="2800" dirty="0">
                    <a:solidFill>
                      <a:schemeClr val="tx1"/>
                    </a:solidFill>
                  </a:rPr>
                  <a:t>3. However, if more than 5 integers are chosen from set </a:t>
                </a:r>
                <a14:m>
                  <m:oMath xmlns:m="http://schemas.openxmlformats.org/officeDocument/2006/math">
                    <m:r>
                      <a:rPr lang="en-US" sz="2800" i="1">
                        <a:solidFill>
                          <a:schemeClr val="tx1"/>
                        </a:solidFill>
                        <a:latin typeface="Cambria Math" panose="02040503050406030204" pitchFamily="18" charset="0"/>
                      </a:rPr>
                      <m:t>𝑆</m:t>
                    </m:r>
                  </m:oMath>
                </a14:m>
                <a:r>
                  <a:rPr lang="en-US" sz="2800" dirty="0">
                    <a:solidFill>
                      <a:schemeClr val="tx1"/>
                    </a:solidFill>
                  </a:rPr>
                  <a:t>, 2 of them must be from the same subset according to PHP.</a:t>
                </a:r>
                <a:r>
                  <a:rPr lang="en-SG" sz="2800" dirty="0">
                    <a:solidFill>
                      <a:schemeClr val="tx1"/>
                    </a:solidFill>
                    <a:effectLst/>
                  </a:rPr>
                  <a:t> </a:t>
                </a:r>
                <a:endParaRPr lang="en-US" sz="2800" dirty="0">
                  <a:solidFill>
                    <a:schemeClr val="tx1"/>
                  </a:solidFill>
                </a:endParaRPr>
              </a:p>
            </p:txBody>
          </p:sp>
        </mc:Choice>
        <mc:Fallback xmlns="">
          <p:sp>
            <p:nvSpPr>
              <p:cNvPr id="6" name="TextBox 5">
                <a:extLst>
                  <a:ext uri="{FF2B5EF4-FFF2-40B4-BE49-F238E27FC236}">
                    <a16:creationId xmlns:a16="http://schemas.microsoft.com/office/drawing/2014/main" id="{70B3984E-1C65-0344-B411-A40A990E5ADB}"/>
                  </a:ext>
                </a:extLst>
              </p:cNvPr>
              <p:cNvSpPr txBox="1">
                <a:spLocks noRot="1" noChangeAspect="1" noMove="1" noResize="1" noEditPoints="1" noAdjustHandles="1" noChangeArrowheads="1" noChangeShapeType="1" noTextEdit="1"/>
              </p:cNvSpPr>
              <p:nvPr/>
            </p:nvSpPr>
            <p:spPr>
              <a:xfrm>
                <a:off x="719527" y="4410266"/>
                <a:ext cx="10139921" cy="954107"/>
              </a:xfrm>
              <a:prstGeom prst="rect">
                <a:avLst/>
              </a:prstGeom>
              <a:blipFill>
                <a:blip r:embed="rId5"/>
                <a:stretch>
                  <a:fillRect l="-1203" t="-5732" r="-1323" b="-17197"/>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D70B141-B894-B149-84EA-4A9A2EB807F2}"/>
                  </a:ext>
                </a:extLst>
              </p:cNvPr>
              <p:cNvSpPr txBox="1"/>
              <p:nvPr/>
            </p:nvSpPr>
            <p:spPr>
              <a:xfrm>
                <a:off x="719527" y="5455659"/>
                <a:ext cx="4962449" cy="523220"/>
              </a:xfrm>
              <a:prstGeom prst="rect">
                <a:avLst/>
              </a:prstGeom>
              <a:noFill/>
            </p:spPr>
            <p:txBody>
              <a:bodyPr wrap="none" rtlCol="0">
                <a:spAutoFit/>
              </a:bodyPr>
              <a:lstStyle/>
              <a:p>
                <a:r>
                  <a:rPr lang="en-US" sz="2800" dirty="0">
                    <a:solidFill>
                      <a:schemeClr val="tx1"/>
                    </a:solidFill>
                  </a:rPr>
                  <a:t>4. Therefore, the smallest </a:t>
                </a:r>
                <a14:m>
                  <m:oMath xmlns:m="http://schemas.openxmlformats.org/officeDocument/2006/math">
                    <m:r>
                      <a:rPr lang="en-US" sz="2800" i="1">
                        <a:solidFill>
                          <a:schemeClr val="tx1"/>
                        </a:solidFill>
                        <a:latin typeface="Cambria Math" panose="02040503050406030204" pitchFamily="18" charset="0"/>
                      </a:rPr>
                      <m:t>𝑛</m:t>
                    </m:r>
                  </m:oMath>
                </a14:m>
                <a:r>
                  <a:rPr lang="en-US" sz="2800" dirty="0">
                    <a:solidFill>
                      <a:schemeClr val="tx1"/>
                    </a:solidFill>
                  </a:rPr>
                  <a:t> is </a:t>
                </a:r>
                <a:r>
                  <a:rPr lang="en-US" sz="2800" b="1" dirty="0">
                    <a:solidFill>
                      <a:srgbClr val="C00000"/>
                    </a:solidFill>
                  </a:rPr>
                  <a:t>6</a:t>
                </a:r>
                <a:r>
                  <a:rPr lang="en-US" sz="2800" dirty="0">
                    <a:solidFill>
                      <a:schemeClr val="tx1"/>
                    </a:solidFill>
                  </a:rPr>
                  <a:t>.</a:t>
                </a:r>
                <a:r>
                  <a:rPr lang="en-SG" sz="2800" dirty="0">
                    <a:solidFill>
                      <a:schemeClr val="tx1"/>
                    </a:solidFill>
                    <a:effectLst/>
                  </a:rPr>
                  <a:t> </a:t>
                </a:r>
                <a:endParaRPr lang="en-US" sz="2800" dirty="0">
                  <a:solidFill>
                    <a:schemeClr val="tx1"/>
                  </a:solidFill>
                </a:endParaRPr>
              </a:p>
            </p:txBody>
          </p:sp>
        </mc:Choice>
        <mc:Fallback xmlns="">
          <p:sp>
            <p:nvSpPr>
              <p:cNvPr id="7" name="TextBox 6">
                <a:extLst>
                  <a:ext uri="{FF2B5EF4-FFF2-40B4-BE49-F238E27FC236}">
                    <a16:creationId xmlns:a16="http://schemas.microsoft.com/office/drawing/2014/main" id="{2D70B141-B894-B149-84EA-4A9A2EB807F2}"/>
                  </a:ext>
                </a:extLst>
              </p:cNvPr>
              <p:cNvSpPr txBox="1">
                <a:spLocks noRot="1" noChangeAspect="1" noMove="1" noResize="1" noEditPoints="1" noAdjustHandles="1" noChangeArrowheads="1" noChangeShapeType="1" noTextEdit="1"/>
              </p:cNvSpPr>
              <p:nvPr/>
            </p:nvSpPr>
            <p:spPr>
              <a:xfrm>
                <a:off x="719527" y="5455659"/>
                <a:ext cx="4962449" cy="523220"/>
              </a:xfrm>
              <a:prstGeom prst="rect">
                <a:avLst/>
              </a:prstGeom>
              <a:blipFill>
                <a:blip r:embed="rId6"/>
                <a:stretch>
                  <a:fillRect l="-2457" t="-11628" r="-369" b="-32558"/>
                </a:stretch>
              </a:blipFill>
            </p:spPr>
            <p:txBody>
              <a:bodyPr/>
              <a:lstStyle/>
              <a:p>
                <a:r>
                  <a:rPr lang="en-SG">
                    <a:noFill/>
                  </a:rPr>
                  <a:t> </a:t>
                </a:r>
              </a:p>
            </p:txBody>
          </p:sp>
        </mc:Fallback>
      </mc:AlternateContent>
      <p:sp>
        <p:nvSpPr>
          <p:cNvPr id="8" name="TextBox 7"/>
          <p:cNvSpPr txBox="1"/>
          <p:nvPr/>
        </p:nvSpPr>
        <p:spPr>
          <a:xfrm>
            <a:off x="8010698" y="2326358"/>
            <a:ext cx="3127248" cy="400110"/>
          </a:xfrm>
          <a:prstGeom prst="rect">
            <a:avLst/>
          </a:prstGeom>
          <a:solidFill>
            <a:srgbClr val="FFCCCC"/>
          </a:solidFill>
        </p:spPr>
        <p:txBody>
          <a:bodyPr wrap="square" rtlCol="0">
            <a:spAutoFit/>
          </a:bodyPr>
          <a:lstStyle/>
          <a:p>
            <a:pPr algn="ctr"/>
            <a:r>
              <a:rPr lang="en-US" sz="2000" dirty="0"/>
              <a:t>6</a:t>
            </a:r>
            <a:r>
              <a:rPr lang="en-US" sz="2000" dirty="0" smtClean="0"/>
              <a:t> </a:t>
            </a:r>
            <a:r>
              <a:rPr lang="en-US" sz="2000" dirty="0"/>
              <a:t>pigeons; 5 pigeonholes.</a:t>
            </a:r>
            <a:endParaRPr lang="en-SG" sz="2000" dirty="0"/>
          </a:p>
        </p:txBody>
      </p:sp>
    </p:spTree>
    <p:extLst>
      <p:ext uri="{BB962C8B-B14F-4D97-AF65-F5344CB8AC3E}">
        <p14:creationId xmlns:p14="http://schemas.microsoft.com/office/powerpoint/2010/main" val="2421456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ssolv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9532D-7B1D-4496-906D-F1887FE508D2}"/>
              </a:ext>
            </a:extLst>
          </p:cNvPr>
          <p:cNvSpPr>
            <a:spLocks noGrp="1"/>
          </p:cNvSpPr>
          <p:nvPr>
            <p:ph type="title"/>
          </p:nvPr>
        </p:nvSpPr>
        <p:spPr>
          <a:xfrm>
            <a:off x="314662" y="244492"/>
            <a:ext cx="1199476" cy="895927"/>
          </a:xfrm>
        </p:spPr>
        <p:txBody>
          <a:bodyPr>
            <a:normAutofit fontScale="90000"/>
          </a:bodyPr>
          <a:lstStyle/>
          <a:p>
            <a:pPr>
              <a:lnSpc>
                <a:spcPct val="100000"/>
              </a:lnSpc>
            </a:pPr>
            <a:r>
              <a:rPr lang="en-SG" dirty="0">
                <a:solidFill>
                  <a:schemeClr val="bg2">
                    <a:lumMod val="50000"/>
                  </a:schemeClr>
                </a:solidFill>
              </a:rPr>
              <a:t>Q10.</a:t>
            </a:r>
            <a:endParaRPr lang="en-SG" dirty="0">
              <a:solidFill>
                <a:schemeClr val="bg2">
                  <a:lumMod val="50000"/>
                </a:schemeClr>
              </a:solidFill>
              <a:latin typeface="Cambria Math" panose="02040503050406030204" pitchFamily="18" charset="0"/>
              <a:ea typeface="Cambria Math" panose="02040503050406030204" pitchFamily="18" charset="0"/>
            </a:endParaRPr>
          </a:p>
        </p:txBody>
      </p:sp>
      <p:sp>
        <p:nvSpPr>
          <p:cNvPr id="10" name="Slide Number Placeholder 1"/>
          <p:cNvSpPr>
            <a:spLocks noGrp="1"/>
          </p:cNvSpPr>
          <p:nvPr>
            <p:ph type="sldNum" sz="quarter" idx="12"/>
          </p:nvPr>
        </p:nvSpPr>
        <p:spPr>
          <a:xfrm>
            <a:off x="10485783" y="6492875"/>
            <a:ext cx="1706217" cy="365125"/>
          </a:xfrm>
        </p:spPr>
        <p:txBody>
          <a:bodyPr/>
          <a:lstStyle/>
          <a:p>
            <a:fld id="{576A5E36-E009-4840-A577-F8CF29116582}" type="slidenum">
              <a:rPr lang="en-US" sz="1600" smtClean="0">
                <a:solidFill>
                  <a:schemeClr val="bg1"/>
                </a:solidFill>
              </a:rPr>
              <a:t>16</a:t>
            </a:fld>
            <a:endParaRPr lang="en-US" sz="1600" dirty="0">
              <a:solidFill>
                <a:schemeClr val="bg1"/>
              </a:solidFill>
            </a:endParaRPr>
          </a:p>
        </p:txBody>
      </p:sp>
      <p:sp>
        <p:nvSpPr>
          <p:cNvPr id="3" name="Rectangle 2">
            <a:extLst>
              <a:ext uri="{FF2B5EF4-FFF2-40B4-BE49-F238E27FC236}">
                <a16:creationId xmlns:a16="http://schemas.microsoft.com/office/drawing/2014/main" id="{AE9E79C7-1261-46B9-8DD4-DC35D1B5C965}"/>
              </a:ext>
            </a:extLst>
          </p:cNvPr>
          <p:cNvSpPr/>
          <p:nvPr/>
        </p:nvSpPr>
        <p:spPr>
          <a:xfrm>
            <a:off x="1514138" y="301728"/>
            <a:ext cx="10139922" cy="1938992"/>
          </a:xfrm>
          <a:prstGeom prst="rect">
            <a:avLst/>
          </a:prstGeom>
          <a:solidFill>
            <a:srgbClr val="CCECFF"/>
          </a:solidFill>
        </p:spPr>
        <p:txBody>
          <a:bodyPr wrap="square">
            <a:spAutoFit/>
          </a:bodyPr>
          <a:lstStyle/>
          <a:p>
            <a:r>
              <a:rPr lang="en-US" sz="2400" dirty="0">
                <a:effectLst/>
                <a:latin typeface="Calibri" panose="020F0502020204030204" pitchFamily="34" charset="0"/>
                <a:ea typeface="Times New Roman" panose="02020603050405020304" pitchFamily="18" charset="0"/>
                <a:cs typeface="Times New Roman" panose="02020603050405020304" pitchFamily="18" charset="0"/>
              </a:rPr>
              <a:t>A chess master who has 11 weeks to prepare for a tournament decides to play at least one game every day, but in order not to tire herself, she decides not to play more than 12 games during any one week. Show that </a:t>
            </a:r>
            <a:r>
              <a:rPr lang="en-US" sz="2400" dirty="0">
                <a:solidFill>
                  <a:srgbClr val="0000FF"/>
                </a:solidFill>
                <a:effectLst/>
                <a:latin typeface="Calibri" panose="020F0502020204030204" pitchFamily="34" charset="0"/>
                <a:ea typeface="Times New Roman" panose="02020603050405020304" pitchFamily="18" charset="0"/>
                <a:cs typeface="Times New Roman" panose="02020603050405020304" pitchFamily="18" charset="0"/>
              </a:rPr>
              <a:t>there exists a succession of consecutive days during which the chess master will have played exactly 21 games</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a:t>
            </a:r>
            <a:endParaRPr lang="en-SG" sz="2400"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2348F1F-111C-46D9-8566-4C09DE76762A}"/>
                  </a:ext>
                </a:extLst>
              </p:cNvPr>
              <p:cNvSpPr txBox="1"/>
              <p:nvPr/>
            </p:nvSpPr>
            <p:spPr>
              <a:xfrm>
                <a:off x="914400" y="2240720"/>
                <a:ext cx="10139922" cy="4200124"/>
              </a:xfrm>
              <a:prstGeom prst="rect">
                <a:avLst/>
              </a:prstGeom>
              <a:noFill/>
            </p:spPr>
            <p:txBody>
              <a:bodyPr wrap="square" rtlCol="0">
                <a:spAutoFit/>
              </a:bodyPr>
              <a:lstStyle/>
              <a:p>
                <a:pPr marL="536575" indent="-536575">
                  <a:spcAft>
                    <a:spcPts val="600"/>
                  </a:spcAft>
                </a:pPr>
                <a:r>
                  <a:rPr lang="en-US" sz="2400" dirty="0"/>
                  <a:t>1.	Define </a:t>
                </a:r>
                <a14:m>
                  <m:oMath xmlns:m="http://schemas.openxmlformats.org/officeDocument/2006/math">
                    <m:sSub>
                      <m:sSubPr>
                        <m:ctrlPr>
                          <a:rPr lang="en-US" sz="2400" i="1" smtClean="0">
                            <a:latin typeface="Cambria Math" panose="02040503050406030204" pitchFamily="18" charset="0"/>
                          </a:rPr>
                        </m:ctrlPr>
                      </m:sSubPr>
                      <m:e>
                        <m:r>
                          <a:rPr lang="en-SG" sz="2400" b="0" i="1" smtClean="0">
                            <a:latin typeface="Cambria Math" panose="02040503050406030204" pitchFamily="18" charset="0"/>
                          </a:rPr>
                          <m:t>𝑃</m:t>
                        </m:r>
                      </m:e>
                      <m:sub>
                        <m:r>
                          <a:rPr lang="en-SG" sz="2400" b="0" i="1" smtClean="0">
                            <a:latin typeface="Cambria Math" panose="02040503050406030204" pitchFamily="18" charset="0"/>
                          </a:rPr>
                          <m:t>𝑖</m:t>
                        </m:r>
                      </m:sub>
                    </m:sSub>
                  </m:oMath>
                </a14:m>
                <a:r>
                  <a:rPr lang="en-SG" sz="2400" dirty="0"/>
                  <a:t> as the total number of games played, for </a:t>
                </a:r>
                <a14:m>
                  <m:oMath xmlns:m="http://schemas.openxmlformats.org/officeDocument/2006/math">
                    <m:r>
                      <a:rPr lang="en-SG" sz="2400" b="0" i="1" smtClean="0">
                        <a:latin typeface="Cambria Math" panose="02040503050406030204" pitchFamily="18" charset="0"/>
                      </a:rPr>
                      <m:t>1</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𝑖</m:t>
                    </m:r>
                    <m:r>
                      <a:rPr lang="en-SG" sz="2400" b="0" i="1" smtClean="0">
                        <a:latin typeface="Cambria Math" panose="02040503050406030204" pitchFamily="18" charset="0"/>
                        <a:ea typeface="Cambria Math" panose="02040503050406030204" pitchFamily="18" charset="0"/>
                      </a:rPr>
                      <m:t>≤77.</m:t>
                    </m:r>
                  </m:oMath>
                </a14:m>
                <a:endParaRPr lang="en-SG" sz="2400" b="0" dirty="0">
                  <a:ea typeface="Cambria Math" panose="02040503050406030204" pitchFamily="18" charset="0"/>
                </a:endParaRPr>
              </a:p>
              <a:p>
                <a:pPr marL="536575" indent="-536575">
                  <a:spcAft>
                    <a:spcPts val="600"/>
                  </a:spcAft>
                </a:pPr>
                <a:r>
                  <a:rPr lang="en-SG" sz="2400" dirty="0"/>
                  <a:t>2.	</a:t>
                </a:r>
                <a14:m>
                  <m:oMath xmlns:m="http://schemas.openxmlformats.org/officeDocument/2006/math">
                    <m:r>
                      <a:rPr lang="en-SG" sz="2400" b="0" i="1" smtClean="0">
                        <a:solidFill>
                          <a:srgbClr val="0000FF"/>
                        </a:solidFill>
                        <a:latin typeface="Cambria Math" panose="02040503050406030204" pitchFamily="18" charset="0"/>
                      </a:rPr>
                      <m:t>1</m:t>
                    </m:r>
                    <m:r>
                      <a:rPr lang="en-SG" sz="2400" b="0" i="1" smtClean="0">
                        <a:solidFill>
                          <a:srgbClr val="0000FF"/>
                        </a:solidFill>
                        <a:latin typeface="Cambria Math" panose="02040503050406030204" pitchFamily="18" charset="0"/>
                        <a:ea typeface="Cambria Math" panose="02040503050406030204" pitchFamily="18" charset="0"/>
                      </a:rPr>
                      <m:t>≤</m:t>
                    </m:r>
                    <m:sSub>
                      <m:sSubPr>
                        <m:ctrlPr>
                          <a:rPr lang="en-SG" sz="2400" b="0" i="1" smtClean="0">
                            <a:solidFill>
                              <a:srgbClr val="0000FF"/>
                            </a:solidFill>
                            <a:latin typeface="Cambria Math" panose="02040503050406030204" pitchFamily="18" charset="0"/>
                            <a:ea typeface="Cambria Math" panose="02040503050406030204" pitchFamily="18" charset="0"/>
                          </a:rPr>
                        </m:ctrlPr>
                      </m:sSubPr>
                      <m:e>
                        <m:r>
                          <a:rPr lang="en-SG" sz="2400" b="0" i="1" smtClean="0">
                            <a:solidFill>
                              <a:srgbClr val="0000FF"/>
                            </a:solidFill>
                            <a:latin typeface="Cambria Math" panose="02040503050406030204" pitchFamily="18" charset="0"/>
                            <a:ea typeface="Cambria Math" panose="02040503050406030204" pitchFamily="18" charset="0"/>
                          </a:rPr>
                          <m:t>𝑃</m:t>
                        </m:r>
                      </m:e>
                      <m:sub>
                        <m:r>
                          <a:rPr lang="en-SG" sz="2400" b="0" i="1" smtClean="0">
                            <a:solidFill>
                              <a:srgbClr val="0000FF"/>
                            </a:solidFill>
                            <a:latin typeface="Cambria Math" panose="02040503050406030204" pitchFamily="18" charset="0"/>
                            <a:ea typeface="Cambria Math" panose="02040503050406030204" pitchFamily="18" charset="0"/>
                          </a:rPr>
                          <m:t>1</m:t>
                        </m:r>
                      </m:sub>
                    </m:sSub>
                    <m:r>
                      <a:rPr lang="en-SG" sz="2400" b="0" i="1" smtClean="0">
                        <a:solidFill>
                          <a:srgbClr val="0000FF"/>
                        </a:solidFill>
                        <a:latin typeface="Cambria Math" panose="02040503050406030204" pitchFamily="18" charset="0"/>
                        <a:ea typeface="Cambria Math" panose="02040503050406030204" pitchFamily="18" charset="0"/>
                      </a:rPr>
                      <m:t>&lt;</m:t>
                    </m:r>
                    <m:sSub>
                      <m:sSubPr>
                        <m:ctrlPr>
                          <a:rPr lang="en-SG" sz="2400" b="0" i="1" smtClean="0">
                            <a:solidFill>
                              <a:srgbClr val="0000FF"/>
                            </a:solidFill>
                            <a:latin typeface="Cambria Math" panose="02040503050406030204" pitchFamily="18" charset="0"/>
                            <a:ea typeface="Cambria Math" panose="02040503050406030204" pitchFamily="18" charset="0"/>
                          </a:rPr>
                        </m:ctrlPr>
                      </m:sSubPr>
                      <m:e>
                        <m:r>
                          <a:rPr lang="en-SG" sz="2400" b="0" i="1" smtClean="0">
                            <a:solidFill>
                              <a:srgbClr val="0000FF"/>
                            </a:solidFill>
                            <a:latin typeface="Cambria Math" panose="02040503050406030204" pitchFamily="18" charset="0"/>
                            <a:ea typeface="Cambria Math" panose="02040503050406030204" pitchFamily="18" charset="0"/>
                          </a:rPr>
                          <m:t>𝑃</m:t>
                        </m:r>
                      </m:e>
                      <m:sub>
                        <m:r>
                          <a:rPr lang="en-SG" sz="2400" b="0" i="1" smtClean="0">
                            <a:solidFill>
                              <a:srgbClr val="0000FF"/>
                            </a:solidFill>
                            <a:latin typeface="Cambria Math" panose="02040503050406030204" pitchFamily="18" charset="0"/>
                            <a:ea typeface="Cambria Math" panose="02040503050406030204" pitchFamily="18" charset="0"/>
                          </a:rPr>
                          <m:t>2</m:t>
                        </m:r>
                      </m:sub>
                    </m:sSub>
                    <m:r>
                      <a:rPr lang="en-SG" sz="2400" b="0" i="1" smtClean="0">
                        <a:solidFill>
                          <a:srgbClr val="0000FF"/>
                        </a:solidFill>
                        <a:latin typeface="Cambria Math" panose="02040503050406030204" pitchFamily="18" charset="0"/>
                        <a:ea typeface="Cambria Math" panose="02040503050406030204" pitchFamily="18" charset="0"/>
                      </a:rPr>
                      <m:t>&lt;⋯&lt;</m:t>
                    </m:r>
                    <m:sSub>
                      <m:sSubPr>
                        <m:ctrlPr>
                          <a:rPr lang="en-SG" sz="2400" b="0" i="1" smtClean="0">
                            <a:solidFill>
                              <a:srgbClr val="0000FF"/>
                            </a:solidFill>
                            <a:latin typeface="Cambria Math" panose="02040503050406030204" pitchFamily="18" charset="0"/>
                            <a:ea typeface="Cambria Math" panose="02040503050406030204" pitchFamily="18" charset="0"/>
                          </a:rPr>
                        </m:ctrlPr>
                      </m:sSubPr>
                      <m:e>
                        <m:r>
                          <a:rPr lang="en-SG" sz="2400" b="0" i="1" smtClean="0">
                            <a:solidFill>
                              <a:srgbClr val="0000FF"/>
                            </a:solidFill>
                            <a:latin typeface="Cambria Math" panose="02040503050406030204" pitchFamily="18" charset="0"/>
                            <a:ea typeface="Cambria Math" panose="02040503050406030204" pitchFamily="18" charset="0"/>
                          </a:rPr>
                          <m:t>𝑃</m:t>
                        </m:r>
                      </m:e>
                      <m:sub>
                        <m:r>
                          <a:rPr lang="en-SG" sz="2400" b="0" i="1" smtClean="0">
                            <a:solidFill>
                              <a:srgbClr val="0000FF"/>
                            </a:solidFill>
                            <a:latin typeface="Cambria Math" panose="02040503050406030204" pitchFamily="18" charset="0"/>
                            <a:ea typeface="Cambria Math" panose="02040503050406030204" pitchFamily="18" charset="0"/>
                          </a:rPr>
                          <m:t>77</m:t>
                        </m:r>
                      </m:sub>
                    </m:sSub>
                    <m:r>
                      <a:rPr lang="en-SG" sz="2400" b="0" i="1" smtClean="0">
                        <a:solidFill>
                          <a:srgbClr val="0000FF"/>
                        </a:solidFill>
                        <a:latin typeface="Cambria Math" panose="02040503050406030204" pitchFamily="18" charset="0"/>
                        <a:ea typeface="Cambria Math" panose="02040503050406030204" pitchFamily="18" charset="0"/>
                      </a:rPr>
                      <m:t>≤132</m:t>
                    </m:r>
                    <m:r>
                      <a:rPr lang="en-SG" sz="2400" b="0" i="0" smtClean="0">
                        <a:latin typeface="Cambria Math" panose="02040503050406030204" pitchFamily="18" charset="0"/>
                        <a:ea typeface="Cambria Math" panose="02040503050406030204" pitchFamily="18" charset="0"/>
                      </a:rPr>
                      <m:t>,</m:t>
                    </m:r>
                  </m:oMath>
                </a14:m>
                <a:r>
                  <a:rPr lang="en-SG" sz="2400" dirty="0"/>
                  <a:t> and all </a:t>
                </a:r>
                <a14:m>
                  <m:oMath xmlns:m="http://schemas.openxmlformats.org/officeDocument/2006/math">
                    <m:sSub>
                      <m:sSubPr>
                        <m:ctrlPr>
                          <a:rPr lang="en-SG" sz="2400" i="1" smtClean="0">
                            <a:latin typeface="Cambria Math" panose="02040503050406030204" pitchFamily="18" charset="0"/>
                          </a:rPr>
                        </m:ctrlPr>
                      </m:sSubPr>
                      <m:e>
                        <m:r>
                          <a:rPr lang="en-SG" sz="2400" b="0" i="1" smtClean="0">
                            <a:latin typeface="Cambria Math" panose="02040503050406030204" pitchFamily="18" charset="0"/>
                          </a:rPr>
                          <m:t>𝑃</m:t>
                        </m:r>
                      </m:e>
                      <m:sub>
                        <m:r>
                          <a:rPr lang="en-SG" sz="2400" b="0" i="1" smtClean="0">
                            <a:latin typeface="Cambria Math" panose="02040503050406030204" pitchFamily="18" charset="0"/>
                          </a:rPr>
                          <m:t>𝑖</m:t>
                        </m:r>
                      </m:sub>
                    </m:sSub>
                  </m:oMath>
                </a14:m>
                <a:r>
                  <a:rPr lang="en-SG" sz="2400" dirty="0"/>
                  <a:t>’s are distinct.</a:t>
                </a:r>
              </a:p>
              <a:p>
                <a:pPr marL="536575" indent="-536575">
                  <a:spcAft>
                    <a:spcPts val="600"/>
                  </a:spcAft>
                </a:pPr>
                <a:r>
                  <a:rPr lang="en-SG" sz="2400" dirty="0"/>
                  <a:t>3.	Define </a:t>
                </a:r>
                <a14:m>
                  <m:oMath xmlns:m="http://schemas.openxmlformats.org/officeDocument/2006/math">
                    <m:sSub>
                      <m:sSubPr>
                        <m:ctrlPr>
                          <a:rPr lang="en-US" sz="2400" i="1">
                            <a:latin typeface="Cambria Math" panose="02040503050406030204" pitchFamily="18" charset="0"/>
                          </a:rPr>
                        </m:ctrlPr>
                      </m:sSubPr>
                      <m:e>
                        <m:r>
                          <a:rPr lang="en-SG" sz="2400" b="0" i="1" smtClean="0">
                            <a:latin typeface="Cambria Math" panose="02040503050406030204" pitchFamily="18" charset="0"/>
                          </a:rPr>
                          <m:t>𝑄</m:t>
                        </m:r>
                      </m:e>
                      <m:sub>
                        <m:r>
                          <a:rPr lang="en-SG" sz="2400" i="1">
                            <a:latin typeface="Cambria Math" panose="02040503050406030204" pitchFamily="18" charset="0"/>
                          </a:rPr>
                          <m:t>𝑖</m:t>
                        </m:r>
                      </m:sub>
                    </m:sSub>
                    <m:r>
                      <a:rPr lang="en-SG" sz="2400" b="0" i="0" smtClean="0">
                        <a:latin typeface="Cambria Math" panose="02040503050406030204" pitchFamily="18" charset="0"/>
                      </a:rPr>
                      <m:t>=</m:t>
                    </m:r>
                    <m:sSub>
                      <m:sSubPr>
                        <m:ctrlPr>
                          <a:rPr lang="en-US" sz="2400" i="1">
                            <a:latin typeface="Cambria Math" panose="02040503050406030204" pitchFamily="18" charset="0"/>
                          </a:rPr>
                        </m:ctrlPr>
                      </m:sSubPr>
                      <m:e>
                        <m:r>
                          <a:rPr lang="en-SG" sz="2400" i="1">
                            <a:latin typeface="Cambria Math" panose="02040503050406030204" pitchFamily="18" charset="0"/>
                          </a:rPr>
                          <m:t>𝑃</m:t>
                        </m:r>
                      </m:e>
                      <m:sub>
                        <m:r>
                          <a:rPr lang="en-SG" sz="2400" i="1">
                            <a:latin typeface="Cambria Math" panose="02040503050406030204" pitchFamily="18" charset="0"/>
                          </a:rPr>
                          <m:t>𝑖</m:t>
                        </m:r>
                      </m:sub>
                    </m:sSub>
                    <m:r>
                      <a:rPr lang="en-SG" sz="2400" b="0" i="1" smtClean="0">
                        <a:latin typeface="Cambria Math" panose="02040503050406030204" pitchFamily="18" charset="0"/>
                      </a:rPr>
                      <m:t>+21</m:t>
                    </m:r>
                  </m:oMath>
                </a14:m>
                <a:r>
                  <a:rPr lang="en-SG" sz="2400" dirty="0"/>
                  <a:t>. All </a:t>
                </a:r>
                <a14:m>
                  <m:oMath xmlns:m="http://schemas.openxmlformats.org/officeDocument/2006/math">
                    <m:sSub>
                      <m:sSubPr>
                        <m:ctrlPr>
                          <a:rPr lang="en-SG" sz="2400" i="1">
                            <a:latin typeface="Cambria Math" panose="02040503050406030204" pitchFamily="18" charset="0"/>
                          </a:rPr>
                        </m:ctrlPr>
                      </m:sSubPr>
                      <m:e>
                        <m:r>
                          <a:rPr lang="en-SG" sz="2400" b="0" i="1" smtClean="0">
                            <a:latin typeface="Cambria Math" panose="02040503050406030204" pitchFamily="18" charset="0"/>
                          </a:rPr>
                          <m:t>𝑄</m:t>
                        </m:r>
                      </m:e>
                      <m:sub>
                        <m:r>
                          <a:rPr lang="en-SG" sz="2400" i="1">
                            <a:latin typeface="Cambria Math" panose="02040503050406030204" pitchFamily="18" charset="0"/>
                          </a:rPr>
                          <m:t>𝑖</m:t>
                        </m:r>
                      </m:sub>
                    </m:sSub>
                  </m:oMath>
                </a14:m>
                <a:r>
                  <a:rPr lang="en-SG" sz="2400" dirty="0"/>
                  <a:t>’s are distinct and largest possible value for </a:t>
                </a:r>
                <a14:m>
                  <m:oMath xmlns:m="http://schemas.openxmlformats.org/officeDocument/2006/math">
                    <m:sSub>
                      <m:sSubPr>
                        <m:ctrlPr>
                          <a:rPr lang="en-SG" sz="2400" i="1">
                            <a:latin typeface="Cambria Math" panose="02040503050406030204" pitchFamily="18" charset="0"/>
                          </a:rPr>
                        </m:ctrlPr>
                      </m:sSubPr>
                      <m:e>
                        <m:r>
                          <a:rPr lang="en-SG" sz="2400" i="1">
                            <a:latin typeface="Cambria Math" panose="02040503050406030204" pitchFamily="18" charset="0"/>
                          </a:rPr>
                          <m:t>𝑄</m:t>
                        </m:r>
                      </m:e>
                      <m:sub>
                        <m:r>
                          <a:rPr lang="en-SG" sz="2400" i="1">
                            <a:latin typeface="Cambria Math" panose="02040503050406030204" pitchFamily="18" charset="0"/>
                          </a:rPr>
                          <m:t>𝑖</m:t>
                        </m:r>
                      </m:sub>
                    </m:sSub>
                  </m:oMath>
                </a14:m>
                <a:r>
                  <a:rPr lang="en-SG" sz="2400" dirty="0"/>
                  <a:t> is </a:t>
                </a:r>
                <a14:m>
                  <m:oMath xmlns:m="http://schemas.openxmlformats.org/officeDocument/2006/math">
                    <m:r>
                      <a:rPr lang="en-SG" sz="2400" i="1" dirty="0" smtClean="0">
                        <a:latin typeface="Cambria Math" panose="02040503050406030204" pitchFamily="18" charset="0"/>
                      </a:rPr>
                      <m:t>132+21=153</m:t>
                    </m:r>
                  </m:oMath>
                </a14:m>
                <a:r>
                  <a:rPr lang="en-SG" sz="2400" dirty="0"/>
                  <a:t>, that is, </a:t>
                </a:r>
                <a14:m>
                  <m:oMath xmlns:m="http://schemas.openxmlformats.org/officeDocument/2006/math">
                    <m:r>
                      <a:rPr lang="en-SG" sz="2400" b="0" i="1" smtClean="0">
                        <a:solidFill>
                          <a:srgbClr val="0000FF"/>
                        </a:solidFill>
                        <a:latin typeface="Cambria Math" panose="02040503050406030204" pitchFamily="18" charset="0"/>
                      </a:rPr>
                      <m:t>22</m:t>
                    </m:r>
                    <m:r>
                      <a:rPr lang="en-SG" sz="2400" i="1">
                        <a:solidFill>
                          <a:srgbClr val="0000FF"/>
                        </a:solidFill>
                        <a:latin typeface="Cambria Math" panose="02040503050406030204" pitchFamily="18" charset="0"/>
                        <a:ea typeface="Cambria Math" panose="02040503050406030204" pitchFamily="18" charset="0"/>
                      </a:rPr>
                      <m:t>≤</m:t>
                    </m:r>
                    <m:sSub>
                      <m:sSubPr>
                        <m:ctrlPr>
                          <a:rPr lang="en-SG" sz="2400" i="1">
                            <a:solidFill>
                              <a:srgbClr val="0000FF"/>
                            </a:solidFill>
                            <a:latin typeface="Cambria Math" panose="02040503050406030204" pitchFamily="18" charset="0"/>
                            <a:ea typeface="Cambria Math" panose="02040503050406030204" pitchFamily="18" charset="0"/>
                          </a:rPr>
                        </m:ctrlPr>
                      </m:sSubPr>
                      <m:e>
                        <m:r>
                          <a:rPr lang="en-SG" sz="2400" b="0" i="1" smtClean="0">
                            <a:solidFill>
                              <a:srgbClr val="0000FF"/>
                            </a:solidFill>
                            <a:latin typeface="Cambria Math" panose="02040503050406030204" pitchFamily="18" charset="0"/>
                            <a:ea typeface="Cambria Math" panose="02040503050406030204" pitchFamily="18" charset="0"/>
                          </a:rPr>
                          <m:t>𝑄</m:t>
                        </m:r>
                      </m:e>
                      <m:sub>
                        <m:r>
                          <a:rPr lang="en-SG" sz="2400" i="1">
                            <a:solidFill>
                              <a:srgbClr val="0000FF"/>
                            </a:solidFill>
                            <a:latin typeface="Cambria Math" panose="02040503050406030204" pitchFamily="18" charset="0"/>
                            <a:ea typeface="Cambria Math" panose="02040503050406030204" pitchFamily="18" charset="0"/>
                          </a:rPr>
                          <m:t>1</m:t>
                        </m:r>
                      </m:sub>
                    </m:sSub>
                    <m:r>
                      <a:rPr lang="en-SG" sz="2400" i="1">
                        <a:solidFill>
                          <a:srgbClr val="0000FF"/>
                        </a:solidFill>
                        <a:latin typeface="Cambria Math" panose="02040503050406030204" pitchFamily="18" charset="0"/>
                        <a:ea typeface="Cambria Math" panose="02040503050406030204" pitchFamily="18" charset="0"/>
                      </a:rPr>
                      <m:t>&lt;</m:t>
                    </m:r>
                    <m:sSub>
                      <m:sSubPr>
                        <m:ctrlPr>
                          <a:rPr lang="en-SG" sz="2400" i="1">
                            <a:solidFill>
                              <a:srgbClr val="0000FF"/>
                            </a:solidFill>
                            <a:latin typeface="Cambria Math" panose="02040503050406030204" pitchFamily="18" charset="0"/>
                            <a:ea typeface="Cambria Math" panose="02040503050406030204" pitchFamily="18" charset="0"/>
                          </a:rPr>
                        </m:ctrlPr>
                      </m:sSubPr>
                      <m:e>
                        <m:r>
                          <a:rPr lang="en-SG" sz="2400" b="0" i="1" smtClean="0">
                            <a:solidFill>
                              <a:srgbClr val="0000FF"/>
                            </a:solidFill>
                            <a:latin typeface="Cambria Math" panose="02040503050406030204" pitchFamily="18" charset="0"/>
                            <a:ea typeface="Cambria Math" panose="02040503050406030204" pitchFamily="18" charset="0"/>
                          </a:rPr>
                          <m:t>𝑄</m:t>
                        </m:r>
                      </m:e>
                      <m:sub>
                        <m:r>
                          <a:rPr lang="en-SG" sz="2400" i="1">
                            <a:solidFill>
                              <a:srgbClr val="0000FF"/>
                            </a:solidFill>
                            <a:latin typeface="Cambria Math" panose="02040503050406030204" pitchFamily="18" charset="0"/>
                            <a:ea typeface="Cambria Math" panose="02040503050406030204" pitchFamily="18" charset="0"/>
                          </a:rPr>
                          <m:t>2</m:t>
                        </m:r>
                      </m:sub>
                    </m:sSub>
                    <m:r>
                      <a:rPr lang="en-SG" sz="2400" i="1">
                        <a:solidFill>
                          <a:srgbClr val="0000FF"/>
                        </a:solidFill>
                        <a:latin typeface="Cambria Math" panose="02040503050406030204" pitchFamily="18" charset="0"/>
                        <a:ea typeface="Cambria Math" panose="02040503050406030204" pitchFamily="18" charset="0"/>
                      </a:rPr>
                      <m:t>&lt;⋯&lt;</m:t>
                    </m:r>
                    <m:sSub>
                      <m:sSubPr>
                        <m:ctrlPr>
                          <a:rPr lang="en-SG" sz="2400" i="1">
                            <a:solidFill>
                              <a:srgbClr val="0000FF"/>
                            </a:solidFill>
                            <a:latin typeface="Cambria Math" panose="02040503050406030204" pitchFamily="18" charset="0"/>
                            <a:ea typeface="Cambria Math" panose="02040503050406030204" pitchFamily="18" charset="0"/>
                          </a:rPr>
                        </m:ctrlPr>
                      </m:sSubPr>
                      <m:e>
                        <m:r>
                          <a:rPr lang="en-SG" sz="2400" b="0" i="1" smtClean="0">
                            <a:solidFill>
                              <a:srgbClr val="0000FF"/>
                            </a:solidFill>
                            <a:latin typeface="Cambria Math" panose="02040503050406030204" pitchFamily="18" charset="0"/>
                            <a:ea typeface="Cambria Math" panose="02040503050406030204" pitchFamily="18" charset="0"/>
                          </a:rPr>
                          <m:t>𝑄</m:t>
                        </m:r>
                      </m:e>
                      <m:sub>
                        <m:r>
                          <a:rPr lang="en-SG" sz="2400" i="1">
                            <a:solidFill>
                              <a:srgbClr val="0000FF"/>
                            </a:solidFill>
                            <a:latin typeface="Cambria Math" panose="02040503050406030204" pitchFamily="18" charset="0"/>
                            <a:ea typeface="Cambria Math" panose="02040503050406030204" pitchFamily="18" charset="0"/>
                          </a:rPr>
                          <m:t>77</m:t>
                        </m:r>
                      </m:sub>
                    </m:sSub>
                    <m:r>
                      <a:rPr lang="en-SG" sz="2400" i="1">
                        <a:solidFill>
                          <a:srgbClr val="0000FF"/>
                        </a:solidFill>
                        <a:latin typeface="Cambria Math" panose="02040503050406030204" pitchFamily="18" charset="0"/>
                        <a:ea typeface="Cambria Math" panose="02040503050406030204" pitchFamily="18" charset="0"/>
                      </a:rPr>
                      <m:t>≤1</m:t>
                    </m:r>
                    <m:r>
                      <a:rPr lang="en-SG" sz="2400" b="0" i="1" smtClean="0">
                        <a:solidFill>
                          <a:srgbClr val="0000FF"/>
                        </a:solidFill>
                        <a:latin typeface="Cambria Math" panose="02040503050406030204" pitchFamily="18" charset="0"/>
                        <a:ea typeface="Cambria Math" panose="02040503050406030204" pitchFamily="18" charset="0"/>
                      </a:rPr>
                      <m:t>53</m:t>
                    </m:r>
                  </m:oMath>
                </a14:m>
                <a:r>
                  <a:rPr lang="en-SG" sz="2400" dirty="0"/>
                  <a:t>.</a:t>
                </a:r>
              </a:p>
              <a:p>
                <a:pPr marL="536575" indent="-536575">
                  <a:spcAft>
                    <a:spcPts val="600"/>
                  </a:spcAft>
                </a:pPr>
                <a:r>
                  <a:rPr lang="en-SG" sz="2400" dirty="0"/>
                  <a:t>4.	There are 154  numbers in the </a:t>
                </a:r>
                <a14:m>
                  <m:oMath xmlns:m="http://schemas.openxmlformats.org/officeDocument/2006/math">
                    <m:sSub>
                      <m:sSubPr>
                        <m:ctrlPr>
                          <a:rPr lang="en-SG" sz="2400" i="1">
                            <a:latin typeface="Cambria Math" panose="02040503050406030204" pitchFamily="18" charset="0"/>
                          </a:rPr>
                        </m:ctrlPr>
                      </m:sSubPr>
                      <m:e>
                        <m:r>
                          <a:rPr lang="en-SG" sz="2400" i="1">
                            <a:latin typeface="Cambria Math" panose="02040503050406030204" pitchFamily="18" charset="0"/>
                          </a:rPr>
                          <m:t>𝑃</m:t>
                        </m:r>
                      </m:e>
                      <m:sub>
                        <m:r>
                          <a:rPr lang="en-SG" sz="2400" i="1">
                            <a:latin typeface="Cambria Math" panose="02040503050406030204" pitchFamily="18" charset="0"/>
                          </a:rPr>
                          <m:t>𝑖</m:t>
                        </m:r>
                      </m:sub>
                    </m:sSub>
                  </m:oMath>
                </a14:m>
                <a:r>
                  <a:rPr lang="en-SG" sz="2400" dirty="0"/>
                  <a:t>’s and </a:t>
                </a:r>
                <a14:m>
                  <m:oMath xmlns:m="http://schemas.openxmlformats.org/officeDocument/2006/math">
                    <m:sSub>
                      <m:sSubPr>
                        <m:ctrlPr>
                          <a:rPr lang="en-SG" sz="2400" i="1">
                            <a:latin typeface="Cambria Math" panose="02040503050406030204" pitchFamily="18" charset="0"/>
                          </a:rPr>
                        </m:ctrlPr>
                      </m:sSubPr>
                      <m:e>
                        <m:r>
                          <a:rPr lang="en-SG" sz="2400" b="0" i="1" smtClean="0">
                            <a:latin typeface="Cambria Math" panose="02040503050406030204" pitchFamily="18" charset="0"/>
                          </a:rPr>
                          <m:t>𝑄</m:t>
                        </m:r>
                      </m:e>
                      <m:sub>
                        <m:r>
                          <a:rPr lang="en-SG" sz="2400" i="1">
                            <a:latin typeface="Cambria Math" panose="02040503050406030204" pitchFamily="18" charset="0"/>
                          </a:rPr>
                          <m:t>𝑖</m:t>
                        </m:r>
                      </m:sub>
                    </m:sSub>
                  </m:oMath>
                </a14:m>
                <a:r>
                  <a:rPr lang="en-SG" sz="2400" dirty="0"/>
                  <a:t>’s, but each </a:t>
                </a:r>
                <a14:m>
                  <m:oMath xmlns:m="http://schemas.openxmlformats.org/officeDocument/2006/math">
                    <m:sSub>
                      <m:sSubPr>
                        <m:ctrlPr>
                          <a:rPr lang="en-SG" sz="2400" i="1">
                            <a:latin typeface="Cambria Math" panose="02040503050406030204" pitchFamily="18" charset="0"/>
                          </a:rPr>
                        </m:ctrlPr>
                      </m:sSubPr>
                      <m:e>
                        <m:r>
                          <a:rPr lang="en-SG" sz="2400" i="1">
                            <a:latin typeface="Cambria Math" panose="02040503050406030204" pitchFamily="18" charset="0"/>
                          </a:rPr>
                          <m:t>𝑃</m:t>
                        </m:r>
                      </m:e>
                      <m:sub>
                        <m:r>
                          <a:rPr lang="en-SG" sz="2400" i="1">
                            <a:latin typeface="Cambria Math" panose="02040503050406030204" pitchFamily="18" charset="0"/>
                          </a:rPr>
                          <m:t>𝑖</m:t>
                        </m:r>
                      </m:sub>
                    </m:sSub>
                  </m:oMath>
                </a14:m>
                <a:r>
                  <a:rPr lang="en-SG" sz="2400" dirty="0"/>
                  <a:t> or </a:t>
                </a:r>
                <a14:m>
                  <m:oMath xmlns:m="http://schemas.openxmlformats.org/officeDocument/2006/math">
                    <m:sSub>
                      <m:sSubPr>
                        <m:ctrlPr>
                          <a:rPr lang="en-SG" sz="2400" i="1">
                            <a:latin typeface="Cambria Math" panose="02040503050406030204" pitchFamily="18" charset="0"/>
                          </a:rPr>
                        </m:ctrlPr>
                      </m:sSubPr>
                      <m:e>
                        <m:r>
                          <a:rPr lang="en-SG" sz="2400" b="0" i="1" smtClean="0">
                            <a:latin typeface="Cambria Math" panose="02040503050406030204" pitchFamily="18" charset="0"/>
                          </a:rPr>
                          <m:t>𝑄</m:t>
                        </m:r>
                      </m:e>
                      <m:sub>
                        <m:r>
                          <a:rPr lang="en-SG" sz="2400" i="1">
                            <a:latin typeface="Cambria Math" panose="02040503050406030204" pitchFamily="18" charset="0"/>
                          </a:rPr>
                          <m:t>𝑖</m:t>
                        </m:r>
                      </m:sub>
                    </m:sSub>
                  </m:oMath>
                </a14:m>
                <a:r>
                  <a:rPr lang="en-SG" sz="2400" dirty="0"/>
                  <a:t> can take a value in the range from 1 to 153 inclusive.</a:t>
                </a:r>
              </a:p>
              <a:p>
                <a:pPr marL="534988" indent="-534988">
                  <a:spcAft>
                    <a:spcPts val="600"/>
                  </a:spcAft>
                </a:pPr>
                <a:r>
                  <a:rPr lang="en-SG" sz="2400" dirty="0"/>
                  <a:t>5.	By PHP, two of the numbers must be equal. Hence, </a:t>
                </a:r>
                <a14:m>
                  <m:oMath xmlns:m="http://schemas.openxmlformats.org/officeDocument/2006/math">
                    <m:sSub>
                      <m:sSubPr>
                        <m:ctrlPr>
                          <a:rPr lang="en-SG" sz="2400" i="1" smtClean="0">
                            <a:solidFill>
                              <a:srgbClr val="C00000"/>
                            </a:solidFill>
                            <a:latin typeface="Cambria Math" panose="02040503050406030204" pitchFamily="18" charset="0"/>
                          </a:rPr>
                        </m:ctrlPr>
                      </m:sSubPr>
                      <m:e>
                        <m:r>
                          <a:rPr lang="en-SG" sz="2400" i="1">
                            <a:solidFill>
                              <a:srgbClr val="C00000"/>
                            </a:solidFill>
                            <a:latin typeface="Cambria Math" panose="02040503050406030204" pitchFamily="18" charset="0"/>
                          </a:rPr>
                          <m:t>𝑃</m:t>
                        </m:r>
                      </m:e>
                      <m:sub>
                        <m:r>
                          <a:rPr lang="en-SG" sz="2400" b="0" i="1" smtClean="0">
                            <a:solidFill>
                              <a:srgbClr val="C00000"/>
                            </a:solidFill>
                            <a:latin typeface="Cambria Math" panose="02040503050406030204" pitchFamily="18" charset="0"/>
                          </a:rPr>
                          <m:t>𝑗</m:t>
                        </m:r>
                      </m:sub>
                    </m:sSub>
                    <m:r>
                      <a:rPr lang="en-SG" sz="2400" b="0" i="1" smtClean="0">
                        <a:solidFill>
                          <a:srgbClr val="C00000"/>
                        </a:solidFill>
                        <a:latin typeface="Cambria Math" panose="02040503050406030204" pitchFamily="18" charset="0"/>
                      </a:rPr>
                      <m:t>=</m:t>
                    </m:r>
                    <m:sSub>
                      <m:sSubPr>
                        <m:ctrlPr>
                          <a:rPr lang="en-SG" sz="2400" i="1">
                            <a:solidFill>
                              <a:srgbClr val="C00000"/>
                            </a:solidFill>
                            <a:latin typeface="Cambria Math" panose="02040503050406030204" pitchFamily="18" charset="0"/>
                          </a:rPr>
                        </m:ctrlPr>
                      </m:sSubPr>
                      <m:e>
                        <m:r>
                          <a:rPr lang="en-SG" sz="2400" b="0" i="1" smtClean="0">
                            <a:solidFill>
                              <a:srgbClr val="C00000"/>
                            </a:solidFill>
                            <a:latin typeface="Cambria Math" panose="02040503050406030204" pitchFamily="18" charset="0"/>
                          </a:rPr>
                          <m:t>𝑄</m:t>
                        </m:r>
                      </m:e>
                      <m:sub>
                        <m:r>
                          <a:rPr lang="en-SG" sz="2400" i="1">
                            <a:solidFill>
                              <a:srgbClr val="C00000"/>
                            </a:solidFill>
                            <a:latin typeface="Cambria Math" panose="02040503050406030204" pitchFamily="18" charset="0"/>
                          </a:rPr>
                          <m:t>𝑖</m:t>
                        </m:r>
                      </m:sub>
                    </m:sSub>
                    <m:r>
                      <a:rPr lang="en-SG" sz="2400" b="0" i="1" smtClean="0">
                        <a:solidFill>
                          <a:srgbClr val="C00000"/>
                        </a:solidFill>
                        <a:latin typeface="Cambria Math" panose="02040503050406030204" pitchFamily="18" charset="0"/>
                      </a:rPr>
                      <m:t>=</m:t>
                    </m:r>
                    <m:sSub>
                      <m:sSubPr>
                        <m:ctrlPr>
                          <a:rPr lang="en-SG" sz="2400" i="1">
                            <a:solidFill>
                              <a:srgbClr val="C00000"/>
                            </a:solidFill>
                            <a:latin typeface="Cambria Math" panose="02040503050406030204" pitchFamily="18" charset="0"/>
                          </a:rPr>
                        </m:ctrlPr>
                      </m:sSubPr>
                      <m:e>
                        <m:r>
                          <a:rPr lang="en-SG" sz="2400" i="1">
                            <a:solidFill>
                              <a:srgbClr val="C00000"/>
                            </a:solidFill>
                            <a:latin typeface="Cambria Math" panose="02040503050406030204" pitchFamily="18" charset="0"/>
                          </a:rPr>
                          <m:t>𝑃</m:t>
                        </m:r>
                      </m:e>
                      <m:sub>
                        <m:r>
                          <a:rPr lang="en-SG" sz="2400" i="1">
                            <a:solidFill>
                              <a:srgbClr val="C00000"/>
                            </a:solidFill>
                            <a:latin typeface="Cambria Math" panose="02040503050406030204" pitchFamily="18" charset="0"/>
                          </a:rPr>
                          <m:t>𝑖</m:t>
                        </m:r>
                      </m:sub>
                    </m:sSub>
                    <m:r>
                      <a:rPr lang="en-SG" sz="2400" b="0" i="1" smtClean="0">
                        <a:solidFill>
                          <a:srgbClr val="C00000"/>
                        </a:solidFill>
                        <a:latin typeface="Cambria Math" panose="02040503050406030204" pitchFamily="18" charset="0"/>
                      </a:rPr>
                      <m:t>+21</m:t>
                    </m:r>
                  </m:oMath>
                </a14:m>
                <a:r>
                  <a:rPr lang="en-SG" sz="2400" dirty="0">
                    <a:solidFill>
                      <a:srgbClr val="C00000"/>
                    </a:solidFill>
                  </a:rPr>
                  <a:t> </a:t>
                </a:r>
                <a:r>
                  <a:rPr lang="en-SG" sz="2400" dirty="0"/>
                  <a:t>for some </a:t>
                </a:r>
                <a14:m>
                  <m:oMath xmlns:m="http://schemas.openxmlformats.org/officeDocument/2006/math">
                    <m:r>
                      <a:rPr lang="en-SG" sz="2400" i="1" dirty="0" smtClean="0">
                        <a:latin typeface="Cambria Math" panose="02040503050406030204" pitchFamily="18" charset="0"/>
                      </a:rPr>
                      <m:t>𝑖</m:t>
                    </m:r>
                    <m:r>
                      <a:rPr lang="en-SG" sz="2400" i="1" dirty="0" smtClean="0">
                        <a:latin typeface="Cambria Math" panose="02040503050406030204" pitchFamily="18" charset="0"/>
                      </a:rPr>
                      <m:t>,</m:t>
                    </m:r>
                    <m:r>
                      <a:rPr lang="en-SG" sz="2400" i="1" dirty="0" smtClean="0">
                        <a:latin typeface="Cambria Math" panose="02040503050406030204" pitchFamily="18" charset="0"/>
                      </a:rPr>
                      <m:t>𝑗</m:t>
                    </m:r>
                  </m:oMath>
                </a14:m>
                <a:r>
                  <a:rPr lang="en-SG" sz="2400" dirty="0"/>
                  <a:t>.</a:t>
                </a:r>
              </a:p>
              <a:p>
                <a:pPr marL="536575" indent="-536575">
                  <a:spcAft>
                    <a:spcPts val="600"/>
                  </a:spcAft>
                </a:pPr>
                <a:r>
                  <a:rPr lang="en-SG" sz="2400" dirty="0"/>
                  <a:t>6.	Therefore, the chess master has played exactly 21 games in the consecutive days from day </a:t>
                </a:r>
                <a14:m>
                  <m:oMath xmlns:m="http://schemas.openxmlformats.org/officeDocument/2006/math">
                    <m:r>
                      <a:rPr lang="en-SG" sz="2400" i="1" dirty="0" smtClean="0">
                        <a:latin typeface="Cambria Math" panose="02040503050406030204" pitchFamily="18" charset="0"/>
                      </a:rPr>
                      <m:t>𝑖</m:t>
                    </m:r>
                    <m:r>
                      <a:rPr lang="en-SG" sz="2400" i="1" dirty="0" smtClean="0">
                        <a:latin typeface="Cambria Math" panose="02040503050406030204" pitchFamily="18" charset="0"/>
                      </a:rPr>
                      <m:t>+1</m:t>
                    </m:r>
                  </m:oMath>
                </a14:m>
                <a:r>
                  <a:rPr lang="en-SG" sz="2400" dirty="0"/>
                  <a:t> to day </a:t>
                </a:r>
                <a14:m>
                  <m:oMath xmlns:m="http://schemas.openxmlformats.org/officeDocument/2006/math">
                    <m:r>
                      <a:rPr lang="en-SG" sz="2400" i="1" dirty="0" smtClean="0">
                        <a:latin typeface="Cambria Math" panose="02040503050406030204" pitchFamily="18" charset="0"/>
                      </a:rPr>
                      <m:t>𝑗</m:t>
                    </m:r>
                  </m:oMath>
                </a14:m>
                <a:r>
                  <a:rPr lang="en-SG" sz="2400" dirty="0"/>
                  <a:t>.</a:t>
                </a:r>
              </a:p>
            </p:txBody>
          </p:sp>
        </mc:Choice>
        <mc:Fallback xmlns="">
          <p:sp>
            <p:nvSpPr>
              <p:cNvPr id="7" name="TextBox 6">
                <a:extLst>
                  <a:ext uri="{FF2B5EF4-FFF2-40B4-BE49-F238E27FC236}">
                    <a16:creationId xmlns:a16="http://schemas.microsoft.com/office/drawing/2014/main" id="{E2348F1F-111C-46D9-8566-4C09DE76762A}"/>
                  </a:ext>
                </a:extLst>
              </p:cNvPr>
              <p:cNvSpPr txBox="1">
                <a:spLocks noRot="1" noChangeAspect="1" noMove="1" noResize="1" noEditPoints="1" noAdjustHandles="1" noChangeArrowheads="1" noChangeShapeType="1" noTextEdit="1"/>
              </p:cNvSpPr>
              <p:nvPr/>
            </p:nvSpPr>
            <p:spPr>
              <a:xfrm>
                <a:off x="914400" y="2240720"/>
                <a:ext cx="10139922" cy="4200124"/>
              </a:xfrm>
              <a:prstGeom prst="rect">
                <a:avLst/>
              </a:prstGeom>
              <a:blipFill>
                <a:blip r:embed="rId2"/>
                <a:stretch>
                  <a:fillRect l="-902" t="-1161" r="-481" b="-2322"/>
                </a:stretch>
              </a:blipFill>
            </p:spPr>
            <p:txBody>
              <a:bodyPr/>
              <a:lstStyle/>
              <a:p>
                <a:r>
                  <a:rPr lang="en-SG">
                    <a:noFill/>
                  </a:rPr>
                  <a:t> </a:t>
                </a:r>
              </a:p>
            </p:txBody>
          </p:sp>
        </mc:Fallback>
      </mc:AlternateContent>
    </p:spTree>
    <p:extLst>
      <p:ext uri="{BB962C8B-B14F-4D97-AF65-F5344CB8AC3E}">
        <p14:creationId xmlns:p14="http://schemas.microsoft.com/office/powerpoint/2010/main" val="333002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dissolv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dissolv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dissolv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dissolve">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dissolve">
                                      <p:cBhvr>
                                        <p:cTn id="32"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807A13-2327-4E5F-A79E-55A24B63E860}"/>
              </a:ext>
            </a:extLst>
          </p:cNvPr>
          <p:cNvSpPr txBox="1"/>
          <p:nvPr/>
        </p:nvSpPr>
        <p:spPr>
          <a:xfrm>
            <a:off x="2346960" y="2844225"/>
            <a:ext cx="7543800" cy="830997"/>
          </a:xfrm>
          <a:prstGeom prst="rect">
            <a:avLst/>
          </a:prstGeom>
          <a:noFill/>
        </p:spPr>
        <p:txBody>
          <a:bodyPr wrap="square" rtlCol="0">
            <a:spAutoFit/>
          </a:bodyPr>
          <a:lstStyle/>
          <a:p>
            <a:pPr algn="ctr">
              <a:spcAft>
                <a:spcPts val="600"/>
              </a:spcAft>
            </a:pPr>
            <a:r>
              <a:rPr lang="en-SG" sz="4800" dirty="0"/>
              <a:t>THE END</a:t>
            </a:r>
          </a:p>
        </p:txBody>
      </p:sp>
      <p:sp>
        <p:nvSpPr>
          <p:cNvPr id="4" name="Slide Number Placeholder 1"/>
          <p:cNvSpPr>
            <a:spLocks noGrp="1"/>
          </p:cNvSpPr>
          <p:nvPr>
            <p:ph type="sldNum" sz="quarter" idx="12"/>
          </p:nvPr>
        </p:nvSpPr>
        <p:spPr>
          <a:xfrm>
            <a:off x="10485783" y="6492875"/>
            <a:ext cx="1706217" cy="365125"/>
          </a:xfrm>
        </p:spPr>
        <p:txBody>
          <a:bodyPr/>
          <a:lstStyle/>
          <a:p>
            <a:fld id="{576A5E36-E009-4840-A577-F8CF29116582}" type="slidenum">
              <a:rPr lang="en-US" sz="1600" smtClean="0">
                <a:solidFill>
                  <a:schemeClr val="bg1"/>
                </a:solidFill>
              </a:rPr>
              <a:t>17</a:t>
            </a:fld>
            <a:endParaRPr lang="en-US" sz="1600" dirty="0">
              <a:solidFill>
                <a:schemeClr val="bg1"/>
              </a:solidFill>
            </a:endParaRPr>
          </a:p>
        </p:txBody>
      </p:sp>
    </p:spTree>
    <p:extLst>
      <p:ext uri="{BB962C8B-B14F-4D97-AF65-F5344CB8AC3E}">
        <p14:creationId xmlns:p14="http://schemas.microsoft.com/office/powerpoint/2010/main" val="12475704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954847"/>
          </a:xfrm>
        </p:spPr>
        <p:txBody>
          <a:bodyPr/>
          <a:lstStyle/>
          <a:p>
            <a:r>
              <a:rPr lang="en-US" dirty="0"/>
              <a:t>Learning objectives of this tutorial</a:t>
            </a:r>
            <a:endParaRPr lang="en-SG" dirty="0"/>
          </a:p>
        </p:txBody>
      </p:sp>
      <p:sp>
        <p:nvSpPr>
          <p:cNvPr id="3" name="Content Placeholder 2"/>
          <p:cNvSpPr>
            <a:spLocks noGrp="1"/>
          </p:cNvSpPr>
          <p:nvPr>
            <p:ph idx="1"/>
          </p:nvPr>
        </p:nvSpPr>
        <p:spPr>
          <a:xfrm>
            <a:off x="1145649" y="1692275"/>
            <a:ext cx="10482471" cy="4038600"/>
          </a:xfrm>
        </p:spPr>
        <p:txBody>
          <a:bodyPr>
            <a:normAutofit/>
          </a:bodyPr>
          <a:lstStyle/>
          <a:p>
            <a:pPr marL="45720" indent="0">
              <a:buNone/>
            </a:pPr>
            <a:r>
              <a:rPr lang="en-US" sz="3600" dirty="0">
                <a:solidFill>
                  <a:srgbClr val="C00000"/>
                </a:solidFill>
              </a:rPr>
              <a:t>Counting</a:t>
            </a:r>
          </a:p>
          <a:p>
            <a:pPr marL="534988" indent="-358775">
              <a:spcBef>
                <a:spcPts val="600"/>
              </a:spcBef>
              <a:buClrTx/>
              <a:tabLst>
                <a:tab pos="534988" algn="l"/>
              </a:tabLst>
            </a:pPr>
            <a:r>
              <a:rPr lang="en-US" sz="3600" dirty="0">
                <a:solidFill>
                  <a:schemeClr val="tx1"/>
                </a:solidFill>
              </a:rPr>
              <a:t>Applying multiplication rule, addition rule, difference rule and the inclusion/exclusion rule.</a:t>
            </a:r>
          </a:p>
          <a:p>
            <a:pPr marL="534988" indent="-358775">
              <a:spcBef>
                <a:spcPts val="600"/>
              </a:spcBef>
              <a:buClrTx/>
              <a:tabLst>
                <a:tab pos="534988" algn="l"/>
              </a:tabLst>
            </a:pPr>
            <a:r>
              <a:rPr lang="en-US" sz="3600" dirty="0">
                <a:solidFill>
                  <a:schemeClr val="tx1"/>
                </a:solidFill>
              </a:rPr>
              <a:t>Applying permutation.</a:t>
            </a:r>
          </a:p>
          <a:p>
            <a:pPr marL="534988" indent="-358775">
              <a:spcBef>
                <a:spcPts val="600"/>
              </a:spcBef>
              <a:buClrTx/>
              <a:tabLst>
                <a:tab pos="534988" algn="l"/>
              </a:tabLst>
            </a:pPr>
            <a:r>
              <a:rPr lang="en-US" sz="3600" dirty="0">
                <a:solidFill>
                  <a:schemeClr val="tx1"/>
                </a:solidFill>
              </a:rPr>
              <a:t>Learning about circular permutation.</a:t>
            </a:r>
          </a:p>
          <a:p>
            <a:pPr marL="534988" indent="-358775">
              <a:spcBef>
                <a:spcPts val="600"/>
              </a:spcBef>
              <a:buClrTx/>
              <a:tabLst>
                <a:tab pos="534988" algn="l"/>
              </a:tabLst>
            </a:pPr>
            <a:r>
              <a:rPr lang="en-US" sz="3600" dirty="0">
                <a:solidFill>
                  <a:schemeClr val="tx1"/>
                </a:solidFill>
              </a:rPr>
              <a:t>Solving problems using the Pigeonhole Principle.</a:t>
            </a:r>
            <a:endParaRPr lang="en-SG" sz="3600" dirty="0">
              <a:solidFill>
                <a:schemeClr val="tx1"/>
              </a:solidFill>
            </a:endParaRPr>
          </a:p>
        </p:txBody>
      </p:sp>
      <p:sp>
        <p:nvSpPr>
          <p:cNvPr id="4" name="Slide Number Placeholder 3"/>
          <p:cNvSpPr>
            <a:spLocks noGrp="1"/>
          </p:cNvSpPr>
          <p:nvPr>
            <p:ph type="sldNum" sz="quarter" idx="12"/>
          </p:nvPr>
        </p:nvSpPr>
        <p:spPr>
          <a:xfrm>
            <a:off x="10253555" y="6588953"/>
            <a:ext cx="1706217" cy="365125"/>
          </a:xfrm>
        </p:spPr>
        <p:txBody>
          <a:bodyPr/>
          <a:lstStyle/>
          <a:p>
            <a:fld id="{576A5E36-E009-4840-A577-F8CF29116582}" type="slidenum">
              <a:rPr lang="en-US" smtClean="0">
                <a:solidFill>
                  <a:schemeClr val="bg1"/>
                </a:solidFill>
              </a:rPr>
              <a:t>2</a:t>
            </a:fld>
            <a:endParaRPr lang="en-US" dirty="0">
              <a:solidFill>
                <a:schemeClr val="bg1"/>
              </a:solidFill>
            </a:endParaRPr>
          </a:p>
        </p:txBody>
      </p:sp>
    </p:spTree>
    <p:extLst>
      <p:ext uri="{BB962C8B-B14F-4D97-AF65-F5344CB8AC3E}">
        <p14:creationId xmlns:p14="http://schemas.microsoft.com/office/powerpoint/2010/main" val="16578186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9DDFB-EB06-4120-AD42-E282D3458CC6}"/>
              </a:ext>
            </a:extLst>
          </p:cNvPr>
          <p:cNvSpPr>
            <a:spLocks noGrp="1"/>
          </p:cNvSpPr>
          <p:nvPr>
            <p:ph type="title"/>
          </p:nvPr>
        </p:nvSpPr>
        <p:spPr>
          <a:xfrm>
            <a:off x="426029" y="296013"/>
            <a:ext cx="1306518" cy="766967"/>
          </a:xfrm>
        </p:spPr>
        <p:txBody>
          <a:bodyPr/>
          <a:lstStyle/>
          <a:p>
            <a:r>
              <a:rPr lang="en-SG" dirty="0">
                <a:solidFill>
                  <a:schemeClr val="bg2">
                    <a:lumMod val="50000"/>
                  </a:schemeClr>
                </a:solidFill>
              </a:rPr>
              <a:t>Q1. </a:t>
            </a:r>
          </a:p>
        </p:txBody>
      </p:sp>
      <p:sp>
        <p:nvSpPr>
          <p:cNvPr id="15" name="Slide Number Placeholder 1"/>
          <p:cNvSpPr>
            <a:spLocks noGrp="1"/>
          </p:cNvSpPr>
          <p:nvPr>
            <p:ph type="sldNum" sz="quarter" idx="12"/>
          </p:nvPr>
        </p:nvSpPr>
        <p:spPr>
          <a:xfrm>
            <a:off x="10485783" y="6492875"/>
            <a:ext cx="1706217" cy="365125"/>
          </a:xfrm>
        </p:spPr>
        <p:txBody>
          <a:bodyPr/>
          <a:lstStyle/>
          <a:p>
            <a:fld id="{576A5E36-E009-4840-A577-F8CF29116582}" type="slidenum">
              <a:rPr lang="en-US" sz="1600" smtClean="0">
                <a:solidFill>
                  <a:schemeClr val="bg1"/>
                </a:solidFill>
              </a:rPr>
              <a:t>3</a:t>
            </a:fld>
            <a:endParaRPr lang="en-US" sz="1600" dirty="0">
              <a:solidFill>
                <a:schemeClr val="bg1"/>
              </a:solidFill>
            </a:endParaRPr>
          </a:p>
        </p:txBody>
      </p:sp>
      <p:sp>
        <p:nvSpPr>
          <p:cNvPr id="5" name="TextBox 4">
            <a:extLst>
              <a:ext uri="{FF2B5EF4-FFF2-40B4-BE49-F238E27FC236}">
                <a16:creationId xmlns:a16="http://schemas.microsoft.com/office/drawing/2014/main" id="{E8FC74C9-FC96-49D8-873F-E1C82A42FC2B}"/>
              </a:ext>
            </a:extLst>
          </p:cNvPr>
          <p:cNvSpPr txBox="1"/>
          <p:nvPr/>
        </p:nvSpPr>
        <p:spPr>
          <a:xfrm>
            <a:off x="543792" y="1062979"/>
            <a:ext cx="4582389" cy="2677656"/>
          </a:xfrm>
          <a:prstGeom prst="rect">
            <a:avLst/>
          </a:prstGeom>
          <a:solidFill>
            <a:srgbClr val="CCECFF"/>
          </a:solidFill>
        </p:spPr>
        <p:txBody>
          <a:bodyPr wrap="square" rtlCol="0">
            <a:spAutoFit/>
          </a:bodyPr>
          <a:lstStyle/>
          <a:p>
            <a:r>
              <a:rPr lang="en-SG" sz="2800" dirty="0"/>
              <a:t>First team to win 4 games wins the tournament. There are two teams </a:t>
            </a:r>
            <a:r>
              <a:rPr lang="en-SG" sz="2800" i="1" dirty="0"/>
              <a:t>A</a:t>
            </a:r>
            <a:r>
              <a:rPr lang="en-SG" sz="2800" dirty="0"/>
              <a:t> and </a:t>
            </a:r>
            <a:r>
              <a:rPr lang="en-SG" sz="2800" i="1" dirty="0"/>
              <a:t>B</a:t>
            </a:r>
            <a:r>
              <a:rPr lang="en-SG" sz="2800" dirty="0"/>
              <a:t>. Team </a:t>
            </a:r>
            <a:r>
              <a:rPr lang="en-SG" sz="2800" i="1" dirty="0"/>
              <a:t>A</a:t>
            </a:r>
            <a:r>
              <a:rPr lang="en-SG" sz="2800" dirty="0"/>
              <a:t> wins the first 2 games. </a:t>
            </a:r>
            <a:r>
              <a:rPr lang="en-SG" sz="2800" dirty="0">
                <a:solidFill>
                  <a:srgbClr val="0000FF"/>
                </a:solidFill>
              </a:rPr>
              <a:t>How many ways can the tournament be completed?</a:t>
            </a:r>
          </a:p>
        </p:txBody>
      </p:sp>
      <p:pic>
        <p:nvPicPr>
          <p:cNvPr id="12" name="Picture 11">
            <a:extLst>
              <a:ext uri="{FF2B5EF4-FFF2-40B4-BE49-F238E27FC236}">
                <a16:creationId xmlns:a16="http://schemas.microsoft.com/office/drawing/2014/main" id="{CF799A4D-B0D9-4EBF-B69C-235560DC5B73}"/>
              </a:ext>
            </a:extLst>
          </p:cNvPr>
          <p:cNvPicPr>
            <a:picLocks noChangeAspect="1"/>
          </p:cNvPicPr>
          <p:nvPr/>
        </p:nvPicPr>
        <p:blipFill>
          <a:blip r:embed="rId2"/>
          <a:stretch>
            <a:fillRect/>
          </a:stretch>
        </p:blipFill>
        <p:spPr>
          <a:xfrm>
            <a:off x="6337458" y="679496"/>
            <a:ext cx="4689882" cy="5627859"/>
          </a:xfrm>
          <a:prstGeom prst="rect">
            <a:avLst/>
          </a:prstGeom>
        </p:spPr>
      </p:pic>
      <p:sp>
        <p:nvSpPr>
          <p:cNvPr id="120" name="TextBox 119">
            <a:extLst>
              <a:ext uri="{FF2B5EF4-FFF2-40B4-BE49-F238E27FC236}">
                <a16:creationId xmlns:a16="http://schemas.microsoft.com/office/drawing/2014/main" id="{CB3EFE42-0B21-4EAA-AAF5-1233D92768A1}"/>
              </a:ext>
            </a:extLst>
          </p:cNvPr>
          <p:cNvSpPr txBox="1"/>
          <p:nvPr/>
        </p:nvSpPr>
        <p:spPr>
          <a:xfrm>
            <a:off x="533383" y="3664401"/>
            <a:ext cx="4082473" cy="646331"/>
          </a:xfrm>
          <a:prstGeom prst="rect">
            <a:avLst/>
          </a:prstGeom>
          <a:noFill/>
        </p:spPr>
        <p:txBody>
          <a:bodyPr wrap="square" rtlCol="0">
            <a:spAutoFit/>
          </a:bodyPr>
          <a:lstStyle/>
          <a:p>
            <a:r>
              <a:rPr lang="en-SG" sz="3600" dirty="0">
                <a:solidFill>
                  <a:srgbClr val="C00000"/>
                </a:solidFill>
              </a:rPr>
              <a:t>How many ways?</a:t>
            </a:r>
          </a:p>
        </p:txBody>
      </p:sp>
      <p:sp>
        <p:nvSpPr>
          <p:cNvPr id="8" name="TextBox 7">
            <a:extLst>
              <a:ext uri="{FF2B5EF4-FFF2-40B4-BE49-F238E27FC236}">
                <a16:creationId xmlns:a16="http://schemas.microsoft.com/office/drawing/2014/main" id="{57F4F3A0-25C7-4A4D-AFC2-BDE9E7001E61}"/>
              </a:ext>
            </a:extLst>
          </p:cNvPr>
          <p:cNvSpPr txBox="1"/>
          <p:nvPr/>
        </p:nvSpPr>
        <p:spPr>
          <a:xfrm>
            <a:off x="543792" y="4287084"/>
            <a:ext cx="5880071" cy="461665"/>
          </a:xfrm>
          <a:prstGeom prst="rect">
            <a:avLst/>
          </a:prstGeom>
          <a:noFill/>
        </p:spPr>
        <p:txBody>
          <a:bodyPr wrap="none" rtlCol="0">
            <a:spAutoFit/>
          </a:bodyPr>
          <a:lstStyle/>
          <a:p>
            <a:r>
              <a:rPr lang="en-US" sz="2400" dirty="0"/>
              <a:t>We draw the </a:t>
            </a:r>
            <a:r>
              <a:rPr lang="en-US" sz="2400" dirty="0">
                <a:solidFill>
                  <a:srgbClr val="0000FF"/>
                </a:solidFill>
              </a:rPr>
              <a:t>possibility tree</a:t>
            </a:r>
            <a:r>
              <a:rPr lang="en-US" sz="2400" dirty="0"/>
              <a:t> for this problem.</a:t>
            </a:r>
          </a:p>
        </p:txBody>
      </p:sp>
      <p:sp>
        <p:nvSpPr>
          <p:cNvPr id="9" name="TextBox 8">
            <a:extLst>
              <a:ext uri="{FF2B5EF4-FFF2-40B4-BE49-F238E27FC236}">
                <a16:creationId xmlns:a16="http://schemas.microsoft.com/office/drawing/2014/main" id="{A4F111E0-6D76-2D44-91B7-2CCF752F47FC}"/>
              </a:ext>
            </a:extLst>
          </p:cNvPr>
          <p:cNvSpPr txBox="1"/>
          <p:nvPr/>
        </p:nvSpPr>
        <p:spPr>
          <a:xfrm>
            <a:off x="538795" y="4703713"/>
            <a:ext cx="6816290" cy="830997"/>
          </a:xfrm>
          <a:prstGeom prst="rect">
            <a:avLst/>
          </a:prstGeom>
          <a:noFill/>
        </p:spPr>
        <p:txBody>
          <a:bodyPr wrap="none" rtlCol="0">
            <a:spAutoFit/>
          </a:bodyPr>
          <a:lstStyle/>
          <a:p>
            <a:r>
              <a:rPr lang="en-US" sz="2400" dirty="0"/>
              <a:t>At each </a:t>
            </a:r>
            <a:r>
              <a:rPr lang="en-US" sz="2400" dirty="0">
                <a:solidFill>
                  <a:srgbClr val="0000FF"/>
                </a:solidFill>
              </a:rPr>
              <a:t>state (node)</a:t>
            </a:r>
            <a:r>
              <a:rPr lang="en-US" sz="2400" dirty="0"/>
              <a:t>, we have </a:t>
            </a:r>
            <a:r>
              <a:rPr lang="en-US" sz="2400" dirty="0">
                <a:solidFill>
                  <a:srgbClr val="0000FF"/>
                </a:solidFill>
              </a:rPr>
              <a:t>2 possible scenarios</a:t>
            </a:r>
            <a:r>
              <a:rPr lang="en-US" sz="2400" dirty="0"/>
              <a:t>, </a:t>
            </a:r>
          </a:p>
          <a:p>
            <a:r>
              <a:rPr lang="en-US" sz="2400" dirty="0">
                <a:solidFill>
                  <a:srgbClr val="0000FF"/>
                </a:solidFill>
              </a:rPr>
              <a:t>A wins the current game</a:t>
            </a:r>
            <a:r>
              <a:rPr lang="en-US" sz="2400" dirty="0"/>
              <a:t> or </a:t>
            </a:r>
            <a:r>
              <a:rPr lang="en-US" sz="2400" dirty="0">
                <a:solidFill>
                  <a:srgbClr val="0000FF"/>
                </a:solidFill>
              </a:rPr>
              <a:t>B wins the current game</a:t>
            </a:r>
            <a:r>
              <a:rPr lang="en-US" sz="2400" dirty="0"/>
              <a:t>.</a:t>
            </a:r>
          </a:p>
        </p:txBody>
      </p:sp>
      <p:sp>
        <p:nvSpPr>
          <p:cNvPr id="10" name="TextBox 9">
            <a:extLst>
              <a:ext uri="{FF2B5EF4-FFF2-40B4-BE49-F238E27FC236}">
                <a16:creationId xmlns:a16="http://schemas.microsoft.com/office/drawing/2014/main" id="{CB991410-A7F7-C445-BEA4-601A806F82CF}"/>
              </a:ext>
            </a:extLst>
          </p:cNvPr>
          <p:cNvSpPr txBox="1"/>
          <p:nvPr/>
        </p:nvSpPr>
        <p:spPr>
          <a:xfrm>
            <a:off x="5696806" y="365979"/>
            <a:ext cx="4689881" cy="369332"/>
          </a:xfrm>
          <a:prstGeom prst="rect">
            <a:avLst/>
          </a:prstGeom>
          <a:noFill/>
        </p:spPr>
        <p:txBody>
          <a:bodyPr wrap="square" rtlCol="0">
            <a:spAutoFit/>
          </a:bodyPr>
          <a:lstStyle/>
          <a:p>
            <a:r>
              <a:rPr lang="en-US" dirty="0"/>
              <a:t>Game:                  3</a:t>
            </a:r>
            <a:r>
              <a:rPr lang="en-US" baseline="30000" dirty="0"/>
              <a:t>rd</a:t>
            </a:r>
            <a:r>
              <a:rPr lang="en-US" dirty="0"/>
              <a:t>          4</a:t>
            </a:r>
            <a:r>
              <a:rPr lang="en-US" baseline="30000" dirty="0"/>
              <a:t>th</a:t>
            </a:r>
            <a:r>
              <a:rPr lang="en-US" dirty="0"/>
              <a:t>          5</a:t>
            </a:r>
            <a:r>
              <a:rPr lang="en-US" baseline="30000" dirty="0"/>
              <a:t>th</a:t>
            </a:r>
            <a:r>
              <a:rPr lang="en-US" dirty="0"/>
              <a:t>         6</a:t>
            </a:r>
            <a:r>
              <a:rPr lang="en-US" baseline="30000" dirty="0"/>
              <a:t>th</a:t>
            </a:r>
            <a:r>
              <a:rPr lang="en-US" dirty="0"/>
              <a:t>         7</a:t>
            </a:r>
            <a:r>
              <a:rPr lang="en-US" baseline="30000" dirty="0"/>
              <a:t>th</a:t>
            </a:r>
            <a:r>
              <a:rPr lang="en-US" dirty="0"/>
              <a:t>   </a:t>
            </a:r>
          </a:p>
        </p:txBody>
      </p:sp>
      <p:sp>
        <p:nvSpPr>
          <p:cNvPr id="18" name="TextBox 17">
            <a:extLst>
              <a:ext uri="{FF2B5EF4-FFF2-40B4-BE49-F238E27FC236}">
                <a16:creationId xmlns:a16="http://schemas.microsoft.com/office/drawing/2014/main" id="{DDE0239C-12F3-9E49-97B7-DC4296532891}"/>
              </a:ext>
            </a:extLst>
          </p:cNvPr>
          <p:cNvSpPr txBox="1"/>
          <p:nvPr/>
        </p:nvSpPr>
        <p:spPr>
          <a:xfrm>
            <a:off x="5980229" y="990321"/>
            <a:ext cx="1425390" cy="276999"/>
          </a:xfrm>
          <a:prstGeom prst="rect">
            <a:avLst/>
          </a:prstGeom>
          <a:noFill/>
        </p:spPr>
        <p:txBody>
          <a:bodyPr wrap="none" rtlCol="0">
            <a:spAutoFit/>
          </a:bodyPr>
          <a:lstStyle/>
          <a:p>
            <a:r>
              <a:rPr lang="en-US" sz="1200" dirty="0">
                <a:solidFill>
                  <a:srgbClr val="0000FF"/>
                </a:solidFill>
              </a:rPr>
              <a:t>A wins the 3</a:t>
            </a:r>
            <a:r>
              <a:rPr lang="en-US" sz="1200" baseline="30000" dirty="0">
                <a:solidFill>
                  <a:srgbClr val="0000FF"/>
                </a:solidFill>
              </a:rPr>
              <a:t>rd</a:t>
            </a:r>
            <a:r>
              <a:rPr lang="en-US" sz="1200" dirty="0">
                <a:solidFill>
                  <a:srgbClr val="0000FF"/>
                </a:solidFill>
              </a:rPr>
              <a:t> game</a:t>
            </a:r>
          </a:p>
        </p:txBody>
      </p:sp>
      <p:sp>
        <p:nvSpPr>
          <p:cNvPr id="19" name="TextBox 18">
            <a:extLst>
              <a:ext uri="{FF2B5EF4-FFF2-40B4-BE49-F238E27FC236}">
                <a16:creationId xmlns:a16="http://schemas.microsoft.com/office/drawing/2014/main" id="{B3E4826C-FF01-FE4E-9558-B8C2E5642663}"/>
              </a:ext>
            </a:extLst>
          </p:cNvPr>
          <p:cNvSpPr txBox="1"/>
          <p:nvPr/>
        </p:nvSpPr>
        <p:spPr>
          <a:xfrm>
            <a:off x="6243692" y="3740635"/>
            <a:ext cx="1321196" cy="261610"/>
          </a:xfrm>
          <a:prstGeom prst="rect">
            <a:avLst/>
          </a:prstGeom>
          <a:noFill/>
        </p:spPr>
        <p:txBody>
          <a:bodyPr wrap="none" rtlCol="0">
            <a:spAutoFit/>
          </a:bodyPr>
          <a:lstStyle/>
          <a:p>
            <a:r>
              <a:rPr lang="en-US" sz="1100" dirty="0">
                <a:solidFill>
                  <a:srgbClr val="0000FF"/>
                </a:solidFill>
              </a:rPr>
              <a:t>B wins the 3</a:t>
            </a:r>
            <a:r>
              <a:rPr lang="en-US" sz="1100" baseline="30000" dirty="0">
                <a:solidFill>
                  <a:srgbClr val="0000FF"/>
                </a:solidFill>
              </a:rPr>
              <a:t>rd</a:t>
            </a:r>
            <a:r>
              <a:rPr lang="en-US" sz="1100" dirty="0">
                <a:solidFill>
                  <a:srgbClr val="0000FF"/>
                </a:solidFill>
              </a:rPr>
              <a:t> game</a:t>
            </a:r>
          </a:p>
        </p:txBody>
      </p:sp>
      <p:sp>
        <p:nvSpPr>
          <p:cNvPr id="20" name="Oval 19">
            <a:extLst>
              <a:ext uri="{FF2B5EF4-FFF2-40B4-BE49-F238E27FC236}">
                <a16:creationId xmlns:a16="http://schemas.microsoft.com/office/drawing/2014/main" id="{F6ABCA40-26D8-EF49-9C98-672D88CBEFEC}"/>
              </a:ext>
            </a:extLst>
          </p:cNvPr>
          <p:cNvSpPr/>
          <p:nvPr/>
        </p:nvSpPr>
        <p:spPr>
          <a:xfrm>
            <a:off x="7194664" y="1212682"/>
            <a:ext cx="421910" cy="341424"/>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1A9D2139-0D6E-B34E-BB31-487BAE9FC5DC}"/>
              </a:ext>
            </a:extLst>
          </p:cNvPr>
          <p:cNvSpPr/>
          <p:nvPr/>
        </p:nvSpPr>
        <p:spPr>
          <a:xfrm>
            <a:off x="7194664" y="3312096"/>
            <a:ext cx="463990" cy="442440"/>
          </a:xfrm>
          <a:prstGeom prst="ellipse">
            <a:avLst/>
          </a:prstGeom>
          <a:noFill/>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2" name="Oval 21">
            <a:extLst>
              <a:ext uri="{FF2B5EF4-FFF2-40B4-BE49-F238E27FC236}">
                <a16:creationId xmlns:a16="http://schemas.microsoft.com/office/drawing/2014/main" id="{03713CDE-578F-3942-B76C-E767FA04A94C}"/>
              </a:ext>
            </a:extLst>
          </p:cNvPr>
          <p:cNvSpPr/>
          <p:nvPr/>
        </p:nvSpPr>
        <p:spPr>
          <a:xfrm>
            <a:off x="9162908" y="1267320"/>
            <a:ext cx="421910" cy="36933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7F5B93E8-DFF0-3346-81CD-AE2B82CCC7DE}"/>
              </a:ext>
            </a:extLst>
          </p:cNvPr>
          <p:cNvSpPr txBox="1"/>
          <p:nvPr/>
        </p:nvSpPr>
        <p:spPr>
          <a:xfrm>
            <a:off x="9687184" y="748746"/>
            <a:ext cx="1640601" cy="600164"/>
          </a:xfrm>
          <a:prstGeom prst="rect">
            <a:avLst/>
          </a:prstGeom>
          <a:noFill/>
        </p:spPr>
        <p:txBody>
          <a:bodyPr wrap="square" rtlCol="0">
            <a:spAutoFit/>
          </a:bodyPr>
          <a:lstStyle/>
          <a:p>
            <a:r>
              <a:rPr lang="en-US" sz="1100" dirty="0">
                <a:solidFill>
                  <a:srgbClr val="0000FF"/>
                </a:solidFill>
              </a:rPr>
              <a:t>A wins 4 games while B only wins 2 games.</a:t>
            </a:r>
          </a:p>
          <a:p>
            <a:r>
              <a:rPr lang="en-US" sz="1100" dirty="0">
                <a:solidFill>
                  <a:srgbClr val="0000FF"/>
                </a:solidFill>
              </a:rPr>
              <a:t>The tournament ends.</a:t>
            </a:r>
          </a:p>
        </p:txBody>
      </p:sp>
      <p:sp>
        <p:nvSpPr>
          <p:cNvPr id="24" name="Oval 23">
            <a:extLst>
              <a:ext uri="{FF2B5EF4-FFF2-40B4-BE49-F238E27FC236}">
                <a16:creationId xmlns:a16="http://schemas.microsoft.com/office/drawing/2014/main" id="{1A91BE29-E44B-B443-B58F-1E478088FC75}"/>
              </a:ext>
            </a:extLst>
          </p:cNvPr>
          <p:cNvSpPr/>
          <p:nvPr/>
        </p:nvSpPr>
        <p:spPr>
          <a:xfrm>
            <a:off x="9892344" y="5426579"/>
            <a:ext cx="441146" cy="397739"/>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11BF22B1-7945-4B4E-B3FE-97ED9CA6CDBF}"/>
              </a:ext>
            </a:extLst>
          </p:cNvPr>
          <p:cNvSpPr txBox="1"/>
          <p:nvPr/>
        </p:nvSpPr>
        <p:spPr>
          <a:xfrm>
            <a:off x="10112917" y="5799951"/>
            <a:ext cx="1640601" cy="600164"/>
          </a:xfrm>
          <a:prstGeom prst="rect">
            <a:avLst/>
          </a:prstGeom>
          <a:noFill/>
        </p:spPr>
        <p:txBody>
          <a:bodyPr wrap="square" rtlCol="0">
            <a:spAutoFit/>
          </a:bodyPr>
          <a:lstStyle/>
          <a:p>
            <a:r>
              <a:rPr lang="en-US" sz="1100" dirty="0">
                <a:solidFill>
                  <a:srgbClr val="0000FF"/>
                </a:solidFill>
              </a:rPr>
              <a:t>B wins 4 games while A only wins 3 games.</a:t>
            </a:r>
          </a:p>
          <a:p>
            <a:r>
              <a:rPr lang="en-US" sz="1100" dirty="0">
                <a:solidFill>
                  <a:srgbClr val="0000FF"/>
                </a:solidFill>
              </a:rPr>
              <a:t>The tournament ends.</a:t>
            </a:r>
          </a:p>
        </p:txBody>
      </p:sp>
      <p:sp>
        <p:nvSpPr>
          <p:cNvPr id="26" name="TextBox 25">
            <a:extLst>
              <a:ext uri="{FF2B5EF4-FFF2-40B4-BE49-F238E27FC236}">
                <a16:creationId xmlns:a16="http://schemas.microsoft.com/office/drawing/2014/main" id="{86901358-5720-224D-ABC9-ED4E1928C3B6}"/>
              </a:ext>
            </a:extLst>
          </p:cNvPr>
          <p:cNvSpPr txBox="1"/>
          <p:nvPr/>
        </p:nvSpPr>
        <p:spPr>
          <a:xfrm>
            <a:off x="574404" y="5534710"/>
            <a:ext cx="3486852" cy="461665"/>
          </a:xfrm>
          <a:prstGeom prst="rect">
            <a:avLst/>
          </a:prstGeom>
          <a:noFill/>
        </p:spPr>
        <p:txBody>
          <a:bodyPr wrap="none" rtlCol="0">
            <a:spAutoFit/>
          </a:bodyPr>
          <a:lstStyle/>
          <a:p>
            <a:r>
              <a:rPr lang="en-US" sz="2400" dirty="0"/>
              <a:t>There are </a:t>
            </a:r>
            <a:r>
              <a:rPr lang="en-US" sz="2400" dirty="0">
                <a:solidFill>
                  <a:srgbClr val="0000FF"/>
                </a:solidFill>
              </a:rPr>
              <a:t>15</a:t>
            </a:r>
            <a:r>
              <a:rPr lang="en-US" sz="2400" dirty="0"/>
              <a:t> ways in total.</a:t>
            </a:r>
          </a:p>
        </p:txBody>
      </p:sp>
      <p:grpSp>
        <p:nvGrpSpPr>
          <p:cNvPr id="3" name="Group 2"/>
          <p:cNvGrpSpPr/>
          <p:nvPr/>
        </p:nvGrpSpPr>
        <p:grpSpPr>
          <a:xfrm>
            <a:off x="8041746" y="1128820"/>
            <a:ext cx="2227557" cy="5215571"/>
            <a:chOff x="8041746" y="1128820"/>
            <a:chExt cx="2227557" cy="5215571"/>
          </a:xfrm>
        </p:grpSpPr>
        <p:cxnSp>
          <p:nvCxnSpPr>
            <p:cNvPr id="35" name="Straight Connector 34">
              <a:extLst>
                <a:ext uri="{FF2B5EF4-FFF2-40B4-BE49-F238E27FC236}">
                  <a16:creationId xmlns:a16="http://schemas.microsoft.com/office/drawing/2014/main" id="{53CB89BD-4E83-8C40-B9FE-07BCF0CE67B4}"/>
                </a:ext>
              </a:extLst>
            </p:cNvPr>
            <p:cNvCxnSpPr/>
            <p:nvPr/>
          </p:nvCxnSpPr>
          <p:spPr>
            <a:xfrm>
              <a:off x="8041746" y="1128820"/>
              <a:ext cx="187854"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F6BAA85-1660-5D4C-AF1A-AC999B9E789B}"/>
                </a:ext>
              </a:extLst>
            </p:cNvPr>
            <p:cNvCxnSpPr/>
            <p:nvPr/>
          </p:nvCxnSpPr>
          <p:spPr>
            <a:xfrm>
              <a:off x="8682399" y="1348910"/>
              <a:ext cx="187854"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51C8878-C796-E140-90EE-15E41A47409D}"/>
                </a:ext>
              </a:extLst>
            </p:cNvPr>
            <p:cNvCxnSpPr/>
            <p:nvPr/>
          </p:nvCxnSpPr>
          <p:spPr>
            <a:xfrm>
              <a:off x="9373863" y="1628718"/>
              <a:ext cx="187854"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A56CA19-1B89-4242-AECD-43622CB38E85}"/>
                </a:ext>
              </a:extLst>
            </p:cNvPr>
            <p:cNvCxnSpPr/>
            <p:nvPr/>
          </p:nvCxnSpPr>
          <p:spPr>
            <a:xfrm>
              <a:off x="10018990" y="1835856"/>
              <a:ext cx="187854"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F0BB84A-F372-5443-A702-74908917F762}"/>
                </a:ext>
              </a:extLst>
            </p:cNvPr>
            <p:cNvCxnSpPr/>
            <p:nvPr/>
          </p:nvCxnSpPr>
          <p:spPr>
            <a:xfrm>
              <a:off x="10018990" y="2401807"/>
              <a:ext cx="187854"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ED60244-0585-F64D-85FA-B0D00C6356C6}"/>
                </a:ext>
              </a:extLst>
            </p:cNvPr>
            <p:cNvCxnSpPr/>
            <p:nvPr/>
          </p:nvCxnSpPr>
          <p:spPr>
            <a:xfrm>
              <a:off x="8682399" y="2578308"/>
              <a:ext cx="187854"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1A8AD81-007E-AC42-B04F-9EAF66B56309}"/>
                </a:ext>
              </a:extLst>
            </p:cNvPr>
            <p:cNvCxnSpPr/>
            <p:nvPr/>
          </p:nvCxnSpPr>
          <p:spPr>
            <a:xfrm>
              <a:off x="9373863" y="2855187"/>
              <a:ext cx="187854"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6ED017C-8A93-A345-BC77-D9980D17F57B}"/>
                </a:ext>
              </a:extLst>
            </p:cNvPr>
            <p:cNvCxnSpPr/>
            <p:nvPr/>
          </p:nvCxnSpPr>
          <p:spPr>
            <a:xfrm>
              <a:off x="10081449" y="3110020"/>
              <a:ext cx="187854"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2C89433-9DEA-2243-8637-A5B21B6ACA90}"/>
                </a:ext>
              </a:extLst>
            </p:cNvPr>
            <p:cNvCxnSpPr/>
            <p:nvPr/>
          </p:nvCxnSpPr>
          <p:spPr>
            <a:xfrm>
              <a:off x="9357385" y="4009301"/>
              <a:ext cx="187854"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19F4051-4B21-A24F-8426-39759A67710B}"/>
                </a:ext>
              </a:extLst>
            </p:cNvPr>
            <p:cNvCxnSpPr/>
            <p:nvPr/>
          </p:nvCxnSpPr>
          <p:spPr>
            <a:xfrm>
              <a:off x="10018990" y="4287084"/>
              <a:ext cx="187854"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BCF74EBA-4EAD-6547-AA7F-B52D6ABD77F5}"/>
                </a:ext>
              </a:extLst>
            </p:cNvPr>
            <p:cNvCxnSpPr/>
            <p:nvPr/>
          </p:nvCxnSpPr>
          <p:spPr>
            <a:xfrm>
              <a:off x="10032493" y="3740635"/>
              <a:ext cx="187854"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2D0160DC-FBEE-0448-B7FF-F1134E308B78}"/>
                </a:ext>
              </a:extLst>
            </p:cNvPr>
            <p:cNvCxnSpPr/>
            <p:nvPr/>
          </p:nvCxnSpPr>
          <p:spPr>
            <a:xfrm>
              <a:off x="10002512" y="4893849"/>
              <a:ext cx="187854"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5D0EAB2-8ABD-4549-9352-72F3484217BE}"/>
                </a:ext>
              </a:extLst>
            </p:cNvPr>
            <p:cNvCxnSpPr/>
            <p:nvPr/>
          </p:nvCxnSpPr>
          <p:spPr>
            <a:xfrm>
              <a:off x="10002512" y="5253613"/>
              <a:ext cx="187854"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9BDA284-E3EE-2B46-8D94-1F48259F8DC0}"/>
                </a:ext>
              </a:extLst>
            </p:cNvPr>
            <p:cNvCxnSpPr/>
            <p:nvPr/>
          </p:nvCxnSpPr>
          <p:spPr>
            <a:xfrm>
              <a:off x="10018990" y="5846364"/>
              <a:ext cx="187854"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90005E7-6526-BE41-A840-16A098B0D5C4}"/>
                </a:ext>
              </a:extLst>
            </p:cNvPr>
            <p:cNvCxnSpPr/>
            <p:nvPr/>
          </p:nvCxnSpPr>
          <p:spPr>
            <a:xfrm>
              <a:off x="9340907" y="6344391"/>
              <a:ext cx="187854"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04894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0"/>
                                        </p:tgtEl>
                                        <p:attrNameLst>
                                          <p:attrName>style.visibility</p:attrName>
                                        </p:attrNameLst>
                                      </p:cBhvr>
                                      <p:to>
                                        <p:strVal val="visible"/>
                                      </p:to>
                                    </p:set>
                                    <p:animEffect transition="in" filter="dissolve">
                                      <p:cBhvr>
                                        <p:cTn id="7" dur="500"/>
                                        <p:tgtEl>
                                          <p:spTgt spid="12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dissolv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dissolv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0"/>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grpId="0" nodeType="after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grpId="0" nodeType="afterEffect">
                                  <p:stCondLst>
                                    <p:cond delay="0"/>
                                  </p:stCondLst>
                                  <p:childTnLst>
                                    <p:set>
                                      <p:cBhvr>
                                        <p:cTn id="39" dur="1" fill="hold">
                                          <p:stCondLst>
                                            <p:cond delay="0"/>
                                          </p:stCondLst>
                                        </p:cTn>
                                        <p:tgtEl>
                                          <p:spTgt spid="19"/>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2"/>
                                        </p:tgtEl>
                                        <p:attrNameLst>
                                          <p:attrName>style.visibility</p:attrName>
                                        </p:attrNameLst>
                                      </p:cBhvr>
                                      <p:to>
                                        <p:strVal val="visible"/>
                                      </p:to>
                                    </p:set>
                                  </p:childTnLst>
                                </p:cTn>
                              </p:par>
                            </p:childTnLst>
                          </p:cTn>
                        </p:par>
                        <p:par>
                          <p:cTn id="44" fill="hold">
                            <p:stCondLst>
                              <p:cond delay="0"/>
                            </p:stCondLst>
                            <p:childTnLst>
                              <p:par>
                                <p:cTn id="45" presetID="1" presetClass="entr" presetSubtype="0" fill="hold" grpId="0" nodeType="after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par>
                          <p:cTn id="51" fill="hold">
                            <p:stCondLst>
                              <p:cond delay="0"/>
                            </p:stCondLst>
                            <p:childTnLst>
                              <p:par>
                                <p:cTn id="52" presetID="1" presetClass="entr" presetSubtype="0" fill="hold" grpId="0" nodeType="afterEffect">
                                  <p:stCondLst>
                                    <p:cond delay="0"/>
                                  </p:stCondLst>
                                  <p:childTnLst>
                                    <p:set>
                                      <p:cBhvr>
                                        <p:cTn id="53" dur="1" fill="hold">
                                          <p:stCondLst>
                                            <p:cond delay="0"/>
                                          </p:stCondLst>
                                        </p:cTn>
                                        <p:tgtEl>
                                          <p:spTgt spid="25"/>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dissolve">
                                      <p:cBhvr>
                                        <p:cTn id="58" dur="500"/>
                                        <p:tgtEl>
                                          <p:spTgt spid="26"/>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nodeType="clickEffect">
                                  <p:stCondLst>
                                    <p:cond delay="0"/>
                                  </p:stCondLst>
                                  <p:childTnLst>
                                    <p:set>
                                      <p:cBhvr>
                                        <p:cTn id="62" dur="1" fill="hold">
                                          <p:stCondLst>
                                            <p:cond delay="0"/>
                                          </p:stCondLst>
                                        </p:cTn>
                                        <p:tgtEl>
                                          <p:spTgt spid="3"/>
                                        </p:tgtEl>
                                        <p:attrNameLst>
                                          <p:attrName>style.visibility</p:attrName>
                                        </p:attrNameLst>
                                      </p:cBhvr>
                                      <p:to>
                                        <p:strVal val="visible"/>
                                      </p:to>
                                    </p:set>
                                    <p:animEffect transition="in" filter="dissolve">
                                      <p:cBhvr>
                                        <p:cTn id="6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p:bldP spid="8" grpId="0"/>
      <p:bldP spid="9" grpId="0"/>
      <p:bldP spid="10" grpId="0"/>
      <p:bldP spid="18" grpId="0"/>
      <p:bldP spid="19" grpId="0"/>
      <p:bldP spid="20" grpId="0" animBg="1"/>
      <p:bldP spid="21" grpId="0" animBg="1"/>
      <p:bldP spid="22" grpId="0" animBg="1"/>
      <p:bldP spid="23" grpId="0"/>
      <p:bldP spid="24" grpId="0" animBg="1"/>
      <p:bldP spid="25" grpId="0"/>
      <p:bldP spid="2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BA156-4F16-4647-96DA-959659C5BFBF}"/>
              </a:ext>
            </a:extLst>
          </p:cNvPr>
          <p:cNvSpPr>
            <a:spLocks noGrp="1"/>
          </p:cNvSpPr>
          <p:nvPr>
            <p:ph type="title"/>
          </p:nvPr>
        </p:nvSpPr>
        <p:spPr>
          <a:xfrm>
            <a:off x="431801" y="412817"/>
            <a:ext cx="1124283" cy="762000"/>
          </a:xfrm>
        </p:spPr>
        <p:txBody>
          <a:bodyPr>
            <a:normAutofit/>
          </a:bodyPr>
          <a:lstStyle/>
          <a:p>
            <a:r>
              <a:rPr lang="en-US" dirty="0">
                <a:solidFill>
                  <a:schemeClr val="bg2">
                    <a:lumMod val="50000"/>
                  </a:schemeClr>
                </a:solidFill>
              </a:rPr>
              <a:t>Q2.</a:t>
            </a:r>
            <a:r>
              <a:rPr lang="en-US" dirty="0">
                <a:latin typeface="CMR10"/>
              </a:rPr>
              <a:t>	</a:t>
            </a:r>
            <a:endParaRPr lang="en-US" dirty="0">
              <a:solidFill>
                <a:schemeClr val="bg2">
                  <a:lumMod val="50000"/>
                </a:schemeClr>
              </a:solidFill>
            </a:endParaRPr>
          </a:p>
        </p:txBody>
      </p:sp>
      <p:sp>
        <p:nvSpPr>
          <p:cNvPr id="18" name="Slide Number Placeholder 1"/>
          <p:cNvSpPr>
            <a:spLocks noGrp="1"/>
          </p:cNvSpPr>
          <p:nvPr>
            <p:ph type="sldNum" sz="quarter" idx="12"/>
          </p:nvPr>
        </p:nvSpPr>
        <p:spPr>
          <a:xfrm>
            <a:off x="10485783" y="6521888"/>
            <a:ext cx="1706217" cy="365125"/>
          </a:xfrm>
        </p:spPr>
        <p:txBody>
          <a:bodyPr/>
          <a:lstStyle/>
          <a:p>
            <a:fld id="{576A5E36-E009-4840-A577-F8CF29116582}" type="slidenum">
              <a:rPr lang="en-US" sz="1600" smtClean="0">
                <a:solidFill>
                  <a:schemeClr val="bg1"/>
                </a:solidFill>
              </a:rPr>
              <a:t>4</a:t>
            </a:fld>
            <a:endParaRPr lang="en-US" sz="1600" dirty="0">
              <a:solidFill>
                <a:schemeClr val="bg1"/>
              </a:solidFill>
            </a:endParaRPr>
          </a:p>
        </p:txBody>
      </p:sp>
      <p:sp>
        <p:nvSpPr>
          <p:cNvPr id="19" name="TextBox 18">
            <a:extLst>
              <a:ext uri="{FF2B5EF4-FFF2-40B4-BE49-F238E27FC236}">
                <a16:creationId xmlns:a16="http://schemas.microsoft.com/office/drawing/2014/main" id="{FD7C2A9C-C8F2-439D-B939-444A86BEAC8B}"/>
              </a:ext>
            </a:extLst>
          </p:cNvPr>
          <p:cNvSpPr txBox="1"/>
          <p:nvPr/>
        </p:nvSpPr>
        <p:spPr>
          <a:xfrm>
            <a:off x="1371354" y="443735"/>
            <a:ext cx="10523011" cy="523220"/>
          </a:xfrm>
          <a:prstGeom prst="rect">
            <a:avLst/>
          </a:prstGeom>
          <a:solidFill>
            <a:srgbClr val="CCECFF"/>
          </a:solidFill>
        </p:spPr>
        <p:txBody>
          <a:bodyPr wrap="square" rtlCol="0">
            <a:spAutoFit/>
          </a:bodyPr>
          <a:lstStyle/>
          <a:p>
            <a:r>
              <a:rPr lang="en-US" sz="2800" dirty="0"/>
              <a:t>You draw a sequence of 5 cards from a deck of cards with replacement.</a:t>
            </a:r>
            <a:endParaRPr lang="en-US" sz="2800" dirty="0">
              <a:solidFill>
                <a:srgbClr val="0000FF"/>
              </a:solidFill>
            </a:endParaRPr>
          </a:p>
        </p:txBody>
      </p:sp>
      <p:sp>
        <p:nvSpPr>
          <p:cNvPr id="3" name="TextBox 2">
            <a:extLst>
              <a:ext uri="{FF2B5EF4-FFF2-40B4-BE49-F238E27FC236}">
                <a16:creationId xmlns:a16="http://schemas.microsoft.com/office/drawing/2014/main" id="{EC3FFAE7-8A59-4841-B1D6-D0F79ED65566}"/>
              </a:ext>
            </a:extLst>
          </p:cNvPr>
          <p:cNvSpPr txBox="1"/>
          <p:nvPr/>
        </p:nvSpPr>
        <p:spPr>
          <a:xfrm>
            <a:off x="4099573" y="1831005"/>
            <a:ext cx="4742004" cy="523220"/>
          </a:xfrm>
          <a:prstGeom prst="rect">
            <a:avLst/>
          </a:prstGeom>
          <a:noFill/>
        </p:spPr>
        <p:txBody>
          <a:bodyPr wrap="none" rtlCol="0">
            <a:spAutoFit/>
          </a:bodyPr>
          <a:lstStyle/>
          <a:p>
            <a:r>
              <a:rPr lang="en-US" sz="2800" dirty="0"/>
              <a:t>Number of 5-card sequences = </a:t>
            </a:r>
          </a:p>
        </p:txBody>
      </p:sp>
      <p:sp>
        <p:nvSpPr>
          <p:cNvPr id="12" name="TextBox 11">
            <a:extLst>
              <a:ext uri="{FF2B5EF4-FFF2-40B4-BE49-F238E27FC236}">
                <a16:creationId xmlns:a16="http://schemas.microsoft.com/office/drawing/2014/main" id="{AE7337A3-E510-4145-AA8F-9B6346ECFC21}"/>
              </a:ext>
            </a:extLst>
          </p:cNvPr>
          <p:cNvSpPr txBox="1"/>
          <p:nvPr/>
        </p:nvSpPr>
        <p:spPr>
          <a:xfrm>
            <a:off x="4099573" y="3758190"/>
            <a:ext cx="4485523" cy="954107"/>
          </a:xfrm>
          <a:prstGeom prst="rect">
            <a:avLst/>
          </a:prstGeom>
          <a:noFill/>
        </p:spPr>
        <p:txBody>
          <a:bodyPr wrap="none" rtlCol="0">
            <a:spAutoFit/>
          </a:bodyPr>
          <a:lstStyle/>
          <a:p>
            <a:r>
              <a:rPr lang="en-US" sz="2800" dirty="0"/>
              <a:t>Number of 5-card sequences </a:t>
            </a:r>
            <a:br>
              <a:rPr lang="en-US" sz="2800" dirty="0"/>
            </a:br>
            <a:r>
              <a:rPr lang="en-US" sz="2800" dirty="0"/>
              <a:t>with at least one Queen =</a:t>
            </a:r>
          </a:p>
        </p:txBody>
      </p:sp>
      <p:pic>
        <p:nvPicPr>
          <p:cNvPr id="7" name="Picture 6">
            <a:extLst>
              <a:ext uri="{FF2B5EF4-FFF2-40B4-BE49-F238E27FC236}">
                <a16:creationId xmlns:a16="http://schemas.microsoft.com/office/drawing/2014/main" id="{C5B65C7A-792B-458C-8E29-156BC272ADAC}"/>
              </a:ext>
            </a:extLst>
          </p:cNvPr>
          <p:cNvPicPr>
            <a:picLocks noChangeAspect="1"/>
          </p:cNvPicPr>
          <p:nvPr/>
        </p:nvPicPr>
        <p:blipFill>
          <a:blip r:embed="rId2"/>
          <a:stretch>
            <a:fillRect/>
          </a:stretch>
        </p:blipFill>
        <p:spPr>
          <a:xfrm>
            <a:off x="588365" y="2011699"/>
            <a:ext cx="3368780" cy="2748215"/>
          </a:xfrm>
          <a:prstGeom prst="rect">
            <a:avLst/>
          </a:prstGeom>
        </p:spPr>
      </p:pic>
      <p:sp>
        <p:nvSpPr>
          <p:cNvPr id="14" name="TextBox 13">
            <a:extLst>
              <a:ext uri="{FF2B5EF4-FFF2-40B4-BE49-F238E27FC236}">
                <a16:creationId xmlns:a16="http://schemas.microsoft.com/office/drawing/2014/main" id="{2C1DE2E7-FEF3-4AE9-AA55-CFDE02874437}"/>
              </a:ext>
            </a:extLst>
          </p:cNvPr>
          <p:cNvSpPr txBox="1"/>
          <p:nvPr/>
        </p:nvSpPr>
        <p:spPr>
          <a:xfrm>
            <a:off x="1371354" y="1041302"/>
            <a:ext cx="8482094" cy="523220"/>
          </a:xfrm>
          <a:prstGeom prst="rect">
            <a:avLst/>
          </a:prstGeom>
          <a:solidFill>
            <a:srgbClr val="CCECFF"/>
          </a:solidFill>
        </p:spPr>
        <p:txBody>
          <a:bodyPr wrap="square" rtlCol="0">
            <a:spAutoFit/>
          </a:bodyPr>
          <a:lstStyle/>
          <a:p>
            <a:pPr>
              <a:tabLst>
                <a:tab pos="536575" algn="l"/>
              </a:tabLst>
            </a:pPr>
            <a:r>
              <a:rPr lang="en-US" sz="2800" dirty="0">
                <a:solidFill>
                  <a:srgbClr val="0000FF"/>
                </a:solidFill>
              </a:rPr>
              <a:t>(a)	How many sequences will have at least one Queen?</a:t>
            </a:r>
          </a:p>
        </p:txBody>
      </p:sp>
      <p:sp>
        <p:nvSpPr>
          <p:cNvPr id="15" name="TextBox 14">
            <a:extLst>
              <a:ext uri="{FF2B5EF4-FFF2-40B4-BE49-F238E27FC236}">
                <a16:creationId xmlns:a16="http://schemas.microsoft.com/office/drawing/2014/main" id="{F4FB118C-1B94-4DCB-9AD9-141438E7B5CB}"/>
              </a:ext>
            </a:extLst>
          </p:cNvPr>
          <p:cNvSpPr txBox="1"/>
          <p:nvPr/>
        </p:nvSpPr>
        <p:spPr>
          <a:xfrm>
            <a:off x="4099574" y="2571205"/>
            <a:ext cx="4618757" cy="954107"/>
          </a:xfrm>
          <a:prstGeom prst="rect">
            <a:avLst/>
          </a:prstGeom>
          <a:noFill/>
        </p:spPr>
        <p:txBody>
          <a:bodyPr wrap="square" rtlCol="0">
            <a:spAutoFit/>
          </a:bodyPr>
          <a:lstStyle/>
          <a:p>
            <a:r>
              <a:rPr lang="en-US" sz="2800" dirty="0"/>
              <a:t>Number of 5-card </a:t>
            </a:r>
            <a:br>
              <a:rPr lang="en-US" sz="2800" dirty="0"/>
            </a:br>
            <a:r>
              <a:rPr lang="en-US" sz="2800" dirty="0"/>
              <a:t>sequences with no Queen = </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CCAEA7F-E2C6-4B1D-AE00-BB6578E52F1B}"/>
                  </a:ext>
                </a:extLst>
              </p:cNvPr>
              <p:cNvSpPr txBox="1"/>
              <p:nvPr/>
            </p:nvSpPr>
            <p:spPr>
              <a:xfrm>
                <a:off x="8718331" y="1819173"/>
                <a:ext cx="821507" cy="5280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SG" sz="2800" b="0" i="1" smtClean="0">
                              <a:latin typeface="Cambria Math" panose="02040503050406030204" pitchFamily="18" charset="0"/>
                            </a:rPr>
                            <m:t>52</m:t>
                          </m:r>
                        </m:e>
                        <m:sup>
                          <m:r>
                            <a:rPr lang="en-SG" sz="2800" b="0" i="1" smtClean="0">
                              <a:latin typeface="Cambria Math" panose="02040503050406030204" pitchFamily="18" charset="0"/>
                            </a:rPr>
                            <m:t>5</m:t>
                          </m:r>
                        </m:sup>
                      </m:sSup>
                    </m:oMath>
                  </m:oMathPara>
                </a14:m>
                <a:endParaRPr lang="en-US" sz="2800" dirty="0"/>
              </a:p>
            </p:txBody>
          </p:sp>
        </mc:Choice>
        <mc:Fallback xmlns="">
          <p:sp>
            <p:nvSpPr>
              <p:cNvPr id="16" name="TextBox 15">
                <a:extLst>
                  <a:ext uri="{FF2B5EF4-FFF2-40B4-BE49-F238E27FC236}">
                    <a16:creationId xmlns:a16="http://schemas.microsoft.com/office/drawing/2014/main" id="{BCCAEA7F-E2C6-4B1D-AE00-BB6578E52F1B}"/>
                  </a:ext>
                </a:extLst>
              </p:cNvPr>
              <p:cNvSpPr txBox="1">
                <a:spLocks noRot="1" noChangeAspect="1" noMove="1" noResize="1" noEditPoints="1" noAdjustHandles="1" noChangeArrowheads="1" noChangeShapeType="1" noTextEdit="1"/>
              </p:cNvSpPr>
              <p:nvPr/>
            </p:nvSpPr>
            <p:spPr>
              <a:xfrm>
                <a:off x="8718331" y="1819173"/>
                <a:ext cx="821507" cy="528093"/>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DE1989C-2273-4326-9AE6-DCC544012C32}"/>
                  </a:ext>
                </a:extLst>
              </p:cNvPr>
              <p:cNvSpPr txBox="1"/>
              <p:nvPr/>
            </p:nvSpPr>
            <p:spPr>
              <a:xfrm>
                <a:off x="8250120" y="2978208"/>
                <a:ext cx="821507" cy="5280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SG" sz="2800" b="0" i="1" smtClean="0">
                              <a:latin typeface="Cambria Math" panose="02040503050406030204" pitchFamily="18" charset="0"/>
                            </a:rPr>
                            <m:t>48</m:t>
                          </m:r>
                        </m:e>
                        <m:sup>
                          <m:r>
                            <a:rPr lang="en-SG" sz="2800" b="0" i="1" smtClean="0">
                              <a:latin typeface="Cambria Math" panose="02040503050406030204" pitchFamily="18" charset="0"/>
                            </a:rPr>
                            <m:t>5</m:t>
                          </m:r>
                        </m:sup>
                      </m:sSup>
                    </m:oMath>
                  </m:oMathPara>
                </a14:m>
                <a:endParaRPr lang="en-US" sz="2800" dirty="0"/>
              </a:p>
            </p:txBody>
          </p:sp>
        </mc:Choice>
        <mc:Fallback xmlns="">
          <p:sp>
            <p:nvSpPr>
              <p:cNvPr id="17" name="TextBox 16">
                <a:extLst>
                  <a:ext uri="{FF2B5EF4-FFF2-40B4-BE49-F238E27FC236}">
                    <a16:creationId xmlns:a16="http://schemas.microsoft.com/office/drawing/2014/main" id="{9DE1989C-2273-4326-9AE6-DCC544012C32}"/>
                  </a:ext>
                </a:extLst>
              </p:cNvPr>
              <p:cNvSpPr txBox="1">
                <a:spLocks noRot="1" noChangeAspect="1" noMove="1" noResize="1" noEditPoints="1" noAdjustHandles="1" noChangeArrowheads="1" noChangeShapeType="1" noTextEdit="1"/>
              </p:cNvSpPr>
              <p:nvPr/>
            </p:nvSpPr>
            <p:spPr>
              <a:xfrm>
                <a:off x="8250120" y="2978208"/>
                <a:ext cx="821507" cy="528093"/>
              </a:xfrm>
              <a:prstGeom prst="rect">
                <a:avLst/>
              </a:prstGeom>
              <a:blipFill>
                <a:blip r:embed="rId4"/>
                <a:stretch>
                  <a:fillRect/>
                </a:stretch>
              </a:blipFill>
            </p:spPr>
            <p:txBody>
              <a:bodyPr/>
              <a:lstStyle/>
              <a:p>
                <a:r>
                  <a:rPr lang="en-SG">
                    <a:noFill/>
                  </a:rPr>
                  <a:t> </a:t>
                </a:r>
              </a:p>
            </p:txBody>
          </p:sp>
        </mc:Fallback>
      </mc:AlternateContent>
      <p:sp>
        <p:nvSpPr>
          <p:cNvPr id="20" name="TextBox 19">
            <a:extLst>
              <a:ext uri="{FF2B5EF4-FFF2-40B4-BE49-F238E27FC236}">
                <a16:creationId xmlns:a16="http://schemas.microsoft.com/office/drawing/2014/main" id="{32429D3E-DE49-46E8-8AC1-C62986EA8525}"/>
              </a:ext>
            </a:extLst>
          </p:cNvPr>
          <p:cNvSpPr txBox="1"/>
          <p:nvPr/>
        </p:nvSpPr>
        <p:spPr>
          <a:xfrm>
            <a:off x="4099574" y="5434503"/>
            <a:ext cx="5328638" cy="523220"/>
          </a:xfrm>
          <a:prstGeom prst="rect">
            <a:avLst/>
          </a:prstGeom>
          <a:noFill/>
        </p:spPr>
        <p:txBody>
          <a:bodyPr wrap="none" rtlCol="0">
            <a:spAutoFit/>
          </a:bodyPr>
          <a:lstStyle/>
          <a:p>
            <a:r>
              <a:rPr lang="en-US" sz="2800" dirty="0"/>
              <a:t>by </a:t>
            </a:r>
            <a:r>
              <a:rPr lang="en-US" sz="2800" dirty="0">
                <a:solidFill>
                  <a:srgbClr val="C00000"/>
                </a:solidFill>
              </a:rPr>
              <a:t>Theorem 9.3.2 (difference rule)</a:t>
            </a:r>
            <a:r>
              <a:rPr lang="en-US" sz="2800" dirty="0"/>
              <a:t> </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10FA1392-AB80-485C-9D7B-5E5AC9E96CC0}"/>
                  </a:ext>
                </a:extLst>
              </p:cNvPr>
              <p:cNvSpPr txBox="1"/>
              <p:nvPr/>
            </p:nvSpPr>
            <p:spPr>
              <a:xfrm>
                <a:off x="8020070" y="4208787"/>
                <a:ext cx="1833378" cy="528093"/>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lang="en-US" sz="2800" i="1" smtClean="0">
                              <a:latin typeface="Cambria Math" panose="02040503050406030204" pitchFamily="18" charset="0"/>
                            </a:rPr>
                          </m:ctrlPr>
                        </m:sSupPr>
                        <m:e>
                          <m:r>
                            <a:rPr lang="en-SG" sz="2800" b="0" i="1" smtClean="0">
                              <a:latin typeface="Cambria Math" panose="02040503050406030204" pitchFamily="18" charset="0"/>
                            </a:rPr>
                            <m:t>52</m:t>
                          </m:r>
                        </m:e>
                        <m:sup>
                          <m:r>
                            <a:rPr lang="en-SG" sz="2800" b="0" i="1" smtClean="0">
                              <a:latin typeface="Cambria Math" panose="02040503050406030204" pitchFamily="18" charset="0"/>
                            </a:rPr>
                            <m:t>5</m:t>
                          </m:r>
                        </m:sup>
                      </m:sSup>
                      <m:r>
                        <a:rPr lang="en-SG" sz="2800" b="0" i="1" smtClean="0">
                          <a:latin typeface="Cambria Math" panose="02040503050406030204" pitchFamily="18" charset="0"/>
                        </a:rPr>
                        <m:t>−</m:t>
                      </m:r>
                      <m:sSup>
                        <m:sSupPr>
                          <m:ctrlPr>
                            <a:rPr lang="en-US" sz="2800" i="1">
                              <a:latin typeface="Cambria Math" panose="02040503050406030204" pitchFamily="18" charset="0"/>
                            </a:rPr>
                          </m:ctrlPr>
                        </m:sSupPr>
                        <m:e>
                          <m:r>
                            <a:rPr lang="en-SG" sz="2800" i="1">
                              <a:latin typeface="Cambria Math" panose="02040503050406030204" pitchFamily="18" charset="0"/>
                            </a:rPr>
                            <m:t>48</m:t>
                          </m:r>
                        </m:e>
                        <m:sup>
                          <m:r>
                            <a:rPr lang="en-SG" sz="2800" i="1">
                              <a:latin typeface="Cambria Math" panose="02040503050406030204" pitchFamily="18" charset="0"/>
                            </a:rPr>
                            <m:t>5</m:t>
                          </m:r>
                        </m:sup>
                      </m:sSup>
                    </m:oMath>
                  </m:oMathPara>
                </a14:m>
                <a:endParaRPr lang="en-US" sz="2800" dirty="0"/>
              </a:p>
            </p:txBody>
          </p:sp>
        </mc:Choice>
        <mc:Fallback xmlns="">
          <p:sp>
            <p:nvSpPr>
              <p:cNvPr id="21" name="TextBox 20">
                <a:extLst>
                  <a:ext uri="{FF2B5EF4-FFF2-40B4-BE49-F238E27FC236}">
                    <a16:creationId xmlns:a16="http://schemas.microsoft.com/office/drawing/2014/main" id="{10FA1392-AB80-485C-9D7B-5E5AC9E96CC0}"/>
                  </a:ext>
                </a:extLst>
              </p:cNvPr>
              <p:cNvSpPr txBox="1">
                <a:spLocks noRot="1" noChangeAspect="1" noMove="1" noResize="1" noEditPoints="1" noAdjustHandles="1" noChangeArrowheads="1" noChangeShapeType="1" noTextEdit="1"/>
              </p:cNvSpPr>
              <p:nvPr/>
            </p:nvSpPr>
            <p:spPr>
              <a:xfrm>
                <a:off x="8020070" y="4208787"/>
                <a:ext cx="1833378" cy="528093"/>
              </a:xfrm>
              <a:prstGeom prst="rect">
                <a:avLst/>
              </a:prstGeom>
              <a:blipFill>
                <a:blip r:embed="rId5"/>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71780A48-4603-488D-B63A-FEABF4379128}"/>
                  </a:ext>
                </a:extLst>
              </p:cNvPr>
              <p:cNvSpPr txBox="1"/>
              <p:nvPr/>
            </p:nvSpPr>
            <p:spPr>
              <a:xfrm>
                <a:off x="7664756" y="4722962"/>
                <a:ext cx="3323809" cy="528093"/>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SG" sz="2800" i="1" smtClean="0">
                          <a:latin typeface="Cambria Math" panose="02040503050406030204" pitchFamily="18" charset="0"/>
                        </a:rPr>
                        <m:t>=</m:t>
                      </m:r>
                      <m:r>
                        <a:rPr lang="en-SG" sz="2800" b="1" i="1" smtClean="0">
                          <a:solidFill>
                            <a:srgbClr val="0000FF"/>
                          </a:solidFill>
                          <a:latin typeface="Cambria Math" panose="02040503050406030204" pitchFamily="18" charset="0"/>
                        </a:rPr>
                        <m:t>𝟏𝟐𝟓</m:t>
                      </m:r>
                      <m:r>
                        <a:rPr lang="en-SG" sz="2800" b="1" i="1" smtClean="0">
                          <a:solidFill>
                            <a:srgbClr val="0000FF"/>
                          </a:solidFill>
                          <a:latin typeface="Cambria Math" panose="02040503050406030204" pitchFamily="18" charset="0"/>
                        </a:rPr>
                        <m:t>,</m:t>
                      </m:r>
                      <m:r>
                        <a:rPr lang="en-SG" sz="2800" b="1" i="1" smtClean="0">
                          <a:solidFill>
                            <a:srgbClr val="0000FF"/>
                          </a:solidFill>
                          <a:latin typeface="Cambria Math" panose="02040503050406030204" pitchFamily="18" charset="0"/>
                        </a:rPr>
                        <m:t>𝟒𝟗𝟗</m:t>
                      </m:r>
                      <m:r>
                        <a:rPr lang="en-SG" sz="2800" b="1" i="1" smtClean="0">
                          <a:solidFill>
                            <a:srgbClr val="0000FF"/>
                          </a:solidFill>
                          <a:latin typeface="Cambria Math" panose="02040503050406030204" pitchFamily="18" charset="0"/>
                        </a:rPr>
                        <m:t>,</m:t>
                      </m:r>
                      <m:r>
                        <a:rPr lang="en-SG" sz="2800" b="1" i="1" smtClean="0">
                          <a:solidFill>
                            <a:srgbClr val="0000FF"/>
                          </a:solidFill>
                          <a:latin typeface="Cambria Math" panose="02040503050406030204" pitchFamily="18" charset="0"/>
                        </a:rPr>
                        <m:t>𝟎𝟔𝟒</m:t>
                      </m:r>
                      <m:r>
                        <a:rPr lang="en-SG" sz="2800" b="0" i="1" smtClean="0">
                          <a:latin typeface="Cambria Math" panose="02040503050406030204" pitchFamily="18" charset="0"/>
                        </a:rPr>
                        <m:t>.</m:t>
                      </m:r>
                    </m:oMath>
                  </m:oMathPara>
                </a14:m>
                <a:endParaRPr lang="en-US" sz="2800" dirty="0"/>
              </a:p>
            </p:txBody>
          </p:sp>
        </mc:Choice>
        <mc:Fallback xmlns="">
          <p:sp>
            <p:nvSpPr>
              <p:cNvPr id="23" name="TextBox 22">
                <a:extLst>
                  <a:ext uri="{FF2B5EF4-FFF2-40B4-BE49-F238E27FC236}">
                    <a16:creationId xmlns:a16="http://schemas.microsoft.com/office/drawing/2014/main" id="{71780A48-4603-488D-B63A-FEABF4379128}"/>
                  </a:ext>
                </a:extLst>
              </p:cNvPr>
              <p:cNvSpPr txBox="1">
                <a:spLocks noRot="1" noChangeAspect="1" noMove="1" noResize="1" noEditPoints="1" noAdjustHandles="1" noChangeArrowheads="1" noChangeShapeType="1" noTextEdit="1"/>
              </p:cNvSpPr>
              <p:nvPr/>
            </p:nvSpPr>
            <p:spPr>
              <a:xfrm>
                <a:off x="7664756" y="4722962"/>
                <a:ext cx="3323809" cy="528093"/>
              </a:xfrm>
              <a:prstGeom prst="rect">
                <a:avLst/>
              </a:prstGeom>
              <a:blipFill>
                <a:blip r:embed="rId6"/>
                <a:stretch>
                  <a:fillRect/>
                </a:stretch>
              </a:blipFill>
            </p:spPr>
            <p:txBody>
              <a:bodyPr/>
              <a:lstStyle/>
              <a:p>
                <a:r>
                  <a:rPr lang="en-SG">
                    <a:noFill/>
                  </a:rPr>
                  <a:t> </a:t>
                </a:r>
              </a:p>
            </p:txBody>
          </p:sp>
        </mc:Fallback>
      </mc:AlternateContent>
    </p:spTree>
    <p:extLst>
      <p:ext uri="{BB962C8B-B14F-4D97-AF65-F5344CB8AC3E}">
        <p14:creationId xmlns:p14="http://schemas.microsoft.com/office/powerpoint/2010/main" val="3411129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dissolv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dissolv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dissolv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dissolve">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dissolve">
                                      <p:cBhvr>
                                        <p:cTn id="37" dur="500"/>
                                        <p:tgtEl>
                                          <p:spTgt spid="23"/>
                                        </p:tgtEl>
                                      </p:cBhvr>
                                    </p:animEffect>
                                  </p:childTnLst>
                                </p:cTn>
                              </p:par>
                            </p:childTnLst>
                          </p:cTn>
                        </p:par>
                        <p:par>
                          <p:cTn id="38" fill="hold">
                            <p:stCondLst>
                              <p:cond delay="500"/>
                            </p:stCondLst>
                            <p:childTnLst>
                              <p:par>
                                <p:cTn id="39" presetID="9" presetClass="entr" presetSubtype="0" fill="hold" grpId="0" nodeType="after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dissolve">
                                      <p:cBhvr>
                                        <p:cTn id="4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p:bldP spid="15" grpId="0"/>
      <p:bldP spid="16" grpId="0"/>
      <p:bldP spid="17" grpId="0"/>
      <p:bldP spid="20" grpId="0"/>
      <p:bldP spid="21" grpId="0"/>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BA156-4F16-4647-96DA-959659C5BFBF}"/>
              </a:ext>
            </a:extLst>
          </p:cNvPr>
          <p:cNvSpPr>
            <a:spLocks noGrp="1"/>
          </p:cNvSpPr>
          <p:nvPr>
            <p:ph type="title"/>
          </p:nvPr>
        </p:nvSpPr>
        <p:spPr>
          <a:xfrm>
            <a:off x="431801" y="412817"/>
            <a:ext cx="1124283" cy="762000"/>
          </a:xfrm>
        </p:spPr>
        <p:txBody>
          <a:bodyPr>
            <a:normAutofit/>
          </a:bodyPr>
          <a:lstStyle/>
          <a:p>
            <a:r>
              <a:rPr lang="en-US" dirty="0">
                <a:solidFill>
                  <a:schemeClr val="bg2">
                    <a:lumMod val="50000"/>
                  </a:schemeClr>
                </a:solidFill>
              </a:rPr>
              <a:t>Q2.</a:t>
            </a:r>
            <a:r>
              <a:rPr lang="en-US" dirty="0">
                <a:latin typeface="CMR10"/>
              </a:rPr>
              <a:t>	</a:t>
            </a:r>
            <a:endParaRPr lang="en-US" dirty="0">
              <a:solidFill>
                <a:schemeClr val="bg2">
                  <a:lumMod val="50000"/>
                </a:schemeClr>
              </a:solidFill>
            </a:endParaRPr>
          </a:p>
        </p:txBody>
      </p:sp>
      <p:sp>
        <p:nvSpPr>
          <p:cNvPr id="18" name="Slide Number Placeholder 1"/>
          <p:cNvSpPr>
            <a:spLocks noGrp="1"/>
          </p:cNvSpPr>
          <p:nvPr>
            <p:ph type="sldNum" sz="quarter" idx="12"/>
          </p:nvPr>
        </p:nvSpPr>
        <p:spPr>
          <a:xfrm>
            <a:off x="10485783" y="6521888"/>
            <a:ext cx="1706217" cy="365125"/>
          </a:xfrm>
        </p:spPr>
        <p:txBody>
          <a:bodyPr/>
          <a:lstStyle/>
          <a:p>
            <a:fld id="{576A5E36-E009-4840-A577-F8CF29116582}" type="slidenum">
              <a:rPr lang="en-US" sz="1600" smtClean="0">
                <a:solidFill>
                  <a:schemeClr val="bg1"/>
                </a:solidFill>
              </a:rPr>
              <a:t>5</a:t>
            </a:fld>
            <a:endParaRPr lang="en-US" sz="1600" dirty="0">
              <a:solidFill>
                <a:schemeClr val="bg1"/>
              </a:solidFill>
            </a:endParaRPr>
          </a:p>
        </p:txBody>
      </p:sp>
      <p:sp>
        <p:nvSpPr>
          <p:cNvPr id="19" name="TextBox 18">
            <a:extLst>
              <a:ext uri="{FF2B5EF4-FFF2-40B4-BE49-F238E27FC236}">
                <a16:creationId xmlns:a16="http://schemas.microsoft.com/office/drawing/2014/main" id="{FD7C2A9C-C8F2-439D-B939-444A86BEAC8B}"/>
              </a:ext>
            </a:extLst>
          </p:cNvPr>
          <p:cNvSpPr txBox="1"/>
          <p:nvPr/>
        </p:nvSpPr>
        <p:spPr>
          <a:xfrm>
            <a:off x="1371354" y="443735"/>
            <a:ext cx="10523011" cy="523220"/>
          </a:xfrm>
          <a:prstGeom prst="rect">
            <a:avLst/>
          </a:prstGeom>
          <a:solidFill>
            <a:srgbClr val="CCECFF"/>
          </a:solidFill>
        </p:spPr>
        <p:txBody>
          <a:bodyPr wrap="square" rtlCol="0">
            <a:spAutoFit/>
          </a:bodyPr>
          <a:lstStyle/>
          <a:p>
            <a:r>
              <a:rPr lang="en-US" sz="2800" dirty="0"/>
              <a:t>You draw a sequence of 5 cards from a deck of cards with replacement.</a:t>
            </a:r>
            <a:endParaRPr lang="en-US" sz="2800" dirty="0">
              <a:solidFill>
                <a:srgbClr val="0000FF"/>
              </a:solidFill>
            </a:endParaRPr>
          </a:p>
        </p:txBody>
      </p:sp>
      <p:sp>
        <p:nvSpPr>
          <p:cNvPr id="3" name="TextBox 2">
            <a:extLst>
              <a:ext uri="{FF2B5EF4-FFF2-40B4-BE49-F238E27FC236}">
                <a16:creationId xmlns:a16="http://schemas.microsoft.com/office/drawing/2014/main" id="{EC3FFAE7-8A59-4841-B1D6-D0F79ED65566}"/>
              </a:ext>
            </a:extLst>
          </p:cNvPr>
          <p:cNvSpPr txBox="1"/>
          <p:nvPr/>
        </p:nvSpPr>
        <p:spPr>
          <a:xfrm>
            <a:off x="4099573" y="1831005"/>
            <a:ext cx="4742004" cy="523220"/>
          </a:xfrm>
          <a:prstGeom prst="rect">
            <a:avLst/>
          </a:prstGeom>
          <a:noFill/>
        </p:spPr>
        <p:txBody>
          <a:bodyPr wrap="none" rtlCol="0">
            <a:spAutoFit/>
          </a:bodyPr>
          <a:lstStyle/>
          <a:p>
            <a:r>
              <a:rPr lang="en-US" sz="2800" dirty="0"/>
              <a:t>Number of 5-card sequences = </a:t>
            </a:r>
          </a:p>
        </p:txBody>
      </p:sp>
      <p:sp>
        <p:nvSpPr>
          <p:cNvPr id="12" name="TextBox 11">
            <a:extLst>
              <a:ext uri="{FF2B5EF4-FFF2-40B4-BE49-F238E27FC236}">
                <a16:creationId xmlns:a16="http://schemas.microsoft.com/office/drawing/2014/main" id="{AE7337A3-E510-4145-AA8F-9B6346ECFC21}"/>
              </a:ext>
            </a:extLst>
          </p:cNvPr>
          <p:cNvSpPr txBox="1"/>
          <p:nvPr/>
        </p:nvSpPr>
        <p:spPr>
          <a:xfrm>
            <a:off x="4099573" y="3758190"/>
            <a:ext cx="6386210" cy="954107"/>
          </a:xfrm>
          <a:prstGeom prst="rect">
            <a:avLst/>
          </a:prstGeom>
          <a:noFill/>
        </p:spPr>
        <p:txBody>
          <a:bodyPr wrap="square" rtlCol="0">
            <a:spAutoFit/>
          </a:bodyPr>
          <a:lstStyle/>
          <a:p>
            <a:r>
              <a:rPr lang="en-US" sz="2800" dirty="0"/>
              <a:t>Number of 5-card sequences with at least </a:t>
            </a:r>
            <a:br>
              <a:rPr lang="en-US" sz="2800" dirty="0"/>
            </a:br>
            <a:r>
              <a:rPr lang="en-US" sz="2800" dirty="0"/>
              <a:t>one Queen or one King =</a:t>
            </a:r>
          </a:p>
        </p:txBody>
      </p:sp>
      <p:pic>
        <p:nvPicPr>
          <p:cNvPr id="7" name="Picture 6">
            <a:extLst>
              <a:ext uri="{FF2B5EF4-FFF2-40B4-BE49-F238E27FC236}">
                <a16:creationId xmlns:a16="http://schemas.microsoft.com/office/drawing/2014/main" id="{C5B65C7A-792B-458C-8E29-156BC272ADAC}"/>
              </a:ext>
            </a:extLst>
          </p:cNvPr>
          <p:cNvPicPr>
            <a:picLocks noChangeAspect="1"/>
          </p:cNvPicPr>
          <p:nvPr/>
        </p:nvPicPr>
        <p:blipFill>
          <a:blip r:embed="rId2"/>
          <a:stretch>
            <a:fillRect/>
          </a:stretch>
        </p:blipFill>
        <p:spPr>
          <a:xfrm>
            <a:off x="588365" y="2011699"/>
            <a:ext cx="3368780" cy="2748215"/>
          </a:xfrm>
          <a:prstGeom prst="rect">
            <a:avLst/>
          </a:prstGeom>
        </p:spPr>
      </p:pic>
      <p:sp>
        <p:nvSpPr>
          <p:cNvPr id="14" name="TextBox 13">
            <a:extLst>
              <a:ext uri="{FF2B5EF4-FFF2-40B4-BE49-F238E27FC236}">
                <a16:creationId xmlns:a16="http://schemas.microsoft.com/office/drawing/2014/main" id="{2C1DE2E7-FEF3-4AE9-AA55-CFDE02874437}"/>
              </a:ext>
            </a:extLst>
          </p:cNvPr>
          <p:cNvSpPr txBox="1"/>
          <p:nvPr/>
        </p:nvSpPr>
        <p:spPr>
          <a:xfrm>
            <a:off x="1371354" y="1041302"/>
            <a:ext cx="10042880" cy="523220"/>
          </a:xfrm>
          <a:prstGeom prst="rect">
            <a:avLst/>
          </a:prstGeom>
          <a:solidFill>
            <a:srgbClr val="CCECFF"/>
          </a:solidFill>
        </p:spPr>
        <p:txBody>
          <a:bodyPr wrap="square" rtlCol="0">
            <a:spAutoFit/>
          </a:bodyPr>
          <a:lstStyle/>
          <a:p>
            <a:pPr>
              <a:tabLst>
                <a:tab pos="536575" algn="l"/>
              </a:tabLst>
            </a:pPr>
            <a:r>
              <a:rPr lang="en-US" sz="2800" dirty="0">
                <a:solidFill>
                  <a:srgbClr val="0000FF"/>
                </a:solidFill>
              </a:rPr>
              <a:t>(b)	How many sequences will have at least one Queen or one King?</a:t>
            </a:r>
          </a:p>
        </p:txBody>
      </p:sp>
      <p:sp>
        <p:nvSpPr>
          <p:cNvPr id="15" name="TextBox 14">
            <a:extLst>
              <a:ext uri="{FF2B5EF4-FFF2-40B4-BE49-F238E27FC236}">
                <a16:creationId xmlns:a16="http://schemas.microsoft.com/office/drawing/2014/main" id="{F4FB118C-1B94-4DCB-9AD9-141438E7B5CB}"/>
              </a:ext>
            </a:extLst>
          </p:cNvPr>
          <p:cNvSpPr txBox="1"/>
          <p:nvPr/>
        </p:nvSpPr>
        <p:spPr>
          <a:xfrm>
            <a:off x="4099574" y="2571205"/>
            <a:ext cx="4618757" cy="954107"/>
          </a:xfrm>
          <a:prstGeom prst="rect">
            <a:avLst/>
          </a:prstGeom>
          <a:noFill/>
        </p:spPr>
        <p:txBody>
          <a:bodyPr wrap="square" rtlCol="0">
            <a:spAutoFit/>
          </a:bodyPr>
          <a:lstStyle/>
          <a:p>
            <a:r>
              <a:rPr lang="en-US" sz="2800" dirty="0"/>
              <a:t>Number of 5-card sequences with no Queen and no King = </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CCAEA7F-E2C6-4B1D-AE00-BB6578E52F1B}"/>
                  </a:ext>
                </a:extLst>
              </p:cNvPr>
              <p:cNvSpPr txBox="1"/>
              <p:nvPr/>
            </p:nvSpPr>
            <p:spPr>
              <a:xfrm>
                <a:off x="8718331" y="1819173"/>
                <a:ext cx="821507" cy="5280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SG" sz="2800" b="0" i="1" smtClean="0">
                              <a:latin typeface="Cambria Math" panose="02040503050406030204" pitchFamily="18" charset="0"/>
                            </a:rPr>
                            <m:t>52</m:t>
                          </m:r>
                        </m:e>
                        <m:sup>
                          <m:r>
                            <a:rPr lang="en-SG" sz="2800" b="0" i="1" smtClean="0">
                              <a:latin typeface="Cambria Math" panose="02040503050406030204" pitchFamily="18" charset="0"/>
                            </a:rPr>
                            <m:t>5</m:t>
                          </m:r>
                        </m:sup>
                      </m:sSup>
                    </m:oMath>
                  </m:oMathPara>
                </a14:m>
                <a:endParaRPr lang="en-US" sz="2800" dirty="0"/>
              </a:p>
            </p:txBody>
          </p:sp>
        </mc:Choice>
        <mc:Fallback xmlns="">
          <p:sp>
            <p:nvSpPr>
              <p:cNvPr id="16" name="TextBox 15">
                <a:extLst>
                  <a:ext uri="{FF2B5EF4-FFF2-40B4-BE49-F238E27FC236}">
                    <a16:creationId xmlns:a16="http://schemas.microsoft.com/office/drawing/2014/main" id="{BCCAEA7F-E2C6-4B1D-AE00-BB6578E52F1B}"/>
                  </a:ext>
                </a:extLst>
              </p:cNvPr>
              <p:cNvSpPr txBox="1">
                <a:spLocks noRot="1" noChangeAspect="1" noMove="1" noResize="1" noEditPoints="1" noAdjustHandles="1" noChangeArrowheads="1" noChangeShapeType="1" noTextEdit="1"/>
              </p:cNvSpPr>
              <p:nvPr/>
            </p:nvSpPr>
            <p:spPr>
              <a:xfrm>
                <a:off x="8718331" y="1819173"/>
                <a:ext cx="821507" cy="528093"/>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DE1989C-2273-4326-9AE6-DCC544012C32}"/>
                  </a:ext>
                </a:extLst>
              </p:cNvPr>
              <p:cNvSpPr txBox="1"/>
              <p:nvPr/>
            </p:nvSpPr>
            <p:spPr>
              <a:xfrm>
                <a:off x="8518040" y="2978208"/>
                <a:ext cx="821507" cy="5280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SG" sz="2800" b="0" i="1" smtClean="0">
                              <a:latin typeface="Cambria Math" panose="02040503050406030204" pitchFamily="18" charset="0"/>
                            </a:rPr>
                            <m:t>44</m:t>
                          </m:r>
                        </m:e>
                        <m:sup>
                          <m:r>
                            <a:rPr lang="en-SG" sz="2800" b="0" i="1" smtClean="0">
                              <a:latin typeface="Cambria Math" panose="02040503050406030204" pitchFamily="18" charset="0"/>
                            </a:rPr>
                            <m:t>5</m:t>
                          </m:r>
                        </m:sup>
                      </m:sSup>
                    </m:oMath>
                  </m:oMathPara>
                </a14:m>
                <a:endParaRPr lang="en-US" sz="2800" dirty="0"/>
              </a:p>
            </p:txBody>
          </p:sp>
        </mc:Choice>
        <mc:Fallback xmlns="">
          <p:sp>
            <p:nvSpPr>
              <p:cNvPr id="17" name="TextBox 16">
                <a:extLst>
                  <a:ext uri="{FF2B5EF4-FFF2-40B4-BE49-F238E27FC236}">
                    <a16:creationId xmlns:a16="http://schemas.microsoft.com/office/drawing/2014/main" id="{9DE1989C-2273-4326-9AE6-DCC544012C32}"/>
                  </a:ext>
                </a:extLst>
              </p:cNvPr>
              <p:cNvSpPr txBox="1">
                <a:spLocks noRot="1" noChangeAspect="1" noMove="1" noResize="1" noEditPoints="1" noAdjustHandles="1" noChangeArrowheads="1" noChangeShapeType="1" noTextEdit="1"/>
              </p:cNvSpPr>
              <p:nvPr/>
            </p:nvSpPr>
            <p:spPr>
              <a:xfrm>
                <a:off x="8518040" y="2978208"/>
                <a:ext cx="821507" cy="528093"/>
              </a:xfrm>
              <a:prstGeom prst="rect">
                <a:avLst/>
              </a:prstGeom>
              <a:blipFill>
                <a:blip r:embed="rId4"/>
                <a:stretch>
                  <a:fillRect/>
                </a:stretch>
              </a:blipFill>
            </p:spPr>
            <p:txBody>
              <a:bodyPr/>
              <a:lstStyle/>
              <a:p>
                <a:r>
                  <a:rPr lang="en-SG">
                    <a:noFill/>
                  </a:rPr>
                  <a:t> </a:t>
                </a:r>
              </a:p>
            </p:txBody>
          </p:sp>
        </mc:Fallback>
      </mc:AlternateContent>
      <p:sp>
        <p:nvSpPr>
          <p:cNvPr id="20" name="TextBox 19">
            <a:extLst>
              <a:ext uri="{FF2B5EF4-FFF2-40B4-BE49-F238E27FC236}">
                <a16:creationId xmlns:a16="http://schemas.microsoft.com/office/drawing/2014/main" id="{32429D3E-DE49-46E8-8AC1-C62986EA8525}"/>
              </a:ext>
            </a:extLst>
          </p:cNvPr>
          <p:cNvSpPr txBox="1"/>
          <p:nvPr/>
        </p:nvSpPr>
        <p:spPr>
          <a:xfrm>
            <a:off x="4099574" y="5434503"/>
            <a:ext cx="5328638" cy="523220"/>
          </a:xfrm>
          <a:prstGeom prst="rect">
            <a:avLst/>
          </a:prstGeom>
          <a:noFill/>
        </p:spPr>
        <p:txBody>
          <a:bodyPr wrap="none" rtlCol="0">
            <a:spAutoFit/>
          </a:bodyPr>
          <a:lstStyle/>
          <a:p>
            <a:r>
              <a:rPr lang="en-US" sz="2800" dirty="0"/>
              <a:t>by </a:t>
            </a:r>
            <a:r>
              <a:rPr lang="en-US" sz="2800" dirty="0">
                <a:solidFill>
                  <a:srgbClr val="C00000"/>
                </a:solidFill>
              </a:rPr>
              <a:t>Theorem 9.3.2 (difference rule)</a:t>
            </a:r>
            <a:r>
              <a:rPr lang="en-US" sz="2800" dirty="0"/>
              <a:t> </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10FA1392-AB80-485C-9D7B-5E5AC9E96CC0}"/>
                  </a:ext>
                </a:extLst>
              </p:cNvPr>
              <p:cNvSpPr txBox="1"/>
              <p:nvPr/>
            </p:nvSpPr>
            <p:spPr>
              <a:xfrm>
                <a:off x="8020070" y="4208787"/>
                <a:ext cx="1833378" cy="528093"/>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lang="en-US" sz="2800" i="1" smtClean="0">
                              <a:latin typeface="Cambria Math" panose="02040503050406030204" pitchFamily="18" charset="0"/>
                            </a:rPr>
                          </m:ctrlPr>
                        </m:sSupPr>
                        <m:e>
                          <m:r>
                            <a:rPr lang="en-SG" sz="2800" b="0" i="1" smtClean="0">
                              <a:latin typeface="Cambria Math" panose="02040503050406030204" pitchFamily="18" charset="0"/>
                            </a:rPr>
                            <m:t>52</m:t>
                          </m:r>
                        </m:e>
                        <m:sup>
                          <m:r>
                            <a:rPr lang="en-SG" sz="2800" b="0" i="1" smtClean="0">
                              <a:latin typeface="Cambria Math" panose="02040503050406030204" pitchFamily="18" charset="0"/>
                            </a:rPr>
                            <m:t>5</m:t>
                          </m:r>
                        </m:sup>
                      </m:sSup>
                      <m:r>
                        <a:rPr lang="en-SG" sz="2800" b="0" i="1" smtClean="0">
                          <a:latin typeface="Cambria Math" panose="02040503050406030204" pitchFamily="18" charset="0"/>
                        </a:rPr>
                        <m:t>−</m:t>
                      </m:r>
                      <m:sSup>
                        <m:sSupPr>
                          <m:ctrlPr>
                            <a:rPr lang="en-US" sz="2800" i="1">
                              <a:latin typeface="Cambria Math" panose="02040503050406030204" pitchFamily="18" charset="0"/>
                            </a:rPr>
                          </m:ctrlPr>
                        </m:sSupPr>
                        <m:e>
                          <m:r>
                            <a:rPr lang="en-SG" sz="2800" i="1">
                              <a:latin typeface="Cambria Math" panose="02040503050406030204" pitchFamily="18" charset="0"/>
                            </a:rPr>
                            <m:t>4</m:t>
                          </m:r>
                          <m:r>
                            <a:rPr lang="en-SG" sz="2800" b="0" i="1" smtClean="0">
                              <a:latin typeface="Cambria Math" panose="02040503050406030204" pitchFamily="18" charset="0"/>
                            </a:rPr>
                            <m:t>4</m:t>
                          </m:r>
                        </m:e>
                        <m:sup>
                          <m:r>
                            <a:rPr lang="en-SG" sz="2800" i="1">
                              <a:latin typeface="Cambria Math" panose="02040503050406030204" pitchFamily="18" charset="0"/>
                            </a:rPr>
                            <m:t>5</m:t>
                          </m:r>
                        </m:sup>
                      </m:sSup>
                    </m:oMath>
                  </m:oMathPara>
                </a14:m>
                <a:endParaRPr lang="en-US" sz="2800" dirty="0"/>
              </a:p>
            </p:txBody>
          </p:sp>
        </mc:Choice>
        <mc:Fallback xmlns="">
          <p:sp>
            <p:nvSpPr>
              <p:cNvPr id="21" name="TextBox 20">
                <a:extLst>
                  <a:ext uri="{FF2B5EF4-FFF2-40B4-BE49-F238E27FC236}">
                    <a16:creationId xmlns:a16="http://schemas.microsoft.com/office/drawing/2014/main" id="{10FA1392-AB80-485C-9D7B-5E5AC9E96CC0}"/>
                  </a:ext>
                </a:extLst>
              </p:cNvPr>
              <p:cNvSpPr txBox="1">
                <a:spLocks noRot="1" noChangeAspect="1" noMove="1" noResize="1" noEditPoints="1" noAdjustHandles="1" noChangeArrowheads="1" noChangeShapeType="1" noTextEdit="1"/>
              </p:cNvSpPr>
              <p:nvPr/>
            </p:nvSpPr>
            <p:spPr>
              <a:xfrm>
                <a:off x="8020070" y="4208787"/>
                <a:ext cx="1833378" cy="528093"/>
              </a:xfrm>
              <a:prstGeom prst="rect">
                <a:avLst/>
              </a:prstGeom>
              <a:blipFill>
                <a:blip r:embed="rId5"/>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71780A48-4603-488D-B63A-FEABF4379128}"/>
                  </a:ext>
                </a:extLst>
              </p:cNvPr>
              <p:cNvSpPr txBox="1"/>
              <p:nvPr/>
            </p:nvSpPr>
            <p:spPr>
              <a:xfrm>
                <a:off x="7664756" y="4722962"/>
                <a:ext cx="3087327" cy="528093"/>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SG" sz="2800" i="1" smtClean="0">
                          <a:latin typeface="Cambria Math" panose="02040503050406030204" pitchFamily="18" charset="0"/>
                        </a:rPr>
                        <m:t>=</m:t>
                      </m:r>
                      <m:r>
                        <a:rPr lang="en-SG" sz="2800" b="1" i="1" smtClean="0">
                          <a:solidFill>
                            <a:srgbClr val="0000FF"/>
                          </a:solidFill>
                          <a:latin typeface="Cambria Math" panose="02040503050406030204" pitchFamily="18" charset="0"/>
                        </a:rPr>
                        <m:t>𝟐𝟏𝟓</m:t>
                      </m:r>
                      <m:r>
                        <a:rPr lang="en-SG" sz="2800" b="1" i="1" smtClean="0">
                          <a:solidFill>
                            <a:srgbClr val="0000FF"/>
                          </a:solidFill>
                          <a:latin typeface="Cambria Math" panose="02040503050406030204" pitchFamily="18" charset="0"/>
                        </a:rPr>
                        <m:t>,</m:t>
                      </m:r>
                      <m:r>
                        <a:rPr lang="en-SG" sz="2800" b="1" i="1" smtClean="0">
                          <a:solidFill>
                            <a:srgbClr val="0000FF"/>
                          </a:solidFill>
                          <a:latin typeface="Cambria Math" panose="02040503050406030204" pitchFamily="18" charset="0"/>
                        </a:rPr>
                        <m:t>𝟐𝟖𝟕</m:t>
                      </m:r>
                      <m:r>
                        <a:rPr lang="en-SG" sz="2800" b="1" i="1" smtClean="0">
                          <a:solidFill>
                            <a:srgbClr val="0000FF"/>
                          </a:solidFill>
                          <a:latin typeface="Cambria Math" panose="02040503050406030204" pitchFamily="18" charset="0"/>
                        </a:rPr>
                        <m:t>,</m:t>
                      </m:r>
                      <m:r>
                        <a:rPr lang="en-SG" sz="2800" b="1" i="1" smtClean="0">
                          <a:solidFill>
                            <a:srgbClr val="0000FF"/>
                          </a:solidFill>
                          <a:latin typeface="Cambria Math" panose="02040503050406030204" pitchFamily="18" charset="0"/>
                        </a:rPr>
                        <m:t>𝟖𝟎𝟖</m:t>
                      </m:r>
                      <m:r>
                        <a:rPr lang="en-SG" sz="2800" b="0" i="1" smtClean="0">
                          <a:latin typeface="Cambria Math" panose="02040503050406030204" pitchFamily="18" charset="0"/>
                        </a:rPr>
                        <m:t>.</m:t>
                      </m:r>
                    </m:oMath>
                  </m:oMathPara>
                </a14:m>
                <a:endParaRPr lang="en-US" sz="2800" dirty="0"/>
              </a:p>
            </p:txBody>
          </p:sp>
        </mc:Choice>
        <mc:Fallback xmlns="">
          <p:sp>
            <p:nvSpPr>
              <p:cNvPr id="23" name="TextBox 22">
                <a:extLst>
                  <a:ext uri="{FF2B5EF4-FFF2-40B4-BE49-F238E27FC236}">
                    <a16:creationId xmlns:a16="http://schemas.microsoft.com/office/drawing/2014/main" id="{71780A48-4603-488D-B63A-FEABF4379128}"/>
                  </a:ext>
                </a:extLst>
              </p:cNvPr>
              <p:cNvSpPr txBox="1">
                <a:spLocks noRot="1" noChangeAspect="1" noMove="1" noResize="1" noEditPoints="1" noAdjustHandles="1" noChangeArrowheads="1" noChangeShapeType="1" noTextEdit="1"/>
              </p:cNvSpPr>
              <p:nvPr/>
            </p:nvSpPr>
            <p:spPr>
              <a:xfrm>
                <a:off x="7664756" y="4722962"/>
                <a:ext cx="3087327" cy="528093"/>
              </a:xfrm>
              <a:prstGeom prst="rect">
                <a:avLst/>
              </a:prstGeom>
              <a:blipFill>
                <a:blip r:embed="rId6"/>
                <a:stretch>
                  <a:fillRect/>
                </a:stretch>
              </a:blipFill>
            </p:spPr>
            <p:txBody>
              <a:bodyPr/>
              <a:lstStyle/>
              <a:p>
                <a:r>
                  <a:rPr lang="en-SG">
                    <a:noFill/>
                  </a:rPr>
                  <a:t> </a:t>
                </a:r>
              </a:p>
            </p:txBody>
          </p:sp>
        </mc:Fallback>
      </mc:AlternateContent>
    </p:spTree>
    <p:extLst>
      <p:ext uri="{BB962C8B-B14F-4D97-AF65-F5344CB8AC3E}">
        <p14:creationId xmlns:p14="http://schemas.microsoft.com/office/powerpoint/2010/main" val="1336935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dissolv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dissolv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dissolv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dissolve">
                                      <p:cBhvr>
                                        <p:cTn id="27" dur="500"/>
                                        <p:tgtEl>
                                          <p:spTgt spid="23"/>
                                        </p:tgtEl>
                                      </p:cBhvr>
                                    </p:animEffect>
                                  </p:childTnLst>
                                </p:cTn>
                              </p:par>
                            </p:childTnLst>
                          </p:cTn>
                        </p:par>
                        <p:par>
                          <p:cTn id="28" fill="hold">
                            <p:stCondLst>
                              <p:cond delay="500"/>
                            </p:stCondLst>
                            <p:childTnLst>
                              <p:par>
                                <p:cTn id="29" presetID="9" presetClass="entr" presetSubtype="0"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dissolve">
                                      <p:cBhvr>
                                        <p:cTn id="3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17" grpId="0"/>
      <p:bldP spid="20" grpId="0"/>
      <p:bldP spid="21" grpId="0"/>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9532D-7B1D-4496-906D-F1887FE508D2}"/>
              </a:ext>
            </a:extLst>
          </p:cNvPr>
          <p:cNvSpPr>
            <a:spLocks noGrp="1"/>
          </p:cNvSpPr>
          <p:nvPr>
            <p:ph type="title"/>
          </p:nvPr>
        </p:nvSpPr>
        <p:spPr>
          <a:xfrm>
            <a:off x="314662" y="226852"/>
            <a:ext cx="1318424" cy="895927"/>
          </a:xfrm>
        </p:spPr>
        <p:txBody>
          <a:bodyPr>
            <a:normAutofit/>
          </a:bodyPr>
          <a:lstStyle/>
          <a:p>
            <a:pPr>
              <a:lnSpc>
                <a:spcPct val="100000"/>
              </a:lnSpc>
            </a:pPr>
            <a:r>
              <a:rPr lang="en-SG" dirty="0">
                <a:solidFill>
                  <a:schemeClr val="bg2">
                    <a:lumMod val="50000"/>
                  </a:schemeClr>
                </a:solidFill>
              </a:rPr>
              <a:t>Q3.</a:t>
            </a:r>
            <a:endParaRPr lang="en-SG" dirty="0">
              <a:solidFill>
                <a:schemeClr val="bg2">
                  <a:lumMod val="50000"/>
                </a:schemeClr>
              </a:solidFill>
              <a:latin typeface="Cambria Math" panose="02040503050406030204" pitchFamily="18" charset="0"/>
              <a:ea typeface="Cambria Math" panose="02040503050406030204" pitchFamily="18" charset="0"/>
            </a:endParaRPr>
          </a:p>
        </p:txBody>
      </p:sp>
      <p:sp>
        <p:nvSpPr>
          <p:cNvPr id="10" name="Slide Number Placeholder 1"/>
          <p:cNvSpPr>
            <a:spLocks noGrp="1"/>
          </p:cNvSpPr>
          <p:nvPr>
            <p:ph type="sldNum" sz="quarter" idx="12"/>
          </p:nvPr>
        </p:nvSpPr>
        <p:spPr>
          <a:xfrm>
            <a:off x="10485783" y="6492875"/>
            <a:ext cx="1706217" cy="365125"/>
          </a:xfrm>
        </p:spPr>
        <p:txBody>
          <a:bodyPr/>
          <a:lstStyle/>
          <a:p>
            <a:fld id="{576A5E36-E009-4840-A577-F8CF29116582}" type="slidenum">
              <a:rPr lang="en-US" sz="1600" smtClean="0">
                <a:solidFill>
                  <a:schemeClr val="bg1"/>
                </a:solidFill>
              </a:rPr>
              <a:t>6</a:t>
            </a:fld>
            <a:endParaRPr lang="en-US" sz="1600" dirty="0">
              <a:solidFill>
                <a:schemeClr val="bg1"/>
              </a:solidFill>
            </a:endParaRPr>
          </a:p>
        </p:txBody>
      </p:sp>
      <p:sp>
        <p:nvSpPr>
          <p:cNvPr id="9" name="TextBox 8">
            <a:extLst>
              <a:ext uri="{FF2B5EF4-FFF2-40B4-BE49-F238E27FC236}">
                <a16:creationId xmlns:a16="http://schemas.microsoft.com/office/drawing/2014/main" id="{6D03BA5A-7B2E-4996-B973-BA31FBAB0F50}"/>
              </a:ext>
            </a:extLst>
          </p:cNvPr>
          <p:cNvSpPr txBox="1"/>
          <p:nvPr/>
        </p:nvSpPr>
        <p:spPr>
          <a:xfrm>
            <a:off x="6793025" y="2315448"/>
            <a:ext cx="1039091" cy="461665"/>
          </a:xfrm>
          <a:prstGeom prst="rect">
            <a:avLst/>
          </a:prstGeom>
          <a:noFill/>
        </p:spPr>
        <p:txBody>
          <a:bodyPr wrap="square" rtlCol="0">
            <a:spAutoFit/>
          </a:bodyPr>
          <a:lstStyle/>
          <a:p>
            <a:pPr algn="ctr"/>
            <a:r>
              <a:rPr lang="en-SG" sz="2400" dirty="0"/>
              <a:t>608</a:t>
            </a:r>
          </a:p>
        </p:txBody>
      </p:sp>
      <p:grpSp>
        <p:nvGrpSpPr>
          <p:cNvPr id="15" name="Group 14">
            <a:extLst>
              <a:ext uri="{FF2B5EF4-FFF2-40B4-BE49-F238E27FC236}">
                <a16:creationId xmlns:a16="http://schemas.microsoft.com/office/drawing/2014/main" id="{6B7FFABF-2929-4B89-A477-919BD64D6497}"/>
              </a:ext>
            </a:extLst>
          </p:cNvPr>
          <p:cNvGrpSpPr/>
          <p:nvPr/>
        </p:nvGrpSpPr>
        <p:grpSpPr>
          <a:xfrm>
            <a:off x="4911001" y="997627"/>
            <a:ext cx="2466109" cy="867657"/>
            <a:chOff x="1759526" y="1277872"/>
            <a:chExt cx="2466109" cy="867657"/>
          </a:xfrm>
        </p:grpSpPr>
        <p:grpSp>
          <p:nvGrpSpPr>
            <p:cNvPr id="6" name="Group 5">
              <a:extLst>
                <a:ext uri="{FF2B5EF4-FFF2-40B4-BE49-F238E27FC236}">
                  <a16:creationId xmlns:a16="http://schemas.microsoft.com/office/drawing/2014/main" id="{A6FAF60F-E902-4D7A-A9EC-CCCF443441E9}"/>
                </a:ext>
              </a:extLst>
            </p:cNvPr>
            <p:cNvGrpSpPr/>
            <p:nvPr/>
          </p:nvGrpSpPr>
          <p:grpSpPr>
            <a:xfrm>
              <a:off x="1759526" y="1277872"/>
              <a:ext cx="2327564" cy="867657"/>
              <a:chOff x="2202872" y="1002707"/>
              <a:chExt cx="2327564" cy="867657"/>
            </a:xfrm>
          </p:grpSpPr>
          <p:sp>
            <p:nvSpPr>
              <p:cNvPr id="3" name="Rectangle: Rounded Corners 2">
                <a:extLst>
                  <a:ext uri="{FF2B5EF4-FFF2-40B4-BE49-F238E27FC236}">
                    <a16:creationId xmlns:a16="http://schemas.microsoft.com/office/drawing/2014/main" id="{FE4B9A9D-7F0B-4CEB-BB52-33CCCF5A3E73}"/>
                  </a:ext>
                </a:extLst>
              </p:cNvPr>
              <p:cNvSpPr/>
              <p:nvPr/>
            </p:nvSpPr>
            <p:spPr>
              <a:xfrm>
                <a:off x="2590797" y="1002707"/>
                <a:ext cx="1939639" cy="867657"/>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 name="TextBox 4">
                <a:extLst>
                  <a:ext uri="{FF2B5EF4-FFF2-40B4-BE49-F238E27FC236}">
                    <a16:creationId xmlns:a16="http://schemas.microsoft.com/office/drawing/2014/main" id="{231175AE-B052-4B4F-BB80-0B82CCA58206}"/>
                  </a:ext>
                </a:extLst>
              </p:cNvPr>
              <p:cNvSpPr txBox="1"/>
              <p:nvPr/>
            </p:nvSpPr>
            <p:spPr>
              <a:xfrm>
                <a:off x="2202872" y="1026673"/>
                <a:ext cx="2327564" cy="523220"/>
              </a:xfrm>
              <a:prstGeom prst="rect">
                <a:avLst/>
              </a:prstGeom>
              <a:noFill/>
            </p:spPr>
            <p:txBody>
              <a:bodyPr wrap="square" rtlCol="0">
                <a:spAutoFit/>
              </a:bodyPr>
              <a:lstStyle/>
              <a:p>
                <a:pPr algn="ctr"/>
                <a:r>
                  <a:rPr lang="en-SG" sz="2800" dirty="0"/>
                  <a:t>CS1231S</a:t>
                </a:r>
              </a:p>
            </p:txBody>
          </p:sp>
        </p:grpSp>
        <p:sp>
          <p:nvSpPr>
            <p:cNvPr id="12" name="TextBox 11">
              <a:extLst>
                <a:ext uri="{FF2B5EF4-FFF2-40B4-BE49-F238E27FC236}">
                  <a16:creationId xmlns:a16="http://schemas.microsoft.com/office/drawing/2014/main" id="{AEFBCCD3-CC99-4B28-8729-BBA7246D09DD}"/>
                </a:ext>
              </a:extLst>
            </p:cNvPr>
            <p:cNvSpPr txBox="1"/>
            <p:nvPr/>
          </p:nvSpPr>
          <p:spPr>
            <a:xfrm>
              <a:off x="3186544" y="1639203"/>
              <a:ext cx="1039091" cy="461665"/>
            </a:xfrm>
            <a:prstGeom prst="rect">
              <a:avLst/>
            </a:prstGeom>
            <a:noFill/>
          </p:spPr>
          <p:txBody>
            <a:bodyPr wrap="square" rtlCol="0">
              <a:spAutoFit/>
            </a:bodyPr>
            <a:lstStyle/>
            <a:p>
              <a:pPr algn="ctr"/>
              <a:r>
                <a:rPr lang="en-SG" sz="2400" dirty="0"/>
                <a:t>672</a:t>
              </a:r>
            </a:p>
          </p:txBody>
        </p:sp>
      </p:grpSp>
      <p:sp>
        <p:nvSpPr>
          <p:cNvPr id="14" name="TextBox 13">
            <a:extLst>
              <a:ext uri="{FF2B5EF4-FFF2-40B4-BE49-F238E27FC236}">
                <a16:creationId xmlns:a16="http://schemas.microsoft.com/office/drawing/2014/main" id="{59FB7879-BCF9-4B1A-A2CC-BB0778FBDB53}"/>
              </a:ext>
            </a:extLst>
          </p:cNvPr>
          <p:cNvSpPr txBox="1"/>
          <p:nvPr/>
        </p:nvSpPr>
        <p:spPr>
          <a:xfrm>
            <a:off x="1233052" y="382427"/>
            <a:ext cx="3103419" cy="584775"/>
          </a:xfrm>
          <a:prstGeom prst="rect">
            <a:avLst/>
          </a:prstGeom>
          <a:noFill/>
        </p:spPr>
        <p:txBody>
          <a:bodyPr wrap="square" rtlCol="0">
            <a:spAutoFit/>
          </a:bodyPr>
          <a:lstStyle/>
          <a:p>
            <a:pPr algn="ctr"/>
            <a:r>
              <a:rPr lang="en-SG" sz="3200" dirty="0"/>
              <a:t>CS students: 789</a:t>
            </a:r>
          </a:p>
        </p:txBody>
      </p:sp>
      <p:sp>
        <p:nvSpPr>
          <p:cNvPr id="26" name="Left Brace 25">
            <a:extLst>
              <a:ext uri="{FF2B5EF4-FFF2-40B4-BE49-F238E27FC236}">
                <a16:creationId xmlns:a16="http://schemas.microsoft.com/office/drawing/2014/main" id="{3A0AEFB7-818E-4EEB-96F5-BFB24F3697E6}"/>
              </a:ext>
            </a:extLst>
          </p:cNvPr>
          <p:cNvSpPr/>
          <p:nvPr/>
        </p:nvSpPr>
        <p:spPr>
          <a:xfrm rot="16200000">
            <a:off x="7184218" y="99099"/>
            <a:ext cx="272658" cy="4043237"/>
          </a:xfrm>
          <a:prstGeom prst="leftBrace">
            <a:avLst>
              <a:gd name="adj1" fmla="val 46568"/>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grpSp>
        <p:nvGrpSpPr>
          <p:cNvPr id="27" name="Group 26">
            <a:extLst>
              <a:ext uri="{FF2B5EF4-FFF2-40B4-BE49-F238E27FC236}">
                <a16:creationId xmlns:a16="http://schemas.microsoft.com/office/drawing/2014/main" id="{B2747521-3876-48B4-B71D-A4967AA4483F}"/>
              </a:ext>
            </a:extLst>
          </p:cNvPr>
          <p:cNvGrpSpPr/>
          <p:nvPr/>
        </p:nvGrpSpPr>
        <p:grpSpPr>
          <a:xfrm>
            <a:off x="7103806" y="997627"/>
            <a:ext cx="2466109" cy="867657"/>
            <a:chOff x="1759526" y="1277872"/>
            <a:chExt cx="2466109" cy="867657"/>
          </a:xfrm>
        </p:grpSpPr>
        <p:grpSp>
          <p:nvGrpSpPr>
            <p:cNvPr id="28" name="Group 27">
              <a:extLst>
                <a:ext uri="{FF2B5EF4-FFF2-40B4-BE49-F238E27FC236}">
                  <a16:creationId xmlns:a16="http://schemas.microsoft.com/office/drawing/2014/main" id="{CCB641F9-794C-4A1F-92FA-25B0113584EF}"/>
                </a:ext>
              </a:extLst>
            </p:cNvPr>
            <p:cNvGrpSpPr/>
            <p:nvPr/>
          </p:nvGrpSpPr>
          <p:grpSpPr>
            <a:xfrm>
              <a:off x="1759526" y="1277872"/>
              <a:ext cx="2327564" cy="867657"/>
              <a:chOff x="2202872" y="1002707"/>
              <a:chExt cx="2327564" cy="867657"/>
            </a:xfrm>
          </p:grpSpPr>
          <p:sp>
            <p:nvSpPr>
              <p:cNvPr id="30" name="Rectangle: Rounded Corners 29">
                <a:extLst>
                  <a:ext uri="{FF2B5EF4-FFF2-40B4-BE49-F238E27FC236}">
                    <a16:creationId xmlns:a16="http://schemas.microsoft.com/office/drawing/2014/main" id="{A35024F2-9695-491C-9F46-292B65E65ED4}"/>
                  </a:ext>
                </a:extLst>
              </p:cNvPr>
              <p:cNvSpPr/>
              <p:nvPr/>
            </p:nvSpPr>
            <p:spPr>
              <a:xfrm>
                <a:off x="2590797" y="1002707"/>
                <a:ext cx="1939639" cy="867657"/>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1" name="TextBox 30">
                <a:extLst>
                  <a:ext uri="{FF2B5EF4-FFF2-40B4-BE49-F238E27FC236}">
                    <a16:creationId xmlns:a16="http://schemas.microsoft.com/office/drawing/2014/main" id="{FF462305-4DEF-4F49-89DD-906C67C4F7EC}"/>
                  </a:ext>
                </a:extLst>
              </p:cNvPr>
              <p:cNvSpPr txBox="1"/>
              <p:nvPr/>
            </p:nvSpPr>
            <p:spPr>
              <a:xfrm>
                <a:off x="2202872" y="1026673"/>
                <a:ext cx="2327564" cy="523220"/>
              </a:xfrm>
              <a:prstGeom prst="rect">
                <a:avLst/>
              </a:prstGeom>
              <a:noFill/>
            </p:spPr>
            <p:txBody>
              <a:bodyPr wrap="square" rtlCol="0">
                <a:spAutoFit/>
              </a:bodyPr>
              <a:lstStyle/>
              <a:p>
                <a:pPr algn="ctr"/>
                <a:r>
                  <a:rPr lang="en-SG" sz="2800" dirty="0"/>
                  <a:t>CS1101S</a:t>
                </a:r>
              </a:p>
            </p:txBody>
          </p:sp>
        </p:grpSp>
        <p:sp>
          <p:nvSpPr>
            <p:cNvPr id="29" name="TextBox 28">
              <a:extLst>
                <a:ext uri="{FF2B5EF4-FFF2-40B4-BE49-F238E27FC236}">
                  <a16:creationId xmlns:a16="http://schemas.microsoft.com/office/drawing/2014/main" id="{5BCD0D9A-7DB1-4889-BF28-479C1B348193}"/>
                </a:ext>
              </a:extLst>
            </p:cNvPr>
            <p:cNvSpPr txBox="1"/>
            <p:nvPr/>
          </p:nvSpPr>
          <p:spPr>
            <a:xfrm>
              <a:off x="3186544" y="1639203"/>
              <a:ext cx="1039091" cy="461665"/>
            </a:xfrm>
            <a:prstGeom prst="rect">
              <a:avLst/>
            </a:prstGeom>
            <a:noFill/>
          </p:spPr>
          <p:txBody>
            <a:bodyPr wrap="square" rtlCol="0">
              <a:spAutoFit/>
            </a:bodyPr>
            <a:lstStyle/>
            <a:p>
              <a:pPr algn="ctr"/>
              <a:r>
                <a:rPr lang="en-SG" sz="2400" dirty="0"/>
                <a:t>629</a:t>
              </a:r>
            </a:p>
          </p:txBody>
        </p:sp>
      </p:grpSp>
      <p:grpSp>
        <p:nvGrpSpPr>
          <p:cNvPr id="32" name="Group 31">
            <a:extLst>
              <a:ext uri="{FF2B5EF4-FFF2-40B4-BE49-F238E27FC236}">
                <a16:creationId xmlns:a16="http://schemas.microsoft.com/office/drawing/2014/main" id="{C0A519CE-7555-414E-B4D3-33D98F75DA27}"/>
              </a:ext>
            </a:extLst>
          </p:cNvPr>
          <p:cNvGrpSpPr/>
          <p:nvPr/>
        </p:nvGrpSpPr>
        <p:grpSpPr>
          <a:xfrm>
            <a:off x="9272686" y="997627"/>
            <a:ext cx="2466109" cy="867657"/>
            <a:chOff x="1759526" y="1277872"/>
            <a:chExt cx="2466109" cy="867657"/>
          </a:xfrm>
        </p:grpSpPr>
        <p:grpSp>
          <p:nvGrpSpPr>
            <p:cNvPr id="33" name="Group 32">
              <a:extLst>
                <a:ext uri="{FF2B5EF4-FFF2-40B4-BE49-F238E27FC236}">
                  <a16:creationId xmlns:a16="http://schemas.microsoft.com/office/drawing/2014/main" id="{FE6A189F-E297-4EE7-8377-374986BB5549}"/>
                </a:ext>
              </a:extLst>
            </p:cNvPr>
            <p:cNvGrpSpPr/>
            <p:nvPr/>
          </p:nvGrpSpPr>
          <p:grpSpPr>
            <a:xfrm>
              <a:off x="1759526" y="1277872"/>
              <a:ext cx="2327564" cy="867657"/>
              <a:chOff x="2202872" y="1002707"/>
              <a:chExt cx="2327564" cy="867657"/>
            </a:xfrm>
          </p:grpSpPr>
          <p:sp>
            <p:nvSpPr>
              <p:cNvPr id="35" name="Rectangle: Rounded Corners 34">
                <a:extLst>
                  <a:ext uri="{FF2B5EF4-FFF2-40B4-BE49-F238E27FC236}">
                    <a16:creationId xmlns:a16="http://schemas.microsoft.com/office/drawing/2014/main" id="{E2FDCFF9-FDEC-4948-8B94-3A9E0CA19AA8}"/>
                  </a:ext>
                </a:extLst>
              </p:cNvPr>
              <p:cNvSpPr/>
              <p:nvPr/>
            </p:nvSpPr>
            <p:spPr>
              <a:xfrm>
                <a:off x="2590797" y="1002707"/>
                <a:ext cx="1939639" cy="867657"/>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6" name="TextBox 35">
                <a:extLst>
                  <a:ext uri="{FF2B5EF4-FFF2-40B4-BE49-F238E27FC236}">
                    <a16:creationId xmlns:a16="http://schemas.microsoft.com/office/drawing/2014/main" id="{F754F787-2551-4769-A7DD-00D864EB0797}"/>
                  </a:ext>
                </a:extLst>
              </p:cNvPr>
              <p:cNvSpPr txBox="1"/>
              <p:nvPr/>
            </p:nvSpPr>
            <p:spPr>
              <a:xfrm>
                <a:off x="2202872" y="1026673"/>
                <a:ext cx="2327564" cy="523220"/>
              </a:xfrm>
              <a:prstGeom prst="rect">
                <a:avLst/>
              </a:prstGeom>
              <a:noFill/>
            </p:spPr>
            <p:txBody>
              <a:bodyPr wrap="square" rtlCol="0">
                <a:spAutoFit/>
              </a:bodyPr>
              <a:lstStyle/>
              <a:p>
                <a:pPr algn="ctr"/>
                <a:r>
                  <a:rPr lang="en-SG" sz="2800" dirty="0"/>
                  <a:t>MA1101R</a:t>
                </a:r>
              </a:p>
            </p:txBody>
          </p:sp>
        </p:grpSp>
        <p:sp>
          <p:nvSpPr>
            <p:cNvPr id="34" name="TextBox 33">
              <a:extLst>
                <a:ext uri="{FF2B5EF4-FFF2-40B4-BE49-F238E27FC236}">
                  <a16:creationId xmlns:a16="http://schemas.microsoft.com/office/drawing/2014/main" id="{E3C875D2-69C2-4A3D-94F6-C9E8B5E79AC3}"/>
                </a:ext>
              </a:extLst>
            </p:cNvPr>
            <p:cNvSpPr txBox="1"/>
            <p:nvPr/>
          </p:nvSpPr>
          <p:spPr>
            <a:xfrm>
              <a:off x="3186544" y="1639203"/>
              <a:ext cx="1039091" cy="461665"/>
            </a:xfrm>
            <a:prstGeom prst="rect">
              <a:avLst/>
            </a:prstGeom>
            <a:noFill/>
          </p:spPr>
          <p:txBody>
            <a:bodyPr wrap="square" rtlCol="0">
              <a:spAutoFit/>
            </a:bodyPr>
            <a:lstStyle/>
            <a:p>
              <a:pPr algn="ctr"/>
              <a:r>
                <a:rPr lang="en-SG" sz="2400" dirty="0"/>
                <a:t>153</a:t>
              </a:r>
            </a:p>
          </p:txBody>
        </p:sp>
      </p:grpSp>
      <p:sp>
        <p:nvSpPr>
          <p:cNvPr id="38" name="Left Brace 37">
            <a:extLst>
              <a:ext uri="{FF2B5EF4-FFF2-40B4-BE49-F238E27FC236}">
                <a16:creationId xmlns:a16="http://schemas.microsoft.com/office/drawing/2014/main" id="{1C1B2439-6355-442B-8646-2E28432035B0}"/>
              </a:ext>
            </a:extLst>
          </p:cNvPr>
          <p:cNvSpPr/>
          <p:nvPr/>
        </p:nvSpPr>
        <p:spPr>
          <a:xfrm rot="5400000" flipV="1">
            <a:off x="9384473" y="-1263914"/>
            <a:ext cx="309281" cy="4094766"/>
          </a:xfrm>
          <a:prstGeom prst="leftBrace">
            <a:avLst>
              <a:gd name="adj1" fmla="val 46568"/>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40" name="TextBox 39">
            <a:extLst>
              <a:ext uri="{FF2B5EF4-FFF2-40B4-BE49-F238E27FC236}">
                <a16:creationId xmlns:a16="http://schemas.microsoft.com/office/drawing/2014/main" id="{666FB462-5545-4572-86B8-B337D7850830}"/>
              </a:ext>
            </a:extLst>
          </p:cNvPr>
          <p:cNvSpPr txBox="1"/>
          <p:nvPr/>
        </p:nvSpPr>
        <p:spPr>
          <a:xfrm>
            <a:off x="9116291" y="136447"/>
            <a:ext cx="883961" cy="461665"/>
          </a:xfrm>
          <a:prstGeom prst="rect">
            <a:avLst/>
          </a:prstGeom>
          <a:noFill/>
        </p:spPr>
        <p:txBody>
          <a:bodyPr wrap="square" rtlCol="0">
            <a:spAutoFit/>
          </a:bodyPr>
          <a:lstStyle/>
          <a:p>
            <a:pPr algn="ctr"/>
            <a:r>
              <a:rPr lang="en-SG" sz="2400" dirty="0"/>
              <a:t>53</a:t>
            </a:r>
          </a:p>
        </p:txBody>
      </p:sp>
      <p:sp>
        <p:nvSpPr>
          <p:cNvPr id="41" name="Freeform: Shape 40">
            <a:extLst>
              <a:ext uri="{FF2B5EF4-FFF2-40B4-BE49-F238E27FC236}">
                <a16:creationId xmlns:a16="http://schemas.microsoft.com/office/drawing/2014/main" id="{20FEF9D5-AB09-4CBD-B8C2-1AD12CC7E7FC}"/>
              </a:ext>
            </a:extLst>
          </p:cNvPr>
          <p:cNvSpPr/>
          <p:nvPr/>
        </p:nvSpPr>
        <p:spPr>
          <a:xfrm>
            <a:off x="7205797" y="1867360"/>
            <a:ext cx="2901270" cy="810537"/>
          </a:xfrm>
          <a:custGeom>
            <a:avLst/>
            <a:gdLst>
              <a:gd name="connsiteX0" fmla="*/ 0 w 2901270"/>
              <a:gd name="connsiteY0" fmla="*/ 0 h 810537"/>
              <a:gd name="connsiteX1" fmla="*/ 1731818 w 2901270"/>
              <a:gd name="connsiteY1" fmla="*/ 692727 h 810537"/>
              <a:gd name="connsiteX2" fmla="*/ 2798618 w 2901270"/>
              <a:gd name="connsiteY2" fmla="*/ 803563 h 810537"/>
              <a:gd name="connsiteX3" fmla="*/ 2798618 w 2901270"/>
              <a:gd name="connsiteY3" fmla="*/ 789709 h 810537"/>
            </a:gdLst>
            <a:ahLst/>
            <a:cxnLst>
              <a:cxn ang="0">
                <a:pos x="connsiteX0" y="connsiteY0"/>
              </a:cxn>
              <a:cxn ang="0">
                <a:pos x="connsiteX1" y="connsiteY1"/>
              </a:cxn>
              <a:cxn ang="0">
                <a:pos x="connsiteX2" y="connsiteY2"/>
              </a:cxn>
              <a:cxn ang="0">
                <a:pos x="connsiteX3" y="connsiteY3"/>
              </a:cxn>
            </a:cxnLst>
            <a:rect l="l" t="t" r="r" b="b"/>
            <a:pathLst>
              <a:path w="2901270" h="810537">
                <a:moveTo>
                  <a:pt x="0" y="0"/>
                </a:moveTo>
                <a:cubicBezTo>
                  <a:pt x="632691" y="279400"/>
                  <a:pt x="1265382" y="558800"/>
                  <a:pt x="1731818" y="692727"/>
                </a:cubicBezTo>
                <a:cubicBezTo>
                  <a:pt x="2198254" y="826654"/>
                  <a:pt x="2798618" y="803563"/>
                  <a:pt x="2798618" y="803563"/>
                </a:cubicBezTo>
                <a:cubicBezTo>
                  <a:pt x="2976418" y="819727"/>
                  <a:pt x="2887518" y="804718"/>
                  <a:pt x="2798618" y="789709"/>
                </a:cubicBezTo>
              </a:path>
            </a:pathLst>
          </a:custGeom>
          <a:noFill/>
          <a:ln w="38100">
            <a:solidFill>
              <a:srgbClr val="C00000"/>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3" name="Freeform: Shape 42">
            <a:extLst>
              <a:ext uri="{FF2B5EF4-FFF2-40B4-BE49-F238E27FC236}">
                <a16:creationId xmlns:a16="http://schemas.microsoft.com/office/drawing/2014/main" id="{E7087B4D-54A5-47FC-98CD-7F7BC56FF229}"/>
              </a:ext>
            </a:extLst>
          </p:cNvPr>
          <p:cNvSpPr/>
          <p:nvPr/>
        </p:nvSpPr>
        <p:spPr>
          <a:xfrm>
            <a:off x="10776054" y="1964396"/>
            <a:ext cx="554182" cy="651164"/>
          </a:xfrm>
          <a:custGeom>
            <a:avLst/>
            <a:gdLst>
              <a:gd name="connsiteX0" fmla="*/ 554182 w 554182"/>
              <a:gd name="connsiteY0" fmla="*/ 0 h 651164"/>
              <a:gd name="connsiteX1" fmla="*/ 526473 w 554182"/>
              <a:gd name="connsiteY1" fmla="*/ 69273 h 651164"/>
              <a:gd name="connsiteX2" fmla="*/ 471055 w 554182"/>
              <a:gd name="connsiteY2" fmla="*/ 374073 h 651164"/>
              <a:gd name="connsiteX3" fmla="*/ 0 w 554182"/>
              <a:gd name="connsiteY3" fmla="*/ 651164 h 651164"/>
            </a:gdLst>
            <a:ahLst/>
            <a:cxnLst>
              <a:cxn ang="0">
                <a:pos x="connsiteX0" y="connsiteY0"/>
              </a:cxn>
              <a:cxn ang="0">
                <a:pos x="connsiteX1" y="connsiteY1"/>
              </a:cxn>
              <a:cxn ang="0">
                <a:pos x="connsiteX2" y="connsiteY2"/>
              </a:cxn>
              <a:cxn ang="0">
                <a:pos x="connsiteX3" y="connsiteY3"/>
              </a:cxn>
            </a:cxnLst>
            <a:rect l="l" t="t" r="r" b="b"/>
            <a:pathLst>
              <a:path w="554182" h="651164">
                <a:moveTo>
                  <a:pt x="554182" y="0"/>
                </a:moveTo>
                <a:cubicBezTo>
                  <a:pt x="547255" y="3463"/>
                  <a:pt x="540328" y="6927"/>
                  <a:pt x="526473" y="69273"/>
                </a:cubicBezTo>
                <a:cubicBezTo>
                  <a:pt x="512618" y="131619"/>
                  <a:pt x="558801" y="277091"/>
                  <a:pt x="471055" y="374073"/>
                </a:cubicBezTo>
                <a:cubicBezTo>
                  <a:pt x="383309" y="471055"/>
                  <a:pt x="191654" y="561109"/>
                  <a:pt x="0" y="651164"/>
                </a:cubicBezTo>
              </a:path>
            </a:pathLst>
          </a:custGeom>
          <a:noFill/>
          <a:ln w="38100">
            <a:solidFill>
              <a:srgbClr val="C00000"/>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5" name="TextBox 44">
            <a:extLst>
              <a:ext uri="{FF2B5EF4-FFF2-40B4-BE49-F238E27FC236}">
                <a16:creationId xmlns:a16="http://schemas.microsoft.com/office/drawing/2014/main" id="{0F33C0AB-AA0B-44A1-A22D-B8E12388B783}"/>
              </a:ext>
            </a:extLst>
          </p:cNvPr>
          <p:cNvSpPr txBox="1"/>
          <p:nvPr/>
        </p:nvSpPr>
        <p:spPr>
          <a:xfrm>
            <a:off x="10047433" y="2360150"/>
            <a:ext cx="842363" cy="461665"/>
          </a:xfrm>
          <a:prstGeom prst="rect">
            <a:avLst/>
          </a:prstGeom>
          <a:noFill/>
        </p:spPr>
        <p:txBody>
          <a:bodyPr wrap="square" rtlCol="0">
            <a:spAutoFit/>
          </a:bodyPr>
          <a:lstStyle/>
          <a:p>
            <a:pPr algn="ctr"/>
            <a:r>
              <a:rPr lang="en-SG" sz="2400" dirty="0"/>
              <a:t>87</a:t>
            </a:r>
          </a:p>
        </p:txBody>
      </p:sp>
      <p:sp>
        <p:nvSpPr>
          <p:cNvPr id="47" name="TextBox 46">
            <a:extLst>
              <a:ext uri="{FF2B5EF4-FFF2-40B4-BE49-F238E27FC236}">
                <a16:creationId xmlns:a16="http://schemas.microsoft.com/office/drawing/2014/main" id="{C50644CA-29E8-4E01-A22F-E0BA253CC150}"/>
              </a:ext>
            </a:extLst>
          </p:cNvPr>
          <p:cNvSpPr txBox="1"/>
          <p:nvPr/>
        </p:nvSpPr>
        <p:spPr>
          <a:xfrm>
            <a:off x="1133543" y="962743"/>
            <a:ext cx="3103419" cy="523220"/>
          </a:xfrm>
          <a:prstGeom prst="rect">
            <a:avLst/>
          </a:prstGeom>
          <a:noFill/>
        </p:spPr>
        <p:txBody>
          <a:bodyPr wrap="square" rtlCol="0">
            <a:spAutoFit/>
          </a:bodyPr>
          <a:lstStyle/>
          <a:p>
            <a:pPr algn="ctr"/>
            <a:r>
              <a:rPr lang="en-SG" sz="2800" dirty="0"/>
              <a:t>All 3 modules: 46</a:t>
            </a:r>
          </a:p>
        </p:txBody>
      </p:sp>
      <p:sp>
        <p:nvSpPr>
          <p:cNvPr id="48" name="TextBox 47">
            <a:extLst>
              <a:ext uri="{FF2B5EF4-FFF2-40B4-BE49-F238E27FC236}">
                <a16:creationId xmlns:a16="http://schemas.microsoft.com/office/drawing/2014/main" id="{EEC64C99-9F71-48FB-8F62-1580BF788EE6}"/>
              </a:ext>
            </a:extLst>
          </p:cNvPr>
          <p:cNvSpPr txBox="1"/>
          <p:nvPr/>
        </p:nvSpPr>
        <p:spPr>
          <a:xfrm>
            <a:off x="722905" y="2524259"/>
            <a:ext cx="4336475" cy="461665"/>
          </a:xfrm>
          <a:prstGeom prst="rect">
            <a:avLst/>
          </a:prstGeom>
          <a:noFill/>
        </p:spPr>
        <p:txBody>
          <a:bodyPr wrap="square" rtlCol="0">
            <a:spAutoFit/>
          </a:bodyPr>
          <a:lstStyle/>
          <a:p>
            <a:r>
              <a:rPr lang="en-SG" sz="2400" dirty="0"/>
              <a:t>What theorem should you use?</a:t>
            </a:r>
          </a:p>
        </p:txBody>
      </p:sp>
      <p:sp>
        <p:nvSpPr>
          <p:cNvPr id="49" name="TextBox 48">
            <a:extLst>
              <a:ext uri="{FF2B5EF4-FFF2-40B4-BE49-F238E27FC236}">
                <a16:creationId xmlns:a16="http://schemas.microsoft.com/office/drawing/2014/main" id="{EE92BDD4-3824-42C2-A24F-32AA6EE09B01}"/>
              </a:ext>
            </a:extLst>
          </p:cNvPr>
          <p:cNvSpPr txBox="1"/>
          <p:nvPr/>
        </p:nvSpPr>
        <p:spPr>
          <a:xfrm>
            <a:off x="722905" y="2985924"/>
            <a:ext cx="6096000" cy="523220"/>
          </a:xfrm>
          <a:prstGeom prst="rect">
            <a:avLst/>
          </a:prstGeom>
          <a:solidFill>
            <a:srgbClr val="F9E1D3"/>
          </a:solidFill>
        </p:spPr>
        <p:txBody>
          <a:bodyPr wrap="square" rtlCol="0">
            <a:spAutoFit/>
          </a:bodyPr>
          <a:lstStyle/>
          <a:p>
            <a:r>
              <a:rPr lang="en-SG" sz="2800" dirty="0">
                <a:solidFill>
                  <a:srgbClr val="C00000"/>
                </a:solidFill>
              </a:rPr>
              <a:t>Theorem 9.3.3 Inclusion/Exclusion Rule</a:t>
            </a:r>
          </a:p>
        </p:txBody>
      </p:sp>
      <p:sp>
        <p:nvSpPr>
          <p:cNvPr id="51" name="TextBox 50">
            <a:extLst>
              <a:ext uri="{FF2B5EF4-FFF2-40B4-BE49-F238E27FC236}">
                <a16:creationId xmlns:a16="http://schemas.microsoft.com/office/drawing/2014/main" id="{A8FCF44A-EA55-4047-94F6-312F83BEF665}"/>
              </a:ext>
            </a:extLst>
          </p:cNvPr>
          <p:cNvSpPr txBox="1"/>
          <p:nvPr/>
        </p:nvSpPr>
        <p:spPr>
          <a:xfrm>
            <a:off x="543709" y="1507334"/>
            <a:ext cx="4855267" cy="954107"/>
          </a:xfrm>
          <a:prstGeom prst="rect">
            <a:avLst/>
          </a:prstGeom>
          <a:solidFill>
            <a:srgbClr val="CCECFF"/>
          </a:solidFill>
        </p:spPr>
        <p:txBody>
          <a:bodyPr wrap="square" rtlCol="0">
            <a:spAutoFit/>
          </a:bodyPr>
          <a:lstStyle/>
          <a:p>
            <a:r>
              <a:rPr lang="en-SG" sz="2800" dirty="0"/>
              <a:t>How many CS students are not taking any of these 3 modules?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ED56D52-6EAA-1D40-A13F-D50C4A08432A}"/>
                  </a:ext>
                </a:extLst>
              </p:cNvPr>
              <p:cNvSpPr txBox="1"/>
              <p:nvPr/>
            </p:nvSpPr>
            <p:spPr>
              <a:xfrm>
                <a:off x="595359" y="4237533"/>
                <a:ext cx="8546057" cy="707886"/>
              </a:xfrm>
              <a:prstGeom prst="rect">
                <a:avLst/>
              </a:prstGeom>
              <a:noFill/>
            </p:spPr>
            <p:txBody>
              <a:bodyPr wrap="none" rtlCol="0">
                <a:spAutoFit/>
              </a:bodyPr>
              <a:lstStyle/>
              <a:p>
                <a:pPr/>
                <a:r>
                  <a:rPr lang="en-SG" sz="2000" dirty="0"/>
                  <a:t>2.   </a:t>
                </a:r>
                <a14:m>
                  <m:oMath xmlns:m="http://schemas.openxmlformats.org/officeDocument/2006/math">
                    <m:d>
                      <m:dPr>
                        <m:begChr m:val="|"/>
                        <m:endChr m:val="|"/>
                        <m:ctrlPr>
                          <a:rPr lang="en-SG" sz="2000" i="1" smtClean="0">
                            <a:latin typeface="Cambria Math" panose="02040503050406030204" pitchFamily="18" charset="0"/>
                          </a:rPr>
                        </m:ctrlPr>
                      </m:dPr>
                      <m:e>
                        <m:r>
                          <a:rPr lang="en-US" sz="2000" i="1">
                            <a:latin typeface="Cambria Math" panose="02040503050406030204" pitchFamily="18" charset="0"/>
                          </a:rPr>
                          <m:t>𝐴</m:t>
                        </m:r>
                        <m:r>
                          <a:rPr lang="en-US" sz="2000" i="1">
                            <a:latin typeface="Cambria Math" panose="02040503050406030204" pitchFamily="18" charset="0"/>
                          </a:rPr>
                          <m:t>∪</m:t>
                        </m:r>
                        <m:r>
                          <a:rPr lang="en-US" sz="2000" i="1">
                            <a:latin typeface="Cambria Math" panose="02040503050406030204" pitchFamily="18" charset="0"/>
                          </a:rPr>
                          <m:t>𝐵</m:t>
                        </m:r>
                        <m:r>
                          <a:rPr lang="en-US" sz="2000" i="1">
                            <a:latin typeface="Cambria Math" panose="02040503050406030204" pitchFamily="18" charset="0"/>
                          </a:rPr>
                          <m:t>∪</m:t>
                        </m:r>
                        <m:r>
                          <a:rPr lang="en-US" sz="2000" i="1">
                            <a:latin typeface="Cambria Math" panose="02040503050406030204" pitchFamily="18" charset="0"/>
                          </a:rPr>
                          <m:t>𝐶</m:t>
                        </m:r>
                      </m:e>
                    </m:d>
                    <m:r>
                      <a:rPr lang="en-US" sz="2000" i="1">
                        <a:latin typeface="Cambria Math" panose="02040503050406030204" pitchFamily="18" charset="0"/>
                      </a:rPr>
                      <m:t>=</m:t>
                    </m:r>
                    <m:d>
                      <m:dPr>
                        <m:begChr m:val="|"/>
                        <m:endChr m:val="|"/>
                        <m:ctrlPr>
                          <a:rPr lang="en-SG" sz="2000" i="1">
                            <a:latin typeface="Cambria Math" panose="02040503050406030204" pitchFamily="18" charset="0"/>
                          </a:rPr>
                        </m:ctrlPr>
                      </m:dPr>
                      <m:e>
                        <m:r>
                          <a:rPr lang="en-US" sz="2000" i="1">
                            <a:latin typeface="Cambria Math" panose="02040503050406030204" pitchFamily="18" charset="0"/>
                          </a:rPr>
                          <m:t>𝐴</m:t>
                        </m:r>
                      </m:e>
                    </m:d>
                    <m:r>
                      <a:rPr lang="en-US" sz="2000" i="1">
                        <a:latin typeface="Cambria Math" panose="02040503050406030204" pitchFamily="18" charset="0"/>
                      </a:rPr>
                      <m:t>+</m:t>
                    </m:r>
                    <m:d>
                      <m:dPr>
                        <m:begChr m:val="|"/>
                        <m:endChr m:val="|"/>
                        <m:ctrlPr>
                          <a:rPr lang="en-SG" sz="2000" i="1">
                            <a:latin typeface="Cambria Math" panose="02040503050406030204" pitchFamily="18" charset="0"/>
                          </a:rPr>
                        </m:ctrlPr>
                      </m:dPr>
                      <m:e>
                        <m:r>
                          <a:rPr lang="en-US" sz="2000" i="1">
                            <a:latin typeface="Cambria Math" panose="02040503050406030204" pitchFamily="18" charset="0"/>
                          </a:rPr>
                          <m:t>𝐵</m:t>
                        </m:r>
                      </m:e>
                    </m:d>
                    <m:r>
                      <a:rPr lang="en-US" sz="2000" i="1">
                        <a:latin typeface="Cambria Math" panose="02040503050406030204" pitchFamily="18" charset="0"/>
                      </a:rPr>
                      <m:t>+</m:t>
                    </m:r>
                    <m:d>
                      <m:dPr>
                        <m:begChr m:val="|"/>
                        <m:endChr m:val="|"/>
                        <m:ctrlPr>
                          <a:rPr lang="en-SG" sz="2000" i="1">
                            <a:latin typeface="Cambria Math" panose="02040503050406030204" pitchFamily="18" charset="0"/>
                          </a:rPr>
                        </m:ctrlPr>
                      </m:dPr>
                      <m:e>
                        <m:r>
                          <a:rPr lang="en-US" sz="2000" i="1">
                            <a:latin typeface="Cambria Math" panose="02040503050406030204" pitchFamily="18" charset="0"/>
                          </a:rPr>
                          <m:t>𝐶</m:t>
                        </m:r>
                      </m:e>
                    </m:d>
                    <m:r>
                      <a:rPr lang="en-US" sz="2000" i="1">
                        <a:latin typeface="Cambria Math" panose="02040503050406030204" pitchFamily="18" charset="0"/>
                      </a:rPr>
                      <m:t>−</m:t>
                    </m:r>
                    <m:d>
                      <m:dPr>
                        <m:begChr m:val="|"/>
                        <m:endChr m:val="|"/>
                        <m:ctrlPr>
                          <a:rPr lang="en-SG" sz="2000" i="1">
                            <a:latin typeface="Cambria Math" panose="02040503050406030204" pitchFamily="18" charset="0"/>
                          </a:rPr>
                        </m:ctrlPr>
                      </m:dPr>
                      <m:e>
                        <m:r>
                          <a:rPr lang="en-US" sz="2000" i="1">
                            <a:latin typeface="Cambria Math" panose="02040503050406030204" pitchFamily="18" charset="0"/>
                          </a:rPr>
                          <m:t>𝐴</m:t>
                        </m:r>
                        <m:r>
                          <a:rPr lang="en-US" sz="2000" i="1">
                            <a:latin typeface="Cambria Math" panose="02040503050406030204" pitchFamily="18" charset="0"/>
                          </a:rPr>
                          <m:t>∩</m:t>
                        </m:r>
                        <m:r>
                          <a:rPr lang="en-US" sz="2000" i="1">
                            <a:latin typeface="Cambria Math" panose="02040503050406030204" pitchFamily="18" charset="0"/>
                          </a:rPr>
                          <m:t>𝐵</m:t>
                        </m:r>
                      </m:e>
                    </m:d>
                    <m:r>
                      <a:rPr lang="en-US" sz="2000" i="1">
                        <a:latin typeface="Cambria Math" panose="02040503050406030204" pitchFamily="18" charset="0"/>
                      </a:rPr>
                      <m:t>−</m:t>
                    </m:r>
                    <m:d>
                      <m:dPr>
                        <m:begChr m:val="|"/>
                        <m:endChr m:val="|"/>
                        <m:ctrlPr>
                          <a:rPr lang="en-SG" sz="2000" i="1">
                            <a:latin typeface="Cambria Math" panose="02040503050406030204" pitchFamily="18" charset="0"/>
                          </a:rPr>
                        </m:ctrlPr>
                      </m:dPr>
                      <m:e>
                        <m:r>
                          <a:rPr lang="en-US" sz="2000" i="1">
                            <a:latin typeface="Cambria Math" panose="02040503050406030204" pitchFamily="18" charset="0"/>
                          </a:rPr>
                          <m:t>𝐴</m:t>
                        </m:r>
                        <m:r>
                          <a:rPr lang="en-US" sz="2000" i="1">
                            <a:latin typeface="Cambria Math" panose="02040503050406030204" pitchFamily="18" charset="0"/>
                          </a:rPr>
                          <m:t>∩</m:t>
                        </m:r>
                        <m:r>
                          <a:rPr lang="en-US" sz="2000" i="1">
                            <a:latin typeface="Cambria Math" panose="02040503050406030204" pitchFamily="18" charset="0"/>
                          </a:rPr>
                          <m:t>𝐶</m:t>
                        </m:r>
                      </m:e>
                    </m:d>
                    <m:r>
                      <a:rPr lang="en-US" sz="2000" i="1">
                        <a:latin typeface="Cambria Math" panose="02040503050406030204" pitchFamily="18" charset="0"/>
                      </a:rPr>
                      <m:t>−</m:t>
                    </m:r>
                    <m:d>
                      <m:dPr>
                        <m:begChr m:val="|"/>
                        <m:endChr m:val="|"/>
                        <m:ctrlPr>
                          <a:rPr lang="en-SG" sz="2000" i="1">
                            <a:latin typeface="Cambria Math" panose="02040503050406030204" pitchFamily="18" charset="0"/>
                          </a:rPr>
                        </m:ctrlPr>
                      </m:dPr>
                      <m:e>
                        <m:r>
                          <a:rPr lang="en-US" sz="2000" i="1">
                            <a:latin typeface="Cambria Math" panose="02040503050406030204" pitchFamily="18" charset="0"/>
                          </a:rPr>
                          <m:t>𝐵</m:t>
                        </m:r>
                        <m:r>
                          <a:rPr lang="en-US" sz="2000" i="1">
                            <a:latin typeface="Cambria Math" panose="02040503050406030204" pitchFamily="18" charset="0"/>
                          </a:rPr>
                          <m:t>∩</m:t>
                        </m:r>
                        <m:r>
                          <a:rPr lang="en-US" sz="2000" i="1">
                            <a:latin typeface="Cambria Math" panose="02040503050406030204" pitchFamily="18" charset="0"/>
                          </a:rPr>
                          <m:t>𝐶</m:t>
                        </m:r>
                      </m:e>
                    </m:d>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𝐴</m:t>
                        </m:r>
                        <m:r>
                          <a:rPr lang="en-US" sz="2000" i="1">
                            <a:latin typeface="Cambria Math" panose="02040503050406030204" pitchFamily="18" charset="0"/>
                          </a:rPr>
                          <m:t>∩</m:t>
                        </m:r>
                        <m:r>
                          <a:rPr lang="en-US" sz="2000" i="1">
                            <a:latin typeface="Cambria Math" panose="02040503050406030204" pitchFamily="18" charset="0"/>
                          </a:rPr>
                          <m:t>𝐵</m:t>
                        </m:r>
                        <m:r>
                          <a:rPr lang="en-US" sz="2000" i="1">
                            <a:latin typeface="Cambria Math" panose="02040503050406030204" pitchFamily="18" charset="0"/>
                          </a:rPr>
                          <m:t>∩</m:t>
                        </m:r>
                        <m:r>
                          <a:rPr lang="en-US" sz="2000" i="1">
                            <a:latin typeface="Cambria Math" panose="02040503050406030204" pitchFamily="18" charset="0"/>
                          </a:rPr>
                          <m:t>𝐶</m:t>
                        </m:r>
                      </m:e>
                    </m:d>
                  </m:oMath>
                </a14:m>
                <a:r>
                  <a:rPr lang="en-US" sz="2000" dirty="0"/>
                  <a:t/>
                </a:r>
                <a:br>
                  <a:rPr lang="en-US" sz="2000" dirty="0"/>
                </a:br>
                <a14:m>
                  <m:oMathPara xmlns:m="http://schemas.openxmlformats.org/officeDocument/2006/math">
                    <m:oMathParaPr>
                      <m:jc m:val="centerGroup"/>
                    </m:oMathParaPr>
                    <m:oMath xmlns:m="http://schemas.openxmlformats.org/officeDocument/2006/math">
                      <m:r>
                        <a:rPr lang="en-US" sz="2000" b="0" i="0" smtClean="0">
                          <a:latin typeface="Cambria Math" panose="02040503050406030204" pitchFamily="18" charset="0"/>
                        </a:rPr>
                        <m:t>     </m:t>
                      </m:r>
                      <m:r>
                        <a:rPr lang="en-US" sz="2000" b="0" i="1" smtClean="0">
                          <a:latin typeface="Cambria Math" panose="02040503050406030204" pitchFamily="18" charset="0"/>
                        </a:rPr>
                        <m:t> =</m:t>
                      </m:r>
                      <m:r>
                        <a:rPr lang="en-US" sz="2000" i="1">
                          <a:latin typeface="Cambria Math" panose="02040503050406030204" pitchFamily="18" charset="0"/>
                        </a:rPr>
                        <m:t>672+629+153−608−87−53+46=752</m:t>
                      </m:r>
                    </m:oMath>
                  </m:oMathPara>
                </a14:m>
                <a:endParaRPr lang="en-US" sz="2000" dirty="0"/>
              </a:p>
            </p:txBody>
          </p:sp>
        </mc:Choice>
        <mc:Fallback xmlns="">
          <p:sp>
            <p:nvSpPr>
              <p:cNvPr id="7" name="TextBox 6">
                <a:extLst>
                  <a:ext uri="{FF2B5EF4-FFF2-40B4-BE49-F238E27FC236}">
                    <a16:creationId xmlns:a16="http://schemas.microsoft.com/office/drawing/2014/main" id="{0ED56D52-6EAA-1D40-A13F-D50C4A08432A}"/>
                  </a:ext>
                </a:extLst>
              </p:cNvPr>
              <p:cNvSpPr txBox="1">
                <a:spLocks noRot="1" noChangeAspect="1" noMove="1" noResize="1" noEditPoints="1" noAdjustHandles="1" noChangeArrowheads="1" noChangeShapeType="1" noTextEdit="1"/>
              </p:cNvSpPr>
              <p:nvPr/>
            </p:nvSpPr>
            <p:spPr>
              <a:xfrm>
                <a:off x="595359" y="4237533"/>
                <a:ext cx="8546057" cy="707886"/>
              </a:xfrm>
              <a:prstGeom prst="rect">
                <a:avLst/>
              </a:prstGeom>
              <a:blipFill>
                <a:blip r:embed="rId2"/>
                <a:stretch>
                  <a:fillRect l="-892" t="-3509"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1F206A0-D469-D54C-A87E-7B69AB82D98D}"/>
                  </a:ext>
                </a:extLst>
              </p:cNvPr>
              <p:cNvSpPr txBox="1"/>
              <p:nvPr/>
            </p:nvSpPr>
            <p:spPr>
              <a:xfrm>
                <a:off x="595359" y="4979063"/>
                <a:ext cx="7954678" cy="444545"/>
              </a:xfrm>
              <a:prstGeom prst="rect">
                <a:avLst/>
              </a:prstGeom>
              <a:noFill/>
            </p:spPr>
            <p:txBody>
              <a:bodyPr wrap="none" rtlCol="0">
                <a:spAutoFit/>
              </a:bodyPr>
              <a:lstStyle/>
              <a:p>
                <a:r>
                  <a:rPr lang="en-US" sz="2000" dirty="0"/>
                  <a:t>3.   </a:t>
                </a:r>
                <a14:m>
                  <m:oMath xmlns:m="http://schemas.openxmlformats.org/officeDocument/2006/math">
                    <m:d>
                      <m:dPr>
                        <m:begChr m:val="|"/>
                        <m:endChr m:val="|"/>
                        <m:ctrlPr>
                          <a:rPr lang="en-SG" sz="2000" i="1">
                            <a:latin typeface="Cambria Math" panose="02040503050406030204" pitchFamily="18" charset="0"/>
                          </a:rPr>
                        </m:ctrlPr>
                      </m:dPr>
                      <m:e>
                        <m:acc>
                          <m:accPr>
                            <m:chr m:val="̅"/>
                            <m:ctrlPr>
                              <a:rPr lang="en-SG" sz="2000" i="1">
                                <a:latin typeface="Cambria Math" panose="02040503050406030204" pitchFamily="18" charset="0"/>
                              </a:rPr>
                            </m:ctrlPr>
                          </m:accPr>
                          <m:e>
                            <m:r>
                              <a:rPr lang="en-US" sz="2000" i="1">
                                <a:latin typeface="Cambria Math" panose="02040503050406030204" pitchFamily="18" charset="0"/>
                              </a:rPr>
                              <m:t>𝐴</m:t>
                            </m:r>
                          </m:e>
                        </m:acc>
                        <m:r>
                          <a:rPr lang="en-US" sz="2000" i="1">
                            <a:latin typeface="Cambria Math" panose="02040503050406030204" pitchFamily="18" charset="0"/>
                          </a:rPr>
                          <m:t>∩</m:t>
                        </m:r>
                        <m:acc>
                          <m:accPr>
                            <m:chr m:val="̅"/>
                            <m:ctrlPr>
                              <a:rPr lang="en-SG" sz="2000" i="1">
                                <a:latin typeface="Cambria Math" panose="02040503050406030204" pitchFamily="18" charset="0"/>
                              </a:rPr>
                            </m:ctrlPr>
                          </m:accPr>
                          <m:e>
                            <m:r>
                              <a:rPr lang="en-US" sz="2000" i="1">
                                <a:latin typeface="Cambria Math" panose="02040503050406030204" pitchFamily="18" charset="0"/>
                              </a:rPr>
                              <m:t>𝐵</m:t>
                            </m:r>
                          </m:e>
                        </m:acc>
                        <m:r>
                          <a:rPr lang="en-US" sz="2000" i="1">
                            <a:latin typeface="Cambria Math" panose="02040503050406030204" pitchFamily="18" charset="0"/>
                          </a:rPr>
                          <m:t>∩</m:t>
                        </m:r>
                        <m:acc>
                          <m:accPr>
                            <m:chr m:val="̅"/>
                            <m:ctrlPr>
                              <a:rPr lang="en-SG" sz="2000" i="1">
                                <a:latin typeface="Cambria Math" panose="02040503050406030204" pitchFamily="18" charset="0"/>
                              </a:rPr>
                            </m:ctrlPr>
                          </m:accPr>
                          <m:e>
                            <m:r>
                              <a:rPr lang="en-US" sz="2000" i="1">
                                <a:latin typeface="Cambria Math" panose="02040503050406030204" pitchFamily="18" charset="0"/>
                              </a:rPr>
                              <m:t>𝐶</m:t>
                            </m:r>
                          </m:e>
                        </m:acc>
                      </m:e>
                    </m:d>
                    <m:r>
                      <a:rPr lang="en-US" sz="2000" i="1">
                        <a:latin typeface="Cambria Math" panose="02040503050406030204" pitchFamily="18" charset="0"/>
                      </a:rPr>
                      <m:t>=</m:t>
                    </m:r>
                    <m:d>
                      <m:dPr>
                        <m:begChr m:val="|"/>
                        <m:endChr m:val="|"/>
                        <m:ctrlPr>
                          <a:rPr lang="en-SG" sz="2000" i="1">
                            <a:latin typeface="Cambria Math" panose="02040503050406030204" pitchFamily="18" charset="0"/>
                          </a:rPr>
                        </m:ctrlPr>
                      </m:dPr>
                      <m:e>
                        <m:acc>
                          <m:accPr>
                            <m:chr m:val="̅"/>
                            <m:ctrlPr>
                              <a:rPr lang="en-SG" sz="2000" i="1">
                                <a:latin typeface="Cambria Math" panose="02040503050406030204" pitchFamily="18" charset="0"/>
                              </a:rPr>
                            </m:ctrlPr>
                          </m:accPr>
                          <m:e>
                            <m:d>
                              <m:dPr>
                                <m:ctrlPr>
                                  <a:rPr lang="en-SG" sz="2000" i="1">
                                    <a:latin typeface="Cambria Math" panose="02040503050406030204" pitchFamily="18" charset="0"/>
                                  </a:rPr>
                                </m:ctrlPr>
                              </m:dPr>
                              <m:e>
                                <m:r>
                                  <a:rPr lang="en-US" sz="2000" i="1">
                                    <a:latin typeface="Cambria Math" panose="02040503050406030204" pitchFamily="18" charset="0"/>
                                  </a:rPr>
                                  <m:t>𝐴</m:t>
                                </m:r>
                                <m:r>
                                  <a:rPr lang="en-US" sz="2000" i="1">
                                    <a:latin typeface="Cambria Math" panose="02040503050406030204" pitchFamily="18" charset="0"/>
                                  </a:rPr>
                                  <m:t>∪</m:t>
                                </m:r>
                                <m:r>
                                  <a:rPr lang="en-US" sz="2000" i="1">
                                    <a:latin typeface="Cambria Math" panose="02040503050406030204" pitchFamily="18" charset="0"/>
                                  </a:rPr>
                                  <m:t>𝐵</m:t>
                                </m:r>
                                <m:r>
                                  <a:rPr lang="en-US" sz="2000" i="1">
                                    <a:latin typeface="Cambria Math" panose="02040503050406030204" pitchFamily="18" charset="0"/>
                                  </a:rPr>
                                  <m:t>∪</m:t>
                                </m:r>
                                <m:r>
                                  <a:rPr lang="en-US" sz="2000" i="1">
                                    <a:latin typeface="Cambria Math" panose="02040503050406030204" pitchFamily="18" charset="0"/>
                                  </a:rPr>
                                  <m:t>𝐶</m:t>
                                </m:r>
                              </m:e>
                            </m:d>
                          </m:e>
                        </m:acc>
                      </m:e>
                    </m:d>
                    <m:r>
                      <a:rPr lang="en-US" sz="2000" i="1">
                        <a:latin typeface="Cambria Math" panose="02040503050406030204" pitchFamily="18" charset="0"/>
                      </a:rPr>
                      <m:t>=</m:t>
                    </m:r>
                    <m:d>
                      <m:dPr>
                        <m:begChr m:val="|"/>
                        <m:endChr m:val="|"/>
                        <m:ctrlPr>
                          <a:rPr lang="en-SG" sz="2000" i="1">
                            <a:latin typeface="Cambria Math" panose="02040503050406030204" pitchFamily="18" charset="0"/>
                          </a:rPr>
                        </m:ctrlPr>
                      </m:dPr>
                      <m:e>
                        <m:r>
                          <a:rPr lang="en-US" sz="2000" i="1">
                            <a:latin typeface="Cambria Math" panose="02040503050406030204" pitchFamily="18" charset="0"/>
                          </a:rPr>
                          <m:t>𝑈</m:t>
                        </m:r>
                      </m:e>
                    </m:d>
                    <m:r>
                      <a:rPr lang="en-US" sz="2000" i="1">
                        <a:latin typeface="Cambria Math" panose="02040503050406030204" pitchFamily="18" charset="0"/>
                      </a:rPr>
                      <m:t>−</m:t>
                    </m:r>
                    <m:d>
                      <m:dPr>
                        <m:begChr m:val="|"/>
                        <m:endChr m:val="|"/>
                        <m:ctrlPr>
                          <a:rPr lang="en-SG" sz="2000" i="1">
                            <a:latin typeface="Cambria Math" panose="02040503050406030204" pitchFamily="18" charset="0"/>
                          </a:rPr>
                        </m:ctrlPr>
                      </m:dPr>
                      <m:e>
                        <m:r>
                          <a:rPr lang="en-US" sz="2000" i="1">
                            <a:latin typeface="Cambria Math" panose="02040503050406030204" pitchFamily="18" charset="0"/>
                          </a:rPr>
                          <m:t>𝐴</m:t>
                        </m:r>
                        <m:r>
                          <a:rPr lang="en-US" sz="2000" i="1">
                            <a:latin typeface="Cambria Math" panose="02040503050406030204" pitchFamily="18" charset="0"/>
                          </a:rPr>
                          <m:t>∪</m:t>
                        </m:r>
                        <m:r>
                          <a:rPr lang="en-US" sz="2000" i="1">
                            <a:latin typeface="Cambria Math" panose="02040503050406030204" pitchFamily="18" charset="0"/>
                          </a:rPr>
                          <m:t>𝐵</m:t>
                        </m:r>
                        <m:r>
                          <a:rPr lang="en-US" sz="2000" i="1">
                            <a:latin typeface="Cambria Math" panose="02040503050406030204" pitchFamily="18" charset="0"/>
                          </a:rPr>
                          <m:t>∪</m:t>
                        </m:r>
                        <m:r>
                          <a:rPr lang="en-US" sz="2000" i="1">
                            <a:latin typeface="Cambria Math" panose="02040503050406030204" pitchFamily="18" charset="0"/>
                          </a:rPr>
                          <m:t>𝐶</m:t>
                        </m:r>
                      </m:e>
                    </m:d>
                    <m:r>
                      <a:rPr lang="en-US" sz="2000" i="1">
                        <a:latin typeface="Cambria Math" panose="02040503050406030204" pitchFamily="18" charset="0"/>
                      </a:rPr>
                      <m:t>=789−752=</m:t>
                    </m:r>
                    <m:r>
                      <a:rPr lang="en-US" sz="2000" b="1" i="1" smtClean="0">
                        <a:solidFill>
                          <a:srgbClr val="C00000"/>
                        </a:solidFill>
                        <a:latin typeface="Cambria Math" panose="02040503050406030204" pitchFamily="18" charset="0"/>
                      </a:rPr>
                      <m:t>𝟑𝟕</m:t>
                    </m:r>
                    <m:r>
                      <a:rPr lang="en-US" sz="2000" i="1">
                        <a:latin typeface="Cambria Math" panose="02040503050406030204" pitchFamily="18" charset="0"/>
                      </a:rPr>
                      <m:t>.</m:t>
                    </m:r>
                  </m:oMath>
                </a14:m>
                <a:endParaRPr lang="en-SG" sz="2000" dirty="0"/>
              </a:p>
            </p:txBody>
          </p:sp>
        </mc:Choice>
        <mc:Fallback xmlns="">
          <p:sp>
            <p:nvSpPr>
              <p:cNvPr id="8" name="TextBox 7">
                <a:extLst>
                  <a:ext uri="{FF2B5EF4-FFF2-40B4-BE49-F238E27FC236}">
                    <a16:creationId xmlns:a16="http://schemas.microsoft.com/office/drawing/2014/main" id="{E1F206A0-D469-D54C-A87E-7B69AB82D98D}"/>
                  </a:ext>
                </a:extLst>
              </p:cNvPr>
              <p:cNvSpPr txBox="1">
                <a:spLocks noRot="1" noChangeAspect="1" noMove="1" noResize="1" noEditPoints="1" noAdjustHandles="1" noChangeArrowheads="1" noChangeShapeType="1" noTextEdit="1"/>
              </p:cNvSpPr>
              <p:nvPr/>
            </p:nvSpPr>
            <p:spPr>
              <a:xfrm>
                <a:off x="595359" y="4979063"/>
                <a:ext cx="7954678" cy="444545"/>
              </a:xfrm>
              <a:prstGeom prst="rect">
                <a:avLst/>
              </a:prstGeom>
              <a:blipFill>
                <a:blip r:embed="rId3"/>
                <a:stretch>
                  <a:fillRect l="-843" t="-1370" b="-20548"/>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63A6779-EDC6-764D-87B2-026E093BD129}"/>
                  </a:ext>
                </a:extLst>
              </p:cNvPr>
              <p:cNvSpPr txBox="1"/>
              <p:nvPr/>
            </p:nvSpPr>
            <p:spPr>
              <a:xfrm>
                <a:off x="595359" y="3702224"/>
                <a:ext cx="10443372" cy="400110"/>
              </a:xfrm>
              <a:prstGeom prst="rect">
                <a:avLst/>
              </a:prstGeom>
              <a:noFill/>
            </p:spPr>
            <p:txBody>
              <a:bodyPr wrap="none" rtlCol="0">
                <a:spAutoFit/>
              </a:bodyPr>
              <a:lstStyle/>
              <a:p>
                <a:r>
                  <a:rPr lang="en-US" sz="2000" dirty="0"/>
                  <a:t>1.   Let </a:t>
                </a:r>
                <a14:m>
                  <m:oMath xmlns:m="http://schemas.openxmlformats.org/officeDocument/2006/math">
                    <m:r>
                      <a:rPr lang="en-US" sz="2000" i="1">
                        <a:latin typeface="Cambria Math" panose="02040503050406030204" pitchFamily="18" charset="0"/>
                      </a:rPr>
                      <m:t>𝐴</m:t>
                    </m:r>
                  </m:oMath>
                </a14:m>
                <a:r>
                  <a:rPr lang="en-US" sz="2000" dirty="0"/>
                  <a:t>, </a:t>
                </a:r>
                <a14:m>
                  <m:oMath xmlns:m="http://schemas.openxmlformats.org/officeDocument/2006/math">
                    <m:r>
                      <a:rPr lang="en-US" sz="2000" i="1">
                        <a:latin typeface="Cambria Math" panose="02040503050406030204" pitchFamily="18" charset="0"/>
                      </a:rPr>
                      <m:t>𝐵</m:t>
                    </m:r>
                  </m:oMath>
                </a14:m>
                <a:r>
                  <a:rPr lang="en-US" sz="2000" dirty="0"/>
                  <a:t> and </a:t>
                </a:r>
                <a14:m>
                  <m:oMath xmlns:m="http://schemas.openxmlformats.org/officeDocument/2006/math">
                    <m:r>
                      <a:rPr lang="en-US" sz="2000" i="1">
                        <a:latin typeface="Cambria Math" panose="02040503050406030204" pitchFamily="18" charset="0"/>
                      </a:rPr>
                      <m:t>𝐶</m:t>
                    </m:r>
                  </m:oMath>
                </a14:m>
                <a:r>
                  <a:rPr lang="en-US" sz="2000" dirty="0"/>
                  <a:t> be the sets of CS students taking CS1231S, CS1101S and MA1101R respectively.</a:t>
                </a:r>
                <a:r>
                  <a:rPr lang="en-SG" sz="2000" dirty="0">
                    <a:effectLst/>
                  </a:rPr>
                  <a:t> </a:t>
                </a:r>
                <a:endParaRPr lang="en-US" sz="2000" dirty="0"/>
              </a:p>
            </p:txBody>
          </p:sp>
        </mc:Choice>
        <mc:Fallback xmlns="">
          <p:sp>
            <p:nvSpPr>
              <p:cNvPr id="11" name="TextBox 10">
                <a:extLst>
                  <a:ext uri="{FF2B5EF4-FFF2-40B4-BE49-F238E27FC236}">
                    <a16:creationId xmlns:a16="http://schemas.microsoft.com/office/drawing/2014/main" id="{763A6779-EDC6-764D-87B2-026E093BD129}"/>
                  </a:ext>
                </a:extLst>
              </p:cNvPr>
              <p:cNvSpPr txBox="1">
                <a:spLocks noRot="1" noChangeAspect="1" noMove="1" noResize="1" noEditPoints="1" noAdjustHandles="1" noChangeArrowheads="1" noChangeShapeType="1" noTextEdit="1"/>
              </p:cNvSpPr>
              <p:nvPr/>
            </p:nvSpPr>
            <p:spPr>
              <a:xfrm>
                <a:off x="595359" y="3702224"/>
                <a:ext cx="10443372" cy="400110"/>
              </a:xfrm>
              <a:prstGeom prst="rect">
                <a:avLst/>
              </a:prstGeom>
              <a:blipFill>
                <a:blip r:embed="rId4"/>
                <a:stretch>
                  <a:fillRect l="-729" t="-9091" b="-24242"/>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5091029A-A612-9144-92C3-FBC77F57AC1F}"/>
              </a:ext>
            </a:extLst>
          </p:cNvPr>
          <p:cNvSpPr txBox="1"/>
          <p:nvPr/>
        </p:nvSpPr>
        <p:spPr>
          <a:xfrm>
            <a:off x="595359" y="5550043"/>
            <a:ext cx="8193012" cy="400110"/>
          </a:xfrm>
          <a:prstGeom prst="rect">
            <a:avLst/>
          </a:prstGeom>
          <a:noFill/>
        </p:spPr>
        <p:txBody>
          <a:bodyPr wrap="none" rtlCol="0">
            <a:spAutoFit/>
          </a:bodyPr>
          <a:lstStyle/>
          <a:p>
            <a:r>
              <a:rPr lang="en-US" sz="2000" dirty="0"/>
              <a:t>4.   There are </a:t>
            </a:r>
            <a:r>
              <a:rPr lang="en-US" sz="2000" b="1" dirty="0">
                <a:solidFill>
                  <a:srgbClr val="C00000"/>
                </a:solidFill>
              </a:rPr>
              <a:t>37 </a:t>
            </a:r>
            <a:r>
              <a:rPr lang="en-US" sz="2000" dirty="0"/>
              <a:t>CS students who are not taking any of these three modules.</a:t>
            </a:r>
            <a:r>
              <a:rPr lang="en-SG" sz="2000" dirty="0"/>
              <a:t> </a:t>
            </a:r>
            <a:endParaRPr lang="en-US" sz="2000" dirty="0"/>
          </a:p>
        </p:txBody>
      </p:sp>
    </p:spTree>
    <p:extLst>
      <p:ext uri="{BB962C8B-B14F-4D97-AF65-F5344CB8AC3E}">
        <p14:creationId xmlns:p14="http://schemas.microsoft.com/office/powerpoint/2010/main" val="3931471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dissolve">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dissolve">
                                      <p:cBhvr>
                                        <p:cTn id="12" dur="500"/>
                                        <p:tgtEl>
                                          <p:spTgt spid="4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animBg="1"/>
      <p:bldP spid="7" grpId="0"/>
      <p:bldP spid="8"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9532D-7B1D-4496-906D-F1887FE508D2}"/>
              </a:ext>
            </a:extLst>
          </p:cNvPr>
          <p:cNvSpPr>
            <a:spLocks noGrp="1"/>
          </p:cNvSpPr>
          <p:nvPr>
            <p:ph type="title"/>
          </p:nvPr>
        </p:nvSpPr>
        <p:spPr>
          <a:xfrm>
            <a:off x="314662" y="226852"/>
            <a:ext cx="1318424" cy="895927"/>
          </a:xfrm>
        </p:spPr>
        <p:txBody>
          <a:bodyPr>
            <a:normAutofit/>
          </a:bodyPr>
          <a:lstStyle/>
          <a:p>
            <a:pPr>
              <a:lnSpc>
                <a:spcPct val="100000"/>
              </a:lnSpc>
            </a:pPr>
            <a:r>
              <a:rPr lang="en-SG" dirty="0">
                <a:solidFill>
                  <a:schemeClr val="bg2">
                    <a:lumMod val="50000"/>
                  </a:schemeClr>
                </a:solidFill>
              </a:rPr>
              <a:t>Q4.</a:t>
            </a:r>
            <a:endParaRPr lang="en-SG" dirty="0">
              <a:solidFill>
                <a:schemeClr val="bg2">
                  <a:lumMod val="50000"/>
                </a:schemeClr>
              </a:solidFill>
              <a:latin typeface="Cambria Math" panose="02040503050406030204" pitchFamily="18" charset="0"/>
              <a:ea typeface="Cambria Math" panose="02040503050406030204" pitchFamily="18" charset="0"/>
            </a:endParaRPr>
          </a:p>
        </p:txBody>
      </p:sp>
      <p:sp>
        <p:nvSpPr>
          <p:cNvPr id="10" name="Slide Number Placeholder 1"/>
          <p:cNvSpPr>
            <a:spLocks noGrp="1"/>
          </p:cNvSpPr>
          <p:nvPr>
            <p:ph type="sldNum" sz="quarter" idx="12"/>
          </p:nvPr>
        </p:nvSpPr>
        <p:spPr>
          <a:xfrm>
            <a:off x="10485783" y="6492875"/>
            <a:ext cx="1706217" cy="365125"/>
          </a:xfrm>
        </p:spPr>
        <p:txBody>
          <a:bodyPr/>
          <a:lstStyle/>
          <a:p>
            <a:fld id="{576A5E36-E009-4840-A577-F8CF29116582}" type="slidenum">
              <a:rPr lang="en-US" sz="1600" smtClean="0">
                <a:solidFill>
                  <a:schemeClr val="bg1"/>
                </a:solidFill>
              </a:rPr>
              <a:t>7</a:t>
            </a:fld>
            <a:endParaRPr lang="en-US" sz="1600" dirty="0">
              <a:solidFill>
                <a:schemeClr val="bg1"/>
              </a:solidFill>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9FB7879-BCF9-4B1A-A2CC-BB0778FBDB53}"/>
                  </a:ext>
                </a:extLst>
              </p:cNvPr>
              <p:cNvSpPr txBox="1"/>
              <p:nvPr/>
            </p:nvSpPr>
            <p:spPr>
              <a:xfrm>
                <a:off x="1412247" y="382427"/>
                <a:ext cx="9782226" cy="1384995"/>
              </a:xfrm>
              <a:prstGeom prst="rect">
                <a:avLst/>
              </a:prstGeom>
              <a:solidFill>
                <a:srgbClr val="CCECFF"/>
              </a:solidFill>
            </p:spPr>
            <p:txBody>
              <a:bodyPr wrap="square" rtlCol="0">
                <a:spAutoFit/>
              </a:bodyPr>
              <a:lstStyle/>
              <a:p>
                <a:r>
                  <a:rPr lang="en-SG" sz="2800" dirty="0"/>
                  <a:t>Among all permutations of </a:t>
                </a:r>
                <a14:m>
                  <m:oMath xmlns:m="http://schemas.openxmlformats.org/officeDocument/2006/math">
                    <m:r>
                      <a:rPr lang="en-SG" sz="2800" i="1" dirty="0" smtClean="0">
                        <a:latin typeface="Cambria Math" panose="02040503050406030204" pitchFamily="18" charset="0"/>
                      </a:rPr>
                      <m:t>𝑛</m:t>
                    </m:r>
                  </m:oMath>
                </a14:m>
                <a:r>
                  <a:rPr lang="en-SG" sz="2800" dirty="0"/>
                  <a:t> positive integers from </a:t>
                </a:r>
                <a14:m>
                  <m:oMath xmlns:m="http://schemas.openxmlformats.org/officeDocument/2006/math">
                    <m:r>
                      <a:rPr lang="en-SG" sz="2800" i="1" dirty="0" smtClean="0">
                        <a:latin typeface="Cambria Math" panose="02040503050406030204" pitchFamily="18" charset="0"/>
                      </a:rPr>
                      <m:t>1</m:t>
                    </m:r>
                  </m:oMath>
                </a14:m>
                <a:r>
                  <a:rPr lang="en-SG" sz="2800" dirty="0"/>
                  <a:t> through </a:t>
                </a:r>
                <a14:m>
                  <m:oMath xmlns:m="http://schemas.openxmlformats.org/officeDocument/2006/math">
                    <m:r>
                      <a:rPr lang="en-SG" sz="2800" i="1" dirty="0" smtClean="0">
                        <a:latin typeface="Cambria Math" panose="02040503050406030204" pitchFamily="18" charset="0"/>
                      </a:rPr>
                      <m:t>𝑛</m:t>
                    </m:r>
                  </m:oMath>
                </a14:m>
                <a:r>
                  <a:rPr lang="en-SG" sz="2800" dirty="0"/>
                  <a:t>, where </a:t>
                </a:r>
                <a14:m>
                  <m:oMath xmlns:m="http://schemas.openxmlformats.org/officeDocument/2006/math">
                    <m:r>
                      <a:rPr lang="en-SG" sz="2800" b="0" i="1" smtClean="0">
                        <a:latin typeface="Cambria Math" panose="02040503050406030204" pitchFamily="18" charset="0"/>
                      </a:rPr>
                      <m:t>𝑛</m:t>
                    </m:r>
                    <m:r>
                      <a:rPr lang="en-SG" sz="2800" b="0" i="1" smtClean="0">
                        <a:latin typeface="Cambria Math" panose="02040503050406030204" pitchFamily="18" charset="0"/>
                        <a:ea typeface="Cambria Math" panose="02040503050406030204" pitchFamily="18" charset="0"/>
                      </a:rPr>
                      <m:t>≥3</m:t>
                    </m:r>
                  </m:oMath>
                </a14:m>
                <a:r>
                  <a:rPr lang="en-SG" sz="2800" dirty="0"/>
                  <a:t>, </a:t>
                </a:r>
                <a:r>
                  <a:rPr lang="en-SG" sz="2800" dirty="0">
                    <a:solidFill>
                      <a:srgbClr val="0000FF"/>
                    </a:solidFill>
                  </a:rPr>
                  <a:t>how many of them have integers </a:t>
                </a:r>
                <a14:m>
                  <m:oMath xmlns:m="http://schemas.openxmlformats.org/officeDocument/2006/math">
                    <m:r>
                      <a:rPr lang="en-SG" sz="2800" i="1" dirty="0" smtClean="0">
                        <a:solidFill>
                          <a:srgbClr val="0000FF"/>
                        </a:solidFill>
                        <a:latin typeface="Cambria Math" panose="02040503050406030204" pitchFamily="18" charset="0"/>
                      </a:rPr>
                      <m:t>1</m:t>
                    </m:r>
                  </m:oMath>
                </a14:m>
                <a:r>
                  <a:rPr lang="en-SG" sz="2800" dirty="0">
                    <a:solidFill>
                      <a:srgbClr val="0000FF"/>
                    </a:solidFill>
                  </a:rPr>
                  <a:t>, </a:t>
                </a:r>
                <a14:m>
                  <m:oMath xmlns:m="http://schemas.openxmlformats.org/officeDocument/2006/math">
                    <m:r>
                      <a:rPr lang="en-SG" sz="2800" i="1" dirty="0" smtClean="0">
                        <a:solidFill>
                          <a:srgbClr val="0000FF"/>
                        </a:solidFill>
                        <a:latin typeface="Cambria Math" panose="02040503050406030204" pitchFamily="18" charset="0"/>
                      </a:rPr>
                      <m:t>2</m:t>
                    </m:r>
                  </m:oMath>
                </a14:m>
                <a:r>
                  <a:rPr lang="en-SG" sz="2800" dirty="0">
                    <a:solidFill>
                      <a:srgbClr val="0000FF"/>
                    </a:solidFill>
                  </a:rPr>
                  <a:t> or </a:t>
                </a:r>
                <a14:m>
                  <m:oMath xmlns:m="http://schemas.openxmlformats.org/officeDocument/2006/math">
                    <m:r>
                      <a:rPr lang="en-SG" sz="2800" i="1" dirty="0" smtClean="0">
                        <a:solidFill>
                          <a:srgbClr val="0000FF"/>
                        </a:solidFill>
                        <a:latin typeface="Cambria Math" panose="02040503050406030204" pitchFamily="18" charset="0"/>
                      </a:rPr>
                      <m:t>3</m:t>
                    </m:r>
                  </m:oMath>
                </a14:m>
                <a:r>
                  <a:rPr lang="en-SG" sz="2800" dirty="0">
                    <a:solidFill>
                      <a:srgbClr val="0000FF"/>
                    </a:solidFill>
                  </a:rPr>
                  <a:t> in the correct position?</a:t>
                </a:r>
              </a:p>
            </p:txBody>
          </p:sp>
        </mc:Choice>
        <mc:Fallback xmlns="">
          <p:sp>
            <p:nvSpPr>
              <p:cNvPr id="14" name="TextBox 13">
                <a:extLst>
                  <a:ext uri="{FF2B5EF4-FFF2-40B4-BE49-F238E27FC236}">
                    <a16:creationId xmlns:a16="http://schemas.microsoft.com/office/drawing/2014/main" id="{59FB7879-BCF9-4B1A-A2CC-BB0778FBDB53}"/>
                  </a:ext>
                </a:extLst>
              </p:cNvPr>
              <p:cNvSpPr txBox="1">
                <a:spLocks noRot="1" noChangeAspect="1" noMove="1" noResize="1" noEditPoints="1" noAdjustHandles="1" noChangeArrowheads="1" noChangeShapeType="1" noTextEdit="1"/>
              </p:cNvSpPr>
              <p:nvPr/>
            </p:nvSpPr>
            <p:spPr>
              <a:xfrm>
                <a:off x="1412247" y="382427"/>
                <a:ext cx="9782226" cy="1384995"/>
              </a:xfrm>
              <a:prstGeom prst="rect">
                <a:avLst/>
              </a:prstGeom>
              <a:blipFill>
                <a:blip r:embed="rId2"/>
                <a:stretch>
                  <a:fillRect l="-1309" t="-4405" b="-11894"/>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EEC64C99-9F71-48FB-8F62-1580BF788EE6}"/>
                  </a:ext>
                </a:extLst>
              </p:cNvPr>
              <p:cNvSpPr txBox="1"/>
              <p:nvPr/>
            </p:nvSpPr>
            <p:spPr>
              <a:xfrm>
                <a:off x="973874" y="2116261"/>
                <a:ext cx="10142444" cy="523220"/>
              </a:xfrm>
              <a:prstGeom prst="rect">
                <a:avLst/>
              </a:prstGeom>
              <a:noFill/>
            </p:spPr>
            <p:txBody>
              <a:bodyPr wrap="square" rtlCol="0">
                <a:spAutoFit/>
              </a:bodyPr>
              <a:lstStyle/>
              <a:p>
                <a:r>
                  <a:rPr lang="en-SG" sz="2800" dirty="0"/>
                  <a:t>Let </a:t>
                </a:r>
                <a14:m>
                  <m:oMath xmlns:m="http://schemas.openxmlformats.org/officeDocument/2006/math">
                    <m:sSub>
                      <m:sSubPr>
                        <m:ctrlPr>
                          <a:rPr lang="en-SG" sz="2800" i="1" smtClean="0">
                            <a:latin typeface="Cambria Math" panose="02040503050406030204" pitchFamily="18" charset="0"/>
                          </a:rPr>
                        </m:ctrlPr>
                      </m:sSubPr>
                      <m:e>
                        <m:r>
                          <a:rPr lang="en-SG" sz="2800" b="0" i="1" smtClean="0">
                            <a:latin typeface="Cambria Math" panose="02040503050406030204" pitchFamily="18" charset="0"/>
                          </a:rPr>
                          <m:t>𝑃</m:t>
                        </m:r>
                      </m:e>
                      <m:sub>
                        <m:r>
                          <a:rPr lang="en-SG" sz="2800" b="0" i="1" smtClean="0">
                            <a:latin typeface="Cambria Math" panose="02040503050406030204" pitchFamily="18" charset="0"/>
                          </a:rPr>
                          <m:t>𝑘</m:t>
                        </m:r>
                      </m:sub>
                    </m:sSub>
                  </m:oMath>
                </a14:m>
                <a:r>
                  <a:rPr lang="en-SG" sz="2800" dirty="0"/>
                  <a:t> be the permutations with integer </a:t>
                </a:r>
                <a14:m>
                  <m:oMath xmlns:m="http://schemas.openxmlformats.org/officeDocument/2006/math">
                    <m:r>
                      <a:rPr lang="en-SG" sz="2800" i="1" dirty="0" smtClean="0">
                        <a:latin typeface="Cambria Math" panose="02040503050406030204" pitchFamily="18" charset="0"/>
                      </a:rPr>
                      <m:t>𝑘</m:t>
                    </m:r>
                  </m:oMath>
                </a14:m>
                <a:r>
                  <a:rPr lang="en-SG" sz="2800" dirty="0"/>
                  <a:t> in the correct position.</a:t>
                </a:r>
              </a:p>
            </p:txBody>
          </p:sp>
        </mc:Choice>
        <mc:Fallback xmlns="">
          <p:sp>
            <p:nvSpPr>
              <p:cNvPr id="48" name="TextBox 47">
                <a:extLst>
                  <a:ext uri="{FF2B5EF4-FFF2-40B4-BE49-F238E27FC236}">
                    <a16:creationId xmlns:a16="http://schemas.microsoft.com/office/drawing/2014/main" id="{EEC64C99-9F71-48FB-8F62-1580BF788EE6}"/>
                  </a:ext>
                </a:extLst>
              </p:cNvPr>
              <p:cNvSpPr txBox="1">
                <a:spLocks noRot="1" noChangeAspect="1" noMove="1" noResize="1" noEditPoints="1" noAdjustHandles="1" noChangeArrowheads="1" noChangeShapeType="1" noTextEdit="1"/>
              </p:cNvSpPr>
              <p:nvPr/>
            </p:nvSpPr>
            <p:spPr>
              <a:xfrm>
                <a:off x="973874" y="2116261"/>
                <a:ext cx="10142444" cy="523220"/>
              </a:xfrm>
              <a:prstGeom prst="rect">
                <a:avLst/>
              </a:prstGeom>
              <a:blipFill>
                <a:blip r:embed="rId3"/>
                <a:stretch>
                  <a:fillRect l="-1250" t="-11905" b="-30952"/>
                </a:stretch>
              </a:blipFill>
            </p:spPr>
            <p:txBody>
              <a:bodyPr/>
              <a:lstStyle/>
              <a:p>
                <a:r>
                  <a:rPr lang="en-US">
                    <a:noFill/>
                  </a:rPr>
                  <a:t> </a:t>
                </a:r>
              </a:p>
            </p:txBody>
          </p:sp>
        </mc:Fallback>
      </mc:AlternateContent>
      <p:sp>
        <p:nvSpPr>
          <p:cNvPr id="49" name="TextBox 48">
            <a:extLst>
              <a:ext uri="{FF2B5EF4-FFF2-40B4-BE49-F238E27FC236}">
                <a16:creationId xmlns:a16="http://schemas.microsoft.com/office/drawing/2014/main" id="{EE92BDD4-3824-42C2-A24F-32AA6EE09B01}"/>
              </a:ext>
            </a:extLst>
          </p:cNvPr>
          <p:cNvSpPr txBox="1"/>
          <p:nvPr/>
        </p:nvSpPr>
        <p:spPr>
          <a:xfrm>
            <a:off x="4396013" y="1593243"/>
            <a:ext cx="6942878" cy="523220"/>
          </a:xfrm>
          <a:prstGeom prst="rect">
            <a:avLst/>
          </a:prstGeom>
          <a:solidFill>
            <a:srgbClr val="F9E1D3"/>
          </a:solidFill>
        </p:spPr>
        <p:txBody>
          <a:bodyPr wrap="square" rtlCol="0">
            <a:spAutoFit/>
          </a:bodyPr>
          <a:lstStyle/>
          <a:p>
            <a:r>
              <a:rPr lang="en-SG" sz="2800" dirty="0">
                <a:solidFill>
                  <a:srgbClr val="C00000"/>
                </a:solidFill>
              </a:rPr>
              <a:t>Theorem 9.3.3 Inclusion/Exclusion Rule </a:t>
            </a:r>
            <a:r>
              <a:rPr lang="en-SG" sz="2800" dirty="0"/>
              <a:t>again!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F4BA1EF-75A0-43FE-977D-D4916A5A739C}"/>
                  </a:ext>
                </a:extLst>
              </p:cNvPr>
              <p:cNvSpPr txBox="1"/>
              <p:nvPr/>
            </p:nvSpPr>
            <p:spPr>
              <a:xfrm>
                <a:off x="1412247" y="2639481"/>
                <a:ext cx="4629169" cy="523220"/>
              </a:xfrm>
              <a:prstGeom prst="rect">
                <a:avLst/>
              </a:prstGeom>
              <a:noFill/>
            </p:spPr>
            <p:txBody>
              <a:bodyPr wrap="square" rtlCol="0">
                <a:spAutoFit/>
              </a:bodyPr>
              <a:lstStyle/>
              <a:p>
                <a:r>
                  <a:rPr lang="en-SG" sz="2800" dirty="0"/>
                  <a:t>What is </a:t>
                </a:r>
                <a14:m>
                  <m:oMath xmlns:m="http://schemas.openxmlformats.org/officeDocument/2006/math">
                    <m:sSub>
                      <m:sSubPr>
                        <m:ctrlPr>
                          <a:rPr lang="en-SG" sz="2800" i="1" smtClean="0">
                            <a:latin typeface="Cambria Math" panose="02040503050406030204" pitchFamily="18" charset="0"/>
                          </a:rPr>
                        </m:ctrlPr>
                      </m:sSubPr>
                      <m:e>
                        <m:r>
                          <a:rPr lang="en-SG" sz="2800" b="0" i="1" smtClean="0">
                            <a:latin typeface="Cambria Math" panose="02040503050406030204" pitchFamily="18" charset="0"/>
                          </a:rPr>
                          <m:t>|</m:t>
                        </m:r>
                        <m:r>
                          <a:rPr lang="en-SG" sz="2800" b="0" i="1" smtClean="0">
                            <a:latin typeface="Cambria Math" panose="02040503050406030204" pitchFamily="18" charset="0"/>
                          </a:rPr>
                          <m:t>𝑃</m:t>
                        </m:r>
                      </m:e>
                      <m:sub>
                        <m:r>
                          <a:rPr lang="en-SG" sz="2800" b="0" i="1" smtClean="0">
                            <a:latin typeface="Cambria Math" panose="02040503050406030204" pitchFamily="18" charset="0"/>
                          </a:rPr>
                          <m:t>1</m:t>
                        </m:r>
                      </m:sub>
                    </m:sSub>
                    <m:r>
                      <a:rPr lang="en-SG" sz="2800" b="0" i="1" smtClean="0">
                        <a:latin typeface="Cambria Math" panose="02040503050406030204" pitchFamily="18" charset="0"/>
                      </a:rPr>
                      <m:t>|</m:t>
                    </m:r>
                  </m:oMath>
                </a14:m>
                <a:r>
                  <a:rPr lang="en-SG" sz="2800" dirty="0"/>
                  <a:t>? </a:t>
                </a:r>
                <a14:m>
                  <m:oMath xmlns:m="http://schemas.openxmlformats.org/officeDocument/2006/math">
                    <m:sSub>
                      <m:sSubPr>
                        <m:ctrlPr>
                          <a:rPr lang="en-SG" sz="2800" i="1">
                            <a:latin typeface="Cambria Math" panose="02040503050406030204" pitchFamily="18" charset="0"/>
                          </a:rPr>
                        </m:ctrlPr>
                      </m:sSubPr>
                      <m:e>
                        <m:r>
                          <a:rPr lang="en-SG" sz="2800" i="1">
                            <a:latin typeface="Cambria Math" panose="02040503050406030204" pitchFamily="18" charset="0"/>
                          </a:rPr>
                          <m:t>|</m:t>
                        </m:r>
                        <m:r>
                          <a:rPr lang="en-SG" sz="2800" i="1">
                            <a:latin typeface="Cambria Math" panose="02040503050406030204" pitchFamily="18" charset="0"/>
                          </a:rPr>
                          <m:t>𝑃</m:t>
                        </m:r>
                      </m:e>
                      <m:sub>
                        <m:r>
                          <a:rPr lang="en-SG" sz="2800" b="0" i="1" smtClean="0">
                            <a:latin typeface="Cambria Math" panose="02040503050406030204" pitchFamily="18" charset="0"/>
                          </a:rPr>
                          <m:t>2</m:t>
                        </m:r>
                      </m:sub>
                    </m:sSub>
                    <m:r>
                      <a:rPr lang="en-SG" sz="2800" i="1">
                        <a:latin typeface="Cambria Math" panose="02040503050406030204" pitchFamily="18" charset="0"/>
                      </a:rPr>
                      <m:t>|</m:t>
                    </m:r>
                  </m:oMath>
                </a14:m>
                <a:r>
                  <a:rPr lang="en-SG" sz="2800" dirty="0"/>
                  <a:t>? </a:t>
                </a:r>
                <a14:m>
                  <m:oMath xmlns:m="http://schemas.openxmlformats.org/officeDocument/2006/math">
                    <m:sSub>
                      <m:sSubPr>
                        <m:ctrlPr>
                          <a:rPr lang="en-SG" sz="2800" i="1">
                            <a:latin typeface="Cambria Math" panose="02040503050406030204" pitchFamily="18" charset="0"/>
                          </a:rPr>
                        </m:ctrlPr>
                      </m:sSubPr>
                      <m:e>
                        <m:r>
                          <a:rPr lang="en-SG" sz="2800" i="1">
                            <a:latin typeface="Cambria Math" panose="02040503050406030204" pitchFamily="18" charset="0"/>
                          </a:rPr>
                          <m:t>|</m:t>
                        </m:r>
                        <m:r>
                          <a:rPr lang="en-SG" sz="2800" i="1">
                            <a:latin typeface="Cambria Math" panose="02040503050406030204" pitchFamily="18" charset="0"/>
                          </a:rPr>
                          <m:t>𝑃</m:t>
                        </m:r>
                      </m:e>
                      <m:sub>
                        <m:r>
                          <a:rPr lang="en-SG" sz="2800" b="0" i="1" smtClean="0">
                            <a:latin typeface="Cambria Math" panose="02040503050406030204" pitchFamily="18" charset="0"/>
                          </a:rPr>
                          <m:t>3</m:t>
                        </m:r>
                      </m:sub>
                    </m:sSub>
                    <m:r>
                      <a:rPr lang="en-SG" sz="2800" i="1">
                        <a:latin typeface="Cambria Math" panose="02040503050406030204" pitchFamily="18" charset="0"/>
                      </a:rPr>
                      <m:t>|</m:t>
                    </m:r>
                  </m:oMath>
                </a14:m>
                <a:r>
                  <a:rPr lang="en-SG" sz="2800" dirty="0"/>
                  <a:t>? </a:t>
                </a:r>
              </a:p>
            </p:txBody>
          </p:sp>
        </mc:Choice>
        <mc:Fallback xmlns="">
          <p:sp>
            <p:nvSpPr>
              <p:cNvPr id="4" name="TextBox 3">
                <a:extLst>
                  <a:ext uri="{FF2B5EF4-FFF2-40B4-BE49-F238E27FC236}">
                    <a16:creationId xmlns:a16="http://schemas.microsoft.com/office/drawing/2014/main" id="{8F4BA1EF-75A0-43FE-977D-D4916A5A739C}"/>
                  </a:ext>
                </a:extLst>
              </p:cNvPr>
              <p:cNvSpPr txBox="1">
                <a:spLocks noRot="1" noChangeAspect="1" noMove="1" noResize="1" noEditPoints="1" noAdjustHandles="1" noChangeArrowheads="1" noChangeShapeType="1" noTextEdit="1"/>
              </p:cNvSpPr>
              <p:nvPr/>
            </p:nvSpPr>
            <p:spPr>
              <a:xfrm>
                <a:off x="1412247" y="2639481"/>
                <a:ext cx="4629169" cy="523220"/>
              </a:xfrm>
              <a:prstGeom prst="rect">
                <a:avLst/>
              </a:prstGeom>
              <a:blipFill>
                <a:blip r:embed="rId4"/>
                <a:stretch>
                  <a:fillRect l="-2740" t="-11628" b="-279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564BCD8-D066-4908-B462-B86FF1E5C830}"/>
                  </a:ext>
                </a:extLst>
              </p:cNvPr>
              <p:cNvSpPr txBox="1"/>
              <p:nvPr/>
            </p:nvSpPr>
            <p:spPr>
              <a:xfrm>
                <a:off x="1412247" y="3120602"/>
                <a:ext cx="7219970" cy="523220"/>
              </a:xfrm>
              <a:prstGeom prst="rect">
                <a:avLst/>
              </a:prstGeom>
              <a:noFill/>
            </p:spPr>
            <p:txBody>
              <a:bodyPr wrap="square" rtlCol="0">
                <a:spAutoFit/>
              </a:bodyPr>
              <a:lstStyle/>
              <a:p>
                <a:r>
                  <a:rPr lang="en-SG" sz="2800" dirty="0"/>
                  <a:t>What is </a:t>
                </a:r>
                <a14:m>
                  <m:oMath xmlns:m="http://schemas.openxmlformats.org/officeDocument/2006/math">
                    <m:sSub>
                      <m:sSubPr>
                        <m:ctrlPr>
                          <a:rPr lang="en-SG" sz="2800" i="1" smtClean="0">
                            <a:latin typeface="Cambria Math" panose="02040503050406030204" pitchFamily="18" charset="0"/>
                          </a:rPr>
                        </m:ctrlPr>
                      </m:sSubPr>
                      <m:e>
                        <m:r>
                          <a:rPr lang="en-SG" sz="2800" b="0" i="1" smtClean="0">
                            <a:latin typeface="Cambria Math" panose="02040503050406030204" pitchFamily="18" charset="0"/>
                          </a:rPr>
                          <m:t>|</m:t>
                        </m:r>
                        <m:r>
                          <a:rPr lang="en-SG" sz="2800" b="0" i="1" smtClean="0">
                            <a:latin typeface="Cambria Math" panose="02040503050406030204" pitchFamily="18" charset="0"/>
                          </a:rPr>
                          <m:t>𝑃</m:t>
                        </m:r>
                      </m:e>
                      <m:sub>
                        <m:r>
                          <a:rPr lang="en-SG" sz="2800" b="0" i="1" smtClean="0">
                            <a:latin typeface="Cambria Math" panose="02040503050406030204" pitchFamily="18" charset="0"/>
                          </a:rPr>
                          <m:t>1</m:t>
                        </m:r>
                      </m:sub>
                    </m:sSub>
                    <m:r>
                      <a:rPr lang="en-SG" sz="2800" i="1">
                        <a:latin typeface="Cambria Math" panose="02040503050406030204" pitchFamily="18" charset="0"/>
                        <a:ea typeface="Cambria Math" panose="02040503050406030204" pitchFamily="18" charset="0"/>
                      </a:rPr>
                      <m:t>∩</m:t>
                    </m:r>
                    <m:sSub>
                      <m:sSubPr>
                        <m:ctrlPr>
                          <a:rPr lang="en-SG" sz="2800" i="1">
                            <a:latin typeface="Cambria Math" panose="02040503050406030204" pitchFamily="18" charset="0"/>
                          </a:rPr>
                        </m:ctrlPr>
                      </m:sSubPr>
                      <m:e>
                        <m:r>
                          <a:rPr lang="en-SG" sz="2800" i="1">
                            <a:latin typeface="Cambria Math" panose="02040503050406030204" pitchFamily="18" charset="0"/>
                          </a:rPr>
                          <m:t>𝑃</m:t>
                        </m:r>
                      </m:e>
                      <m:sub>
                        <m:r>
                          <a:rPr lang="en-SG" sz="2800" b="0" i="1" smtClean="0">
                            <a:latin typeface="Cambria Math" panose="02040503050406030204" pitchFamily="18" charset="0"/>
                          </a:rPr>
                          <m:t>2</m:t>
                        </m:r>
                      </m:sub>
                    </m:sSub>
                  </m:oMath>
                </a14:m>
                <a:r>
                  <a:rPr lang="en-SG" sz="2800" dirty="0"/>
                  <a:t>|? </a:t>
                </a:r>
                <a14:m>
                  <m:oMath xmlns:m="http://schemas.openxmlformats.org/officeDocument/2006/math">
                    <m:sSub>
                      <m:sSubPr>
                        <m:ctrlPr>
                          <a:rPr lang="en-SG" sz="2800" i="1">
                            <a:latin typeface="Cambria Math" panose="02040503050406030204" pitchFamily="18" charset="0"/>
                          </a:rPr>
                        </m:ctrlPr>
                      </m:sSubPr>
                      <m:e>
                        <m:r>
                          <a:rPr lang="en-SG" sz="2800" i="1">
                            <a:latin typeface="Cambria Math" panose="02040503050406030204" pitchFamily="18" charset="0"/>
                          </a:rPr>
                          <m:t>|</m:t>
                        </m:r>
                        <m:r>
                          <a:rPr lang="en-SG" sz="2800" i="1">
                            <a:latin typeface="Cambria Math" panose="02040503050406030204" pitchFamily="18" charset="0"/>
                          </a:rPr>
                          <m:t>𝑃</m:t>
                        </m:r>
                      </m:e>
                      <m:sub>
                        <m:r>
                          <a:rPr lang="en-SG" sz="2800" b="0" i="1" smtClean="0">
                            <a:latin typeface="Cambria Math" panose="02040503050406030204" pitchFamily="18" charset="0"/>
                          </a:rPr>
                          <m:t>2</m:t>
                        </m:r>
                      </m:sub>
                    </m:sSub>
                    <m:r>
                      <a:rPr lang="en-SG" sz="2800" i="1">
                        <a:latin typeface="Cambria Math" panose="02040503050406030204" pitchFamily="18" charset="0"/>
                        <a:ea typeface="Cambria Math" panose="02040503050406030204" pitchFamily="18" charset="0"/>
                      </a:rPr>
                      <m:t>∩</m:t>
                    </m:r>
                    <m:sSub>
                      <m:sSubPr>
                        <m:ctrlPr>
                          <a:rPr lang="en-SG" sz="2800" i="1">
                            <a:latin typeface="Cambria Math" panose="02040503050406030204" pitchFamily="18" charset="0"/>
                          </a:rPr>
                        </m:ctrlPr>
                      </m:sSubPr>
                      <m:e>
                        <m:r>
                          <a:rPr lang="en-SG" sz="2800" i="1">
                            <a:latin typeface="Cambria Math" panose="02040503050406030204" pitchFamily="18" charset="0"/>
                          </a:rPr>
                          <m:t>𝑃</m:t>
                        </m:r>
                      </m:e>
                      <m:sub>
                        <m:r>
                          <a:rPr lang="en-SG" sz="2800" b="0" i="1" smtClean="0">
                            <a:latin typeface="Cambria Math" panose="02040503050406030204" pitchFamily="18" charset="0"/>
                          </a:rPr>
                          <m:t>3</m:t>
                        </m:r>
                      </m:sub>
                    </m:sSub>
                    <m:r>
                      <a:rPr lang="en-SG" sz="2800" i="1">
                        <a:latin typeface="Cambria Math" panose="02040503050406030204" pitchFamily="18" charset="0"/>
                      </a:rPr>
                      <m:t>|</m:t>
                    </m:r>
                  </m:oMath>
                </a14:m>
                <a:r>
                  <a:rPr lang="en-SG" sz="2800" dirty="0"/>
                  <a:t>? </a:t>
                </a:r>
                <a14:m>
                  <m:oMath xmlns:m="http://schemas.openxmlformats.org/officeDocument/2006/math">
                    <m:sSub>
                      <m:sSubPr>
                        <m:ctrlPr>
                          <a:rPr lang="en-SG" sz="2800" i="1">
                            <a:latin typeface="Cambria Math" panose="02040503050406030204" pitchFamily="18" charset="0"/>
                          </a:rPr>
                        </m:ctrlPr>
                      </m:sSubPr>
                      <m:e>
                        <m:r>
                          <a:rPr lang="en-SG" sz="2800" i="1">
                            <a:latin typeface="Cambria Math" panose="02040503050406030204" pitchFamily="18" charset="0"/>
                          </a:rPr>
                          <m:t>|</m:t>
                        </m:r>
                        <m:sSub>
                          <m:sSubPr>
                            <m:ctrlPr>
                              <a:rPr lang="en-SG" sz="2800" i="1">
                                <a:latin typeface="Cambria Math" panose="02040503050406030204" pitchFamily="18" charset="0"/>
                              </a:rPr>
                            </m:ctrlPr>
                          </m:sSubPr>
                          <m:e>
                            <m:r>
                              <a:rPr lang="en-SG" sz="2800" i="1">
                                <a:latin typeface="Cambria Math" panose="02040503050406030204" pitchFamily="18" charset="0"/>
                              </a:rPr>
                              <m:t>𝑃</m:t>
                            </m:r>
                          </m:e>
                          <m:sub>
                            <m:r>
                              <a:rPr lang="en-SG" sz="2800" i="1">
                                <a:latin typeface="Cambria Math" panose="02040503050406030204" pitchFamily="18" charset="0"/>
                              </a:rPr>
                              <m:t>1</m:t>
                            </m:r>
                          </m:sub>
                        </m:sSub>
                        <m:r>
                          <a:rPr lang="en-SG" sz="2800" i="1">
                            <a:latin typeface="Cambria Math" panose="02040503050406030204" pitchFamily="18" charset="0"/>
                            <a:ea typeface="Cambria Math" panose="02040503050406030204" pitchFamily="18" charset="0"/>
                          </a:rPr>
                          <m:t>∩</m:t>
                        </m:r>
                        <m:r>
                          <a:rPr lang="en-SG" sz="2800" i="1">
                            <a:latin typeface="Cambria Math" panose="02040503050406030204" pitchFamily="18" charset="0"/>
                          </a:rPr>
                          <m:t>𝑃</m:t>
                        </m:r>
                      </m:e>
                      <m:sub>
                        <m:r>
                          <a:rPr lang="en-SG" sz="2800" b="0" i="1" smtClean="0">
                            <a:latin typeface="Cambria Math" panose="02040503050406030204" pitchFamily="18" charset="0"/>
                          </a:rPr>
                          <m:t>3</m:t>
                        </m:r>
                      </m:sub>
                    </m:sSub>
                    <m:r>
                      <a:rPr lang="en-SG" sz="2800" i="1">
                        <a:latin typeface="Cambria Math" panose="02040503050406030204" pitchFamily="18" charset="0"/>
                      </a:rPr>
                      <m:t>|</m:t>
                    </m:r>
                  </m:oMath>
                </a14:m>
                <a:r>
                  <a:rPr lang="en-SG" sz="2800" dirty="0"/>
                  <a:t>? </a:t>
                </a:r>
              </a:p>
            </p:txBody>
          </p:sp>
        </mc:Choice>
        <mc:Fallback xmlns="">
          <p:sp>
            <p:nvSpPr>
              <p:cNvPr id="7" name="TextBox 6">
                <a:extLst>
                  <a:ext uri="{FF2B5EF4-FFF2-40B4-BE49-F238E27FC236}">
                    <a16:creationId xmlns:a16="http://schemas.microsoft.com/office/drawing/2014/main" id="{5564BCD8-D066-4908-B462-B86FF1E5C830}"/>
                  </a:ext>
                </a:extLst>
              </p:cNvPr>
              <p:cNvSpPr txBox="1">
                <a:spLocks noRot="1" noChangeAspect="1" noMove="1" noResize="1" noEditPoints="1" noAdjustHandles="1" noChangeArrowheads="1" noChangeShapeType="1" noTextEdit="1"/>
              </p:cNvSpPr>
              <p:nvPr/>
            </p:nvSpPr>
            <p:spPr>
              <a:xfrm>
                <a:off x="1412247" y="3120602"/>
                <a:ext cx="7219970" cy="523220"/>
              </a:xfrm>
              <a:prstGeom prst="rect">
                <a:avLst/>
              </a:prstGeom>
              <a:blipFill>
                <a:blip r:embed="rId5"/>
                <a:stretch>
                  <a:fillRect l="-1757" t="-11628" b="-279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11B97D1-2785-42B0-932C-598B12F414F9}"/>
                  </a:ext>
                </a:extLst>
              </p:cNvPr>
              <p:cNvSpPr txBox="1"/>
              <p:nvPr/>
            </p:nvSpPr>
            <p:spPr>
              <a:xfrm>
                <a:off x="1412247" y="4154125"/>
                <a:ext cx="3907898" cy="523220"/>
              </a:xfrm>
              <a:prstGeom prst="rect">
                <a:avLst/>
              </a:prstGeom>
              <a:noFill/>
            </p:spPr>
            <p:txBody>
              <a:bodyPr wrap="square" rtlCol="0">
                <a:spAutoFit/>
              </a:bodyPr>
              <a:lstStyle/>
              <a:p>
                <a:r>
                  <a:rPr lang="en-SG" sz="2800" dirty="0"/>
                  <a:t>What is </a:t>
                </a:r>
                <a14:m>
                  <m:oMath xmlns:m="http://schemas.openxmlformats.org/officeDocument/2006/math">
                    <m:sSub>
                      <m:sSubPr>
                        <m:ctrlPr>
                          <a:rPr lang="en-SG" sz="2800" i="1" smtClean="0">
                            <a:latin typeface="Cambria Math" panose="02040503050406030204" pitchFamily="18" charset="0"/>
                          </a:rPr>
                        </m:ctrlPr>
                      </m:sSubPr>
                      <m:e>
                        <m:r>
                          <a:rPr lang="en-SG" sz="2800" b="0" i="1" smtClean="0">
                            <a:latin typeface="Cambria Math" panose="02040503050406030204" pitchFamily="18" charset="0"/>
                          </a:rPr>
                          <m:t>|</m:t>
                        </m:r>
                        <m:r>
                          <a:rPr lang="en-SG" sz="2800" b="0" i="1" smtClean="0">
                            <a:latin typeface="Cambria Math" panose="02040503050406030204" pitchFamily="18" charset="0"/>
                          </a:rPr>
                          <m:t>𝑃</m:t>
                        </m:r>
                      </m:e>
                      <m:sub>
                        <m:r>
                          <a:rPr lang="en-SG" sz="2800" b="0" i="1" smtClean="0">
                            <a:latin typeface="Cambria Math" panose="02040503050406030204" pitchFamily="18" charset="0"/>
                          </a:rPr>
                          <m:t>1</m:t>
                        </m:r>
                      </m:sub>
                    </m:sSub>
                    <m:r>
                      <a:rPr lang="en-SG" sz="2800" i="1">
                        <a:latin typeface="Cambria Math" panose="02040503050406030204" pitchFamily="18" charset="0"/>
                        <a:ea typeface="Cambria Math" panose="02040503050406030204" pitchFamily="18" charset="0"/>
                      </a:rPr>
                      <m:t>∩</m:t>
                    </m:r>
                    <m:sSub>
                      <m:sSubPr>
                        <m:ctrlPr>
                          <a:rPr lang="en-SG" sz="2800" i="1">
                            <a:latin typeface="Cambria Math" panose="02040503050406030204" pitchFamily="18" charset="0"/>
                          </a:rPr>
                        </m:ctrlPr>
                      </m:sSubPr>
                      <m:e>
                        <m:r>
                          <a:rPr lang="en-SG" sz="2800" i="1">
                            <a:latin typeface="Cambria Math" panose="02040503050406030204" pitchFamily="18" charset="0"/>
                          </a:rPr>
                          <m:t>𝑃</m:t>
                        </m:r>
                      </m:e>
                      <m:sub>
                        <m:r>
                          <a:rPr lang="en-SG" sz="2800" b="0" i="1" smtClean="0">
                            <a:latin typeface="Cambria Math" panose="02040503050406030204" pitchFamily="18" charset="0"/>
                          </a:rPr>
                          <m:t>2</m:t>
                        </m:r>
                      </m:sub>
                    </m:sSub>
                    <m:sSub>
                      <m:sSubPr>
                        <m:ctrlPr>
                          <a:rPr lang="en-SG" sz="2800" i="1">
                            <a:latin typeface="Cambria Math" panose="02040503050406030204" pitchFamily="18" charset="0"/>
                          </a:rPr>
                        </m:ctrlPr>
                      </m:sSubPr>
                      <m:e>
                        <m:r>
                          <a:rPr lang="en-SG" sz="2800" i="1">
                            <a:latin typeface="Cambria Math" panose="02040503050406030204" pitchFamily="18" charset="0"/>
                            <a:ea typeface="Cambria Math" panose="02040503050406030204" pitchFamily="18" charset="0"/>
                          </a:rPr>
                          <m:t>∩</m:t>
                        </m:r>
                        <m:r>
                          <a:rPr lang="en-SG" sz="2800" i="1">
                            <a:latin typeface="Cambria Math" panose="02040503050406030204" pitchFamily="18" charset="0"/>
                          </a:rPr>
                          <m:t>𝑃</m:t>
                        </m:r>
                      </m:e>
                      <m:sub>
                        <m:r>
                          <a:rPr lang="en-SG" sz="2800" i="1">
                            <a:latin typeface="Cambria Math" panose="02040503050406030204" pitchFamily="18" charset="0"/>
                          </a:rPr>
                          <m:t>3</m:t>
                        </m:r>
                      </m:sub>
                    </m:sSub>
                  </m:oMath>
                </a14:m>
                <a:r>
                  <a:rPr lang="en-SG" sz="2800" dirty="0"/>
                  <a:t>|?</a:t>
                </a:r>
              </a:p>
            </p:txBody>
          </p:sp>
        </mc:Choice>
        <mc:Fallback xmlns="">
          <p:sp>
            <p:nvSpPr>
              <p:cNvPr id="11" name="TextBox 10">
                <a:extLst>
                  <a:ext uri="{FF2B5EF4-FFF2-40B4-BE49-F238E27FC236}">
                    <a16:creationId xmlns:a16="http://schemas.microsoft.com/office/drawing/2014/main" id="{411B97D1-2785-42B0-932C-598B12F414F9}"/>
                  </a:ext>
                </a:extLst>
              </p:cNvPr>
              <p:cNvSpPr txBox="1">
                <a:spLocks noRot="1" noChangeAspect="1" noMove="1" noResize="1" noEditPoints="1" noAdjustHandles="1" noChangeArrowheads="1" noChangeShapeType="1" noTextEdit="1"/>
              </p:cNvSpPr>
              <p:nvPr/>
            </p:nvSpPr>
            <p:spPr>
              <a:xfrm>
                <a:off x="1412247" y="4154125"/>
                <a:ext cx="3907898" cy="523220"/>
              </a:xfrm>
              <a:prstGeom prst="rect">
                <a:avLst/>
              </a:prstGeom>
              <a:blipFill>
                <a:blip r:embed="rId6"/>
                <a:stretch>
                  <a:fillRect l="-3236" t="-9302" b="-302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AF4237A-4A11-1445-83A7-9614E2D4E553}"/>
                  </a:ext>
                </a:extLst>
              </p:cNvPr>
              <p:cNvSpPr txBox="1"/>
              <p:nvPr/>
            </p:nvSpPr>
            <p:spPr>
              <a:xfrm>
                <a:off x="5022232" y="2636181"/>
                <a:ext cx="4768235" cy="523220"/>
              </a:xfrm>
              <a:prstGeom prst="rect">
                <a:avLst/>
              </a:prstGeom>
              <a:noFill/>
            </p:spPr>
            <p:txBody>
              <a:bodyPr wrap="square" rtlCol="0">
                <a:spAutoFit/>
              </a:bodyPr>
              <a:lstStyle/>
              <a:p>
                <a:r>
                  <a:rPr lang="en-US" sz="2800" dirty="0">
                    <a:solidFill>
                      <a:srgbClr val="0000FF"/>
                    </a:solidFill>
                  </a:rPr>
                  <a:t>|</a:t>
                </a:r>
                <a14:m>
                  <m:oMath xmlns:m="http://schemas.openxmlformats.org/officeDocument/2006/math">
                    <m:sSub>
                      <m:sSubPr>
                        <m:ctrlPr>
                          <a:rPr lang="en-SG" sz="2800" i="1">
                            <a:solidFill>
                              <a:srgbClr val="0000FF"/>
                            </a:solidFill>
                            <a:latin typeface="Cambria Math" panose="02040503050406030204" pitchFamily="18" charset="0"/>
                          </a:rPr>
                        </m:ctrlPr>
                      </m:sSubPr>
                      <m:e>
                        <m:r>
                          <a:rPr lang="en-US" sz="2800" i="1">
                            <a:solidFill>
                              <a:srgbClr val="0000FF"/>
                            </a:solidFill>
                            <a:latin typeface="Cambria Math" panose="02040503050406030204" pitchFamily="18" charset="0"/>
                          </a:rPr>
                          <m:t>𝑃</m:t>
                        </m:r>
                      </m:e>
                      <m:sub>
                        <m:r>
                          <a:rPr lang="en-US" sz="2800" i="1">
                            <a:solidFill>
                              <a:srgbClr val="0000FF"/>
                            </a:solidFill>
                            <a:latin typeface="Cambria Math" panose="02040503050406030204" pitchFamily="18" charset="0"/>
                          </a:rPr>
                          <m:t>1</m:t>
                        </m:r>
                      </m:sub>
                    </m:sSub>
                  </m:oMath>
                </a14:m>
                <a:r>
                  <a:rPr lang="en-US" sz="2800" dirty="0">
                    <a:solidFill>
                      <a:srgbClr val="0000FF"/>
                    </a:solidFill>
                  </a:rPr>
                  <a:t>|</a:t>
                </a:r>
                <a14:m>
                  <m:oMath xmlns:m="http://schemas.openxmlformats.org/officeDocument/2006/math">
                    <m:r>
                      <a:rPr lang="en-US" sz="2800" i="1">
                        <a:solidFill>
                          <a:srgbClr val="0000FF"/>
                        </a:solidFill>
                        <a:latin typeface="Cambria Math" panose="02040503050406030204" pitchFamily="18" charset="0"/>
                      </a:rPr>
                      <m:t>=</m:t>
                    </m:r>
                    <m:r>
                      <a:rPr lang="en-US" sz="2800">
                        <a:solidFill>
                          <a:srgbClr val="0000FF"/>
                        </a:solidFill>
                        <a:latin typeface="Cambria Math" panose="02040503050406030204" pitchFamily="18" charset="0"/>
                      </a:rPr>
                      <m:t>|</m:t>
                    </m:r>
                    <m:sSub>
                      <m:sSubPr>
                        <m:ctrlPr>
                          <a:rPr lang="en-SG" sz="2800" i="1">
                            <a:solidFill>
                              <a:srgbClr val="0000FF"/>
                            </a:solidFill>
                            <a:latin typeface="Cambria Math" panose="02040503050406030204" pitchFamily="18" charset="0"/>
                          </a:rPr>
                        </m:ctrlPr>
                      </m:sSubPr>
                      <m:e>
                        <m:r>
                          <a:rPr lang="en-US" sz="2800" i="1">
                            <a:solidFill>
                              <a:srgbClr val="0000FF"/>
                            </a:solidFill>
                            <a:latin typeface="Cambria Math" panose="02040503050406030204" pitchFamily="18" charset="0"/>
                          </a:rPr>
                          <m:t>𝑃</m:t>
                        </m:r>
                      </m:e>
                      <m:sub>
                        <m:r>
                          <a:rPr lang="en-US" sz="2800" i="1">
                            <a:solidFill>
                              <a:srgbClr val="0000FF"/>
                            </a:solidFill>
                            <a:latin typeface="Cambria Math" panose="02040503050406030204" pitchFamily="18" charset="0"/>
                          </a:rPr>
                          <m:t>2</m:t>
                        </m:r>
                      </m:sub>
                    </m:sSub>
                    <m:r>
                      <a:rPr lang="en-US" sz="2800">
                        <a:solidFill>
                          <a:srgbClr val="0000FF"/>
                        </a:solidFill>
                        <a:latin typeface="Cambria Math" panose="02040503050406030204" pitchFamily="18" charset="0"/>
                      </a:rPr>
                      <m:t>|</m:t>
                    </m:r>
                    <m:r>
                      <a:rPr lang="en-US" sz="2800" i="1">
                        <a:solidFill>
                          <a:srgbClr val="0000FF"/>
                        </a:solidFill>
                        <a:latin typeface="Cambria Math" panose="02040503050406030204" pitchFamily="18" charset="0"/>
                      </a:rPr>
                      <m:t>=</m:t>
                    </m:r>
                    <m:r>
                      <a:rPr lang="en-US" sz="2800">
                        <a:solidFill>
                          <a:srgbClr val="0000FF"/>
                        </a:solidFill>
                        <a:latin typeface="Cambria Math" panose="02040503050406030204" pitchFamily="18" charset="0"/>
                      </a:rPr>
                      <m:t>|</m:t>
                    </m:r>
                    <m:sSub>
                      <m:sSubPr>
                        <m:ctrlPr>
                          <a:rPr lang="en-SG" sz="2800" i="1">
                            <a:solidFill>
                              <a:srgbClr val="0000FF"/>
                            </a:solidFill>
                            <a:latin typeface="Cambria Math" panose="02040503050406030204" pitchFamily="18" charset="0"/>
                          </a:rPr>
                        </m:ctrlPr>
                      </m:sSubPr>
                      <m:e>
                        <m:r>
                          <a:rPr lang="en-US" sz="2800" i="1">
                            <a:solidFill>
                              <a:srgbClr val="0000FF"/>
                            </a:solidFill>
                            <a:latin typeface="Cambria Math" panose="02040503050406030204" pitchFamily="18" charset="0"/>
                          </a:rPr>
                          <m:t>𝑃</m:t>
                        </m:r>
                      </m:e>
                      <m:sub>
                        <m:r>
                          <a:rPr lang="en-US" sz="2800" i="1">
                            <a:solidFill>
                              <a:srgbClr val="0000FF"/>
                            </a:solidFill>
                            <a:latin typeface="Cambria Math" panose="02040503050406030204" pitchFamily="18" charset="0"/>
                          </a:rPr>
                          <m:t>3</m:t>
                        </m:r>
                      </m:sub>
                    </m:sSub>
                    <m:r>
                      <a:rPr lang="en-US" sz="2800">
                        <a:solidFill>
                          <a:srgbClr val="0000FF"/>
                        </a:solidFill>
                        <a:latin typeface="Cambria Math" panose="02040503050406030204" pitchFamily="18" charset="0"/>
                      </a:rPr>
                      <m:t>|</m:t>
                    </m:r>
                    <m:r>
                      <a:rPr lang="en-US" sz="2800" i="1">
                        <a:solidFill>
                          <a:srgbClr val="0000FF"/>
                        </a:solidFill>
                        <a:latin typeface="Cambria Math" panose="02040503050406030204" pitchFamily="18" charset="0"/>
                      </a:rPr>
                      <m:t>=</m:t>
                    </m:r>
                    <m:d>
                      <m:dPr>
                        <m:ctrlPr>
                          <a:rPr lang="en-SG" sz="2800" i="1">
                            <a:solidFill>
                              <a:srgbClr val="0000FF"/>
                            </a:solidFill>
                            <a:latin typeface="Cambria Math" panose="02040503050406030204" pitchFamily="18" charset="0"/>
                          </a:rPr>
                        </m:ctrlPr>
                      </m:dPr>
                      <m:e>
                        <m:r>
                          <a:rPr lang="en-US" sz="2800" i="1">
                            <a:solidFill>
                              <a:srgbClr val="0000FF"/>
                            </a:solidFill>
                            <a:latin typeface="Cambria Math" panose="02040503050406030204" pitchFamily="18" charset="0"/>
                          </a:rPr>
                          <m:t>𝑛</m:t>
                        </m:r>
                        <m:r>
                          <a:rPr lang="en-US" sz="2800" i="1">
                            <a:solidFill>
                              <a:srgbClr val="0000FF"/>
                            </a:solidFill>
                            <a:latin typeface="Cambria Math" panose="02040503050406030204" pitchFamily="18" charset="0"/>
                          </a:rPr>
                          <m:t>−1</m:t>
                        </m:r>
                      </m:e>
                    </m:d>
                    <m:r>
                      <a:rPr lang="en-US" sz="2800" i="1">
                        <a:solidFill>
                          <a:srgbClr val="0000FF"/>
                        </a:solidFill>
                        <a:latin typeface="Cambria Math" panose="02040503050406030204" pitchFamily="18" charset="0"/>
                      </a:rPr>
                      <m:t>!</m:t>
                    </m:r>
                  </m:oMath>
                </a14:m>
                <a:endParaRPr lang="en-SG" sz="2800" dirty="0">
                  <a:solidFill>
                    <a:srgbClr val="0000FF"/>
                  </a:solidFill>
                </a:endParaRPr>
              </a:p>
            </p:txBody>
          </p:sp>
        </mc:Choice>
        <mc:Fallback xmlns="">
          <p:sp>
            <p:nvSpPr>
              <p:cNvPr id="3" name="TextBox 2">
                <a:extLst>
                  <a:ext uri="{FF2B5EF4-FFF2-40B4-BE49-F238E27FC236}">
                    <a16:creationId xmlns:a16="http://schemas.microsoft.com/office/drawing/2014/main" id="{EAF4237A-4A11-1445-83A7-9614E2D4E553}"/>
                  </a:ext>
                </a:extLst>
              </p:cNvPr>
              <p:cNvSpPr txBox="1">
                <a:spLocks noRot="1" noChangeAspect="1" noMove="1" noResize="1" noEditPoints="1" noAdjustHandles="1" noChangeArrowheads="1" noChangeShapeType="1" noTextEdit="1"/>
              </p:cNvSpPr>
              <p:nvPr/>
            </p:nvSpPr>
            <p:spPr>
              <a:xfrm>
                <a:off x="5022232" y="2636181"/>
                <a:ext cx="4768235" cy="523220"/>
              </a:xfrm>
              <a:prstGeom prst="rect">
                <a:avLst/>
              </a:prstGeom>
              <a:blipFill>
                <a:blip r:embed="rId7"/>
                <a:stretch>
                  <a:fillRect l="-2660" t="-11905" b="-309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FBC9E2A-73DA-DE46-94FA-B03E95D63324}"/>
                  </a:ext>
                </a:extLst>
              </p:cNvPr>
              <p:cNvSpPr txBox="1"/>
              <p:nvPr/>
            </p:nvSpPr>
            <p:spPr>
              <a:xfrm>
                <a:off x="2593004" y="3649244"/>
                <a:ext cx="6629122" cy="523220"/>
              </a:xfrm>
              <a:prstGeom prst="rect">
                <a:avLst/>
              </a:prstGeom>
              <a:noFill/>
            </p:spPr>
            <p:txBody>
              <a:bodyPr wrap="none" rtlCol="0">
                <a:spAutoFit/>
              </a:bodyPr>
              <a:lstStyle/>
              <a:p>
                <a:r>
                  <a:rPr lang="en-US" sz="2800" dirty="0">
                    <a:solidFill>
                      <a:srgbClr val="0000FF"/>
                    </a:solidFill>
                  </a:rPr>
                  <a:t>|</a:t>
                </a:r>
                <a14:m>
                  <m:oMath xmlns:m="http://schemas.openxmlformats.org/officeDocument/2006/math">
                    <m:sSub>
                      <m:sSubPr>
                        <m:ctrlPr>
                          <a:rPr lang="en-SG" sz="2800" i="1">
                            <a:solidFill>
                              <a:srgbClr val="0000FF"/>
                            </a:solidFill>
                            <a:latin typeface="Cambria Math" panose="02040503050406030204" pitchFamily="18" charset="0"/>
                          </a:rPr>
                        </m:ctrlPr>
                      </m:sSubPr>
                      <m:e>
                        <m:r>
                          <a:rPr lang="en-US" sz="2800" i="1">
                            <a:solidFill>
                              <a:srgbClr val="0000FF"/>
                            </a:solidFill>
                            <a:latin typeface="Cambria Math" panose="02040503050406030204" pitchFamily="18" charset="0"/>
                          </a:rPr>
                          <m:t>𝑃</m:t>
                        </m:r>
                      </m:e>
                      <m:sub>
                        <m:r>
                          <a:rPr lang="en-US" sz="2800" i="1">
                            <a:solidFill>
                              <a:srgbClr val="0000FF"/>
                            </a:solidFill>
                            <a:latin typeface="Cambria Math" panose="02040503050406030204" pitchFamily="18" charset="0"/>
                          </a:rPr>
                          <m:t>1</m:t>
                        </m:r>
                      </m:sub>
                    </m:sSub>
                    <m:r>
                      <a:rPr lang="en-US" sz="2800" i="1">
                        <a:solidFill>
                          <a:srgbClr val="0000FF"/>
                        </a:solidFill>
                        <a:latin typeface="Cambria Math" panose="02040503050406030204" pitchFamily="18" charset="0"/>
                      </a:rPr>
                      <m:t>∩</m:t>
                    </m:r>
                    <m:sSub>
                      <m:sSubPr>
                        <m:ctrlPr>
                          <a:rPr lang="en-SG" sz="2800" i="1">
                            <a:solidFill>
                              <a:srgbClr val="0000FF"/>
                            </a:solidFill>
                            <a:latin typeface="Cambria Math" panose="02040503050406030204" pitchFamily="18" charset="0"/>
                          </a:rPr>
                        </m:ctrlPr>
                      </m:sSubPr>
                      <m:e>
                        <m:r>
                          <a:rPr lang="en-US" sz="2800" i="1">
                            <a:solidFill>
                              <a:srgbClr val="0000FF"/>
                            </a:solidFill>
                            <a:latin typeface="Cambria Math" panose="02040503050406030204" pitchFamily="18" charset="0"/>
                          </a:rPr>
                          <m:t>𝑃</m:t>
                        </m:r>
                      </m:e>
                      <m:sub>
                        <m:r>
                          <a:rPr lang="en-US" sz="2800" i="1">
                            <a:solidFill>
                              <a:srgbClr val="0000FF"/>
                            </a:solidFill>
                            <a:latin typeface="Cambria Math" panose="02040503050406030204" pitchFamily="18" charset="0"/>
                          </a:rPr>
                          <m:t>2</m:t>
                        </m:r>
                      </m:sub>
                    </m:sSub>
                  </m:oMath>
                </a14:m>
                <a:r>
                  <a:rPr lang="en-US" sz="2800" dirty="0">
                    <a:solidFill>
                      <a:srgbClr val="0000FF"/>
                    </a:solidFill>
                  </a:rPr>
                  <a:t>|</a:t>
                </a:r>
                <a14:m>
                  <m:oMath xmlns:m="http://schemas.openxmlformats.org/officeDocument/2006/math">
                    <m:r>
                      <a:rPr lang="en-US" sz="2800" i="1">
                        <a:solidFill>
                          <a:srgbClr val="0000FF"/>
                        </a:solidFill>
                        <a:latin typeface="Cambria Math" panose="02040503050406030204" pitchFamily="18" charset="0"/>
                      </a:rPr>
                      <m:t>=</m:t>
                    </m:r>
                    <m:r>
                      <a:rPr lang="en-US" sz="2800">
                        <a:solidFill>
                          <a:srgbClr val="0000FF"/>
                        </a:solidFill>
                        <a:latin typeface="Cambria Math" panose="02040503050406030204" pitchFamily="18" charset="0"/>
                      </a:rPr>
                      <m:t>|</m:t>
                    </m:r>
                    <m:sSub>
                      <m:sSubPr>
                        <m:ctrlPr>
                          <a:rPr lang="en-SG" sz="2800" i="1">
                            <a:solidFill>
                              <a:srgbClr val="0000FF"/>
                            </a:solidFill>
                            <a:latin typeface="Cambria Math" panose="02040503050406030204" pitchFamily="18" charset="0"/>
                          </a:rPr>
                        </m:ctrlPr>
                      </m:sSubPr>
                      <m:e>
                        <m:r>
                          <a:rPr lang="en-US" sz="2800" i="1">
                            <a:solidFill>
                              <a:srgbClr val="0000FF"/>
                            </a:solidFill>
                            <a:latin typeface="Cambria Math" panose="02040503050406030204" pitchFamily="18" charset="0"/>
                          </a:rPr>
                          <m:t>𝑃</m:t>
                        </m:r>
                      </m:e>
                      <m:sub>
                        <m:r>
                          <a:rPr lang="en-US" sz="2800" i="1">
                            <a:solidFill>
                              <a:srgbClr val="0000FF"/>
                            </a:solidFill>
                            <a:latin typeface="Cambria Math" panose="02040503050406030204" pitchFamily="18" charset="0"/>
                          </a:rPr>
                          <m:t>2</m:t>
                        </m:r>
                      </m:sub>
                    </m:sSub>
                    <m:r>
                      <a:rPr lang="en-US" sz="2800" i="1">
                        <a:solidFill>
                          <a:srgbClr val="0000FF"/>
                        </a:solidFill>
                        <a:latin typeface="Cambria Math" panose="02040503050406030204" pitchFamily="18" charset="0"/>
                      </a:rPr>
                      <m:t>∩</m:t>
                    </m:r>
                    <m:sSub>
                      <m:sSubPr>
                        <m:ctrlPr>
                          <a:rPr lang="en-SG" sz="2800" i="1">
                            <a:solidFill>
                              <a:srgbClr val="0000FF"/>
                            </a:solidFill>
                            <a:latin typeface="Cambria Math" panose="02040503050406030204" pitchFamily="18" charset="0"/>
                          </a:rPr>
                        </m:ctrlPr>
                      </m:sSubPr>
                      <m:e>
                        <m:r>
                          <a:rPr lang="en-US" sz="2800" i="1">
                            <a:solidFill>
                              <a:srgbClr val="0000FF"/>
                            </a:solidFill>
                            <a:latin typeface="Cambria Math" panose="02040503050406030204" pitchFamily="18" charset="0"/>
                          </a:rPr>
                          <m:t>𝑃</m:t>
                        </m:r>
                      </m:e>
                      <m:sub>
                        <m:r>
                          <a:rPr lang="en-US" sz="2800" i="1">
                            <a:solidFill>
                              <a:srgbClr val="0000FF"/>
                            </a:solidFill>
                            <a:latin typeface="Cambria Math" panose="02040503050406030204" pitchFamily="18" charset="0"/>
                          </a:rPr>
                          <m:t>3</m:t>
                        </m:r>
                      </m:sub>
                    </m:sSub>
                    <m:r>
                      <a:rPr lang="en-US" sz="2800">
                        <a:solidFill>
                          <a:srgbClr val="0000FF"/>
                        </a:solidFill>
                        <a:latin typeface="Cambria Math" panose="02040503050406030204" pitchFamily="18" charset="0"/>
                      </a:rPr>
                      <m:t>|</m:t>
                    </m:r>
                    <m:r>
                      <a:rPr lang="en-US" sz="2800" i="1">
                        <a:solidFill>
                          <a:srgbClr val="0000FF"/>
                        </a:solidFill>
                        <a:latin typeface="Cambria Math" panose="02040503050406030204" pitchFamily="18" charset="0"/>
                      </a:rPr>
                      <m:t>=</m:t>
                    </m:r>
                    <m:r>
                      <a:rPr lang="en-US" sz="2800">
                        <a:solidFill>
                          <a:srgbClr val="0000FF"/>
                        </a:solidFill>
                        <a:latin typeface="Cambria Math" panose="02040503050406030204" pitchFamily="18" charset="0"/>
                      </a:rPr>
                      <m:t>|</m:t>
                    </m:r>
                    <m:sSub>
                      <m:sSubPr>
                        <m:ctrlPr>
                          <a:rPr lang="en-SG" sz="2800" i="1">
                            <a:solidFill>
                              <a:srgbClr val="0000FF"/>
                            </a:solidFill>
                            <a:latin typeface="Cambria Math" panose="02040503050406030204" pitchFamily="18" charset="0"/>
                          </a:rPr>
                        </m:ctrlPr>
                      </m:sSubPr>
                      <m:e>
                        <m:r>
                          <a:rPr lang="en-US" sz="2800" i="1">
                            <a:solidFill>
                              <a:srgbClr val="0000FF"/>
                            </a:solidFill>
                            <a:latin typeface="Cambria Math" panose="02040503050406030204" pitchFamily="18" charset="0"/>
                          </a:rPr>
                          <m:t>𝑃</m:t>
                        </m:r>
                      </m:e>
                      <m:sub>
                        <m:r>
                          <a:rPr lang="en-US" sz="2800" i="1">
                            <a:solidFill>
                              <a:srgbClr val="0000FF"/>
                            </a:solidFill>
                            <a:latin typeface="Cambria Math" panose="02040503050406030204" pitchFamily="18" charset="0"/>
                          </a:rPr>
                          <m:t>1</m:t>
                        </m:r>
                      </m:sub>
                    </m:sSub>
                    <m:r>
                      <a:rPr lang="en-US" sz="2800" i="1">
                        <a:solidFill>
                          <a:srgbClr val="0000FF"/>
                        </a:solidFill>
                        <a:latin typeface="Cambria Math" panose="02040503050406030204" pitchFamily="18" charset="0"/>
                      </a:rPr>
                      <m:t>∩</m:t>
                    </m:r>
                    <m:sSub>
                      <m:sSubPr>
                        <m:ctrlPr>
                          <a:rPr lang="en-SG" sz="2800" i="1">
                            <a:solidFill>
                              <a:srgbClr val="0000FF"/>
                            </a:solidFill>
                            <a:latin typeface="Cambria Math" panose="02040503050406030204" pitchFamily="18" charset="0"/>
                          </a:rPr>
                        </m:ctrlPr>
                      </m:sSubPr>
                      <m:e>
                        <m:r>
                          <a:rPr lang="en-US" sz="2800" i="1">
                            <a:solidFill>
                              <a:srgbClr val="0000FF"/>
                            </a:solidFill>
                            <a:latin typeface="Cambria Math" panose="02040503050406030204" pitchFamily="18" charset="0"/>
                          </a:rPr>
                          <m:t>𝑃</m:t>
                        </m:r>
                      </m:e>
                      <m:sub>
                        <m:r>
                          <a:rPr lang="en-US" sz="2800" i="1">
                            <a:solidFill>
                              <a:srgbClr val="0000FF"/>
                            </a:solidFill>
                            <a:latin typeface="Cambria Math" panose="02040503050406030204" pitchFamily="18" charset="0"/>
                          </a:rPr>
                          <m:t>3</m:t>
                        </m:r>
                      </m:sub>
                    </m:sSub>
                    <m:r>
                      <a:rPr lang="en-US" sz="2800">
                        <a:solidFill>
                          <a:srgbClr val="0000FF"/>
                        </a:solidFill>
                        <a:latin typeface="Cambria Math" panose="02040503050406030204" pitchFamily="18" charset="0"/>
                      </a:rPr>
                      <m:t>|</m:t>
                    </m:r>
                    <m:r>
                      <a:rPr lang="en-US" sz="2800" i="1">
                        <a:solidFill>
                          <a:srgbClr val="0000FF"/>
                        </a:solidFill>
                        <a:latin typeface="Cambria Math" panose="02040503050406030204" pitchFamily="18" charset="0"/>
                      </a:rPr>
                      <m:t>=</m:t>
                    </m:r>
                    <m:d>
                      <m:dPr>
                        <m:ctrlPr>
                          <a:rPr lang="en-SG" sz="2800" i="1">
                            <a:solidFill>
                              <a:srgbClr val="0000FF"/>
                            </a:solidFill>
                            <a:latin typeface="Cambria Math" panose="02040503050406030204" pitchFamily="18" charset="0"/>
                          </a:rPr>
                        </m:ctrlPr>
                      </m:dPr>
                      <m:e>
                        <m:r>
                          <a:rPr lang="en-US" sz="2800" i="1">
                            <a:solidFill>
                              <a:srgbClr val="0000FF"/>
                            </a:solidFill>
                            <a:latin typeface="Cambria Math" panose="02040503050406030204" pitchFamily="18" charset="0"/>
                          </a:rPr>
                          <m:t>𝑛</m:t>
                        </m:r>
                        <m:r>
                          <a:rPr lang="en-US" sz="2800" i="1">
                            <a:solidFill>
                              <a:srgbClr val="0000FF"/>
                            </a:solidFill>
                            <a:latin typeface="Cambria Math" panose="02040503050406030204" pitchFamily="18" charset="0"/>
                          </a:rPr>
                          <m:t>−2</m:t>
                        </m:r>
                      </m:e>
                    </m:d>
                    <m:r>
                      <a:rPr lang="en-US" sz="2800" i="1">
                        <a:solidFill>
                          <a:srgbClr val="0000FF"/>
                        </a:solidFill>
                        <a:latin typeface="Cambria Math" panose="02040503050406030204" pitchFamily="18" charset="0"/>
                      </a:rPr>
                      <m:t>!</m:t>
                    </m:r>
                  </m:oMath>
                </a14:m>
                <a:endParaRPr lang="en-SG" sz="2800" dirty="0">
                  <a:solidFill>
                    <a:srgbClr val="0000FF"/>
                  </a:solidFill>
                </a:endParaRPr>
              </a:p>
            </p:txBody>
          </p:sp>
        </mc:Choice>
        <mc:Fallback xmlns="">
          <p:sp>
            <p:nvSpPr>
              <p:cNvPr id="6" name="TextBox 5">
                <a:extLst>
                  <a:ext uri="{FF2B5EF4-FFF2-40B4-BE49-F238E27FC236}">
                    <a16:creationId xmlns:a16="http://schemas.microsoft.com/office/drawing/2014/main" id="{FFBC9E2A-73DA-DE46-94FA-B03E95D63324}"/>
                  </a:ext>
                </a:extLst>
              </p:cNvPr>
              <p:cNvSpPr txBox="1">
                <a:spLocks noRot="1" noChangeAspect="1" noMove="1" noResize="1" noEditPoints="1" noAdjustHandles="1" noChangeArrowheads="1" noChangeShapeType="1" noTextEdit="1"/>
              </p:cNvSpPr>
              <p:nvPr/>
            </p:nvSpPr>
            <p:spPr>
              <a:xfrm>
                <a:off x="2593004" y="3649244"/>
                <a:ext cx="6629122" cy="523220"/>
              </a:xfrm>
              <a:prstGeom prst="rect">
                <a:avLst/>
              </a:prstGeom>
              <a:blipFill>
                <a:blip r:embed="rId8"/>
                <a:stretch>
                  <a:fillRect l="-2103" t="-11905" b="-309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7F6CC6D-CFC2-4741-AD5E-D59523D31D56}"/>
                  </a:ext>
                </a:extLst>
              </p:cNvPr>
              <p:cNvSpPr txBox="1"/>
              <p:nvPr/>
            </p:nvSpPr>
            <p:spPr>
              <a:xfrm>
                <a:off x="5022232" y="4133665"/>
                <a:ext cx="3799695" cy="523220"/>
              </a:xfrm>
              <a:prstGeom prst="rect">
                <a:avLst/>
              </a:prstGeom>
              <a:noFill/>
            </p:spPr>
            <p:txBody>
              <a:bodyPr wrap="none" rtlCol="0">
                <a:spAutoFit/>
              </a:bodyPr>
              <a:lstStyle/>
              <a:p>
                <a:r>
                  <a:rPr lang="en-US" sz="2800" dirty="0">
                    <a:solidFill>
                      <a:srgbClr val="0000FF"/>
                    </a:solidFill>
                  </a:rPr>
                  <a:t>|</a:t>
                </a:r>
                <a14:m>
                  <m:oMath xmlns:m="http://schemas.openxmlformats.org/officeDocument/2006/math">
                    <m:sSub>
                      <m:sSubPr>
                        <m:ctrlPr>
                          <a:rPr lang="en-SG" sz="2800" i="1">
                            <a:solidFill>
                              <a:srgbClr val="0000FF"/>
                            </a:solidFill>
                            <a:latin typeface="Cambria Math" panose="02040503050406030204" pitchFamily="18" charset="0"/>
                          </a:rPr>
                        </m:ctrlPr>
                      </m:sSubPr>
                      <m:e>
                        <m:r>
                          <a:rPr lang="en-US" sz="2800" i="1">
                            <a:solidFill>
                              <a:srgbClr val="0000FF"/>
                            </a:solidFill>
                            <a:latin typeface="Cambria Math" panose="02040503050406030204" pitchFamily="18" charset="0"/>
                          </a:rPr>
                          <m:t>𝑃</m:t>
                        </m:r>
                      </m:e>
                      <m:sub>
                        <m:r>
                          <a:rPr lang="en-US" sz="2800" i="1">
                            <a:solidFill>
                              <a:srgbClr val="0000FF"/>
                            </a:solidFill>
                            <a:latin typeface="Cambria Math" panose="02040503050406030204" pitchFamily="18" charset="0"/>
                          </a:rPr>
                          <m:t>1</m:t>
                        </m:r>
                      </m:sub>
                    </m:sSub>
                    <m:r>
                      <a:rPr lang="en-US" sz="2800" i="1">
                        <a:solidFill>
                          <a:srgbClr val="0000FF"/>
                        </a:solidFill>
                        <a:latin typeface="Cambria Math" panose="02040503050406030204" pitchFamily="18" charset="0"/>
                      </a:rPr>
                      <m:t>∩</m:t>
                    </m:r>
                    <m:sSub>
                      <m:sSubPr>
                        <m:ctrlPr>
                          <a:rPr lang="en-SG" sz="2800" i="1">
                            <a:solidFill>
                              <a:srgbClr val="0000FF"/>
                            </a:solidFill>
                            <a:latin typeface="Cambria Math" panose="02040503050406030204" pitchFamily="18" charset="0"/>
                          </a:rPr>
                        </m:ctrlPr>
                      </m:sSubPr>
                      <m:e>
                        <m:r>
                          <a:rPr lang="en-US" sz="2800" i="1">
                            <a:solidFill>
                              <a:srgbClr val="0000FF"/>
                            </a:solidFill>
                            <a:latin typeface="Cambria Math" panose="02040503050406030204" pitchFamily="18" charset="0"/>
                          </a:rPr>
                          <m:t>𝑃</m:t>
                        </m:r>
                      </m:e>
                      <m:sub>
                        <m:r>
                          <a:rPr lang="en-US" sz="2800" i="1">
                            <a:solidFill>
                              <a:srgbClr val="0000FF"/>
                            </a:solidFill>
                            <a:latin typeface="Cambria Math" panose="02040503050406030204" pitchFamily="18" charset="0"/>
                          </a:rPr>
                          <m:t>2</m:t>
                        </m:r>
                      </m:sub>
                    </m:sSub>
                    <m:r>
                      <a:rPr lang="en-US" sz="2800" i="1">
                        <a:solidFill>
                          <a:srgbClr val="0000FF"/>
                        </a:solidFill>
                        <a:latin typeface="Cambria Math" panose="02040503050406030204" pitchFamily="18" charset="0"/>
                      </a:rPr>
                      <m:t>∩</m:t>
                    </m:r>
                    <m:sSub>
                      <m:sSubPr>
                        <m:ctrlPr>
                          <a:rPr lang="en-SG" sz="2800" i="1">
                            <a:solidFill>
                              <a:srgbClr val="0000FF"/>
                            </a:solidFill>
                            <a:latin typeface="Cambria Math" panose="02040503050406030204" pitchFamily="18" charset="0"/>
                          </a:rPr>
                        </m:ctrlPr>
                      </m:sSubPr>
                      <m:e>
                        <m:r>
                          <a:rPr lang="en-US" sz="2800" i="1">
                            <a:solidFill>
                              <a:srgbClr val="0000FF"/>
                            </a:solidFill>
                            <a:latin typeface="Cambria Math" panose="02040503050406030204" pitchFamily="18" charset="0"/>
                          </a:rPr>
                          <m:t>𝑃</m:t>
                        </m:r>
                      </m:e>
                      <m:sub>
                        <m:r>
                          <a:rPr lang="en-US" sz="2800" i="1">
                            <a:solidFill>
                              <a:srgbClr val="0000FF"/>
                            </a:solidFill>
                            <a:latin typeface="Cambria Math" panose="02040503050406030204" pitchFamily="18" charset="0"/>
                          </a:rPr>
                          <m:t>3</m:t>
                        </m:r>
                      </m:sub>
                    </m:sSub>
                  </m:oMath>
                </a14:m>
                <a:r>
                  <a:rPr lang="en-US" sz="2800" dirty="0">
                    <a:solidFill>
                      <a:srgbClr val="0000FF"/>
                    </a:solidFill>
                  </a:rPr>
                  <a:t>|</a:t>
                </a:r>
                <a14:m>
                  <m:oMath xmlns:m="http://schemas.openxmlformats.org/officeDocument/2006/math">
                    <m:r>
                      <a:rPr lang="en-US" sz="2800" i="1">
                        <a:solidFill>
                          <a:srgbClr val="0000FF"/>
                        </a:solidFill>
                        <a:latin typeface="Cambria Math" panose="02040503050406030204" pitchFamily="18" charset="0"/>
                      </a:rPr>
                      <m:t>=</m:t>
                    </m:r>
                    <m:d>
                      <m:dPr>
                        <m:ctrlPr>
                          <a:rPr lang="en-SG" sz="2800" i="1">
                            <a:solidFill>
                              <a:srgbClr val="0000FF"/>
                            </a:solidFill>
                            <a:latin typeface="Cambria Math" panose="02040503050406030204" pitchFamily="18" charset="0"/>
                          </a:rPr>
                        </m:ctrlPr>
                      </m:dPr>
                      <m:e>
                        <m:r>
                          <a:rPr lang="en-US" sz="2800" i="1">
                            <a:solidFill>
                              <a:srgbClr val="0000FF"/>
                            </a:solidFill>
                            <a:latin typeface="Cambria Math" panose="02040503050406030204" pitchFamily="18" charset="0"/>
                          </a:rPr>
                          <m:t>𝑛</m:t>
                        </m:r>
                        <m:r>
                          <a:rPr lang="en-US" sz="2800" i="1">
                            <a:solidFill>
                              <a:srgbClr val="0000FF"/>
                            </a:solidFill>
                            <a:latin typeface="Cambria Math" panose="02040503050406030204" pitchFamily="18" charset="0"/>
                          </a:rPr>
                          <m:t>−3</m:t>
                        </m:r>
                      </m:e>
                    </m:d>
                    <m:r>
                      <a:rPr lang="en-US" sz="2800" i="1">
                        <a:solidFill>
                          <a:srgbClr val="0000FF"/>
                        </a:solidFill>
                        <a:latin typeface="Cambria Math" panose="02040503050406030204" pitchFamily="18" charset="0"/>
                      </a:rPr>
                      <m:t>!</m:t>
                    </m:r>
                  </m:oMath>
                </a14:m>
                <a:endParaRPr lang="en-SG" sz="2800" dirty="0">
                  <a:solidFill>
                    <a:srgbClr val="0000FF"/>
                  </a:solidFill>
                </a:endParaRPr>
              </a:p>
            </p:txBody>
          </p:sp>
        </mc:Choice>
        <mc:Fallback xmlns="">
          <p:sp>
            <p:nvSpPr>
              <p:cNvPr id="9" name="TextBox 8">
                <a:extLst>
                  <a:ext uri="{FF2B5EF4-FFF2-40B4-BE49-F238E27FC236}">
                    <a16:creationId xmlns:a16="http://schemas.microsoft.com/office/drawing/2014/main" id="{B7F6CC6D-CFC2-4741-AD5E-D59523D31D56}"/>
                  </a:ext>
                </a:extLst>
              </p:cNvPr>
              <p:cNvSpPr txBox="1">
                <a:spLocks noRot="1" noChangeAspect="1" noMove="1" noResize="1" noEditPoints="1" noAdjustHandles="1" noChangeArrowheads="1" noChangeShapeType="1" noTextEdit="1"/>
              </p:cNvSpPr>
              <p:nvPr/>
            </p:nvSpPr>
            <p:spPr>
              <a:xfrm>
                <a:off x="5022232" y="4133665"/>
                <a:ext cx="3799695" cy="523220"/>
              </a:xfrm>
              <a:prstGeom prst="rect">
                <a:avLst/>
              </a:prstGeom>
              <a:blipFill>
                <a:blip r:embed="rId9"/>
                <a:stretch>
                  <a:fillRect l="-3333" t="-11905" b="-309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2E2FFA7-B877-7742-A1A4-3A4C72D19A0E}"/>
                  </a:ext>
                </a:extLst>
              </p:cNvPr>
              <p:cNvSpPr txBox="1"/>
              <p:nvPr/>
            </p:nvSpPr>
            <p:spPr>
              <a:xfrm>
                <a:off x="2023982" y="5167188"/>
                <a:ext cx="7766485" cy="100957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800" i="1" smtClean="0">
                              <a:solidFill>
                                <a:srgbClr val="0000FF"/>
                              </a:solidFill>
                              <a:latin typeface="Cambria Math" panose="02040503050406030204" pitchFamily="18" charset="0"/>
                            </a:rPr>
                          </m:ctrlPr>
                        </m:dPr>
                        <m:e>
                          <m:sSub>
                            <m:sSubPr>
                              <m:ctrlPr>
                                <a:rPr lang="en-SG" sz="2800" i="1">
                                  <a:solidFill>
                                    <a:srgbClr val="0000FF"/>
                                  </a:solidFill>
                                  <a:latin typeface="Cambria Math" panose="02040503050406030204" pitchFamily="18" charset="0"/>
                                </a:rPr>
                              </m:ctrlPr>
                            </m:sSubPr>
                            <m:e>
                              <m:r>
                                <a:rPr lang="en-US" sz="2800" i="1">
                                  <a:solidFill>
                                    <a:srgbClr val="0000FF"/>
                                  </a:solidFill>
                                  <a:latin typeface="Cambria Math" panose="02040503050406030204" pitchFamily="18" charset="0"/>
                                </a:rPr>
                                <m:t>𝑃</m:t>
                              </m:r>
                            </m:e>
                            <m:sub>
                              <m:r>
                                <a:rPr lang="en-US" sz="2800" i="1">
                                  <a:solidFill>
                                    <a:srgbClr val="0000FF"/>
                                  </a:solidFill>
                                  <a:latin typeface="Cambria Math" panose="02040503050406030204" pitchFamily="18" charset="0"/>
                                </a:rPr>
                                <m:t>1</m:t>
                              </m:r>
                            </m:sub>
                          </m:sSub>
                          <m:r>
                            <a:rPr lang="en-US" sz="2800" i="1">
                              <a:solidFill>
                                <a:srgbClr val="0000FF"/>
                              </a:solidFill>
                              <a:latin typeface="Cambria Math" panose="02040503050406030204" pitchFamily="18" charset="0"/>
                            </a:rPr>
                            <m:t>∪</m:t>
                          </m:r>
                          <m:sSub>
                            <m:sSubPr>
                              <m:ctrlPr>
                                <a:rPr lang="en-SG" sz="2800" i="1">
                                  <a:solidFill>
                                    <a:srgbClr val="0000FF"/>
                                  </a:solidFill>
                                  <a:latin typeface="Cambria Math" panose="02040503050406030204" pitchFamily="18" charset="0"/>
                                </a:rPr>
                              </m:ctrlPr>
                            </m:sSubPr>
                            <m:e>
                              <m:r>
                                <a:rPr lang="en-US" sz="2800" i="1">
                                  <a:solidFill>
                                    <a:srgbClr val="0000FF"/>
                                  </a:solidFill>
                                  <a:latin typeface="Cambria Math" panose="02040503050406030204" pitchFamily="18" charset="0"/>
                                </a:rPr>
                                <m:t>𝑃</m:t>
                              </m:r>
                            </m:e>
                            <m:sub>
                              <m:r>
                                <a:rPr lang="en-US" sz="2800" i="1">
                                  <a:solidFill>
                                    <a:srgbClr val="0000FF"/>
                                  </a:solidFill>
                                  <a:latin typeface="Cambria Math" panose="02040503050406030204" pitchFamily="18" charset="0"/>
                                </a:rPr>
                                <m:t>2</m:t>
                              </m:r>
                            </m:sub>
                          </m:sSub>
                          <m:r>
                            <a:rPr lang="en-US" sz="2800" i="1">
                              <a:solidFill>
                                <a:srgbClr val="0000FF"/>
                              </a:solidFill>
                              <a:latin typeface="Cambria Math" panose="02040503050406030204" pitchFamily="18" charset="0"/>
                            </a:rPr>
                            <m:t>∪</m:t>
                          </m:r>
                          <m:sSub>
                            <m:sSubPr>
                              <m:ctrlPr>
                                <a:rPr lang="en-SG" sz="2800" i="1">
                                  <a:solidFill>
                                    <a:srgbClr val="0000FF"/>
                                  </a:solidFill>
                                  <a:latin typeface="Cambria Math" panose="02040503050406030204" pitchFamily="18" charset="0"/>
                                </a:rPr>
                              </m:ctrlPr>
                            </m:sSubPr>
                            <m:e>
                              <m:r>
                                <a:rPr lang="en-US" sz="2800" i="1">
                                  <a:solidFill>
                                    <a:srgbClr val="0000FF"/>
                                  </a:solidFill>
                                  <a:latin typeface="Cambria Math" panose="02040503050406030204" pitchFamily="18" charset="0"/>
                                </a:rPr>
                                <m:t>𝑃</m:t>
                              </m:r>
                            </m:e>
                            <m:sub>
                              <m:r>
                                <a:rPr lang="en-US" sz="2800" i="1">
                                  <a:solidFill>
                                    <a:srgbClr val="0000FF"/>
                                  </a:solidFill>
                                  <a:latin typeface="Cambria Math" panose="02040503050406030204" pitchFamily="18" charset="0"/>
                                </a:rPr>
                                <m:t>3</m:t>
                              </m:r>
                            </m:sub>
                          </m:sSub>
                        </m:e>
                      </m:d>
                      <m:r>
                        <a:rPr lang="en-US" sz="2800" i="1">
                          <a:solidFill>
                            <a:srgbClr val="0000FF"/>
                          </a:solidFill>
                          <a:latin typeface="Cambria Math" panose="02040503050406030204" pitchFamily="18" charset="0"/>
                        </a:rPr>
                        <m:t>=3</m:t>
                      </m:r>
                      <m:d>
                        <m:dPr>
                          <m:ctrlPr>
                            <a:rPr lang="en-SG" sz="2800" i="1">
                              <a:solidFill>
                                <a:srgbClr val="0000FF"/>
                              </a:solidFill>
                              <a:latin typeface="Cambria Math" panose="02040503050406030204" pitchFamily="18" charset="0"/>
                            </a:rPr>
                          </m:ctrlPr>
                        </m:dPr>
                        <m:e>
                          <m:r>
                            <a:rPr lang="en-US" sz="2800" i="1">
                              <a:solidFill>
                                <a:srgbClr val="0000FF"/>
                              </a:solidFill>
                              <a:latin typeface="Cambria Math" panose="02040503050406030204" pitchFamily="18" charset="0"/>
                            </a:rPr>
                            <m:t>𝑛</m:t>
                          </m:r>
                          <m:r>
                            <a:rPr lang="en-US" sz="2800" i="1">
                              <a:solidFill>
                                <a:srgbClr val="0000FF"/>
                              </a:solidFill>
                              <a:latin typeface="Cambria Math" panose="02040503050406030204" pitchFamily="18" charset="0"/>
                            </a:rPr>
                            <m:t>−1</m:t>
                          </m:r>
                        </m:e>
                      </m:d>
                      <m:r>
                        <a:rPr lang="en-US" sz="2800" i="1">
                          <a:solidFill>
                            <a:srgbClr val="0000FF"/>
                          </a:solidFill>
                          <a:latin typeface="Cambria Math" panose="02040503050406030204" pitchFamily="18" charset="0"/>
                        </a:rPr>
                        <m:t>!−3</m:t>
                      </m:r>
                      <m:d>
                        <m:dPr>
                          <m:ctrlPr>
                            <a:rPr lang="en-SG" sz="2800" i="1">
                              <a:solidFill>
                                <a:srgbClr val="0000FF"/>
                              </a:solidFill>
                              <a:latin typeface="Cambria Math" panose="02040503050406030204" pitchFamily="18" charset="0"/>
                            </a:rPr>
                          </m:ctrlPr>
                        </m:dPr>
                        <m:e>
                          <m:r>
                            <a:rPr lang="en-US" sz="2800" i="1">
                              <a:solidFill>
                                <a:srgbClr val="0000FF"/>
                              </a:solidFill>
                              <a:latin typeface="Cambria Math" panose="02040503050406030204" pitchFamily="18" charset="0"/>
                            </a:rPr>
                            <m:t>𝑛</m:t>
                          </m:r>
                          <m:r>
                            <a:rPr lang="en-US" sz="2800" i="1">
                              <a:solidFill>
                                <a:srgbClr val="0000FF"/>
                              </a:solidFill>
                              <a:latin typeface="Cambria Math" panose="02040503050406030204" pitchFamily="18" charset="0"/>
                            </a:rPr>
                            <m:t>−2</m:t>
                          </m:r>
                        </m:e>
                      </m:d>
                      <m:r>
                        <a:rPr lang="en-US" sz="2800" i="1">
                          <a:solidFill>
                            <a:srgbClr val="0000FF"/>
                          </a:solidFill>
                          <a:latin typeface="Cambria Math" panose="02040503050406030204" pitchFamily="18" charset="0"/>
                        </a:rPr>
                        <m:t>!+</m:t>
                      </m:r>
                      <m:d>
                        <m:dPr>
                          <m:ctrlPr>
                            <a:rPr lang="en-SG" sz="2800" i="1">
                              <a:solidFill>
                                <a:srgbClr val="0000FF"/>
                              </a:solidFill>
                              <a:latin typeface="Cambria Math" panose="02040503050406030204" pitchFamily="18" charset="0"/>
                            </a:rPr>
                          </m:ctrlPr>
                        </m:dPr>
                        <m:e>
                          <m:r>
                            <a:rPr lang="en-US" sz="2800" i="1">
                              <a:solidFill>
                                <a:srgbClr val="0000FF"/>
                              </a:solidFill>
                              <a:latin typeface="Cambria Math" panose="02040503050406030204" pitchFamily="18" charset="0"/>
                            </a:rPr>
                            <m:t>𝑛</m:t>
                          </m:r>
                          <m:r>
                            <a:rPr lang="en-US" sz="2800" i="1">
                              <a:solidFill>
                                <a:srgbClr val="0000FF"/>
                              </a:solidFill>
                              <a:latin typeface="Cambria Math" panose="02040503050406030204" pitchFamily="18" charset="0"/>
                            </a:rPr>
                            <m:t>−3</m:t>
                          </m:r>
                        </m:e>
                      </m:d>
                      <m:r>
                        <a:rPr lang="en-US" sz="2800" i="1">
                          <a:solidFill>
                            <a:srgbClr val="0000FF"/>
                          </a:solidFill>
                          <a:latin typeface="Cambria Math" panose="02040503050406030204" pitchFamily="18" charset="0"/>
                        </a:rPr>
                        <m:t>!</m:t>
                      </m:r>
                    </m:oMath>
                  </m:oMathPara>
                </a14:m>
                <a:endParaRPr lang="en-US" sz="2800" i="1" dirty="0">
                  <a:solidFill>
                    <a:srgbClr val="0000FF"/>
                  </a:solidFill>
                </a:endParaRPr>
              </a:p>
              <a:p>
                <a:r>
                  <a:rPr lang="en-US" sz="2800" dirty="0">
                    <a:solidFill>
                      <a:srgbClr val="0000FF"/>
                    </a:solidFill>
                  </a:rPr>
                  <a:t>                               </a:t>
                </a:r>
                <a14:m>
                  <m:oMath xmlns:m="http://schemas.openxmlformats.org/officeDocument/2006/math">
                    <m:r>
                      <a:rPr lang="en-US" sz="2800" i="1">
                        <a:solidFill>
                          <a:srgbClr val="0000FF"/>
                        </a:solidFill>
                        <a:latin typeface="Cambria Math" panose="02040503050406030204" pitchFamily="18" charset="0"/>
                      </a:rPr>
                      <m:t>=</m:t>
                    </m:r>
                    <m:d>
                      <m:dPr>
                        <m:ctrlPr>
                          <a:rPr lang="en-SG" sz="2800" i="1">
                            <a:solidFill>
                              <a:srgbClr val="0000FF"/>
                            </a:solidFill>
                            <a:latin typeface="Cambria Math" panose="02040503050406030204" pitchFamily="18" charset="0"/>
                          </a:rPr>
                        </m:ctrlPr>
                      </m:dPr>
                      <m:e>
                        <m:r>
                          <a:rPr lang="en-US" sz="2800" i="1">
                            <a:solidFill>
                              <a:srgbClr val="0000FF"/>
                            </a:solidFill>
                            <a:latin typeface="Cambria Math" panose="02040503050406030204" pitchFamily="18" charset="0"/>
                          </a:rPr>
                          <m:t>3</m:t>
                        </m:r>
                        <m:sSup>
                          <m:sSupPr>
                            <m:ctrlPr>
                              <a:rPr lang="en-SG" sz="2800" i="1">
                                <a:solidFill>
                                  <a:srgbClr val="0000FF"/>
                                </a:solidFill>
                                <a:latin typeface="Cambria Math" panose="02040503050406030204" pitchFamily="18" charset="0"/>
                              </a:rPr>
                            </m:ctrlPr>
                          </m:sSupPr>
                          <m:e>
                            <m:r>
                              <a:rPr lang="en-US" sz="2800" i="1">
                                <a:solidFill>
                                  <a:srgbClr val="0000FF"/>
                                </a:solidFill>
                                <a:latin typeface="Cambria Math" panose="02040503050406030204" pitchFamily="18" charset="0"/>
                              </a:rPr>
                              <m:t>𝑛</m:t>
                            </m:r>
                          </m:e>
                          <m:sup>
                            <m:r>
                              <a:rPr lang="en-US" sz="2800" i="1">
                                <a:solidFill>
                                  <a:srgbClr val="0000FF"/>
                                </a:solidFill>
                                <a:latin typeface="Cambria Math" panose="02040503050406030204" pitchFamily="18" charset="0"/>
                              </a:rPr>
                              <m:t>2</m:t>
                            </m:r>
                          </m:sup>
                        </m:sSup>
                        <m:r>
                          <a:rPr lang="en-US" sz="2800" i="1">
                            <a:solidFill>
                              <a:srgbClr val="0000FF"/>
                            </a:solidFill>
                            <a:latin typeface="Cambria Math" panose="02040503050406030204" pitchFamily="18" charset="0"/>
                          </a:rPr>
                          <m:t>−12</m:t>
                        </m:r>
                        <m:r>
                          <a:rPr lang="en-US" sz="2800" i="1">
                            <a:solidFill>
                              <a:srgbClr val="0000FF"/>
                            </a:solidFill>
                            <a:latin typeface="Cambria Math" panose="02040503050406030204" pitchFamily="18" charset="0"/>
                          </a:rPr>
                          <m:t>𝑛</m:t>
                        </m:r>
                        <m:r>
                          <a:rPr lang="en-US" sz="2800" i="1">
                            <a:solidFill>
                              <a:srgbClr val="0000FF"/>
                            </a:solidFill>
                            <a:latin typeface="Cambria Math" panose="02040503050406030204" pitchFamily="18" charset="0"/>
                          </a:rPr>
                          <m:t>+13</m:t>
                        </m:r>
                      </m:e>
                    </m:d>
                    <m:d>
                      <m:dPr>
                        <m:ctrlPr>
                          <a:rPr lang="en-SG" sz="2800" i="1">
                            <a:solidFill>
                              <a:srgbClr val="0000FF"/>
                            </a:solidFill>
                            <a:latin typeface="Cambria Math" panose="02040503050406030204" pitchFamily="18" charset="0"/>
                          </a:rPr>
                        </m:ctrlPr>
                      </m:dPr>
                      <m:e>
                        <m:r>
                          <a:rPr lang="en-US" sz="2800" i="1">
                            <a:solidFill>
                              <a:srgbClr val="0000FF"/>
                            </a:solidFill>
                            <a:latin typeface="Cambria Math" panose="02040503050406030204" pitchFamily="18" charset="0"/>
                          </a:rPr>
                          <m:t>𝑛</m:t>
                        </m:r>
                        <m:r>
                          <a:rPr lang="en-US" sz="2800" i="1">
                            <a:solidFill>
                              <a:srgbClr val="0000FF"/>
                            </a:solidFill>
                            <a:latin typeface="Cambria Math" panose="02040503050406030204" pitchFamily="18" charset="0"/>
                          </a:rPr>
                          <m:t>−3</m:t>
                        </m:r>
                      </m:e>
                    </m:d>
                    <m:r>
                      <a:rPr lang="en-US" sz="2800" i="1">
                        <a:solidFill>
                          <a:srgbClr val="0000FF"/>
                        </a:solidFill>
                        <a:latin typeface="Cambria Math" panose="02040503050406030204" pitchFamily="18" charset="0"/>
                      </a:rPr>
                      <m:t>!</m:t>
                    </m:r>
                  </m:oMath>
                </a14:m>
                <a:endParaRPr lang="en-SG" sz="2800" dirty="0">
                  <a:solidFill>
                    <a:srgbClr val="0000FF"/>
                  </a:solidFill>
                </a:endParaRPr>
              </a:p>
            </p:txBody>
          </p:sp>
        </mc:Choice>
        <mc:Fallback xmlns="">
          <p:sp>
            <p:nvSpPr>
              <p:cNvPr id="12" name="TextBox 11">
                <a:extLst>
                  <a:ext uri="{FF2B5EF4-FFF2-40B4-BE49-F238E27FC236}">
                    <a16:creationId xmlns:a16="http://schemas.microsoft.com/office/drawing/2014/main" id="{82E2FFA7-B877-7742-A1A4-3A4C72D19A0E}"/>
                  </a:ext>
                </a:extLst>
              </p:cNvPr>
              <p:cNvSpPr txBox="1">
                <a:spLocks noRot="1" noChangeAspect="1" noMove="1" noResize="1" noEditPoints="1" noAdjustHandles="1" noChangeArrowheads="1" noChangeShapeType="1" noTextEdit="1"/>
              </p:cNvSpPr>
              <p:nvPr/>
            </p:nvSpPr>
            <p:spPr>
              <a:xfrm>
                <a:off x="2023982" y="5167188"/>
                <a:ext cx="7766485" cy="1009572"/>
              </a:xfrm>
              <a:prstGeom prst="rect">
                <a:avLst/>
              </a:prstGeom>
              <a:blipFill>
                <a:blip r:embed="rId10"/>
                <a:stretch>
                  <a:fillRect/>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83B772B3-B5FC-CB4B-9825-37E3FF4F06FD}"/>
              </a:ext>
            </a:extLst>
          </p:cNvPr>
          <p:cNvSpPr txBox="1"/>
          <p:nvPr/>
        </p:nvSpPr>
        <p:spPr>
          <a:xfrm>
            <a:off x="1412247" y="4656885"/>
            <a:ext cx="7141699" cy="523220"/>
          </a:xfrm>
          <a:prstGeom prst="rect">
            <a:avLst/>
          </a:prstGeom>
          <a:noFill/>
        </p:spPr>
        <p:txBody>
          <a:bodyPr wrap="none" rtlCol="0">
            <a:spAutoFit/>
          </a:bodyPr>
          <a:lstStyle/>
          <a:p>
            <a:r>
              <a:rPr lang="en-US" sz="2800" dirty="0">
                <a:solidFill>
                  <a:srgbClr val="C00000"/>
                </a:solidFill>
              </a:rPr>
              <a:t>By</a:t>
            </a:r>
            <a:r>
              <a:rPr lang="en-US" sz="2800" dirty="0"/>
              <a:t> </a:t>
            </a:r>
            <a:r>
              <a:rPr lang="en-US" sz="2800" dirty="0">
                <a:solidFill>
                  <a:srgbClr val="C00000"/>
                </a:solidFill>
              </a:rPr>
              <a:t>the inclusion/exclusion rule (theorem 9.3.3), </a:t>
            </a:r>
            <a:endParaRPr lang="en-SG" sz="2800" dirty="0">
              <a:solidFill>
                <a:srgbClr val="C00000"/>
              </a:solidFill>
            </a:endParaRPr>
          </a:p>
        </p:txBody>
      </p:sp>
    </p:spTree>
    <p:extLst>
      <p:ext uri="{BB962C8B-B14F-4D97-AF65-F5344CB8AC3E}">
        <p14:creationId xmlns:p14="http://schemas.microsoft.com/office/powerpoint/2010/main" val="2303144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dissolve">
                                      <p:cBhvr>
                                        <p:cTn id="7" dur="50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dissolve">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dissolv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dissolv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3"/>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animBg="1"/>
      <p:bldP spid="4" grpId="0"/>
      <p:bldP spid="7" grpId="0"/>
      <p:bldP spid="11" grpId="0"/>
      <p:bldP spid="3" grpId="0"/>
      <p:bldP spid="6" grpId="0"/>
      <p:bldP spid="9" grpId="0"/>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9532D-7B1D-4496-906D-F1887FE508D2}"/>
              </a:ext>
            </a:extLst>
          </p:cNvPr>
          <p:cNvSpPr>
            <a:spLocks noGrp="1"/>
          </p:cNvSpPr>
          <p:nvPr>
            <p:ph type="title"/>
          </p:nvPr>
        </p:nvSpPr>
        <p:spPr>
          <a:xfrm>
            <a:off x="314662" y="226852"/>
            <a:ext cx="1097585" cy="895927"/>
          </a:xfrm>
        </p:spPr>
        <p:txBody>
          <a:bodyPr>
            <a:normAutofit/>
          </a:bodyPr>
          <a:lstStyle/>
          <a:p>
            <a:pPr>
              <a:lnSpc>
                <a:spcPct val="100000"/>
              </a:lnSpc>
            </a:pPr>
            <a:r>
              <a:rPr lang="en-SG" dirty="0">
                <a:solidFill>
                  <a:schemeClr val="bg2">
                    <a:lumMod val="50000"/>
                  </a:schemeClr>
                </a:solidFill>
              </a:rPr>
              <a:t>Q5.</a:t>
            </a:r>
            <a:endParaRPr lang="en-SG" dirty="0">
              <a:solidFill>
                <a:schemeClr val="bg2">
                  <a:lumMod val="50000"/>
                </a:schemeClr>
              </a:solidFill>
              <a:latin typeface="Cambria Math" panose="02040503050406030204" pitchFamily="18" charset="0"/>
              <a:ea typeface="Cambria Math" panose="02040503050406030204" pitchFamily="18" charset="0"/>
            </a:endParaRPr>
          </a:p>
        </p:txBody>
      </p:sp>
      <p:sp>
        <p:nvSpPr>
          <p:cNvPr id="10" name="Slide Number Placeholder 1"/>
          <p:cNvSpPr>
            <a:spLocks noGrp="1"/>
          </p:cNvSpPr>
          <p:nvPr>
            <p:ph type="sldNum" sz="quarter" idx="12"/>
          </p:nvPr>
        </p:nvSpPr>
        <p:spPr>
          <a:xfrm>
            <a:off x="10485783" y="6492875"/>
            <a:ext cx="1706217" cy="365125"/>
          </a:xfrm>
        </p:spPr>
        <p:txBody>
          <a:bodyPr/>
          <a:lstStyle/>
          <a:p>
            <a:fld id="{576A5E36-E009-4840-A577-F8CF29116582}" type="slidenum">
              <a:rPr lang="en-US" sz="1600" smtClean="0">
                <a:solidFill>
                  <a:schemeClr val="bg1"/>
                </a:solidFill>
              </a:rPr>
              <a:t>8</a:t>
            </a:fld>
            <a:endParaRPr lang="en-US" sz="1600" dirty="0">
              <a:solidFill>
                <a:schemeClr val="bg1"/>
              </a:solidFill>
            </a:endParaRPr>
          </a:p>
        </p:txBody>
      </p:sp>
      <p:sp>
        <p:nvSpPr>
          <p:cNvPr id="14" name="TextBox 13">
            <a:extLst>
              <a:ext uri="{FF2B5EF4-FFF2-40B4-BE49-F238E27FC236}">
                <a16:creationId xmlns:a16="http://schemas.microsoft.com/office/drawing/2014/main" id="{59FB7879-BCF9-4B1A-A2CC-BB0778FBDB53}"/>
              </a:ext>
            </a:extLst>
          </p:cNvPr>
          <p:cNvSpPr txBox="1"/>
          <p:nvPr/>
        </p:nvSpPr>
        <p:spPr>
          <a:xfrm>
            <a:off x="1412247" y="382427"/>
            <a:ext cx="9782226" cy="1815882"/>
          </a:xfrm>
          <a:prstGeom prst="rect">
            <a:avLst/>
          </a:prstGeom>
          <a:solidFill>
            <a:srgbClr val="CCECFF"/>
          </a:solidFill>
        </p:spPr>
        <p:txBody>
          <a:bodyPr wrap="square" rtlCol="0">
            <a:spAutoFit/>
          </a:bodyPr>
          <a:lstStyle/>
          <a:p>
            <a:r>
              <a:rPr lang="en-SG" sz="2800" dirty="0"/>
              <a:t>Given n boxes numbered 1 to n, each box to be filled with a white ball or a blue ball. At least one box contains a white ball and boxes containing white balls must be consecutively numbered.</a:t>
            </a:r>
          </a:p>
          <a:p>
            <a:r>
              <a:rPr lang="en-SG" sz="2800" dirty="0">
                <a:solidFill>
                  <a:srgbClr val="0000FF"/>
                </a:solidFill>
              </a:rPr>
              <a:t>What is the total number of ways this can be done?</a:t>
            </a:r>
          </a:p>
        </p:txBody>
      </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EEC64C99-9F71-48FB-8F62-1580BF788EE6}"/>
                  </a:ext>
                </a:extLst>
              </p:cNvPr>
              <p:cNvSpPr txBox="1"/>
              <p:nvPr/>
            </p:nvSpPr>
            <p:spPr>
              <a:xfrm>
                <a:off x="988318" y="2161839"/>
                <a:ext cx="6438308" cy="523220"/>
              </a:xfrm>
              <a:prstGeom prst="rect">
                <a:avLst/>
              </a:prstGeom>
              <a:noFill/>
            </p:spPr>
            <p:txBody>
              <a:bodyPr wrap="square" rtlCol="0">
                <a:spAutoFit/>
              </a:bodyPr>
              <a:lstStyle/>
              <a:p>
                <a:r>
                  <a:rPr lang="en-SG" sz="2800" dirty="0"/>
                  <a:t>Case </a:t>
                </a:r>
                <a14:m>
                  <m:oMath xmlns:m="http://schemas.openxmlformats.org/officeDocument/2006/math">
                    <m:r>
                      <a:rPr lang="en-SG" sz="2800" i="1" dirty="0" smtClean="0">
                        <a:latin typeface="Cambria Math" panose="02040503050406030204" pitchFamily="18" charset="0"/>
                      </a:rPr>
                      <m:t>1</m:t>
                    </m:r>
                  </m:oMath>
                </a14:m>
                <a:r>
                  <a:rPr lang="en-SG" sz="2800" dirty="0"/>
                  <a:t>: A white ball in a box.</a:t>
                </a:r>
              </a:p>
            </p:txBody>
          </p:sp>
        </mc:Choice>
        <mc:Fallback xmlns="">
          <p:sp>
            <p:nvSpPr>
              <p:cNvPr id="48" name="TextBox 47">
                <a:extLst>
                  <a:ext uri="{FF2B5EF4-FFF2-40B4-BE49-F238E27FC236}">
                    <a16:creationId xmlns:a16="http://schemas.microsoft.com/office/drawing/2014/main" id="{EEC64C99-9F71-48FB-8F62-1580BF788EE6}"/>
                  </a:ext>
                </a:extLst>
              </p:cNvPr>
              <p:cNvSpPr txBox="1">
                <a:spLocks noRot="1" noChangeAspect="1" noMove="1" noResize="1" noEditPoints="1" noAdjustHandles="1" noChangeArrowheads="1" noChangeShapeType="1" noTextEdit="1"/>
              </p:cNvSpPr>
              <p:nvPr/>
            </p:nvSpPr>
            <p:spPr>
              <a:xfrm>
                <a:off x="988318" y="2161839"/>
                <a:ext cx="6438308" cy="523220"/>
              </a:xfrm>
              <a:prstGeom prst="rect">
                <a:avLst/>
              </a:prstGeom>
              <a:blipFill>
                <a:blip r:embed="rId2"/>
                <a:stretch>
                  <a:fillRect l="-1969" t="-11905" b="-309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9672E8F-9758-4C48-B2BC-9467CB5AD62F}"/>
                  </a:ext>
                </a:extLst>
              </p:cNvPr>
              <p:cNvSpPr txBox="1"/>
              <p:nvPr/>
            </p:nvSpPr>
            <p:spPr>
              <a:xfrm>
                <a:off x="973874" y="2711869"/>
                <a:ext cx="6590708" cy="523220"/>
              </a:xfrm>
              <a:prstGeom prst="rect">
                <a:avLst/>
              </a:prstGeom>
              <a:noFill/>
            </p:spPr>
            <p:txBody>
              <a:bodyPr wrap="square" rtlCol="0">
                <a:spAutoFit/>
              </a:bodyPr>
              <a:lstStyle/>
              <a:p>
                <a:pPr marL="1163638" indent="-1163638"/>
                <a:r>
                  <a:rPr lang="en-SG" sz="2800" dirty="0"/>
                  <a:t>Case </a:t>
                </a:r>
                <a14:m>
                  <m:oMath xmlns:m="http://schemas.openxmlformats.org/officeDocument/2006/math">
                    <m:r>
                      <a:rPr lang="en-SG" sz="2800" i="1" dirty="0" smtClean="0">
                        <a:latin typeface="Cambria Math" panose="02040503050406030204" pitchFamily="18" charset="0"/>
                      </a:rPr>
                      <m:t>2</m:t>
                    </m:r>
                  </m:oMath>
                </a14:m>
                <a:r>
                  <a:rPr lang="en-SG" sz="2800" dirty="0"/>
                  <a:t>: White balls in </a:t>
                </a:r>
                <a14:m>
                  <m:oMath xmlns:m="http://schemas.openxmlformats.org/officeDocument/2006/math">
                    <m:r>
                      <a:rPr lang="en-SG" sz="2800" i="1" dirty="0" smtClean="0">
                        <a:latin typeface="Cambria Math" panose="02040503050406030204" pitchFamily="18" charset="0"/>
                      </a:rPr>
                      <m:t>2</m:t>
                    </m:r>
                  </m:oMath>
                </a14:m>
                <a:r>
                  <a:rPr lang="en-SG" sz="2800" dirty="0"/>
                  <a:t> consecutive boxes.</a:t>
                </a:r>
              </a:p>
            </p:txBody>
          </p:sp>
        </mc:Choice>
        <mc:Fallback xmlns="">
          <p:sp>
            <p:nvSpPr>
              <p:cNvPr id="12" name="TextBox 11">
                <a:extLst>
                  <a:ext uri="{FF2B5EF4-FFF2-40B4-BE49-F238E27FC236}">
                    <a16:creationId xmlns:a16="http://schemas.microsoft.com/office/drawing/2014/main" id="{79672E8F-9758-4C48-B2BC-9467CB5AD62F}"/>
                  </a:ext>
                </a:extLst>
              </p:cNvPr>
              <p:cNvSpPr txBox="1">
                <a:spLocks noRot="1" noChangeAspect="1" noMove="1" noResize="1" noEditPoints="1" noAdjustHandles="1" noChangeArrowheads="1" noChangeShapeType="1" noTextEdit="1"/>
              </p:cNvSpPr>
              <p:nvPr/>
            </p:nvSpPr>
            <p:spPr>
              <a:xfrm>
                <a:off x="973874" y="2711869"/>
                <a:ext cx="6590708" cy="523220"/>
              </a:xfrm>
              <a:prstGeom prst="rect">
                <a:avLst/>
              </a:prstGeom>
              <a:blipFill>
                <a:blip r:embed="rId3"/>
                <a:stretch>
                  <a:fillRect l="-1923" t="-11905" b="-30952"/>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DBB7CDDB-3672-47CC-8D8A-0F189720CD6F}"/>
              </a:ext>
            </a:extLst>
          </p:cNvPr>
          <p:cNvSpPr txBox="1"/>
          <p:nvPr/>
        </p:nvSpPr>
        <p:spPr>
          <a:xfrm>
            <a:off x="1616083" y="3464440"/>
            <a:ext cx="5195454" cy="523220"/>
          </a:xfrm>
          <a:prstGeom prst="rect">
            <a:avLst/>
          </a:prstGeom>
          <a:noFill/>
        </p:spPr>
        <p:txBody>
          <a:bodyPr wrap="square" rtlCol="0">
            <a:spAutoFit/>
          </a:bodyPr>
          <a:lstStyle/>
          <a:p>
            <a:pPr marL="1163638" indent="-1163638" algn="ctr"/>
            <a:r>
              <a:rPr lang="en-SG" sz="2800" b="1" dirty="0"/>
              <a:t>:</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B5B6F73-C874-404F-9723-F804E16C70BC}"/>
                  </a:ext>
                </a:extLst>
              </p:cNvPr>
              <p:cNvSpPr txBox="1"/>
              <p:nvPr/>
            </p:nvSpPr>
            <p:spPr>
              <a:xfrm>
                <a:off x="973874" y="3770627"/>
                <a:ext cx="6590708" cy="523220"/>
              </a:xfrm>
              <a:prstGeom prst="rect">
                <a:avLst/>
              </a:prstGeom>
              <a:noFill/>
            </p:spPr>
            <p:txBody>
              <a:bodyPr wrap="square" rtlCol="0">
                <a:spAutoFit/>
              </a:bodyPr>
              <a:lstStyle/>
              <a:p>
                <a:pPr marL="1163638" indent="-1163638"/>
                <a:r>
                  <a:rPr lang="en-SG" sz="2800" dirty="0"/>
                  <a:t>Case </a:t>
                </a:r>
                <a14:m>
                  <m:oMath xmlns:m="http://schemas.openxmlformats.org/officeDocument/2006/math">
                    <m:r>
                      <a:rPr lang="en-SG" sz="2800" i="1" dirty="0" smtClean="0">
                        <a:latin typeface="Cambria Math" panose="02040503050406030204" pitchFamily="18" charset="0"/>
                      </a:rPr>
                      <m:t>𝑛</m:t>
                    </m:r>
                  </m:oMath>
                </a14:m>
                <a:r>
                  <a:rPr lang="en-SG" sz="2800" dirty="0"/>
                  <a:t>: White balls in </a:t>
                </a:r>
                <a14:m>
                  <m:oMath xmlns:m="http://schemas.openxmlformats.org/officeDocument/2006/math">
                    <m:r>
                      <a:rPr lang="en-SG" sz="2800" i="1" dirty="0" smtClean="0">
                        <a:latin typeface="Cambria Math" panose="02040503050406030204" pitchFamily="18" charset="0"/>
                      </a:rPr>
                      <m:t>𝑛</m:t>
                    </m:r>
                  </m:oMath>
                </a14:m>
                <a:r>
                  <a:rPr lang="en-SG" sz="2800" dirty="0"/>
                  <a:t> consecutive boxes.</a:t>
                </a:r>
              </a:p>
            </p:txBody>
          </p:sp>
        </mc:Choice>
        <mc:Fallback xmlns="">
          <p:sp>
            <p:nvSpPr>
              <p:cNvPr id="15" name="TextBox 14">
                <a:extLst>
                  <a:ext uri="{FF2B5EF4-FFF2-40B4-BE49-F238E27FC236}">
                    <a16:creationId xmlns:a16="http://schemas.microsoft.com/office/drawing/2014/main" id="{DB5B6F73-C874-404F-9723-F804E16C70BC}"/>
                  </a:ext>
                </a:extLst>
              </p:cNvPr>
              <p:cNvSpPr txBox="1">
                <a:spLocks noRot="1" noChangeAspect="1" noMove="1" noResize="1" noEditPoints="1" noAdjustHandles="1" noChangeArrowheads="1" noChangeShapeType="1" noTextEdit="1"/>
              </p:cNvSpPr>
              <p:nvPr/>
            </p:nvSpPr>
            <p:spPr>
              <a:xfrm>
                <a:off x="973874" y="3770627"/>
                <a:ext cx="6590708" cy="523220"/>
              </a:xfrm>
              <a:prstGeom prst="rect">
                <a:avLst/>
              </a:prstGeom>
              <a:blipFill>
                <a:blip r:embed="rId4"/>
                <a:stretch>
                  <a:fillRect l="-1923" t="-14634" b="-317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DEBC205-A600-4346-A64B-DA042490AED7}"/>
                  </a:ext>
                </a:extLst>
              </p:cNvPr>
              <p:cNvSpPr txBox="1"/>
              <p:nvPr/>
            </p:nvSpPr>
            <p:spPr>
              <a:xfrm>
                <a:off x="988318" y="3212576"/>
                <a:ext cx="6590708" cy="523220"/>
              </a:xfrm>
              <a:prstGeom prst="rect">
                <a:avLst/>
              </a:prstGeom>
              <a:noFill/>
            </p:spPr>
            <p:txBody>
              <a:bodyPr wrap="square" rtlCol="0">
                <a:spAutoFit/>
              </a:bodyPr>
              <a:lstStyle/>
              <a:p>
                <a:pPr marL="1163638" indent="-1163638"/>
                <a:r>
                  <a:rPr lang="en-SG" sz="2800" dirty="0"/>
                  <a:t>Case </a:t>
                </a:r>
                <a14:m>
                  <m:oMath xmlns:m="http://schemas.openxmlformats.org/officeDocument/2006/math">
                    <m:r>
                      <a:rPr lang="en-SG" sz="2800" b="0" i="1" dirty="0" smtClean="0">
                        <a:latin typeface="Cambria Math" panose="02040503050406030204" pitchFamily="18" charset="0"/>
                      </a:rPr>
                      <m:t>3</m:t>
                    </m:r>
                  </m:oMath>
                </a14:m>
                <a:r>
                  <a:rPr lang="en-SG" sz="2800" dirty="0"/>
                  <a:t>: White balls in </a:t>
                </a:r>
                <a14:m>
                  <m:oMath xmlns:m="http://schemas.openxmlformats.org/officeDocument/2006/math">
                    <m:r>
                      <a:rPr lang="en-SG" sz="2800" b="0" i="1" dirty="0" smtClean="0">
                        <a:latin typeface="Cambria Math" panose="02040503050406030204" pitchFamily="18" charset="0"/>
                      </a:rPr>
                      <m:t>3</m:t>
                    </m:r>
                  </m:oMath>
                </a14:m>
                <a:r>
                  <a:rPr lang="en-SG" sz="2800" dirty="0"/>
                  <a:t> consecutive boxes.</a:t>
                </a:r>
              </a:p>
            </p:txBody>
          </p:sp>
        </mc:Choice>
        <mc:Fallback xmlns="">
          <p:sp>
            <p:nvSpPr>
              <p:cNvPr id="16" name="TextBox 15">
                <a:extLst>
                  <a:ext uri="{FF2B5EF4-FFF2-40B4-BE49-F238E27FC236}">
                    <a16:creationId xmlns:a16="http://schemas.microsoft.com/office/drawing/2014/main" id="{EDEBC205-A600-4346-A64B-DA042490AED7}"/>
                  </a:ext>
                </a:extLst>
              </p:cNvPr>
              <p:cNvSpPr txBox="1">
                <a:spLocks noRot="1" noChangeAspect="1" noMove="1" noResize="1" noEditPoints="1" noAdjustHandles="1" noChangeArrowheads="1" noChangeShapeType="1" noTextEdit="1"/>
              </p:cNvSpPr>
              <p:nvPr/>
            </p:nvSpPr>
            <p:spPr>
              <a:xfrm>
                <a:off x="988318" y="3212576"/>
                <a:ext cx="6590708" cy="523220"/>
              </a:xfrm>
              <a:prstGeom prst="rect">
                <a:avLst/>
              </a:prstGeom>
              <a:blipFill>
                <a:blip r:embed="rId5"/>
                <a:stretch>
                  <a:fillRect l="-1923" t="-11628" b="-27907"/>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A5DCE885-0E25-4FDA-960D-5D76E2F277E0}"/>
              </a:ext>
            </a:extLst>
          </p:cNvPr>
          <p:cNvSpPr txBox="1"/>
          <p:nvPr/>
        </p:nvSpPr>
        <p:spPr>
          <a:xfrm>
            <a:off x="990346" y="4308249"/>
            <a:ext cx="3293326" cy="523220"/>
          </a:xfrm>
          <a:prstGeom prst="rect">
            <a:avLst/>
          </a:prstGeom>
          <a:noFill/>
        </p:spPr>
        <p:txBody>
          <a:bodyPr wrap="square" rtlCol="0">
            <a:spAutoFit/>
          </a:bodyPr>
          <a:lstStyle/>
          <a:p>
            <a:pPr marL="1163638" indent="-1163638"/>
            <a:r>
              <a:rPr lang="en-SG" sz="2800" dirty="0"/>
              <a:t>What rule to apply?</a:t>
            </a:r>
          </a:p>
        </p:txBody>
      </p:sp>
      <p:sp>
        <p:nvSpPr>
          <p:cNvPr id="18" name="TextBox 17">
            <a:extLst>
              <a:ext uri="{FF2B5EF4-FFF2-40B4-BE49-F238E27FC236}">
                <a16:creationId xmlns:a16="http://schemas.microsoft.com/office/drawing/2014/main" id="{3C7CCB31-B741-4C72-98C3-7ED6C60EA4D3}"/>
              </a:ext>
            </a:extLst>
          </p:cNvPr>
          <p:cNvSpPr txBox="1"/>
          <p:nvPr/>
        </p:nvSpPr>
        <p:spPr>
          <a:xfrm>
            <a:off x="4139239" y="4314073"/>
            <a:ext cx="2392780" cy="523220"/>
          </a:xfrm>
          <a:prstGeom prst="rect">
            <a:avLst/>
          </a:prstGeom>
          <a:noFill/>
        </p:spPr>
        <p:txBody>
          <a:bodyPr wrap="square" rtlCol="0">
            <a:spAutoFit/>
          </a:bodyPr>
          <a:lstStyle/>
          <a:p>
            <a:pPr marL="1163638" indent="-1163638"/>
            <a:r>
              <a:rPr lang="en-SG" sz="2800" dirty="0">
                <a:solidFill>
                  <a:srgbClr val="C00000"/>
                </a:solidFill>
              </a:rPr>
              <a:t>Addition rule.</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36CABD2-4CC7-4154-BF7C-F1C427F16770}"/>
                  </a:ext>
                </a:extLst>
              </p:cNvPr>
              <p:cNvSpPr txBox="1"/>
              <p:nvPr/>
            </p:nvSpPr>
            <p:spPr>
              <a:xfrm>
                <a:off x="7480865" y="2161839"/>
                <a:ext cx="955964"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800" i="1" dirty="0" smtClean="0">
                          <a:solidFill>
                            <a:srgbClr val="C00000"/>
                          </a:solidFill>
                          <a:latin typeface="Cambria Math" panose="02040503050406030204" pitchFamily="18" charset="0"/>
                        </a:rPr>
                        <m:t>𝑛</m:t>
                      </m:r>
                    </m:oMath>
                  </m:oMathPara>
                </a14:m>
                <a:endParaRPr lang="en-SG" sz="2800" dirty="0">
                  <a:solidFill>
                    <a:srgbClr val="C00000"/>
                  </a:solidFill>
                </a:endParaRPr>
              </a:p>
            </p:txBody>
          </p:sp>
        </mc:Choice>
        <mc:Fallback xmlns="">
          <p:sp>
            <p:nvSpPr>
              <p:cNvPr id="3" name="TextBox 2">
                <a:extLst>
                  <a:ext uri="{FF2B5EF4-FFF2-40B4-BE49-F238E27FC236}">
                    <a16:creationId xmlns:a16="http://schemas.microsoft.com/office/drawing/2014/main" id="{936CABD2-4CC7-4154-BF7C-F1C427F16770}"/>
                  </a:ext>
                </a:extLst>
              </p:cNvPr>
              <p:cNvSpPr txBox="1">
                <a:spLocks noRot="1" noChangeAspect="1" noMove="1" noResize="1" noEditPoints="1" noAdjustHandles="1" noChangeArrowheads="1" noChangeShapeType="1" noTextEdit="1"/>
              </p:cNvSpPr>
              <p:nvPr/>
            </p:nvSpPr>
            <p:spPr>
              <a:xfrm>
                <a:off x="7480865" y="2161839"/>
                <a:ext cx="955964" cy="52322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EB4254C-9B27-4528-AE8D-F6FCF08DE0C9}"/>
                  </a:ext>
                </a:extLst>
              </p:cNvPr>
              <p:cNvSpPr txBox="1"/>
              <p:nvPr/>
            </p:nvSpPr>
            <p:spPr>
              <a:xfrm>
                <a:off x="7131628" y="2708734"/>
                <a:ext cx="1669473"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800" i="1" dirty="0" smtClean="0">
                          <a:solidFill>
                            <a:srgbClr val="C00000"/>
                          </a:solidFill>
                          <a:latin typeface="Cambria Math" panose="02040503050406030204" pitchFamily="18" charset="0"/>
                        </a:rPr>
                        <m:t>𝑛</m:t>
                      </m:r>
                      <m:r>
                        <a:rPr lang="en-SG" sz="2800" b="0" i="1" dirty="0" smtClean="0">
                          <a:solidFill>
                            <a:srgbClr val="C00000"/>
                          </a:solidFill>
                          <a:latin typeface="Cambria Math" panose="02040503050406030204" pitchFamily="18" charset="0"/>
                        </a:rPr>
                        <m:t>−1</m:t>
                      </m:r>
                    </m:oMath>
                  </m:oMathPara>
                </a14:m>
                <a:endParaRPr lang="en-SG" sz="2800" dirty="0">
                  <a:solidFill>
                    <a:srgbClr val="C00000"/>
                  </a:solidFill>
                </a:endParaRPr>
              </a:p>
            </p:txBody>
          </p:sp>
        </mc:Choice>
        <mc:Fallback xmlns="">
          <p:sp>
            <p:nvSpPr>
              <p:cNvPr id="5" name="TextBox 4">
                <a:extLst>
                  <a:ext uri="{FF2B5EF4-FFF2-40B4-BE49-F238E27FC236}">
                    <a16:creationId xmlns:a16="http://schemas.microsoft.com/office/drawing/2014/main" id="{CEB4254C-9B27-4528-AE8D-F6FCF08DE0C9}"/>
                  </a:ext>
                </a:extLst>
              </p:cNvPr>
              <p:cNvSpPr txBox="1">
                <a:spLocks noRot="1" noChangeAspect="1" noMove="1" noResize="1" noEditPoints="1" noAdjustHandles="1" noChangeArrowheads="1" noChangeShapeType="1" noTextEdit="1"/>
              </p:cNvSpPr>
              <p:nvPr/>
            </p:nvSpPr>
            <p:spPr>
              <a:xfrm>
                <a:off x="7131628" y="2708734"/>
                <a:ext cx="1669473" cy="52322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577FF1C-C64F-4091-8C21-7F4BE00E55E8}"/>
                  </a:ext>
                </a:extLst>
              </p:cNvPr>
              <p:cNvSpPr txBox="1"/>
              <p:nvPr/>
            </p:nvSpPr>
            <p:spPr>
              <a:xfrm>
                <a:off x="7131628" y="3219159"/>
                <a:ext cx="1669473"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800" i="1" dirty="0" smtClean="0">
                          <a:solidFill>
                            <a:srgbClr val="C00000"/>
                          </a:solidFill>
                          <a:latin typeface="Cambria Math" panose="02040503050406030204" pitchFamily="18" charset="0"/>
                        </a:rPr>
                        <m:t>𝑛</m:t>
                      </m:r>
                      <m:r>
                        <a:rPr lang="en-SG" sz="2800" b="0" i="1" dirty="0" smtClean="0">
                          <a:solidFill>
                            <a:srgbClr val="C00000"/>
                          </a:solidFill>
                          <a:latin typeface="Cambria Math" panose="02040503050406030204" pitchFamily="18" charset="0"/>
                        </a:rPr>
                        <m:t>−2</m:t>
                      </m:r>
                    </m:oMath>
                  </m:oMathPara>
                </a14:m>
                <a:endParaRPr lang="en-SG" sz="2800" dirty="0">
                  <a:solidFill>
                    <a:srgbClr val="C00000"/>
                  </a:solidFill>
                </a:endParaRPr>
              </a:p>
            </p:txBody>
          </p:sp>
        </mc:Choice>
        <mc:Fallback xmlns="">
          <p:sp>
            <p:nvSpPr>
              <p:cNvPr id="6" name="TextBox 5">
                <a:extLst>
                  <a:ext uri="{FF2B5EF4-FFF2-40B4-BE49-F238E27FC236}">
                    <a16:creationId xmlns:a16="http://schemas.microsoft.com/office/drawing/2014/main" id="{4577FF1C-C64F-4091-8C21-7F4BE00E55E8}"/>
                  </a:ext>
                </a:extLst>
              </p:cNvPr>
              <p:cNvSpPr txBox="1">
                <a:spLocks noRot="1" noChangeAspect="1" noMove="1" noResize="1" noEditPoints="1" noAdjustHandles="1" noChangeArrowheads="1" noChangeShapeType="1" noTextEdit="1"/>
              </p:cNvSpPr>
              <p:nvPr/>
            </p:nvSpPr>
            <p:spPr>
              <a:xfrm>
                <a:off x="7131628" y="3219159"/>
                <a:ext cx="1669473" cy="52322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200BF52-717F-405F-8D2A-E64F851B4D12}"/>
                  </a:ext>
                </a:extLst>
              </p:cNvPr>
              <p:cNvSpPr txBox="1"/>
              <p:nvPr/>
            </p:nvSpPr>
            <p:spPr>
              <a:xfrm>
                <a:off x="7451718" y="3791970"/>
                <a:ext cx="102929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800" i="1" dirty="0" smtClean="0">
                          <a:solidFill>
                            <a:srgbClr val="C00000"/>
                          </a:solidFill>
                          <a:latin typeface="Cambria Math" panose="02040503050406030204" pitchFamily="18" charset="0"/>
                        </a:rPr>
                        <m:t>1</m:t>
                      </m:r>
                    </m:oMath>
                  </m:oMathPara>
                </a14:m>
                <a:endParaRPr lang="en-SG" sz="2800" dirty="0">
                  <a:solidFill>
                    <a:srgbClr val="C00000"/>
                  </a:solidFill>
                </a:endParaRPr>
              </a:p>
            </p:txBody>
          </p:sp>
        </mc:Choice>
        <mc:Fallback xmlns="">
          <p:sp>
            <p:nvSpPr>
              <p:cNvPr id="8" name="TextBox 7">
                <a:extLst>
                  <a:ext uri="{FF2B5EF4-FFF2-40B4-BE49-F238E27FC236}">
                    <a16:creationId xmlns:a16="http://schemas.microsoft.com/office/drawing/2014/main" id="{4200BF52-717F-405F-8D2A-E64F851B4D12}"/>
                  </a:ext>
                </a:extLst>
              </p:cNvPr>
              <p:cNvSpPr txBox="1">
                <a:spLocks noRot="1" noChangeAspect="1" noMove="1" noResize="1" noEditPoints="1" noAdjustHandles="1" noChangeArrowheads="1" noChangeShapeType="1" noTextEdit="1"/>
              </p:cNvSpPr>
              <p:nvPr/>
            </p:nvSpPr>
            <p:spPr>
              <a:xfrm>
                <a:off x="7451718" y="3791970"/>
                <a:ext cx="1029292" cy="52322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936C946-761C-A649-99D5-24B7CD80CDC5}"/>
                  </a:ext>
                </a:extLst>
              </p:cNvPr>
              <p:cNvSpPr txBox="1"/>
              <p:nvPr/>
            </p:nvSpPr>
            <p:spPr>
              <a:xfrm>
                <a:off x="6235520" y="4844411"/>
                <a:ext cx="5654112" cy="1699440"/>
              </a:xfrm>
              <a:prstGeom prst="rect">
                <a:avLst/>
              </a:prstGeom>
              <a:noFill/>
            </p:spPr>
            <p:txBody>
              <a:bodyPr wrap="none" rtlCol="0">
                <a:spAutoFit/>
              </a:bodyPr>
              <a:lstStyle/>
              <a:p>
                <a:r>
                  <a:rPr lang="en-SG" sz="2800" dirty="0">
                    <a:solidFill>
                      <a:srgbClr val="0000FF"/>
                    </a:solidFill>
                  </a:rPr>
                  <a:t>2. Therefore, total number of ways is</a:t>
                </a:r>
              </a:p>
              <a:p>
                <a:pPr/>
                <a14:m>
                  <m:oMathPara xmlns:m="http://schemas.openxmlformats.org/officeDocument/2006/math">
                    <m:oMathParaPr>
                      <m:jc m:val="centerGroup"/>
                    </m:oMathParaPr>
                    <m:oMath xmlns:m="http://schemas.openxmlformats.org/officeDocument/2006/math">
                      <m:nary>
                        <m:naryPr>
                          <m:chr m:val="∑"/>
                          <m:limLoc m:val="undOvr"/>
                          <m:ctrlPr>
                            <a:rPr lang="en-SG" sz="2800" i="1">
                              <a:solidFill>
                                <a:srgbClr val="0000FF"/>
                              </a:solidFill>
                              <a:latin typeface="Cambria Math" panose="02040503050406030204" pitchFamily="18" charset="0"/>
                            </a:rPr>
                          </m:ctrlPr>
                        </m:naryPr>
                        <m:sub>
                          <m:r>
                            <a:rPr lang="en-US" sz="2800" i="1">
                              <a:solidFill>
                                <a:srgbClr val="0000FF"/>
                              </a:solidFill>
                              <a:latin typeface="Cambria Math" panose="02040503050406030204" pitchFamily="18" charset="0"/>
                            </a:rPr>
                            <m:t>𝑘</m:t>
                          </m:r>
                          <m:r>
                            <a:rPr lang="en-US" sz="2800" i="1">
                              <a:solidFill>
                                <a:srgbClr val="0000FF"/>
                              </a:solidFill>
                              <a:latin typeface="Cambria Math" panose="02040503050406030204" pitchFamily="18" charset="0"/>
                            </a:rPr>
                            <m:t>=1</m:t>
                          </m:r>
                        </m:sub>
                        <m:sup>
                          <m:r>
                            <a:rPr lang="en-US" sz="2800" i="1">
                              <a:solidFill>
                                <a:srgbClr val="0000FF"/>
                              </a:solidFill>
                              <a:latin typeface="Cambria Math" panose="02040503050406030204" pitchFamily="18" charset="0"/>
                            </a:rPr>
                            <m:t>𝑛</m:t>
                          </m:r>
                        </m:sup>
                        <m:e>
                          <m:r>
                            <a:rPr lang="en-US" sz="2800" i="1">
                              <a:solidFill>
                                <a:srgbClr val="0000FF"/>
                              </a:solidFill>
                              <a:latin typeface="Cambria Math" panose="02040503050406030204" pitchFamily="18" charset="0"/>
                            </a:rPr>
                            <m:t>(</m:t>
                          </m:r>
                          <m:r>
                            <a:rPr lang="en-US" sz="2800" i="1">
                              <a:solidFill>
                                <a:srgbClr val="0000FF"/>
                              </a:solidFill>
                              <a:latin typeface="Cambria Math" panose="02040503050406030204" pitchFamily="18" charset="0"/>
                            </a:rPr>
                            <m:t>𝑛</m:t>
                          </m:r>
                          <m:r>
                            <a:rPr lang="en-US" sz="2800" i="1">
                              <a:solidFill>
                                <a:srgbClr val="0000FF"/>
                              </a:solidFill>
                              <a:latin typeface="Cambria Math" panose="02040503050406030204" pitchFamily="18" charset="0"/>
                            </a:rPr>
                            <m:t>−</m:t>
                          </m:r>
                          <m:r>
                            <a:rPr lang="en-US" sz="2800" i="1">
                              <a:solidFill>
                                <a:srgbClr val="0000FF"/>
                              </a:solidFill>
                              <a:latin typeface="Cambria Math" panose="02040503050406030204" pitchFamily="18" charset="0"/>
                            </a:rPr>
                            <m:t>𝑘</m:t>
                          </m:r>
                          <m:r>
                            <a:rPr lang="en-US" sz="2800" i="1">
                              <a:solidFill>
                                <a:srgbClr val="0000FF"/>
                              </a:solidFill>
                              <a:latin typeface="Cambria Math" panose="02040503050406030204" pitchFamily="18" charset="0"/>
                            </a:rPr>
                            <m:t>+1)</m:t>
                          </m:r>
                        </m:e>
                      </m:nary>
                      <m:r>
                        <a:rPr lang="en-US" sz="2800" i="1">
                          <a:solidFill>
                            <a:srgbClr val="0000FF"/>
                          </a:solidFill>
                          <a:latin typeface="Cambria Math" panose="02040503050406030204" pitchFamily="18" charset="0"/>
                        </a:rPr>
                        <m:t>=</m:t>
                      </m:r>
                      <m:nary>
                        <m:naryPr>
                          <m:chr m:val="∑"/>
                          <m:limLoc m:val="undOvr"/>
                          <m:ctrlPr>
                            <a:rPr lang="en-SG" sz="2800" i="1">
                              <a:solidFill>
                                <a:srgbClr val="0000FF"/>
                              </a:solidFill>
                              <a:latin typeface="Cambria Math" panose="02040503050406030204" pitchFamily="18" charset="0"/>
                            </a:rPr>
                          </m:ctrlPr>
                        </m:naryPr>
                        <m:sub>
                          <m:r>
                            <a:rPr lang="en-US" sz="2800" i="1">
                              <a:solidFill>
                                <a:srgbClr val="0000FF"/>
                              </a:solidFill>
                              <a:latin typeface="Cambria Math" panose="02040503050406030204" pitchFamily="18" charset="0"/>
                            </a:rPr>
                            <m:t>𝑘</m:t>
                          </m:r>
                          <m:r>
                            <a:rPr lang="en-US" sz="2800" i="1">
                              <a:solidFill>
                                <a:srgbClr val="0000FF"/>
                              </a:solidFill>
                              <a:latin typeface="Cambria Math" panose="02040503050406030204" pitchFamily="18" charset="0"/>
                            </a:rPr>
                            <m:t>=1</m:t>
                          </m:r>
                        </m:sub>
                        <m:sup>
                          <m:r>
                            <a:rPr lang="en-US" sz="2800" i="1">
                              <a:solidFill>
                                <a:srgbClr val="0000FF"/>
                              </a:solidFill>
                              <a:latin typeface="Cambria Math" panose="02040503050406030204" pitchFamily="18" charset="0"/>
                            </a:rPr>
                            <m:t>𝑛</m:t>
                          </m:r>
                        </m:sup>
                        <m:e>
                          <m:r>
                            <a:rPr lang="en-US" sz="2800" i="1">
                              <a:solidFill>
                                <a:srgbClr val="0000FF"/>
                              </a:solidFill>
                              <a:latin typeface="Cambria Math" panose="02040503050406030204" pitchFamily="18" charset="0"/>
                            </a:rPr>
                            <m:t>𝑘</m:t>
                          </m:r>
                        </m:e>
                      </m:nary>
                      <m:r>
                        <a:rPr lang="en-US" sz="2800" i="1">
                          <a:solidFill>
                            <a:srgbClr val="0000FF"/>
                          </a:solidFill>
                          <a:latin typeface="Cambria Math" panose="02040503050406030204" pitchFamily="18" charset="0"/>
                        </a:rPr>
                        <m:t>=</m:t>
                      </m:r>
                      <m:f>
                        <m:fPr>
                          <m:ctrlPr>
                            <a:rPr lang="en-SG" sz="2800" i="1">
                              <a:solidFill>
                                <a:srgbClr val="0000FF"/>
                              </a:solidFill>
                              <a:latin typeface="Cambria Math" panose="02040503050406030204" pitchFamily="18" charset="0"/>
                            </a:rPr>
                          </m:ctrlPr>
                        </m:fPr>
                        <m:num>
                          <m:r>
                            <a:rPr lang="en-US" sz="2800" i="1">
                              <a:solidFill>
                                <a:srgbClr val="0000FF"/>
                              </a:solidFill>
                              <a:latin typeface="Cambria Math" panose="02040503050406030204" pitchFamily="18" charset="0"/>
                            </a:rPr>
                            <m:t>𝑛</m:t>
                          </m:r>
                          <m:d>
                            <m:dPr>
                              <m:ctrlPr>
                                <a:rPr lang="en-SG" sz="2800" i="1">
                                  <a:solidFill>
                                    <a:srgbClr val="0000FF"/>
                                  </a:solidFill>
                                  <a:latin typeface="Cambria Math" panose="02040503050406030204" pitchFamily="18" charset="0"/>
                                </a:rPr>
                              </m:ctrlPr>
                            </m:dPr>
                            <m:e>
                              <m:r>
                                <a:rPr lang="en-US" sz="2800" i="1">
                                  <a:solidFill>
                                    <a:srgbClr val="0000FF"/>
                                  </a:solidFill>
                                  <a:latin typeface="Cambria Math" panose="02040503050406030204" pitchFamily="18" charset="0"/>
                                </a:rPr>
                                <m:t>𝑛</m:t>
                              </m:r>
                              <m:r>
                                <a:rPr lang="en-US" sz="2800" i="1">
                                  <a:solidFill>
                                    <a:srgbClr val="0000FF"/>
                                  </a:solidFill>
                                  <a:latin typeface="Cambria Math" panose="02040503050406030204" pitchFamily="18" charset="0"/>
                                </a:rPr>
                                <m:t>+1</m:t>
                              </m:r>
                            </m:e>
                          </m:d>
                        </m:num>
                        <m:den>
                          <m:r>
                            <a:rPr lang="en-US" sz="2800" i="1">
                              <a:solidFill>
                                <a:srgbClr val="0000FF"/>
                              </a:solidFill>
                              <a:latin typeface="Cambria Math" panose="02040503050406030204" pitchFamily="18" charset="0"/>
                            </a:rPr>
                            <m:t>2</m:t>
                          </m:r>
                        </m:den>
                      </m:f>
                    </m:oMath>
                  </m:oMathPara>
                </a14:m>
                <a:endParaRPr lang="en-SG" sz="2800" dirty="0">
                  <a:solidFill>
                    <a:srgbClr val="0000FF"/>
                  </a:solidFill>
                </a:endParaRPr>
              </a:p>
            </p:txBody>
          </p:sp>
        </mc:Choice>
        <mc:Fallback xmlns="">
          <p:sp>
            <p:nvSpPr>
              <p:cNvPr id="4" name="TextBox 3">
                <a:extLst>
                  <a:ext uri="{FF2B5EF4-FFF2-40B4-BE49-F238E27FC236}">
                    <a16:creationId xmlns:a16="http://schemas.microsoft.com/office/drawing/2014/main" id="{E936C946-761C-A649-99D5-24B7CD80CDC5}"/>
                  </a:ext>
                </a:extLst>
              </p:cNvPr>
              <p:cNvSpPr txBox="1">
                <a:spLocks noRot="1" noChangeAspect="1" noMove="1" noResize="1" noEditPoints="1" noAdjustHandles="1" noChangeArrowheads="1" noChangeShapeType="1" noTextEdit="1"/>
              </p:cNvSpPr>
              <p:nvPr/>
            </p:nvSpPr>
            <p:spPr>
              <a:xfrm>
                <a:off x="6235520" y="4844411"/>
                <a:ext cx="5654112" cy="1699440"/>
              </a:xfrm>
              <a:prstGeom prst="rect">
                <a:avLst/>
              </a:prstGeom>
              <a:blipFill>
                <a:blip r:embed="rId10"/>
                <a:stretch>
                  <a:fillRect l="-20404" t="-55556" b="-1207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DC50699-B5AB-3844-87ED-D10D1C15835A}"/>
                  </a:ext>
                </a:extLst>
              </p:cNvPr>
              <p:cNvSpPr txBox="1"/>
              <p:nvPr/>
            </p:nvSpPr>
            <p:spPr>
              <a:xfrm>
                <a:off x="376619" y="4802665"/>
                <a:ext cx="5719381" cy="1384995"/>
              </a:xfrm>
              <a:prstGeom prst="rect">
                <a:avLst/>
              </a:prstGeom>
              <a:noFill/>
            </p:spPr>
            <p:txBody>
              <a:bodyPr wrap="square" rtlCol="0">
                <a:spAutoFit/>
              </a:bodyPr>
              <a:lstStyle/>
              <a:p>
                <a:r>
                  <a:rPr lang="en-US" sz="2800" dirty="0">
                    <a:solidFill>
                      <a:srgbClr val="0000FF"/>
                    </a:solidFill>
                  </a:rPr>
                  <a:t>1. For </a:t>
                </a:r>
                <a14:m>
                  <m:oMath xmlns:m="http://schemas.openxmlformats.org/officeDocument/2006/math">
                    <m:r>
                      <a:rPr lang="en-US" sz="2800" i="1">
                        <a:solidFill>
                          <a:srgbClr val="0000FF"/>
                        </a:solidFill>
                        <a:latin typeface="Cambria Math" panose="02040503050406030204" pitchFamily="18" charset="0"/>
                      </a:rPr>
                      <m:t>𝑘</m:t>
                    </m:r>
                    <m:r>
                      <a:rPr lang="en-US" sz="2800" i="1">
                        <a:solidFill>
                          <a:srgbClr val="0000FF"/>
                        </a:solidFill>
                        <a:latin typeface="Cambria Math" panose="02040503050406030204" pitchFamily="18" charset="0"/>
                      </a:rPr>
                      <m:t> (1 ≤</m:t>
                    </m:r>
                    <m:r>
                      <a:rPr lang="en-US" sz="2800" i="1">
                        <a:solidFill>
                          <a:srgbClr val="0000FF"/>
                        </a:solidFill>
                        <a:latin typeface="Cambria Math" panose="02040503050406030204" pitchFamily="18" charset="0"/>
                      </a:rPr>
                      <m:t>𝑘</m:t>
                    </m:r>
                    <m:r>
                      <a:rPr lang="en-US" sz="2800" i="1">
                        <a:solidFill>
                          <a:srgbClr val="0000FF"/>
                        </a:solidFill>
                        <a:latin typeface="Cambria Math" panose="02040503050406030204" pitchFamily="18" charset="0"/>
                      </a:rPr>
                      <m:t>≤</m:t>
                    </m:r>
                    <m:r>
                      <a:rPr lang="en-US" sz="2800" i="1">
                        <a:solidFill>
                          <a:srgbClr val="0000FF"/>
                        </a:solidFill>
                        <a:latin typeface="Cambria Math" panose="02040503050406030204" pitchFamily="18" charset="0"/>
                      </a:rPr>
                      <m:t>𝑛</m:t>
                    </m:r>
                    <m:r>
                      <a:rPr lang="en-US" sz="2800" i="1">
                        <a:solidFill>
                          <a:srgbClr val="0000FF"/>
                        </a:solidFill>
                        <a:latin typeface="Cambria Math" panose="02040503050406030204" pitchFamily="18" charset="0"/>
                      </a:rPr>
                      <m:t>)</m:t>
                    </m:r>
                  </m:oMath>
                </a14:m>
                <a:r>
                  <a:rPr lang="en-US" sz="2800" dirty="0">
                    <a:solidFill>
                      <a:srgbClr val="0000FF"/>
                    </a:solidFill>
                  </a:rPr>
                  <a:t> consecutively numbered boxes that contain white balls, there are </a:t>
                </a:r>
                <a14:m>
                  <m:oMath xmlns:m="http://schemas.openxmlformats.org/officeDocument/2006/math">
                    <m:r>
                      <a:rPr lang="en-US" sz="2800" i="1">
                        <a:solidFill>
                          <a:srgbClr val="0000FF"/>
                        </a:solidFill>
                        <a:latin typeface="Cambria Math" panose="02040503050406030204" pitchFamily="18" charset="0"/>
                      </a:rPr>
                      <m:t>𝑛</m:t>
                    </m:r>
                    <m:r>
                      <a:rPr lang="en-US" sz="2800" i="1">
                        <a:solidFill>
                          <a:srgbClr val="0000FF"/>
                        </a:solidFill>
                        <a:latin typeface="Cambria Math" panose="02040503050406030204" pitchFamily="18" charset="0"/>
                      </a:rPr>
                      <m:t>−</m:t>
                    </m:r>
                    <m:r>
                      <a:rPr lang="en-US" sz="2800" i="1">
                        <a:solidFill>
                          <a:srgbClr val="0000FF"/>
                        </a:solidFill>
                        <a:latin typeface="Cambria Math" panose="02040503050406030204" pitchFamily="18" charset="0"/>
                      </a:rPr>
                      <m:t>𝑘</m:t>
                    </m:r>
                    <m:r>
                      <a:rPr lang="en-US" sz="2800" i="1">
                        <a:solidFill>
                          <a:srgbClr val="0000FF"/>
                        </a:solidFill>
                        <a:latin typeface="Cambria Math" panose="02040503050406030204" pitchFamily="18" charset="0"/>
                      </a:rPr>
                      <m:t>+1</m:t>
                    </m:r>
                  </m:oMath>
                </a14:m>
                <a:r>
                  <a:rPr lang="en-US" sz="2800" dirty="0">
                    <a:solidFill>
                      <a:srgbClr val="0000FF"/>
                    </a:solidFill>
                  </a:rPr>
                  <a:t> ways.</a:t>
                </a:r>
                <a:r>
                  <a:rPr lang="en-SG" sz="2800" dirty="0">
                    <a:solidFill>
                      <a:srgbClr val="0000FF"/>
                    </a:solidFill>
                    <a:effectLst/>
                  </a:rPr>
                  <a:t> </a:t>
                </a:r>
                <a:endParaRPr lang="en-US" sz="2800" dirty="0">
                  <a:solidFill>
                    <a:srgbClr val="0000FF"/>
                  </a:solidFill>
                </a:endParaRPr>
              </a:p>
            </p:txBody>
          </p:sp>
        </mc:Choice>
        <mc:Fallback xmlns="">
          <p:sp>
            <p:nvSpPr>
              <p:cNvPr id="7" name="TextBox 6">
                <a:extLst>
                  <a:ext uri="{FF2B5EF4-FFF2-40B4-BE49-F238E27FC236}">
                    <a16:creationId xmlns:a16="http://schemas.microsoft.com/office/drawing/2014/main" id="{ADC50699-B5AB-3844-87ED-D10D1C15835A}"/>
                  </a:ext>
                </a:extLst>
              </p:cNvPr>
              <p:cNvSpPr txBox="1">
                <a:spLocks noRot="1" noChangeAspect="1" noMove="1" noResize="1" noEditPoints="1" noAdjustHandles="1" noChangeArrowheads="1" noChangeShapeType="1" noTextEdit="1"/>
              </p:cNvSpPr>
              <p:nvPr/>
            </p:nvSpPr>
            <p:spPr>
              <a:xfrm>
                <a:off x="376619" y="4802665"/>
                <a:ext cx="5719381" cy="1384995"/>
              </a:xfrm>
              <a:prstGeom prst="rect">
                <a:avLst/>
              </a:prstGeom>
              <a:blipFill>
                <a:blip r:embed="rId11"/>
                <a:stretch>
                  <a:fillRect l="-2212" t="-5455" b="-10909"/>
                </a:stretch>
              </a:blipFill>
            </p:spPr>
            <p:txBody>
              <a:bodyPr/>
              <a:lstStyle/>
              <a:p>
                <a:r>
                  <a:rPr lang="en-US">
                    <a:noFill/>
                  </a:rPr>
                  <a:t> </a:t>
                </a:r>
              </a:p>
            </p:txBody>
          </p:sp>
        </mc:Fallback>
      </mc:AlternateContent>
    </p:spTree>
    <p:extLst>
      <p:ext uri="{BB962C8B-B14F-4D97-AF65-F5344CB8AC3E}">
        <p14:creationId xmlns:p14="http://schemas.microsoft.com/office/powerpoint/2010/main" val="1129561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dissolve">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dissolv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dissolv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dissolve">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dissolv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dissolve">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dissolve">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dissolve">
                                      <p:cBhvr>
                                        <p:cTn id="52" dur="500"/>
                                        <p:tgtEl>
                                          <p:spTgt spid="17"/>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dissolve">
                                      <p:cBhvr>
                                        <p:cTn id="57" dur="500"/>
                                        <p:tgtEl>
                                          <p:spTgt spid="18"/>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4">
                                            <p:txEl>
                                              <p:pRg st="0" end="0"/>
                                            </p:txEl>
                                          </p:spTgt>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12" grpId="0"/>
      <p:bldP spid="13" grpId="0"/>
      <p:bldP spid="15" grpId="0"/>
      <p:bldP spid="16" grpId="0"/>
      <p:bldP spid="17" grpId="0"/>
      <p:bldP spid="18" grpId="0"/>
      <p:bldP spid="3" grpId="0"/>
      <p:bldP spid="5" grpId="0"/>
      <p:bldP spid="6"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9532D-7B1D-4496-906D-F1887FE508D2}"/>
              </a:ext>
            </a:extLst>
          </p:cNvPr>
          <p:cNvSpPr>
            <a:spLocks noGrp="1"/>
          </p:cNvSpPr>
          <p:nvPr>
            <p:ph type="title"/>
          </p:nvPr>
        </p:nvSpPr>
        <p:spPr>
          <a:xfrm>
            <a:off x="314662" y="226852"/>
            <a:ext cx="1097585" cy="895927"/>
          </a:xfrm>
        </p:spPr>
        <p:txBody>
          <a:bodyPr>
            <a:normAutofit/>
          </a:bodyPr>
          <a:lstStyle/>
          <a:p>
            <a:pPr>
              <a:lnSpc>
                <a:spcPct val="100000"/>
              </a:lnSpc>
            </a:pPr>
            <a:r>
              <a:rPr lang="en-SG" dirty="0">
                <a:solidFill>
                  <a:schemeClr val="bg2">
                    <a:lumMod val="50000"/>
                  </a:schemeClr>
                </a:solidFill>
              </a:rPr>
              <a:t>Q6.</a:t>
            </a:r>
            <a:endParaRPr lang="en-SG" dirty="0">
              <a:solidFill>
                <a:schemeClr val="bg2">
                  <a:lumMod val="50000"/>
                </a:schemeClr>
              </a:solidFill>
              <a:latin typeface="Cambria Math" panose="02040503050406030204" pitchFamily="18" charset="0"/>
              <a:ea typeface="Cambria Math" panose="02040503050406030204" pitchFamily="18" charset="0"/>
            </a:endParaRPr>
          </a:p>
        </p:txBody>
      </p:sp>
      <p:sp>
        <p:nvSpPr>
          <p:cNvPr id="10" name="Slide Number Placeholder 1"/>
          <p:cNvSpPr>
            <a:spLocks noGrp="1"/>
          </p:cNvSpPr>
          <p:nvPr>
            <p:ph type="sldNum" sz="quarter" idx="12"/>
          </p:nvPr>
        </p:nvSpPr>
        <p:spPr>
          <a:xfrm>
            <a:off x="10485783" y="6492875"/>
            <a:ext cx="1706217" cy="365125"/>
          </a:xfrm>
        </p:spPr>
        <p:txBody>
          <a:bodyPr/>
          <a:lstStyle/>
          <a:p>
            <a:fld id="{576A5E36-E009-4840-A577-F8CF29116582}" type="slidenum">
              <a:rPr lang="en-US" sz="1600" smtClean="0">
                <a:solidFill>
                  <a:schemeClr val="bg1"/>
                </a:solidFill>
              </a:rPr>
              <a:t>9</a:t>
            </a:fld>
            <a:endParaRPr lang="en-US" sz="1600" dirty="0">
              <a:solidFill>
                <a:schemeClr val="bg1"/>
              </a:solidFill>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9FB7879-BCF9-4B1A-A2CC-BB0778FBDB53}"/>
                  </a:ext>
                </a:extLst>
              </p:cNvPr>
              <p:cNvSpPr txBox="1"/>
              <p:nvPr/>
            </p:nvSpPr>
            <p:spPr>
              <a:xfrm>
                <a:off x="729391" y="936769"/>
                <a:ext cx="10733217" cy="1384995"/>
              </a:xfrm>
              <a:prstGeom prst="rect">
                <a:avLst/>
              </a:prstGeom>
              <a:solidFill>
                <a:srgbClr val="CCECFF"/>
              </a:solidFill>
            </p:spPr>
            <p:txBody>
              <a:bodyPr wrap="square" rtlCol="0">
                <a:spAutoFit/>
              </a:bodyPr>
              <a:lstStyle/>
              <a:p>
                <a:r>
                  <a:rPr lang="en-SG" sz="2800" dirty="0"/>
                  <a:t>In Tutorial #7 D3, you are asked to write down all possible functions </a:t>
                </a:r>
                <a14:m>
                  <m:oMath xmlns:m="http://schemas.openxmlformats.org/officeDocument/2006/math">
                    <m:d>
                      <m:dPr>
                        <m:begChr m:val="{"/>
                        <m:endChr m:val="}"/>
                        <m:ctrlPr>
                          <a:rPr lang="en-SG" sz="2800" i="1" dirty="0" smtClean="0">
                            <a:latin typeface="Cambria Math" panose="02040503050406030204" pitchFamily="18" charset="0"/>
                          </a:rPr>
                        </m:ctrlPr>
                      </m:dPr>
                      <m:e>
                        <m:r>
                          <a:rPr lang="en-SG" sz="2800" b="0" i="1" dirty="0" smtClean="0">
                            <a:latin typeface="Cambria Math" panose="02040503050406030204" pitchFamily="18" charset="0"/>
                          </a:rPr>
                          <m:t>1</m:t>
                        </m:r>
                        <m:r>
                          <a:rPr lang="en-SG" sz="2800" i="1" dirty="0" err="1" smtClean="0">
                            <a:latin typeface="Cambria Math" panose="02040503050406030204" pitchFamily="18" charset="0"/>
                          </a:rPr>
                          <m:t>,</m:t>
                        </m:r>
                        <m:r>
                          <a:rPr lang="en-SG" sz="2800" b="0" i="1" dirty="0" smtClean="0">
                            <a:latin typeface="Cambria Math" panose="02040503050406030204" pitchFamily="18" charset="0"/>
                          </a:rPr>
                          <m:t>2</m:t>
                        </m:r>
                        <m:r>
                          <a:rPr lang="en-SG" sz="2800" i="1" dirty="0" err="1" smtClean="0">
                            <a:latin typeface="Cambria Math" panose="02040503050406030204" pitchFamily="18" charset="0"/>
                          </a:rPr>
                          <m:t>,</m:t>
                        </m:r>
                        <m:r>
                          <a:rPr lang="en-SG" sz="2800" b="0" i="1" dirty="0" smtClean="0">
                            <a:latin typeface="Cambria Math" panose="02040503050406030204" pitchFamily="18" charset="0"/>
                          </a:rPr>
                          <m:t>3</m:t>
                        </m:r>
                      </m:e>
                    </m:d>
                    <m:r>
                      <a:rPr lang="en-SG" sz="2800" i="1" dirty="0" smtClean="0">
                        <a:latin typeface="Cambria Math" panose="02040503050406030204" pitchFamily="18" charset="0"/>
                        <a:ea typeface="Cambria Math" panose="02040503050406030204" pitchFamily="18" charset="0"/>
                      </a:rPr>
                      <m:t>→</m:t>
                    </m:r>
                    <m:d>
                      <m:dPr>
                        <m:begChr m:val="{"/>
                        <m:endChr m:val="}"/>
                        <m:ctrlPr>
                          <a:rPr lang="en-SG" sz="2800" b="0" i="1" dirty="0" smtClean="0">
                            <a:latin typeface="Cambria Math" panose="02040503050406030204" pitchFamily="18" charset="0"/>
                            <a:ea typeface="Cambria Math" panose="02040503050406030204" pitchFamily="18" charset="0"/>
                          </a:rPr>
                        </m:ctrlPr>
                      </m:dPr>
                      <m:e>
                        <m:r>
                          <a:rPr lang="en-SG" sz="2800" b="0" i="1" dirty="0" smtClean="0">
                            <a:latin typeface="Cambria Math" panose="02040503050406030204" pitchFamily="18" charset="0"/>
                            <a:ea typeface="Cambria Math" panose="02040503050406030204" pitchFamily="18" charset="0"/>
                          </a:rPr>
                          <m:t>4,5</m:t>
                        </m:r>
                      </m:e>
                    </m:d>
                    <m:r>
                      <a:rPr lang="en-SG" sz="2800" b="0" i="1" dirty="0" smtClean="0">
                        <a:latin typeface="Cambria Math" panose="02040503050406030204" pitchFamily="18" charset="0"/>
                        <a:ea typeface="Cambria Math" panose="02040503050406030204" pitchFamily="18" charset="0"/>
                      </a:rPr>
                      <m:t>.</m:t>
                    </m:r>
                  </m:oMath>
                </a14:m>
                <a:endParaRPr lang="en-SG" sz="2800" dirty="0"/>
              </a:p>
              <a:p>
                <a:r>
                  <a:rPr lang="en-SG" sz="2800" dirty="0">
                    <a:solidFill>
                      <a:srgbClr val="0000FF"/>
                    </a:solidFill>
                  </a:rPr>
                  <a:t>How many possible functions </a:t>
                </a:r>
                <a14:m>
                  <m:oMath xmlns:m="http://schemas.openxmlformats.org/officeDocument/2006/math">
                    <m:r>
                      <a:rPr lang="en-SG" sz="2800" i="1" dirty="0" smtClean="0">
                        <a:solidFill>
                          <a:srgbClr val="0000FF"/>
                        </a:solidFill>
                        <a:latin typeface="Cambria Math" panose="02040503050406030204" pitchFamily="18" charset="0"/>
                      </a:rPr>
                      <m:t>𝑓</m:t>
                    </m:r>
                    <m:r>
                      <a:rPr lang="en-SG" sz="2800" i="1" dirty="0" smtClean="0">
                        <a:solidFill>
                          <a:srgbClr val="0000FF"/>
                        </a:solidFill>
                        <a:latin typeface="Cambria Math" panose="02040503050406030204" pitchFamily="18" charset="0"/>
                      </a:rPr>
                      <m:t>:</m:t>
                    </m:r>
                    <m:r>
                      <a:rPr lang="en-SG" sz="2800" i="1" dirty="0" smtClean="0">
                        <a:solidFill>
                          <a:srgbClr val="0000FF"/>
                        </a:solidFill>
                        <a:latin typeface="Cambria Math" panose="02040503050406030204" pitchFamily="18" charset="0"/>
                      </a:rPr>
                      <m:t>𝐴</m:t>
                    </m:r>
                    <m:r>
                      <a:rPr lang="en-SG" sz="2800" i="1" dirty="0" smtClean="0">
                        <a:solidFill>
                          <a:srgbClr val="0000FF"/>
                        </a:solidFill>
                        <a:latin typeface="Cambria Math" panose="02040503050406030204" pitchFamily="18" charset="0"/>
                        <a:ea typeface="Cambria Math" panose="02040503050406030204" pitchFamily="18" charset="0"/>
                      </a:rPr>
                      <m:t>→</m:t>
                    </m:r>
                    <m:r>
                      <a:rPr lang="en-SG" sz="2800" b="0" i="1" dirty="0" smtClean="0">
                        <a:solidFill>
                          <a:srgbClr val="0000FF"/>
                        </a:solidFill>
                        <a:latin typeface="Cambria Math" panose="02040503050406030204" pitchFamily="18" charset="0"/>
                        <a:ea typeface="Cambria Math" panose="02040503050406030204" pitchFamily="18" charset="0"/>
                      </a:rPr>
                      <m:t>𝐵</m:t>
                    </m:r>
                  </m:oMath>
                </a14:m>
                <a:r>
                  <a:rPr lang="en-SG" sz="2800" dirty="0">
                    <a:solidFill>
                      <a:srgbClr val="0000FF"/>
                    </a:solidFill>
                  </a:rPr>
                  <a:t> are there if </a:t>
                </a:r>
                <a14:m>
                  <m:oMath xmlns:m="http://schemas.openxmlformats.org/officeDocument/2006/math">
                    <m:r>
                      <a:rPr lang="en-SG" sz="2800" i="1" dirty="0" smtClean="0">
                        <a:solidFill>
                          <a:srgbClr val="0000FF"/>
                        </a:solidFill>
                        <a:latin typeface="Cambria Math" panose="02040503050406030204" pitchFamily="18" charset="0"/>
                      </a:rPr>
                      <m:t>|</m:t>
                    </m:r>
                    <m:r>
                      <a:rPr lang="en-SG" sz="2800" i="1" dirty="0" smtClean="0">
                        <a:solidFill>
                          <a:srgbClr val="0000FF"/>
                        </a:solidFill>
                        <a:latin typeface="Cambria Math" panose="02040503050406030204" pitchFamily="18" charset="0"/>
                      </a:rPr>
                      <m:t>𝐴</m:t>
                    </m:r>
                    <m:r>
                      <a:rPr lang="en-SG" sz="2800" i="1" dirty="0" smtClean="0">
                        <a:solidFill>
                          <a:srgbClr val="0000FF"/>
                        </a:solidFill>
                        <a:latin typeface="Cambria Math" panose="02040503050406030204" pitchFamily="18" charset="0"/>
                      </a:rPr>
                      <m:t>|=</m:t>
                    </m:r>
                    <m:r>
                      <a:rPr lang="en-SG" sz="2800" i="1" dirty="0" smtClean="0">
                        <a:solidFill>
                          <a:srgbClr val="0000FF"/>
                        </a:solidFill>
                        <a:latin typeface="Cambria Math" panose="02040503050406030204" pitchFamily="18" charset="0"/>
                      </a:rPr>
                      <m:t>𝑛</m:t>
                    </m:r>
                  </m:oMath>
                </a14:m>
                <a:r>
                  <a:rPr lang="en-SG" sz="2800" dirty="0">
                    <a:solidFill>
                      <a:srgbClr val="0000FF"/>
                    </a:solidFill>
                  </a:rPr>
                  <a:t> and </a:t>
                </a:r>
                <a14:m>
                  <m:oMath xmlns:m="http://schemas.openxmlformats.org/officeDocument/2006/math">
                    <m:r>
                      <a:rPr lang="en-SG" sz="2800" i="1" dirty="0" smtClean="0">
                        <a:solidFill>
                          <a:srgbClr val="0000FF"/>
                        </a:solidFill>
                        <a:latin typeface="Cambria Math" panose="02040503050406030204" pitchFamily="18" charset="0"/>
                      </a:rPr>
                      <m:t>|</m:t>
                    </m:r>
                    <m:r>
                      <a:rPr lang="en-SG" sz="2800" i="1" dirty="0" smtClean="0">
                        <a:solidFill>
                          <a:srgbClr val="0000FF"/>
                        </a:solidFill>
                        <a:latin typeface="Cambria Math" panose="02040503050406030204" pitchFamily="18" charset="0"/>
                      </a:rPr>
                      <m:t>𝐵</m:t>
                    </m:r>
                    <m:r>
                      <a:rPr lang="en-SG" sz="2800" i="1" dirty="0" smtClean="0">
                        <a:solidFill>
                          <a:srgbClr val="0000FF"/>
                        </a:solidFill>
                        <a:latin typeface="Cambria Math" panose="02040503050406030204" pitchFamily="18" charset="0"/>
                      </a:rPr>
                      <m:t>|=</m:t>
                    </m:r>
                    <m:r>
                      <a:rPr lang="en-SG" sz="2800" i="1" dirty="0" smtClean="0">
                        <a:solidFill>
                          <a:srgbClr val="0000FF"/>
                        </a:solidFill>
                        <a:latin typeface="Cambria Math" panose="02040503050406030204" pitchFamily="18" charset="0"/>
                      </a:rPr>
                      <m:t>𝑘</m:t>
                    </m:r>
                  </m:oMath>
                </a14:m>
                <a:r>
                  <a:rPr lang="en-SG" sz="2800" dirty="0">
                    <a:solidFill>
                      <a:srgbClr val="0000FF"/>
                    </a:solidFill>
                  </a:rPr>
                  <a:t>?</a:t>
                </a:r>
              </a:p>
            </p:txBody>
          </p:sp>
        </mc:Choice>
        <mc:Fallback xmlns="">
          <p:sp>
            <p:nvSpPr>
              <p:cNvPr id="14" name="TextBox 13">
                <a:extLst>
                  <a:ext uri="{FF2B5EF4-FFF2-40B4-BE49-F238E27FC236}">
                    <a16:creationId xmlns:a16="http://schemas.microsoft.com/office/drawing/2014/main" id="{59FB7879-BCF9-4B1A-A2CC-BB0778FBDB53}"/>
                  </a:ext>
                </a:extLst>
              </p:cNvPr>
              <p:cNvSpPr txBox="1">
                <a:spLocks noRot="1" noChangeAspect="1" noMove="1" noResize="1" noEditPoints="1" noAdjustHandles="1" noChangeArrowheads="1" noChangeShapeType="1" noTextEdit="1"/>
              </p:cNvSpPr>
              <p:nvPr/>
            </p:nvSpPr>
            <p:spPr>
              <a:xfrm>
                <a:off x="729391" y="936769"/>
                <a:ext cx="10733217" cy="1384995"/>
              </a:xfrm>
              <a:prstGeom prst="rect">
                <a:avLst/>
              </a:prstGeom>
              <a:blipFill>
                <a:blip r:embed="rId2"/>
                <a:stretch>
                  <a:fillRect l="-1193" t="-4405" r="-1080" b="-11894"/>
                </a:stretch>
              </a:blipFill>
            </p:spPr>
            <p:txBody>
              <a:bodyPr/>
              <a:lstStyle/>
              <a:p>
                <a:r>
                  <a:rPr lang="en-SG">
                    <a:noFill/>
                  </a:rPr>
                  <a:t> </a:t>
                </a:r>
              </a:p>
            </p:txBody>
          </p:sp>
        </mc:Fallback>
      </mc:AlternateContent>
      <p:grpSp>
        <p:nvGrpSpPr>
          <p:cNvPr id="27" name="Group 26">
            <a:extLst>
              <a:ext uri="{FF2B5EF4-FFF2-40B4-BE49-F238E27FC236}">
                <a16:creationId xmlns:a16="http://schemas.microsoft.com/office/drawing/2014/main" id="{5710649A-A9E3-40A9-BD3F-1FE00C820495}"/>
              </a:ext>
            </a:extLst>
          </p:cNvPr>
          <p:cNvGrpSpPr/>
          <p:nvPr/>
        </p:nvGrpSpPr>
        <p:grpSpPr>
          <a:xfrm>
            <a:off x="2311398" y="2456898"/>
            <a:ext cx="1288473" cy="3464333"/>
            <a:chOff x="1925780" y="2091341"/>
            <a:chExt cx="1288473" cy="3464333"/>
          </a:xfrm>
        </p:grpSpPr>
        <p:sp>
          <p:nvSpPr>
            <p:cNvPr id="4" name="Oval 3">
              <a:extLst>
                <a:ext uri="{FF2B5EF4-FFF2-40B4-BE49-F238E27FC236}">
                  <a16:creationId xmlns:a16="http://schemas.microsoft.com/office/drawing/2014/main" id="{0D200414-60ED-4608-8329-E261052605E9}"/>
                </a:ext>
              </a:extLst>
            </p:cNvPr>
            <p:cNvSpPr/>
            <p:nvPr/>
          </p:nvSpPr>
          <p:spPr>
            <a:xfrm>
              <a:off x="1925780" y="2660074"/>
              <a:ext cx="1288473" cy="2895600"/>
            </a:xfrm>
            <a:prstGeom prst="ellipse">
              <a:avLst/>
            </a:prstGeom>
            <a:no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7B62373-D98B-48B5-A639-8BDAC77B60FD}"/>
                    </a:ext>
                  </a:extLst>
                </p:cNvPr>
                <p:cNvSpPr txBox="1"/>
                <p:nvPr/>
              </p:nvSpPr>
              <p:spPr>
                <a:xfrm>
                  <a:off x="2304471" y="2091341"/>
                  <a:ext cx="651164" cy="523220"/>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a:rPr lang="en-SG" sz="2800" i="1" dirty="0" smtClean="0">
                            <a:latin typeface="Cambria Math" panose="02040503050406030204" pitchFamily="18" charset="0"/>
                          </a:rPr>
                          <m:t>𝐴</m:t>
                        </m:r>
                      </m:oMath>
                    </m:oMathPara>
                  </a14:m>
                  <a:endParaRPr lang="en-SG" sz="2800" dirty="0"/>
                </a:p>
              </p:txBody>
            </p:sp>
          </mc:Choice>
          <mc:Fallback xmlns="">
            <p:sp>
              <p:nvSpPr>
                <p:cNvPr id="7" name="TextBox 6">
                  <a:extLst>
                    <a:ext uri="{FF2B5EF4-FFF2-40B4-BE49-F238E27FC236}">
                      <a16:creationId xmlns:a16="http://schemas.microsoft.com/office/drawing/2014/main" id="{B7B62373-D98B-48B5-A639-8BDAC77B60FD}"/>
                    </a:ext>
                  </a:extLst>
                </p:cNvPr>
                <p:cNvSpPr txBox="1">
                  <a:spLocks noRot="1" noChangeAspect="1" noMove="1" noResize="1" noEditPoints="1" noAdjustHandles="1" noChangeArrowheads="1" noChangeShapeType="1" noTextEdit="1"/>
                </p:cNvSpPr>
                <p:nvPr/>
              </p:nvSpPr>
              <p:spPr>
                <a:xfrm>
                  <a:off x="2304471" y="2091341"/>
                  <a:ext cx="651164" cy="523220"/>
                </a:xfrm>
                <a:prstGeom prst="rect">
                  <a:avLst/>
                </a:prstGeom>
                <a:blipFill>
                  <a:blip r:embed="rId3"/>
                  <a:stretch>
                    <a:fillRect/>
                  </a:stretch>
                </a:blipFill>
              </p:spPr>
              <p:txBody>
                <a:bodyPr/>
                <a:lstStyle/>
                <a:p>
                  <a:r>
                    <a:rPr lang="en-SG">
                      <a:noFill/>
                    </a:rPr>
                    <a:t> </a:t>
                  </a:r>
                </a:p>
              </p:txBody>
            </p:sp>
          </mc:Fallback>
        </mc:AlternateContent>
        <p:sp>
          <p:nvSpPr>
            <p:cNvPr id="9" name="Oval 8">
              <a:extLst>
                <a:ext uri="{FF2B5EF4-FFF2-40B4-BE49-F238E27FC236}">
                  <a16:creationId xmlns:a16="http://schemas.microsoft.com/office/drawing/2014/main" id="{5339C8AE-ED5C-4BE1-AECE-F0C9576D40C3}"/>
                </a:ext>
              </a:extLst>
            </p:cNvPr>
            <p:cNvSpPr/>
            <p:nvPr/>
          </p:nvSpPr>
          <p:spPr>
            <a:xfrm>
              <a:off x="2509980" y="3072718"/>
              <a:ext cx="120073" cy="14153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Oval 10">
              <a:extLst>
                <a:ext uri="{FF2B5EF4-FFF2-40B4-BE49-F238E27FC236}">
                  <a16:creationId xmlns:a16="http://schemas.microsoft.com/office/drawing/2014/main" id="{9D8E2533-31B9-4445-994E-0BC2EAA74FF5}"/>
                </a:ext>
              </a:extLst>
            </p:cNvPr>
            <p:cNvSpPr/>
            <p:nvPr/>
          </p:nvSpPr>
          <p:spPr>
            <a:xfrm>
              <a:off x="2509980" y="3399795"/>
              <a:ext cx="120073" cy="14153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Oval 19">
              <a:extLst>
                <a:ext uri="{FF2B5EF4-FFF2-40B4-BE49-F238E27FC236}">
                  <a16:creationId xmlns:a16="http://schemas.microsoft.com/office/drawing/2014/main" id="{E38604BB-B594-40CD-9960-2D88B47FB139}"/>
                </a:ext>
              </a:extLst>
            </p:cNvPr>
            <p:cNvSpPr/>
            <p:nvPr/>
          </p:nvSpPr>
          <p:spPr>
            <a:xfrm>
              <a:off x="2509980" y="3732173"/>
              <a:ext cx="120073" cy="14153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TextBox 22">
              <a:extLst>
                <a:ext uri="{FF2B5EF4-FFF2-40B4-BE49-F238E27FC236}">
                  <a16:creationId xmlns:a16="http://schemas.microsoft.com/office/drawing/2014/main" id="{59FDF083-E3ED-47A8-8161-D601A662DACF}"/>
                </a:ext>
              </a:extLst>
            </p:cNvPr>
            <p:cNvSpPr txBox="1"/>
            <p:nvPr/>
          </p:nvSpPr>
          <p:spPr>
            <a:xfrm>
              <a:off x="2282792" y="3890873"/>
              <a:ext cx="574449" cy="523220"/>
            </a:xfrm>
            <a:prstGeom prst="rect">
              <a:avLst/>
            </a:prstGeom>
            <a:noFill/>
          </p:spPr>
          <p:txBody>
            <a:bodyPr wrap="square" rtlCol="0">
              <a:spAutoFit/>
            </a:bodyPr>
            <a:lstStyle/>
            <a:p>
              <a:pPr marL="1163638" indent="-1163638" algn="ctr"/>
              <a:r>
                <a:rPr lang="en-SG" sz="2800" dirty="0"/>
                <a:t>:</a:t>
              </a:r>
            </a:p>
          </p:txBody>
        </p:sp>
        <p:sp>
          <p:nvSpPr>
            <p:cNvPr id="22" name="Oval 21">
              <a:extLst>
                <a:ext uri="{FF2B5EF4-FFF2-40B4-BE49-F238E27FC236}">
                  <a16:creationId xmlns:a16="http://schemas.microsoft.com/office/drawing/2014/main" id="{7633BA9F-3C1D-497C-AA08-99CFF628C8A8}"/>
                </a:ext>
              </a:extLst>
            </p:cNvPr>
            <p:cNvSpPr/>
            <p:nvPr/>
          </p:nvSpPr>
          <p:spPr>
            <a:xfrm>
              <a:off x="2509980" y="4479560"/>
              <a:ext cx="120073" cy="14153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Oval 24">
              <a:extLst>
                <a:ext uri="{FF2B5EF4-FFF2-40B4-BE49-F238E27FC236}">
                  <a16:creationId xmlns:a16="http://schemas.microsoft.com/office/drawing/2014/main" id="{26869E1C-8927-4544-A4A9-1B110CB9EB2B}"/>
                </a:ext>
              </a:extLst>
            </p:cNvPr>
            <p:cNvSpPr/>
            <p:nvPr/>
          </p:nvSpPr>
          <p:spPr>
            <a:xfrm>
              <a:off x="2509980" y="4798955"/>
              <a:ext cx="120073" cy="14153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41" name="Group 40">
            <a:extLst>
              <a:ext uri="{FF2B5EF4-FFF2-40B4-BE49-F238E27FC236}">
                <a16:creationId xmlns:a16="http://schemas.microsoft.com/office/drawing/2014/main" id="{AA05CCFC-6312-4636-8CD5-5F3C1809E662}"/>
              </a:ext>
            </a:extLst>
          </p:cNvPr>
          <p:cNvGrpSpPr/>
          <p:nvPr/>
        </p:nvGrpSpPr>
        <p:grpSpPr>
          <a:xfrm>
            <a:off x="4471892" y="2436331"/>
            <a:ext cx="1288473" cy="3464333"/>
            <a:chOff x="4086274" y="2070774"/>
            <a:chExt cx="1288473" cy="3464333"/>
          </a:xfrm>
        </p:grpSpPr>
        <p:sp>
          <p:nvSpPr>
            <p:cNvPr id="30" name="Oval 29">
              <a:extLst>
                <a:ext uri="{FF2B5EF4-FFF2-40B4-BE49-F238E27FC236}">
                  <a16:creationId xmlns:a16="http://schemas.microsoft.com/office/drawing/2014/main" id="{79A7013D-2069-48B9-B212-2AAD6C18A8E7}"/>
                </a:ext>
              </a:extLst>
            </p:cNvPr>
            <p:cNvSpPr/>
            <p:nvPr/>
          </p:nvSpPr>
          <p:spPr>
            <a:xfrm>
              <a:off x="4086274" y="2639507"/>
              <a:ext cx="1288473" cy="2895600"/>
            </a:xfrm>
            <a:prstGeom prst="ellipse">
              <a:avLst/>
            </a:prstGeom>
            <a:no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AEB3CDC3-AEAF-42B4-9529-CE0529D7F9DE}"/>
                    </a:ext>
                  </a:extLst>
                </p:cNvPr>
                <p:cNvSpPr txBox="1"/>
                <p:nvPr/>
              </p:nvSpPr>
              <p:spPr>
                <a:xfrm>
                  <a:off x="4464965" y="2070774"/>
                  <a:ext cx="651164" cy="523220"/>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a:rPr lang="en-SG" sz="2800" b="0" i="1" dirty="0" smtClean="0">
                            <a:latin typeface="Cambria Math" panose="02040503050406030204" pitchFamily="18" charset="0"/>
                          </a:rPr>
                          <m:t>𝐵</m:t>
                        </m:r>
                      </m:oMath>
                    </m:oMathPara>
                  </a14:m>
                  <a:endParaRPr lang="en-SG" sz="2800" dirty="0"/>
                </a:p>
              </p:txBody>
            </p:sp>
          </mc:Choice>
          <mc:Fallback xmlns="">
            <p:sp>
              <p:nvSpPr>
                <p:cNvPr id="31" name="TextBox 30">
                  <a:extLst>
                    <a:ext uri="{FF2B5EF4-FFF2-40B4-BE49-F238E27FC236}">
                      <a16:creationId xmlns:a16="http://schemas.microsoft.com/office/drawing/2014/main" id="{AEB3CDC3-AEAF-42B4-9529-CE0529D7F9DE}"/>
                    </a:ext>
                  </a:extLst>
                </p:cNvPr>
                <p:cNvSpPr txBox="1">
                  <a:spLocks noRot="1" noChangeAspect="1" noMove="1" noResize="1" noEditPoints="1" noAdjustHandles="1" noChangeArrowheads="1" noChangeShapeType="1" noTextEdit="1"/>
                </p:cNvSpPr>
                <p:nvPr/>
              </p:nvSpPr>
              <p:spPr>
                <a:xfrm>
                  <a:off x="4464965" y="2070774"/>
                  <a:ext cx="651164" cy="523220"/>
                </a:xfrm>
                <a:prstGeom prst="rect">
                  <a:avLst/>
                </a:prstGeom>
                <a:blipFill>
                  <a:blip r:embed="rId4"/>
                  <a:stretch>
                    <a:fillRect/>
                  </a:stretch>
                </a:blipFill>
              </p:spPr>
              <p:txBody>
                <a:bodyPr/>
                <a:lstStyle/>
                <a:p>
                  <a:r>
                    <a:rPr lang="en-SG">
                      <a:noFill/>
                    </a:rPr>
                    <a:t> </a:t>
                  </a:r>
                </a:p>
              </p:txBody>
            </p:sp>
          </mc:Fallback>
        </mc:AlternateContent>
        <p:sp>
          <p:nvSpPr>
            <p:cNvPr id="32" name="Oval 31">
              <a:extLst>
                <a:ext uri="{FF2B5EF4-FFF2-40B4-BE49-F238E27FC236}">
                  <a16:creationId xmlns:a16="http://schemas.microsoft.com/office/drawing/2014/main" id="{D763EF6B-563E-4417-B9EF-83B9F6D3A8A7}"/>
                </a:ext>
              </a:extLst>
            </p:cNvPr>
            <p:cNvSpPr/>
            <p:nvPr/>
          </p:nvSpPr>
          <p:spPr>
            <a:xfrm>
              <a:off x="4670474" y="2881876"/>
              <a:ext cx="120073" cy="14153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Oval 32">
              <a:extLst>
                <a:ext uri="{FF2B5EF4-FFF2-40B4-BE49-F238E27FC236}">
                  <a16:creationId xmlns:a16="http://schemas.microsoft.com/office/drawing/2014/main" id="{20626812-E33E-453D-9865-E531A569E3C2}"/>
                </a:ext>
              </a:extLst>
            </p:cNvPr>
            <p:cNvSpPr/>
            <p:nvPr/>
          </p:nvSpPr>
          <p:spPr>
            <a:xfrm>
              <a:off x="4670474" y="3177700"/>
              <a:ext cx="120073" cy="14153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Oval 33">
              <a:extLst>
                <a:ext uri="{FF2B5EF4-FFF2-40B4-BE49-F238E27FC236}">
                  <a16:creationId xmlns:a16="http://schemas.microsoft.com/office/drawing/2014/main" id="{4F7843B7-BBDA-48F2-9EED-B012D890C834}"/>
                </a:ext>
              </a:extLst>
            </p:cNvPr>
            <p:cNvSpPr/>
            <p:nvPr/>
          </p:nvSpPr>
          <p:spPr>
            <a:xfrm>
              <a:off x="4670474" y="3453159"/>
              <a:ext cx="120073" cy="14153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TextBox 34">
              <a:extLst>
                <a:ext uri="{FF2B5EF4-FFF2-40B4-BE49-F238E27FC236}">
                  <a16:creationId xmlns:a16="http://schemas.microsoft.com/office/drawing/2014/main" id="{B60D6425-F99C-489E-8BFF-A4BD00B4B2D9}"/>
                </a:ext>
              </a:extLst>
            </p:cNvPr>
            <p:cNvSpPr txBox="1"/>
            <p:nvPr/>
          </p:nvSpPr>
          <p:spPr>
            <a:xfrm>
              <a:off x="4443286" y="3870306"/>
              <a:ext cx="574449" cy="523220"/>
            </a:xfrm>
            <a:prstGeom prst="rect">
              <a:avLst/>
            </a:prstGeom>
            <a:noFill/>
          </p:spPr>
          <p:txBody>
            <a:bodyPr wrap="square" rtlCol="0">
              <a:spAutoFit/>
            </a:bodyPr>
            <a:lstStyle/>
            <a:p>
              <a:pPr marL="1163638" indent="-1163638" algn="ctr"/>
              <a:r>
                <a:rPr lang="en-SG" sz="2800" dirty="0"/>
                <a:t>:</a:t>
              </a:r>
            </a:p>
          </p:txBody>
        </p:sp>
        <p:sp>
          <p:nvSpPr>
            <p:cNvPr id="36" name="Oval 35">
              <a:extLst>
                <a:ext uri="{FF2B5EF4-FFF2-40B4-BE49-F238E27FC236}">
                  <a16:creationId xmlns:a16="http://schemas.microsoft.com/office/drawing/2014/main" id="{0DAEAD96-0B87-49B8-A472-163BC953B0A3}"/>
                </a:ext>
              </a:extLst>
            </p:cNvPr>
            <p:cNvSpPr/>
            <p:nvPr/>
          </p:nvSpPr>
          <p:spPr>
            <a:xfrm>
              <a:off x="4670474" y="4458993"/>
              <a:ext cx="120073" cy="14153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7" name="Oval 36">
              <a:extLst>
                <a:ext uri="{FF2B5EF4-FFF2-40B4-BE49-F238E27FC236}">
                  <a16:creationId xmlns:a16="http://schemas.microsoft.com/office/drawing/2014/main" id="{596A70D0-D920-4F40-8C2E-91B364C27204}"/>
                </a:ext>
              </a:extLst>
            </p:cNvPr>
            <p:cNvSpPr/>
            <p:nvPr/>
          </p:nvSpPr>
          <p:spPr>
            <a:xfrm>
              <a:off x="4670474" y="4736565"/>
              <a:ext cx="120073" cy="14153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Oval 27">
              <a:extLst>
                <a:ext uri="{FF2B5EF4-FFF2-40B4-BE49-F238E27FC236}">
                  <a16:creationId xmlns:a16="http://schemas.microsoft.com/office/drawing/2014/main" id="{9BF5F515-8168-455E-A0BD-7C88AC6F8647}"/>
                </a:ext>
              </a:extLst>
            </p:cNvPr>
            <p:cNvSpPr/>
            <p:nvPr/>
          </p:nvSpPr>
          <p:spPr>
            <a:xfrm>
              <a:off x="4670474" y="3738532"/>
              <a:ext cx="120073" cy="14153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Oval 38">
              <a:extLst>
                <a:ext uri="{FF2B5EF4-FFF2-40B4-BE49-F238E27FC236}">
                  <a16:creationId xmlns:a16="http://schemas.microsoft.com/office/drawing/2014/main" id="{992F1319-BC81-4AF0-890E-18B8C17991EE}"/>
                </a:ext>
              </a:extLst>
            </p:cNvPr>
            <p:cNvSpPr/>
            <p:nvPr/>
          </p:nvSpPr>
          <p:spPr>
            <a:xfrm>
              <a:off x="4670474" y="4996893"/>
              <a:ext cx="120073" cy="14153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5" name="Group 4"/>
          <p:cNvGrpSpPr/>
          <p:nvPr/>
        </p:nvGrpSpPr>
        <p:grpSpPr>
          <a:xfrm>
            <a:off x="2998087" y="3318201"/>
            <a:ext cx="2075589" cy="2115017"/>
            <a:chOff x="2998087" y="3318201"/>
            <a:chExt cx="2075589" cy="2115017"/>
          </a:xfrm>
        </p:grpSpPr>
        <p:cxnSp>
          <p:nvCxnSpPr>
            <p:cNvPr id="21" name="Straight Arrow Connector 20">
              <a:extLst>
                <a:ext uri="{FF2B5EF4-FFF2-40B4-BE49-F238E27FC236}">
                  <a16:creationId xmlns:a16="http://schemas.microsoft.com/office/drawing/2014/main" id="{314B246A-5E14-CE46-8323-4EF523B90B1B}"/>
                </a:ext>
              </a:extLst>
            </p:cNvPr>
            <p:cNvCxnSpPr>
              <a:cxnSpLocks/>
              <a:stCxn id="9" idx="5"/>
              <a:endCxn id="32" idx="2"/>
            </p:cNvCxnSpPr>
            <p:nvPr/>
          </p:nvCxnSpPr>
          <p:spPr>
            <a:xfrm flipV="1">
              <a:off x="2998087" y="3318201"/>
              <a:ext cx="2058005" cy="240883"/>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5F3238E-2153-F74F-BEDA-A944ED20D4A4}"/>
                </a:ext>
              </a:extLst>
            </p:cNvPr>
            <p:cNvCxnSpPr>
              <a:cxnSpLocks/>
              <a:stCxn id="9" idx="5"/>
              <a:endCxn id="33" idx="2"/>
            </p:cNvCxnSpPr>
            <p:nvPr/>
          </p:nvCxnSpPr>
          <p:spPr>
            <a:xfrm>
              <a:off x="2998087" y="3559084"/>
              <a:ext cx="2058005" cy="5494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F370A09-06CF-FF4D-9520-7AE6F54D0647}"/>
                </a:ext>
              </a:extLst>
            </p:cNvPr>
            <p:cNvCxnSpPr>
              <a:cxnSpLocks/>
              <a:stCxn id="9" idx="5"/>
              <a:endCxn id="34" idx="2"/>
            </p:cNvCxnSpPr>
            <p:nvPr/>
          </p:nvCxnSpPr>
          <p:spPr>
            <a:xfrm>
              <a:off x="2998087" y="3559084"/>
              <a:ext cx="2058005" cy="33040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58D16246-E290-084B-9A59-EF17C9BF37C6}"/>
                </a:ext>
              </a:extLst>
            </p:cNvPr>
            <p:cNvCxnSpPr>
              <a:cxnSpLocks/>
              <a:stCxn id="9" idx="5"/>
              <a:endCxn id="28" idx="2"/>
            </p:cNvCxnSpPr>
            <p:nvPr/>
          </p:nvCxnSpPr>
          <p:spPr>
            <a:xfrm>
              <a:off x="2998087" y="3559084"/>
              <a:ext cx="2058005" cy="615773"/>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BA5E2608-A3AB-FC44-9F2D-72E7EFF52C5B}"/>
                </a:ext>
              </a:extLst>
            </p:cNvPr>
            <p:cNvCxnSpPr>
              <a:stCxn id="9" idx="5"/>
              <a:endCxn id="39" idx="2"/>
            </p:cNvCxnSpPr>
            <p:nvPr/>
          </p:nvCxnSpPr>
          <p:spPr>
            <a:xfrm>
              <a:off x="2998087" y="3559084"/>
              <a:ext cx="2058005" cy="1874134"/>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CE163680-E535-CE4A-A897-96C88058A08E}"/>
                </a:ext>
              </a:extLst>
            </p:cNvPr>
            <p:cNvCxnSpPr>
              <a:stCxn id="9" idx="5"/>
              <a:endCxn id="36" idx="2"/>
            </p:cNvCxnSpPr>
            <p:nvPr/>
          </p:nvCxnSpPr>
          <p:spPr>
            <a:xfrm>
              <a:off x="2998087" y="3559084"/>
              <a:ext cx="2058005" cy="1336234"/>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01E85A06-943D-3C4D-8B34-2423526CAB03}"/>
                </a:ext>
              </a:extLst>
            </p:cNvPr>
            <p:cNvCxnSpPr>
              <a:stCxn id="9" idx="5"/>
              <a:endCxn id="37" idx="1"/>
            </p:cNvCxnSpPr>
            <p:nvPr/>
          </p:nvCxnSpPr>
          <p:spPr>
            <a:xfrm>
              <a:off x="2998087" y="3559084"/>
              <a:ext cx="2075589" cy="1563765"/>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 name="Group 5"/>
          <p:cNvGrpSpPr/>
          <p:nvPr/>
        </p:nvGrpSpPr>
        <p:grpSpPr>
          <a:xfrm>
            <a:off x="3015671" y="3368242"/>
            <a:ext cx="2058005" cy="2064976"/>
            <a:chOff x="3015671" y="3368242"/>
            <a:chExt cx="2058005" cy="2064976"/>
          </a:xfrm>
        </p:grpSpPr>
        <p:cxnSp>
          <p:nvCxnSpPr>
            <p:cNvPr id="62" name="Straight Arrow Connector 61">
              <a:extLst>
                <a:ext uri="{FF2B5EF4-FFF2-40B4-BE49-F238E27FC236}">
                  <a16:creationId xmlns:a16="http://schemas.microsoft.com/office/drawing/2014/main" id="{1DEF77DD-631F-784F-9CD5-5E81ED8D885B}"/>
                </a:ext>
              </a:extLst>
            </p:cNvPr>
            <p:cNvCxnSpPr>
              <a:cxnSpLocks/>
              <a:stCxn id="22" idx="6"/>
              <a:endCxn id="32" idx="3"/>
            </p:cNvCxnSpPr>
            <p:nvPr/>
          </p:nvCxnSpPr>
          <p:spPr>
            <a:xfrm flipV="1">
              <a:off x="3015671" y="3368242"/>
              <a:ext cx="2058005" cy="1547643"/>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537893A7-8A76-FA4A-BC72-C9B4125F8A27}"/>
                </a:ext>
              </a:extLst>
            </p:cNvPr>
            <p:cNvCxnSpPr>
              <a:stCxn id="22" idx="6"/>
              <a:endCxn id="39" idx="2"/>
            </p:cNvCxnSpPr>
            <p:nvPr/>
          </p:nvCxnSpPr>
          <p:spPr>
            <a:xfrm>
              <a:off x="3015671" y="4915885"/>
              <a:ext cx="2040421" cy="517333"/>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34B4A612-BC1B-F248-AB8A-211B3633C852}"/>
                </a:ext>
              </a:extLst>
            </p:cNvPr>
            <p:cNvCxnSpPr>
              <a:stCxn id="22" idx="6"/>
              <a:endCxn id="37" idx="1"/>
            </p:cNvCxnSpPr>
            <p:nvPr/>
          </p:nvCxnSpPr>
          <p:spPr>
            <a:xfrm>
              <a:off x="3015671" y="4915885"/>
              <a:ext cx="2058005" cy="20696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54EAA4BE-9D75-2340-91AA-B18933CEB785}"/>
                </a:ext>
              </a:extLst>
            </p:cNvPr>
            <p:cNvCxnSpPr>
              <a:stCxn id="22" idx="6"/>
              <a:endCxn id="28" idx="2"/>
            </p:cNvCxnSpPr>
            <p:nvPr/>
          </p:nvCxnSpPr>
          <p:spPr>
            <a:xfrm flipV="1">
              <a:off x="3015671" y="4174857"/>
              <a:ext cx="2040421" cy="74102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C48920E2-5F5F-AB45-A13C-3A08174BED2B}"/>
                </a:ext>
              </a:extLst>
            </p:cNvPr>
            <p:cNvCxnSpPr>
              <a:stCxn id="22" idx="6"/>
              <a:endCxn id="34" idx="2"/>
            </p:cNvCxnSpPr>
            <p:nvPr/>
          </p:nvCxnSpPr>
          <p:spPr>
            <a:xfrm flipV="1">
              <a:off x="3015671" y="3889484"/>
              <a:ext cx="2040421" cy="102640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1C0CFE33-0C53-B047-8EB2-3DF9DD5CE72E}"/>
                </a:ext>
              </a:extLst>
            </p:cNvPr>
            <p:cNvCxnSpPr>
              <a:stCxn id="22" idx="6"/>
              <a:endCxn id="33" idx="3"/>
            </p:cNvCxnSpPr>
            <p:nvPr/>
          </p:nvCxnSpPr>
          <p:spPr>
            <a:xfrm flipV="1">
              <a:off x="3015671" y="3664066"/>
              <a:ext cx="2058005" cy="1251819"/>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22F23302-9C35-8046-AAE4-7BAA3858D37F}"/>
                </a:ext>
              </a:extLst>
            </p:cNvPr>
            <p:cNvCxnSpPr>
              <a:stCxn id="22" idx="6"/>
              <a:endCxn id="36" idx="2"/>
            </p:cNvCxnSpPr>
            <p:nvPr/>
          </p:nvCxnSpPr>
          <p:spPr>
            <a:xfrm flipV="1">
              <a:off x="3015671" y="4895318"/>
              <a:ext cx="2040421" cy="2056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987A33DF-74E0-B74A-BF07-BF3AD79B8D13}"/>
                  </a:ext>
                </a:extLst>
              </p:cNvPr>
              <p:cNvSpPr txBox="1"/>
              <p:nvPr/>
            </p:nvSpPr>
            <p:spPr>
              <a:xfrm>
                <a:off x="6344565" y="2988511"/>
                <a:ext cx="4927464" cy="1384995"/>
              </a:xfrm>
              <a:prstGeom prst="rect">
                <a:avLst/>
              </a:prstGeom>
              <a:noFill/>
            </p:spPr>
            <p:txBody>
              <a:bodyPr wrap="square" rtlCol="0">
                <a:spAutoFit/>
              </a:bodyPr>
              <a:lstStyle/>
              <a:p>
                <a:r>
                  <a:rPr lang="en-US" sz="2800" dirty="0">
                    <a:solidFill>
                      <a:schemeClr val="tx1"/>
                    </a:solidFill>
                  </a:rPr>
                  <a:t>Each of the </a:t>
                </a:r>
                <a14:m>
                  <m:oMath xmlns:m="http://schemas.openxmlformats.org/officeDocument/2006/math">
                    <m:r>
                      <a:rPr lang="en-US" sz="2800" i="1">
                        <a:solidFill>
                          <a:schemeClr val="tx1"/>
                        </a:solidFill>
                        <a:latin typeface="Cambria Math" panose="02040503050406030204" pitchFamily="18" charset="0"/>
                      </a:rPr>
                      <m:t>𝑛</m:t>
                    </m:r>
                  </m:oMath>
                </a14:m>
                <a:r>
                  <a:rPr lang="en-US" sz="2800" dirty="0">
                    <a:solidFill>
                      <a:schemeClr val="tx1"/>
                    </a:solidFill>
                  </a:rPr>
                  <a:t> elements in </a:t>
                </a:r>
                <a14:m>
                  <m:oMath xmlns:m="http://schemas.openxmlformats.org/officeDocument/2006/math">
                    <m:r>
                      <a:rPr lang="en-US" sz="2800" i="1">
                        <a:solidFill>
                          <a:schemeClr val="tx1"/>
                        </a:solidFill>
                        <a:latin typeface="Cambria Math" panose="02040503050406030204" pitchFamily="18" charset="0"/>
                      </a:rPr>
                      <m:t>𝐴</m:t>
                    </m:r>
                  </m:oMath>
                </a14:m>
                <a:r>
                  <a:rPr lang="en-US" sz="2800" dirty="0">
                    <a:solidFill>
                      <a:schemeClr val="tx1"/>
                    </a:solidFill>
                  </a:rPr>
                  <a:t> must be mapped to one of the </a:t>
                </a:r>
                <a14:m>
                  <m:oMath xmlns:m="http://schemas.openxmlformats.org/officeDocument/2006/math">
                    <m:r>
                      <a:rPr lang="en-US" sz="2800" i="1">
                        <a:solidFill>
                          <a:schemeClr val="tx1"/>
                        </a:solidFill>
                        <a:latin typeface="Cambria Math" panose="02040503050406030204" pitchFamily="18" charset="0"/>
                      </a:rPr>
                      <m:t>𝑘</m:t>
                    </m:r>
                  </m:oMath>
                </a14:m>
                <a:r>
                  <a:rPr lang="en-US" sz="2800" dirty="0">
                    <a:solidFill>
                      <a:schemeClr val="tx1"/>
                    </a:solidFill>
                  </a:rPr>
                  <a:t> elements in </a:t>
                </a:r>
                <a14:m>
                  <m:oMath xmlns:m="http://schemas.openxmlformats.org/officeDocument/2006/math">
                    <m:r>
                      <a:rPr lang="en-US" sz="2800" i="1">
                        <a:solidFill>
                          <a:schemeClr val="tx1"/>
                        </a:solidFill>
                        <a:latin typeface="Cambria Math" panose="02040503050406030204" pitchFamily="18" charset="0"/>
                      </a:rPr>
                      <m:t>𝐵</m:t>
                    </m:r>
                    <m:r>
                      <a:rPr lang="en-US" sz="2800" b="0" i="0" smtClean="0">
                        <a:solidFill>
                          <a:schemeClr val="tx1"/>
                        </a:solidFill>
                        <a:latin typeface="Cambria Math" panose="02040503050406030204" pitchFamily="18" charset="0"/>
                      </a:rPr>
                      <m:t>.</m:t>
                    </m:r>
                  </m:oMath>
                </a14:m>
                <a:endParaRPr lang="en-US" sz="2800" dirty="0">
                  <a:solidFill>
                    <a:schemeClr val="tx1"/>
                  </a:solidFill>
                </a:endParaRPr>
              </a:p>
            </p:txBody>
          </p:sp>
        </mc:Choice>
        <mc:Fallback xmlns="">
          <p:sp>
            <p:nvSpPr>
              <p:cNvPr id="78" name="TextBox 77">
                <a:extLst>
                  <a:ext uri="{FF2B5EF4-FFF2-40B4-BE49-F238E27FC236}">
                    <a16:creationId xmlns:a16="http://schemas.microsoft.com/office/drawing/2014/main" id="{987A33DF-74E0-B74A-BF07-BF3AD79B8D13}"/>
                  </a:ext>
                </a:extLst>
              </p:cNvPr>
              <p:cNvSpPr txBox="1">
                <a:spLocks noRot="1" noChangeAspect="1" noMove="1" noResize="1" noEditPoints="1" noAdjustHandles="1" noChangeArrowheads="1" noChangeShapeType="1" noTextEdit="1"/>
              </p:cNvSpPr>
              <p:nvPr/>
            </p:nvSpPr>
            <p:spPr>
              <a:xfrm>
                <a:off x="6344565" y="2988511"/>
                <a:ext cx="4927464" cy="1384995"/>
              </a:xfrm>
              <a:prstGeom prst="rect">
                <a:avLst/>
              </a:prstGeom>
              <a:blipFill>
                <a:blip r:embed="rId5"/>
                <a:stretch>
                  <a:fillRect l="-2599" t="-3965" b="-11894"/>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1B015879-943D-774F-BB10-CEA341F6BB14}"/>
                  </a:ext>
                </a:extLst>
              </p:cNvPr>
              <p:cNvSpPr txBox="1"/>
              <p:nvPr/>
            </p:nvSpPr>
            <p:spPr>
              <a:xfrm>
                <a:off x="6344565" y="4757757"/>
                <a:ext cx="4927464" cy="954107"/>
              </a:xfrm>
              <a:prstGeom prst="rect">
                <a:avLst/>
              </a:prstGeom>
              <a:noFill/>
            </p:spPr>
            <p:txBody>
              <a:bodyPr wrap="square" rtlCol="0">
                <a:spAutoFit/>
              </a:bodyPr>
              <a:lstStyle/>
              <a:p>
                <a:r>
                  <a:rPr lang="en-US" sz="2800" dirty="0">
                    <a:solidFill>
                      <a:schemeClr val="tx1"/>
                    </a:solidFill>
                  </a:rPr>
                  <a:t>Therefore, there are </a:t>
                </a:r>
                <a14:m>
                  <m:oMath xmlns:m="http://schemas.openxmlformats.org/officeDocument/2006/math">
                    <m:sSup>
                      <m:sSupPr>
                        <m:ctrlPr>
                          <a:rPr lang="en-SG" sz="2800" i="1" smtClean="0">
                            <a:solidFill>
                              <a:srgbClr val="C00000"/>
                            </a:solidFill>
                            <a:latin typeface="Cambria Math" panose="02040503050406030204" pitchFamily="18" charset="0"/>
                          </a:rPr>
                        </m:ctrlPr>
                      </m:sSupPr>
                      <m:e>
                        <m:r>
                          <a:rPr lang="en-US" sz="2800" i="1">
                            <a:solidFill>
                              <a:srgbClr val="C00000"/>
                            </a:solidFill>
                            <a:latin typeface="Cambria Math" panose="02040503050406030204" pitchFamily="18" charset="0"/>
                          </a:rPr>
                          <m:t>𝑘</m:t>
                        </m:r>
                      </m:e>
                      <m:sup>
                        <m:r>
                          <a:rPr lang="en-US" sz="2800" i="1">
                            <a:solidFill>
                              <a:srgbClr val="C00000"/>
                            </a:solidFill>
                            <a:latin typeface="Cambria Math" panose="02040503050406030204" pitchFamily="18" charset="0"/>
                          </a:rPr>
                          <m:t>𝑛</m:t>
                        </m:r>
                      </m:sup>
                    </m:sSup>
                  </m:oMath>
                </a14:m>
                <a:r>
                  <a:rPr lang="en-US" sz="2800" dirty="0">
                    <a:solidFill>
                      <a:schemeClr val="tx1"/>
                    </a:solidFill>
                  </a:rPr>
                  <a:t> possible functions </a:t>
                </a:r>
                <a14:m>
                  <m:oMath xmlns:m="http://schemas.openxmlformats.org/officeDocument/2006/math">
                    <m:r>
                      <a:rPr lang="en-US" sz="2800" i="1">
                        <a:solidFill>
                          <a:schemeClr val="tx1"/>
                        </a:solidFill>
                        <a:latin typeface="Cambria Math" panose="02040503050406030204" pitchFamily="18" charset="0"/>
                      </a:rPr>
                      <m:t>𝑓</m:t>
                    </m:r>
                  </m:oMath>
                </a14:m>
                <a:r>
                  <a:rPr lang="en-US" sz="2800" dirty="0">
                    <a:solidFill>
                      <a:schemeClr val="tx1"/>
                    </a:solidFill>
                  </a:rPr>
                  <a:t>.</a:t>
                </a:r>
                <a:endParaRPr lang="en-SG" sz="2800" dirty="0">
                  <a:solidFill>
                    <a:schemeClr val="tx1"/>
                  </a:solidFill>
                </a:endParaRPr>
              </a:p>
            </p:txBody>
          </p:sp>
        </mc:Choice>
        <mc:Fallback xmlns="">
          <p:sp>
            <p:nvSpPr>
              <p:cNvPr id="79" name="TextBox 78">
                <a:extLst>
                  <a:ext uri="{FF2B5EF4-FFF2-40B4-BE49-F238E27FC236}">
                    <a16:creationId xmlns:a16="http://schemas.microsoft.com/office/drawing/2014/main" id="{1B015879-943D-774F-BB10-CEA341F6BB14}"/>
                  </a:ext>
                </a:extLst>
              </p:cNvPr>
              <p:cNvSpPr txBox="1">
                <a:spLocks noRot="1" noChangeAspect="1" noMove="1" noResize="1" noEditPoints="1" noAdjustHandles="1" noChangeArrowheads="1" noChangeShapeType="1" noTextEdit="1"/>
              </p:cNvSpPr>
              <p:nvPr/>
            </p:nvSpPr>
            <p:spPr>
              <a:xfrm>
                <a:off x="6344565" y="4757757"/>
                <a:ext cx="4927464" cy="954107"/>
              </a:xfrm>
              <a:prstGeom prst="rect">
                <a:avLst/>
              </a:prstGeom>
              <a:blipFill>
                <a:blip r:embed="rId6"/>
                <a:stretch>
                  <a:fillRect l="-2599" t="-5732" r="-2847" b="-17197"/>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3381924" y="5319027"/>
                <a:ext cx="1509330" cy="646331"/>
              </a:xfrm>
              <a:prstGeom prst="rect">
                <a:avLst/>
              </a:prstGeom>
              <a:noFill/>
            </p:spPr>
            <p:txBody>
              <a:bodyPr wrap="square" rtlCol="0">
                <a:spAutoFit/>
              </a:bodyPr>
              <a:lstStyle/>
              <a:p>
                <a:r>
                  <a:rPr lang="en-US" dirty="0"/>
                  <a:t>One of the </a:t>
                </a:r>
                <a14:m>
                  <m:oMath xmlns:m="http://schemas.openxmlformats.org/officeDocument/2006/math">
                    <m:r>
                      <a:rPr lang="en-US" i="1" dirty="0" smtClean="0">
                        <a:latin typeface="Cambria Math" panose="02040503050406030204" pitchFamily="18" charset="0"/>
                      </a:rPr>
                      <m:t>𝑘</m:t>
                    </m:r>
                  </m:oMath>
                </a14:m>
                <a:r>
                  <a:rPr lang="en-US" dirty="0"/>
                  <a:t> red arrows.</a:t>
                </a:r>
                <a:endParaRPr lang="en-SG" dirty="0"/>
              </a:p>
            </p:txBody>
          </p:sp>
        </mc:Choice>
        <mc:Fallback xmlns="">
          <p:sp>
            <p:nvSpPr>
              <p:cNvPr id="3" name="TextBox 2"/>
              <p:cNvSpPr txBox="1">
                <a:spLocks noRot="1" noChangeAspect="1" noMove="1" noResize="1" noEditPoints="1" noAdjustHandles="1" noChangeArrowheads="1" noChangeShapeType="1" noTextEdit="1"/>
              </p:cNvSpPr>
              <p:nvPr/>
            </p:nvSpPr>
            <p:spPr>
              <a:xfrm>
                <a:off x="3381924" y="5319027"/>
                <a:ext cx="1509330" cy="646331"/>
              </a:xfrm>
              <a:prstGeom prst="rect">
                <a:avLst/>
              </a:prstGeom>
              <a:blipFill>
                <a:blip r:embed="rId7"/>
                <a:stretch>
                  <a:fillRect l="-3644" t="-5660" b="-14151"/>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3254662" y="2677784"/>
                <a:ext cx="1509330" cy="646331"/>
              </a:xfrm>
              <a:prstGeom prst="rect">
                <a:avLst/>
              </a:prstGeom>
              <a:noFill/>
            </p:spPr>
            <p:txBody>
              <a:bodyPr wrap="square" rtlCol="0">
                <a:spAutoFit/>
              </a:bodyPr>
              <a:lstStyle/>
              <a:p>
                <a:r>
                  <a:rPr lang="en-US" dirty="0"/>
                  <a:t>One of the </a:t>
                </a:r>
                <a14:m>
                  <m:oMath xmlns:m="http://schemas.openxmlformats.org/officeDocument/2006/math">
                    <m:r>
                      <a:rPr lang="en-US" i="1" dirty="0" smtClean="0">
                        <a:latin typeface="Cambria Math" panose="02040503050406030204" pitchFamily="18" charset="0"/>
                      </a:rPr>
                      <m:t>𝑘</m:t>
                    </m:r>
                  </m:oMath>
                </a14:m>
                <a:r>
                  <a:rPr lang="en-US" dirty="0"/>
                  <a:t> green arrows.</a:t>
                </a:r>
                <a:endParaRPr lang="en-SG" dirty="0"/>
              </a:p>
            </p:txBody>
          </p:sp>
        </mc:Choice>
        <mc:Fallback xmlns="">
          <p:sp>
            <p:nvSpPr>
              <p:cNvPr id="42" name="TextBox 41"/>
              <p:cNvSpPr txBox="1">
                <a:spLocks noRot="1" noChangeAspect="1" noMove="1" noResize="1" noEditPoints="1" noAdjustHandles="1" noChangeArrowheads="1" noChangeShapeType="1" noTextEdit="1"/>
              </p:cNvSpPr>
              <p:nvPr/>
            </p:nvSpPr>
            <p:spPr>
              <a:xfrm>
                <a:off x="3254662" y="2677784"/>
                <a:ext cx="1509330" cy="646331"/>
              </a:xfrm>
              <a:prstGeom prst="rect">
                <a:avLst/>
              </a:prstGeom>
              <a:blipFill>
                <a:blip r:embed="rId8"/>
                <a:stretch>
                  <a:fillRect l="-3644" t="-4717" r="-2024" b="-14151"/>
                </a:stretch>
              </a:blipFill>
            </p:spPr>
            <p:txBody>
              <a:bodyPr/>
              <a:lstStyle/>
              <a:p>
                <a:r>
                  <a:rPr lang="en-SG">
                    <a:noFill/>
                  </a:rPr>
                  <a:t> </a:t>
                </a:r>
              </a:p>
            </p:txBody>
          </p:sp>
        </mc:Fallback>
      </mc:AlternateContent>
    </p:spTree>
    <p:extLst>
      <p:ext uri="{BB962C8B-B14F-4D97-AF65-F5344CB8AC3E}">
        <p14:creationId xmlns:p14="http://schemas.microsoft.com/office/powerpoint/2010/main" val="1200049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dissolve">
                                      <p:cBhvr>
                                        <p:cTn id="7" dur="500"/>
                                        <p:tgtEl>
                                          <p:spTgt spid="41"/>
                                        </p:tgtEl>
                                      </p:cBhvr>
                                    </p:animEffect>
                                  </p:childTnLst>
                                </p:cTn>
                              </p:par>
                              <p:par>
                                <p:cTn id="8" presetID="9"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dissolve">
                                      <p:cBhvr>
                                        <p:cTn id="10" dur="500"/>
                                        <p:tgtEl>
                                          <p:spTgt spid="27"/>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78"/>
                                        </p:tgtEl>
                                        <p:attrNameLst>
                                          <p:attrName>style.visibility</p:attrName>
                                        </p:attrNameLst>
                                      </p:cBhvr>
                                      <p:to>
                                        <p:strVal val="visible"/>
                                      </p:to>
                                    </p:set>
                                    <p:animEffect transition="in" filter="dissolve">
                                      <p:cBhvr>
                                        <p:cTn id="15" dur="500"/>
                                        <p:tgtEl>
                                          <p:spTgt spid="7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par>
                          <p:cTn id="21" fill="hold">
                            <p:stCondLst>
                              <p:cond delay="500"/>
                            </p:stCondLst>
                            <p:childTnLst>
                              <p:par>
                                <p:cTn id="22" presetID="9" presetClass="entr" presetSubtype="0" fill="hold" grpId="0" nodeType="after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dissolve">
                                      <p:cBhvr>
                                        <p:cTn id="24" dur="500"/>
                                        <p:tgtEl>
                                          <p:spTgt spid="4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left)">
                                      <p:cBhvr>
                                        <p:cTn id="29" dur="500"/>
                                        <p:tgtEl>
                                          <p:spTgt spid="6"/>
                                        </p:tgtEl>
                                      </p:cBhvr>
                                    </p:animEffect>
                                  </p:childTnLst>
                                </p:cTn>
                              </p:par>
                            </p:childTnLst>
                          </p:cTn>
                        </p:par>
                        <p:par>
                          <p:cTn id="30" fill="hold">
                            <p:stCondLst>
                              <p:cond delay="500"/>
                            </p:stCondLst>
                            <p:childTnLst>
                              <p:par>
                                <p:cTn id="31" presetID="9" presetClass="entr" presetSubtype="0" fill="hold" grpId="0" nodeType="after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dissolve">
                                      <p:cBhvr>
                                        <p:cTn id="33" dur="500"/>
                                        <p:tgtEl>
                                          <p:spTgt spid="3"/>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79"/>
                                        </p:tgtEl>
                                        <p:attrNameLst>
                                          <p:attrName>style.visibility</p:attrName>
                                        </p:attrNameLst>
                                      </p:cBhvr>
                                      <p:to>
                                        <p:strVal val="visible"/>
                                      </p:to>
                                    </p:set>
                                    <p:animEffect transition="in" filter="dissolve">
                                      <p:cBhvr>
                                        <p:cTn id="38"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P spid="79" grpId="0"/>
      <p:bldP spid="3" grpId="0"/>
      <p:bldP spid="42" grpId="0"/>
    </p:bldLst>
  </p:timing>
</p:sld>
</file>

<file path=ppt/theme/theme1.xml><?xml version="1.0" encoding="utf-8"?>
<a:theme xmlns:a="http://schemas.openxmlformats.org/drawingml/2006/main" name="Theme1">
  <a:themeElements>
    <a:clrScheme name="Custom 1">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Theme1" id="{0C403805-0F28-0D4B-9A9D-D07C3B5073D2}" vid="{C6A40526-DE8D-994A-A983-BBF5A3AC01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2914</TotalTime>
  <Words>2181</Words>
  <Application>Microsoft Office PowerPoint</Application>
  <PresentationFormat>Widescreen</PresentationFormat>
  <Paragraphs>169</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Cambria Math</vt:lpstr>
      <vt:lpstr>CMR10</vt:lpstr>
      <vt:lpstr>Corbel</vt:lpstr>
      <vt:lpstr>Times New Roman</vt:lpstr>
      <vt:lpstr>Theme1</vt:lpstr>
      <vt:lpstr>Cs1231S tutorial #9</vt:lpstr>
      <vt:lpstr>Learning objectives of this tutorial</vt:lpstr>
      <vt:lpstr>Q1. </vt:lpstr>
      <vt:lpstr>Q2. </vt:lpstr>
      <vt:lpstr>Q2. </vt:lpstr>
      <vt:lpstr>Q3.</vt:lpstr>
      <vt:lpstr>Q4.</vt:lpstr>
      <vt:lpstr>Q5.</vt:lpstr>
      <vt:lpstr>Q6.</vt:lpstr>
      <vt:lpstr>Q7.</vt:lpstr>
      <vt:lpstr>Q7.</vt:lpstr>
      <vt:lpstr>Q7.</vt:lpstr>
      <vt:lpstr>Q8.</vt:lpstr>
      <vt:lpstr>Q8.</vt:lpstr>
      <vt:lpstr>Q9.</vt:lpstr>
      <vt:lpstr>Q10.</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Cs1231S tutorial #3</dc:title>
  <dc:creator>Eng Cheong Teo</dc:creator>
  <cp:lastModifiedBy>Theodore Leebrant</cp:lastModifiedBy>
  <cp:revision>278</cp:revision>
  <dcterms:created xsi:type="dcterms:W3CDTF">2020-08-29T13:48:12Z</dcterms:created>
  <dcterms:modified xsi:type="dcterms:W3CDTF">2021-03-31T05:32:47Z</dcterms:modified>
</cp:coreProperties>
</file>