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313" r:id="rId3"/>
    <p:sldId id="303" r:id="rId4"/>
    <p:sldId id="305" r:id="rId5"/>
    <p:sldId id="334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285" r:id="rId15"/>
    <p:sldId id="388" r:id="rId16"/>
    <p:sldId id="286" r:id="rId17"/>
    <p:sldId id="287" r:id="rId18"/>
    <p:sldId id="308" r:id="rId19"/>
    <p:sldId id="288" r:id="rId20"/>
    <p:sldId id="310" r:id="rId21"/>
    <p:sldId id="311" r:id="rId22"/>
    <p:sldId id="290" r:id="rId23"/>
    <p:sldId id="295" r:id="rId24"/>
    <p:sldId id="312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ECFF"/>
    <a:srgbClr val="CCFFCC"/>
    <a:srgbClr val="FFFFCC"/>
    <a:srgbClr val="FFCCCC"/>
    <a:srgbClr val="0000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115" d="100"/>
          <a:sy n="115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9.png"/><Relationship Id="rId3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5" Type="http://schemas.openxmlformats.org/officeDocument/2006/relationships/image" Target="../media/image270.png"/><Relationship Id="rId10" Type="http://schemas.openxmlformats.org/officeDocument/2006/relationships/image" Target="../media/image280.png"/><Relationship Id="rId4" Type="http://schemas.openxmlformats.org/officeDocument/2006/relationships/image" Target="../media/image260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490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6.png"/><Relationship Id="rId7" Type="http://schemas.openxmlformats.org/officeDocument/2006/relationships/image" Target="../media/image51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54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460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60.png"/><Relationship Id="rId7" Type="http://schemas.openxmlformats.org/officeDocument/2006/relationships/image" Target="../media/image62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1" Type="http://schemas.openxmlformats.org/officeDocument/2006/relationships/image" Target="../media/image86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6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88.png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6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1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68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39.png"/><Relationship Id="rId4" Type="http://schemas.openxmlformats.org/officeDocument/2006/relationships/image" Target="../media/image88.png"/><Relationship Id="rId9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8" Type="http://schemas.openxmlformats.org/officeDocument/2006/relationships/image" Target="../media/image69.png"/><Relationship Id="rId3" Type="http://schemas.openxmlformats.org/officeDocument/2006/relationships/image" Target="../media/image70.png"/><Relationship Id="rId7" Type="http://schemas.openxmlformats.org/officeDocument/2006/relationships/image" Target="../media/image115.png"/><Relationship Id="rId17" Type="http://schemas.openxmlformats.org/officeDocument/2006/relationships/image" Target="../media/image140.png"/><Relationship Id="rId2" Type="http://schemas.openxmlformats.org/officeDocument/2006/relationships/image" Target="../media/image690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43.png"/><Relationship Id="rId5" Type="http://schemas.openxmlformats.org/officeDocument/2006/relationships/image" Target="../media/image72.png"/><Relationship Id="rId15" Type="http://schemas.openxmlformats.org/officeDocument/2006/relationships/image" Target="../media/image130.png"/><Relationship Id="rId4" Type="http://schemas.openxmlformats.org/officeDocument/2006/relationships/image" Target="../media/image71.png"/><Relationship Id="rId1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26.png"/><Relationship Id="rId7" Type="http://schemas.openxmlformats.org/officeDocument/2006/relationships/image" Target="../media/image132.png"/><Relationship Id="rId12" Type="http://schemas.openxmlformats.org/officeDocument/2006/relationships/image" Target="../media/image14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8.png"/><Relationship Id="rId5" Type="http://schemas.openxmlformats.org/officeDocument/2006/relationships/image" Target="../media/image128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Relationship Id="rId1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1010.png"/><Relationship Id="rId7" Type="http://schemas.openxmlformats.org/officeDocument/2006/relationships/image" Target="../media/image145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30.png"/><Relationship Id="rId5" Type="http://schemas.openxmlformats.org/officeDocument/2006/relationships/image" Target="../media/image122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 T12</a:t>
            </a:r>
            <a:br>
              <a:rPr lang="en-US" dirty="0"/>
            </a:br>
            <a:r>
              <a:rPr lang="en-US" dirty="0"/>
              <a:t>tutorial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F4D03-7E4E-4C8F-8487-E74A6609961A}"/>
              </a:ext>
            </a:extLst>
          </p:cNvPr>
          <p:cNvSpPr txBox="1"/>
          <p:nvPr/>
        </p:nvSpPr>
        <p:spPr>
          <a:xfrm>
            <a:off x="4094921" y="5975624"/>
            <a:ext cx="778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based on slides by Sanjay </a:t>
            </a:r>
            <a:r>
              <a:rPr lang="en-US" sz="3200" dirty="0" err="1">
                <a:solidFill>
                  <a:schemeClr val="bg1"/>
                </a:solidFill>
              </a:rPr>
              <a:t>Saha</a:t>
            </a:r>
            <a:r>
              <a:rPr lang="en-US" sz="3200" dirty="0">
                <a:solidFill>
                  <a:schemeClr val="bg1"/>
                </a:solidFill>
              </a:rPr>
              <a:t> and Aaron Tan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88707" y="451078"/>
                <a:ext cx="33880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07" y="451078"/>
                <a:ext cx="3388093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824486" y="599559"/>
            <a:ext cx="4210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 But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1. 	</a:t>
                </a:r>
                <a14:m>
                  <m:oMath xmlns:m="http://schemas.openxmlformats.org/officeDocument/2006/math"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da-DK" sz="2800" dirty="0"/>
                  <a:t>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da-DK" sz="2800" dirty="0"/>
                  <a:t>	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8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8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800" dirty="0"/>
                  <a:t>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2. 	So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800" dirty="0"/>
                  <a:t>.</a:t>
                </a:r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3.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endParaRPr lang="en-US" sz="2800" b="1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4. 	So every element in the codomain Bool is in the image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lines 1 and 3.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5. 	This says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surjective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blipFill>
                <a:blip r:embed="rId3"/>
                <a:stretch>
                  <a:fillRect l="-1319" t="-1513" b="-34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C7E6-4705-4B15-A6EB-103553D248F7}"/>
              </a:ext>
            </a:extLst>
          </p:cNvPr>
          <p:cNvSpPr txBox="1"/>
          <p:nvPr/>
        </p:nvSpPr>
        <p:spPr>
          <a:xfrm>
            <a:off x="386203" y="97908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6BA75-55B2-4257-AFB0-96C6D567B66E}"/>
                  </a:ext>
                </a:extLst>
              </p:cNvPr>
              <p:cNvSpPr txBox="1"/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96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6BA75-55B2-4257-AFB0-96C6D567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blipFill>
                <a:blip r:embed="rId4"/>
                <a:stretch>
                  <a:fillRect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239939" y="599559"/>
            <a:ext cx="434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2092756" y="1643096"/>
                <a:ext cx="7812523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1</a:t>
                </a:r>
                <a:r>
                  <a:rPr lang="da-DK" sz="2400" dirty="0"/>
                  <a:t>. 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𝐟𝐚𝐥𝐬𝐞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𝐭𝐫𝐮𝐞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2. 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3. 	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400" dirty="0"/>
                  <a:t> then 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3.1. 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3.2.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400" b="1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;</a:t>
                </a:r>
                <a:endParaRPr lang="en-US" sz="2400" b="1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3.3.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𝐭𝐫𝐮𝐞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4. 	So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the codomain is not in the range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5. 	This says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surjective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56" y="1643096"/>
                <a:ext cx="7812523" cy="4493538"/>
              </a:xfrm>
              <a:prstGeom prst="rect">
                <a:avLst/>
              </a:prstGeom>
              <a:blipFill>
                <a:blip r:embed="rId3"/>
                <a:stretch>
                  <a:fillRect l="-1170" t="-1085" r="-234" b="-21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2C44A31-35CB-4507-9269-A24F29E6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B79CE-3CB9-4F63-B978-B0BCADEFBB20}"/>
              </a:ext>
            </a:extLst>
          </p:cNvPr>
          <p:cNvSpPr txBox="1"/>
          <p:nvPr/>
        </p:nvSpPr>
        <p:spPr>
          <a:xfrm>
            <a:off x="386203" y="97908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87B71-A981-459A-BDA2-769A70D02CBC}"/>
                  </a:ext>
                </a:extLst>
              </p:cNvPr>
              <p:cNvSpPr txBox="1"/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96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87B71-A981-459A-BDA2-769A70D0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blipFill>
                <a:blip r:embed="rId4"/>
                <a:stretch>
                  <a:fillRect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50206" y="443735"/>
                <a:ext cx="46169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443735"/>
                <a:ext cx="4616970" cy="1285480"/>
              </a:xfrm>
              <a:prstGeom prst="rect">
                <a:avLst/>
              </a:prstGeom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776883" y="717470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1. 	We first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lvl="1"/>
                <a:r>
                  <a:rPr lang="en-US" sz="2000" dirty="0"/>
                  <a:t>1.1.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even integer.</a:t>
                </a:r>
              </a:p>
              <a:p>
                <a:pPr lvl="1"/>
                <a:r>
                  <a:rPr lang="en-US" sz="2000" dirty="0"/>
                  <a:t>1.2.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1.3.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2. 	Next we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odd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odd.</a:t>
                </a:r>
              </a:p>
              <a:p>
                <a:pPr lvl="1"/>
                <a:r>
                  <a:rPr lang="en-US" sz="2000" dirty="0"/>
                  <a:t>2.1.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odd integer.</a:t>
                </a:r>
              </a:p>
              <a:p>
                <a:pPr marL="898525" lvl="1" indent="-441325"/>
                <a:r>
                  <a:rPr lang="en-US" sz="2000" dirty="0"/>
                  <a:t>2.2.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1=2(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1)+1,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/>
                  <a:t>is an integer.</a:t>
                </a:r>
                <a:endParaRPr lang="en-US" sz="2000" dirty="0">
                  <a:solidFill>
                    <a:srgbClr val="006600"/>
                  </a:solidFill>
                </a:endParaRPr>
              </a:p>
              <a:p>
                <a:pPr lvl="1"/>
                <a:r>
                  <a:rPr lang="en-US" sz="2000" dirty="0"/>
                  <a:t>2.3.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odd numbers</a:t>
                </a:r>
                <a:r>
                  <a:rPr lang="en-US" sz="2000" dirty="0"/>
                  <a:t>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3. 	Since every integer is either even or odd but not both, lines 1 and 2 tell us that,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lvl="1"/>
                <a:r>
                  <a:rPr lang="en-US" sz="2000" dirty="0"/>
                  <a:t>3.1.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even; and</a:t>
                </a:r>
              </a:p>
              <a:p>
                <a:pPr lvl="1"/>
                <a:r>
                  <a:rPr lang="en-US" sz="2000" dirty="0"/>
                  <a:t>3.2.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odd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blipFill>
                <a:blip r:embed="rId3"/>
                <a:stretch>
                  <a:fillRect l="-1089" t="-894" r="-871" b="-1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D05D25E-BE4A-4055-854C-14E934432825}"/>
              </a:ext>
            </a:extLst>
          </p:cNvPr>
          <p:cNvSpPr/>
          <p:nvPr/>
        </p:nvSpPr>
        <p:spPr>
          <a:xfrm>
            <a:off x="9929531" y="622796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Continued …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3AC7BF-3226-42CD-81EA-3D24F203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BC093-8FC6-47A1-97DA-EA7392A173D6}"/>
              </a:ext>
            </a:extLst>
          </p:cNvPr>
          <p:cNvSpPr txBox="1"/>
          <p:nvPr/>
        </p:nvSpPr>
        <p:spPr>
          <a:xfrm>
            <a:off x="386203" y="97908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any case.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blipFill>
                <a:blip r:embed="rId4"/>
                <a:stretch>
                  <a:fillRect l="-1009" t="-717" r="-378" b="-12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EEDA55-9875-4264-86EB-2EDDC01A5762}"/>
              </a:ext>
            </a:extLst>
          </p:cNvPr>
          <p:cNvSpPr txBox="1"/>
          <p:nvPr/>
        </p:nvSpPr>
        <p:spPr>
          <a:xfrm>
            <a:off x="6314930" y="310863"/>
            <a:ext cx="53538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Fact.</a:t>
            </a:r>
            <a:r>
              <a:rPr lang="en-US" dirty="0"/>
              <a:t>  Every integer is either odd or even, but not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50206" y="443735"/>
                <a:ext cx="4591321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443735"/>
                <a:ext cx="4591321" cy="1285480"/>
              </a:xfrm>
              <a:prstGeom prst="rect">
                <a:avLst/>
              </a:prstGeom>
              <a:blipFill>
                <a:blip r:embed="rId2"/>
                <a:stretch>
                  <a:fillRect l="-3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E33AC7BF-3226-42CD-81EA-3D24F203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BC093-8FC6-47A1-97DA-EA7392A173D6}"/>
              </a:ext>
            </a:extLst>
          </p:cNvPr>
          <p:cNvSpPr txBox="1"/>
          <p:nvPr/>
        </p:nvSpPr>
        <p:spPr>
          <a:xfrm>
            <a:off x="386203" y="97908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</a:t>
                </a:r>
                <a14:m>
                  <m:oMath xmlns:m="http://schemas.openxmlformats.org/officeDocument/2006/math"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any case.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blipFill>
                <a:blip r:embed="rId3"/>
                <a:stretch>
                  <a:fillRect l="-1009" t="-717" r="-378" b="-12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/>
              <p:nvPr/>
            </p:nvSpPr>
            <p:spPr>
              <a:xfrm>
                <a:off x="794327" y="1751910"/>
                <a:ext cx="5115953" cy="436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</a:t>
                </a:r>
                <a:r>
                  <a:rPr lang="en-US" dirty="0">
                    <a:solidFill>
                      <a:srgbClr val="0000FF"/>
                    </a:solidFill>
                  </a:rPr>
                  <a:t>Finally,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not surjective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5.1. We prove this by contradiction.</a:t>
                </a:r>
              </a:p>
              <a:p>
                <a:pPr lvl="2"/>
                <a:r>
                  <a:rPr lang="en-US" dirty="0"/>
                  <a:t>5.1.1. 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surjective.</a:t>
                </a:r>
              </a:p>
              <a:p>
                <a:pPr lvl="2"/>
                <a:r>
                  <a:rPr lang="en-US" dirty="0"/>
                  <a:t>5.1.2. Note 3 is in the codomain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5.1.3. Use </a:t>
                </a:r>
                <a:r>
                  <a:rPr lang="en-US" dirty="0">
                    <a:solidFill>
                      <a:srgbClr val="006600"/>
                    </a:solidFill>
                  </a:rPr>
                  <a:t>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3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nl-NL" dirty="0"/>
                  <a:t>5.1.4. Note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 dirty="0" smtClean="0">
                        <a:latin typeface="Cambria Math" panose="02040503050406030204" pitchFamily="18" charset="0"/>
                      </a:rPr>
                      <m:t>=3=2×1+1</m:t>
                    </m:r>
                  </m:oMath>
                </a14:m>
                <a:r>
                  <a:rPr lang="nl-NL" dirty="0"/>
                  <a:t> is odd.</a:t>
                </a:r>
              </a:p>
              <a:p>
                <a:pPr lvl="2"/>
                <a:r>
                  <a:rPr lang="en-US" dirty="0"/>
                  <a:t>5.1.5.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5.1.6.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and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5.1.7. Solving gives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=2=2×1</m:t>
                    </m:r>
                  </m:oMath>
                </a14:m>
                <a:r>
                  <a:rPr lang="en-US" dirty="0"/>
                  <a:t>, which is even.</a:t>
                </a:r>
              </a:p>
              <a:p>
                <a:pPr lvl="2"/>
                <a:r>
                  <a:rPr lang="en-US" dirty="0"/>
                  <a:t>5.1.8. This contradicts line 5.1.5 as </a:t>
                </a:r>
                <a:r>
                  <a:rPr lang="en-US" dirty="0">
                    <a:solidFill>
                      <a:srgbClr val="006600"/>
                    </a:solidFill>
                  </a:rPr>
                  <a:t>no integer is both even and odd</a:t>
                </a:r>
                <a:r>
                  <a:rPr lang="en-US" dirty="0"/>
                  <a:t>.</a:t>
                </a:r>
              </a:p>
              <a:p>
                <a:pPr marL="442913"/>
                <a:r>
                  <a:rPr lang="en-US" dirty="0"/>
                  <a:t>5.2. 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surjective.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1751910"/>
                <a:ext cx="5115953" cy="4362028"/>
              </a:xfrm>
              <a:prstGeom prst="rect">
                <a:avLst/>
              </a:prstGeom>
              <a:blipFill>
                <a:blip r:embed="rId4"/>
                <a:stretch>
                  <a:fillRect l="-952" t="-698" b="-12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06A3EB-25DC-4D77-A810-D1DC4731EAB9}"/>
              </a:ext>
            </a:extLst>
          </p:cNvPr>
          <p:cNvSpPr txBox="1"/>
          <p:nvPr/>
        </p:nvSpPr>
        <p:spPr>
          <a:xfrm>
            <a:off x="6776883" y="717470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8BBFF-1D5C-4E81-9E71-0156BB458C06}"/>
              </a:ext>
            </a:extLst>
          </p:cNvPr>
          <p:cNvSpPr txBox="1"/>
          <p:nvPr/>
        </p:nvSpPr>
        <p:spPr>
          <a:xfrm>
            <a:off x="6314930" y="310863"/>
            <a:ext cx="53538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Fact.</a:t>
            </a:r>
            <a:r>
              <a:rPr lang="en-US" dirty="0"/>
              <a:t>  Every integer is either odd or even, but not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6" y="268799"/>
            <a:ext cx="97276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610263" y="1021247"/>
                <a:ext cx="6406764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 for all functions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63" y="1021247"/>
                <a:ext cx="6406764" cy="1077218"/>
              </a:xfrm>
              <a:prstGeom prst="rect">
                <a:avLst/>
              </a:prstGeom>
              <a:blipFill>
                <a:blip r:embed="rId2"/>
                <a:stretch>
                  <a:fillRect l="-2379" t="-6818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E5E38FF-0823-4E0C-8087-79A20CF6D180}"/>
              </a:ext>
            </a:extLst>
          </p:cNvPr>
          <p:cNvGrpSpPr/>
          <p:nvPr/>
        </p:nvGrpSpPr>
        <p:grpSpPr>
          <a:xfrm>
            <a:off x="8096989" y="1429792"/>
            <a:ext cx="3645569" cy="3328084"/>
            <a:chOff x="7838573" y="2597486"/>
            <a:chExt cx="3645569" cy="33280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847EFB-B8B1-415C-8653-E5858FEB7B55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A6106DA-A9F7-42AF-BD18-68BD82E5B4FC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6BE4EC-7598-4309-A118-DC500FCB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B6BE4EC-7598-4309-A118-DC500FCB2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594E95-2C3A-4D33-A80C-155BFE126C4A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A2DBC48-6C5D-471D-802C-655BFAB27CB1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5B67404-5C80-4400-890C-9BBCD8C7DBEE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5B67404-5C80-4400-890C-9BBCD8C7D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E1F9C2-C416-4619-8457-12874120EB18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FCE6EF-5EBD-414E-A9CC-14BE5983B890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3AD51FC-70C7-42CD-94A3-95670CA1C3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3AD51FC-70C7-42CD-94A3-95670CA1C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E717FD-ED04-426A-B268-D545A81BA5FE}"/>
                </a:ext>
              </a:extLst>
            </p:cNvPr>
            <p:cNvGrpSpPr/>
            <p:nvPr/>
          </p:nvGrpSpPr>
          <p:grpSpPr>
            <a:xfrm>
              <a:off x="8499157" y="2749886"/>
              <a:ext cx="984888" cy="1440505"/>
              <a:chOff x="8499157" y="2749886"/>
              <a:chExt cx="984888" cy="14405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C7C126B-2AA0-4B05-B528-1846DFCC8365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10D482A-522E-4EE3-A5BA-947B793F9D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FCD185D3-6F84-4A32-A29B-B2F3B531DBDE}"/>
                  </a:ext>
                </a:extLst>
              </p:cNvPr>
              <p:cNvSpPr/>
              <p:nvPr/>
            </p:nvSpPr>
            <p:spPr>
              <a:xfrm rot="19081639">
                <a:off x="8499157" y="3192383"/>
                <a:ext cx="984888" cy="998008"/>
              </a:xfrm>
              <a:prstGeom prst="arc">
                <a:avLst>
                  <a:gd name="adj1" fmla="val 15764151"/>
                  <a:gd name="adj2" fmla="val 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895727-1F0F-4F7A-B53C-E41D478E57E7}"/>
                </a:ext>
              </a:extLst>
            </p:cNvPr>
            <p:cNvGrpSpPr/>
            <p:nvPr/>
          </p:nvGrpSpPr>
          <p:grpSpPr>
            <a:xfrm>
              <a:off x="9921758" y="2747173"/>
              <a:ext cx="904941" cy="1306860"/>
              <a:chOff x="8550769" y="2749886"/>
              <a:chExt cx="904941" cy="13068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C2F8DC6-ED76-41BA-98CF-4DBC5A004283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6CB85F-020E-4F4D-9441-EFBF5B1F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0031B353-8BC3-4331-B628-F9D053AFB508}"/>
                  </a:ext>
                </a:extLst>
              </p:cNvPr>
              <p:cNvSpPr/>
              <p:nvPr/>
            </p:nvSpPr>
            <p:spPr>
              <a:xfrm rot="19081639">
                <a:off x="8550769" y="3242714"/>
                <a:ext cx="904941" cy="814032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4C9631-14BC-4A35-A5CF-DD6D6C488B4B}"/>
                </a:ext>
              </a:extLst>
            </p:cNvPr>
            <p:cNvGrpSpPr/>
            <p:nvPr/>
          </p:nvGrpSpPr>
          <p:grpSpPr>
            <a:xfrm>
              <a:off x="8295400" y="3095816"/>
              <a:ext cx="2557860" cy="2829754"/>
              <a:chOff x="8295400" y="3095816"/>
              <a:chExt cx="2557860" cy="28297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06B6EEA-9CA6-4E35-BE53-C318C018651F}"/>
                      </a:ext>
                    </a:extLst>
                  </p:cNvPr>
                  <p:cNvSpPr txBox="1"/>
                  <p:nvPr/>
                </p:nvSpPr>
                <p:spPr>
                  <a:xfrm>
                    <a:off x="8963176" y="5463905"/>
                    <a:ext cx="15206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06B6EEA-9CA6-4E35-BE53-C318C0186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3176" y="5463905"/>
                    <a:ext cx="15206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18D4382-2FC7-48C0-A661-2C6FED770926}"/>
                  </a:ext>
                </a:extLst>
              </p:cNvPr>
              <p:cNvSpPr/>
              <p:nvPr/>
            </p:nvSpPr>
            <p:spPr>
              <a:xfrm rot="2518361" flipV="1">
                <a:off x="8295400" y="3095816"/>
                <a:ext cx="2557860" cy="2347327"/>
              </a:xfrm>
              <a:prstGeom prst="arc">
                <a:avLst>
                  <a:gd name="adj1" fmla="val 15244190"/>
                  <a:gd name="adj2" fmla="val 762282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FDB0AA-E690-4FB6-A004-2234CFE69941}"/>
                  </a:ext>
                </a:extLst>
              </p:cNvPr>
              <p:cNvSpPr txBox="1"/>
              <p:nvPr/>
            </p:nvSpPr>
            <p:spPr>
              <a:xfrm>
                <a:off x="7096539" y="407517"/>
                <a:ext cx="4719119" cy="9541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800" b="1" dirty="0">
                    <a:solidFill>
                      <a:srgbClr val="000099"/>
                    </a:solidFill>
                  </a:rPr>
                  <a:t>Definition 7.2.5.</a:t>
                </a:r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SG" sz="2800" dirty="0"/>
              </a:p>
              <a:p>
                <a:pPr>
                  <a:tabLst>
                    <a:tab pos="509588" algn="l"/>
                  </a:tabLst>
                </a:pPr>
                <a:r>
                  <a:rPr lang="en-US" sz="2800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FDB0AA-E690-4FB6-A004-2234CFE6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39" y="407517"/>
                <a:ext cx="4719119" cy="954107"/>
              </a:xfrm>
              <a:prstGeom prst="rect">
                <a:avLst/>
              </a:prstGeom>
              <a:blipFill>
                <a:blip r:embed="rId11"/>
                <a:stretch>
                  <a:fillRect l="-2448" t="-5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3273D2A0-D095-43AA-BD4F-0D982060D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391" y="408333"/>
                <a:ext cx="9922913" cy="6609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</a:rPr>
                  <a:t> be a set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3273D2A0-D095-43AA-BD4F-0D982060D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1" y="408333"/>
                <a:ext cx="9922913" cy="660921"/>
              </a:xfrm>
              <a:prstGeom prst="rect">
                <a:avLst/>
              </a:prstGeom>
              <a:blipFill>
                <a:blip r:embed="rId12"/>
                <a:stretch>
                  <a:fillRect l="-1106" t="-11111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5EAA19-1F2C-4091-B45B-4480BD48D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264" y="2478150"/>
                <a:ext cx="7612656" cy="387495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US" sz="2000" dirty="0">
                    <a:solidFill>
                      <a:srgbClr val="222222"/>
                    </a:solidFill>
                  </a:rPr>
                  <a:t>1.	The domain and the codomain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are all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2.	We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2.1.	Pick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2.2.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,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2000" dirty="0">
                  <a:solidFill>
                    <a:srgbClr val="222222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2.3.	As the domain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, </a:t>
                </a:r>
                <a:r>
                  <a:rPr lang="en-SG" sz="2000" dirty="0">
                    <a:solidFill>
                      <a:srgbClr val="006600"/>
                    </a:solidFill>
                  </a:rPr>
                  <a:t>our supposition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implies</a:t>
                </a:r>
                <a:r>
                  <a:rPr lang="en-SG" sz="20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2.4.	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	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233521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2.5.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	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line 2.3</a:t>
                </a:r>
                <a:r>
                  <a:rPr lang="en-SG" sz="2000" dirty="0">
                    <a:solidFill>
                      <a:srgbClr val="222222"/>
                    </a:solidFill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233521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2.6.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	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233521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2.7.	Hence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	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57188" algn="l"/>
                    <a:tab pos="804863" algn="l"/>
                    <a:tab pos="2335213" algn="l"/>
                    <a:tab pos="3946525" algn="l"/>
                  </a:tabLst>
                </a:pPr>
                <a:r>
                  <a:rPr lang="en-SG" sz="2000" dirty="0">
                    <a:solidFill>
                      <a:srgbClr val="222222"/>
                    </a:solidFill>
                  </a:rPr>
                  <a:t>	2.8.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	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sz="2000" dirty="0">
                    <a:solidFill>
                      <a:srgbClr val="22222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5EAA19-1F2C-4091-B45B-4480BD48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64" y="2478150"/>
                <a:ext cx="7612656" cy="3874951"/>
              </a:xfrm>
              <a:prstGeom prst="rect">
                <a:avLst/>
              </a:prstGeom>
              <a:blipFill>
                <a:blip r:embed="rId13"/>
                <a:stretch>
                  <a:fillRect l="-160" t="-945" r="-801" b="-25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B94BAE-1D0A-445B-9AF5-E90409CCE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B94BAE-1D0A-445B-9AF5-E90409C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22313" indent="-722313"/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(a) 	Suppose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injective.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injective whenever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is an injective function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  <a:blipFill>
                <a:blip r:embed="rId3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/>
              <p:nvPr/>
            </p:nvSpPr>
            <p:spPr>
              <a:xfrm>
                <a:off x="569847" y="2516340"/>
                <a:ext cx="7315952" cy="364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 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injective.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2. Let 𝑔 be an injective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3.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4.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5.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as 𝑔 is injective</a:t>
                </a:r>
                <a:r>
                  <a:rPr lang="en-US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6.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injective</a:t>
                </a:r>
                <a:r>
                  <a:rPr lang="en-US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7.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injective.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7" y="2516340"/>
                <a:ext cx="7315952" cy="3648499"/>
              </a:xfrm>
              <a:prstGeom prst="rect">
                <a:avLst/>
              </a:prstGeom>
              <a:blipFill>
                <a:blip r:embed="rId4"/>
                <a:stretch>
                  <a:fillRect l="-1249" t="-1338" r="-916" b="-30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94CCD9B-5483-4B53-A6BC-EA5421CFA22E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E01474A-F3DA-4E6F-9A3A-3CCAE310309A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8D7B27-1342-42B0-9FB0-D090448ADA35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A8D7FD8-D34C-4653-A761-135236ABF262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A8D7FD8-D34C-4653-A761-135236ABF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93915B-D505-47A5-B632-9E15D183B300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18B123-3FCF-43C0-B98D-40CDE3F03F4C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305B1C-9EDA-4184-A484-018346DEC5E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305B1C-9EDA-4184-A484-018346DEC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9FA136-3936-44E0-9B92-C78A252294EC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AC6776-360F-4917-941B-978A59C27C07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3DF0C64-7990-40E1-9655-F1CCC014E2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3DF0C64-7990-40E1-9655-F1CCC014E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809CD8-A414-4C9E-9D70-5745A2AA6FB5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10D482A-522E-4EE3-A5BA-947B793F9D05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10D482A-522E-4EE3-A5BA-947B793F9D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0B120BA-852F-40CD-8710-9D0C0CEB73E2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BD897-2F7A-48B3-AB30-2D8158C07A89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6CB85F-020E-4F4D-9441-EFBF5B1F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6CB85F-020E-4F4D-9441-EFBF5B1F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65419D42-CDE0-42D6-87D4-FB9B958316D2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93A7323-213F-4626-A52E-24C5A42513D9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FACCCCB-264B-40BD-A20C-C6B2085C705A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FACCCCB-264B-40BD-A20C-C6B2085C70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0FE0D8C-A7B2-45C5-987B-88AED1021CC4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981D3A-3FB7-4AFD-8C3A-5DD99AFD44E8}"/>
                  </a:ext>
                </a:extLst>
              </p:cNvPr>
              <p:cNvSpPr txBox="1"/>
              <p:nvPr/>
            </p:nvSpPr>
            <p:spPr>
              <a:xfrm>
                <a:off x="5168309" y="292072"/>
                <a:ext cx="6443427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9.3.6(2).</a:t>
                </a:r>
                <a:r>
                  <a:rPr lang="en-US" sz="2400" b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</a:t>
                </a:r>
                <a:r>
                  <a:rPr lang="en-SG" sz="2400" i="1" dirty="0">
                    <a:solidFill>
                      <a:srgbClr val="C00000"/>
                    </a:solidFill>
                  </a:rPr>
                  <a:t>injective </a:t>
                </a:r>
                <a:r>
                  <a:rPr lang="en-SG" sz="2400" dirty="0"/>
                  <a:t>if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981D3A-3FB7-4AFD-8C3A-5DD99AFD4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09" y="292072"/>
                <a:ext cx="6443427" cy="830997"/>
              </a:xfrm>
              <a:prstGeom prst="rect">
                <a:avLst/>
              </a:prstGeom>
              <a:blipFill>
                <a:blip r:embed="rId11"/>
                <a:stretch>
                  <a:fillRect l="-1416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7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1688" indent="-801688">
                  <a:tabLst>
                    <a:tab pos="801688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(b) 	Suppose we have a function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injective.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injective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/>
              <p:nvPr/>
            </p:nvSpPr>
            <p:spPr>
              <a:xfrm>
                <a:off x="707858" y="2574887"/>
                <a:ext cx="6938210" cy="2971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injective.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2. 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3.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4.  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injective by the choice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5.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injective.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8" y="2574887"/>
                <a:ext cx="6938210" cy="2971391"/>
              </a:xfrm>
              <a:prstGeom prst="rect">
                <a:avLst/>
              </a:prstGeom>
              <a:blipFill>
                <a:blip r:embed="rId3"/>
                <a:stretch>
                  <a:fillRect l="-1318" t="-1639" r="-791" b="-36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B5AAE389-C744-4EBF-928C-3D482C6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30BC06-7D4E-4592-B4FC-FF8846A7876C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EB28C8-F8A0-42A2-8F7E-749BA13ED849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F6384D-97A8-4D82-B990-BFC2EC254327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DDACD-7503-48E2-A735-873E9C288E50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158706A-A486-4841-9F4A-25FB219E82C0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8FD34F-38EE-46C8-BD12-CB1A24DF289E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30521C-A3B0-459A-AF70-AE8AC449615C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06D886-317F-495D-8942-A424AACBC9B5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E33542A-2A98-4E3F-A58B-B95BDC6E1C31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4A48F5-299B-4F8B-AA4C-FC8AAFCE311C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C729C3DB-1E17-4367-B8AF-29B42281890C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A6AA67-4F34-4996-830D-AA90F9CE1740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59F5E693-DE2F-43EE-A053-3C0A88781F7F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228B7F-AA25-4879-84D8-4F0449CE3648}"/>
                  </a:ext>
                </a:extLst>
              </p:cNvPr>
              <p:cNvSpPr txBox="1"/>
              <p:nvPr/>
            </p:nvSpPr>
            <p:spPr>
              <a:xfrm>
                <a:off x="5168309" y="292072"/>
                <a:ext cx="6443427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9.3.6(2).</a:t>
                </a:r>
                <a:r>
                  <a:rPr lang="en-US" sz="2400" b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</a:t>
                </a:r>
                <a:r>
                  <a:rPr lang="en-SG" sz="2400" i="1" dirty="0">
                    <a:solidFill>
                      <a:srgbClr val="C00000"/>
                    </a:solidFill>
                  </a:rPr>
                  <a:t>injective </a:t>
                </a:r>
                <a:r>
                  <a:rPr lang="en-SG" sz="2400" dirty="0"/>
                  <a:t>if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228B7F-AA25-4879-84D8-4F0449CE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09" y="292072"/>
                <a:ext cx="6443427" cy="830997"/>
              </a:xfrm>
              <a:prstGeom prst="rect">
                <a:avLst/>
              </a:prstGeom>
              <a:blipFill>
                <a:blip r:embed="rId2"/>
                <a:stretch>
                  <a:fillRect l="-1416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/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25475" indent="-625475">
                  <a:tabLst>
                    <a:tab pos="625475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(a) 	Suppose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surjective.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surjective whenever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is a surjective function with codomain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4B8AF0-877C-457F-AD8B-9A8D79ABEBDF}"/>
                  </a:ext>
                </a:extLst>
              </p:cNvPr>
              <p:cNvSpPr/>
              <p:nvPr/>
            </p:nvSpPr>
            <p:spPr>
              <a:xfrm>
                <a:off x="656758" y="2210973"/>
                <a:ext cx="6562189" cy="429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surjective.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2.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be a surjective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3. 	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4.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the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5.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the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6.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7.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surjective.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4B8AF0-877C-457F-AD8B-9A8D79ABE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58" y="2210973"/>
                <a:ext cx="6562189" cy="4294830"/>
              </a:xfrm>
              <a:prstGeom prst="rect">
                <a:avLst/>
              </a:prstGeom>
              <a:blipFill>
                <a:blip r:embed="rId3"/>
                <a:stretch>
                  <a:fillRect l="-1487" t="-1136" b="-24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B3BFF0B2-159A-4CBB-9542-8F096C0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39431-1D68-49D2-997F-8142E49CAED4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8966F3-1B6D-42D2-BD53-1DEC4C4CC30E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5E8EB-7CAE-4286-ADF9-FA2472E3E4D9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CC921B-654D-455F-B7B0-DD11C152A00E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C1EFE4-2F24-4673-9613-19CA00C0586A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0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B10081-D941-4FF8-9277-BFD8F009CB2F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E30BDD-CD14-4187-AB05-55D4E0A7541A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AA14BF-F62C-4542-84FA-2162216E1641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A13B81E-D605-4461-ACDA-FA60B8C8E9B6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D6F5A2B-443F-4737-AC73-685608D7E6B3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59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7CC5C05-EB18-4F51-BDE1-6B076890F353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432B55-06BA-4795-8EE6-55CF92F27996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9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C2CAAE1-8F89-4D2B-A97A-E864DDFB88BA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3FA120-29AE-47D4-A850-8B293CB2A7A0}"/>
                  </a:ext>
                </a:extLst>
              </p:cNvPr>
              <p:cNvSpPr txBox="1"/>
              <p:nvPr/>
            </p:nvSpPr>
            <p:spPr>
              <a:xfrm>
                <a:off x="6096000" y="198549"/>
                <a:ext cx="5826375" cy="89255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9.3.6(1).</a:t>
                </a:r>
                <a:r>
                  <a:rPr lang="en-US" sz="2400" b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</a:t>
                </a:r>
                <a:r>
                  <a:rPr lang="en-SG" sz="2400" i="1" dirty="0">
                    <a:solidFill>
                      <a:srgbClr val="C00000"/>
                    </a:solidFill>
                  </a:rPr>
                  <a:t>surjective </a:t>
                </a:r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3FA120-29AE-47D4-A850-8B293CB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549"/>
                <a:ext cx="5826375" cy="892552"/>
              </a:xfrm>
              <a:prstGeom prst="rect">
                <a:avLst/>
              </a:prstGeom>
              <a:blipFill>
                <a:blip r:embed="rId11"/>
                <a:stretch>
                  <a:fillRect l="-1461" t="-4730" r="-626" b="-182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/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25475" indent="-625475">
                  <a:tabLst>
                    <a:tab pos="625475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(b) 	Suppose we have a function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with codomain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surjective.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surjective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B3BFF0B2-159A-4CBB-9542-8F096C0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39431-1D68-49D2-997F-8142E49CAED4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8966F3-1B6D-42D2-BD53-1DEC4C4CC30E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5E8EB-7CAE-4286-ADF9-FA2472E3E4D9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CC921B-654D-455F-B7B0-DD11C152A00E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C1EFE4-2F24-4673-9613-19CA00C0586A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B10081-D941-4FF8-9277-BFD8F009CB2F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E30BDD-CD14-4187-AB05-55D4E0A7541A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AA14BF-F62C-4542-84FA-2162216E1641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A13B81E-D605-4461-ACDA-FA60B8C8E9B6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D6F5A2B-443F-4737-AC73-685608D7E6B3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859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7CC5C05-EB18-4F51-BDE1-6B076890F353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432B55-06BA-4795-8EE6-55CF92F27996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C2CAAE1-8F89-4D2B-A97A-E864DDFB88BA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/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surjective.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2. 	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3.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the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4.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5.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6.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surjective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  <a:blipFill>
                <a:blip r:embed="rId10"/>
                <a:stretch>
                  <a:fillRect l="-1488" t="-1282" r="-1209" b="-2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EFA13D-9780-40E5-8507-4677E6AC62CB}"/>
                  </a:ext>
                </a:extLst>
              </p:cNvPr>
              <p:cNvSpPr txBox="1"/>
              <p:nvPr/>
            </p:nvSpPr>
            <p:spPr>
              <a:xfrm>
                <a:off x="6096000" y="198549"/>
                <a:ext cx="5826375" cy="89255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9.3.6(1).</a:t>
                </a:r>
                <a:r>
                  <a:rPr lang="en-US" sz="2400" b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</a:t>
                </a:r>
                <a:r>
                  <a:rPr lang="en-SG" sz="2400" i="1" dirty="0">
                    <a:solidFill>
                      <a:srgbClr val="C00000"/>
                    </a:solidFill>
                  </a:rPr>
                  <a:t>surjective </a:t>
                </a:r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EFA13D-9780-40E5-8507-4677E6AC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549"/>
                <a:ext cx="5826375" cy="892552"/>
              </a:xfrm>
              <a:prstGeom prst="rect">
                <a:avLst/>
              </a:prstGeom>
              <a:blipFill>
                <a:blip r:embed="rId2"/>
                <a:stretch>
                  <a:fillRect l="-1461" t="-4730" r="-626" b="-182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6F2BE75-E622-4E47-9499-DB62F8EFF716}"/>
              </a:ext>
            </a:extLst>
          </p:cNvPr>
          <p:cNvGrpSpPr/>
          <p:nvPr/>
        </p:nvGrpSpPr>
        <p:grpSpPr>
          <a:xfrm>
            <a:off x="1276013" y="3583282"/>
            <a:ext cx="1619260" cy="1933354"/>
            <a:chOff x="5322226" y="3564693"/>
            <a:chExt cx="1619260" cy="193335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C7A29C-7A0D-45D7-860D-60C3BDB89C9A}"/>
                </a:ext>
              </a:extLst>
            </p:cNvPr>
            <p:cNvGrpSpPr/>
            <p:nvPr/>
          </p:nvGrpSpPr>
          <p:grpSpPr>
            <a:xfrm>
              <a:off x="5322226" y="3564693"/>
              <a:ext cx="1619260" cy="1933354"/>
              <a:chOff x="9322468" y="2597486"/>
              <a:chExt cx="2153967" cy="257177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157EA9C-90C8-4C06-8E8D-43CD19B7DA92}"/>
                  </a:ext>
                </a:extLst>
              </p:cNvPr>
              <p:cNvGrpSpPr/>
              <p:nvPr/>
            </p:nvGrpSpPr>
            <p:grpSpPr>
              <a:xfrm>
                <a:off x="9322468" y="2597486"/>
                <a:ext cx="802105" cy="2571779"/>
                <a:chOff x="9322468" y="2597486"/>
                <a:chExt cx="802105" cy="2571779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6707F03-5A21-405D-8EB0-FF4AB5B2EDCA}"/>
                    </a:ext>
                  </a:extLst>
                </p:cNvPr>
                <p:cNvSpPr/>
                <p:nvPr/>
              </p:nvSpPr>
              <p:spPr>
                <a:xfrm>
                  <a:off x="9322468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795435-9A7C-486B-BEB5-B67420C440C9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3F9EB87-1FC3-4414-8130-614D25B913CC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4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592AC9A-5903-4BDD-B955-466C289734DE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ADE81FAA-DB51-4A75-8C7B-5B80A343FC4D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B6FABC-5031-4022-9AF9-D4257B6ADFBB}"/>
                </a:ext>
              </a:extLst>
            </p:cNvPr>
            <p:cNvSpPr txBox="1"/>
            <p:nvPr/>
          </p:nvSpPr>
          <p:spPr>
            <a:xfrm>
              <a:off x="5443564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E18C18-5B04-4391-97F7-4ABB80BB70C8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D60723-B9FF-4AE7-BCE4-80A18E12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56843E8-F9A8-4811-80E0-07312245451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15B48F-4D61-4044-B5B8-421A3414F7E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38B28D-063E-4CA5-A795-02214B4D3EB6}"/>
              </a:ext>
            </a:extLst>
          </p:cNvPr>
          <p:cNvGrpSpPr/>
          <p:nvPr/>
        </p:nvGrpSpPr>
        <p:grpSpPr>
          <a:xfrm>
            <a:off x="6651985" y="3583282"/>
            <a:ext cx="1643648" cy="1933354"/>
            <a:chOff x="5686396" y="3751444"/>
            <a:chExt cx="1643648" cy="19333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1CCC49-F38F-4887-9E94-E72681E3F2FA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1933354"/>
              <a:chOff x="5686396" y="3751444"/>
              <a:chExt cx="1643648" cy="193335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A08C5C4-989C-416F-84D7-4276C2028B8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1933354"/>
                <a:chOff x="7938165" y="2597486"/>
                <a:chExt cx="2186408" cy="257177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7930B0C-C0FF-4B32-9BEF-0A04FB1AFA80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7CA6E3E3-09CD-48E6-AA0A-B52F8BDD30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172EB05-0874-4F45-99B8-11C3652527CA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F88F54EA-39B9-43C4-B149-546D6411782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D961886-2574-4363-A8B3-23A76137C5BB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9" name="Arc 108">
                    <a:extLst>
                      <a:ext uri="{FF2B5EF4-FFF2-40B4-BE49-F238E27FC236}">
                        <a16:creationId xmlns:a16="http://schemas.microsoft.com/office/drawing/2014/main" id="{9120BC6F-301D-42DB-AD2C-273C24CAB9B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44D1E89-D612-422E-BDB2-5154DD8AF306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0CA66A-DCAA-4034-AC11-93C8DE2E252C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66D0E78-6291-4CBA-A762-4057FBD12CFF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0F9A862-98E0-4722-9EC6-42BA0DB3E1E6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4CD81B-877D-454E-B668-BCDE1C89B9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E0216E-A7B9-414D-9C0C-00745934DD12}"/>
              </a:ext>
            </a:extLst>
          </p:cNvPr>
          <p:cNvGrpSpPr/>
          <p:nvPr/>
        </p:nvGrpSpPr>
        <p:grpSpPr>
          <a:xfrm>
            <a:off x="2691810" y="3583282"/>
            <a:ext cx="1239172" cy="1933354"/>
            <a:chOff x="5702313" y="3564693"/>
            <a:chExt cx="1239172" cy="193335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1E3C944-E670-4ACA-929B-BA389E64AD0D}"/>
                </a:ext>
              </a:extLst>
            </p:cNvPr>
            <p:cNvGrpSpPr/>
            <p:nvPr/>
          </p:nvGrpSpPr>
          <p:grpSpPr>
            <a:xfrm>
              <a:off x="5923824" y="3564693"/>
              <a:ext cx="1017661" cy="1933354"/>
              <a:chOff x="10122725" y="2597486"/>
              <a:chExt cx="1353710" cy="2571779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66A533B-26B8-4C56-9A9E-126076C080C7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05685246-202A-45F9-9319-50233080F7A4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55F760E-F573-48FE-87F4-9F5A0F655D7B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8B218872-B20B-4D5B-85B7-8179D371BBE8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0C6B62-0E1B-47ED-9147-DD2361CA22C0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D99BFE9-C805-4659-8D6C-D78C88A62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4E48260-5309-4B4A-BE64-70DFFF0150B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5A47731-EADD-4F05-B40C-04B80485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F37F62-F961-4C23-9254-C5E5DB8A94FC}"/>
              </a:ext>
            </a:extLst>
          </p:cNvPr>
          <p:cNvGrpSpPr/>
          <p:nvPr/>
        </p:nvGrpSpPr>
        <p:grpSpPr>
          <a:xfrm>
            <a:off x="8137628" y="3583282"/>
            <a:ext cx="1251705" cy="1933354"/>
            <a:chOff x="6078338" y="3751444"/>
            <a:chExt cx="1251705" cy="1933354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953D8EA-E5D4-4DE6-9BDC-6B13D6519EC0}"/>
                </a:ext>
              </a:extLst>
            </p:cNvPr>
            <p:cNvGrpSpPr/>
            <p:nvPr/>
          </p:nvGrpSpPr>
          <p:grpSpPr>
            <a:xfrm>
              <a:off x="6298003" y="3751444"/>
              <a:ext cx="1032040" cy="1933354"/>
              <a:chOff x="6298003" y="3751444"/>
              <a:chExt cx="1032040" cy="193335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FD58C76-6CFD-459B-BFBA-6E3ACCEFEB42}"/>
                  </a:ext>
                </a:extLst>
              </p:cNvPr>
              <p:cNvGrpSpPr/>
              <p:nvPr/>
            </p:nvGrpSpPr>
            <p:grpSpPr>
              <a:xfrm>
                <a:off x="6298003" y="3751444"/>
                <a:ext cx="1032040" cy="1933354"/>
                <a:chOff x="8751736" y="2597486"/>
                <a:chExt cx="1372837" cy="2571779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22DCFFCD-6B0F-4470-950B-A0E159A11A9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E138C27-3255-4A96-8C7C-7EFC578B3E11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403F644-408B-4328-B1EB-B588A8F99358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4" name="Arc 143">
                    <a:extLst>
                      <a:ext uri="{FF2B5EF4-FFF2-40B4-BE49-F238E27FC236}">
                        <a16:creationId xmlns:a16="http://schemas.microsoft.com/office/drawing/2014/main" id="{3E646EB2-14BB-40FB-8877-84226C934D2E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0977324-4493-4999-88AB-734AA6D6678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CAD007F-95BE-4973-8AF0-7EB9884FC89C}"/>
                </a:ext>
              </a:extLst>
            </p:cNvPr>
            <p:cNvCxnSpPr>
              <a:endCxn id="139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BA75286-A2E5-4E70-A744-5907ABE60791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408E01A-AC70-473D-ADFB-E4B881BBF782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/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blipFill>
                <a:blip r:embed="rId19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/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/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/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  <p:bldP spid="152" grpId="0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9906000" cy="407469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ranges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equality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composition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 err="1">
                <a:solidFill>
                  <a:schemeClr val="tx1"/>
                </a:solidFill>
              </a:rPr>
              <a:t>surjectivity</a:t>
            </a:r>
            <a:r>
              <a:rPr lang="en-US" sz="3200" dirty="0">
                <a:solidFill>
                  <a:schemeClr val="tx1"/>
                </a:solidFill>
              </a:rPr>
              <a:t>, injectivity and bijectivity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inverse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 err="1">
                <a:solidFill>
                  <a:schemeClr val="tx1"/>
                </a:solidFill>
              </a:rPr>
              <a:t>setwise</a:t>
            </a:r>
            <a:r>
              <a:rPr lang="en-US" sz="3200" dirty="0">
                <a:solidFill>
                  <a:schemeClr val="tx1"/>
                </a:solidFill>
              </a:rPr>
              <a:t> images and </a:t>
            </a:r>
            <a:r>
              <a:rPr lang="en-US" sz="3200" dirty="0" err="1">
                <a:solidFill>
                  <a:schemeClr val="tx1"/>
                </a:solidFill>
              </a:rPr>
              <a:t>setwise</a:t>
            </a:r>
            <a:r>
              <a:rPr lang="en-US" sz="3200" dirty="0">
                <a:solidFill>
                  <a:schemeClr val="tx1"/>
                </a:solidFill>
              </a:rPr>
              <a:t> preimages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321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8998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132757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42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B1057B9-8626-4BDB-9EF4-C7A77A7E30C1}"/>
              </a:ext>
            </a:extLst>
          </p:cNvPr>
          <p:cNvGrpSpPr/>
          <p:nvPr/>
        </p:nvGrpSpPr>
        <p:grpSpPr>
          <a:xfrm>
            <a:off x="5925779" y="3591379"/>
            <a:ext cx="1340995" cy="2514264"/>
            <a:chOff x="5989049" y="3751444"/>
            <a:chExt cx="1340995" cy="25142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CF147A9-1F41-4E63-8800-1C2FAA868035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36E81E2-238F-4296-A2CB-933B8A90AB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77FFD030-E7A2-4DCC-926D-9625C7BA241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97D96CC-9618-4864-90FF-0535583F6CF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BEF9839-B47D-4B57-911F-5263324A86BF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8" name="Arc 177">
                    <a:extLst>
                      <a:ext uri="{FF2B5EF4-FFF2-40B4-BE49-F238E27FC236}">
                        <a16:creationId xmlns:a16="http://schemas.microsoft.com/office/drawing/2014/main" id="{4C49BFDC-1C06-4D43-BF87-878F2085C41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D6B1196-BA47-4219-A8B8-C405EE232D7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ACFD608-0BE8-4C97-9EFB-42A5EDCD3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77D11F4-E5C7-400E-ACBC-E9655FB2E5BA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0437ACF-08D9-445E-A88C-37B286865EC8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041F98B-07EA-44EA-B300-145CB0D0C316}"/>
              </a:ext>
            </a:extLst>
          </p:cNvPr>
          <p:cNvGrpSpPr/>
          <p:nvPr/>
        </p:nvGrpSpPr>
        <p:grpSpPr>
          <a:xfrm>
            <a:off x="6987010" y="3591379"/>
            <a:ext cx="1340995" cy="2514264"/>
            <a:chOff x="5989049" y="3751444"/>
            <a:chExt cx="1340995" cy="251426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6A5527A-778F-40FF-A97B-58BD4B15F4A3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EC59344-FCEA-4BDF-8E6F-3A37FAD1E9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5693FC7E-B9FF-40A7-92A5-8FADF9ADA4F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F9533541-8DBC-4DAE-991A-967F3B03AC53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09D0EE3B-B684-4E76-BCB6-13C3F51B478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3" name="Arc 192">
                    <a:extLst>
                      <a:ext uri="{FF2B5EF4-FFF2-40B4-BE49-F238E27FC236}">
                        <a16:creationId xmlns:a16="http://schemas.microsoft.com/office/drawing/2014/main" id="{652BF063-6554-4C3C-BC0A-68F947C999F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33696EB-4768-4F9A-B091-D139C16B27E9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55554DD-9937-41D9-877F-0D985A42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F474F01-D766-4AAE-9BA1-482985ACC1F4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9105854-627A-4D6A-95FF-3EAB3FF4A0C9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8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9259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75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31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</p:cNvCxnSpPr>
            <p:nvPr/>
          </p:nvCxnSpPr>
          <p:spPr>
            <a:xfrm>
              <a:off x="7156905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7132757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247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950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81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4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72EECEB-AED5-452C-84E9-4BB799A84E5D}"/>
              </a:ext>
            </a:extLst>
          </p:cNvPr>
          <p:cNvGrpSpPr/>
          <p:nvPr/>
        </p:nvGrpSpPr>
        <p:grpSpPr>
          <a:xfrm>
            <a:off x="5902570" y="3591379"/>
            <a:ext cx="1340995" cy="2514264"/>
            <a:chOff x="5989049" y="3751444"/>
            <a:chExt cx="1340995" cy="25142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3F2E5D2-2A78-41C2-BB08-A88DA138AF2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C66CED8-0AAD-4D81-BE2A-61C563459CD2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9141FF5-B976-483B-B28D-C4695A273AE1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8086CB8F-A720-426B-80EC-F34CF86D163D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D1C8301-E1DC-41EE-9161-440BC5F2634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6" name="Arc 95">
                    <a:extLst>
                      <a:ext uri="{FF2B5EF4-FFF2-40B4-BE49-F238E27FC236}">
                        <a16:creationId xmlns:a16="http://schemas.microsoft.com/office/drawing/2014/main" id="{ED93B90A-C8CA-4668-9857-91BBF8029B11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038A33-E1DB-4139-B411-CEA79A7FD5D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8720E-E63A-4854-8672-1251A9F4976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CFBA76D-58C1-43DE-ACB0-295BBC59C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8081B94-E9A1-48D9-8DB2-C138DC1077D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8DB6810-A94C-4B43-BB78-95622FA61E39}"/>
              </a:ext>
            </a:extLst>
          </p:cNvPr>
          <p:cNvGrpSpPr/>
          <p:nvPr/>
        </p:nvGrpSpPr>
        <p:grpSpPr>
          <a:xfrm>
            <a:off x="6942071" y="3591379"/>
            <a:ext cx="1340995" cy="2514264"/>
            <a:chOff x="5989049" y="3751444"/>
            <a:chExt cx="1340995" cy="251426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F1FF36A-12FA-49E1-AB62-7B943803104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6578C27-ED46-40CE-AA01-E3D617ACC9A9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B82203C5-F7EF-4490-9A8C-E0A802B351D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61D7D42-7B9F-48A5-AE61-D4FCF800462F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5B0A18C-DA2F-4FA3-8200-E6680A797402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7" name="Arc 116">
                    <a:extLst>
                      <a:ext uri="{FF2B5EF4-FFF2-40B4-BE49-F238E27FC236}">
                        <a16:creationId xmlns:a16="http://schemas.microsoft.com/office/drawing/2014/main" id="{C0F100A1-9ACD-46F4-A6A1-FC3AC8308C9E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98D0C2-3438-4933-961A-3D0184F0E39A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F671CE5-0E54-4A6A-BE20-B3B9F8193F93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313799-B38D-4461-A88A-74B844ED6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F255906-7053-4951-82C4-8940A9346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5496" y="40653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be sets.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for all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bijections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and all </a:t>
                </a:r>
                <a:r>
                  <a:rPr lang="en-US" sz="3200" dirty="0">
                    <a:solidFill>
                      <a:srgbClr val="7030A0"/>
                    </a:solidFill>
                  </a:rPr>
                  <a:t>bijections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96" y="40653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605" t="-6818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09B2CC-4B9D-4AEE-A671-626DE189FD10}"/>
                  </a:ext>
                </a:extLst>
              </p:cNvPr>
              <p:cNvSpPr txBox="1"/>
              <p:nvPr/>
            </p:nvSpPr>
            <p:spPr>
              <a:xfrm>
                <a:off x="519669" y="1793790"/>
                <a:ext cx="9014691" cy="3506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3.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449263">
                  <a:spcAft>
                    <a:spcPts val="600"/>
                  </a:spcAft>
                </a:pPr>
                <a:r>
                  <a:rPr lang="en-US" sz="2400" dirty="0"/>
                  <a:t>3.1.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3.2.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3.3.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3.4.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3.5.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sz="2400" dirty="0"/>
                  <a:t>4.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09B2CC-4B9D-4AEE-A671-626DE189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9" y="1793790"/>
                <a:ext cx="9014691" cy="3506857"/>
              </a:xfrm>
              <a:prstGeom prst="rect">
                <a:avLst/>
              </a:prstGeom>
              <a:blipFill>
                <a:blip r:embed="rId3"/>
                <a:stretch>
                  <a:fillRect l="-1014" t="-1389" b="-3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9B70B2D-D651-4834-B433-0945FB5F0899}"/>
              </a:ext>
            </a:extLst>
          </p:cNvPr>
          <p:cNvGrpSpPr/>
          <p:nvPr/>
        </p:nvGrpSpPr>
        <p:grpSpPr>
          <a:xfrm>
            <a:off x="8979861" y="1443613"/>
            <a:ext cx="2659920" cy="2517516"/>
            <a:chOff x="8979861" y="1443613"/>
            <a:chExt cx="2659920" cy="25175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092C38-CF9A-4DBF-971E-4AFAA85F889F}"/>
                </a:ext>
              </a:extLst>
            </p:cNvPr>
            <p:cNvGrpSpPr/>
            <p:nvPr/>
          </p:nvGrpSpPr>
          <p:grpSpPr>
            <a:xfrm>
              <a:off x="8979861" y="1443613"/>
              <a:ext cx="2659920" cy="2517516"/>
              <a:chOff x="7938165" y="2597486"/>
              <a:chExt cx="3538270" cy="334884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63C01E4-EBC0-4CB2-8F27-D2C01D4EB63C}"/>
                  </a:ext>
                </a:extLst>
              </p:cNvPr>
              <p:cNvGrpSpPr/>
              <p:nvPr/>
            </p:nvGrpSpPr>
            <p:grpSpPr>
              <a:xfrm>
                <a:off x="7938165" y="2597486"/>
                <a:ext cx="802105" cy="2571779"/>
                <a:chOff x="7938165" y="2597486"/>
                <a:chExt cx="802105" cy="257177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04D570A-84C9-4A37-A495-20A5E8D6CA28}"/>
                    </a:ext>
                  </a:extLst>
                </p:cNvPr>
                <p:cNvSpPr/>
                <p:nvPr/>
              </p:nvSpPr>
              <p:spPr>
                <a:xfrm>
                  <a:off x="7938165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950DD03-CFF8-4E67-9589-0299D1F4CD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26397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749F089-537A-4DD5-9CC4-94408A3EAD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26397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B6C38BE-9524-4F4F-99C0-16587E90323E}"/>
                  </a:ext>
                </a:extLst>
              </p:cNvPr>
              <p:cNvGrpSpPr/>
              <p:nvPr/>
            </p:nvGrpSpPr>
            <p:grpSpPr>
              <a:xfrm>
                <a:off x="9322468" y="2597486"/>
                <a:ext cx="802105" cy="2571779"/>
                <a:chOff x="9322468" y="2597486"/>
                <a:chExt cx="802105" cy="2571779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876E20E-33B6-4D53-8688-D6B07FDDC3C3}"/>
                    </a:ext>
                  </a:extLst>
                </p:cNvPr>
                <p:cNvSpPr/>
                <p:nvPr/>
              </p:nvSpPr>
              <p:spPr>
                <a:xfrm>
                  <a:off x="9322468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099D738-0663-4316-9488-6BB30569D8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099D738-0663-4316-9488-6BB30569D8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A939BA-055A-4AFC-9F95-8EFAA725CDA2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CBEE297-0CD6-4016-A9B4-BD811439C978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C79440F-281B-4AD8-AB54-43BB67B56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C79440F-281B-4AD8-AB54-43BB67B56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89415EA-73FE-4D1C-B473-2E8AE52086CD}"/>
                  </a:ext>
                </a:extLst>
              </p:cNvPr>
              <p:cNvGrpSpPr/>
              <p:nvPr/>
            </p:nvGrpSpPr>
            <p:grpSpPr>
              <a:xfrm>
                <a:off x="8751736" y="2707384"/>
                <a:ext cx="483833" cy="927146"/>
                <a:chOff x="8751736" y="2707384"/>
                <a:chExt cx="483833" cy="927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54B288E-FD3C-4FA6-8E8D-1F4516766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2433" y="2707384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54B288E-FD3C-4FA6-8E8D-1F4516766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2433" y="2707384"/>
                      <a:ext cx="433136" cy="5322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981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ACE0EF58-D891-4745-BA02-8750985D8E63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2E971D-FA17-493A-BF1E-A4A9BC73BEBE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4E14308-FC1D-4AB5-87EC-D0A10758CF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4E14308-FC1D-4AB5-87EC-D0A10758CF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259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322EBB36-1F12-49A4-A67D-E9C097E522C2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ABDCC50-36D1-4781-9F47-2F91E5932929}"/>
                  </a:ext>
                </a:extLst>
              </p:cNvPr>
              <p:cNvGrpSpPr/>
              <p:nvPr/>
            </p:nvGrpSpPr>
            <p:grpSpPr>
              <a:xfrm>
                <a:off x="8560496" y="3347165"/>
                <a:ext cx="2248949" cy="2599162"/>
                <a:chOff x="8560496" y="3347165"/>
                <a:chExt cx="2248949" cy="25991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A9C65E2-D7EF-42C6-A733-DDDBF16109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8166" y="5414094"/>
                      <a:ext cx="1079959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SG" sz="2400" i="1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A9C65E2-D7EF-42C6-A733-DDDBF16109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08166" y="5414094"/>
                      <a:ext cx="1079959" cy="5322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3871265F-4BC6-4FC5-8ECB-AA79B79EC120}"/>
                    </a:ext>
                  </a:extLst>
                </p:cNvPr>
                <p:cNvSpPr/>
                <p:nvPr/>
              </p:nvSpPr>
              <p:spPr>
                <a:xfrm rot="2518361" flipV="1">
                  <a:off x="8560496" y="3347165"/>
                  <a:ext cx="2248949" cy="2110101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35C9B-044B-45AC-9F37-8E64F4B5AA00}"/>
                </a:ext>
              </a:extLst>
            </p:cNvPr>
            <p:cNvGrpSpPr/>
            <p:nvPr/>
          </p:nvGrpSpPr>
          <p:grpSpPr>
            <a:xfrm>
              <a:off x="9172275" y="2019018"/>
              <a:ext cx="170844" cy="1065542"/>
              <a:chOff x="9172275" y="2046946"/>
              <a:chExt cx="170844" cy="106554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897990-B28F-4D1C-AE11-D0CFFDD35AB9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0E9172-FEBB-4481-91F2-9A5ADC765CF9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7CA2BDF-6C85-4F3C-B233-A4639E2076B7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49D4923-C989-4375-B68C-79DFBB74FB33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CCEBDDA-3213-43E8-9AEF-589E41480E4C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0E1414D-DDD5-4F8C-9CB8-EB4A2AB38B5D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B13BE19-EE02-49FD-802A-A61314741804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58008BC-62D1-47A6-8B58-40D5E34F0EB6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1BD931-5197-451F-BBFB-AF2CFC9A826E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F21E87-12C8-480A-92CD-29DD0EEDBB4B}"/>
                </a:ext>
              </a:extLst>
            </p:cNvPr>
            <p:cNvGrpSpPr/>
            <p:nvPr/>
          </p:nvGrpSpPr>
          <p:grpSpPr>
            <a:xfrm>
              <a:off x="10225490" y="2019018"/>
              <a:ext cx="170844" cy="1065542"/>
              <a:chOff x="9172275" y="2046946"/>
              <a:chExt cx="170844" cy="106554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87806DE-ABA2-40BF-B82E-F6E622D08976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FEA72EF-FBCF-4F9D-BEAC-37B9E01D2DDD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6D955B-BE03-4E12-870E-5249A8372EEA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DE839C0-54C8-449C-9AB6-A8D66C5D4471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6E88250F-1038-4CE4-B1D8-0092EE7AB6A2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F1E6BE19-24EF-441D-9F3B-03CDBE8574D4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C05480E-F225-477D-8942-7DC68C8E17E1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A372690-066C-4B49-8A62-86D31216AF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D88CFB0-F396-4CC0-9EC5-9A5A6436A0B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7B74CA3-8586-41CE-BEE6-7EA439BF8C6F}"/>
                </a:ext>
              </a:extLst>
            </p:cNvPr>
            <p:cNvGrpSpPr/>
            <p:nvPr/>
          </p:nvGrpSpPr>
          <p:grpSpPr>
            <a:xfrm>
              <a:off x="11250212" y="2019018"/>
              <a:ext cx="170844" cy="1065542"/>
              <a:chOff x="9172275" y="2046946"/>
              <a:chExt cx="170844" cy="106554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0397D4E-57D4-4801-979D-50F23FC4A5BF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3F58A01-C345-440A-A810-9B69521AACCB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2D8DF05-D91C-4B0A-90DC-28C0CF47A740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2D24692-5C83-4DDD-8273-1DAD5EA233AA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775E0614-B947-44D2-A88F-CD4E7D7C9767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9DC676D5-BDE9-4316-ABD5-822C962C9A45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5C7AD9D-6148-413E-96CF-756E1EA43DD3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C531E62-EF24-4737-9B7E-7898E0A2A576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D7A866D-7363-4F73-A707-B88383598B00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C3136E-A9FB-4D16-896F-3F7E433CE752}"/>
                </a:ext>
              </a:extLst>
            </p:cNvPr>
            <p:cNvGrpSpPr/>
            <p:nvPr/>
          </p:nvGrpSpPr>
          <p:grpSpPr>
            <a:xfrm>
              <a:off x="9326265" y="2041877"/>
              <a:ext cx="932244" cy="1019823"/>
              <a:chOff x="9326265" y="2041877"/>
              <a:chExt cx="932244" cy="101982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ADAC2C9-EF49-4EF4-8895-D79EE7485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041877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9560913-DF51-4044-B554-589CDA584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203466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8ED8D6A-5479-478A-86DA-3486D369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362398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E04D6C8-572A-478C-BDCF-09AB41ACD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901123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F940145-0F3A-4B9B-A9E8-BDDD0D225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3061700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772D09-C087-4DCE-B609-27E786212728}"/>
                </a:ext>
              </a:extLst>
            </p:cNvPr>
            <p:cNvGrpSpPr/>
            <p:nvPr/>
          </p:nvGrpSpPr>
          <p:grpSpPr>
            <a:xfrm>
              <a:off x="10370806" y="2037152"/>
              <a:ext cx="932244" cy="1019823"/>
              <a:chOff x="9326265" y="2041877"/>
              <a:chExt cx="932244" cy="1019823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1D2D781-291E-4484-8AF7-8806103BB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041877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46CEA14-B621-4A3F-ADBA-450866943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203466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D4087EE-0EBE-4317-BE3C-F51210708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362398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810B667-3CB7-440F-AF0C-0342A6308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901123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0E3D9C9-B27B-4020-959B-9C62DB645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3061700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647584-7282-4C34-B850-F541375C4D7C}"/>
                  </a:ext>
                </a:extLst>
              </p:cNvPr>
              <p:cNvSpPr txBox="1"/>
              <p:nvPr/>
            </p:nvSpPr>
            <p:spPr>
              <a:xfrm>
                <a:off x="690984" y="5421805"/>
                <a:ext cx="6723365" cy="1247842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9.3.14.</a:t>
                </a:r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inverse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647584-7282-4C34-B850-F541375C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4" y="5421805"/>
                <a:ext cx="6723365" cy="1247842"/>
              </a:xfrm>
              <a:prstGeom prst="rect">
                <a:avLst/>
              </a:prstGeom>
              <a:blipFill>
                <a:blip r:embed="rId10"/>
                <a:stretch>
                  <a:fillRect l="-1267" t="-33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0C7AE39-8DBC-4AD2-9BFC-C83B2C1D9681}"/>
              </a:ext>
            </a:extLst>
          </p:cNvPr>
          <p:cNvSpPr txBox="1"/>
          <p:nvPr/>
        </p:nvSpPr>
        <p:spPr>
          <a:xfrm>
            <a:off x="8139334" y="5377856"/>
            <a:ext cx="337877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</a:rPr>
              <a:t>Theorem 9.3.19.</a:t>
            </a:r>
            <a:r>
              <a:rPr lang="en-US" sz="2400" dirty="0"/>
              <a:t>  A function is bijective </a:t>
            </a:r>
            <a:r>
              <a:rPr lang="en-US" sz="2400" dirty="0" err="1"/>
              <a:t>iff</a:t>
            </a:r>
            <a:r>
              <a:rPr lang="en-US" sz="2400" dirty="0"/>
              <a:t> it has an inverse.</a:t>
            </a:r>
            <a:endParaRPr lang="en-SG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1ED6E-667B-40AC-9866-ABEFE5D0A26F}"/>
              </a:ext>
            </a:extLst>
          </p:cNvPr>
          <p:cNvSpPr txBox="1"/>
          <p:nvPr/>
        </p:nvSpPr>
        <p:spPr>
          <a:xfrm>
            <a:off x="6311136" y="1603519"/>
            <a:ext cx="22552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What might lines 1 and 2 be?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/>
              <a:t>Q9.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9E2-3C0A-4685-91C6-A29BA03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0465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(a)	Compare the sets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</a:t>
                </a:r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609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blipFill>
                <a:blip r:embed="rId5"/>
                <a:stretch>
                  <a:fillRect l="-1331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blipFill>
                <a:blip r:embed="rId6"/>
                <a:stretch>
                  <a:fillRect l="-2527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→{0}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(−1)=0=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dirty="0"/>
                  <a:t> we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blipFill>
                <a:blip r:embed="rId7"/>
                <a:stretch>
                  <a:fillRect l="-1070" t="-2920" b="-62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CF649CB-7AE9-4D3D-B451-6BE22F9C5A88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C5014D-0EF0-4486-A9BA-01C62080FABD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DD3A6D6-8898-4BD3-B769-5C47723D05CE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0E122E-9C81-442B-AFC7-63D29F6085AF}"/>
              </a:ext>
            </a:extLst>
          </p:cNvPr>
          <p:cNvGrpSpPr/>
          <p:nvPr/>
        </p:nvGrpSpPr>
        <p:grpSpPr>
          <a:xfrm>
            <a:off x="8970737" y="2048833"/>
            <a:ext cx="864213" cy="859208"/>
            <a:chOff x="8903691" y="2070993"/>
            <a:chExt cx="864213" cy="85920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E6E39E-C525-48BC-A99E-A0BB731310ED}"/>
                </a:ext>
              </a:extLst>
            </p:cNvPr>
            <p:cNvSpPr/>
            <p:nvPr/>
          </p:nvSpPr>
          <p:spPr>
            <a:xfrm>
              <a:off x="9141163" y="2070993"/>
              <a:ext cx="626741" cy="8592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/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SG" sz="16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6A6717-B66F-47EF-B909-78F7DAF2BC17}"/>
              </a:ext>
            </a:extLst>
          </p:cNvPr>
          <p:cNvGrpSpPr/>
          <p:nvPr/>
        </p:nvGrpSpPr>
        <p:grpSpPr>
          <a:xfrm>
            <a:off x="10572978" y="1765856"/>
            <a:ext cx="857986" cy="1243436"/>
            <a:chOff x="10641450" y="2037581"/>
            <a:chExt cx="857986" cy="12434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012615-9283-4A5F-B247-966A1CEF4F42}"/>
                </a:ext>
              </a:extLst>
            </p:cNvPr>
            <p:cNvSpPr/>
            <p:nvPr/>
          </p:nvSpPr>
          <p:spPr>
            <a:xfrm>
              <a:off x="10641450" y="2251396"/>
              <a:ext cx="493299" cy="1029621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/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049" r="-7407" b="-109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07FC2F-439A-4739-B552-BCE5A700AA4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A13DB04-C43E-4D73-B356-9804586E9F70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C556CC1-C7CC-4A53-870D-D35787475C72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BDE9288-C102-4891-A5EF-466E7D8AF22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0B8B7DD-AD07-4467-8489-9662E7531150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A0AF398-7867-4326-807E-FAD6D87F10B8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F51562F-1098-4C74-8EE6-D66F7F056EBC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1776C3B-E470-46A0-94A3-7D8C228C81D4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85295C-7AEF-4825-B1E2-4EEE81EB3B2B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8D893BC-F2A4-4618-A9A0-3E2BFD24BAF9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50054A-98D5-43C5-A83E-FD25EFCB527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0982DD-EAD0-41E5-9B11-0312D6539AA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4DA767B-4115-40DE-B782-4D3F2A9EEDC2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AA1003-CB20-4E70-B42A-1A389D1261EA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3E0E0DC-1CAD-4AC2-A669-86A0D3BB2917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F3EED0-CE49-40DD-AAF0-C5EC5EFC6626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704CDE6-997B-4557-A531-0E553389C906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B16E4B1-3806-4DCF-8108-8CA1B3D3355C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3C8F5FD-5753-4FA6-9B55-521C80DA1ECB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A29DE1E-9CB7-4869-BBF3-E6C74698CD98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731978-1170-4698-AF2E-B878CEF8B50E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9DC5D5-53BC-4926-A191-506B4172372D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43B60-53BA-4806-973B-9FB4D20AC637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30558C7F-AD58-436F-ADA7-B1DA5C0EC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4B3F3707-F202-4242-8FB8-3084F05FC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99BEACC-3B03-46DA-8783-422BE202C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D8C5F65-1F2C-4E3A-90DA-CC6193C6B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AA02132-A451-4791-B38D-054EE147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C0CA025-CD7C-46A7-BB05-E88481542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0D94F3F-0339-4204-805C-B847A4B64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2B2604-773F-41F1-8922-D0B0E2DBA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FD6DB02-6B7D-4785-A8DE-8DED94DD7836}"/>
              </a:ext>
            </a:extLst>
          </p:cNvPr>
          <p:cNvGrpSpPr/>
          <p:nvPr/>
        </p:nvGrpSpPr>
        <p:grpSpPr>
          <a:xfrm>
            <a:off x="8344195" y="1546690"/>
            <a:ext cx="1484523" cy="1428552"/>
            <a:chOff x="8698702" y="1387790"/>
            <a:chExt cx="1484523" cy="142855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86C995E-8A2B-4CA9-9D07-86364CDF076C}"/>
                </a:ext>
              </a:extLst>
            </p:cNvPr>
            <p:cNvSpPr/>
            <p:nvPr/>
          </p:nvSpPr>
          <p:spPr>
            <a:xfrm>
              <a:off x="9609346" y="1558337"/>
              <a:ext cx="573879" cy="1258005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6EF4694-FA2D-4B58-95F1-DF427D466B19}"/>
                    </a:ext>
                  </a:extLst>
                </p:cNvPr>
                <p:cNvSpPr txBox="1"/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803EC57-E411-4F5E-8008-076EA815C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2762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5547792" y="1767681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6418" y="3499572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561483" y="5615320"/>
                <a:ext cx="5002480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9.3.1.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83" y="5615320"/>
                <a:ext cx="5002480" cy="923330"/>
              </a:xfrm>
              <a:prstGeom prst="rect">
                <a:avLst/>
              </a:prstGeom>
              <a:blipFill>
                <a:blip r:embed="rId18"/>
                <a:stretch>
                  <a:fillRect l="-85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/>
              <a:t>Q9.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9E2-3C0A-4685-91C6-A29BA03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1628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(b)	Compare the sets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484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  <a:tabLst>
                    <a:tab pos="457200" algn="l"/>
                  </a:tabLst>
                </a:pPr>
                <a:r>
                  <a:rPr lang="en-US" sz="2400" dirty="0"/>
                  <a:t>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There is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</a:t>
                </a:r>
                <a:r>
                  <a:rPr lang="en-US" baseline="30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which makes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4.</a:t>
                </a:r>
                <a:r>
                  <a:rPr lang="en-US" sz="2800" dirty="0"/>
                  <a:t>	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blipFill>
                <a:blip r:embed="rId5"/>
                <a:stretch>
                  <a:fillRect l="-1152" t="-3358" b="-67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blipFill>
                <a:blip r:embed="rId6"/>
                <a:stretch>
                  <a:fillRect l="-244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737195" y="4280610"/>
                <a:ext cx="8084149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/>
                  <a:t> 	Consider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:{0}→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={−1}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that no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makes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 This entails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⊉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5" y="4280610"/>
                <a:ext cx="8084149" cy="1617174"/>
              </a:xfrm>
              <a:prstGeom prst="rect">
                <a:avLst/>
              </a:prstGeom>
              <a:blipFill>
                <a:blip r:embed="rId7"/>
                <a:stretch>
                  <a:fillRect l="-1207" t="-3019" b="-67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04F26A7-3146-4BAF-AE17-91440930136C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107A369-93F9-46A2-ABB1-38B1459E3FFC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723D200C-A157-4103-890E-95D1FB9361B8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3560D-3E30-40EA-BC25-BAE229907DD0}"/>
              </a:ext>
            </a:extLst>
          </p:cNvPr>
          <p:cNvGrpSpPr/>
          <p:nvPr/>
        </p:nvGrpSpPr>
        <p:grpSpPr>
          <a:xfrm>
            <a:off x="8719939" y="1919725"/>
            <a:ext cx="981883" cy="1043614"/>
            <a:chOff x="8847641" y="1801393"/>
            <a:chExt cx="981883" cy="104361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EF0714-ECD7-444F-92C0-597B7CD5D88B}"/>
                </a:ext>
              </a:extLst>
            </p:cNvPr>
            <p:cNvSpPr/>
            <p:nvPr/>
          </p:nvSpPr>
          <p:spPr>
            <a:xfrm>
              <a:off x="9217006" y="2098835"/>
              <a:ext cx="612518" cy="74617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/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SG" sz="1600" i="1" dirty="0">
                      <a:solidFill>
                        <a:srgbClr val="C0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02F81-B74C-4139-8111-8E23D70D23C0}"/>
              </a:ext>
            </a:extLst>
          </p:cNvPr>
          <p:cNvGrpSpPr/>
          <p:nvPr/>
        </p:nvGrpSpPr>
        <p:grpSpPr>
          <a:xfrm>
            <a:off x="10543240" y="2281382"/>
            <a:ext cx="905865" cy="1014419"/>
            <a:chOff x="10641450" y="2200428"/>
            <a:chExt cx="831333" cy="101441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7659BF-7970-49AD-9A54-32B2629154E4}"/>
                </a:ext>
              </a:extLst>
            </p:cNvPr>
            <p:cNvSpPr/>
            <p:nvPr/>
          </p:nvSpPr>
          <p:spPr>
            <a:xfrm>
              <a:off x="10641450" y="2200428"/>
              <a:ext cx="530519" cy="1014419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/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61293-6321-4F3C-AA95-BD35C2F7701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BA567D-2989-42B8-A55C-D3BA0CD347AD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1525125-5B08-4CEC-A74D-8391579BD965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0AE46229-1131-453F-8EB0-111474C88AC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A9E094B-DE78-4EC1-9C62-1DEDB23691A1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EEEE8C-4021-4F75-B5BA-5DC1F6EC34CD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4A5EDC4E-BE0A-4BE9-840D-0BF68ABA286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EF8B529-2080-4FFB-A1D9-E14CFF5E6FC9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BD4CFC-61BC-40AE-9265-81E044E9AE71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0E9391D-39E2-418D-B5B6-5BB3DF13FFB6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615FB9-78C2-45DC-819C-675A99E4B3C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1DB881-F7BA-46EC-BA33-161A670B019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6DF32B-19CA-4B99-87B5-FD93CEDD72E6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151155-CB71-4658-8759-D6BE512AB0C5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6A1FA1-6D8D-42BD-B1FD-5622D56B7D56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4747603-57CD-462A-ACEA-ADEFFD045DDC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E5B857F-A110-482E-993D-240DF8EDBCE2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81D8718-5AFA-4058-835C-A1235D532A23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003B-8199-45B9-9C00-9B741A435272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100EDF-BDF0-4125-9E67-AE0411B72C4C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D69AE5-C5A7-42B6-AD86-509EFB358A99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1429B0-D533-4B6D-AFE1-28B380C450B7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E05DE-A49C-497E-9521-168F6A8F7B95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408CB7B-8189-4416-9444-EEE134536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803E49E-83CB-40A2-9450-56121C0DD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7605A29-BA1B-42E0-A663-CE3506CC7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9D48FFD-33DF-4230-984A-79E86146F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A8C92B4-04B5-4FA8-814E-56E7FAFB1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5220E60-0732-4410-9924-83065090A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56492B-C10B-4F8F-AB8B-BD129A25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D7E8F51-99D3-4AF3-9E1B-A52F290FD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711CED-0B77-415E-8785-899D1FCFA6CB}"/>
              </a:ext>
            </a:extLst>
          </p:cNvPr>
          <p:cNvGrpSpPr/>
          <p:nvPr/>
        </p:nvGrpSpPr>
        <p:grpSpPr>
          <a:xfrm>
            <a:off x="10688024" y="1968201"/>
            <a:ext cx="1239512" cy="961360"/>
            <a:chOff x="9609346" y="1223446"/>
            <a:chExt cx="1239512" cy="96136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84CEAA5-FA1B-43F7-8642-3C2F02183863}"/>
                </a:ext>
              </a:extLst>
            </p:cNvPr>
            <p:cNvSpPr/>
            <p:nvPr/>
          </p:nvSpPr>
          <p:spPr>
            <a:xfrm>
              <a:off x="9609346" y="1580363"/>
              <a:ext cx="347723" cy="604443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/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2210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/>
          <p:cNvSpPr txBox="1"/>
          <p:nvPr/>
        </p:nvSpPr>
        <p:spPr>
          <a:xfrm>
            <a:off x="5359260" y="1703577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77579" y="3828320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83251" y="5410552"/>
                <a:ext cx="5002480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9.3.1.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1" y="5410552"/>
                <a:ext cx="5002480" cy="923330"/>
              </a:xfrm>
              <a:prstGeom prst="rect">
                <a:avLst/>
              </a:prstGeom>
              <a:blipFill>
                <a:blip r:embed="rId14"/>
                <a:stretch>
                  <a:fillRect l="-851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28766" y="443734"/>
            <a:ext cx="923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2525" indent="-2422525">
              <a:tabLst>
                <a:tab pos="2422525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Quick check:	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Which of the following are functions and which are not?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1277B-C31E-4951-94C8-45FA35051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2" y="1962788"/>
            <a:ext cx="930643" cy="93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A3DE7-13EF-40AA-8746-FD5A549DD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0" y="4530255"/>
            <a:ext cx="725920" cy="691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66ABB-6DCE-4600-ACBA-BA8DEA9C6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37" y="1962788"/>
            <a:ext cx="930643" cy="930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AD9BFC-AC0E-4C5E-9182-797F82B82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95" y="4530255"/>
            <a:ext cx="725920" cy="6912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3E178-DD61-422D-AB33-4365670206C0}"/>
              </a:ext>
            </a:extLst>
          </p:cNvPr>
          <p:cNvGrpSpPr/>
          <p:nvPr/>
        </p:nvGrpSpPr>
        <p:grpSpPr>
          <a:xfrm>
            <a:off x="1706841" y="1589126"/>
            <a:ext cx="2216458" cy="1648256"/>
            <a:chOff x="1515148" y="1915724"/>
            <a:chExt cx="2216458" cy="16482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7CA9F0-5B1B-4133-8E1B-5BE4572DCDCB}"/>
                </a:ext>
              </a:extLst>
            </p:cNvPr>
            <p:cNvGrpSpPr/>
            <p:nvPr/>
          </p:nvGrpSpPr>
          <p:grpSpPr>
            <a:xfrm>
              <a:off x="1596326" y="1915724"/>
              <a:ext cx="2095921" cy="1648256"/>
              <a:chOff x="583074" y="1914124"/>
              <a:chExt cx="2095921" cy="16482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0B34ADC-3071-45B5-A688-E4E4DA5FA72A}"/>
                  </a:ext>
                </a:extLst>
              </p:cNvPr>
              <p:cNvGrpSpPr/>
              <p:nvPr/>
            </p:nvGrpSpPr>
            <p:grpSpPr>
              <a:xfrm>
                <a:off x="583074" y="1914124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990D2D8-F5ED-442A-BAED-575FC0DDA56E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F3458E-7FA7-4338-8C3B-E0CD37BF646E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D59300E-4CE6-42C2-B898-2589731EC24D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D946ED9-8818-4384-ADC6-F9F07118A77F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B01FA40-38B0-4C43-AD1E-42A5D23C24D0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17FB525-AD8C-44BE-AC89-ED36EEF1AD02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83BCA9C-4285-466F-B3E0-770A6FEABA84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DDC6ED5-33D9-40CE-9990-68D1B0631AB1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6D00418-22AD-4167-B43B-AD4DDA5989AB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149FA3B-8423-4CA4-BF2E-7242103E2137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0332DDC-6728-49DA-9B19-B45DEBA67B30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67E84FAD-D37F-43B2-98D3-ABFCCB38C4CF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64E22AD-B631-4D6A-8415-B1A2908920C1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7844301-7B34-4DC4-948B-5F71F30255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7844301-7B34-4DC4-948B-5F71F30255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D6DE6AB-F705-4D33-B613-76C2FCD974DF}"/>
                  </a:ext>
                </a:extLst>
              </p:cNvPr>
              <p:cNvCxnSpPr>
                <a:stCxn id="36" idx="6"/>
                <a:endCxn id="33" idx="2"/>
              </p:cNvCxnSpPr>
              <p:nvPr/>
            </p:nvCxnSpPr>
            <p:spPr>
              <a:xfrm>
                <a:off x="1023735" y="2533746"/>
                <a:ext cx="1214600" cy="3845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25A10AE-2448-41CA-B28A-B8BD2045F726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 flipV="1">
                <a:off x="1023735" y="2941136"/>
                <a:ext cx="1214600" cy="807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48C36B4-EAC4-47BB-B52D-7B154DC5E6A2}"/>
                  </a:ext>
                </a:extLst>
              </p:cNvPr>
              <p:cNvCxnSpPr>
                <a:endCxn id="30" idx="3"/>
              </p:cNvCxnSpPr>
              <p:nvPr/>
            </p:nvCxnSpPr>
            <p:spPr>
              <a:xfrm flipV="1">
                <a:off x="1023735" y="2543393"/>
                <a:ext cx="1227007" cy="7118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3A33E2-DF98-4543-A2F1-252AF140BE12}"/>
                    </a:ext>
                  </a:extLst>
                </p:cNvPr>
                <p:cNvSpPr txBox="1"/>
                <p:nvPr/>
              </p:nvSpPr>
              <p:spPr>
                <a:xfrm>
                  <a:off x="1515148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3A33E2-DF98-4543-A2F1-252AF140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48" y="1994159"/>
                  <a:ext cx="3435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90CF03-E0E5-46CB-ADA0-D550D6BD7BD5}"/>
                    </a:ext>
                  </a:extLst>
                </p:cNvPr>
                <p:cNvSpPr txBox="1"/>
                <p:nvPr/>
              </p:nvSpPr>
              <p:spPr>
                <a:xfrm>
                  <a:off x="3388051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90CF03-E0E5-46CB-ADA0-D550D6BD7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051" y="1994159"/>
                  <a:ext cx="3435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0A86FD-D821-43B1-9CAA-9966EB494867}"/>
              </a:ext>
            </a:extLst>
          </p:cNvPr>
          <p:cNvGrpSpPr/>
          <p:nvPr/>
        </p:nvGrpSpPr>
        <p:grpSpPr>
          <a:xfrm>
            <a:off x="4491859" y="1589126"/>
            <a:ext cx="2259195" cy="1648256"/>
            <a:chOff x="4445964" y="1915724"/>
            <a:chExt cx="2259195" cy="164825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9175CE-17AB-44B0-AC4C-DF6060C2995E}"/>
                </a:ext>
              </a:extLst>
            </p:cNvPr>
            <p:cNvGrpSpPr/>
            <p:nvPr/>
          </p:nvGrpSpPr>
          <p:grpSpPr>
            <a:xfrm>
              <a:off x="4515828" y="1915724"/>
              <a:ext cx="2095921" cy="1648256"/>
              <a:chOff x="3502576" y="1914124"/>
              <a:chExt cx="2095921" cy="164825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9A53DE3-7810-463F-9B34-EC096BA338E8}"/>
                  </a:ext>
                </a:extLst>
              </p:cNvPr>
              <p:cNvGrpSpPr/>
              <p:nvPr/>
            </p:nvGrpSpPr>
            <p:grpSpPr>
              <a:xfrm>
                <a:off x="3502576" y="1914124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40C8D9D-3B47-4BD8-BA1E-A00F1D50CB78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1758DF7C-77FB-4355-9961-DF29F5468E92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4D5A51F-CCED-4882-802B-DAA72A6AABCC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03B969B7-D3DA-4D96-B177-88B5A2BCB5E1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EF6D3EF-761C-40B3-B64B-A83AD384C111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8AE97DE-D66F-426C-BF30-F15FE14352E7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32328ED-6B17-46C4-BD01-668D71EE652D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F631E83-DF49-4551-BE22-D0A64D95A219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139097B-2C03-45D9-A723-82839CD3846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32AC10A6-ADE8-493A-BFA1-0E970FAD531C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66828DC8-6E36-4B98-80E5-BB8252274921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CF2A26B-62A0-4D6C-B7B6-0E89037891AD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1A3410D-058D-4E89-ADE6-EE589F2CFAFD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9EDBFEC-025A-47E6-BB75-9237631A7F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9EDBFEC-025A-47E6-BB75-9237631A7F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B1123A-6E7D-45A2-9DE8-0C2AC8B096C0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3905291" y="2543393"/>
                <a:ext cx="1264953" cy="245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D0637A5-AA14-4513-9944-CC418435FB76}"/>
                  </a:ext>
                </a:extLst>
              </p:cNvPr>
              <p:cNvCxnSpPr>
                <a:stCxn id="64" idx="6"/>
                <a:endCxn id="59" idx="2"/>
              </p:cNvCxnSpPr>
              <p:nvPr/>
            </p:nvCxnSpPr>
            <p:spPr>
              <a:xfrm flipV="1">
                <a:off x="3943237" y="2918339"/>
                <a:ext cx="1214600" cy="346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39EC5BE-D6F6-4C36-B1BC-C90D86418497}"/>
                  </a:ext>
                </a:extLst>
              </p:cNvPr>
              <p:cNvCxnSpPr>
                <a:endCxn id="60" idx="2"/>
              </p:cNvCxnSpPr>
              <p:nvPr/>
            </p:nvCxnSpPr>
            <p:spPr>
              <a:xfrm>
                <a:off x="3934870" y="2545130"/>
                <a:ext cx="1222967" cy="782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433B765-A988-44AE-9572-9CF0E708C463}"/>
                  </a:ext>
                </a:extLst>
              </p:cNvPr>
              <p:cNvCxnSpPr>
                <a:endCxn id="57" idx="2"/>
              </p:cNvCxnSpPr>
              <p:nvPr/>
            </p:nvCxnSpPr>
            <p:spPr>
              <a:xfrm flipV="1">
                <a:off x="3943237" y="2714803"/>
                <a:ext cx="1214600" cy="30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13FDC4-7EF4-4EFB-9C07-FA3E5B19BAF8}"/>
                  </a:ext>
                </a:extLst>
              </p:cNvPr>
              <p:cNvCxnSpPr>
                <a:stCxn id="65" idx="5"/>
                <a:endCxn id="58" idx="2"/>
              </p:cNvCxnSpPr>
              <p:nvPr/>
            </p:nvCxnSpPr>
            <p:spPr>
              <a:xfrm>
                <a:off x="3930830" y="3051819"/>
                <a:ext cx="1227007" cy="803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1A2D68F-D93C-48B9-8109-63EAE49ACEF7}"/>
                    </a:ext>
                  </a:extLst>
                </p:cNvPr>
                <p:cNvSpPr txBox="1"/>
                <p:nvPr/>
              </p:nvSpPr>
              <p:spPr>
                <a:xfrm>
                  <a:off x="4445964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1A2D68F-D93C-48B9-8109-63EAE49AC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64" y="1994159"/>
                  <a:ext cx="3435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1E4E7D-AF2A-46B4-A6EF-C3F173A8A5A5}"/>
                    </a:ext>
                  </a:extLst>
                </p:cNvPr>
                <p:cNvSpPr txBox="1"/>
                <p:nvPr/>
              </p:nvSpPr>
              <p:spPr>
                <a:xfrm>
                  <a:off x="6361604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1E4E7D-AF2A-46B4-A6EF-C3F173A8A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604" y="1994159"/>
                  <a:ext cx="3435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BBD973-252D-46EC-B5BF-369FD00C13DB}"/>
              </a:ext>
            </a:extLst>
          </p:cNvPr>
          <p:cNvGrpSpPr/>
          <p:nvPr/>
        </p:nvGrpSpPr>
        <p:grpSpPr>
          <a:xfrm>
            <a:off x="1706841" y="3889777"/>
            <a:ext cx="2216458" cy="1648256"/>
            <a:chOff x="1515148" y="4216375"/>
            <a:chExt cx="2216458" cy="164825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D698EB-FE26-48F3-810D-82EACEEC6EFB}"/>
                </a:ext>
              </a:extLst>
            </p:cNvPr>
            <p:cNvGrpSpPr/>
            <p:nvPr/>
          </p:nvGrpSpPr>
          <p:grpSpPr>
            <a:xfrm>
              <a:off x="1596326" y="4216375"/>
              <a:ext cx="2095921" cy="1648256"/>
              <a:chOff x="583074" y="4214775"/>
              <a:chExt cx="2095921" cy="164825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91185AB-CC68-4C7B-A6BE-4A4550924555}"/>
                  </a:ext>
                </a:extLst>
              </p:cNvPr>
              <p:cNvGrpSpPr/>
              <p:nvPr/>
            </p:nvGrpSpPr>
            <p:grpSpPr>
              <a:xfrm>
                <a:off x="583074" y="4214775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7BA19D80-4344-49C2-BC3A-ECD80EA3B796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7B116BB0-38CF-4F0C-9217-D9B1251B26F7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7F3A08B5-9C6B-42C4-90B9-771411359525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14A6E1D3-479D-47AA-B2CA-976EDADB4612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6BD2C552-853A-4F91-90EE-0F89C5F0ABED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97201E1-294E-4364-9924-DAD17A46B62D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2CD80AAB-5E65-42C6-96F2-ECF4AEC07767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0B4EEB91-03CE-43DC-834D-2686F9975D11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40F2A2BC-0C2F-4BA2-8264-8186F3F4072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CD95A46-19DD-429C-B2FB-A988E0E15E39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5E37DA7C-72F3-49D8-B9F3-42A5531C4CEE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E28B8756-F979-4CD8-9ECB-74081225F95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412A99D8-488B-482A-BC8C-0EC00FBDDE2B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875B63A6-B680-4238-A1AD-7776C8A678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875B63A6-B680-4238-A1AD-7776C8A678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4244B53-BA35-487E-BE84-BE1AFA81F75B}"/>
                  </a:ext>
                </a:extLst>
              </p:cNvPr>
              <p:cNvCxnSpPr>
                <a:endCxn id="81" idx="3"/>
              </p:cNvCxnSpPr>
              <p:nvPr/>
            </p:nvCxnSpPr>
            <p:spPr>
              <a:xfrm flipV="1">
                <a:off x="1019551" y="4844044"/>
                <a:ext cx="1231191" cy="251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F7E8DB7-534B-47C8-BA80-863A2C9C4866}"/>
                  </a:ext>
                </a:extLst>
              </p:cNvPr>
              <p:cNvCxnSpPr>
                <a:stCxn id="88" idx="6"/>
                <a:endCxn id="82" idx="2"/>
              </p:cNvCxnSpPr>
              <p:nvPr/>
            </p:nvCxnSpPr>
            <p:spPr>
              <a:xfrm flipV="1">
                <a:off x="1023735" y="5015454"/>
                <a:ext cx="1214600" cy="65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1C0FEC6-63A6-42C5-8184-963434464F0D}"/>
                  </a:ext>
                </a:extLst>
              </p:cNvPr>
              <p:cNvCxnSpPr>
                <a:stCxn id="90" idx="6"/>
                <a:endCxn id="83" idx="2"/>
              </p:cNvCxnSpPr>
              <p:nvPr/>
            </p:nvCxnSpPr>
            <p:spPr>
              <a:xfrm>
                <a:off x="1023735" y="5322519"/>
                <a:ext cx="1214600" cy="110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85F367F-7756-4837-8C8B-59C82F9E1D24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>
                <a:off x="1019551" y="5577943"/>
                <a:ext cx="1218784" cy="50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3CB14CD-4F2C-4B68-BA6D-6030A4A59EC7}"/>
                    </a:ext>
                  </a:extLst>
                </p:cNvPr>
                <p:cNvSpPr txBox="1"/>
                <p:nvPr/>
              </p:nvSpPr>
              <p:spPr>
                <a:xfrm>
                  <a:off x="1515148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3CB14CD-4F2C-4B68-BA6D-6030A4A5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48" y="4327371"/>
                  <a:ext cx="3435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E96D628-A438-4613-B5CC-8A3DE1E280F2}"/>
                    </a:ext>
                  </a:extLst>
                </p:cNvPr>
                <p:cNvSpPr txBox="1"/>
                <p:nvPr/>
              </p:nvSpPr>
              <p:spPr>
                <a:xfrm>
                  <a:off x="3388051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E96D628-A438-4613-B5CC-8A3DE1E28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051" y="4327371"/>
                  <a:ext cx="34355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56FE45-2F5E-4EC7-B793-CAD5CA073B21}"/>
              </a:ext>
            </a:extLst>
          </p:cNvPr>
          <p:cNvGrpSpPr/>
          <p:nvPr/>
        </p:nvGrpSpPr>
        <p:grpSpPr>
          <a:xfrm>
            <a:off x="4491859" y="3889777"/>
            <a:ext cx="2259195" cy="1648256"/>
            <a:chOff x="4445964" y="4216375"/>
            <a:chExt cx="2259195" cy="16482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EA3272-C300-4FCB-8740-924F0C044362}"/>
                </a:ext>
              </a:extLst>
            </p:cNvPr>
            <p:cNvGrpSpPr/>
            <p:nvPr/>
          </p:nvGrpSpPr>
          <p:grpSpPr>
            <a:xfrm>
              <a:off x="4515828" y="4216375"/>
              <a:ext cx="2095921" cy="1648256"/>
              <a:chOff x="3502576" y="4214775"/>
              <a:chExt cx="2095921" cy="1648256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DB2797-74C1-4A21-9BE0-0C20C2A9A7AF}"/>
                  </a:ext>
                </a:extLst>
              </p:cNvPr>
              <p:cNvGrpSpPr/>
              <p:nvPr/>
            </p:nvGrpSpPr>
            <p:grpSpPr>
              <a:xfrm>
                <a:off x="3502576" y="4214775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026A1A7-2D9F-4FCA-9984-CBC308B0F2C6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BA4B156-BC88-4F36-8815-6BB3E27DC8D4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9492D974-5D0A-4430-9F98-CFF853A342DB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5064F1E-6EBF-4EB9-834C-C6499140F6AA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48318B54-8526-43BF-A988-FB66E4F05925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9CDDBAA-2749-4D13-9EAB-D26A1266D5C7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DC16ABC7-6457-4152-9A2F-9E4383AABC45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3FC66A3C-9D3B-4D4B-99CD-3C3FE545F6A0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6E66592-46D6-41C0-B12E-59A331B1F22A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7ACEB9FA-486B-436D-B105-F62B78247032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2357C1F8-35C7-4C11-96B1-89A29FCE2FDC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4E31D26-3959-4002-A1EB-9E1955E039E5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8009220-4327-4555-8915-423A404FA86B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9700EB8F-DF47-461D-930F-D6BF75F47D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9700EB8F-DF47-461D-930F-D6BF75F47D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6A07A7D-CE6A-4E3E-B4E8-1DC1303ECAD3}"/>
                  </a:ext>
                </a:extLst>
              </p:cNvPr>
              <p:cNvCxnSpPr>
                <a:stCxn id="112" idx="5"/>
                <a:endCxn id="108" idx="1"/>
              </p:cNvCxnSpPr>
              <p:nvPr/>
            </p:nvCxnSpPr>
            <p:spPr>
              <a:xfrm>
                <a:off x="3930830" y="4864348"/>
                <a:ext cx="1239414" cy="538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596C76D-8712-4B50-95FB-F1E0D6E0C8A3}"/>
                  </a:ext>
                </a:extLst>
              </p:cNvPr>
              <p:cNvCxnSpPr>
                <a:endCxn id="108" idx="1"/>
              </p:cNvCxnSpPr>
              <p:nvPr/>
            </p:nvCxnSpPr>
            <p:spPr>
              <a:xfrm>
                <a:off x="3933094" y="5097546"/>
                <a:ext cx="1237150" cy="305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EDA516C-280F-4571-BA6F-DBDD296CBC66}"/>
                  </a:ext>
                </a:extLst>
              </p:cNvPr>
              <p:cNvCxnSpPr>
                <a:stCxn id="115" idx="6"/>
                <a:endCxn id="108" idx="1"/>
              </p:cNvCxnSpPr>
              <p:nvPr/>
            </p:nvCxnSpPr>
            <p:spPr>
              <a:xfrm>
                <a:off x="3943237" y="5322519"/>
                <a:ext cx="1227007" cy="80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7AA4DA1-1FB0-4AF4-BF92-2596C025FE3B}"/>
                  </a:ext>
                </a:extLst>
              </p:cNvPr>
              <p:cNvCxnSpPr>
                <a:stCxn id="114" idx="6"/>
                <a:endCxn id="110" idx="2"/>
              </p:cNvCxnSpPr>
              <p:nvPr/>
            </p:nvCxnSpPr>
            <p:spPr>
              <a:xfrm>
                <a:off x="3943237" y="5565256"/>
                <a:ext cx="1214600" cy="634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7C1AD40-37F5-407F-8F1E-E3E677179A96}"/>
                    </a:ext>
                  </a:extLst>
                </p:cNvPr>
                <p:cNvSpPr txBox="1"/>
                <p:nvPr/>
              </p:nvSpPr>
              <p:spPr>
                <a:xfrm>
                  <a:off x="4445964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7C1AD40-37F5-407F-8F1E-E3E677179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64" y="4327371"/>
                  <a:ext cx="3435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81B683-BB0D-4DEF-A873-0AB9B46F4CC0}"/>
                    </a:ext>
                  </a:extLst>
                </p:cNvPr>
                <p:cNvSpPr txBox="1"/>
                <p:nvPr/>
              </p:nvSpPr>
              <p:spPr>
                <a:xfrm>
                  <a:off x="6361604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81B683-BB0D-4DEF-A873-0AB9B46F4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604" y="4327371"/>
                  <a:ext cx="3435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F7D820-0DFF-4F02-9ACA-EC99601D0CF5}"/>
              </a:ext>
            </a:extLst>
          </p:cNvPr>
          <p:cNvSpPr txBox="1"/>
          <p:nvPr/>
        </p:nvSpPr>
        <p:spPr>
          <a:xfrm>
            <a:off x="7930189" y="1861413"/>
            <a:ext cx="3366275" cy="320087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2400" dirty="0"/>
              <a:t>Informally, for a function, every element in the </a:t>
            </a:r>
            <a:r>
              <a:rPr lang="en-SG" sz="2400" u="sng" dirty="0"/>
              <a:t>domain</a:t>
            </a:r>
            <a:r>
              <a:rPr lang="en-SG" sz="2400" dirty="0"/>
              <a:t> must have </a:t>
            </a:r>
            <a:r>
              <a:rPr lang="en-SG" sz="2400" b="1" dirty="0"/>
              <a:t>exactly one arrow coming out </a:t>
            </a:r>
            <a:r>
              <a:rPr lang="en-SG" sz="2400" dirty="0"/>
              <a:t>of it.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Note that nothing is said about elements in the codomain. </a:t>
            </a:r>
          </a:p>
        </p:txBody>
      </p:sp>
    </p:spTree>
    <p:extLst>
      <p:ext uri="{BB962C8B-B14F-4D97-AF65-F5344CB8AC3E}">
        <p14:creationId xmlns:p14="http://schemas.microsoft.com/office/powerpoint/2010/main" val="18146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5061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2BC139-16EA-49D6-B82A-A13CF0494EF4}"/>
                  </a:ext>
                </a:extLst>
              </p:cNvPr>
              <p:cNvSpPr txBox="1"/>
              <p:nvPr/>
            </p:nvSpPr>
            <p:spPr>
              <a:xfrm>
                <a:off x="1265273" y="384115"/>
                <a:ext cx="103667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Definition.</a:t>
                </a:r>
                <a:r>
                  <a:rPr lang="en-US" sz="2400" dirty="0"/>
                  <a:t>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range</a:t>
                </a:r>
                <a:r>
                  <a:rPr lang="en-US" sz="2400" dirty="0"/>
                  <a:t> or the image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defined to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2BC139-16EA-49D6-B82A-A13CF049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3" y="384115"/>
                <a:ext cx="10366745" cy="830997"/>
              </a:xfrm>
              <a:prstGeom prst="rect">
                <a:avLst/>
              </a:prstGeom>
              <a:blipFill>
                <a:blip r:embed="rId2"/>
                <a:stretch>
                  <a:fillRect l="-881" t="-5072" b="-8696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/>
              <p:nvPr/>
            </p:nvSpPr>
            <p:spPr>
              <a:xfrm>
                <a:off x="1265274" y="2233811"/>
                <a:ext cx="7823308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400" dirty="0"/>
                  <a:t> defined by setting,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4" y="2233811"/>
                <a:ext cx="7823308" cy="830997"/>
              </a:xfrm>
              <a:prstGeom prst="rect">
                <a:avLst/>
              </a:prstGeom>
              <a:blipFill>
                <a:blip r:embed="rId3"/>
                <a:stretch>
                  <a:fillRect l="-1247" t="-5839" b="-87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/>
              <p:nvPr/>
            </p:nvSpPr>
            <p:spPr>
              <a:xfrm>
                <a:off x="1265273" y="3274098"/>
                <a:ext cx="36946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3" y="3274098"/>
                <a:ext cx="3694653" cy="461665"/>
              </a:xfrm>
              <a:prstGeom prst="rect">
                <a:avLst/>
              </a:prstGeom>
              <a:blipFill>
                <a:blip r:embed="rId4"/>
                <a:stretch>
                  <a:fillRect l="-2640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6C74DF-F1BF-4643-A4B3-A454522F35FF}"/>
                  </a:ext>
                </a:extLst>
              </p:cNvPr>
              <p:cNvSpPr txBox="1"/>
              <p:nvPr/>
            </p:nvSpPr>
            <p:spPr>
              <a:xfrm>
                <a:off x="1265272" y="3708497"/>
                <a:ext cx="375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6C74DF-F1BF-4643-A4B3-A454522F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3708497"/>
                <a:ext cx="3759309" cy="461665"/>
              </a:xfrm>
              <a:prstGeom prst="rect">
                <a:avLst/>
              </a:prstGeom>
              <a:blipFill>
                <a:blip r:embed="rId5"/>
                <a:stretch>
                  <a:fillRect l="-259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/>
              <p:nvPr/>
            </p:nvSpPr>
            <p:spPr>
              <a:xfrm>
                <a:off x="1265273" y="4251384"/>
                <a:ext cx="139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3" y="4251384"/>
                <a:ext cx="1394800" cy="461665"/>
              </a:xfrm>
              <a:prstGeom prst="rect">
                <a:avLst/>
              </a:prstGeom>
              <a:blipFill>
                <a:blip r:embed="rId6"/>
                <a:stretch>
                  <a:fillRect l="-7018" t="-10526" r="-219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B771ADF-8A65-4740-9E83-37AF313891E5}"/>
              </a:ext>
            </a:extLst>
          </p:cNvPr>
          <p:cNvSpPr txBox="1"/>
          <p:nvPr/>
        </p:nvSpPr>
        <p:spPr>
          <a:xfrm>
            <a:off x="1265273" y="4726489"/>
            <a:ext cx="115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</a:t>
            </a:r>
            <a:r>
              <a:rPr lang="en-GB" sz="24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503ACD-D496-4F28-A24E-E6FBCF7DD271}"/>
                  </a:ext>
                </a:extLst>
              </p:cNvPr>
              <p:cNvSpPr txBox="1"/>
              <p:nvPr/>
            </p:nvSpPr>
            <p:spPr>
              <a:xfrm>
                <a:off x="1265274" y="1275179"/>
                <a:ext cx="10366745" cy="830997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Definition.</a:t>
                </a:r>
                <a:r>
                  <a:rPr lang="en-US" sz="240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, define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to be the largest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Dually,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, define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to be the smallest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503ACD-D496-4F28-A24E-E6FBCF7DD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4" y="1275179"/>
                <a:ext cx="10366745" cy="830997"/>
              </a:xfrm>
              <a:prstGeom prst="rect">
                <a:avLst/>
              </a:prstGeom>
              <a:blipFill>
                <a:blip r:embed="rId7"/>
                <a:stretch>
                  <a:fillRect l="-881" t="-5036" r="-1410" b="-14388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6CA25-5F56-43AC-A2BE-47DFB7A3A659}"/>
                  </a:ext>
                </a:extLst>
              </p:cNvPr>
              <p:cNvSpPr txBox="1"/>
              <p:nvPr/>
            </p:nvSpPr>
            <p:spPr>
              <a:xfrm>
                <a:off x="4401662" y="3297951"/>
                <a:ext cx="498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6CA25-5F56-43AC-A2BE-47DFB7A3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62" y="3297951"/>
                <a:ext cx="498228" cy="461665"/>
              </a:xfrm>
              <a:prstGeom prst="rect">
                <a:avLst/>
              </a:prstGeom>
              <a:blipFill>
                <a:blip r:embed="rId8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BB1F6-F6A5-4716-BC17-BEFCF6B4357F}"/>
                  </a:ext>
                </a:extLst>
              </p:cNvPr>
              <p:cNvSpPr txBox="1"/>
              <p:nvPr/>
            </p:nvSpPr>
            <p:spPr>
              <a:xfrm>
                <a:off x="4401662" y="3729910"/>
                <a:ext cx="59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BB1F6-F6A5-4716-BC17-BEFCF6B4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62" y="3729910"/>
                <a:ext cx="590591" cy="461665"/>
              </a:xfrm>
              <a:prstGeom prst="rect">
                <a:avLst/>
              </a:prstGeom>
              <a:blipFill>
                <a:blip r:embed="rId9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AF1B76-30FE-4843-9E11-6A85BD6A7109}"/>
              </a:ext>
            </a:extLst>
          </p:cNvPr>
          <p:cNvSpPr txBox="1"/>
          <p:nvPr/>
        </p:nvSpPr>
        <p:spPr>
          <a:xfrm>
            <a:off x="2660073" y="4261110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No.</a:t>
            </a:r>
            <a:endParaRPr lang="en-GB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150EA-31B6-4DB1-9D21-2D1294B7F98D}"/>
                  </a:ext>
                </a:extLst>
              </p:cNvPr>
              <p:cNvSpPr txBox="1"/>
              <p:nvPr/>
            </p:nvSpPr>
            <p:spPr>
              <a:xfrm>
                <a:off x="2351406" y="4717215"/>
                <a:ext cx="6256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+1=0+1=1≠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.</a:t>
                </a:r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150EA-31B6-4DB1-9D21-2D1294B7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6" y="4717215"/>
                <a:ext cx="6256886" cy="461665"/>
              </a:xfrm>
              <a:prstGeom prst="rect">
                <a:avLst/>
              </a:prstGeom>
              <a:blipFill>
                <a:blip r:embed="rId10"/>
                <a:stretch>
                  <a:fillRect l="-877" t="-10526" r="-292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688D4-0650-482C-BD5A-C34B744C2BF7}"/>
                  </a:ext>
                </a:extLst>
              </p:cNvPr>
              <p:cNvSpPr txBox="1"/>
              <p:nvPr/>
            </p:nvSpPr>
            <p:spPr>
              <a:xfrm>
                <a:off x="5310802" y="3339165"/>
                <a:ext cx="3297490" cy="83099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Observation: </a:t>
                </a:r>
              </a:p>
              <a:p>
                <a:r>
                  <a:rPr lang="en-SG" sz="2400" dirty="0"/>
                  <a:t>range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SG" sz="2400" dirty="0"/>
                  <a:t> codomain.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688D4-0650-482C-BD5A-C34B744C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802" y="3339165"/>
                <a:ext cx="3297490" cy="830997"/>
              </a:xfrm>
              <a:prstGeom prst="rect">
                <a:avLst/>
              </a:prstGeom>
              <a:blipFill>
                <a:blip r:embed="rId11"/>
                <a:stretch>
                  <a:fillRect l="-2773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4461C9-8EA1-49E1-A3CF-D4C24CBCD6BB}"/>
                  </a:ext>
                </a:extLst>
              </p:cNvPr>
              <p:cNvSpPr txBox="1"/>
              <p:nvPr/>
            </p:nvSpPr>
            <p:spPr>
              <a:xfrm>
                <a:off x="530983" y="5558193"/>
                <a:ext cx="10366745" cy="83099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9.1.6.</a:t>
                </a:r>
                <a:r>
                  <a:rPr lang="en-US" sz="2400" dirty="0"/>
                  <a:t> Two functions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/>
                  <a:t> are </a:t>
                </a:r>
                <a:r>
                  <a:rPr lang="en-GB" sz="2400" dirty="0">
                    <a:solidFill>
                      <a:srgbClr val="C00000"/>
                    </a:solidFill>
                  </a:rPr>
                  <a:t>equal</a:t>
                </a:r>
                <a:r>
                  <a:rPr lang="en-GB" sz="2400" dirty="0"/>
                  <a:t> (that is,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400" dirty="0"/>
                  <a:t>) if (1)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/>
                  <a:t>; and (2)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4461C9-8EA1-49E1-A3CF-D4C24CBC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3" y="5558193"/>
                <a:ext cx="10366745" cy="830997"/>
              </a:xfrm>
              <a:prstGeom prst="rect">
                <a:avLst/>
              </a:prstGeom>
              <a:blipFill>
                <a:blip r:embed="rId12"/>
                <a:stretch>
                  <a:fillRect l="-822" t="-5072" b="-15217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5" grpId="0"/>
      <p:bldP spid="16" grpId="0"/>
      <p:bldP spid="12" grpId="0"/>
      <p:bldP spid="14" grpId="0"/>
      <p:bldP spid="17" grpId="0"/>
      <p:bldP spid="1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141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/>
              <p:nvPr/>
            </p:nvSpPr>
            <p:spPr>
              <a:xfrm>
                <a:off x="1265273" y="434456"/>
                <a:ext cx="6687880" cy="850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/>
                  <a:t>. Define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⩾0 </m:t>
                        </m:r>
                      </m:sub>
                    </m:sSub>
                  </m:oMath>
                </a14:m>
                <a:r>
                  <a:rPr lang="en-US" sz="2400" b="0" dirty="0"/>
                  <a:t> by 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b="0" dirty="0"/>
                  <a:t>to be the length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b="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3" y="434456"/>
                <a:ext cx="6687880" cy="850554"/>
              </a:xfrm>
              <a:prstGeom prst="rect">
                <a:avLst/>
              </a:prstGeom>
              <a:blipFill>
                <a:blip r:embed="rId2"/>
                <a:stretch>
                  <a:fillRect l="-1459" t="-5000" r="-1003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/>
              <p:nvPr/>
            </p:nvSpPr>
            <p:spPr>
              <a:xfrm>
                <a:off x="314661" y="1492614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(a)	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suu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1492614"/>
                <a:ext cx="4336852" cy="461665"/>
              </a:xfrm>
              <a:prstGeom prst="rect">
                <a:avLst/>
              </a:prstGeom>
              <a:blipFill>
                <a:blip r:embed="rId3"/>
                <a:stretch>
                  <a:fillRect l="-225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445D34-265A-49E3-BA72-F197E89D68E1}"/>
                  </a:ext>
                </a:extLst>
              </p:cNvPr>
              <p:cNvSpPr txBox="1"/>
              <p:nvPr/>
            </p:nvSpPr>
            <p:spPr>
              <a:xfrm>
                <a:off x="314661" y="2161881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(b)	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uu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sss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445D34-265A-49E3-BA72-F197E89D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2161881"/>
                <a:ext cx="4336852" cy="461665"/>
              </a:xfrm>
              <a:prstGeom prst="rect">
                <a:avLst/>
              </a:prstGeom>
              <a:blipFill>
                <a:blip r:embed="rId5"/>
                <a:stretch>
                  <a:fillRect l="-2250" t="-10667" r="-422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027A84-5F1E-48C8-8ACE-F9570356D279}"/>
                  </a:ext>
                </a:extLst>
              </p:cNvPr>
              <p:cNvSpPr txBox="1"/>
              <p:nvPr/>
            </p:nvSpPr>
            <p:spPr>
              <a:xfrm>
                <a:off x="314661" y="2831148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(c)	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len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({3})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027A84-5F1E-48C8-8ACE-F9570356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2831148"/>
                <a:ext cx="4336852" cy="461665"/>
              </a:xfrm>
              <a:prstGeom prst="rect">
                <a:avLst/>
              </a:prstGeom>
              <a:blipFill>
                <a:blip r:embed="rId6"/>
                <a:stretch>
                  <a:fillRect l="-225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01956B-6E1F-48EC-AA00-9F925A648D09}"/>
                  </a:ext>
                </a:extLst>
              </p:cNvPr>
              <p:cNvSpPr txBox="1"/>
              <p:nvPr/>
            </p:nvSpPr>
            <p:spPr>
              <a:xfrm>
                <a:off x="314661" y="3500415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(d)	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len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 exist?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01956B-6E1F-48EC-AA00-9F925A64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3500415"/>
                <a:ext cx="4336852" cy="461665"/>
              </a:xfrm>
              <a:prstGeom prst="rect">
                <a:avLst/>
              </a:prstGeom>
              <a:blipFill>
                <a:blip r:embed="rId7"/>
                <a:stretch>
                  <a:fillRect l="-225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0208EAC-B613-49D0-9966-2DD78DBA1FD0}"/>
              </a:ext>
            </a:extLst>
          </p:cNvPr>
          <p:cNvSpPr txBox="1"/>
          <p:nvPr/>
        </p:nvSpPr>
        <p:spPr>
          <a:xfrm>
            <a:off x="331517" y="3841030"/>
            <a:ext cx="325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en-US" sz="2400" dirty="0"/>
              <a:t>	Explain your answer.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51C010-3AF7-4286-A93E-4496E0075CBF}"/>
                  </a:ext>
                </a:extLst>
              </p:cNvPr>
              <p:cNvSpPr txBox="1"/>
              <p:nvPr/>
            </p:nvSpPr>
            <p:spPr>
              <a:xfrm>
                <a:off x="8814391" y="396721"/>
                <a:ext cx="2937292" cy="1200329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9.1.3.</a:t>
                </a:r>
                <a:r>
                  <a:rPr lang="en-US" sz="2400" dirty="0"/>
                  <a:t>  The set of all strings over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51C010-3AF7-4286-A93E-4496E007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391" y="396721"/>
                <a:ext cx="2937292" cy="1200329"/>
              </a:xfrm>
              <a:prstGeom prst="rect">
                <a:avLst/>
              </a:prstGeom>
              <a:blipFill>
                <a:blip r:embed="rId8"/>
                <a:stretch>
                  <a:fillRect l="-3099" t="-3518" r="-3099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7A8071-145B-4469-BDF1-49E84BA21FEA}"/>
                  </a:ext>
                </a:extLst>
              </p:cNvPr>
              <p:cNvSpPr txBox="1"/>
              <p:nvPr/>
            </p:nvSpPr>
            <p:spPr>
              <a:xfrm>
                <a:off x="4651513" y="1492614"/>
                <a:ext cx="585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7A8071-145B-4469-BDF1-49E84BA2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13" y="1492614"/>
                <a:ext cx="585505" cy="461665"/>
              </a:xfrm>
              <a:prstGeom prst="rect">
                <a:avLst/>
              </a:prstGeom>
              <a:blipFill>
                <a:blip r:embed="rId9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B37124-486D-4B10-BDCE-2A861AA546FB}"/>
                  </a:ext>
                </a:extLst>
              </p:cNvPr>
              <p:cNvSpPr txBox="1"/>
              <p:nvPr/>
            </p:nvSpPr>
            <p:spPr>
              <a:xfrm>
                <a:off x="4651513" y="2161880"/>
                <a:ext cx="1444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{0,2,4}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B37124-486D-4B10-BDCE-2A861AA54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13" y="2161880"/>
                <a:ext cx="1444487" cy="461665"/>
              </a:xfrm>
              <a:prstGeom prst="rect">
                <a:avLst/>
              </a:prstGeom>
              <a:blipFill>
                <a:blip r:embed="rId10"/>
                <a:stretch>
                  <a:fillRect l="-3376"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C5D8E-5BA0-4FC9-8006-E956117AC154}"/>
                  </a:ext>
                </a:extLst>
              </p:cNvPr>
              <p:cNvSpPr txBox="1"/>
              <p:nvPr/>
            </p:nvSpPr>
            <p:spPr>
              <a:xfrm>
                <a:off x="314661" y="5349019"/>
                <a:ext cx="6713799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9.3.1.</a:t>
                </a:r>
                <a:r>
                  <a:rPr lang="en-US" sz="2400" b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US" sz="2400" dirty="0"/>
                  <a:t>(1)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, then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US" sz="2400" dirty="0"/>
                  <a:t>(2)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C5D8E-5BA0-4FC9-8006-E956117A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5349019"/>
                <a:ext cx="6713799" cy="1200329"/>
              </a:xfrm>
              <a:prstGeom prst="rect">
                <a:avLst/>
              </a:prstGeom>
              <a:blipFill>
                <a:blip r:embed="rId11"/>
                <a:stretch>
                  <a:fillRect l="-1360" t="-3518" r="-816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CB739-D5B1-43F4-B565-60D3A4D9F6FA}"/>
                  </a:ext>
                </a:extLst>
              </p:cNvPr>
              <p:cNvSpPr txBox="1"/>
              <p:nvPr/>
            </p:nvSpPr>
            <p:spPr>
              <a:xfrm>
                <a:off x="3445709" y="2831148"/>
                <a:ext cx="5085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sss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ssu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sus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uss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suu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usu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uus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uuu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CB739-D5B1-43F4-B565-60D3A4D9F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09" y="2831148"/>
                <a:ext cx="5085341" cy="461665"/>
              </a:xfrm>
              <a:prstGeom prst="rect">
                <a:avLst/>
              </a:prstGeom>
              <a:blipFill>
                <a:blip r:embed="rId12"/>
                <a:stretch>
                  <a:fillRect l="-959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BA4878-8805-42EF-9912-56C0DEA1D682}"/>
              </a:ext>
            </a:extLst>
          </p:cNvPr>
          <p:cNvSpPr txBox="1"/>
          <p:nvPr/>
        </p:nvSpPr>
        <p:spPr>
          <a:xfrm>
            <a:off x="3171048" y="3507550"/>
            <a:ext cx="8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No.</a:t>
            </a:r>
            <a:endParaRPr lang="en-GB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1D7B5C-EBBB-455A-BAD1-CEF471E101B6}"/>
                  </a:ext>
                </a:extLst>
              </p:cNvPr>
              <p:cNvSpPr txBox="1"/>
              <p:nvPr/>
            </p:nvSpPr>
            <p:spPr>
              <a:xfrm>
                <a:off x="6397148" y="3922468"/>
                <a:ext cx="5480191" cy="120032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9.3.6(2).</a:t>
                </a:r>
                <a:r>
                  <a:rPr lang="en-US" sz="2400" b="1" dirty="0"/>
                  <a:t>  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US" sz="2400" dirty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400" dirty="0"/>
                  <a:t> is </a:t>
                </a:r>
                <a:r>
                  <a:rPr lang="en-SG" sz="2400" dirty="0">
                    <a:solidFill>
                      <a:srgbClr val="C00000"/>
                    </a:solidFill>
                  </a:rPr>
                  <a:t>injective</a:t>
                </a:r>
                <a:r>
                  <a:rPr lang="en-SG" sz="2400" dirty="0"/>
                  <a:t> if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1D7B5C-EBBB-455A-BAD1-CEF471E1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48" y="3922468"/>
                <a:ext cx="5480191" cy="1200329"/>
              </a:xfrm>
              <a:prstGeom prst="rect">
                <a:avLst/>
              </a:prstGeom>
              <a:blipFill>
                <a:blip r:embed="rId13"/>
                <a:stretch>
                  <a:fillRect l="-1554" t="-3518" b="-55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67B7EA4-5789-402B-8EDD-F89F2D830F59}"/>
              </a:ext>
            </a:extLst>
          </p:cNvPr>
          <p:cNvSpPr txBox="1"/>
          <p:nvPr/>
        </p:nvSpPr>
        <p:spPr>
          <a:xfrm>
            <a:off x="7286113" y="5349018"/>
            <a:ext cx="337877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</a:rPr>
              <a:t>Theorem 9.3.19.</a:t>
            </a:r>
            <a:r>
              <a:rPr lang="en-US" sz="2400" dirty="0"/>
              <a:t>  A function is bijective </a:t>
            </a:r>
            <a:r>
              <a:rPr lang="en-US" sz="2400" dirty="0" err="1"/>
              <a:t>iff</a:t>
            </a:r>
            <a:r>
              <a:rPr lang="en-US" sz="2400" dirty="0"/>
              <a:t> it has an inverse.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0D6EBF-5348-49C8-9780-E283ACA3B721}"/>
                  </a:ext>
                </a:extLst>
              </p:cNvPr>
              <p:cNvSpPr txBox="1"/>
              <p:nvPr/>
            </p:nvSpPr>
            <p:spPr>
              <a:xfrm>
                <a:off x="500977" y="4174596"/>
                <a:ext cx="63411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not injective. Hence it is not bijective.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does not exist by Theorem 9.3.19.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0D6EBF-5348-49C8-9780-E283ACA3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7" y="4174596"/>
                <a:ext cx="6341165" cy="1200329"/>
              </a:xfrm>
              <a:prstGeom prst="rect">
                <a:avLst/>
              </a:prstGeom>
              <a:blipFill>
                <a:blip r:embed="rId14"/>
                <a:stretch>
                  <a:fillRect l="-1442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11" grpId="0"/>
      <p:bldP spid="12" grpId="0"/>
      <p:bldP spid="13" grpId="0" animBg="1"/>
      <p:bldP spid="15" grpId="0"/>
      <p:bldP spid="16" grpId="0"/>
      <p:bldP spid="17" grpId="0" animBg="1"/>
      <p:bldP spid="18" grpId="0" animBg="1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304800" y="251372"/>
            <a:ext cx="69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Recap: Definition 9.3.6</a:t>
            </a:r>
            <a:endParaRPr lang="en-US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B9CC25-B23D-470A-B6B9-5D434A943C28}"/>
                  </a:ext>
                </a:extLst>
              </p:cNvPr>
              <p:cNvSpPr txBox="1"/>
              <p:nvPr/>
            </p:nvSpPr>
            <p:spPr>
              <a:xfrm>
                <a:off x="1634836" y="874859"/>
                <a:ext cx="8166890" cy="1009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surjective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B9CC25-B23D-470A-B6B9-5D434A94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874859"/>
                <a:ext cx="8166890" cy="1009572"/>
              </a:xfrm>
              <a:prstGeom prst="rect">
                <a:avLst/>
              </a:prstGeom>
              <a:blipFill>
                <a:blip r:embed="rId2"/>
                <a:stretch>
                  <a:fillRect l="-1416" t="-5389" b="-13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98DF3-0B7F-48E9-9857-8C457AD20F23}"/>
                  </a:ext>
                </a:extLst>
              </p:cNvPr>
              <p:cNvSpPr txBox="1"/>
              <p:nvPr/>
            </p:nvSpPr>
            <p:spPr>
              <a:xfrm>
                <a:off x="1634836" y="1988342"/>
                <a:ext cx="816689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injective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98DF3-0B7F-48E9-9857-8C457AD2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1988342"/>
                <a:ext cx="8166890" cy="954107"/>
              </a:xfrm>
              <a:prstGeom prst="rect">
                <a:avLst/>
              </a:prstGeom>
              <a:blipFill>
                <a:blip r:embed="rId3"/>
                <a:stretch>
                  <a:fillRect l="-1416" t="-5031" b="-163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6AFA1-84C5-44E0-9515-7E6E712B974B}"/>
              </a:ext>
            </a:extLst>
          </p:cNvPr>
          <p:cNvSpPr txBox="1"/>
          <p:nvPr/>
        </p:nvSpPr>
        <p:spPr>
          <a:xfrm>
            <a:off x="794813" y="4212138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(Surjective)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at least one arrow</a:t>
            </a:r>
            <a:r>
              <a:rPr lang="en-SG" sz="2400" dirty="0"/>
              <a:t> going into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B308-4DDB-4570-8BDE-E74AC9235747}"/>
              </a:ext>
            </a:extLst>
          </p:cNvPr>
          <p:cNvSpPr txBox="1"/>
          <p:nvPr/>
        </p:nvSpPr>
        <p:spPr>
          <a:xfrm>
            <a:off x="4518769" y="4212138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(Injective)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at most one arrow</a:t>
            </a:r>
            <a:r>
              <a:rPr lang="en-SG" sz="2400" dirty="0"/>
              <a:t> going into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C0FF5C-0A29-4145-8617-2205CF7F0523}"/>
                  </a:ext>
                </a:extLst>
              </p:cNvPr>
              <p:cNvSpPr txBox="1"/>
              <p:nvPr/>
            </p:nvSpPr>
            <p:spPr>
              <a:xfrm>
                <a:off x="1634836" y="3022764"/>
                <a:ext cx="8166890" cy="1009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function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bijective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it is surjective and injective.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C0FF5C-0A29-4145-8617-2205CF7F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3022764"/>
                <a:ext cx="8166890" cy="1009572"/>
              </a:xfrm>
              <a:prstGeom prst="rect">
                <a:avLst/>
              </a:prstGeom>
              <a:blipFill>
                <a:blip r:embed="rId4"/>
                <a:stretch>
                  <a:fillRect l="-1416" t="-5389" b="-13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D8ADE0-EB85-4C43-8943-CF49ED2AD0F5}"/>
                  </a:ext>
                </a:extLst>
              </p:cNvPr>
              <p:cNvSpPr txBox="1"/>
              <p:nvPr/>
            </p:nvSpPr>
            <p:spPr>
              <a:xfrm>
                <a:off x="3867606" y="490463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D8ADE0-EB85-4C43-8943-CF49ED2A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606" y="4904635"/>
                <a:ext cx="56803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E0E40F-E848-4E1D-8F41-21F70D3C5617}"/>
                  </a:ext>
                </a:extLst>
              </p:cNvPr>
              <p:cNvSpPr txBox="1"/>
              <p:nvPr/>
            </p:nvSpPr>
            <p:spPr>
              <a:xfrm>
                <a:off x="7631424" y="490463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E0E40F-E848-4E1D-8F41-21F70D3C5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24" y="4904635"/>
                <a:ext cx="56803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BB74E3F0-005F-43E9-9305-D6B2036CFDF8}"/>
              </a:ext>
            </a:extLst>
          </p:cNvPr>
          <p:cNvSpPr txBox="1"/>
          <p:nvPr/>
        </p:nvSpPr>
        <p:spPr>
          <a:xfrm>
            <a:off x="8242725" y="4173504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(Bijective)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exactly one arrow</a:t>
            </a:r>
            <a:r>
              <a:rPr lang="en-SG" sz="2400" dirty="0"/>
              <a:t> going into it.</a:t>
            </a:r>
          </a:p>
        </p:txBody>
      </p:sp>
    </p:spTree>
    <p:extLst>
      <p:ext uri="{BB962C8B-B14F-4D97-AF65-F5344CB8AC3E}">
        <p14:creationId xmlns:p14="http://schemas.microsoft.com/office/powerpoint/2010/main" val="34059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00056-74A3-4D6F-9670-82BCCD03C19B}"/>
              </a:ext>
            </a:extLst>
          </p:cNvPr>
          <p:cNvSpPr txBox="1"/>
          <p:nvPr/>
        </p:nvSpPr>
        <p:spPr>
          <a:xfrm>
            <a:off x="1578543" y="348138"/>
            <a:ext cx="98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99"/>
                </a:solidFill>
              </a:rPr>
              <a:t>Is the function injective? Surjective? Prove. If it is bijective, find the inverse function. Here denote by </a:t>
            </a:r>
            <a:r>
              <a:rPr lang="en-US" sz="2800" b="1" dirty="0">
                <a:solidFill>
                  <a:srgbClr val="000099"/>
                </a:solidFill>
              </a:rPr>
              <a:t>Bool</a:t>
            </a:r>
            <a:r>
              <a:rPr lang="en-US" sz="2800" dirty="0">
                <a:solidFill>
                  <a:srgbClr val="000099"/>
                </a:solidFill>
              </a:rPr>
              <a:t> the set </a:t>
            </a:r>
            <a:r>
              <a:rPr lang="en-US" sz="2800" b="1" dirty="0">
                <a:solidFill>
                  <a:srgbClr val="000099"/>
                </a:solidFill>
              </a:rPr>
              <a:t>{true; false}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741144" y="1339764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Quick check before we go into the details: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↦12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Bool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↦(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         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SG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647299"/>
                  </p:ext>
                </p:extLst>
              </p:nvPr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62353" r="-91590" b="-28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04444" r="-91590" b="-2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04444" r="-91590" b="-1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1273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61244" r="-91590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8" y="2694776"/>
            <a:ext cx="620003" cy="590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EE9AD-A16F-4CAA-BCD6-42AD520E4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2705878"/>
            <a:ext cx="608344" cy="579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3612246"/>
            <a:ext cx="590351" cy="590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11D4F-0DEA-468B-A835-2C483463E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3623348"/>
            <a:ext cx="608344" cy="579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CA50D-A05C-44DE-8E97-E5ADC85E0B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4471642"/>
            <a:ext cx="590351" cy="590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521A7C-B972-4121-BC70-DDDBDFEB89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4487018"/>
            <a:ext cx="590351" cy="590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02F7F4-2ECF-4100-B2B1-57A532217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7" y="5518236"/>
            <a:ext cx="620003" cy="590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D35E85-4050-4874-B108-3271EFD13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5444393"/>
            <a:ext cx="590351" cy="5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1460608" y="888775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What does the previous table show?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E7066-6BBD-46BB-9A97-5F1219D0ECD7}"/>
              </a:ext>
            </a:extLst>
          </p:cNvPr>
          <p:cNvSpPr txBox="1"/>
          <p:nvPr/>
        </p:nvSpPr>
        <p:spPr>
          <a:xfrm>
            <a:off x="2492116" y="1521996"/>
            <a:ext cx="8526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 function can be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but not surjective;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surjective but not injective;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and surjective (i.e. bijective); or</a:t>
            </a:r>
          </a:p>
          <a:p>
            <a:pPr marL="1171575" indent="-787400">
              <a:buAutoNum type="alphaLcParenBoth"/>
            </a:pPr>
            <a:r>
              <a:rPr lang="en-SG" sz="3200" dirty="0"/>
              <a:t>neither injective nor surjective.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3D87-49A3-4AFB-89C2-4CCF4DF0D44A}"/>
              </a:ext>
            </a:extLst>
          </p:cNvPr>
          <p:cNvSpPr txBox="1"/>
          <p:nvPr/>
        </p:nvSpPr>
        <p:spPr>
          <a:xfrm>
            <a:off x="1460609" y="4293526"/>
            <a:ext cx="5261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All four cases are possible!</a:t>
            </a:r>
          </a:p>
          <a:p>
            <a:r>
              <a:rPr lang="en-SG" sz="3200" dirty="0">
                <a:solidFill>
                  <a:srgbClr val="C00000"/>
                </a:solidFill>
              </a:rPr>
              <a:t>Try discussion question D2.</a:t>
            </a:r>
          </a:p>
        </p:txBody>
      </p:sp>
    </p:spTree>
    <p:extLst>
      <p:ext uri="{BB962C8B-B14F-4D97-AF65-F5344CB8AC3E}">
        <p14:creationId xmlns:p14="http://schemas.microsoft.com/office/powerpoint/2010/main" val="40169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+31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430531" y="455860"/>
            <a:ext cx="4398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Both Injective and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973874" y="1398962"/>
                <a:ext cx="7891768" cy="4137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Note that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s-E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= 12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+ 31  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 −31</m:t>
                        </m:r>
                      </m:num>
                      <m:den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2.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 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/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3. Then 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4.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the inverse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inverses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5. Hence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both injective and surjective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Theorem 9.3.19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1398962"/>
                <a:ext cx="7891768" cy="4137671"/>
              </a:xfrm>
              <a:prstGeom prst="rect">
                <a:avLst/>
              </a:prstGeom>
              <a:blipFill>
                <a:blip r:embed="rId3"/>
                <a:stretch>
                  <a:fillRect l="-1236" t="-11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0C5719-A524-4581-9590-9CE71EF8581F}"/>
              </a:ext>
            </a:extLst>
          </p:cNvPr>
          <p:cNvSpPr txBox="1"/>
          <p:nvPr/>
        </p:nvSpPr>
        <p:spPr>
          <a:xfrm>
            <a:off x="386203" y="97908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/>
              <p:nvPr/>
            </p:nvSpPr>
            <p:spPr>
              <a:xfrm>
                <a:off x="7202905" y="1111436"/>
                <a:ext cx="4602892" cy="32932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200" dirty="0"/>
                  <a:t>Students to note: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200" dirty="0"/>
                  <a:t>You see that for this solution, we didn’t show that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is injective and surjective separately, and then conclude that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is bijective (we could have done so).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200" dirty="0"/>
                  <a:t>Instead, we find the inverse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, and since its inverse exists, it must be bijective (by Theorem 9.3.19.)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1111436"/>
                <a:ext cx="4602892" cy="3293209"/>
              </a:xfrm>
              <a:prstGeom prst="rect">
                <a:avLst/>
              </a:prstGeom>
              <a:blipFill>
                <a:blip r:embed="rId4"/>
                <a:stretch>
                  <a:fillRect l="-1585" t="-921" b="-25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820523-B176-4BF9-A509-E5346CDAB829}"/>
                  </a:ext>
                </a:extLst>
              </p:cNvPr>
              <p:cNvSpPr txBox="1"/>
              <p:nvPr/>
            </p:nvSpPr>
            <p:spPr>
              <a:xfrm>
                <a:off x="690984" y="5421805"/>
                <a:ext cx="6723365" cy="1247842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Definition 9.3.14.</a:t>
                </a:r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inverse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820523-B176-4BF9-A509-E5346CDA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4" y="5421805"/>
                <a:ext cx="6723365" cy="1247842"/>
              </a:xfrm>
              <a:prstGeom prst="rect">
                <a:avLst/>
              </a:prstGeom>
              <a:blipFill>
                <a:blip r:embed="rId5"/>
                <a:stretch>
                  <a:fillRect l="-1267" t="-33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D5C68F-2A95-401A-A104-AF41B7BEE5D4}"/>
              </a:ext>
            </a:extLst>
          </p:cNvPr>
          <p:cNvSpPr txBox="1"/>
          <p:nvPr/>
        </p:nvSpPr>
        <p:spPr>
          <a:xfrm>
            <a:off x="8139334" y="5377856"/>
            <a:ext cx="337877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</a:rPr>
              <a:t>Theorem 9.3.19.</a:t>
            </a:r>
            <a:r>
              <a:rPr lang="en-US" sz="2400" dirty="0"/>
              <a:t>  A function is bijective </a:t>
            </a:r>
            <a:r>
              <a:rPr lang="en-US" sz="2400" dirty="0" err="1"/>
              <a:t>iff</a:t>
            </a:r>
            <a:r>
              <a:rPr lang="en-US" sz="2400" dirty="0"/>
              <a:t> it has an inverse.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855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3448</TotalTime>
  <Words>5168</Words>
  <Application>Microsoft Office PowerPoint</Application>
  <PresentationFormat>Widescreen</PresentationFormat>
  <Paragraphs>509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Theme1</vt:lpstr>
      <vt:lpstr>Cs1231 T12 tutorial #7</vt:lpstr>
      <vt:lpstr>Learning objectives of this tutorial</vt:lpstr>
      <vt:lpstr>PowerPoint Presentation</vt:lpstr>
      <vt:lpstr>Q1.</vt:lpstr>
      <vt:lpstr>Q2.</vt:lpstr>
      <vt:lpstr>PowerPoint Presentation</vt:lpstr>
      <vt:lpstr>Q3.</vt:lpstr>
      <vt:lpstr>Q3.</vt:lpstr>
      <vt:lpstr>Q3.</vt:lpstr>
      <vt:lpstr>Q3.</vt:lpstr>
      <vt:lpstr>Q3.</vt:lpstr>
      <vt:lpstr>Q3.</vt:lpstr>
      <vt:lpstr>Q3.</vt:lpstr>
      <vt:lpstr>Q4.</vt:lpstr>
      <vt:lpstr>Q5.</vt:lpstr>
      <vt:lpstr>Q5.</vt:lpstr>
      <vt:lpstr>Q6.</vt:lpstr>
      <vt:lpstr>Q6.</vt:lpstr>
      <vt:lpstr>Q7.</vt:lpstr>
      <vt:lpstr>Q7.</vt:lpstr>
      <vt:lpstr>Q7.</vt:lpstr>
      <vt:lpstr>Q8.</vt:lpstr>
      <vt:lpstr>Q9.</vt:lpstr>
      <vt:lpstr>Q9.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Theodore Leebrant</cp:lastModifiedBy>
  <cp:revision>389</cp:revision>
  <dcterms:created xsi:type="dcterms:W3CDTF">2020-08-29T13:48:12Z</dcterms:created>
  <dcterms:modified xsi:type="dcterms:W3CDTF">2021-03-17T05:32:16Z</dcterms:modified>
</cp:coreProperties>
</file>