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85" r:id="rId3"/>
    <p:sldId id="278" r:id="rId4"/>
    <p:sldId id="308" r:id="rId5"/>
    <p:sldId id="307" r:id="rId6"/>
    <p:sldId id="305" r:id="rId7"/>
    <p:sldId id="259" r:id="rId8"/>
    <p:sldId id="309" r:id="rId9"/>
    <p:sldId id="288" r:id="rId10"/>
    <p:sldId id="289" r:id="rId11"/>
    <p:sldId id="270" r:id="rId12"/>
    <p:sldId id="290" r:id="rId13"/>
    <p:sldId id="260" r:id="rId14"/>
    <p:sldId id="280" r:id="rId15"/>
    <p:sldId id="294" r:id="rId16"/>
    <p:sldId id="295" r:id="rId17"/>
    <p:sldId id="297" r:id="rId18"/>
    <p:sldId id="281" r:id="rId19"/>
    <p:sldId id="264" r:id="rId20"/>
    <p:sldId id="301" r:id="rId21"/>
    <p:sldId id="302" r:id="rId22"/>
    <p:sldId id="266" r:id="rId23"/>
    <p:sldId id="306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BC2"/>
    <a:srgbClr val="FAE1D2"/>
    <a:srgbClr val="F6E7D6"/>
    <a:srgbClr val="FFCCCC"/>
    <a:srgbClr val="0066FF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81806" autoAdjust="0"/>
  </p:normalViewPr>
  <p:slideViewPr>
    <p:cSldViewPr snapToGrid="0" snapToObjects="1">
      <p:cViewPr varScale="1">
        <p:scale>
          <a:sx n="115" d="100"/>
          <a:sy n="115" d="100"/>
        </p:scale>
        <p:origin x="510" y="84"/>
      </p:cViewPr>
      <p:guideLst/>
    </p:cSldViewPr>
  </p:slideViewPr>
  <p:outlineViewPr>
    <p:cViewPr>
      <p:scale>
        <a:sx n="33" d="100"/>
        <a:sy n="33" d="100"/>
      </p:scale>
      <p:origin x="0" y="-1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0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0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80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70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6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80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image" Target="../media/image31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 T12</a:t>
            </a:r>
            <a:br>
              <a:rPr lang="en-US" dirty="0"/>
            </a:br>
            <a:r>
              <a:rPr lang="en-US" dirty="0"/>
              <a:t>tutorial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D26E4-A062-4E0C-BFBC-9360897BE02E}"/>
              </a:ext>
            </a:extLst>
          </p:cNvPr>
          <p:cNvSpPr txBox="1"/>
          <p:nvPr/>
        </p:nvSpPr>
        <p:spPr>
          <a:xfrm>
            <a:off x="1875934" y="5584926"/>
            <a:ext cx="10057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based on slides by Simon Teo, Ling Yan Hao, and Aaron </a:t>
            </a:r>
            <a:r>
              <a:rPr lang="en-US" sz="3200" dirty="0" smtClean="0">
                <a:solidFill>
                  <a:schemeClr val="bg1"/>
                </a:solidFill>
              </a:rPr>
              <a:t>Tan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edited by Theodore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2108" y="338001"/>
                <a:ext cx="10851106" cy="135636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719138" algn="l"/>
                  </a:tabLst>
                </a:pP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Q4.	Let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: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: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. 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108" y="338001"/>
                <a:ext cx="10851106" cy="1356360"/>
              </a:xfrm>
              <a:blipFill>
                <a:blip r:embed="rId2"/>
                <a:stretch>
                  <a:fillRect l="-1742" t="-448" r="-1573" b="-67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1.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1.2.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</a:t>
                </a:r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find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1.3.	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1.4.	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we know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		as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1.5.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  <a:blipFill>
                <a:blip r:embed="rId3"/>
                <a:stretch>
                  <a:fillRect l="-892" t="-1406" b="-19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2.2.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find </a:t>
                </a:r>
                <a:r>
                  <a:rPr lang="en-SG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SG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2.3.	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2.4.	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we know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		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2.5.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  <a:blipFill>
                <a:blip r:embed="rId4"/>
                <a:stretch>
                  <a:fillRect l="-780" t="-1406" b="-19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F3E34A-1F7F-4DD8-9184-E69A07BB89B2}"/>
              </a:ext>
            </a:extLst>
          </p:cNvPr>
          <p:cNvSpPr txBox="1"/>
          <p:nvPr/>
        </p:nvSpPr>
        <p:spPr>
          <a:xfrm>
            <a:off x="3483428" y="1138573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/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blipFill>
                <a:blip r:embed="rId5"/>
                <a:stretch>
                  <a:fillRect t="-11224" r="-2188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1199" y="5641824"/>
                <a:ext cx="6669603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719138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3. By 1 and 2,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719138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4. Hence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set equality.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99" y="5641824"/>
                <a:ext cx="6669603" cy="584775"/>
              </a:xfrm>
              <a:prstGeom prst="rect">
                <a:avLst/>
              </a:prstGeom>
              <a:blipFill>
                <a:blip r:embed="rId6"/>
                <a:stretch>
                  <a:fillRect t="-8333" b="-7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C52920-2E66-40E4-BEAF-B9F757750B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2346" y="400595"/>
                <a:ext cx="11487309" cy="1356360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857250" algn="l"/>
                  </a:tabLst>
                </a:pPr>
                <a:r>
                  <a:rPr lang="en-US" b="0" dirty="0"/>
                  <a:t> Q</a:t>
                </a:r>
                <a:r>
                  <a:rPr lang="en-US" sz="4000" b="0" dirty="0">
                    <a:solidFill>
                      <a:schemeClr val="bg2">
                        <a:lumMod val="50000"/>
                      </a:schemeClr>
                    </a:solidFill>
                  </a:rPr>
                  <a:t>5.</a:t>
                </a: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:2</m:t>
                        </m:r>
                        <m:r>
                          <a:rPr lang="en-US" sz="4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⩽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⩽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:2⩽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⩽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. </a:t>
                </a:r>
                <a:b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SG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endParaRPr lang="en-SG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C52920-2E66-40E4-BEAF-B9F75775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2346" y="400595"/>
                <a:ext cx="11487309" cy="1356360"/>
              </a:xfrm>
              <a:blipFill>
                <a:blip r:embed="rId2"/>
                <a:stretch>
                  <a:fillRect l="-1221" t="-4505" r="-2229" b="-13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3E34A-1F7F-4DD8-9184-E69A07BB89B2}"/>
              </a:ext>
            </a:extLst>
          </p:cNvPr>
          <p:cNvSpPr txBox="1"/>
          <p:nvPr/>
        </p:nvSpPr>
        <p:spPr>
          <a:xfrm>
            <a:off x="3483428" y="1138573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/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blipFill>
                <a:blip r:embed="rId3"/>
                <a:stretch>
                  <a:fillRect t="-11224" r="-2188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2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06CDE-12F3-43DA-8EAD-02ED30678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2661745"/>
              </a:xfrm>
            </p:spPr>
            <p:txBody>
              <a:bodyPr>
                <a:norm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1.	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=3.14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2.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				</a:t>
                </a:r>
                <a:r>
                  <a:rPr lang="en-US" sz="28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2⩽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⩽5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3.	But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4.	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		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5349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5.	Lines 2 and 4 imply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 	</a:t>
                </a:r>
                <a:r>
                  <a:rPr lang="en-US" sz="28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by the definition of set equality</a:t>
                </a:r>
                <a:r>
                  <a:rPr 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06CDE-12F3-43DA-8EAD-02ED30678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2661745"/>
              </a:xfrm>
              <a:blipFill>
                <a:blip r:embed="rId2"/>
                <a:stretch>
                  <a:fillRect l="-803" t="-2294" b="-16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3E34A-1F7F-4DD8-9184-E69A07BB89B2}"/>
              </a:ext>
            </a:extLst>
          </p:cNvPr>
          <p:cNvSpPr txBox="1"/>
          <p:nvPr/>
        </p:nvSpPr>
        <p:spPr>
          <a:xfrm>
            <a:off x="3483428" y="1138573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/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blipFill>
                <a:blip r:embed="rId4"/>
                <a:stretch>
                  <a:fillRect t="-11224" r="-2188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719D798-E3DD-49E2-ABFA-29CAE4F166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2346" y="400595"/>
                <a:ext cx="11487309" cy="1356360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857250" algn="l"/>
                  </a:tabLst>
                </a:pPr>
                <a:r>
                  <a:rPr lang="en-US" b="0" dirty="0"/>
                  <a:t> Q</a:t>
                </a:r>
                <a:r>
                  <a:rPr lang="en-US" sz="4000" b="0" dirty="0">
                    <a:solidFill>
                      <a:schemeClr val="bg2">
                        <a:lumMod val="50000"/>
                      </a:schemeClr>
                    </a:solidFill>
                  </a:rPr>
                  <a:t>5.</a:t>
                </a: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:2</m:t>
                        </m:r>
                        <m:r>
                          <a:rPr lang="en-US" sz="4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⩽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⩽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en-US" sz="4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:2⩽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⩽</m:t>
                        </m:r>
                        <m:r>
                          <a:rPr lang="en-US" sz="4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. </a:t>
                </a:r>
                <a:b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SG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4000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endParaRPr lang="en-SG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719D798-E3DD-49E2-ABFA-29CAE4F16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2346" y="400595"/>
                <a:ext cx="11487309" cy="1356360"/>
              </a:xfrm>
              <a:blipFill>
                <a:blip r:embed="rId5"/>
                <a:stretch>
                  <a:fillRect l="-1221" t="-4505" r="-2229" b="-13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6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Q6.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={5,6,7,8,9,10,11,12}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  <a:blipFill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226" y="1717766"/>
                <a:ext cx="4986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even</m:t>
                        </m:r>
                      </m:e>
                    </m:d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1717766"/>
                <a:ext cx="4986338" cy="646331"/>
              </a:xfrm>
              <a:prstGeom prst="rect">
                <a:avLst/>
              </a:prstGeom>
              <a:blipFill>
                <a:blip r:embed="rId3"/>
                <a:stretch>
                  <a:fillRect l="-3790" t="-15094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225" y="2724070"/>
                <a:ext cx="80724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(b)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for</m:t>
                        </m:r>
                        <m: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some</m:t>
                        </m:r>
                        <m: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endParaRPr lang="en-US" sz="3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2724070"/>
                <a:ext cx="8072437" cy="646331"/>
              </a:xfrm>
              <a:prstGeom prst="rect">
                <a:avLst/>
              </a:prstGeom>
              <a:blipFill>
                <a:blip r:embed="rId4"/>
                <a:stretch>
                  <a:fillRect l="-2341" t="-14151" b="-358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7226" y="3730374"/>
                <a:ext cx="8215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(c)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−5, −4, −3,…,5</m:t>
                        </m:r>
                      </m:e>
                    </m:d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1,2,3,…,10}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3730374"/>
                <a:ext cx="8215312" cy="646331"/>
              </a:xfrm>
              <a:prstGeom prst="rect">
                <a:avLst/>
              </a:prstGeom>
              <a:blipFill>
                <a:blip r:embed="rId5"/>
                <a:stretch>
                  <a:fillRect l="-2301" t="-15094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1B0914-4EA5-4282-859E-100D4D0B7B85}"/>
                  </a:ext>
                </a:extLst>
              </p:cNvPr>
              <p:cNvSpPr txBox="1"/>
              <p:nvPr/>
            </p:nvSpPr>
            <p:spPr>
              <a:xfrm>
                <a:off x="5352993" y="1739130"/>
                <a:ext cx="30835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={6,8,10,12}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1B0914-4EA5-4282-859E-100D4D0B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93" y="1739130"/>
                <a:ext cx="3083501" cy="646331"/>
              </a:xfrm>
              <a:prstGeom prst="rect">
                <a:avLst/>
              </a:prstGeom>
              <a:blipFill>
                <a:blip r:embed="rId6"/>
                <a:stretch>
                  <a:fillRect t="-14151" r="-988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A480A-AB88-4A55-8B22-E8F55F2E296F}"/>
                  </a:ext>
                </a:extLst>
              </p:cNvPr>
              <p:cNvSpPr txBox="1"/>
              <p:nvPr/>
            </p:nvSpPr>
            <p:spPr>
              <a:xfrm>
                <a:off x="8249516" y="2703800"/>
                <a:ext cx="1531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={9}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A480A-AB88-4A55-8B22-E8F55F2E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516" y="2703800"/>
                <a:ext cx="1531793" cy="646331"/>
              </a:xfrm>
              <a:prstGeom prst="rect">
                <a:avLst/>
              </a:prstGeom>
              <a:blipFill>
                <a:blip r:embed="rId7"/>
                <a:stretch>
                  <a:fillRect t="-15094" r="-2381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A36B2-EC45-45FA-A21D-D4A1C9EE6276}"/>
                  </a:ext>
                </a:extLst>
              </p:cNvPr>
              <p:cNvSpPr txBox="1"/>
              <p:nvPr/>
            </p:nvSpPr>
            <p:spPr>
              <a:xfrm>
                <a:off x="1682462" y="4401997"/>
                <a:ext cx="5627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={−5,−4,−3,−2,−1,0}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A36B2-EC45-45FA-A21D-D4A1C9EE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62" y="4401997"/>
                <a:ext cx="5627196" cy="646331"/>
              </a:xfrm>
              <a:prstGeom prst="rect">
                <a:avLst/>
              </a:prstGeom>
              <a:blipFill>
                <a:blip r:embed="rId8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3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allAtOnce"/>
      <p:bldP spid="8" grpId="1" build="allAtOnce"/>
      <p:bldP spid="10" grpI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225" y="1717766"/>
                <a:ext cx="10737667" cy="683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(d)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5,7,9</m:t>
                            </m:r>
                          </m:e>
                        </m:d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∪{9,11}</m:t>
                        </m:r>
                      </m:e>
                    </m:acc>
                  </m:oMath>
                </a14:m>
                <a:r>
                  <a:rPr lang="en-US" sz="3600" b="0" i="0" dirty="0">
                    <a:solidFill>
                      <a:schemeClr val="tx1"/>
                    </a:solidFill>
                    <a:latin typeface="+mj-lt"/>
                  </a:rPr>
                  <a:t> 	 where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600" i="0" dirty="0">
                    <a:solidFill>
                      <a:schemeClr val="tx1"/>
                    </a:solidFill>
                    <a:latin typeface="+mj-lt"/>
                  </a:rPr>
                  <a:t> is the universal set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1717766"/>
                <a:ext cx="10737667" cy="683777"/>
              </a:xfrm>
              <a:prstGeom prst="rect">
                <a:avLst/>
              </a:prstGeom>
              <a:blipFill>
                <a:blip r:embed="rId2"/>
                <a:stretch>
                  <a:fillRect l="-1760" t="-8036" b="-339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225" y="3349463"/>
                <a:ext cx="8215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(e)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1,3,5</m:t>
                            </m:r>
                          </m:e>
                        </m:d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3349463"/>
                <a:ext cx="8215313" cy="646331"/>
              </a:xfrm>
              <a:prstGeom prst="rect">
                <a:avLst/>
              </a:prstGeom>
              <a:blipFill>
                <a:blip r:embed="rId3"/>
                <a:stretch>
                  <a:fillRect l="-2301" t="-14151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7226" y="5030848"/>
                <a:ext cx="8215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(f)	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5030848"/>
                <a:ext cx="8215312" cy="646331"/>
              </a:xfrm>
              <a:prstGeom prst="rect">
                <a:avLst/>
              </a:prstGeom>
              <a:blipFill>
                <a:blip r:embed="rId4"/>
                <a:stretch>
                  <a:fillRect l="-2301" t="-14151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17486" y="2766492"/>
                <a:ext cx="2136593" cy="26776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{1,3,5}×{2,4}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1,4),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3,2),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3,4),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5,2),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5,4)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486" y="2766492"/>
                <a:ext cx="2136593" cy="2677656"/>
              </a:xfrm>
              <a:prstGeom prst="rect">
                <a:avLst/>
              </a:prstGeom>
              <a:blipFill>
                <a:blip r:embed="rId5"/>
                <a:stretch>
                  <a:fillRect l="-2273" b="-40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Q6.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={5,6,7,8,9,10,11,12}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DDE02B-6B23-4D50-8C10-F83FE611D919}"/>
                  </a:ext>
                </a:extLst>
              </p:cNvPr>
              <p:cNvSpPr txBox="1"/>
              <p:nvPr/>
            </p:nvSpPr>
            <p:spPr>
              <a:xfrm>
                <a:off x="1566084" y="2361314"/>
                <a:ext cx="5629044" cy="66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{5,7,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9,11}</m:t>
                        </m:r>
                      </m:e>
                    </m:acc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{6,8,10,12}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DDE02B-6B23-4D50-8C10-F83FE611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84" y="2361314"/>
                <a:ext cx="5629044" cy="663580"/>
              </a:xfrm>
              <a:prstGeom prst="rect">
                <a:avLst/>
              </a:prstGeom>
              <a:blipFill>
                <a:blip r:embed="rId7"/>
                <a:stretch>
                  <a:fillRect t="-10092" b="-348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C6A356-D646-43F8-8B89-7719A4B3043E}"/>
                  </a:ext>
                </a:extLst>
              </p:cNvPr>
              <p:cNvSpPr txBox="1"/>
              <p:nvPr/>
            </p:nvSpPr>
            <p:spPr>
              <a:xfrm>
                <a:off x="1566084" y="3993011"/>
                <a:ext cx="46795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C6A356-D646-43F8-8B89-7719A4B3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84" y="3993011"/>
                <a:ext cx="4679546" cy="646331"/>
              </a:xfrm>
              <a:prstGeom prst="rect">
                <a:avLst/>
              </a:prstGeom>
              <a:blipFill>
                <a:blip r:embed="rId8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1E2B46-F89B-450D-90D9-EC2247D7E237}"/>
                  </a:ext>
                </a:extLst>
              </p:cNvPr>
              <p:cNvSpPr txBox="1"/>
              <p:nvPr/>
            </p:nvSpPr>
            <p:spPr>
              <a:xfrm>
                <a:off x="3365067" y="4962240"/>
                <a:ext cx="4377516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1E2B46-F89B-450D-90D9-EC2247D7E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067" y="4962240"/>
                <a:ext cx="4377516" cy="714939"/>
              </a:xfrm>
              <a:prstGeom prst="rect">
                <a:avLst/>
              </a:prstGeom>
              <a:blipFill>
                <a:blip r:embed="rId9"/>
                <a:stretch>
                  <a:fillRect t="-6838" b="-282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5C747B-E5A4-4DE5-B0C6-874B925D5D7B}"/>
              </a:ext>
            </a:extLst>
          </p:cNvPr>
          <p:cNvSpPr/>
          <p:nvPr/>
        </p:nvSpPr>
        <p:spPr>
          <a:xfrm>
            <a:off x="9892145" y="4304145"/>
            <a:ext cx="1052946" cy="11400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6E8A0-4726-43AE-950D-9EE00B2EB91F}"/>
              </a:ext>
            </a:extLst>
          </p:cNvPr>
          <p:cNvGrpSpPr/>
          <p:nvPr/>
        </p:nvGrpSpPr>
        <p:grpSpPr>
          <a:xfrm>
            <a:off x="5075037" y="2948663"/>
            <a:ext cx="3028950" cy="565730"/>
            <a:chOff x="4900613" y="2686050"/>
            <a:chExt cx="3028950" cy="56573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B1A0AF-7A21-4B5E-AB4C-3B473BA6D42F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4900613" y="2916883"/>
              <a:ext cx="385762" cy="334897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C0FA-CD17-47FC-9C8B-5E5F3C846CB1}"/>
                </a:ext>
              </a:extLst>
            </p:cNvPr>
            <p:cNvSpPr txBox="1"/>
            <p:nvPr/>
          </p:nvSpPr>
          <p:spPr>
            <a:xfrm>
              <a:off x="5286375" y="2686050"/>
              <a:ext cx="2643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What is this called?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00DB6D-782E-44F7-A4D4-53FCDD8800F1}"/>
              </a:ext>
            </a:extLst>
          </p:cNvPr>
          <p:cNvSpPr txBox="1"/>
          <p:nvPr/>
        </p:nvSpPr>
        <p:spPr>
          <a:xfrm>
            <a:off x="8103987" y="4203959"/>
            <a:ext cx="1421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Cambria Math" panose="02040503050406030204" pitchFamily="18" charset="0"/>
              </a:rPr>
              <a:t>Ordered pairs</a:t>
            </a:r>
          </a:p>
        </p:txBody>
      </p:sp>
    </p:spTree>
    <p:extLst>
      <p:ext uri="{BB962C8B-B14F-4D97-AF65-F5344CB8AC3E}">
        <p14:creationId xmlns:p14="http://schemas.microsoft.com/office/powerpoint/2010/main" val="14541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build="allAtOnce"/>
      <p:bldP spid="10" grpId="0" build="allAtOnce"/>
      <p:bldP spid="11" grpId="0" build="allAtOnce"/>
      <p:bldP spid="2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CDA3F-A5CD-4C80-A990-80B354C4F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6" y="2080566"/>
                <a:ext cx="11162314" cy="2905772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	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associativity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CDA3F-A5CD-4C80-A990-80B354C4F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6" y="2080566"/>
                <a:ext cx="11162314" cy="2905772"/>
              </a:xfrm>
              <a:blipFill>
                <a:blip r:embed="rId2"/>
                <a:stretch>
                  <a:fillRect l="-655" t="-2516" r="-601" b="-35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31483" y="2080566"/>
                <a:ext cx="23637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83" y="2080566"/>
                <a:ext cx="23637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2EAF230-3378-405F-8FB7-0CEB02FD7C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9645" y="395288"/>
                <a:ext cx="75977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376363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Q7.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Show that for all sets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,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pt-BR" sz="3600" b="0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pt-BR" sz="3600" b="0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600" b="0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pt-BR" sz="3600" b="0" i="1" u="none" strike="noStrike" baseline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sz="3600" b="0" i="1" u="none" strike="noStrike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3600" b="0" i="1" u="none" strike="noStrike" baseline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u="none" strike="noStrike" baseline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pt-BR" sz="3600" b="0" i="1" u="none" strike="noStrike" baseline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pt-BR" sz="3600" b="0" i="1" u="none" strike="noStrike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2EAF230-3378-405F-8FB7-0CEB02FD7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9645" y="395288"/>
                <a:ext cx="7597707" cy="1356360"/>
              </a:xfrm>
              <a:blipFill>
                <a:blip r:embed="rId5"/>
                <a:stretch>
                  <a:fillRect l="-2807" t="-45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13F563-2CC0-42E8-A084-ACB3B63936C9}"/>
                  </a:ext>
                </a:extLst>
              </p:cNvPr>
              <p:cNvSpPr txBox="1"/>
              <p:nvPr/>
            </p:nvSpPr>
            <p:spPr>
              <a:xfrm>
                <a:off x="8966578" y="399971"/>
                <a:ext cx="2762053" cy="830997"/>
              </a:xfrm>
              <a:prstGeom prst="rect">
                <a:avLst/>
              </a:prstGeom>
              <a:solidFill>
                <a:srgbClr val="FAE1D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 Difference Law: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13F563-2CC0-42E8-A084-ACB3B639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78" y="399971"/>
                <a:ext cx="2762053" cy="830997"/>
              </a:xfrm>
              <a:prstGeom prst="rect">
                <a:avLst/>
              </a:prstGeom>
              <a:blipFill>
                <a:blip r:embed="rId6"/>
                <a:stretch>
                  <a:fillRect l="-3297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8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FCEA49-F703-CF4A-874D-5FB411A2C1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1475" y="395288"/>
                <a:ext cx="10685408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85725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Q8.	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Prove that for all sets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en-US" sz="3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acc>
                      <m:accPr>
                        <m:chr m:val="̅"/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FCEA49-F703-CF4A-874D-5FB411A2C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1475" y="395288"/>
                <a:ext cx="10685408" cy="1356360"/>
              </a:xfrm>
              <a:blipFill>
                <a:blip r:embed="rId2"/>
                <a:stretch>
                  <a:fillRect l="-2054" t="-4505" b="-94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13162-FB75-FF45-BF93-E4F4398E8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2883" y="1751648"/>
                <a:ext cx="11526235" cy="3577097"/>
              </a:xfrm>
            </p:spPr>
            <p:txBody>
              <a:bodyPr>
                <a:normAutofit fontScale="92500"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14350" algn="l"/>
                    <a:tab pos="7262813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14350" algn="l"/>
                    <a:tab pos="7546975" algn="l"/>
                  </a:tabLst>
                </a:pPr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Distributive Law;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14350" algn="l"/>
                    <a:tab pos="754697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Distributive </a:t>
                </a:r>
                <a:r>
                  <a:rPr lang="en-US" sz="2800" dirty="0" smtClean="0">
                    <a:solidFill>
                      <a:srgbClr val="006600"/>
                    </a:solidFill>
                  </a:rPr>
                  <a:t>Law x2;</a:t>
                </a:r>
                <a:endParaRPr lang="en-US" sz="2800" dirty="0">
                  <a:solidFill>
                    <a:srgbClr val="006600"/>
                  </a:solidFill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14350" algn="l"/>
                    <a:tab pos="754697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∪∅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   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Complement Law;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14350" algn="l"/>
                    <a:tab pos="754697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  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Identity Law;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14350" algn="l"/>
                    <a:tab pos="754697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5.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                                                      </a:t>
                </a:r>
                <a:r>
                  <a:rPr lang="en-US" sz="28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800" dirty="0">
                    <a:solidFill>
                      <a:srgbClr val="006600"/>
                    </a:solidFill>
                  </a:rPr>
                  <a:t>the Commutative </a:t>
                </a:r>
                <a:r>
                  <a:rPr lang="en-US" sz="2800" dirty="0" smtClean="0">
                    <a:solidFill>
                      <a:srgbClr val="006600"/>
                    </a:solidFill>
                  </a:rPr>
                  <a:t>Law x2.</a:t>
                </a:r>
                <a:endParaRPr lang="en-US" sz="28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13162-FB75-FF45-BF93-E4F4398E8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883" y="1751648"/>
                <a:ext cx="11526235" cy="3577097"/>
              </a:xfrm>
              <a:blipFill>
                <a:blip r:embed="rId3"/>
                <a:stretch>
                  <a:fillRect l="-529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565" y="5423338"/>
                <a:ext cx="11606870" cy="120109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459038" algn="l"/>
                    <a:tab pos="3541713" algn="l"/>
                    <a:tab pos="7083425" algn="l"/>
                  </a:tabLst>
                </a:pPr>
                <a:r>
                  <a:rPr lang="en-US" sz="2400" dirty="0">
                    <a:solidFill>
                      <a:schemeClr val="accent1"/>
                    </a:solidFill>
                  </a:rPr>
                  <a:t>Distributive Laws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∩(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>
                  <a:solidFill>
                    <a:schemeClr val="accent1"/>
                  </a:solidFill>
                </a:endParaRPr>
              </a:p>
              <a:p>
                <a:pPr>
                  <a:tabLst>
                    <a:tab pos="2459038" algn="l"/>
                    <a:tab pos="3541713" algn="l"/>
                    <a:tab pos="7083425" algn="l"/>
                  </a:tabLst>
                </a:pPr>
                <a:r>
                  <a:rPr lang="en-US" sz="2400" dirty="0">
                    <a:solidFill>
                      <a:schemeClr val="accent1"/>
                    </a:solidFill>
                  </a:rPr>
                  <a:t>Complement Laws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SG" sz="24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>
                  <a:tabLst>
                    <a:tab pos="2459038" algn="l"/>
                    <a:tab pos="3541713" algn="l"/>
                    <a:tab pos="7083425" algn="l"/>
                  </a:tabLst>
                </a:pPr>
                <a:r>
                  <a:rPr lang="en-US" sz="2400" dirty="0">
                    <a:solidFill>
                      <a:schemeClr val="accent1"/>
                    </a:solidFill>
                  </a:rPr>
                  <a:t>Identity Laws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∪∅=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SG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5" y="5423338"/>
                <a:ext cx="11606870" cy="1201098"/>
              </a:xfrm>
              <a:prstGeom prst="rect">
                <a:avLst/>
              </a:prstGeom>
              <a:blipFill>
                <a:blip r:embed="rId4"/>
                <a:stretch>
                  <a:fillRect l="-787" t="-3518" b="-100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2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9EE9B1-CB2C-43E6-82AF-FEDD95363E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02870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Q9. 	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be sets.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Show that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9EE9B1-CB2C-43E6-82AF-FEDD95363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  <a:blipFill>
                <a:blip r:embed="rId2"/>
                <a:stretch>
                  <a:fillRect l="-2062" t="-9314" b="-142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2551" y="2071689"/>
                <a:ext cx="35825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b="0" dirty="0"/>
                  <a:t>1.	(“Only if” /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0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2071689"/>
                <a:ext cx="3582591" cy="523220"/>
              </a:xfrm>
              <a:prstGeom prst="rect">
                <a:avLst/>
              </a:prstGeom>
              <a:blipFill>
                <a:blip r:embed="rId3"/>
                <a:stretch>
                  <a:fillRect l="-3578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9091" y="2594909"/>
                <a:ext cx="544435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4350" algn="l"/>
                  </a:tabLst>
                </a:pPr>
                <a:r>
                  <a:rPr lang="en-US" sz="2400" b="0" dirty="0"/>
                  <a:t>1.1. </a:t>
                </a: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tabLst>
                    <a:tab pos="514350" algn="l"/>
                  </a:tabLst>
                </a:pPr>
                <a:r>
                  <a:rPr lang="en-US" sz="2400" b="0" dirty="0"/>
                  <a:t>1.2.	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.)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1.2.5.	In all cases,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1" y="2594909"/>
                <a:ext cx="5444358" cy="3416320"/>
              </a:xfrm>
              <a:prstGeom prst="rect">
                <a:avLst/>
              </a:prstGeom>
              <a:blipFill>
                <a:blip r:embed="rId4"/>
                <a:stretch>
                  <a:fillRect l="-1680" t="-1429" b="-32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43449" y="2594909"/>
                <a:ext cx="541496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b="0" dirty="0"/>
                  <a:t>1.3.	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.)</a:t>
                </a:r>
                <a:endParaRPr lang="en-US" sz="2400" dirty="0"/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1.3.1.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1.3.3.	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	</a:t>
                </a:r>
                <a:endParaRPr lang="en-US" sz="2000" dirty="0">
                  <a:solidFill>
                    <a:srgbClr val="006600"/>
                  </a:solidFill>
                </a:endParaRPr>
              </a:p>
              <a:p>
                <a:pPr>
                  <a:tabLst>
                    <a:tab pos="168275" algn="l"/>
                    <a:tab pos="514350" algn="l"/>
                  </a:tabLst>
                </a:pPr>
                <a:endParaRPr lang="en-US" sz="2400" dirty="0"/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1.4.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Lines 1.2 and 1.3 imply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000" dirty="0">
                    <a:solidFill>
                      <a:srgbClr val="006600"/>
                    </a:solidFill>
                  </a:rPr>
                  <a:t>					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set equality.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49" y="2594909"/>
                <a:ext cx="5414964" cy="2616101"/>
              </a:xfrm>
              <a:prstGeom prst="rect">
                <a:avLst/>
              </a:prstGeom>
              <a:blipFill>
                <a:blip r:embed="rId5"/>
                <a:stretch>
                  <a:fillRect l="-1687" t="-1865" b="-3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2550" y="6011229"/>
                <a:ext cx="35825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dirty="0"/>
                  <a:t>2</a:t>
                </a:r>
                <a:r>
                  <a:rPr lang="en-US" sz="2800" b="0" dirty="0"/>
                  <a:t>.	(“If” /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b="0" dirty="0"/>
                  <a:t>)	…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0" y="6011229"/>
                <a:ext cx="3582591" cy="523220"/>
              </a:xfrm>
              <a:prstGeom prst="rect">
                <a:avLst/>
              </a:prstGeom>
              <a:blipFill>
                <a:blip r:embed="rId6"/>
                <a:stretch>
                  <a:fillRect l="-3578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07832" y="1516927"/>
                <a:ext cx="6950581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Recall: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⇔   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32" y="1516927"/>
                <a:ext cx="6950581" cy="584775"/>
              </a:xfrm>
              <a:prstGeom prst="rect">
                <a:avLst/>
              </a:prstGeom>
              <a:blipFill>
                <a:blip r:embed="rId7"/>
                <a:stretch>
                  <a:fillRect l="-2100" t="-11224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1CADF-0DBF-434B-BCBF-A1D17AE3D596}"/>
                  </a:ext>
                </a:extLst>
              </p:cNvPr>
              <p:cNvSpPr txBox="1"/>
              <p:nvPr/>
            </p:nvSpPr>
            <p:spPr>
              <a:xfrm>
                <a:off x="3488478" y="2183238"/>
                <a:ext cx="2554971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To show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, need to show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1CADF-0DBF-434B-BCBF-A1D17AE3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78" y="2183238"/>
                <a:ext cx="2554971" cy="923330"/>
              </a:xfrm>
              <a:prstGeom prst="rect">
                <a:avLst/>
              </a:prstGeom>
              <a:blipFill>
                <a:blip r:embed="rId8"/>
                <a:stretch>
                  <a:fillRect l="-1663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7C420-8EA1-4BD0-A2C4-AF570E6AC661}"/>
                  </a:ext>
                </a:extLst>
              </p:cNvPr>
              <p:cNvSpPr txBox="1"/>
              <p:nvPr/>
            </p:nvSpPr>
            <p:spPr>
              <a:xfrm>
                <a:off x="599091" y="3683689"/>
                <a:ext cx="544435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1.2.3.	Case 1: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1.2.3.1.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by 1.1.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1.2.4.	Case 2: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1.2.4.1.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7C420-8EA1-4BD0-A2C4-AF570E6A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1" y="3683689"/>
                <a:ext cx="5444358" cy="1938992"/>
              </a:xfrm>
              <a:prstGeom prst="rect">
                <a:avLst/>
              </a:prstGeom>
              <a:blipFill>
                <a:blip r:embed="rId9"/>
                <a:stretch>
                  <a:fillRect t="-2516" r="-448" b="-6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7BAE1-04B9-4A46-A4F4-1FA9F4D2BED7}"/>
                  </a:ext>
                </a:extLst>
              </p:cNvPr>
              <p:cNvSpPr txBox="1"/>
              <p:nvPr/>
            </p:nvSpPr>
            <p:spPr>
              <a:xfrm>
                <a:off x="6043449" y="3335934"/>
                <a:ext cx="54149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1.3.2.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				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7BAE1-04B9-4A46-A4F4-1FA9F4D2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49" y="3335934"/>
                <a:ext cx="5414964" cy="830997"/>
              </a:xfrm>
              <a:prstGeom prst="rect">
                <a:avLst/>
              </a:prstGeom>
              <a:blipFill>
                <a:blip r:embed="rId10"/>
                <a:stretch>
                  <a:fillRect t="-5839" b="-102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uiExpand="1" build="p" bldLvl="2"/>
      <p:bldP spid="11" grpId="0" uiExpand="1" build="p" bldLvl="2"/>
      <p:bldP spid="10" grpId="0"/>
      <p:bldP spid="3" grpId="0" animBg="1"/>
      <p:bldP spid="5" grpId="0" uiExpand="1" animBg="1"/>
      <p:bldP spid="12" grpId="0" build="p" bldLvl="2"/>
      <p:bldP spid="14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2551" y="2071689"/>
                <a:ext cx="61485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b="0" dirty="0"/>
                  <a:t>1.	(“Only if” /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0" dirty="0"/>
                  <a:t>)	</a:t>
                </a:r>
                <a:r>
                  <a:rPr lang="en-US" sz="2800" dirty="0"/>
                  <a:t> …</a:t>
                </a:r>
                <a:endParaRPr lang="en-US" sz="2800" b="0" dirty="0"/>
              </a:p>
              <a:p>
                <a:pPr>
                  <a:tabLst>
                    <a:tab pos="400050" algn="l"/>
                    <a:tab pos="1030288" algn="l"/>
                  </a:tabLst>
                </a:pPr>
                <a:r>
                  <a:rPr lang="en-US" sz="2800" dirty="0"/>
                  <a:t>2.	(“If” /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2.1.	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2.2.	We show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as follows.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2.2.1.	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2.2.4.	Thus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	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2071689"/>
                <a:ext cx="6148505" cy="3539430"/>
              </a:xfrm>
              <a:prstGeom prst="rect">
                <a:avLst/>
              </a:prstGeom>
              <a:blipFill>
                <a:blip r:embed="rId2"/>
                <a:stretch>
                  <a:fillRect l="-2083" t="-1724" b="-41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193EB8-FB64-43F8-85A5-E0EE0911A597}"/>
                  </a:ext>
                </a:extLst>
              </p:cNvPr>
              <p:cNvSpPr txBox="1"/>
              <p:nvPr/>
            </p:nvSpPr>
            <p:spPr>
              <a:xfrm>
                <a:off x="412551" y="4226124"/>
                <a:ext cx="90519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2.2.2.	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definition of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2.2.3.	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	by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				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by 2.1. </a:t>
                </a:r>
                <a:r>
                  <a:rPr lang="en-US" sz="2800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193EB8-FB64-43F8-85A5-E0EE0911A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4226124"/>
                <a:ext cx="9051960" cy="1384995"/>
              </a:xfrm>
              <a:prstGeom prst="rect">
                <a:avLst/>
              </a:prstGeom>
              <a:blipFill>
                <a:blip r:embed="rId3"/>
                <a:stretch>
                  <a:fillRect t="-3965" b="-83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A3164-5A08-433F-85E6-B989947CEA44}"/>
                  </a:ext>
                </a:extLst>
              </p:cNvPr>
              <p:cNvSpPr txBox="1"/>
              <p:nvPr/>
            </p:nvSpPr>
            <p:spPr>
              <a:xfrm>
                <a:off x="412551" y="5611119"/>
                <a:ext cx="8712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b="0" dirty="0"/>
                  <a:t>3.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lines 1 and 2.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A3164-5A08-433F-85E6-B989947CE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5611119"/>
                <a:ext cx="8712595" cy="523220"/>
              </a:xfrm>
              <a:prstGeom prst="rect">
                <a:avLst/>
              </a:prstGeom>
              <a:blipFill>
                <a:blip r:embed="rId4"/>
                <a:stretch>
                  <a:fillRect l="-1470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AA06EF-FB60-4D14-83AA-E707807F6783}"/>
                  </a:ext>
                </a:extLst>
              </p:cNvPr>
              <p:cNvSpPr txBox="1"/>
              <p:nvPr/>
            </p:nvSpPr>
            <p:spPr>
              <a:xfrm>
                <a:off x="4507832" y="1516927"/>
                <a:ext cx="6950581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Recall: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⇔   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AA06EF-FB60-4D14-83AA-E707807F6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32" y="1516927"/>
                <a:ext cx="6950581" cy="584775"/>
              </a:xfrm>
              <a:prstGeom prst="rect">
                <a:avLst/>
              </a:prstGeom>
              <a:blipFill>
                <a:blip r:embed="rId5"/>
                <a:stretch>
                  <a:fillRect l="-2100" t="-11224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02870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Q9. 	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be sets.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Show that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  <a:blipFill>
                <a:blip r:embed="rId6"/>
                <a:stretch>
                  <a:fillRect l="-2062" t="-9314" b="-142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82880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Q10(a). 	For all sets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, define</a:t>
                </a:r>
                <a:b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  <a:blipFill>
                <a:blip r:embed="rId2"/>
                <a:stretch>
                  <a:fillRect l="-2098" t="-6278" b="-130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1625" y="1981440"/>
                <a:ext cx="8648751" cy="107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32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={1,4,9,16}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={2,4,6,8,10,12,14,16}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25" y="1981440"/>
                <a:ext cx="8648751" cy="1077218"/>
              </a:xfrm>
              <a:prstGeom prst="rect">
                <a:avLst/>
              </a:prstGeom>
              <a:blipFill>
                <a:blip r:embed="rId3"/>
                <a:stretch>
                  <a:fillRect l="-1834" t="-6780" r="-2327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7811" y="3414204"/>
                <a:ext cx="1724781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1" y="3414204"/>
                <a:ext cx="1724781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811" y="4237307"/>
                <a:ext cx="1724781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1" y="4237307"/>
                <a:ext cx="1724781" cy="661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54A63-0E4C-4465-82CA-C47DC378EC9C}"/>
                  </a:ext>
                </a:extLst>
              </p:cNvPr>
              <p:cNvSpPr txBox="1"/>
              <p:nvPr/>
            </p:nvSpPr>
            <p:spPr>
              <a:xfrm>
                <a:off x="1547812" y="5066652"/>
                <a:ext cx="1997493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54A63-0E4C-4465-82CA-C47DC378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2" y="5066652"/>
                <a:ext cx="1997493" cy="661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C875A-6B20-493D-AEEE-7793F4F7739C}"/>
                  </a:ext>
                </a:extLst>
              </p:cNvPr>
              <p:cNvSpPr txBox="1"/>
              <p:nvPr/>
            </p:nvSpPr>
            <p:spPr>
              <a:xfrm>
                <a:off x="3272591" y="3414204"/>
                <a:ext cx="1411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1,9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C875A-6B20-493D-AEEE-7793F4F7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1" y="3414204"/>
                <a:ext cx="1411704" cy="584775"/>
              </a:xfrm>
              <a:prstGeom prst="rect">
                <a:avLst/>
              </a:prstGeom>
              <a:blipFill>
                <a:blip r:embed="rId7"/>
                <a:stretch>
                  <a:fillRect t="-12500" r="-303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1E8614-498B-42B5-A558-6F4A191E2608}"/>
                  </a:ext>
                </a:extLst>
              </p:cNvPr>
              <p:cNvSpPr txBox="1"/>
              <p:nvPr/>
            </p:nvSpPr>
            <p:spPr>
              <a:xfrm>
                <a:off x="3272590" y="4237307"/>
                <a:ext cx="35856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{2,6,8,10,12,14}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1E8614-498B-42B5-A558-6F4A191E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0" y="4237307"/>
                <a:ext cx="3585663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1EF8F-34CF-4383-A2BA-032C102F03EC}"/>
                  </a:ext>
                </a:extLst>
              </p:cNvPr>
              <p:cNvSpPr txBox="1"/>
              <p:nvPr/>
            </p:nvSpPr>
            <p:spPr>
              <a:xfrm>
                <a:off x="3272591" y="5066652"/>
                <a:ext cx="3850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{1,2,6,8,9,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12,14}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1EF8F-34CF-4383-A2BA-032C102F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1" y="5066652"/>
                <a:ext cx="3850103" cy="584775"/>
              </a:xfrm>
              <a:prstGeom prst="rect">
                <a:avLst/>
              </a:prstGeom>
              <a:blipFill>
                <a:blip r:embed="rId9"/>
                <a:stretch>
                  <a:fillRect t="-12500" r="-3645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Sets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roster, set-builder, replacement notation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membership, inclusion, and equality of sets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power sets, Cartesian products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Boolean operations, set identities</a:t>
            </a:r>
            <a:endParaRPr lang="en-SG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1464" y="649582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1070" y="1571835"/>
                <a:ext cx="9569860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all sets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0" y="1571835"/>
                <a:ext cx="9569860" cy="584775"/>
              </a:xfrm>
              <a:prstGeom prst="rect">
                <a:avLst/>
              </a:prstGeom>
              <a:blipFill>
                <a:blip r:embed="rId2"/>
                <a:stretch>
                  <a:fillRect l="-1592" t="-12500" r="-64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53183" y="2190778"/>
                <a:ext cx="10051632" cy="4021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</a:t>
                </a:r>
                <a:r>
                  <a:rPr lang="en-US" sz="2400" dirty="0" err="1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defn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Set Difference </a:t>
                </a:r>
                <a:r>
                  <a:rPr lang="en-US" sz="24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Law x2;</a:t>
                </a:r>
                <a:endParaRPr lang="en-US" sz="24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Distributive </a:t>
                </a:r>
                <a:r>
                  <a:rPr lang="en-US" sz="24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Law;</a:t>
                </a:r>
                <a:endParaRPr lang="en-US" sz="24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Distributive </a:t>
                </a:r>
                <a:r>
                  <a:rPr lang="en-US" sz="24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Law x2;</a:t>
                </a:r>
                <a:endParaRPr lang="en-US" sz="24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</a:t>
                </a: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Complement </a:t>
                </a:r>
                <a:r>
                  <a:rPr lang="en-US" sz="24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Law x2;</a:t>
                </a:r>
                <a:endParaRPr lang="en-US" sz="24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De Morgan’s Law;</a:t>
                </a: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Identity </a:t>
                </a:r>
                <a:r>
                  <a:rPr lang="en-US" sz="24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Law x2;</a:t>
                </a:r>
                <a:endParaRPr lang="en-US" sz="24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Commutative Law;</a:t>
                </a:r>
              </a:p>
              <a:p>
                <a:pPr>
                  <a:spcAft>
                    <a:spcPts val="200"/>
                  </a:spcAft>
                  <a:tabLst>
                    <a:tab pos="5715000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    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Set Difference Law.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83" y="2190778"/>
                <a:ext cx="10051632" cy="4021870"/>
              </a:xfrm>
              <a:prstGeom prst="rect">
                <a:avLst/>
              </a:prstGeom>
              <a:blipFill>
                <a:blip r:embed="rId3"/>
                <a:stretch>
                  <a:fillRect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828800" algn="l"/>
                  </a:tabLst>
                </a:pP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Q10(b). 	For all sets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, define</a:t>
                </a:r>
                <a:b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  <a:blipFill>
                <a:blip r:embed="rId4"/>
                <a:stretch>
                  <a:fillRect l="-2098" t="-6278" b="-130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3B6A93-36E9-4BC4-877A-40255A9575BB}"/>
                  </a:ext>
                </a:extLst>
              </p:cNvPr>
              <p:cNvSpPr txBox="1"/>
              <p:nvPr/>
            </p:nvSpPr>
            <p:spPr>
              <a:xfrm>
                <a:off x="8966578" y="399971"/>
                <a:ext cx="2762053" cy="830997"/>
              </a:xfrm>
              <a:prstGeom prst="rect">
                <a:avLst/>
              </a:prstGeom>
              <a:solidFill>
                <a:srgbClr val="FAE1D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 Difference Law: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3B6A93-36E9-4BC4-877A-40255A95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78" y="399971"/>
                <a:ext cx="2762053" cy="830997"/>
              </a:xfrm>
              <a:prstGeom prst="rect">
                <a:avLst/>
              </a:prstGeom>
              <a:blipFill>
                <a:blip r:embed="rId5"/>
                <a:stretch>
                  <a:fillRect l="-3297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99FF-22CC-47F8-89E4-D33DECF5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881E9-10B9-4B81-9344-54B4635F5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561" y="3279066"/>
                <a:ext cx="6140142" cy="3253415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False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1.	It suffices to show its negation: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∃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⩽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2.	Take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any particular but arbitrary 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3.	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=−9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4.	Then </a:t>
                </a:r>
                <a14:m>
                  <m:oMath xmlns:m="http://schemas.openxmlformats.org/officeDocument/2006/math"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8−</m:t>
                          </m:r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d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=17&gt;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881E9-10B9-4B81-9344-54B4635F5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561" y="3279066"/>
                <a:ext cx="6140142" cy="3253415"/>
              </a:xfrm>
              <a:blipFill>
                <a:blip r:embed="rId2"/>
                <a:stretch>
                  <a:fillRect l="-993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533A1F-4A55-43BF-8988-C6856D7E6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76"/>
          <a:stretch/>
        </p:blipFill>
        <p:spPr>
          <a:xfrm>
            <a:off x="236220" y="380844"/>
            <a:ext cx="11353800" cy="2890278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068AE-230F-472A-96F0-43BB40DE0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80" r="55772"/>
          <a:stretch/>
        </p:blipFill>
        <p:spPr>
          <a:xfrm>
            <a:off x="5464203" y="2902348"/>
            <a:ext cx="5021580" cy="504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EF15E81-C82E-42C7-84F2-4713C5CAB0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7817" y="3279066"/>
                <a:ext cx="5032203" cy="1645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441325" algn="l"/>
                  </a:tabLst>
                </a:pPr>
                <a:r>
                  <a:rPr lang="en-US" sz="2400" b="1" dirty="0">
                    <a:solidFill>
                      <a:srgbClr val="0000FF"/>
                    </a:solidFill>
                  </a:rPr>
                  <a:t>True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	</a:t>
                </a:r>
                <a:r>
                  <a:rPr lang="en-SG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4413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	</a:t>
                </a:r>
                <a:r>
                  <a:rPr lang="en-SG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⩾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EF15E81-C82E-42C7-84F2-4713C5CAB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17" y="3279066"/>
                <a:ext cx="5032203" cy="1645905"/>
              </a:xfrm>
              <a:prstGeom prst="rect">
                <a:avLst/>
              </a:prstGeom>
              <a:blipFill>
                <a:blip r:embed="rId4"/>
                <a:stretch>
                  <a:fillRect l="-970" t="-3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6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1" y="369083"/>
                <a:ext cx="10393680" cy="20665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1082675" algn="l"/>
                  </a:tabLst>
                </a:pPr>
                <a:r>
                  <a:rPr lang="en-US" sz="3600" dirty="0">
                    <a:solidFill>
                      <a:srgbClr val="3E4BC2"/>
                    </a:solidFill>
                  </a:rPr>
                  <a:t>Q12(a). 	For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3E4BC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3E4BC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3E4BC2"/>
                    </a:solidFill>
                  </a:rPr>
                  <a:t>, define </a:t>
                </a: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/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…∩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.</a:t>
                </a:r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1" y="369083"/>
                <a:ext cx="10393680" cy="2066513"/>
              </a:xfrm>
              <a:blipFill>
                <a:blip r:embed="rId2"/>
                <a:stretch>
                  <a:fillRect l="-1818" b="-32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C4659-A6BF-A446-884E-AB74E472B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7406" y="2575560"/>
                <a:ext cx="8777189" cy="1341120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Autofit/>
              </a:bodyPr>
              <a:lstStyle/>
              <a:p>
                <a:pPr marL="45720" indent="0">
                  <a:buNone/>
                  <a:tabLst>
                    <a:tab pos="625475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</a:t>
                </a:r>
              </a:p>
              <a:p>
                <a:pPr marL="45720" indent="0">
                  <a:buNone/>
                  <a:tabLst>
                    <a:tab pos="625475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Write down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in roster notation.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C4659-A6BF-A446-884E-AB74E472B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7406" y="2575560"/>
                <a:ext cx="8777189" cy="1341120"/>
              </a:xfrm>
              <a:blipFill>
                <a:blip r:embed="rId3"/>
                <a:stretch>
                  <a:fillRect l="-1181" t="-9091" r="-972" b="-27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5C77-7D8A-45CC-8615-1A3121CBE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1409" y="4248468"/>
                <a:ext cx="2145072" cy="158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5C77-7D8A-45CC-8615-1A3121CBE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09" y="4248468"/>
                <a:ext cx="2145072" cy="1588914"/>
              </a:xfrm>
              <a:prstGeom prst="rect">
                <a:avLst/>
              </a:prstGeom>
              <a:blipFill>
                <a:blip r:embed="rId4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3E4AED-2473-4842-8ED1-58728BE8B5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7185" y="4248468"/>
                <a:ext cx="2157131" cy="158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3E4AED-2473-4842-8ED1-58728BE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85" y="4248468"/>
                <a:ext cx="2157131" cy="1588914"/>
              </a:xfrm>
              <a:prstGeom prst="rect">
                <a:avLst/>
              </a:prstGeom>
              <a:blipFill>
                <a:blip r:embed="rId5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6422" y="4650865"/>
                <a:ext cx="2145072" cy="804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2,3,4,…</m:t>
                          </m:r>
                        </m:e>
                      </m:d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22" y="4650865"/>
                <a:ext cx="2145072" cy="8047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44E3DA-2E45-4C64-8E3D-63C1C3ACDE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198" y="4650865"/>
                <a:ext cx="2157131" cy="6213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5,6,7,…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44E3DA-2E45-4C64-8E3D-63C1C3ACD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4650865"/>
                <a:ext cx="2157131" cy="621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0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9617FDA-115D-46A0-8F47-D3EBB8229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745" y="2175641"/>
                <a:ext cx="8492816" cy="44010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1.	</a:t>
                </a:r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be sets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2.	2.1.	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nor/>
                      </m:rPr>
                      <a:rPr lang="en-SG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SG" sz="2200" b="0" i="0" dirty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2.2.	Take any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rgbClr val="006600"/>
                  </a:solidFill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2.7. 	 In particular, we know that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any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∈{1,2,…,ℓ}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9617FDA-115D-46A0-8F47-D3EBB822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45" y="2175641"/>
                <a:ext cx="8492816" cy="4401055"/>
              </a:xfrm>
              <a:prstGeom prst="rect">
                <a:avLst/>
              </a:prstGeom>
              <a:blipFill>
                <a:blip r:embed="rId2"/>
                <a:stretch>
                  <a:fillRect l="-933" t="-78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981" y="1639284"/>
                <a:ext cx="10058400" cy="53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3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∈{1,2,…,ℓ}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81" y="1639284"/>
                <a:ext cx="10058400" cy="536358"/>
              </a:xfrm>
              <a:prstGeom prst="rect">
                <a:avLst/>
              </a:prstGeom>
              <a:blipFill>
                <a:blip r:embed="rId3"/>
                <a:stretch>
                  <a:fillRect l="-909" t="-20455" r="-364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292100" y="282924"/>
                <a:ext cx="7073900" cy="135636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tabLst>
                    <a:tab pos="1314450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Q12(b)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be</a:t>
                </a:r>
                <a:br>
                  <a:rPr lang="en-US" sz="3200" dirty="0">
                    <a:solidFill>
                      <a:srgbClr val="0000FF"/>
                    </a:solidFill>
                  </a:rPr>
                </a:br>
                <a:r>
                  <a:rPr lang="en-US" sz="3200" dirty="0">
                    <a:solidFill>
                      <a:srgbClr val="0000FF"/>
                    </a:solidFill>
                  </a:rPr>
                  <a:t> 	sets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2100" y="282924"/>
                <a:ext cx="7073900" cy="1356360"/>
              </a:xfrm>
              <a:blipFill>
                <a:blip r:embed="rId4"/>
                <a:stretch>
                  <a:fillRect l="-2241" r="-1466" b="-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8771" y="281304"/>
                <a:ext cx="4518923" cy="1076676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898525" algn="l"/>
                  </a:tabLst>
                </a:pPr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For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, define </a:t>
                </a:r>
                <a:b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:b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…∩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.</a:t>
                </a:r>
                <a:endParaRPr lang="en-US" sz="2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71" y="281304"/>
                <a:ext cx="4518923" cy="1076676"/>
              </a:xfrm>
              <a:prstGeom prst="rect">
                <a:avLst/>
              </a:prstGeom>
              <a:blipFill>
                <a:blip r:embed="rId5"/>
                <a:stretch>
                  <a:fillRect l="-7268" t="-5587" r="-2557" b="-6145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893ADB-7D1A-4EA9-8377-8A80EF4ED8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745" y="3569585"/>
                <a:ext cx="10776510" cy="23869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2.3. 	Then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or … or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		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2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200" dirty="0">
                    <a:solidFill>
                      <a:srgbClr val="006600"/>
                    </a:solidFill>
                  </a:rPr>
                  <a:t> of “or”, 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2.4.	So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		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2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2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 and ⋃.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2.5. 	Hence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⋂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∩…∩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i="0" dirty="0">
                    <a:solidFill>
                      <a:schemeClr val="tx1"/>
                    </a:solidFill>
                    <a:latin typeface="+mj-lt"/>
                  </a:rPr>
                  <a:t> 		</a:t>
                </a:r>
                <a:r>
                  <a:rPr lang="en-US" sz="2200" i="0" dirty="0">
                    <a:solidFill>
                      <a:srgbClr val="006600"/>
                    </a:solidFill>
                    <a:latin typeface="+mj-lt"/>
                  </a:rPr>
                  <a:t>as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nary>
                      <m:naryPr>
                        <m:chr m:val="⋂"/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line 1.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2.6.	Thus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		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2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2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			</a:t>
                </a:r>
                <a:r>
                  <a:rPr lang="en-US" sz="22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893ADB-7D1A-4EA9-8377-8A80EF4ED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45" y="3569585"/>
                <a:ext cx="10776510" cy="2386932"/>
              </a:xfrm>
              <a:prstGeom prst="rect">
                <a:avLst/>
              </a:prstGeom>
              <a:blipFill>
                <a:blip r:embed="rId6"/>
                <a:stretch>
                  <a:fillRect t="-1279" b="-28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9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7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3B7016-BD08-44E1-8F9A-BA87CEB7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8" y="296013"/>
            <a:ext cx="2621972" cy="7669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Empty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EB574-D74D-41E9-A721-5D8E112A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63" y="1853557"/>
            <a:ext cx="1195457" cy="13011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A1E729-1BD1-4EEF-9EFE-9332EC3D2E69}"/>
              </a:ext>
            </a:extLst>
          </p:cNvPr>
          <p:cNvSpPr txBox="1">
            <a:spLocks/>
          </p:cNvSpPr>
          <p:nvPr/>
        </p:nvSpPr>
        <p:spPr>
          <a:xfrm>
            <a:off x="3532201" y="482674"/>
            <a:ext cx="7441911" cy="60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</a:rPr>
              <a:t>Which of the following is an empty set?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79420-BC79-448B-B961-CA3C1FE557E6}"/>
                  </a:ext>
                </a:extLst>
              </p:cNvPr>
              <p:cNvSpPr txBox="1"/>
              <p:nvPr/>
            </p:nvSpPr>
            <p:spPr>
              <a:xfrm>
                <a:off x="4273909" y="1147470"/>
                <a:ext cx="11877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dirty="0" smtClean="0">
                          <a:latin typeface="Cambria Math" panose="02040503050406030204" pitchFamily="18" charset="0"/>
                        </a:rPr>
                        <m:t>{ } 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79420-BC79-448B-B961-CA3C1FE55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09" y="1147470"/>
                <a:ext cx="118777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B7993-6D2D-44F2-97D5-A97ED4590E74}"/>
                  </a:ext>
                </a:extLst>
              </p:cNvPr>
              <p:cNvSpPr txBox="1"/>
              <p:nvPr/>
            </p:nvSpPr>
            <p:spPr>
              <a:xfrm>
                <a:off x="7435865" y="1147470"/>
                <a:ext cx="16402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dirty="0" smtClean="0">
                          <a:latin typeface="Cambria Math" panose="02040503050406030204" pitchFamily="18" charset="0"/>
                        </a:rPr>
                        <m:t>{ { } } 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B7993-6D2D-44F2-97D5-A97ED4590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65" y="1147470"/>
                <a:ext cx="164026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EC387AA-55BB-4909-AF84-4763D3B63EB5}"/>
              </a:ext>
            </a:extLst>
          </p:cNvPr>
          <p:cNvGrpSpPr/>
          <p:nvPr/>
        </p:nvGrpSpPr>
        <p:grpSpPr>
          <a:xfrm>
            <a:off x="8255996" y="1851803"/>
            <a:ext cx="1195457" cy="1301102"/>
            <a:chOff x="7179751" y="2684615"/>
            <a:chExt cx="1418452" cy="154380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BF8101C-BBE7-48AE-9633-3A6CC818B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751" y="2684615"/>
              <a:ext cx="1418452" cy="154380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EE234B-44E4-4FDA-AE25-BFC5A952A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5333" y="3304117"/>
              <a:ext cx="527288" cy="57388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9B32444-846F-4C57-9CB8-6C3D61C6C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712" y="1147470"/>
            <a:ext cx="505551" cy="503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D16871-0C0E-4727-B430-4A7E1E190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188" y="1130219"/>
            <a:ext cx="523999" cy="648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A6F426-E13B-4F0E-AA97-D007C8EB40DF}"/>
                  </a:ext>
                </a:extLst>
              </p:cNvPr>
              <p:cNvSpPr txBox="1"/>
              <p:nvPr/>
            </p:nvSpPr>
            <p:spPr>
              <a:xfrm>
                <a:off x="4832364" y="1147470"/>
                <a:ext cx="11029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A6F426-E13B-4F0E-AA97-D007C8E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64" y="1147470"/>
                <a:ext cx="110293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7850A-5305-4A96-A928-01CD223F8DFC}"/>
                  </a:ext>
                </a:extLst>
              </p:cNvPr>
              <p:cNvSpPr txBox="1"/>
              <p:nvPr/>
            </p:nvSpPr>
            <p:spPr>
              <a:xfrm>
                <a:off x="8622507" y="1147470"/>
                <a:ext cx="11029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∅}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7850A-5305-4A96-A928-01CD223F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507" y="1147470"/>
                <a:ext cx="110293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98818B98-69C5-4F83-99E0-FA1B802896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879" y="3299765"/>
                <a:ext cx="9387822" cy="32622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schemeClr val="tx1"/>
                    </a:solidFill>
                  </a:rPr>
                  <a:t>Empty set also denoted by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 empty set is NOT equivalent to “nothing”. It is a set with no members/elements.</a:t>
                </a:r>
                <a:endParaRPr lang="en-SG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schemeClr val="tx1"/>
                    </a:solidFill>
                  </a:rPr>
                  <a:t>Do NOT call an empty set “</a:t>
                </a:r>
                <a:r>
                  <a:rPr lang="en-US" sz="2800" dirty="0">
                    <a:solidFill>
                      <a:srgbClr val="0000FF"/>
                    </a:solidFill>
                  </a:rPr>
                  <a:t>null set</a:t>
                </a:r>
                <a:r>
                  <a:rPr lang="en-US" sz="2800" dirty="0">
                    <a:solidFill>
                      <a:schemeClr val="tx1"/>
                    </a:solidFill>
                  </a:rPr>
                  <a:t>”!</a:t>
                </a:r>
              </a:p>
              <a:p>
                <a:pPr marL="685800" lvl="1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schemeClr val="tx1"/>
                    </a:solidFill>
                  </a:rPr>
                  <a:t>In measure theory, a null set is a set of measure zero (not necessarily empty)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schemeClr val="tx1"/>
                    </a:solidFill>
                  </a:rPr>
                  <a:t>Do NOT call an empty set “</a:t>
                </a:r>
                <a:r>
                  <a:rPr lang="en-US" sz="2800" dirty="0">
                    <a:solidFill>
                      <a:srgbClr val="0000FF"/>
                    </a:solidFill>
                  </a:rPr>
                  <a:t>null</a:t>
                </a:r>
                <a:r>
                  <a:rPr lang="en-US" sz="2800" dirty="0">
                    <a:solidFill>
                      <a:schemeClr val="tx1"/>
                    </a:solidFill>
                  </a:rPr>
                  <a:t>” or “nothing”!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98818B98-69C5-4F83-99E0-FA1B8028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79" y="3299765"/>
                <a:ext cx="9387822" cy="3262221"/>
              </a:xfrm>
              <a:prstGeom prst="rect">
                <a:avLst/>
              </a:prstGeom>
              <a:blipFill>
                <a:blip r:embed="rId9"/>
                <a:stretch>
                  <a:fillRect l="-714" t="-1682" r="-1104" b="-67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9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3B7016-BD08-44E1-8F9A-BA87CEB7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8" y="296013"/>
            <a:ext cx="5304212" cy="7669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Quick Quiz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71E1F6-975B-4E15-AEE8-63B9D5D6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176" y="449005"/>
            <a:ext cx="777038" cy="64795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D15E48-F87D-42C4-AEEC-7233C169CE33}"/>
              </a:ext>
            </a:extLst>
          </p:cNvPr>
          <p:cNvSpPr txBox="1">
            <a:spLocks/>
          </p:cNvSpPr>
          <p:nvPr/>
        </p:nvSpPr>
        <p:spPr>
          <a:xfrm>
            <a:off x="674568" y="1096962"/>
            <a:ext cx="3083045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= {1, {2}, 3}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EB574-D74D-41E9-A721-5D8E112A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14" y="344503"/>
            <a:ext cx="3167218" cy="34471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0A8D99-17AF-4F1A-8D15-64A1A9614962}"/>
              </a:ext>
            </a:extLst>
          </p:cNvPr>
          <p:cNvSpPr txBox="1">
            <a:spLocks/>
          </p:cNvSpPr>
          <p:nvPr/>
        </p:nvSpPr>
        <p:spPr>
          <a:xfrm>
            <a:off x="8474618" y="2233882"/>
            <a:ext cx="718376" cy="74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itchFamily="34" charset="0"/>
              <a:buNone/>
            </a:pPr>
            <a:r>
              <a:rPr lang="en-US" sz="4000" dirty="0">
                <a:solidFill>
                  <a:srgbClr val="0000FF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40EE2D-2E09-4A14-B743-971AC7A64E31}"/>
              </a:ext>
            </a:extLst>
          </p:cNvPr>
          <p:cNvGrpSpPr/>
          <p:nvPr/>
        </p:nvGrpSpPr>
        <p:grpSpPr>
          <a:xfrm>
            <a:off x="9245211" y="1858961"/>
            <a:ext cx="1110002" cy="1208095"/>
            <a:chOff x="6933536" y="3429000"/>
            <a:chExt cx="1360226" cy="14804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2411E5-9636-4809-94D6-346A8226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3536" y="3429000"/>
              <a:ext cx="1360226" cy="1480432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AE28D4A3-67AE-4A51-8391-F725FCCA172A}"/>
                </a:ext>
              </a:extLst>
            </p:cNvPr>
            <p:cNvSpPr txBox="1">
              <a:spLocks/>
            </p:cNvSpPr>
            <p:nvPr/>
          </p:nvSpPr>
          <p:spPr>
            <a:xfrm>
              <a:off x="7023617" y="3958874"/>
              <a:ext cx="1016663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4000" dirty="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E83452-C817-4162-93F8-ED4340D2BCCD}"/>
              </a:ext>
            </a:extLst>
          </p:cNvPr>
          <p:cNvSpPr txBox="1">
            <a:spLocks/>
          </p:cNvSpPr>
          <p:nvPr/>
        </p:nvSpPr>
        <p:spPr>
          <a:xfrm>
            <a:off x="10321788" y="2327426"/>
            <a:ext cx="718376" cy="74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itchFamily="34" charset="0"/>
              <a:buNone/>
            </a:pPr>
            <a:r>
              <a:rPr lang="en-US" sz="4000" dirty="0">
                <a:solidFill>
                  <a:srgbClr val="0000FF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2129AB-8A05-4216-9FCE-A34B27F48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322" y="1858961"/>
                <a:ext cx="6861854" cy="15647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Membership: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{2} </a:t>
                </a:r>
                <a:r>
                  <a:rPr lang="en-US" sz="3200" dirty="0">
                    <a:solidFill>
                      <a:schemeClr val="tx1"/>
                    </a:solidFill>
                  </a:rPr>
                  <a:t>and 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dirty="0">
                    <a:solidFill>
                      <a:schemeClr val="tx1"/>
                    </a:solidFill>
                  </a:rPr>
                  <a:t> are members/elements of A.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A, {2}A, </a:t>
                </a:r>
                <a:r>
                  <a:rPr lang="en-US" sz="32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3A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2A,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A.</a:t>
                </a:r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2129AB-8A05-4216-9FCE-A34B27F4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2" y="1858961"/>
                <a:ext cx="6861854" cy="1564797"/>
              </a:xfrm>
              <a:prstGeom prst="rect">
                <a:avLst/>
              </a:prstGeom>
              <a:blipFill>
                <a:blip r:embed="rId3"/>
                <a:stretch>
                  <a:fillRect l="-2041" t="-4247" b="-50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54513A2-5CDE-4251-B071-7B02323E5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322" y="3599219"/>
                <a:ext cx="6861854" cy="25272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Subsets: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Removing no element: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{1,{2},3}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Removing one element: </a:t>
                </a:r>
                <a:r>
                  <a:rPr lang="en-US" sz="2800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{{2},3}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{1,3}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{1,{2}}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Removing two elements: </a:t>
                </a:r>
                <a:r>
                  <a:rPr lang="en-US" sz="2800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{1}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{{2}}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{3}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Removing three elements: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54513A2-5CDE-4251-B071-7B02323E5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2" y="3599219"/>
                <a:ext cx="6861854" cy="2527261"/>
              </a:xfrm>
              <a:prstGeom prst="rect">
                <a:avLst/>
              </a:prstGeom>
              <a:blipFill>
                <a:blip r:embed="rId4"/>
                <a:stretch>
                  <a:fillRect l="-2218" t="-1918" r="-976" b="-47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5731D8F-0821-4722-BA48-D2730A25B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5709" y="3875312"/>
                <a:ext cx="3202854" cy="24826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Power set: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(A)=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{ </a:t>
                </a:r>
                <a:r>
                  <a:rPr lang="en-US" sz="3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{1,{2},3}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{{2},3}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{1,3}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{1,{2}}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400" dirty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{1}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{{2}}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{3}</a:t>
                </a:r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</m:t>
                    </m:r>
                    <m:r>
                      <a:rPr lang="en-US" sz="3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r>
                  <a:rPr lang="en-US" sz="3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}</a:t>
                </a:r>
                <a:endParaRPr lang="en-US" sz="3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5731D8F-0821-4722-BA48-D2730A25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09" y="3875312"/>
                <a:ext cx="3202854" cy="2482626"/>
              </a:xfrm>
              <a:prstGeom prst="rect">
                <a:avLst/>
              </a:prstGeom>
              <a:blipFill>
                <a:blip r:embed="rId5"/>
                <a:stretch>
                  <a:fillRect l="-2846" t="-14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build="p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3B7016-BD08-44E1-8F9A-BA87CEB7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8" y="296013"/>
            <a:ext cx="4459481" cy="7669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Quick check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D15E48-F87D-42C4-AEEC-7233C169CE33}"/>
              </a:ext>
            </a:extLst>
          </p:cNvPr>
          <p:cNvSpPr txBox="1">
            <a:spLocks/>
          </p:cNvSpPr>
          <p:nvPr/>
        </p:nvSpPr>
        <p:spPr>
          <a:xfrm>
            <a:off x="674567" y="1096962"/>
            <a:ext cx="4622051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C00000"/>
                </a:solidFill>
              </a:rPr>
              <a:t>Is subset transitive?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2129AB-8A05-4216-9FCE-A34B27F48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321" y="1650488"/>
                <a:ext cx="10973997" cy="66857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2129AB-8A05-4216-9FCE-A34B27F4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1" y="1650488"/>
                <a:ext cx="10973997" cy="6685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15E48-F87D-42C4-AEEC-7233C169CE33}"/>
              </a:ext>
            </a:extLst>
          </p:cNvPr>
          <p:cNvSpPr txBox="1">
            <a:spLocks/>
          </p:cNvSpPr>
          <p:nvPr/>
        </p:nvSpPr>
        <p:spPr>
          <a:xfrm>
            <a:off x="711321" y="2412488"/>
            <a:ext cx="5767117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C00000"/>
                </a:solidFill>
              </a:rPr>
              <a:t>Is membership transitive?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02129AB-8A05-4216-9FCE-A34B27F48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075" y="2952374"/>
                <a:ext cx="10973997" cy="66857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02129AB-8A05-4216-9FCE-A34B27F4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75" y="2952374"/>
                <a:ext cx="10973997" cy="668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8075" y="4738255"/>
            <a:ext cx="3707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for yourself, and write proofs to convince yourself that these are true/false.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build="p"/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9" y="274686"/>
            <a:ext cx="936478" cy="766967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827504" y="934720"/>
                <a:ext cx="4839304" cy="5413356"/>
              </a:xfrm>
            </p:spPr>
            <p:txBody>
              <a:bodyPr>
                <a:normAutofit/>
              </a:bodyPr>
              <a:lstStyle/>
              <a:p>
                <a:pPr marL="4572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None/>
                </a:pPr>
                <a:r>
                  <a:rPr lang="en-SG" sz="3200" dirty="0">
                    <a:solidFill>
                      <a:srgbClr val="222222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SG" sz="32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∅∈∅</m:t>
                    </m:r>
                  </m:oMath>
                </a14:m>
                <a:endParaRPr lang="en-SG" sz="3200" dirty="0">
                  <a:solidFill>
                    <a:srgbClr val="222222"/>
                  </a:solidFill>
                </a:endParaRPr>
              </a:p>
              <a:p>
                <a:pPr marL="4572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None/>
                </a:pPr>
                <a:r>
                  <a:rPr lang="en-SG" sz="3200" dirty="0">
                    <a:solidFill>
                      <a:srgbClr val="222222"/>
                    </a:solidFill>
                  </a:rPr>
                  <a:t>(b)	</a:t>
                </a:r>
                <a14:m>
                  <m:oMath xmlns:m="http://schemas.openxmlformats.org/officeDocument/2006/math">
                    <m:r>
                      <a:rPr lang="en-SG" sz="32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∅⊆∅</m:t>
                    </m:r>
                  </m:oMath>
                </a14:m>
                <a:endParaRPr lang="en-SG" sz="3200" dirty="0">
                  <a:solidFill>
                    <a:srgbClr val="222222"/>
                  </a:solidFill>
                </a:endParaRPr>
              </a:p>
              <a:p>
                <a:pPr marL="4572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None/>
                </a:pPr>
                <a:r>
                  <a:rPr lang="en-SG" sz="3200" dirty="0">
                    <a:solidFill>
                      <a:srgbClr val="222222"/>
                    </a:solidFill>
                  </a:rPr>
                  <a:t>(c)	</a:t>
                </a:r>
                <a14:m>
                  <m:oMath xmlns:m="http://schemas.openxmlformats.org/officeDocument/2006/math">
                    <m:r>
                      <a:rPr lang="en-SG" sz="32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∅∈{∅}</m:t>
                    </m:r>
                  </m:oMath>
                </a14:m>
                <a:endParaRPr lang="en-SG" sz="3200" dirty="0">
                  <a:solidFill>
                    <a:srgbClr val="222222"/>
                  </a:solidFill>
                </a:endParaRPr>
              </a:p>
              <a:p>
                <a:pPr marL="4572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None/>
                </a:pPr>
                <a:r>
                  <a:rPr lang="en-SG" sz="3200" dirty="0">
                    <a:solidFill>
                      <a:srgbClr val="222222"/>
                    </a:solidFill>
                  </a:rPr>
                  <a:t>(d)	</a:t>
                </a:r>
                <a14:m>
                  <m:oMath xmlns:m="http://schemas.openxmlformats.org/officeDocument/2006/math">
                    <m:r>
                      <a:rPr lang="en-SG" sz="32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∅⊆{∅}</m:t>
                    </m:r>
                  </m:oMath>
                </a14:m>
                <a:endParaRPr lang="en-SG" sz="3200" dirty="0">
                  <a:solidFill>
                    <a:srgbClr val="222222"/>
                  </a:solidFill>
                </a:endParaRPr>
              </a:p>
              <a:p>
                <a:pPr marL="4572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None/>
                </a:pPr>
                <a:r>
                  <a:rPr lang="en-SG" sz="3200" dirty="0">
                    <a:solidFill>
                      <a:srgbClr val="222222"/>
                    </a:solidFill>
                  </a:rPr>
                  <a:t>(e)	</a:t>
                </a:r>
                <a14:m>
                  <m:oMath xmlns:m="http://schemas.openxmlformats.org/officeDocument/2006/math">
                    <m:r>
                      <a:rPr lang="en-SG" sz="32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{∅,1}={1}</m:t>
                    </m:r>
                  </m:oMath>
                </a14:m>
                <a:endParaRPr lang="en-SG" sz="3200" dirty="0">
                  <a:solidFill>
                    <a:srgbClr val="222222"/>
                  </a:solidFill>
                </a:endParaRPr>
              </a:p>
              <a:p>
                <a:pPr marL="4572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None/>
                </a:pPr>
                <a:r>
                  <a:rPr lang="en-SG" sz="3200" dirty="0">
                    <a:solidFill>
                      <a:srgbClr val="222222"/>
                    </a:solidFill>
                  </a:rPr>
                  <a:t>(f)	</a:t>
                </a:r>
                <a14:m>
                  <m:oMath xmlns:m="http://schemas.openxmlformats.org/officeDocument/2006/math">
                    <m:r>
                      <a:rPr lang="en-SG" sz="32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1∈{{1,2},{2,3},4}</m:t>
                    </m:r>
                  </m:oMath>
                </a14:m>
                <a:endParaRPr lang="en-SG" sz="3200" dirty="0">
                  <a:solidFill>
                    <a:srgbClr val="222222"/>
                  </a:solidFill>
                </a:endParaRPr>
              </a:p>
              <a:p>
                <a:pPr marL="4572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None/>
                </a:pPr>
                <a:r>
                  <a:rPr lang="en-SG" sz="3200" dirty="0">
                    <a:solidFill>
                      <a:srgbClr val="222222"/>
                    </a:solidFill>
                  </a:rPr>
                  <a:t>(g)	</a:t>
                </a:r>
                <a14:m>
                  <m:oMath xmlns:m="http://schemas.openxmlformats.org/officeDocument/2006/math">
                    <m:r>
                      <a:rPr lang="en-SG" sz="32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{1,2}⊆{3,2,1}</m:t>
                    </m:r>
                  </m:oMath>
                </a14:m>
                <a:endParaRPr lang="en-SG" sz="3200" dirty="0">
                  <a:solidFill>
                    <a:srgbClr val="222222"/>
                  </a:solidFill>
                </a:endParaRPr>
              </a:p>
              <a:p>
                <a:pPr marL="4572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None/>
                </a:pPr>
                <a:r>
                  <a:rPr lang="en-SG" sz="3200" dirty="0">
                    <a:solidFill>
                      <a:srgbClr val="222222"/>
                    </a:solidFill>
                  </a:rPr>
                  <a:t>(h)	</a:t>
                </a:r>
                <a14:m>
                  <m:oMath xmlns:m="http://schemas.openxmlformats.org/officeDocument/2006/math">
                    <m:r>
                      <a:rPr lang="en-SG" sz="32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{3,3,2}</m:t>
                    </m:r>
                    <m:r>
                      <a:rPr lang="en-SG" sz="3200" i="1" dirty="0">
                        <a:solidFill>
                          <a:srgbClr val="4D5156"/>
                        </a:solidFill>
                        <a:latin typeface="Cambria Math" panose="02040503050406030204" pitchFamily="18" charset="0"/>
                      </a:rPr>
                      <m:t>⊊{3,2,1}</m:t>
                    </m:r>
                  </m:oMath>
                </a14:m>
                <a:endParaRPr lang="en-SG" sz="3200" dirty="0">
                  <a:solidFill>
                    <a:srgbClr val="222222"/>
                  </a:solidFill>
                </a:endParaRPr>
              </a:p>
              <a:p>
                <a:pPr marL="45720" indent="0">
                  <a:lnSpc>
                    <a:spcPct val="100000"/>
                  </a:lnSpc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7504" y="934720"/>
                <a:ext cx="4839304" cy="5413356"/>
              </a:xfrm>
              <a:blipFill>
                <a:blip r:embed="rId2"/>
                <a:stretch>
                  <a:fillRect l="-2267" t="-13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69909" y="927173"/>
            <a:ext cx="14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False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3E91C-DFF6-4DA0-8A0F-6B5B0E87B598}"/>
              </a:ext>
            </a:extLst>
          </p:cNvPr>
          <p:cNvSpPr txBox="1"/>
          <p:nvPr/>
        </p:nvSpPr>
        <p:spPr>
          <a:xfrm>
            <a:off x="3837837" y="1546696"/>
            <a:ext cx="12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True</a:t>
            </a:r>
            <a:endParaRPr lang="en-SG" sz="3200" dirty="0">
              <a:solidFill>
                <a:srgbClr val="0000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2DF7F-6D0A-419F-8362-AF1B7BDEC0E3}"/>
              </a:ext>
            </a:extLst>
          </p:cNvPr>
          <p:cNvSpPr txBox="1">
            <a:spLocks/>
          </p:cNvSpPr>
          <p:nvPr/>
        </p:nvSpPr>
        <p:spPr>
          <a:xfrm>
            <a:off x="1330037" y="327503"/>
            <a:ext cx="10159999" cy="601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3E4BC2"/>
                </a:solidFill>
              </a:rPr>
              <a:t>For each of the following, state whether it is true or false.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1127B7-64D5-4257-8F56-B037EC44B479}"/>
              </a:ext>
            </a:extLst>
          </p:cNvPr>
          <p:cNvSpPr txBox="1"/>
          <p:nvPr/>
        </p:nvSpPr>
        <p:spPr>
          <a:xfrm>
            <a:off x="3990237" y="2231111"/>
            <a:ext cx="12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True</a:t>
            </a:r>
            <a:endParaRPr lang="en-SG" sz="32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9B224-53AF-4F2D-A986-D2D3CF419A85}"/>
              </a:ext>
            </a:extLst>
          </p:cNvPr>
          <p:cNvSpPr txBox="1"/>
          <p:nvPr/>
        </p:nvSpPr>
        <p:spPr>
          <a:xfrm>
            <a:off x="4142637" y="2850634"/>
            <a:ext cx="12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True</a:t>
            </a:r>
            <a:endParaRPr lang="en-SG" sz="3200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AB15D1-7FA1-4A44-8B5D-F02652D68175}"/>
              </a:ext>
            </a:extLst>
          </p:cNvPr>
          <p:cNvSpPr txBox="1"/>
          <p:nvPr/>
        </p:nvSpPr>
        <p:spPr>
          <a:xfrm>
            <a:off x="4721071" y="3457340"/>
            <a:ext cx="14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False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72ABA0-E60F-4884-8AB0-F5CC069CD8C6}"/>
              </a:ext>
            </a:extLst>
          </p:cNvPr>
          <p:cNvSpPr txBox="1"/>
          <p:nvPr/>
        </p:nvSpPr>
        <p:spPr>
          <a:xfrm>
            <a:off x="5977544" y="4119464"/>
            <a:ext cx="14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False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BF30F-3464-4552-BCBE-91FCF5E6DE93}"/>
              </a:ext>
            </a:extLst>
          </p:cNvPr>
          <p:cNvSpPr txBox="1"/>
          <p:nvPr/>
        </p:nvSpPr>
        <p:spPr>
          <a:xfrm>
            <a:off x="5288327" y="4766548"/>
            <a:ext cx="12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True</a:t>
            </a:r>
            <a:endParaRPr lang="en-SG" sz="3200" dirty="0">
              <a:solidFill>
                <a:srgbClr val="00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FB6720-7FCA-4424-86F4-A2A8EA7CFE3E}"/>
              </a:ext>
            </a:extLst>
          </p:cNvPr>
          <p:cNvSpPr txBox="1"/>
          <p:nvPr/>
        </p:nvSpPr>
        <p:spPr>
          <a:xfrm>
            <a:off x="5505972" y="5403513"/>
            <a:ext cx="129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True</a:t>
            </a:r>
            <a:endParaRPr lang="en-SG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599154-3140-4437-9C5A-41347CF9D29A}"/>
                  </a:ext>
                </a:extLst>
              </p:cNvPr>
              <p:cNvSpPr txBox="1"/>
              <p:nvPr/>
            </p:nvSpPr>
            <p:spPr>
              <a:xfrm>
                <a:off x="6410036" y="1594532"/>
                <a:ext cx="4839304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Note: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</m:oMath>
                </a14:m>
                <a:r>
                  <a:rPr lang="en-SG" sz="2800" dirty="0"/>
                  <a:t> means “a proper subset of”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</m:oMath>
                </a14:m>
                <a:r>
                  <a:rPr lang="en-SG" sz="2800" dirty="0"/>
                  <a:t> means “not a subset of”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599154-3140-4437-9C5A-41347CF9D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36" y="1594532"/>
                <a:ext cx="4839304" cy="1538883"/>
              </a:xfrm>
              <a:prstGeom prst="rect">
                <a:avLst/>
              </a:prstGeom>
              <a:blipFill>
                <a:blip r:embed="rId3"/>
                <a:stretch>
                  <a:fillRect l="-2648" t="-3968" b="-10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5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Q2. </a:t>
                </a:r>
                <a:r>
                  <a:rPr lang="en-SG" sz="3600" dirty="0">
                    <a:solidFill>
                      <a:srgbClr val="3E4BC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E4BC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3E4BC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1,2</m:t>
                        </m:r>
                      </m:e>
                    </m:d>
                    <m:r>
                      <a:rPr lang="en-US" sz="3600" b="0" i="1" smtClean="0">
                        <a:solidFill>
                          <a:srgbClr val="3E4BC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,2,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E4BC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1,2</m:t>
                        </m:r>
                      </m:e>
                    </m:d>
                    <m:r>
                      <a:rPr lang="en-US" sz="3600" b="0" i="1" smtClean="0">
                        <a:solidFill>
                          <a:srgbClr val="3E4BC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SG" sz="3600" dirty="0">
                    <a:solidFill>
                      <a:srgbClr val="3E4BC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Find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E4BC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3600" b="0" i="1" smtClean="0">
                        <a:solidFill>
                          <a:srgbClr val="3E4BC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3E4BC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SG" dirty="0">
                    <a:solidFill>
                      <a:srgbClr val="3E4BC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  <a:blipFill>
                <a:blip r:embed="rId2"/>
                <a:stretch>
                  <a:fillRect l="-3006" t="-20800" b="-336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75837" y="5345062"/>
                <a:ext cx="7649457" cy="1147813"/>
              </a:xfrm>
              <a:ln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 marL="45720" indent="0">
                  <a:buNone/>
                </a:pP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Definition 5.2.3(2).  </a:t>
                </a: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The number of (distinct) elements of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denoted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3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37" y="5345062"/>
                <a:ext cx="7649457" cy="1147813"/>
              </a:xfrm>
              <a:blipFill>
                <a:blip r:embed="rId3"/>
                <a:stretch>
                  <a:fillRect l="-1273" t="-10526" r="-398" b="-21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464873-CA1B-4625-9885-D144D9692F23}"/>
              </a:ext>
            </a:extLst>
          </p:cNvPr>
          <p:cNvGrpSpPr/>
          <p:nvPr/>
        </p:nvGrpSpPr>
        <p:grpSpPr>
          <a:xfrm>
            <a:off x="5369560" y="602279"/>
            <a:ext cx="662609" cy="457200"/>
            <a:chOff x="5913532" y="431800"/>
            <a:chExt cx="1020004" cy="762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23EBC5-3E51-4308-B4D6-94DE10974B4E}"/>
                </a:ext>
              </a:extLst>
            </p:cNvPr>
            <p:cNvCxnSpPr/>
            <p:nvPr/>
          </p:nvCxnSpPr>
          <p:spPr>
            <a:xfrm flipH="1">
              <a:off x="5913532" y="431800"/>
              <a:ext cx="1020004" cy="76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530176-2A16-40C5-B084-C1F04668A81F}"/>
                </a:ext>
              </a:extLst>
            </p:cNvPr>
            <p:cNvCxnSpPr/>
            <p:nvPr/>
          </p:nvCxnSpPr>
          <p:spPr>
            <a:xfrm flipH="1" flipV="1">
              <a:off x="5913532" y="431800"/>
              <a:ext cx="1020004" cy="76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DE152D-E1AA-43EA-94D6-387302EDC9BC}"/>
              </a:ext>
            </a:extLst>
          </p:cNvPr>
          <p:cNvGrpSpPr/>
          <p:nvPr/>
        </p:nvGrpSpPr>
        <p:grpSpPr>
          <a:xfrm>
            <a:off x="7093702" y="1443258"/>
            <a:ext cx="4356099" cy="3971484"/>
            <a:chOff x="5562601" y="1447799"/>
            <a:chExt cx="5277457" cy="4741057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6DF0B042-4378-402C-B171-86E12B942184}"/>
                </a:ext>
              </a:extLst>
            </p:cNvPr>
            <p:cNvSpPr txBox="1">
              <a:spLocks/>
            </p:cNvSpPr>
            <p:nvPr/>
          </p:nvSpPr>
          <p:spPr>
            <a:xfrm>
              <a:off x="9774582" y="1689101"/>
              <a:ext cx="1065476" cy="8044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4000">
                  <a:solidFill>
                    <a:srgbClr val="C00000"/>
                  </a:solidFill>
                </a:rPr>
                <a:t>A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0DC3B2-42E4-4689-8D0B-8992E147B3DC}"/>
                </a:ext>
              </a:extLst>
            </p:cNvPr>
            <p:cNvGrpSpPr/>
            <p:nvPr/>
          </p:nvGrpSpPr>
          <p:grpSpPr>
            <a:xfrm>
              <a:off x="5562601" y="1447799"/>
              <a:ext cx="4356099" cy="4741057"/>
              <a:chOff x="5562601" y="1447799"/>
              <a:chExt cx="4356099" cy="474105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F9C71B3-C085-471E-89D1-D21B056E8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2601" y="1447799"/>
                <a:ext cx="4356099" cy="4741057"/>
              </a:xfrm>
              <a:prstGeom prst="rect">
                <a:avLst/>
              </a:prstGeom>
            </p:spPr>
          </p:pic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D389116-ADC4-4F5E-93AE-B7DC80295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3532" y="3835614"/>
                <a:ext cx="737263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4000" dirty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217CB8-A1E0-435D-8CE0-FA55441C2C35}"/>
                  </a:ext>
                </a:extLst>
              </p:cNvPr>
              <p:cNvGrpSpPr/>
              <p:nvPr/>
            </p:nvGrpSpPr>
            <p:grpSpPr>
              <a:xfrm>
                <a:off x="6933536" y="3429000"/>
                <a:ext cx="1360226" cy="1480432"/>
                <a:chOff x="6933536" y="3429000"/>
                <a:chExt cx="1360226" cy="1480432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6150DD03-AA07-4087-B934-872442AF5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33536" y="3429000"/>
                  <a:ext cx="1360226" cy="1480432"/>
                </a:xfrm>
                <a:prstGeom prst="rect">
                  <a:avLst/>
                </a:prstGeom>
              </p:spPr>
            </p:pic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1C86F95D-8CB4-48E8-9BDA-0C5EE646D9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05317" y="3958874"/>
                  <a:ext cx="1016663" cy="762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182880" algn="l" defTabSz="914400" rtl="0" eaLnBrk="1" latinLnBrk="0" hangingPunct="1">
                    <a:lnSpc>
                      <a:spcPct val="90000"/>
                    </a:lnSpc>
                    <a:spcBef>
                      <a:spcPts val="1400"/>
                    </a:spcBef>
                    <a:buClr>
                      <a:schemeClr val="accent1"/>
                    </a:buClr>
                    <a:buSzPct val="80000"/>
                    <a:buFont typeface="Corbel" pitchFamily="34" charset="0"/>
                    <a:buChar char="•"/>
                    <a:defRPr sz="22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SzPct val="80000"/>
                    <a:buFont typeface="Corbel" pitchFamily="34" charset="0"/>
                    <a:buChar char="•"/>
                    <a:defRPr sz="20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31520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SzPct val="80000"/>
                    <a:buFont typeface="Corbel" pitchFamily="34" charset="0"/>
                    <a:buChar char="•"/>
                    <a:defRPr sz="18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05840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SzPct val="80000"/>
                    <a:buFont typeface="Corbel" pitchFamily="34" charset="0"/>
                    <a:buChar char="•"/>
                    <a:defRPr sz="16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280160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SzPct val="80000"/>
                    <a:buFont typeface="Corbel" pitchFamily="34" charset="0"/>
                    <a:buChar char="•"/>
                    <a:defRPr sz="16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6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SzPct val="80000"/>
                    <a:buFont typeface="Corbel" pitchFamily="34" charset="0"/>
                    <a:buChar char="•"/>
                    <a:defRPr sz="16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9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SzPct val="80000"/>
                    <a:buFont typeface="Corbel" pitchFamily="34" charset="0"/>
                    <a:buChar char="•"/>
                    <a:defRPr sz="16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2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SzPct val="80000"/>
                    <a:buFont typeface="Corbel" pitchFamily="34" charset="0"/>
                    <a:buChar char="•"/>
                    <a:defRPr sz="16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SzPct val="80000"/>
                    <a:buFont typeface="Corbel" pitchFamily="34" charset="0"/>
                    <a:buChar char="•"/>
                    <a:defRPr sz="1600" kern="120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Corbel" pitchFamily="34" charset="0"/>
                    <a:buNone/>
                  </a:pPr>
                  <a:r>
                    <a:rPr lang="en-US" sz="4000" dirty="0">
                      <a:solidFill>
                        <a:srgbClr val="0000FF"/>
                      </a:solidFill>
                    </a:rPr>
                    <a:t>1,2</a:t>
                  </a:r>
                </a:p>
              </p:txBody>
            </p:sp>
          </p:grpSp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1AE742D-8DF8-45D6-AFFD-1B3B813911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8048" y="4276164"/>
                <a:ext cx="737263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4000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E00AAD-ADF6-4EA8-9481-18218C979E3D}"/>
              </a:ext>
            </a:extLst>
          </p:cNvPr>
          <p:cNvSpPr txBox="1">
            <a:spLocks/>
          </p:cNvSpPr>
          <p:nvPr/>
        </p:nvSpPr>
        <p:spPr>
          <a:xfrm>
            <a:off x="1804725" y="2457070"/>
            <a:ext cx="2003951" cy="80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itchFamily="34" charset="0"/>
              <a:buNone/>
            </a:pPr>
            <a:r>
              <a:rPr lang="en-US" sz="4000" dirty="0">
                <a:solidFill>
                  <a:srgbClr val="C00000"/>
                </a:solidFill>
              </a:rPr>
              <a:t>|</a:t>
            </a:r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A| = 3</a:t>
            </a:r>
          </a:p>
        </p:txBody>
      </p:sp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99532D-7B1D-4496-906D-F1887FE508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8501" y="338513"/>
                <a:ext cx="10207821" cy="89592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</a:rPr>
                  <a:t>Q3. 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0,1,4,5,6,9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={0,2,4,6,8}</m:t>
                    </m:r>
                  </m:oMath>
                </a14:m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99532D-7B1D-4496-906D-F1887FE50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8501" y="338513"/>
                <a:ext cx="10207821" cy="895927"/>
              </a:xfrm>
              <a:blipFill>
                <a:blip r:embed="rId2"/>
                <a:stretch>
                  <a:fillRect l="-2449" t="-8163" r="-119" b="-258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4B7772C3-077B-4D63-9CC2-8DFE1A2205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995" y="1182099"/>
                <a:ext cx="6005334" cy="7968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3600" dirty="0"/>
                  <a:t>Find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3600" dirty="0"/>
                  <a:t>.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4B7772C3-077B-4D63-9CC2-8DFE1A220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95" y="1182099"/>
                <a:ext cx="6005334" cy="796834"/>
              </a:xfrm>
              <a:prstGeom prst="rect">
                <a:avLst/>
              </a:prstGeom>
              <a:blipFill>
                <a:blip r:embed="rId3"/>
                <a:stretch>
                  <a:fillRect l="-3046" r="-812" b="-229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D55603-6F15-4972-B53A-9A978E55BF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995" y="3632134"/>
                <a:ext cx="1508305" cy="79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</m:oMath>
                  </m:oMathPara>
                </a14:m>
                <a:endParaRPr lang="en-SG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D55603-6F15-4972-B53A-9A978E55B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95" y="3632134"/>
                <a:ext cx="1508305" cy="796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4A5C1D1-3C16-402B-8821-80E982A720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995" y="5194714"/>
                <a:ext cx="1508305" cy="79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</m:oMath>
                  </m:oMathPara>
                </a14:m>
                <a:endParaRPr lang="en-SG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4A5C1D1-3C16-402B-8821-80E982A72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95" y="5194714"/>
                <a:ext cx="1508305" cy="796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09052A9-3F80-4660-8175-E68B74844A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9204" y="3590959"/>
                <a:ext cx="3372916" cy="1447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360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60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360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360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60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</m:t>
                      </m:r>
                    </m:oMath>
                  </m:oMathPara>
                </a14:m>
                <a:endParaRPr lang="en-SG" sz="3600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09052A9-3F80-4660-8175-E68B7484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04" y="3590959"/>
                <a:ext cx="3372916" cy="1447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0FD0355-3C92-4291-8E37-EE6DEFF531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9203" y="5194714"/>
                <a:ext cx="2293597" cy="1447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3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3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3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</m:t>
                      </m:r>
                    </m:oMath>
                  </m:oMathPara>
                </a14:m>
                <a:endParaRPr lang="en-SG" sz="36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0FD0355-3C92-4291-8E37-EE6DEFF5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03" y="5194714"/>
                <a:ext cx="2293597" cy="1447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653995" y="2272559"/>
                <a:ext cx="8443734" cy="1147813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Definition 5.2.3(2).  </a:t>
                </a: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The number of (distinct) elements of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denoted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32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995" y="2272559"/>
                <a:ext cx="8443734" cy="1147813"/>
              </a:xfrm>
              <a:blipFill>
                <a:blip r:embed="rId8"/>
                <a:stretch>
                  <a:fillRect l="-1154" t="-10526" b="-21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57FE516-7FA9-4E01-9B2F-CB46F4123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7093" y="3632134"/>
                <a:ext cx="852520" cy="79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SG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57FE516-7FA9-4E01-9B2F-CB46F4123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93" y="3632134"/>
                <a:ext cx="852520" cy="7968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BC92B17-92DB-4F93-BF09-3A8B5FC21E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2081" y="5194714"/>
                <a:ext cx="852520" cy="79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SG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BC92B17-92DB-4F93-BF09-3A8B5FC21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081" y="5194714"/>
                <a:ext cx="852520" cy="796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0FE9DD-9190-4850-9970-E492CC58A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6185" y="3588098"/>
                <a:ext cx="1733218" cy="79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{0,4,6}</m:t>
                      </m:r>
                    </m:oMath>
                  </m:oMathPara>
                </a14:m>
                <a:endParaRPr lang="en-SG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0FE9DD-9190-4850-9970-E492CC58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185" y="3588098"/>
                <a:ext cx="1733218" cy="7968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BCE12AB-0CF8-4E3D-9885-375C458743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22172" y="4154241"/>
                <a:ext cx="852520" cy="79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SG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BCE12AB-0CF8-4E3D-9885-375C45874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72" y="4154241"/>
                <a:ext cx="852520" cy="7968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DBB1C03-DFC5-4384-BE53-29ED6F922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2696" y="5133171"/>
                <a:ext cx="3705318" cy="79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{0,1,2,4,5,6,8,9}</m:t>
                      </m:r>
                    </m:oMath>
                  </m:oMathPara>
                </a14:m>
                <a:endParaRPr lang="en-SG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DBB1C03-DFC5-4384-BE53-29ED6F92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696" y="5133171"/>
                <a:ext cx="3705318" cy="7968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D2F5660-C5A1-43E7-A40B-FE1233C416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6540" y="5786694"/>
                <a:ext cx="852520" cy="79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SG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BD2F5660-C5A1-43E7-A40B-FE1233C4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40" y="5786694"/>
                <a:ext cx="852520" cy="7968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2108" y="338001"/>
                <a:ext cx="10851106" cy="135636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719138" algn="l"/>
                  </a:tabLst>
                </a:pP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Q4.	Let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: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: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. </a:t>
                </a:r>
                <a:b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chemeClr val="bg2">
                        <a:lumMod val="50000"/>
                      </a:schemeClr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108" y="338001"/>
                <a:ext cx="10851106" cy="1356360"/>
              </a:xfrm>
              <a:blipFill>
                <a:blip r:embed="rId2"/>
                <a:stretch>
                  <a:fillRect l="-1742" t="-448" r="-1573" b="-67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F3E34A-1F7F-4DD8-9184-E69A07BB89B2}"/>
              </a:ext>
            </a:extLst>
          </p:cNvPr>
          <p:cNvSpPr txBox="1"/>
          <p:nvPr/>
        </p:nvSpPr>
        <p:spPr>
          <a:xfrm>
            <a:off x="3483428" y="1138573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/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blipFill>
                <a:blip r:embed="rId5"/>
                <a:stretch>
                  <a:fillRect t="-11224" r="-2188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1199" y="5641824"/>
                <a:ext cx="6669603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71913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3.	Hence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set equality.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99" y="5641824"/>
                <a:ext cx="6669603" cy="584775"/>
              </a:xfrm>
              <a:prstGeom prst="rect">
                <a:avLst/>
              </a:prstGeom>
              <a:blipFill>
                <a:blip r:embed="rId6"/>
                <a:stretch>
                  <a:fillRect t="-8333" r="-183" b="-20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1.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1.5.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  <a:blipFill>
                <a:blip r:embed="rId7"/>
                <a:stretch>
                  <a:fillRect l="-892" t="-1406" b="-63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2.5.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  <a:blipFill>
                <a:blip r:embed="rId8"/>
                <a:stretch>
                  <a:fillRect l="-780" t="-1406" b="-63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5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uiExpand="1" build="p" bldLvl="2"/>
      <p:bldP spid="11" grpId="0" uiExpand="1" build="p" bldLvl="2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1951</TotalTime>
  <Words>3652</Words>
  <Application>Microsoft Office PowerPoint</Application>
  <PresentationFormat>Widescreen</PresentationFormat>
  <Paragraphs>303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Corbel</vt:lpstr>
      <vt:lpstr>Symbol</vt:lpstr>
      <vt:lpstr>Wingdings</vt:lpstr>
      <vt:lpstr>Theme1</vt:lpstr>
      <vt:lpstr>Cs1231 T12 tutorial #3</vt:lpstr>
      <vt:lpstr>Learning objectives of this tutorial</vt:lpstr>
      <vt:lpstr>Empty set</vt:lpstr>
      <vt:lpstr>Quick Quiz</vt:lpstr>
      <vt:lpstr>Quick check</vt:lpstr>
      <vt:lpstr>Q1.</vt:lpstr>
      <vt:lpstr>Q2. Let A={1,{1,2},2,{1,2}}. Find |A|.</vt:lpstr>
      <vt:lpstr>Q3.  A={0,1,4,5,6,9} and B={0,2,4,6,8}.</vt:lpstr>
      <vt:lpstr>Q4. Let A={2n+1 :n∈Z} and B={2n-1 :n∈Z}.   Is A=B? </vt:lpstr>
      <vt:lpstr>Q4. Let A={2n+1 :n∈Z} and B={2n-1 :n∈Z}.   Is A=B? </vt:lpstr>
      <vt:lpstr> Q5. A={x∈Z :2⩽x⩽5} and B={x∈Q :2⩽x⩽5}.   Is A=B?</vt:lpstr>
      <vt:lpstr> Q5. A={x∈Z :2⩽x⩽5} and B={x∈Q :2⩽x⩽5}.   Is A=B?</vt:lpstr>
      <vt:lpstr>Q6. Let U={5,6,7,8,9,10,11,12}.</vt:lpstr>
      <vt:lpstr>Q6. Let U={5,6,7,8,9,10,11,12}.</vt:lpstr>
      <vt:lpstr>Q7. Show that for all sets A, B, C,  A∩(B∖C)=(A∩B)∖C.</vt:lpstr>
      <vt:lpstr>Q8. Prove that for all sets A and B,     (A∪B ̅ )∩(A ̅∪B)=(A∩B)∪(A ̅∩B ̅).</vt:lpstr>
      <vt:lpstr>Q9.  Let A, B be sets.  Show that A⊆B if and only if A∪B=B.</vt:lpstr>
      <vt:lpstr>Q9.  Let A, B be sets.  Show that A⊆B if and only if A∪B=B.</vt:lpstr>
      <vt:lpstr>Q10(a).  For all sets A and B, define  A⊕B=(A∖B)∪(B∖A).</vt:lpstr>
      <vt:lpstr>Q10(b).  For all sets A and B, define  A⊕B=(A∖B)∪(B∖A).</vt:lpstr>
      <vt:lpstr>Q11</vt:lpstr>
      <vt:lpstr>Q12(a).  For sets A_m,A_(m+1),…,A_n, define    ⋃_(i=m)^n▒A_i =A_m∪A_(m+1)∪…〖∪A〗_n and    ⋂_(i=m)^n▒A_i =A_m∩A_(m+1)∩…∩A_n.</vt:lpstr>
      <vt:lpstr>Q12(b) Let B_1,B_2,…,B_k,C_1,C_2,…,C_ℓ be   sets such that ⋃_(i=1)^k▒B_i ⊆ ⋂_(j=1)^ℓ▒C_j 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Theodore Leebrant</cp:lastModifiedBy>
  <cp:revision>215</cp:revision>
  <dcterms:created xsi:type="dcterms:W3CDTF">2020-08-29T13:48:12Z</dcterms:created>
  <dcterms:modified xsi:type="dcterms:W3CDTF">2021-02-10T05:40:10Z</dcterms:modified>
</cp:coreProperties>
</file>