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smtClean="0">
                <a:solidFill>
                  <a:schemeClr val="tx1"/>
                </a:solidFill>
                <a:latin typeface="Times New Roman" pitchFamily="18" charset="0"/>
                <a:cs typeface="Times New Roman" pitchFamily="18" charset="0"/>
              </a:rPr>
              <a:t>RE</a:t>
            </a:r>
            <a:r>
              <a:rPr lang="ro-RO" sz="2400" b="1" u="sng" smtClean="0">
                <a:solidFill>
                  <a:schemeClr val="tx1"/>
                </a:solidFill>
                <a:latin typeface="Times New Roman" pitchFamily="18" charset="0"/>
                <a:cs typeface="Times New Roman" pitchFamily="18" charset="0"/>
              </a:rPr>
              <a:t>Ţ</a:t>
            </a:r>
            <a:r>
              <a:rPr lang="en-US" sz="2400" b="1" u="sng" smtClean="0">
                <a:solidFill>
                  <a:schemeClr val="tx1"/>
                </a:solidFill>
                <a:latin typeface="Times New Roman" pitchFamily="18" charset="0"/>
                <a:cs typeface="Times New Roman" pitchFamily="18" charset="0"/>
              </a:rPr>
              <a:t>ELE </a:t>
            </a:r>
            <a:r>
              <a:rPr lang="en-US" sz="2400" b="1" u="sng">
                <a:solidFill>
                  <a:schemeClr val="tx1"/>
                </a:solidFill>
                <a:latin typeface="Times New Roman" pitchFamily="18" charset="0"/>
                <a:cs typeface="Times New Roman" pitchFamily="18" charset="0"/>
              </a:rPr>
              <a:t>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smtClean="0">
                <a:solidFill>
                  <a:schemeClr val="tx1"/>
                </a:solidFill>
                <a:latin typeface="Times New Roman" pitchFamily="18" charset="0"/>
                <a:cs typeface="Times New Roman" pitchFamily="18" charset="0"/>
              </a:rPr>
              <a:t>Î</a:t>
            </a:r>
            <a:r>
              <a:rPr lang="en-US" sz="2400" b="1" smtClean="0">
                <a:solidFill>
                  <a:schemeClr val="tx1"/>
                </a:solidFill>
                <a:latin typeface="Times New Roman" pitchFamily="18" charset="0"/>
                <a:cs typeface="Times New Roman" pitchFamily="18" charset="0"/>
              </a:rPr>
              <a:t>n </a:t>
            </a:r>
            <a:r>
              <a:rPr lang="en-US" sz="2400" b="1">
                <a:solidFill>
                  <a:schemeClr val="tx1"/>
                </a:solidFill>
                <a:latin typeface="Times New Roman" pitchFamily="18" charset="0"/>
                <a:cs typeface="Times New Roman" pitchFamily="18" charset="0"/>
              </a:rPr>
              <a:t>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smtClean="0">
                <a:solidFill>
                  <a:schemeClr val="tx1"/>
                </a:solidFill>
                <a:latin typeface="Times New Roman" pitchFamily="18" charset="0"/>
                <a:cs typeface="Times New Roman" pitchFamily="18" charset="0"/>
              </a:rPr>
              <a:t>X</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este independentă de o altă mulţime </a:t>
            </a:r>
            <a:r>
              <a:rPr lang="ro-RO" b="1" i="1" smtClean="0">
                <a:solidFill>
                  <a:schemeClr val="tx1"/>
                </a:solidFill>
                <a:latin typeface="Times New Roman" pitchFamily="18" charset="0"/>
                <a:cs typeface="Times New Roman" pitchFamily="18" charset="0"/>
              </a:rPr>
              <a:t>Y</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fiind dată o mulţime de ”noduri dovezi” </a:t>
            </a:r>
            <a:r>
              <a:rPr lang="ro-RO" b="1" i="1" smtClean="0">
                <a:solidFill>
                  <a:schemeClr val="tx1"/>
                </a:solidFill>
                <a:latin typeface="Times New Roman" pitchFamily="18" charset="0"/>
                <a:cs typeface="Times New Roman" pitchFamily="18" charset="0"/>
              </a:rPr>
              <a:t>E</a:t>
            </a:r>
            <a:r>
              <a:rPr lang="en-US"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smtClean="0">
                <a:solidFill>
                  <a:schemeClr val="tx1"/>
                </a:solidFill>
                <a:latin typeface="Times New Roman" pitchFamily="18" charset="0"/>
                <a:cs typeface="Times New Roman" pitchFamily="18" charset="0"/>
              </a:rPr>
              <a:t>d-separare</a:t>
            </a:r>
            <a:r>
              <a:rPr lang="ro-RO" b="1" i="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dacă orice drum nedirecţionat de la un nod din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la un nod din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dacă există un nod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o săgeată a drumului intrând </a:t>
            </a:r>
            <a:r>
              <a:rPr lang="ro-RO" sz="1600" b="1" smtClean="0">
                <a:solidFill>
                  <a:schemeClr val="tx1"/>
                </a:solidFill>
                <a:latin typeface="Times New Roman" pitchFamily="18" charset="0"/>
                <a:cs typeface="Times New Roman" pitchFamily="18" charset="0"/>
              </a:rPr>
              <a:t>în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şi </a:t>
            </a:r>
            <a:r>
              <a:rPr lang="ro-RO" sz="1600" b="1">
                <a:solidFill>
                  <a:schemeClr val="tx1"/>
                </a:solidFill>
                <a:latin typeface="Times New Roman" pitchFamily="18" charset="0"/>
                <a:cs typeface="Times New Roman" pitchFamily="18" charset="0"/>
              </a:rPr>
              <a:t>o săgeată a drumului ieşind </a:t>
            </a:r>
            <a:r>
              <a:rPr lang="ro-RO" sz="1600" b="1" smtClean="0">
                <a:solidFill>
                  <a:schemeClr val="tx1"/>
                </a:solidFill>
                <a:latin typeface="Times New Roman" pitchFamily="18" charset="0"/>
                <a:cs typeface="Times New Roman" pitchFamily="18" charset="0"/>
              </a:rPr>
              <a:t>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ambele săgeţi ale drumului ieşind 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nici vreunul dintre descendenţii săi nu aparţin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iar ambele săgeţi ale drumului ţintesc înspre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la un nod din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este d-separat de </a:t>
            </a:r>
            <a:r>
              <a:rPr lang="ro-RO" sz="2800" b="1" i="1" smtClean="0">
                <a:solidFill>
                  <a:schemeClr val="tx1"/>
                </a:solidFill>
                <a:latin typeface="Times New Roman" pitchFamily="18" charset="0"/>
                <a:cs typeface="Times New Roman" pitchFamily="18" charset="0"/>
              </a:rPr>
              <a:t>E</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atunci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şi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sunt independente condiţionat de </a:t>
            </a:r>
            <a:r>
              <a:rPr lang="ro-RO" sz="2800" b="1" i="1" smtClean="0">
                <a:solidFill>
                  <a:schemeClr val="tx1"/>
                </a:solidFill>
                <a:latin typeface="Times New Roman" pitchFamily="18" charset="0"/>
                <a:cs typeface="Times New Roman" pitchFamily="18" charset="0"/>
              </a:rPr>
              <a:t>E</a:t>
            </a:r>
            <a:r>
              <a:rPr lang="en-US" sz="2800" b="1" smtClean="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a:t>
            </a:r>
            <a:r>
              <a:rPr lang="ro-RO" sz="2800" b="1" smtClean="0">
                <a:solidFill>
                  <a:schemeClr val="tx1"/>
                </a:solidFill>
                <a:latin typeface="Times New Roman" pitchFamily="18" charset="0"/>
                <a:cs typeface="Times New Roman" pitchFamily="18" charset="0"/>
              </a:rPr>
              <a:t>d-separarea</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smtClean="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smtClean="0">
                    <a:solidFill>
                      <a:schemeClr val="tx1"/>
                    </a:solidFill>
                    <a:latin typeface="Times New Roman" pitchFamily="18" charset="0"/>
                    <a:cs typeface="Times New Roman" pitchFamily="18" charset="0"/>
                  </a:rPr>
                  <a:t>Figura care urmează prezintă </a:t>
                </a:r>
                <a:r>
                  <a:rPr lang="ro-RO" sz="2800" b="1" dirty="0">
                    <a:solidFill>
                      <a:schemeClr val="tx1"/>
                    </a:solidFill>
                    <a:latin typeface="Times New Roman" pitchFamily="18" charset="0"/>
                    <a:cs typeface="Times New Roman" pitchFamily="18" charset="0"/>
                  </a:rPr>
                  <a:t>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are </a:t>
                </a:r>
                <a:r>
                  <a:rPr lang="ro-RO" sz="2800" b="1" u="sng" dirty="0" smtClean="0">
                    <a:solidFill>
                      <a:schemeClr val="tx1"/>
                    </a:solidFill>
                    <a:latin typeface="Times New Roman" pitchFamily="18" charset="0"/>
                    <a:cs typeface="Times New Roman" pitchFamily="18" charset="0"/>
                  </a:rPr>
                  <a:t>părinţii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smtClean="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a:t>
                </a:r>
                <a:r>
                  <a:rPr lang="ro-RO" sz="2800" b="1" dirty="0" smtClean="0">
                    <a:solidFill>
                      <a:schemeClr val="tx1"/>
                    </a:solidFill>
                    <a:latin typeface="Times New Roman" pitchFamily="18" charset="0"/>
                    <a:cs typeface="Times New Roman" pitchFamily="18" charset="0"/>
                  </a:rPr>
                  <a:t>mulţime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a:t>
                </a:r>
                <a:r>
                  <a:rPr lang="ro-RO" sz="2800" b="1" dirty="0" smtClean="0">
                    <a:solidFill>
                      <a:schemeClr val="tx1"/>
                    </a:solidFill>
                    <a:latin typeface="Times New Roman" pitchFamily="18" charset="0"/>
                    <a:cs typeface="Times New Roman" pitchFamily="18" charset="0"/>
                  </a:rPr>
                  <a:t>condiţionate</a:t>
                </a:r>
              </a:p>
              <a:p>
                <a:pPr lvl="0">
                  <a:lnSpc>
                    <a:spcPct val="130000"/>
                  </a:lnSpc>
                  <a:spcBef>
                    <a:spcPts val="0"/>
                  </a:spcBef>
                </a:pPr>
                <a:r>
                  <a:rPr lang="ro-RO" sz="2800" b="1" i="1" dirty="0" smtClean="0">
                    <a:solidFill>
                      <a:schemeClr val="tx1"/>
                    </a:solidFill>
                    <a:latin typeface="Times New Roman" pitchFamily="18" charset="0"/>
                    <a:cs typeface="Times New Roman" pitchFamily="18" charset="0"/>
                  </a:rPr>
                  <a:t>P</a:t>
                </a:r>
                <a:r>
                  <a:rPr lang="en-US" sz="2800" b="1" i="1" dirty="0" smtClean="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a:t>
                </a:r>
                <a:r>
                  <a:rPr lang="ro-RO" sz="2800" b="1" i="1" dirty="0" smtClean="0">
                    <a:solidFill>
                      <a:schemeClr val="tx1"/>
                    </a:solidFill>
                    <a:latin typeface="Times New Roman" pitchFamily="18" charset="0"/>
                    <a:cs typeface="Times New Roman" pitchFamily="18" charset="0"/>
                  </a:rPr>
                  <a:t>X</a:t>
                </a:r>
                <a:r>
                  <a:rPr lang="en-US" sz="2800" b="1" dirty="0" smtClean="0">
                    <a:solidFill>
                      <a:schemeClr val="tx1"/>
                    </a:solidFill>
                    <a:latin typeface="Times New Roman" pitchFamily="18" charset="0"/>
                    <a:cs typeface="Times New Roman" pitchFamily="18" charset="0"/>
                  </a:rPr>
                  <a:t> |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o variabilă dovadă din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atunci calcularea </a:t>
                </a:r>
                <a:r>
                  <a:rPr lang="ro-RO" sz="2800" b="1">
                    <a:solidFill>
                      <a:schemeClr val="tx1"/>
                    </a:solidFill>
                    <a:latin typeface="Times New Roman" pitchFamily="18" charset="0"/>
                    <a:cs typeface="Times New Roman" pitchFamily="18" charset="0"/>
                  </a:rPr>
                  <a:t>lui </a:t>
                </a:r>
                <a:r>
                  <a:rPr lang="en-US" sz="2800" b="1" smtClean="0">
                    <a:solidFill>
                      <a:schemeClr val="tx1"/>
                    </a:solidFill>
                    <a:latin typeface="Times New Roman" pitchFamily="18" charset="0"/>
                    <a:cs typeface="Times New Roman" pitchFamily="18" charset="0"/>
                  </a:rPr>
                  <a:t/>
                </a:r>
                <a:br>
                  <a:rPr lang="en-US" sz="2800" b="1" smtClean="0">
                    <a:solidFill>
                      <a:schemeClr val="tx1"/>
                    </a:solidFill>
                    <a:latin typeface="Times New Roman" pitchFamily="18" charset="0"/>
                    <a:cs typeface="Times New Roman" pitchFamily="18" charset="0"/>
                  </a:rPr>
                </a:br>
                <a:r>
                  <a:rPr lang="ro-RO" sz="2800" b="1" i="1" smtClean="0">
                    <a:solidFill>
                      <a:schemeClr val="tx1"/>
                    </a:solidFill>
                    <a:latin typeface="Times New Roman" pitchFamily="18" charset="0"/>
                    <a:cs typeface="Times New Roman" pitchFamily="18" charset="0"/>
                  </a:rPr>
                  <a:t>P</a:t>
                </a:r>
                <a:r>
                  <a:rPr lang="en-US" sz="2800" b="1" i="1"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smtClean="0">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nu aparţine lui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smtClean="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smtClean="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deasupra</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care sunt conectate la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dedesubtul</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şi care sunt conectate </a:t>
                </a:r>
                <a:r>
                  <a:rPr lang="ro-RO" sz="1600" b="1">
                    <a:solidFill>
                      <a:schemeClr val="tx1"/>
                    </a:solidFill>
                    <a:latin typeface="Times New Roman" pitchFamily="18" charset="0"/>
                    <a:cs typeface="Times New Roman" pitchFamily="18" charset="0"/>
                  </a:rPr>
                  <a:t>la </a:t>
                </a:r>
                <a:r>
                  <a:rPr lang="en-US" sz="1600" b="1" i="1" smtClean="0">
                    <a:solidFill>
                      <a:schemeClr val="tx1"/>
                    </a:solidFill>
                    <a:latin typeface="Times New Roman" pitchFamily="18" charset="0"/>
                    <a:cs typeface="Times New Roman" pitchFamily="18" charset="0"/>
                  </a:rPr>
                  <a:t>X</a:t>
                </a:r>
                <a:r>
                  <a:rPr lang="ro-RO" sz="1600" b="1"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smtClean="0">
                    <a:solidFill>
                      <a:schemeClr val="tx1"/>
                    </a:solidFill>
                    <a:latin typeface="Times New Roman" pitchFamily="18" charset="0"/>
                    <a:cs typeface="Times New Roman" pitchFamily="18" charset="0"/>
                  </a:rPr>
                  <a:t>Fie re</a:t>
                </a:r>
                <a:r>
                  <a:rPr lang="ro-RO" sz="2600" b="1" dirty="0" smtClean="0">
                    <a:solidFill>
                      <a:schemeClr val="tx1"/>
                    </a:solidFill>
                    <a:latin typeface="Times New Roman" pitchFamily="18" charset="0"/>
                    <a:cs typeface="Times New Roman" pitchFamily="18" charset="0"/>
                  </a:rPr>
                  <a:t>ţ</a:t>
                </a:r>
                <a:r>
                  <a:rPr lang="en-US" sz="2600" b="1" dirty="0" err="1" smtClean="0">
                    <a:solidFill>
                      <a:schemeClr val="tx1"/>
                    </a:solidFill>
                    <a:latin typeface="Times New Roman" pitchFamily="18" charset="0"/>
                    <a:cs typeface="Times New Roman" pitchFamily="18" charset="0"/>
                  </a:rPr>
                  <a:t>eaua</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anterioar</a:t>
                </a:r>
                <a:r>
                  <a:rPr lang="ro-RO" sz="2600" b="1" dirty="0" smtClean="0">
                    <a:solidFill>
                      <a:schemeClr val="tx1"/>
                    </a:solidFill>
                    <a:latin typeface="Times New Roman" pitchFamily="18" charset="0"/>
                    <a:cs typeface="Times New Roman" pitchFamily="18" charset="0"/>
                  </a:rPr>
                  <a:t>ă</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E</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a:t>
                </a:r>
                <a:r>
                  <a:rPr lang="ro-RO" sz="2600" b="1" dirty="0" smtClean="0">
                    <a:solidFill>
                      <a:schemeClr val="tx1"/>
                    </a:solidFill>
                    <a:latin typeface="Times New Roman" pitchFamily="18" charset="0"/>
                    <a:cs typeface="Times New Roman" pitchFamily="18" charset="0"/>
                  </a:rPr>
                  <a:t>"deasupra</a:t>
                </a:r>
                <a:r>
                  <a:rPr lang="ro-RO" sz="2600" b="1" dirty="0">
                    <a:solidFill>
                      <a:schemeClr val="tx1"/>
                    </a:solidFill>
                    <a:latin typeface="Times New Roman" pitchFamily="18" charset="0"/>
                    <a:cs typeface="Times New Roman" pitchFamily="18" charset="0"/>
                  </a:rPr>
                  <a:t>”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”dedesubtul”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şi 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smtClean="0">
                    <a:solidFill>
                      <a:schemeClr val="tx1"/>
                    </a:solidFill>
                    <a:latin typeface="Times New Roman" pitchFamily="18" charset="0"/>
                    <a:cs typeface="Times New Roman" pitchFamily="18" charset="0"/>
                  </a:rPr>
                  <a:t>P</a:t>
                </a:r>
                <a:r>
                  <a:rPr lang="en-US" sz="2600" i="1" dirty="0" smtClean="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smtClean="0">
                    <a:solidFill>
                      <a:schemeClr val="tx1"/>
                    </a:solidFill>
                    <a:latin typeface="Times New Roman" pitchFamily="18" charset="0"/>
                    <a:cs typeface="Times New Roman" pitchFamily="18" charset="0"/>
                  </a:rPr>
                  <a:t>)</a:t>
                </a:r>
                <a:r>
                  <a:rPr lang="ro-RO" sz="2600" b="1"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smtClean="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a:t>
                </a:r>
                <a:r>
                  <a:rPr lang="ro-RO" sz="2800" b="1" dirty="0" smtClean="0">
                    <a:solidFill>
                      <a:schemeClr val="tx1"/>
                    </a:solidFill>
                    <a:latin typeface="Times New Roman" pitchFamily="18" charset="0"/>
                    <a:cs typeface="Times New Roman" pitchFamily="18" charset="0"/>
                  </a:rPr>
                  <a:t>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a:t>
                </a:r>
                <a:r>
                  <a:rPr lang="ro-RO" sz="2800" b="1" dirty="0" smtClean="0">
                    <a:solidFill>
                      <a:schemeClr val="tx1"/>
                    </a:solidFill>
                    <a:latin typeface="Times New Roman" pitchFamily="18" charset="0"/>
                    <a:cs typeface="Times New Roman" pitchFamily="18" charset="0"/>
                  </a:rPr>
                  <a:t>următoarea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smtClean="0">
                    <a:solidFill>
                      <a:schemeClr val="tx1"/>
                    </a:solidFill>
                    <a:latin typeface="Times New Roman" pitchFamily="18" charset="0"/>
                    <a:cs typeface="Times New Roman" pitchFamily="18" charset="0"/>
                  </a:rPr>
                  <a:t>) = </a:t>
                </a:r>
                <a:r>
                  <a:rPr lang="ro-RO" sz="2800" i="1" dirty="0" smtClean="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smtClean="0">
                    <a:solidFill>
                      <a:schemeClr val="tx1"/>
                    </a:solidFill>
                    <a:latin typeface="Times New Roman" pitchFamily="18" charset="0"/>
                    <a:cs typeface="Times New Roman" pitchFamily="18" charset="0"/>
                  </a:rPr>
                  <a:t>)</a:t>
                </a:r>
                <a:r>
                  <a:rPr lang="ro-RO" sz="2800" i="1" dirty="0" smtClean="0">
                    <a:solidFill>
                      <a:schemeClr val="tx1"/>
                    </a:solidFill>
                    <a:latin typeface="Times New Roman" pitchFamily="18" charset="0"/>
                    <a:cs typeface="Times New Roman" pitchFamily="18" charset="0"/>
                  </a:rPr>
                  <a:t>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ro-RO" sz="2800" i="1" dirty="0" smtClean="0">
                    <a:solidFill>
                      <a:schemeClr val="tx1"/>
                    </a:solidFill>
                    <a:latin typeface="Times New Roman" pitchFamily="18" charset="0"/>
                    <a:cs typeface="Times New Roman" pitchFamily="18" charset="0"/>
                  </a:rPr>
                  <a:t>X</a:t>
                </a:r>
                <a:r>
                  <a:rPr lang="ro-RO" sz="2800" dirty="0" smtClean="0">
                    <a:solidFill>
                      <a:schemeClr val="tx1"/>
                    </a:solidFill>
                    <a:latin typeface="Times New Roman" pitchFamily="18" charset="0"/>
                    <a:cs typeface="Times New Roman" pitchFamily="18" charset="0"/>
                  </a:rPr>
                  <a:t>)</a:t>
                </a:r>
                <a:r>
                  <a:rPr lang="en-US" sz="2800" b="1" dirty="0" smtClean="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efectu</a:t>
                </a:r>
                <a:r>
                  <a:rPr lang="ro-RO" sz="2000" b="1" dirty="0" smtClean="0">
                    <a:solidFill>
                      <a:schemeClr val="tx1"/>
                    </a:solidFill>
                    <a:latin typeface="Times New Roman" pitchFamily="18" charset="0"/>
                    <a:cs typeface="Times New Roman" pitchFamily="18" charset="0"/>
                  </a:rPr>
                  <a:t>ă</a:t>
                </a:r>
                <a:r>
                  <a:rPr lang="en-US" sz="2000" b="1" dirty="0" err="1" smtClean="0">
                    <a:solidFill>
                      <a:schemeClr val="tx1"/>
                    </a:solidFill>
                    <a:latin typeface="Times New Roman" pitchFamily="18" charset="0"/>
                    <a:cs typeface="Times New Roman" pitchFamily="18" charset="0"/>
                  </a:rPr>
                  <a:t>rii</a:t>
                </a:r>
                <a:r>
                  <a:rPr lang="en-US" sz="2000" b="1" dirty="0" smtClean="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smtClean="0">
                    <a:solidFill>
                      <a:schemeClr val="tx1"/>
                    </a:solidFill>
                    <a:latin typeface="Times New Roman" pitchFamily="18" charset="0"/>
                    <a:cs typeface="Times New Roman" pitchFamily="18" charset="0"/>
                  </a:rPr>
                  <a:t>ob</a:t>
                </a:r>
                <a:r>
                  <a:rPr lang="ro-RO" sz="2000" b="1" dirty="0" smtClean="0">
                    <a:solidFill>
                      <a:schemeClr val="tx1"/>
                    </a:solidFill>
                    <a:latin typeface="Times New Roman" pitchFamily="18" charset="0"/>
                    <a:cs typeface="Times New Roman" pitchFamily="18" charset="0"/>
                  </a:rPr>
                  <a:t>ţ</a:t>
                </a:r>
                <a:r>
                  <a:rPr lang="en-US" sz="2000" b="1" dirty="0" err="1" smtClean="0">
                    <a:solidFill>
                      <a:schemeClr val="tx1"/>
                    </a:solidFill>
                    <a:latin typeface="Times New Roman" pitchFamily="18" charset="0"/>
                    <a:cs typeface="Times New Roman" pitchFamily="18" charset="0"/>
                  </a:rPr>
                  <a:t>ine</a:t>
                </a:r>
                <a:r>
                  <a:rPr lang="en-US"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a:t>
                </a:r>
                <a:r>
                  <a:rPr lang="ro-RO" sz="2000" b="1" dirty="0" smtClean="0">
                    <a:solidFill>
                      <a:schemeClr val="tx1"/>
                    </a:solidFill>
                    <a:latin typeface="Times New Roman" pitchFamily="18" charset="0"/>
                    <a:cs typeface="Times New Roman" pitchFamily="18" charset="0"/>
                  </a:rPr>
                  <a:t>dată de</a:t>
                </a:r>
                <a:endParaRPr lang="en-US" sz="2000" b="1" dirty="0" smtClean="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r>
                  <a:rPr lang="ro-RO" sz="2000" i="1" dirty="0" smtClean="0">
                    <a:solidFill>
                      <a:schemeClr val="tx1"/>
                    </a:solidFill>
                    <a:latin typeface="Times New Roman" pitchFamily="18" charset="0"/>
                    <a:cs typeface="Times New Roman" pitchFamily="18" charset="0"/>
                  </a:rPr>
                  <a:t>P</a:t>
                </a:r>
                <a:r>
                  <a:rPr lang="en-US" sz="2000" i="1" dirty="0" smtClean="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smtClean="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smtClean="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pPr algn="just"/>
                <a:r>
                  <a:rPr lang="en-US" sz="2000" b="1" dirty="0" err="1" smtClean="0">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smtClean="0">
                    <a:solidFill>
                      <a:schemeClr val="tx1"/>
                    </a:solidFill>
                    <a:latin typeface="Times New Roman" pitchFamily="18" charset="0"/>
                    <a:cs typeface="Times New Roman" pitchFamily="18" charset="0"/>
                  </a:rPr>
                  <a:t>nd</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(2) </a:t>
                </a:r>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a:solidFill>
                      <a:schemeClr val="tx1"/>
                    </a:solidFill>
                    <a:latin typeface="Times New Roman" pitchFamily="18" charset="0"/>
                    <a:cs typeface="Times New Roman" pitchFamily="18" charset="0"/>
                  </a:rPr>
                  <a:t>(1), </a:t>
                </a:r>
                <a:r>
                  <a:rPr lang="en-US" sz="2000" b="1" dirty="0" err="1">
                    <a:solidFill>
                      <a:schemeClr val="tx1"/>
                    </a:solidFill>
                    <a:latin typeface="Times New Roman" pitchFamily="18" charset="0"/>
                    <a:cs typeface="Times New Roman" pitchFamily="18" charset="0"/>
                  </a:rPr>
                  <a:t>avem</a:t>
                </a:r>
                <a:r>
                  <a:rPr lang="en-US" sz="2000" b="1" dirty="0" smtClean="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a:cs typeface="Times New Roman" pitchFamily="18" charset="0"/>
                              </a:rPr>
                            </m:ctrlPr>
                          </m:dPr>
                          <m:e>
                            <m:d>
                              <m:dPr>
                                <m:begChr m:val="{"/>
                                <m:endChr m:val="}"/>
                                <m:ctrlPr>
                                  <a:rPr lang="en-US" sz="2000" i="1">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a:t>
                </a:r>
                <a:r>
                  <a:rPr lang="ro-RO" sz="2400" b="1" dirty="0" smtClean="0">
                    <a:solidFill>
                      <a:schemeClr val="tx1"/>
                    </a:solidFill>
                    <a:latin typeface="Times New Roman" pitchFamily="18" charset="0"/>
                    <a:cs typeface="Times New Roman" pitchFamily="18" charset="0"/>
                  </a:rPr>
                  <a:t>mulţimii </a:t>
                </a:r>
                <a14:m>
                  <m:oMath xmlns:m="http://schemas.openxmlformats.org/officeDocument/2006/math">
                    <m:sSub>
                      <m:sSubPr>
                        <m:ctrlPr>
                          <a:rPr lang="ro-RO" sz="2400" b="1" i="1">
                            <a:solidFill>
                              <a:schemeClr val="tx1"/>
                            </a:solidFill>
                            <a:latin typeface="Cambria Math"/>
                            <a:cs typeface="Times New Roman" pitchFamily="18" charset="0"/>
                          </a:rPr>
                        </m:ctrlPr>
                      </m:sSubPr>
                      <m:e>
                        <m:sSup>
                          <m:sSupPr>
                            <m:ctrlPr>
                              <a:rPr lang="ro-RO" sz="2400" b="1" i="1">
                                <a:solidFill>
                                  <a:schemeClr val="tx1"/>
                                </a:solidFill>
                                <a:latin typeface="Cambria Math"/>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se </a:t>
                </a:r>
                <a:r>
                  <a:rPr lang="ro-RO" sz="2400" b="1" dirty="0" smtClean="0">
                    <a:solidFill>
                      <a:schemeClr val="tx1"/>
                    </a:solidFill>
                    <a:latin typeface="Times New Roman" pitchFamily="18" charset="0"/>
                    <a:cs typeface="Times New Roman" pitchFamily="18" charset="0"/>
                  </a:rPr>
                  <a:t>obţine </a:t>
                </a:r>
                <a:r>
                  <a:rPr lang="ro-RO" sz="2400" b="1" dirty="0">
                    <a:solidFill>
                      <a:schemeClr val="tx1"/>
                    </a:solidFill>
                    <a:latin typeface="Times New Roman" pitchFamily="18" charset="0"/>
                    <a:cs typeface="Times New Roman" pitchFamily="18" charset="0"/>
                  </a:rPr>
                  <a:t>ca fiind</a:t>
                </a:r>
                <a:r>
                  <a:rPr lang="ro-RO" sz="2400" b="1" dirty="0" smtClean="0">
                    <a:solidFill>
                      <a:schemeClr val="tx1"/>
                    </a:solidFill>
                    <a:latin typeface="Times New Roman" pitchFamily="18" charset="0"/>
                    <a:cs typeface="Times New Roman" pitchFamily="18" charset="0"/>
                  </a:rPr>
                  <a:t>:</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a:cs typeface="Times New Roman" pitchFamily="18" charset="0"/>
                                    <a:sym typeface="Symbol"/>
                                  </a:rPr>
                                </m:ctrlPr>
                              </m:dPr>
                              <m:e>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Men</a:t>
                </a:r>
                <a:r>
                  <a:rPr lang="ro-RO" sz="2400" b="1" dirty="0" smtClean="0">
                    <a:solidFill>
                      <a:schemeClr val="tx1"/>
                    </a:solidFill>
                    <a:latin typeface="Times New Roman" pitchFamily="18" charset="0"/>
                    <a:cs typeface="Times New Roman" pitchFamily="18" charset="0"/>
                  </a:rPr>
                  <a:t>ţ</a:t>
                </a:r>
                <a:r>
                  <a:rPr lang="en-US" sz="2400" b="1" dirty="0" err="1" smtClean="0">
                    <a:solidFill>
                      <a:schemeClr val="tx1"/>
                    </a:solidFill>
                    <a:latin typeface="Times New Roman" pitchFamily="18" charset="0"/>
                    <a:cs typeface="Times New Roman" pitchFamily="18" charset="0"/>
                  </a:rPr>
                  <a:t>ionăm</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părinţilor</a:t>
                </a:r>
                <a:r>
                  <a:rPr lang="en-US" sz="24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şi</a:t>
                </a:r>
                <a:r>
                  <a:rPr lang="en-US" sz="2400" b="1" dirty="0" smtClean="0">
                    <a:solidFill>
                      <a:schemeClr val="tx1"/>
                    </a:solidFill>
                    <a:latin typeface="Times New Roman" pitchFamily="18" charset="0"/>
                    <a:cs typeface="Times New Roman" pitchFamily="18" charset="0"/>
                  </a:rPr>
                  <a:t> u </a:t>
                </a:r>
                <a:r>
                  <a:rPr lang="en-US" sz="2400" b="1" dirty="0" err="1" smtClean="0">
                    <a:solidFill>
                      <a:schemeClr val="tx1"/>
                    </a:solidFill>
                    <a:latin typeface="Times New Roman" pitchFamily="18" charset="0"/>
                    <a:cs typeface="Times New Roman" pitchFamily="18" charset="0"/>
                  </a:rPr>
                  <a:t>reprezint</a:t>
                </a:r>
                <a:r>
                  <a:rPr lang="ro-RO" sz="2400" b="1" dirty="0" smtClean="0">
                    <a:solidFill>
                      <a:schemeClr val="tx1"/>
                    </a:solidFill>
                    <a:latin typeface="Times New Roman" pitchFamily="18" charset="0"/>
                    <a:cs typeface="Times New Roman" pitchFamily="18" charset="0"/>
                  </a:rPr>
                  <a:t>ă</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a:cs typeface="Times New Roman" pitchFamily="18" charset="0"/>
                          </a:rPr>
                        </m:ctrlPr>
                      </m:dPr>
                      <m:e>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fie </a:t>
                </a:r>
                <a14:m>
                  <m:oMath xmlns:m="http://schemas.openxmlformats.org/officeDocument/2006/math">
                    <m:sSub>
                      <m:sSubPr>
                        <m:ctrlPr>
                          <a:rPr lang="en-US" sz="2400" b="1" i="1">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urm</a:t>
                </a:r>
                <a:r>
                  <a:rPr lang="ro-RO" sz="2400" b="1" dirty="0" smtClean="0">
                    <a:solidFill>
                      <a:schemeClr val="tx1"/>
                    </a:solidFill>
                    <a:latin typeface="Times New Roman" pitchFamily="18" charset="0"/>
                    <a:cs typeface="Times New Roman" pitchFamily="18" charset="0"/>
                  </a:rPr>
                  <a:t>ă</a:t>
                </a:r>
                <a:r>
                  <a:rPr lang="en-US" sz="2400" b="1" dirty="0" err="1" smtClean="0">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smtClean="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smtClean="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INTEROGARE-REŢEA</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ro-RO" sz="1300" dirty="0" smtClean="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smtClean="0">
                    <a:solidFill>
                      <a:schemeClr val="tx1"/>
                    </a:solidFill>
                    <a:latin typeface="Times New Roman" pitchFamily="18" charset="0"/>
                    <a:cs typeface="Times New Roman" pitchFamily="18" charset="0"/>
                  </a:rPr>
                  <a:t>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input</a:t>
                </a:r>
                <a:r>
                  <a:rPr lang="ro-RO" sz="1300" dirty="0" smtClean="0">
                    <a:solidFill>
                      <a:schemeClr val="tx1"/>
                    </a:solidFill>
                    <a:latin typeface="Arial" pitchFamily="34" charset="0"/>
                    <a:cs typeface="Arial" pitchFamily="34" charset="0"/>
                  </a:rPr>
                  <a:t>:</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X,</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 </a:t>
                </a:r>
                <a:r>
                  <a:rPr lang="en-US" sz="1300" dirty="0" err="1" smtClean="0">
                    <a:solidFill>
                      <a:schemeClr val="tx1"/>
                    </a:solidFill>
                    <a:latin typeface="Times New Roman" pitchFamily="18" charset="0"/>
                    <a:cs typeface="Times New Roman" pitchFamily="18" charset="0"/>
                  </a:rPr>
                  <a:t>nul</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smtClean="0">
                    <a:solidFill>
                      <a:schemeClr val="tx1"/>
                    </a:solidFill>
                    <a:latin typeface="Times New Roman" pitchFamily="18" charset="0"/>
                    <a:cs typeface="Times New Roman" pitchFamily="18" charset="0"/>
                  </a:rPr>
                  <a:t>P</a:t>
                </a:r>
                <a:r>
                  <a:rPr lang="en-US" sz="1300" dirty="0" smtClean="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sym typeface="Symbol"/>
                  </a:rPr>
                  <a:t></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PĂRINŢI</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smtClean="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smtClean="0">
                    <a:solidFill>
                      <a:schemeClr val="tx1"/>
                    </a:solidFill>
                    <a:latin typeface="Times New Roman" pitchFamily="18" charset="0"/>
                    <a:cs typeface="Times New Roman" pitchFamily="18" charset="0"/>
                  </a:rPr>
                  <a:t>P(X)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a:t>
                </a:r>
                <a:r>
                  <a:rPr lang="en-US" sz="1300" b="1" dirty="0" smtClean="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a:cs typeface="Arial" pitchFamily="34" charset="0"/>
                          </a:rPr>
                        </m:ctrlPr>
                      </m:dPr>
                      <m:e>
                        <m:sSub>
                          <m:sSubPr>
                            <m:ctrlPr>
                              <a:rPr lang="en-US" sz="1300" b="0" i="1" dirty="0" smtClean="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smtClean="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smtClean="0">
                    <a:solidFill>
                      <a:schemeClr val="tx1"/>
                    </a:solidFill>
                    <a:latin typeface="Arial" pitchFamily="34" charset="0"/>
                    <a:cs typeface="Arial" pitchFamily="34" charset="0"/>
                  </a:rPr>
                  <a:t>FII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-V</a:t>
                </a:r>
                <a:endParaRPr lang="en-US" sz="1300" i="1" dirty="0">
                  <a:solidFill>
                    <a:schemeClr val="tx1"/>
                  </a:solidFill>
                  <a:latin typeface="Times New Roman" pitchFamily="18" charset="0"/>
                  <a:cs typeface="Times New Roman" pitchFamily="18" charset="0"/>
                </a:endParaRPr>
              </a:p>
              <a:p>
                <a:pPr algn="just">
                  <a:spcBef>
                    <a:spcPts val="0"/>
                  </a:spcBef>
                </a:pPr>
                <a:r>
                  <a:rPr lang="en-US"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if</a:t>
                </a:r>
                <a:r>
                  <a:rPr lang="ro-RO" sz="1300" dirty="0" smtClean="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en-US" sz="1300" b="1"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smtClean="0">
                    <a:solidFill>
                      <a:schemeClr val="tx1"/>
                    </a:solidFill>
                    <a:latin typeface="Times New Roman" pitchFamily="18" charset="0"/>
                    <a:cs typeface="Times New Roman" pitchFamily="18" charset="0"/>
                  </a:rPr>
                  <a:t> =</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DOVEZI-EXCEPT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smtClean="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 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smtClean="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a:cs typeface="Times New Roman" pitchFamily="18" charset="0"/>
                                    <a:sym typeface="Symbol"/>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(1)</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Graful </a:t>
            </a:r>
            <a:r>
              <a:rPr lang="vi-VN" sz="2600" b="1">
                <a:solidFill>
                  <a:schemeClr val="tx1"/>
                </a:solidFill>
                <a:latin typeface="Times New Roman" pitchFamily="18" charset="0"/>
                <a:cs typeface="Times New Roman" pitchFamily="18" charset="0"/>
              </a:rPr>
              <a:t>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(2)</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(3)</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arce direcţionate conectează perechi de noduri. În mod intuitiv, semnificaţia unui arc direcţionat de la nodul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la nodul </a:t>
            </a:r>
            <a:r>
              <a:rPr lang="ro-RO" sz="2600" b="1" i="1">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este aceea că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smtClean="0">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(4)</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Fiecărui </a:t>
            </a:r>
            <a:r>
              <a:rPr lang="vi-VN" sz="2600" b="1">
                <a:solidFill>
                  <a:schemeClr val="tx1"/>
                </a:solidFill>
                <a:latin typeface="Times New Roman" pitchFamily="18" charset="0"/>
                <a:cs typeface="Times New Roman" pitchFamily="18" charset="0"/>
              </a:rPr>
              <a:t>nod îi corespunde un tabel de probabilităţi condiţionate care cuantifică efectele pe care părinţii le au asupra nodului respectiv. (Părinţii unui nod sunt toate acele noduri din care pleacă arce direcţionate înspre acesta</a:t>
            </a:r>
            <a:r>
              <a:rPr lang="vi-VN" sz="2600" b="1"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2640994"/>
              </p:ext>
            </p:extLst>
          </p:nvPr>
        </p:nvGraphicFramePr>
        <p:xfrm>
          <a:off x="2222696" y="3483456"/>
          <a:ext cx="4698608" cy="3268980"/>
        </p:xfrm>
        <a:graphic>
          <a:graphicData uri="http://schemas.openxmlformats.org/drawingml/2006/table">
            <a:tbl>
              <a:tblPr>
                <a:tableStyleId>{5940675A-B579-460E-94D1-54222C63F5DA}</a:tableStyleId>
              </a:tblPr>
              <a:tblGrid>
                <a:gridCol w="3188341"/>
                <a:gridCol w="1510267"/>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Probabilitate</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0.95</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0.8</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baseline="0"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smtClean="0">
                <a:solidFill>
                  <a:schemeClr val="tx1"/>
                </a:solidFill>
                <a:latin typeface="Times New Roman" pitchFamily="18" charset="0"/>
                <a:cs typeface="Times New Roman" pitchFamily="18" charset="0"/>
              </a:rPr>
              <a:t>oricărui</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smtClean="0">
                <a:solidFill>
                  <a:schemeClr val="tx1"/>
                </a:solidFill>
                <a:latin typeface="Times New Roman" pitchFamily="18" charset="0"/>
                <a:cs typeface="Times New Roman" pitchFamily="18" charset="0"/>
              </a:rPr>
              <a:t>A</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283</cp:revision>
  <cp:lastPrinted>2021-03-15T13:57:21Z</cp:lastPrinted>
  <dcterms:created xsi:type="dcterms:W3CDTF">2021-02-04T13:39:53Z</dcterms:created>
  <dcterms:modified xsi:type="dcterms:W3CDTF">2021-03-15T21:52:34Z</dcterms:modified>
</cp:coreProperties>
</file>