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77" r:id="rId21"/>
    <p:sldId id="278" r:id="rId22"/>
    <p:sldId id="279" r:id="rId23"/>
    <p:sldId id="280" r:id="rId24"/>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CC0099"/>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60" autoAdjust="0"/>
    <p:restoredTop sz="94660" autoAdjust="0"/>
  </p:normalViewPr>
  <p:slideViewPr>
    <p:cSldViewPr snapToGrid="0">
      <p:cViewPr varScale="1">
        <p:scale>
          <a:sx n="89" d="100"/>
          <a:sy n="89" d="100"/>
        </p:scale>
        <p:origin x="-1548"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3/29/2021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3/29/2021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3/29/2021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3/29/2021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3/29/2021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3/29/2021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0850" lvl="0" indent="-450850" algn="just">
              <a:lnSpc>
                <a:spcPct val="110000"/>
              </a:lnSpc>
              <a:spcBef>
                <a:spcPts val="0"/>
              </a:spcBef>
              <a:buFont typeface="Wingdings" pitchFamily="2" charset="2"/>
              <a:buChar char="Ø"/>
            </a:pPr>
            <a:r>
              <a:rPr lang="en-US" sz="2000" b="1" u="sng" dirty="0" err="1">
                <a:solidFill>
                  <a:schemeClr val="tx1"/>
                </a:solidFill>
                <a:latin typeface="Times New Roman" pitchFamily="18" charset="0"/>
                <a:cs typeface="Times New Roman" pitchFamily="18" charset="0"/>
              </a:rPr>
              <a:t>Problema</a:t>
            </a:r>
            <a:r>
              <a:rPr lang="en-US" sz="2000" b="1" u="sng"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algn="just">
              <a:lnSpc>
                <a:spcPct val="110000"/>
              </a:lnSpc>
              <a:spcBef>
                <a:spcPts val="0"/>
              </a:spcBef>
            </a:pPr>
            <a:r>
              <a:rPr lang="en-US" sz="2000" b="1" dirty="0" err="1">
                <a:solidFill>
                  <a:schemeClr val="tx1"/>
                </a:solidFill>
                <a:latin typeface="Times New Roman" pitchFamily="18" charset="0"/>
                <a:cs typeface="Times New Roman" pitchFamily="18" charset="0"/>
              </a:rPr>
              <a:t>Fiind</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sirul</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intrare</a:t>
            </a:r>
            <a:endParaRPr lang="en-US" sz="2000" dirty="0">
              <a:solidFill>
                <a:schemeClr val="tx1"/>
              </a:solidFill>
              <a:latin typeface="Times New Roman" pitchFamily="18" charset="0"/>
              <a:cs typeface="Times New Roman" pitchFamily="18" charset="0"/>
            </a:endParaRPr>
          </a:p>
          <a:p>
            <a:pPr marL="450850" algn="just">
              <a:lnSpc>
                <a:spcPct val="110000"/>
              </a:lnSpc>
              <a:spcBef>
                <a:spcPts val="0"/>
              </a:spcBef>
            </a:pPr>
            <a:r>
              <a:rPr lang="en-US" sz="2000" b="1" i="1" dirty="0">
                <a:solidFill>
                  <a:schemeClr val="tx1"/>
                </a:solidFill>
                <a:latin typeface="Times New Roman" pitchFamily="18" charset="0"/>
                <a:cs typeface="Times New Roman" pitchFamily="18" charset="0"/>
              </a:rPr>
              <a:t>In </a:t>
            </a:r>
            <a:r>
              <a:rPr lang="en-US" sz="2000" b="1" i="1" dirty="0" err="1">
                <a:solidFill>
                  <a:schemeClr val="tx1"/>
                </a:solidFill>
                <a:latin typeface="Times New Roman" pitchFamily="18" charset="0"/>
                <a:cs typeface="Times New Roman" pitchFamily="18" charset="0"/>
              </a:rPr>
              <a:t>aceasta</a:t>
            </a:r>
            <a:r>
              <a:rPr lang="en-US" sz="2000" b="1" i="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familie</a:t>
            </a:r>
            <a:r>
              <a:rPr lang="en-US" sz="2000" b="1" i="1" dirty="0">
                <a:solidFill>
                  <a:schemeClr val="tx1"/>
                </a:solidFill>
                <a:latin typeface="Times New Roman" pitchFamily="18" charset="0"/>
                <a:cs typeface="Times New Roman" pitchFamily="18" charset="0"/>
              </a:rPr>
              <a:t> </a:t>
            </a:r>
            <a:r>
              <a:rPr lang="en-US" sz="2000" b="1" i="1" u="sng" dirty="0" err="1">
                <a:solidFill>
                  <a:schemeClr val="tx1"/>
                </a:solidFill>
                <a:latin typeface="Times New Roman" pitchFamily="18" charset="0"/>
                <a:cs typeface="Times New Roman" pitchFamily="18" charset="0"/>
              </a:rPr>
              <a:t>masa</a:t>
            </a:r>
            <a:r>
              <a:rPr lang="en-US" sz="2000" b="1" i="1" dirty="0">
                <a:solidFill>
                  <a:schemeClr val="tx1"/>
                </a:solidFill>
                <a:latin typeface="Times New Roman" pitchFamily="18" charset="0"/>
                <a:cs typeface="Times New Roman" pitchFamily="18" charset="0"/>
              </a:rPr>
              <a:t> se </a:t>
            </a:r>
            <a:r>
              <a:rPr lang="en-US" sz="2000" b="1" i="1" dirty="0" err="1">
                <a:solidFill>
                  <a:schemeClr val="tx1"/>
                </a:solidFill>
                <a:latin typeface="Times New Roman" pitchFamily="18" charset="0"/>
                <a:cs typeface="Times New Roman" pitchFamily="18" charset="0"/>
              </a:rPr>
              <a:t>ia</a:t>
            </a:r>
            <a:r>
              <a:rPr lang="en-US" sz="2000" b="1" i="1" dirty="0">
                <a:solidFill>
                  <a:schemeClr val="tx1"/>
                </a:solidFill>
                <a:latin typeface="Times New Roman" pitchFamily="18" charset="0"/>
                <a:cs typeface="Times New Roman" pitchFamily="18" charset="0"/>
              </a:rPr>
              <a:t> la ore fixe.</a:t>
            </a:r>
            <a:endParaRPr lang="en-US" sz="2000" dirty="0">
              <a:solidFill>
                <a:schemeClr val="tx1"/>
              </a:solidFill>
              <a:latin typeface="Times New Roman" pitchFamily="18" charset="0"/>
              <a:cs typeface="Times New Roman" pitchFamily="18" charset="0"/>
            </a:endParaRPr>
          </a:p>
          <a:p>
            <a:pPr marL="450850" algn="just">
              <a:lnSpc>
                <a:spcPct val="110000"/>
              </a:lnSpc>
              <a:spcBef>
                <a:spcPts val="0"/>
              </a:spcBef>
            </a:pPr>
            <a:r>
              <a:rPr lang="en-US" sz="2000" b="1" dirty="0" err="1">
                <a:solidFill>
                  <a:schemeClr val="tx1"/>
                </a:solidFill>
                <a:latin typeface="Times New Roman" pitchFamily="18" charset="0"/>
                <a:cs typeface="Times New Roman" pitchFamily="18" charset="0"/>
              </a:rPr>
              <a:t>sa</a:t>
            </a:r>
            <a:r>
              <a:rPr lang="en-US" sz="2000" b="1" dirty="0">
                <a:solidFill>
                  <a:schemeClr val="tx1"/>
                </a:solidFill>
                <a:latin typeface="Times New Roman" pitchFamily="18" charset="0"/>
                <a:cs typeface="Times New Roman" pitchFamily="18" charset="0"/>
              </a:rPr>
              <a:t> se </a:t>
            </a:r>
            <a:r>
              <a:rPr lang="en-US" sz="2000" b="1" dirty="0" err="1">
                <a:solidFill>
                  <a:schemeClr val="tx1"/>
                </a:solidFill>
                <a:latin typeface="Times New Roman" pitchFamily="18" charset="0"/>
                <a:cs typeface="Times New Roman" pitchFamily="18" charset="0"/>
              </a:rPr>
              <a:t>conceapa</a:t>
            </a:r>
            <a:r>
              <a:rPr lang="en-US" sz="2000" b="1" dirty="0">
                <a:solidFill>
                  <a:schemeClr val="tx1"/>
                </a:solidFill>
                <a:latin typeface="Times New Roman" pitchFamily="18" charset="0"/>
                <a:cs typeface="Times New Roman" pitchFamily="18" charset="0"/>
              </a:rPr>
              <a:t> un soft care </a:t>
            </a:r>
            <a:r>
              <a:rPr lang="en-US" sz="2000" b="1" dirty="0" err="1">
                <a:solidFill>
                  <a:schemeClr val="tx1"/>
                </a:solidFill>
                <a:latin typeface="Times New Roman" pitchFamily="18" charset="0"/>
                <a:cs typeface="Times New Roman" pitchFamily="18" charset="0"/>
              </a:rPr>
              <a:t>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inteleaga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sirului</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intrare</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000" b="1" u="sng" dirty="0" err="1">
                <a:solidFill>
                  <a:schemeClr val="tx1"/>
                </a:solidFill>
                <a:latin typeface="Times New Roman" pitchFamily="18" charset="0"/>
                <a:cs typeface="Times New Roman" pitchFamily="18" charset="0"/>
              </a:rPr>
              <a:t>Indicatie</a:t>
            </a:r>
            <a:r>
              <a:rPr lang="en-US" sz="2000" b="1" u="sng"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marL="450850" algn="just">
              <a:lnSpc>
                <a:spcPct val="110000"/>
              </a:lnSpc>
              <a:spcBef>
                <a:spcPts val="0"/>
              </a:spcBef>
            </a:pPr>
            <a:r>
              <a:rPr lang="en-US" sz="2000" b="1" dirty="0" err="1">
                <a:solidFill>
                  <a:schemeClr val="tx1"/>
                </a:solidFill>
                <a:latin typeface="Times New Roman" pitchFamily="18" charset="0"/>
                <a:cs typeface="Times New Roman" pitchFamily="18" charset="0"/>
              </a:rPr>
              <a:t>Pentru</a:t>
            </a:r>
            <a:r>
              <a:rPr lang="en-US" sz="2000" b="1" dirty="0">
                <a:solidFill>
                  <a:schemeClr val="tx1"/>
                </a:solidFill>
                <a:latin typeface="Times New Roman" pitchFamily="18" charset="0"/>
                <a:cs typeface="Times New Roman" pitchFamily="18" charset="0"/>
              </a:rPr>
              <a:t> a se </a:t>
            </a:r>
            <a:r>
              <a:rPr lang="en-US" sz="2000" b="1" dirty="0" err="1">
                <a:solidFill>
                  <a:schemeClr val="tx1"/>
                </a:solidFill>
                <a:latin typeface="Times New Roman" pitchFamily="18" charset="0"/>
                <a:cs typeface="Times New Roman" pitchFamily="18" charset="0"/>
              </a:rPr>
              <a:t>intelege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sirului</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intrare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softul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trebuie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sa</a:t>
            </a:r>
            <a:r>
              <a:rPr lang="en-US" sz="2000" b="1" dirty="0">
                <a:solidFill>
                  <a:schemeClr val="tx1"/>
                </a:solidFill>
                <a:latin typeface="Times New Roman" pitchFamily="18" charset="0"/>
                <a:cs typeface="Times New Roman" pitchFamily="18" charset="0"/>
              </a:rPr>
              <a:t> determine cu </a:t>
            </a:r>
            <a:r>
              <a:rPr lang="en-US" sz="2000" b="1" dirty="0" err="1">
                <a:solidFill>
                  <a:schemeClr val="tx1"/>
                </a:solidFill>
                <a:latin typeface="Times New Roman" pitchFamily="18" charset="0"/>
                <a:cs typeface="Times New Roman" pitchFamily="18" charset="0"/>
              </a:rPr>
              <a:t>ce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folosit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aici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polisemantic</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masa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Trebuie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sa</a:t>
            </a:r>
            <a:r>
              <a:rPr lang="en-US" sz="2000" b="1" dirty="0">
                <a:solidFill>
                  <a:schemeClr val="tx1"/>
                </a:solidFill>
                <a:latin typeface="Times New Roman" pitchFamily="18" charset="0"/>
                <a:cs typeface="Times New Roman" pitchFamily="18" charset="0"/>
              </a:rPr>
              <a:t> se determine </a:t>
            </a:r>
            <a:r>
              <a:rPr lang="en-US" sz="2000" b="1" dirty="0" err="1">
                <a:solidFill>
                  <a:schemeClr val="tx1"/>
                </a:solidFill>
                <a:latin typeface="Times New Roman" pitchFamily="18" charset="0"/>
                <a:cs typeface="Times New Roman" pitchFamily="18" charset="0"/>
              </a:rPr>
              <a:t>faptul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masa</a:t>
            </a:r>
            <a:r>
              <a:rPr lang="en-US" sz="2000" b="1" i="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folosit</a:t>
            </a:r>
            <a:r>
              <a:rPr lang="en-US" sz="2000" b="1" dirty="0">
                <a:solidFill>
                  <a:schemeClr val="tx1"/>
                </a:solidFill>
                <a:latin typeface="Times New Roman" pitchFamily="18" charset="0"/>
                <a:cs typeface="Times New Roman" pitchFamily="18" charset="0"/>
              </a:rPr>
              <a:t> cu </a:t>
            </a:r>
            <a:r>
              <a:rPr lang="en-US" sz="2000" b="1" dirty="0" err="1">
                <a:solidFill>
                  <a:schemeClr val="tx1"/>
                </a:solidFill>
                <a:latin typeface="Times New Roman" pitchFamily="18" charset="0"/>
                <a:cs typeface="Times New Roman" pitchFamily="18" charset="0"/>
              </a:rPr>
              <a:t>sensul</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mancare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nu </a:t>
            </a:r>
            <a:r>
              <a:rPr lang="en-US" sz="2000" b="1" dirty="0" err="1">
                <a:solidFill>
                  <a:schemeClr val="tx1"/>
                </a:solidFill>
                <a:latin typeface="Times New Roman" pitchFamily="18" charset="0"/>
                <a:cs typeface="Times New Roman" pitchFamily="18" charset="0"/>
              </a:rPr>
              <a:t>cele</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mobila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multime</a:t>
            </a:r>
            <a:r>
              <a:rPr lang="en-US" sz="2000" b="1" dirty="0">
                <a:solidFill>
                  <a:schemeClr val="tx1"/>
                </a:solidFill>
                <a:latin typeface="Times New Roman" pitchFamily="18" charset="0"/>
                <a:cs typeface="Times New Roman" pitchFamily="18" charset="0"/>
              </a:rPr>
              <a:t> – </a:t>
            </a:r>
            <a:r>
              <a:rPr lang="en-US" sz="2000" b="1" dirty="0" err="1">
                <a:solidFill>
                  <a:schemeClr val="tx1"/>
                </a:solidFill>
                <a:latin typeface="Times New Roman" pitchFamily="18" charset="0"/>
                <a:cs typeface="Times New Roman" pitchFamily="18" charset="0"/>
              </a:rPr>
              <a:t>masa</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oameni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masa</a:t>
            </a:r>
            <a:r>
              <a:rPr lang="en-US" sz="2000" b="1" dirty="0">
                <a:solidFill>
                  <a:schemeClr val="tx1"/>
                </a:solidFill>
                <a:latin typeface="Times New Roman" pitchFamily="18" charset="0"/>
                <a:cs typeface="Times New Roman" pitchFamily="18" charset="0"/>
              </a:rPr>
              <a:t> din </a:t>
            </a:r>
            <a:r>
              <a:rPr lang="en-US" sz="2000" b="1" dirty="0" err="1">
                <a:solidFill>
                  <a:schemeClr val="tx1"/>
                </a:solidFill>
                <a:latin typeface="Times New Roman" pitchFamily="18" charset="0"/>
                <a:cs typeface="Times New Roman" pitchFamily="18" charset="0"/>
              </a:rPr>
              <a:t>fizica</a:t>
            </a:r>
            <a:r>
              <a:rPr lang="en-US" sz="2000" b="1" dirty="0">
                <a:solidFill>
                  <a:schemeClr val="tx1"/>
                </a:solidFill>
                <a:latin typeface="Times New Roman" pitchFamily="18" charset="0"/>
                <a:cs typeface="Times New Roman" pitchFamily="18" charset="0"/>
              </a:rPr>
              <a:t> etc.)</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000" b="1" u="sng" dirty="0" err="1">
                <a:solidFill>
                  <a:schemeClr val="tx1"/>
                </a:solidFill>
                <a:latin typeface="Times New Roman" pitchFamily="18" charset="0"/>
                <a:cs typeface="Times New Roman" pitchFamily="18" charset="0"/>
              </a:rPr>
              <a:t>Terminologie</a:t>
            </a:r>
            <a:r>
              <a:rPr lang="en-US" sz="2000" b="1" u="sng"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marL="450850" algn="just">
              <a:lnSpc>
                <a:spcPct val="110000"/>
              </a:lnSpc>
              <a:spcBef>
                <a:spcPts val="0"/>
              </a:spcBef>
            </a:pPr>
            <a:r>
              <a:rPr lang="en-US" sz="2000" b="1" i="1" dirty="0" err="1">
                <a:solidFill>
                  <a:schemeClr val="tx1"/>
                </a:solidFill>
                <a:latin typeface="Times New Roman" pitchFamily="18" charset="0"/>
                <a:cs typeface="Times New Roman" pitchFamily="18" charset="0"/>
              </a:rPr>
              <a:t>Masa</a:t>
            </a:r>
            <a:r>
              <a:rPr lang="en-US" sz="2000" b="1" i="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un </a:t>
            </a:r>
            <a:r>
              <a:rPr lang="en-US" sz="2000" b="1" dirty="0" err="1">
                <a:solidFill>
                  <a:schemeClr val="tx1"/>
                </a:solidFill>
                <a:latin typeface="Times New Roman" pitchFamily="18" charset="0"/>
                <a:cs typeface="Times New Roman" pitchFamily="18" charset="0"/>
              </a:rPr>
              <a:t>cuvant</a:t>
            </a:r>
            <a:r>
              <a:rPr lang="en-US" sz="2000" b="1"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polisemantic</a:t>
            </a:r>
            <a:r>
              <a:rPr lang="en-US" sz="2000" b="1" dirty="0">
                <a:solidFill>
                  <a:schemeClr val="tx1"/>
                </a:solidFill>
                <a:latin typeface="Times New Roman" pitchFamily="18" charset="0"/>
                <a:cs typeface="Times New Roman" pitchFamily="18" charset="0"/>
              </a:rPr>
              <a:t> (cu </a:t>
            </a:r>
            <a:r>
              <a:rPr lang="en-US" sz="2000" b="1" dirty="0" err="1">
                <a:solidFill>
                  <a:schemeClr val="tx1"/>
                </a:solidFill>
                <a:latin typeface="Times New Roman" pitchFamily="18" charset="0"/>
                <a:cs typeface="Times New Roman" pitchFamily="18" charset="0"/>
              </a:rPr>
              <a:t>mai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multe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sensuri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deci</a:t>
            </a:r>
            <a:r>
              <a:rPr lang="en-US" sz="2000" b="1"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ambiguu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Precizarea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sensului</a:t>
            </a:r>
            <a:r>
              <a:rPr lang="en-US" sz="2000" b="1" dirty="0">
                <a:solidFill>
                  <a:schemeClr val="tx1"/>
                </a:solidFill>
                <a:latin typeface="Times New Roman" pitchFamily="18" charset="0"/>
                <a:cs typeface="Times New Roman" pitchFamily="18" charset="0"/>
              </a:rPr>
              <a:t> cu care </a:t>
            </a:r>
            <a:r>
              <a:rPr lang="en-US" sz="2000" b="1" i="1" dirty="0" err="1">
                <a:solidFill>
                  <a:schemeClr val="tx1"/>
                </a:solidFill>
                <a:latin typeface="Times New Roman" pitchFamily="18" charset="0"/>
                <a:cs typeface="Times New Roman" pitchFamily="18" charset="0"/>
              </a:rPr>
              <a:t>masa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folosit</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sirul</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intrare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reprezinta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operatia</a:t>
            </a:r>
            <a:r>
              <a:rPr lang="en-US" sz="2000" b="1" dirty="0">
                <a:solidFill>
                  <a:schemeClr val="tx1"/>
                </a:solidFill>
                <a:latin typeface="Times New Roman" pitchFamily="18" charset="0"/>
                <a:cs typeface="Times New Roman" pitchFamily="18" charset="0"/>
              </a:rPr>
              <a:t> de </a:t>
            </a:r>
            <a:r>
              <a:rPr lang="en-US" sz="2000" b="1" u="sng" dirty="0" err="1">
                <a:solidFill>
                  <a:schemeClr val="tx1"/>
                </a:solidFill>
                <a:latin typeface="Times New Roman" pitchFamily="18" charset="0"/>
                <a:cs typeface="Times New Roman" pitchFamily="18" charset="0"/>
              </a:rPr>
              <a:t>dezambiguizare</a:t>
            </a:r>
            <a:r>
              <a:rPr lang="en-US" sz="2000" b="1" u="sng" dirty="0">
                <a:solidFill>
                  <a:schemeClr val="tx1"/>
                </a:solidFill>
                <a:latin typeface="Times New Roman" pitchFamily="18" charset="0"/>
                <a:cs typeface="Times New Roman" pitchFamily="18" charset="0"/>
              </a:rPr>
              <a:t> a </a:t>
            </a:r>
            <a:r>
              <a:rPr lang="en-US" sz="2000" b="1" u="sng" dirty="0" err="1">
                <a:solidFill>
                  <a:schemeClr val="tx1"/>
                </a:solidFill>
                <a:latin typeface="Times New Roman" pitchFamily="18" charset="0"/>
                <a:cs typeface="Times New Roman" pitchFamily="18" charset="0"/>
              </a:rPr>
              <a:t>sensului</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000" b="1" dirty="0">
                <a:solidFill>
                  <a:schemeClr val="tx1"/>
                </a:solidFill>
                <a:latin typeface="Times New Roman" pitchFamily="18" charset="0"/>
                <a:cs typeface="Times New Roman" pitchFamily="18" charset="0"/>
              </a:rPr>
              <a:t>WSD ≡ Word Sense Disambiguation (</a:t>
            </a:r>
            <a:r>
              <a:rPr lang="en-US" sz="2000" b="1" dirty="0" err="1">
                <a:solidFill>
                  <a:schemeClr val="tx1"/>
                </a:solidFill>
                <a:latin typeface="Times New Roman" pitchFamily="18" charset="0"/>
                <a:cs typeface="Times New Roman" pitchFamily="18" charset="0"/>
              </a:rPr>
              <a:t>dezambiguizare</a:t>
            </a:r>
            <a:r>
              <a:rPr lang="en-US" sz="2000" b="1" dirty="0">
                <a:solidFill>
                  <a:schemeClr val="tx1"/>
                </a:solidFill>
                <a:latin typeface="Times New Roman" pitchFamily="18" charset="0"/>
                <a:cs typeface="Times New Roman" pitchFamily="18" charset="0"/>
              </a:rPr>
              <a:t> automata a </a:t>
            </a:r>
            <a:r>
              <a:rPr lang="en-US" sz="2000" b="1" dirty="0" err="1">
                <a:solidFill>
                  <a:schemeClr val="tx1"/>
                </a:solidFill>
                <a:latin typeface="Times New Roman" pitchFamily="18" charset="0"/>
                <a:cs typeface="Times New Roman" pitchFamily="18" charset="0"/>
              </a:rPr>
              <a:t>sensului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cuvintelor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polisemantice</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Similaritate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inrudire</a:t>
            </a:r>
            <a:r>
              <a:rPr lang="en-US" sz="2800" b="1" u="sng" dirty="0">
                <a:solidFill>
                  <a:schemeClr val="tx1"/>
                </a:solidFill>
                <a:latin typeface="Times New Roman" pitchFamily="18" charset="0"/>
                <a:cs typeface="Times New Roman" pitchFamily="18" charset="0"/>
              </a:rPr>
              <a:t> </a:t>
            </a:r>
            <a:endParaRPr lang="en-US" sz="2800" b="1" u="sng" dirty="0" smtClean="0">
              <a:solidFill>
                <a:schemeClr val="tx1"/>
              </a:solidFill>
              <a:latin typeface="Times New Roman" pitchFamily="18" charset="0"/>
              <a:cs typeface="Times New Roman" pitchFamily="18" charset="0"/>
            </a:endParaRPr>
          </a:p>
          <a:p>
            <a:pPr>
              <a:lnSpc>
                <a:spcPct val="130000"/>
              </a:lnSpc>
              <a:spcBef>
                <a:spcPts val="0"/>
              </a:spcBef>
            </a:pPr>
            <a:r>
              <a:rPr lang="en-US" sz="2800" b="1" u="sng" dirty="0" smtClean="0">
                <a:solidFill>
                  <a:schemeClr val="tx1"/>
                </a:solidFill>
                <a:latin typeface="Times New Roman" pitchFamily="18" charset="0"/>
                <a:cs typeface="Times New Roman" pitchFamily="18" charset="0"/>
              </a:rPr>
              <a:t>(</a:t>
            </a:r>
            <a:r>
              <a:rPr lang="en-US" sz="2800" b="1" u="sng" dirty="0" err="1">
                <a:solidFill>
                  <a:schemeClr val="tx1"/>
                </a:solidFill>
                <a:latin typeface="Times New Roman" pitchFamily="18" charset="0"/>
                <a:cs typeface="Times New Roman" pitchFamily="18" charset="0"/>
              </a:rPr>
              <a:t>intre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concepte</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cuvintele</a:t>
            </a:r>
            <a:r>
              <a:rPr lang="en-US" sz="2800" b="1" u="sng" dirty="0">
                <a:solidFill>
                  <a:schemeClr val="tx1"/>
                </a:solidFill>
                <a:latin typeface="Times New Roman" pitchFamily="18" charset="0"/>
                <a:cs typeface="Times New Roman" pitchFamily="18" charset="0"/>
              </a:rPr>
              <a:t> care le </a:t>
            </a:r>
            <a:r>
              <a:rPr lang="en-US" sz="2800" b="1" u="sng" dirty="0" err="1">
                <a:solidFill>
                  <a:schemeClr val="tx1"/>
                </a:solidFill>
                <a:latin typeface="Times New Roman" pitchFamily="18" charset="0"/>
                <a:cs typeface="Times New Roman" pitchFamily="18" charset="0"/>
              </a:rPr>
              <a:t>lexicalizeaza</a:t>
            </a:r>
            <a:r>
              <a:rPr lang="en-US" sz="2800" b="1" u="sng"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err="1">
                <a:solidFill>
                  <a:schemeClr val="tx1"/>
                </a:solidFill>
                <a:latin typeface="Times New Roman" pitchFamily="18" charset="0"/>
                <a:cs typeface="Times New Roman" pitchFamily="18" charset="0"/>
              </a:rPr>
              <a:t>Inrudirea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un concept </a:t>
            </a:r>
            <a:r>
              <a:rPr lang="en-US" sz="2800" b="1" dirty="0" err="1">
                <a:solidFill>
                  <a:schemeClr val="tx1"/>
                </a:solidFill>
                <a:latin typeface="Times New Roman" pitchFamily="18" charset="0"/>
                <a:cs typeface="Times New Roman" pitchFamily="18" charset="0"/>
              </a:rPr>
              <a:t>mai</a:t>
            </a:r>
            <a:r>
              <a:rPr lang="en-US" sz="2800" b="1" dirty="0">
                <a:solidFill>
                  <a:schemeClr val="tx1"/>
                </a:solidFill>
                <a:latin typeface="Times New Roman" pitchFamily="18" charset="0"/>
                <a:cs typeface="Times New Roman" pitchFamily="18" charset="0"/>
              </a:rPr>
              <a:t> general </a:t>
            </a:r>
            <a:r>
              <a:rPr lang="en-US" sz="2800" b="1" dirty="0" err="1">
                <a:solidFill>
                  <a:schemeClr val="tx1"/>
                </a:solidFill>
                <a:latin typeface="Times New Roman" pitchFamily="18" charset="0"/>
                <a:cs typeface="Times New Roman" pitchFamily="18" charset="0"/>
              </a:rPr>
              <a:t>decat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similaritatea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Similaritatea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un </a:t>
            </a:r>
            <a:r>
              <a:rPr lang="en-US" sz="2800" b="1" dirty="0" err="1">
                <a:solidFill>
                  <a:schemeClr val="tx1"/>
                </a:solidFill>
                <a:latin typeface="Times New Roman" pitchFamily="18" charset="0"/>
                <a:cs typeface="Times New Roman" pitchFamily="18" charset="0"/>
              </a:rPr>
              <a:t>caz</a:t>
            </a:r>
            <a:r>
              <a:rPr lang="en-US" sz="2800" b="1" dirty="0">
                <a:solidFill>
                  <a:schemeClr val="tx1"/>
                </a:solidFill>
                <a:latin typeface="Times New Roman" pitchFamily="18" charset="0"/>
                <a:cs typeface="Times New Roman" pitchFamily="18" charset="0"/>
              </a:rPr>
              <a:t> particular de </a:t>
            </a:r>
            <a:r>
              <a:rPr lang="en-US" sz="2800" b="1" dirty="0" err="1">
                <a:solidFill>
                  <a:schemeClr val="tx1"/>
                </a:solidFill>
                <a:latin typeface="Times New Roman" pitchFamily="18" charset="0"/>
                <a:cs typeface="Times New Roman" pitchFamily="18" charset="0"/>
              </a:rPr>
              <a:t>inrudire</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0850" algn="just">
              <a:lnSpc>
                <a:spcPct val="130000"/>
              </a:lnSpc>
              <a:spcBef>
                <a:spcPts val="0"/>
              </a:spcBef>
            </a:pPr>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Masina</a:t>
            </a:r>
            <a:r>
              <a:rPr lang="en-US" sz="2800" b="1" i="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anvelopa</a:t>
            </a:r>
            <a:r>
              <a:rPr lang="en-US" sz="2800" b="1" i="1"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nu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similare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anvelopa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“parte din” </a:t>
            </a:r>
            <a:r>
              <a:rPr lang="en-US" sz="2800" b="1" dirty="0" err="1">
                <a:solidFill>
                  <a:schemeClr val="tx1"/>
                </a:solidFill>
                <a:latin typeface="Times New Roman" pitchFamily="18" charset="0"/>
                <a:cs typeface="Times New Roman" pitchFamily="18" charset="0"/>
              </a:rPr>
              <a:t>masina</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Doctorii</a:t>
            </a:r>
            <a:r>
              <a:rPr lang="en-US" sz="2800" b="1" i="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spitalele</a:t>
            </a:r>
            <a:r>
              <a:rPr lang="en-US" sz="2800" b="1" dirty="0">
                <a:solidFill>
                  <a:schemeClr val="tx1"/>
                </a:solidFill>
                <a:latin typeface="Times New Roman" pitchFamily="18" charset="0"/>
                <a:cs typeface="Times New Roman" pitchFamily="18" charset="0"/>
              </a:rPr>
              <a:t> nu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similare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inrudite</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Arial" pitchFamily="34" charset="0"/>
              <a:buChar char="•"/>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a:solidFill>
                  <a:schemeClr val="tx1"/>
                </a:solidFill>
                <a:latin typeface="Times New Roman" pitchFamily="18" charset="0"/>
                <a:cs typeface="Times New Roman" pitchFamily="18" charset="0"/>
              </a:rPr>
              <a:t>In </a:t>
            </a:r>
            <a:r>
              <a:rPr lang="en-US" sz="2800" b="1" dirty="0" err="1">
                <a:solidFill>
                  <a:schemeClr val="tx1"/>
                </a:solidFill>
                <a:latin typeface="Times New Roman" pitchFamily="18" charset="0"/>
                <a:cs typeface="Times New Roman" pitchFamily="18" charset="0"/>
              </a:rPr>
              <a:t>literatura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exista</a:t>
            </a:r>
            <a:r>
              <a:rPr lang="en-US" sz="2800" b="1" dirty="0">
                <a:solidFill>
                  <a:schemeClr val="tx1"/>
                </a:solidFill>
                <a:latin typeface="Times New Roman" pitchFamily="18" charset="0"/>
                <a:cs typeface="Times New Roman" pitchFamily="18" charset="0"/>
              </a:rPr>
              <a:t> diverse </a:t>
            </a:r>
            <a:r>
              <a:rPr lang="en-US" sz="2800" b="1" dirty="0" err="1">
                <a:solidFill>
                  <a:schemeClr val="tx1"/>
                </a:solidFill>
                <a:latin typeface="Times New Roman" pitchFamily="18" charset="0"/>
                <a:cs typeface="Times New Roman" pitchFamily="18" charset="0"/>
              </a:rPr>
              <a:t>masuri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calcularea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similaritatii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sau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Vom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vedea</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asemenea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masura</a:t>
            </a:r>
            <a:r>
              <a:rPr lang="en-US" sz="2800" b="1" dirty="0">
                <a:solidFill>
                  <a:schemeClr val="tx1"/>
                </a:solidFill>
                <a:latin typeface="Times New Roman" pitchFamily="18" charset="0"/>
                <a:cs typeface="Times New Roman" pitchFamily="18" charset="0"/>
              </a:rPr>
              <a:t> in </a:t>
            </a:r>
            <a:r>
              <a:rPr lang="en-US" sz="2800" b="1" dirty="0" err="1">
                <a:solidFill>
                  <a:schemeClr val="tx1"/>
                </a:solidFill>
                <a:latin typeface="Times New Roman" pitchFamily="18" charset="0"/>
                <a:cs typeface="Times New Roman" pitchFamily="18" charset="0"/>
              </a:rPr>
              <a:t>algoritmul</a:t>
            </a:r>
            <a:r>
              <a:rPr lang="en-US" sz="2800" b="1" dirty="0">
                <a:solidFill>
                  <a:schemeClr val="tx1"/>
                </a:solidFill>
                <a:latin typeface="Times New Roman" pitchFamily="18" charset="0"/>
                <a:cs typeface="Times New Roman" pitchFamily="18" charset="0"/>
              </a:rPr>
              <a:t> care </a:t>
            </a:r>
            <a:r>
              <a:rPr lang="en-US" sz="2800" b="1" dirty="0" err="1">
                <a:solidFill>
                  <a:schemeClr val="tx1"/>
                </a:solidFill>
                <a:latin typeface="Times New Roman" pitchFamily="18" charset="0"/>
                <a:cs typeface="Times New Roman" pitchFamily="18" charset="0"/>
              </a:rPr>
              <a:t>urmeaza</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Arial" pitchFamily="34" charset="0"/>
              <a:buChar char="•"/>
            </a:pPr>
            <a:r>
              <a:rPr lang="en-US" sz="2800" b="1" dirty="0">
                <a:solidFill>
                  <a:schemeClr val="tx1"/>
                </a:solidFill>
                <a:latin typeface="Times New Roman" pitchFamily="18" charset="0"/>
                <a:cs typeface="Times New Roman" pitchFamily="18" charset="0"/>
              </a:rPr>
              <a:t>S-a </a:t>
            </a:r>
            <a:r>
              <a:rPr lang="en-US" sz="2800" b="1" dirty="0" err="1">
                <a:solidFill>
                  <a:schemeClr val="tx1"/>
                </a:solidFill>
                <a:latin typeface="Times New Roman" pitchFamily="18" charset="0"/>
                <a:cs typeface="Times New Roman" pitchFamily="18" charset="0"/>
              </a:rPr>
              <a:t>demonstrat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 </a:t>
            </a:r>
            <a:r>
              <a:rPr lang="en-US" sz="2800" b="1" dirty="0" err="1">
                <a:solidFill>
                  <a:schemeClr val="tx1"/>
                </a:solidFill>
                <a:latin typeface="Times New Roman" pitchFamily="18" charset="0"/>
                <a:cs typeface="Times New Roman" pitchFamily="18" charset="0"/>
              </a:rPr>
              <a:t>realiza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dezambiguizarea</a:t>
            </a:r>
            <a:r>
              <a:rPr lang="en-US" sz="2800" b="1" dirty="0">
                <a:solidFill>
                  <a:schemeClr val="tx1"/>
                </a:solidFill>
                <a:latin typeface="Times New Roman" pitchFamily="18" charset="0"/>
                <a:cs typeface="Times New Roman" pitchFamily="18" charset="0"/>
              </a:rPr>
              <a:t> automata a </a:t>
            </a:r>
            <a:r>
              <a:rPr lang="en-US" sz="2800" b="1" dirty="0" err="1">
                <a:solidFill>
                  <a:schemeClr val="tx1"/>
                </a:solidFill>
                <a:latin typeface="Times New Roman" pitchFamily="18" charset="0"/>
                <a:cs typeface="Times New Roman" pitchFamily="18" charset="0"/>
              </a:rPr>
              <a:t>sensului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cuvintelor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conceptul</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inrudire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util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decat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similaritate</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387810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marL="450850" lvl="0" indent="-450850" algn="just">
              <a:lnSpc>
                <a:spcPct val="120000"/>
              </a:lnSpc>
              <a:spcBef>
                <a:spcPts val="0"/>
              </a:spcBef>
              <a:buFont typeface="Arial" pitchFamily="34" charset="0"/>
              <a:buChar char="•"/>
            </a:pPr>
            <a:r>
              <a:rPr lang="en-US" sz="2400" b="1" dirty="0" err="1">
                <a:solidFill>
                  <a:schemeClr val="tx1"/>
                </a:solidFill>
                <a:latin typeface="Times New Roman" pitchFamily="18" charset="0"/>
                <a:cs typeface="Times New Roman" pitchFamily="18" charset="0"/>
              </a:rPr>
              <a:t>Studiem</a:t>
            </a:r>
            <a:r>
              <a:rPr lang="en-US" sz="2400" b="1" dirty="0">
                <a:solidFill>
                  <a:schemeClr val="tx1"/>
                </a:solidFill>
                <a:latin typeface="Times New Roman" pitchFamily="18" charset="0"/>
                <a:cs typeface="Times New Roman" pitchFamily="18" charset="0"/>
              </a:rPr>
              <a:t>, in </a:t>
            </a:r>
            <a:r>
              <a:rPr lang="en-US" sz="2400" b="1" dirty="0" err="1">
                <a:solidFill>
                  <a:schemeClr val="tx1"/>
                </a:solidFill>
                <a:latin typeface="Times New Roman" pitchFamily="18" charset="0"/>
                <a:cs typeface="Times New Roman" pitchFamily="18" charset="0"/>
              </a:rPr>
              <a:t>continuare</a:t>
            </a:r>
            <a:r>
              <a:rPr lang="en-US" sz="2400" b="1" dirty="0">
                <a:solidFill>
                  <a:schemeClr val="tx1"/>
                </a:solidFill>
                <a:latin typeface="Times New Roman" pitchFamily="18" charset="0"/>
                <a:cs typeface="Times New Roman" pitchFamily="18" charset="0"/>
              </a:rPr>
              <a:t>, un </a:t>
            </a:r>
            <a:r>
              <a:rPr lang="en-US" sz="2400" b="1" u="sng" dirty="0" err="1">
                <a:solidFill>
                  <a:schemeClr val="tx1"/>
                </a:solidFill>
                <a:latin typeface="Times New Roman" pitchFamily="18" charset="0"/>
                <a:cs typeface="Times New Roman" pitchFamily="18" charset="0"/>
              </a:rPr>
              <a:t>algoritm</a:t>
            </a:r>
            <a:r>
              <a:rPr lang="en-US" sz="2400" b="1" u="sng" dirty="0">
                <a:solidFill>
                  <a:schemeClr val="tx1"/>
                </a:solidFill>
                <a:latin typeface="Times New Roman" pitchFamily="18" charset="0"/>
                <a:cs typeface="Times New Roman" pitchFamily="18" charset="0"/>
              </a:rPr>
              <a:t> de </a:t>
            </a:r>
            <a:r>
              <a:rPr lang="en-US" sz="2400" b="1" u="sng" dirty="0" err="1">
                <a:solidFill>
                  <a:schemeClr val="tx1"/>
                </a:solidFill>
                <a:latin typeface="Times New Roman" pitchFamily="18" charset="0"/>
                <a:cs typeface="Times New Roman" pitchFamily="18" charset="0"/>
              </a:rPr>
              <a:t>dezambiguizare</a:t>
            </a:r>
            <a:r>
              <a:rPr lang="en-US" sz="2400" b="1" u="sng" dirty="0">
                <a:solidFill>
                  <a:schemeClr val="tx1"/>
                </a:solidFill>
                <a:latin typeface="Times New Roman" pitchFamily="18" charset="0"/>
                <a:cs typeface="Times New Roman" pitchFamily="18" charset="0"/>
              </a:rPr>
              <a:t> a </a:t>
            </a:r>
            <a:r>
              <a:rPr lang="en-US" sz="2400" b="1" u="sng" dirty="0" err="1">
                <a:solidFill>
                  <a:schemeClr val="tx1"/>
                </a:solidFill>
                <a:latin typeface="Times New Roman" pitchFamily="18" charset="0"/>
                <a:cs typeface="Times New Roman" pitchFamily="18" charset="0"/>
              </a:rPr>
              <a:t>sensului</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cuvintelor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bazat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conceptul</a:t>
            </a:r>
            <a:r>
              <a:rPr lang="en-US" sz="2400" b="1" dirty="0">
                <a:solidFill>
                  <a:schemeClr val="tx1"/>
                </a:solidFill>
                <a:latin typeface="Times New Roman" pitchFamily="18" charset="0"/>
                <a:cs typeface="Times New Roman" pitchFamily="18" charset="0"/>
              </a:rPr>
              <a:t> de </a:t>
            </a:r>
            <a:r>
              <a:rPr lang="en-US" sz="2400" b="1" u="sng" dirty="0" err="1">
                <a:solidFill>
                  <a:schemeClr val="tx1"/>
                </a:solidFill>
                <a:latin typeface="Times New Roman" pitchFamily="18" charset="0"/>
                <a:cs typeface="Times New Roman" pitchFamily="18" charset="0"/>
              </a:rPr>
              <a:t>inrudire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foloseste</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cunostinte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furnizate</a:t>
            </a:r>
            <a:r>
              <a:rPr lang="en-US" sz="2400" b="1" u="sng" dirty="0">
                <a:solidFill>
                  <a:schemeClr val="tx1"/>
                </a:solidFill>
                <a:latin typeface="Times New Roman" pitchFamily="18" charset="0"/>
                <a:cs typeface="Times New Roman" pitchFamily="18" charset="0"/>
              </a:rPr>
              <a:t> de </a:t>
            </a:r>
            <a:r>
              <a:rPr lang="en-US" sz="2400" b="1" u="sng" dirty="0" err="1">
                <a:solidFill>
                  <a:schemeClr val="tx1"/>
                </a:solidFill>
                <a:latin typeface="Times New Roman" pitchFamily="18" charset="0"/>
                <a:cs typeface="Times New Roman" pitchFamily="18" charset="0"/>
              </a:rPr>
              <a:t>reteaua</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semantica</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WordNet</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indent="-450850" algn="just">
              <a:lnSpc>
                <a:spcPct val="120000"/>
              </a:lnSpc>
              <a:spcBef>
                <a:spcPts val="0"/>
              </a:spcBef>
              <a:buFont typeface="Arial" pitchFamily="34" charset="0"/>
              <a:buChar char="•"/>
            </a:pPr>
            <a:endParaRPr lang="en-US" sz="2400" dirty="0">
              <a:solidFill>
                <a:schemeClr val="tx1"/>
              </a:solidFill>
              <a:latin typeface="Times New Roman" pitchFamily="18" charset="0"/>
              <a:cs typeface="Times New Roman" pitchFamily="18" charset="0"/>
            </a:endParaRPr>
          </a:p>
          <a:p>
            <a:pPr marL="450850" lvl="0" indent="-450850" algn="just">
              <a:lnSpc>
                <a:spcPct val="120000"/>
              </a:lnSpc>
              <a:spcBef>
                <a:spcPts val="0"/>
              </a:spcBef>
              <a:buFont typeface="Arial" pitchFamily="34" charset="0"/>
              <a:buChar char="•"/>
            </a:pPr>
            <a:r>
              <a:rPr lang="en-US" sz="2400" b="1" u="sng" dirty="0" err="1">
                <a:solidFill>
                  <a:schemeClr val="tx1"/>
                </a:solidFill>
                <a:latin typeface="Times New Roman" pitchFamily="18" charset="0"/>
                <a:cs typeface="Times New Roman" pitchFamily="18" charset="0"/>
              </a:rPr>
              <a:t>Problema</a:t>
            </a:r>
            <a:r>
              <a:rPr lang="en-US" sz="2400" b="1" u="sng"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en-US" sz="2400" b="1" dirty="0" err="1">
                <a:solidFill>
                  <a:schemeClr val="tx1"/>
                </a:solidFill>
                <a:latin typeface="Times New Roman" pitchFamily="18" charset="0"/>
                <a:cs typeface="Times New Roman" pitchFamily="18" charset="0"/>
              </a:rPr>
              <a:t>Fiind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sirul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intrare</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en-US" sz="2400" b="1" i="1" dirty="0">
                <a:solidFill>
                  <a:schemeClr val="tx1"/>
                </a:solidFill>
                <a:latin typeface="Times New Roman" pitchFamily="18" charset="0"/>
                <a:cs typeface="Times New Roman" pitchFamily="18" charset="0"/>
              </a:rPr>
              <a:t>In </a:t>
            </a:r>
            <a:r>
              <a:rPr lang="en-US" sz="2400" b="1" i="1" dirty="0" err="1">
                <a:solidFill>
                  <a:schemeClr val="tx1"/>
                </a:solidFill>
                <a:latin typeface="Times New Roman" pitchFamily="18" charset="0"/>
                <a:cs typeface="Times New Roman" pitchFamily="18" charset="0"/>
              </a:rPr>
              <a:t>aceasta</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familie</a:t>
            </a:r>
            <a:r>
              <a:rPr lang="en-US" sz="2400" b="1" i="1"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masa</a:t>
            </a:r>
            <a:r>
              <a:rPr lang="en-US" sz="2400" b="1" i="1" dirty="0">
                <a:solidFill>
                  <a:schemeClr val="tx1"/>
                </a:solidFill>
                <a:latin typeface="Times New Roman" pitchFamily="18" charset="0"/>
                <a:cs typeface="Times New Roman" pitchFamily="18" charset="0"/>
              </a:rPr>
              <a:t> se </a:t>
            </a:r>
            <a:r>
              <a:rPr lang="en-US" sz="2400" b="1" i="1" dirty="0" err="1">
                <a:solidFill>
                  <a:schemeClr val="tx1"/>
                </a:solidFill>
                <a:latin typeface="Times New Roman" pitchFamily="18" charset="0"/>
                <a:cs typeface="Times New Roman" pitchFamily="18" charset="0"/>
              </a:rPr>
              <a:t>ia</a:t>
            </a:r>
            <a:r>
              <a:rPr lang="en-US" sz="2400" b="1" i="1" dirty="0">
                <a:solidFill>
                  <a:schemeClr val="tx1"/>
                </a:solidFill>
                <a:latin typeface="Times New Roman" pitchFamily="18" charset="0"/>
                <a:cs typeface="Times New Roman" pitchFamily="18" charset="0"/>
              </a:rPr>
              <a:t> la ore fixe.</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en-US" sz="2400" b="1" dirty="0" err="1">
                <a:solidFill>
                  <a:schemeClr val="tx1"/>
                </a:solidFill>
                <a:latin typeface="Times New Roman" pitchFamily="18" charset="0"/>
                <a:cs typeface="Times New Roman" pitchFamily="18" charset="0"/>
              </a:rPr>
              <a:t>sa</a:t>
            </a:r>
            <a:r>
              <a:rPr lang="en-US" sz="2400" b="1" dirty="0">
                <a:solidFill>
                  <a:schemeClr val="tx1"/>
                </a:solidFill>
                <a:latin typeface="Times New Roman" pitchFamily="18" charset="0"/>
                <a:cs typeface="Times New Roman" pitchFamily="18" charset="0"/>
              </a:rPr>
              <a:t> se </a:t>
            </a:r>
            <a:r>
              <a:rPr lang="en-US" sz="2400" b="1" dirty="0" err="1">
                <a:solidFill>
                  <a:schemeClr val="tx1"/>
                </a:solidFill>
                <a:latin typeface="Times New Roman" pitchFamily="18" charset="0"/>
                <a:cs typeface="Times New Roman" pitchFamily="18" charset="0"/>
              </a:rPr>
              <a:t>conceapa</a:t>
            </a:r>
            <a:r>
              <a:rPr lang="en-US" sz="2400" b="1" dirty="0">
                <a:solidFill>
                  <a:schemeClr val="tx1"/>
                </a:solidFill>
                <a:latin typeface="Times New Roman" pitchFamily="18" charset="0"/>
                <a:cs typeface="Times New Roman" pitchFamily="18" charset="0"/>
              </a:rPr>
              <a:t> un soft care </a:t>
            </a:r>
            <a:r>
              <a:rPr lang="en-US" sz="2400" b="1" dirty="0" err="1">
                <a:solidFill>
                  <a:schemeClr val="tx1"/>
                </a:solidFill>
                <a:latin typeface="Times New Roman" pitchFamily="18" charset="0"/>
                <a:cs typeface="Times New Roman" pitchFamily="18" charset="0"/>
              </a:rPr>
              <a:t>sa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inteleaga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sensul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sirului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intrare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0850" lvl="0" indent="-450850" algn="just">
              <a:lnSpc>
                <a:spcPct val="120000"/>
              </a:lnSpc>
              <a:spcBef>
                <a:spcPts val="0"/>
              </a:spcBef>
              <a:buFont typeface="Arial" pitchFamily="34" charset="0"/>
              <a:buChar char="•"/>
            </a:pPr>
            <a:r>
              <a:rPr lang="en-US" sz="2400" b="1" u="sng" dirty="0" err="1">
                <a:solidFill>
                  <a:schemeClr val="tx1"/>
                </a:solidFill>
                <a:latin typeface="Times New Roman" pitchFamily="18" charset="0"/>
                <a:cs typeface="Times New Roman" pitchFamily="18" charset="0"/>
              </a:rPr>
              <a:t>Indicatie</a:t>
            </a:r>
            <a:r>
              <a:rPr lang="en-US" sz="2400" b="1" u="sng"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se </a:t>
            </a:r>
            <a:r>
              <a:rPr lang="en-US" sz="2400" b="1" dirty="0" err="1">
                <a:solidFill>
                  <a:schemeClr val="tx1"/>
                </a:solidFill>
                <a:latin typeface="Times New Roman" pitchFamily="18" charset="0"/>
                <a:cs typeface="Times New Roman" pitchFamily="18" charset="0"/>
              </a:rPr>
              <a:t>intelege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sensul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sirului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intrare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softul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trebuie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a:t>
            </a:r>
            <a:r>
              <a:rPr lang="en-US" sz="2400" b="1" dirty="0">
                <a:solidFill>
                  <a:schemeClr val="tx1"/>
                </a:solidFill>
                <a:latin typeface="Times New Roman" pitchFamily="18" charset="0"/>
                <a:cs typeface="Times New Roman" pitchFamily="18" charset="0"/>
              </a:rPr>
              <a:t> determine cu </a:t>
            </a:r>
            <a:r>
              <a:rPr lang="en-US" sz="2400" b="1" dirty="0" err="1">
                <a:solidFill>
                  <a:schemeClr val="tx1"/>
                </a:solidFill>
                <a:latin typeface="Times New Roman" pitchFamily="18" charset="0"/>
                <a:cs typeface="Times New Roman" pitchFamily="18" charset="0"/>
              </a:rPr>
              <a:t>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sens</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folosit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aici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cuvantul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polisemantic</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masa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Trebuie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a:t>
            </a:r>
            <a:r>
              <a:rPr lang="en-US" sz="2400" b="1" dirty="0">
                <a:solidFill>
                  <a:schemeClr val="tx1"/>
                </a:solidFill>
                <a:latin typeface="Times New Roman" pitchFamily="18" charset="0"/>
                <a:cs typeface="Times New Roman" pitchFamily="18" charset="0"/>
              </a:rPr>
              <a:t> se determine </a:t>
            </a:r>
            <a:r>
              <a:rPr lang="en-US" sz="2400" b="1" dirty="0" err="1">
                <a:solidFill>
                  <a:schemeClr val="tx1"/>
                </a:solidFill>
                <a:latin typeface="Times New Roman" pitchFamily="18" charset="0"/>
                <a:cs typeface="Times New Roman" pitchFamily="18" charset="0"/>
              </a:rPr>
              <a:t>faptul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masa</a:t>
            </a:r>
            <a:r>
              <a:rPr lang="en-US" sz="2400" b="1" i="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folosit</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sensul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mancare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nu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mobila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multime</a:t>
            </a:r>
            <a:r>
              <a:rPr lang="en-US" sz="2400" b="1" dirty="0">
                <a:solidFill>
                  <a:schemeClr val="tx1"/>
                </a:solidFill>
                <a:latin typeface="Times New Roman" pitchFamily="18" charset="0"/>
                <a:cs typeface="Times New Roman" pitchFamily="18" charset="0"/>
              </a:rPr>
              <a:t> – </a:t>
            </a:r>
            <a:r>
              <a:rPr lang="en-US" sz="2400" b="1" dirty="0" err="1">
                <a:solidFill>
                  <a:schemeClr val="tx1"/>
                </a:solidFill>
                <a:latin typeface="Times New Roman" pitchFamily="18" charset="0"/>
                <a:cs typeface="Times New Roman" pitchFamily="18" charset="0"/>
              </a:rPr>
              <a:t>masa</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oameni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masa</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fizica</a:t>
            </a:r>
            <a:r>
              <a:rPr lang="en-US" sz="2400" b="1" dirty="0">
                <a:solidFill>
                  <a:schemeClr val="tx1"/>
                </a:solidFill>
                <a:latin typeface="Times New Roman" pitchFamily="18" charset="0"/>
                <a:cs typeface="Times New Roman" pitchFamily="18" charset="0"/>
              </a:rPr>
              <a:t> etc.)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urmeaza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dezambiguizeaza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cuvantul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ambiguu</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masa</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en-US" sz="2400" b="1" dirty="0" err="1">
                <a:solidFill>
                  <a:schemeClr val="tx1"/>
                </a:solidFill>
                <a:latin typeface="Times New Roman" pitchFamily="18" charset="0"/>
                <a:cs typeface="Times New Roman" pitchFamily="18" charset="0"/>
              </a:rPr>
              <a:t>Cuvantul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dezambiguizat</a:t>
            </a:r>
            <a:r>
              <a:rPr lang="en-US" sz="2400" b="1" dirty="0">
                <a:solidFill>
                  <a:schemeClr val="tx1"/>
                </a:solidFill>
                <a:latin typeface="Times New Roman" pitchFamily="18" charset="0"/>
                <a:cs typeface="Times New Roman" pitchFamily="18" charset="0"/>
              </a:rPr>
              <a:t> ≡ </a:t>
            </a:r>
            <a:r>
              <a:rPr lang="en-US" sz="2400" b="1" dirty="0" err="1">
                <a:solidFill>
                  <a:schemeClr val="tx1"/>
                </a:solidFill>
                <a:latin typeface="Times New Roman" pitchFamily="18" charset="0"/>
                <a:cs typeface="Times New Roman" pitchFamily="18" charset="0"/>
              </a:rPr>
              <a:t>cuvant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tinta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247088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spcBef>
                <a:spcPts val="0"/>
              </a:spcBef>
            </a:pPr>
            <a:r>
              <a:rPr lang="en-US" sz="2400" b="1" u="sng" dirty="0" err="1">
                <a:solidFill>
                  <a:schemeClr val="tx1"/>
                </a:solidFill>
                <a:latin typeface="Times New Roman" pitchFamily="18" charset="0"/>
                <a:cs typeface="Times New Roman" pitchFamily="18" charset="0"/>
              </a:rPr>
              <a:t>Algoritmul</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Lesk</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extins</a:t>
            </a:r>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0850" lvl="0" indent="-450850" algn="just">
              <a:lnSpc>
                <a:spcPct val="120000"/>
              </a:lnSpc>
              <a:spcBef>
                <a:spcPts val="0"/>
              </a:spcBef>
              <a:buFont typeface="Wingdings" pitchFamily="2" charset="2"/>
              <a:buChar char="Ø"/>
            </a:pPr>
            <a:r>
              <a:rPr lang="en-US" sz="2400" b="1" dirty="0">
                <a:solidFill>
                  <a:schemeClr val="tx1"/>
                </a:solidFill>
                <a:latin typeface="Times New Roman" pitchFamily="18" charset="0"/>
                <a:cs typeface="Times New Roman" pitchFamily="18" charset="0"/>
              </a:rPr>
              <a:t>Banerjee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Pedersen (2003) </a:t>
            </a:r>
            <a:r>
              <a:rPr lang="en-US" sz="2400" b="1" dirty="0" err="1">
                <a:solidFill>
                  <a:schemeClr val="tx1"/>
                </a:solidFill>
                <a:latin typeface="Times New Roman" pitchFamily="18" charset="0"/>
                <a:cs typeface="Times New Roman" pitchFamily="18" charset="0"/>
              </a:rPr>
              <a:t>prezinta</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noua</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masura</a:t>
            </a:r>
            <a:r>
              <a:rPr lang="en-US" sz="2400" b="1" u="sng" dirty="0">
                <a:solidFill>
                  <a:schemeClr val="tx1"/>
                </a:solidFill>
                <a:latin typeface="Times New Roman" pitchFamily="18" charset="0"/>
                <a:cs typeface="Times New Roman" pitchFamily="18" charset="0"/>
              </a:rPr>
              <a:t> a </a:t>
            </a:r>
            <a:r>
              <a:rPr lang="en-US" sz="2400" b="1" u="sng" dirty="0" err="1">
                <a:solidFill>
                  <a:schemeClr val="tx1"/>
                </a:solidFill>
                <a:latin typeface="Times New Roman" pitchFamily="18" charset="0"/>
                <a:cs typeface="Times New Roman" pitchFamily="18" charset="0"/>
              </a:rPr>
              <a:t>inrudirii</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semantice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intre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concepte</a:t>
            </a:r>
            <a:r>
              <a:rPr lang="en-US" sz="2400" b="1" dirty="0">
                <a:solidFill>
                  <a:schemeClr val="tx1"/>
                </a:solidFill>
                <a:latin typeface="Times New Roman" pitchFamily="18" charset="0"/>
                <a:cs typeface="Times New Roman" pitchFamily="18" charset="0"/>
              </a:rPr>
              <a:t>, care se </a:t>
            </a:r>
            <a:r>
              <a:rPr lang="en-US" sz="2400" b="1" dirty="0" err="1">
                <a:solidFill>
                  <a:schemeClr val="tx1"/>
                </a:solidFill>
                <a:latin typeface="Times New Roman" pitchFamily="18" charset="0"/>
                <a:cs typeface="Times New Roman" pitchFamily="18" charset="0"/>
              </a:rPr>
              <a:t>bazeaza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numarul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cuvinte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care le au in </a:t>
            </a:r>
            <a:r>
              <a:rPr lang="en-US" sz="2400" b="1" dirty="0" err="1">
                <a:solidFill>
                  <a:schemeClr val="tx1"/>
                </a:solidFill>
                <a:latin typeface="Times New Roman" pitchFamily="18" charset="0"/>
                <a:cs typeface="Times New Roman" pitchFamily="18" charset="0"/>
              </a:rPr>
              <a:t>comun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definitiile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suprapuneri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glose</a:t>
            </a:r>
            <a:r>
              <a:rPr lang="en-US" sz="2400" b="1" dirty="0">
                <a:solidFill>
                  <a:schemeClr val="tx1"/>
                </a:solidFill>
                <a:latin typeface="Times New Roman" pitchFamily="18" charset="0"/>
                <a:cs typeface="Times New Roman" pitchFamily="18" charset="0"/>
              </a:rPr>
              <a:t> – “gloss overlaps”).</a:t>
            </a:r>
            <a:endParaRPr lang="en-US" sz="2400" dirty="0">
              <a:solidFill>
                <a:schemeClr val="tx1"/>
              </a:solidFill>
              <a:latin typeface="Times New Roman" pitchFamily="18" charset="0"/>
              <a:cs typeface="Times New Roman" pitchFamily="18" charset="0"/>
            </a:endParaRPr>
          </a:p>
          <a:p>
            <a:pPr marL="450850" indent="-450850" algn="just">
              <a:lnSpc>
                <a:spcPct val="120000"/>
              </a:lnSpc>
              <a:spcBef>
                <a:spcPts val="0"/>
              </a:spcBef>
              <a:buFont typeface="Wingdings" pitchFamily="2" charset="2"/>
              <a:buChar char="Ø"/>
            </a:pPr>
            <a:endParaRPr lang="en-US" sz="2400" dirty="0">
              <a:solidFill>
                <a:schemeClr val="tx1"/>
              </a:solidFill>
              <a:latin typeface="Times New Roman" pitchFamily="18" charset="0"/>
              <a:cs typeface="Times New Roman" pitchFamily="18" charset="0"/>
            </a:endParaRPr>
          </a:p>
          <a:p>
            <a:pPr marL="450850" lvl="0" indent="-450850" algn="just">
              <a:lnSpc>
                <a:spcPct val="120000"/>
              </a:lnSpc>
              <a:spcBef>
                <a:spcPts val="0"/>
              </a:spcBef>
              <a:buFont typeface="Wingdings" pitchFamily="2" charset="2"/>
              <a:buChar char="Ø"/>
            </a:pPr>
            <a:r>
              <a:rPr lang="en-US" sz="2400" b="1" dirty="0" err="1">
                <a:solidFill>
                  <a:schemeClr val="tx1"/>
                </a:solidFill>
                <a:latin typeface="Times New Roman" pitchFamily="18" charset="0"/>
                <a:cs typeface="Times New Roman" pitchFamily="18" charset="0"/>
              </a:rPr>
              <a:t>Aceasta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masura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primeste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input </a:t>
            </a:r>
            <a:r>
              <a:rPr lang="en-US" sz="2400" b="1" dirty="0" err="1">
                <a:solidFill>
                  <a:schemeClr val="tx1"/>
                </a:solidFill>
                <a:latin typeface="Times New Roman" pitchFamily="18" charset="0"/>
                <a:cs typeface="Times New Roman" pitchFamily="18" charset="0"/>
              </a:rPr>
              <a:t>doua</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concepte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reprezentate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doua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synset-uri</a:t>
            </a:r>
            <a:r>
              <a:rPr lang="en-US" sz="2400" b="1" dirty="0">
                <a:solidFill>
                  <a:schemeClr val="tx1"/>
                </a:solidFill>
                <a:latin typeface="Times New Roman" pitchFamily="18" charset="0"/>
                <a:cs typeface="Times New Roman" pitchFamily="18" charset="0"/>
              </a:rPr>
              <a:t> WN)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ofera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output o </a:t>
            </a:r>
            <a:r>
              <a:rPr lang="en-US" sz="2400" b="1" dirty="0" err="1">
                <a:solidFill>
                  <a:schemeClr val="tx1"/>
                </a:solidFill>
                <a:latin typeface="Times New Roman" pitchFamily="18" charset="0"/>
                <a:cs typeface="Times New Roman" pitchFamily="18" charset="0"/>
              </a:rPr>
              <a:t>valoare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numerica</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cuantifica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gradul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lor</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inrudire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semantica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Aceasta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valoare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numerica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apoi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folosita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realiza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dezambiguizarea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sensului</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indent="-450850" algn="just">
              <a:lnSpc>
                <a:spcPct val="120000"/>
              </a:lnSpc>
              <a:spcBef>
                <a:spcPts val="0"/>
              </a:spcBef>
              <a:buFont typeface="Wingdings" pitchFamily="2" charset="2"/>
              <a:buChar char="Ø"/>
            </a:pPr>
            <a:endParaRPr lang="en-US" sz="2400" dirty="0">
              <a:solidFill>
                <a:schemeClr val="tx1"/>
              </a:solidFill>
              <a:latin typeface="Times New Roman" pitchFamily="18" charset="0"/>
              <a:cs typeface="Times New Roman" pitchFamily="18" charset="0"/>
            </a:endParaRPr>
          </a:p>
          <a:p>
            <a:pPr marL="450850" lvl="0" indent="-450850" algn="just">
              <a:lnSpc>
                <a:spcPct val="120000"/>
              </a:lnSpc>
              <a:spcBef>
                <a:spcPts val="0"/>
              </a:spcBef>
              <a:buFont typeface="Wingdings" pitchFamily="2" charset="2"/>
              <a:buChar char="Ø"/>
            </a:pPr>
            <a:r>
              <a:rPr lang="en-US" sz="2400" b="1" dirty="0" err="1">
                <a:solidFill>
                  <a:schemeClr val="tx1"/>
                </a:solidFill>
                <a:latin typeface="Times New Roman" pitchFamily="18" charset="0"/>
                <a:cs typeface="Times New Roman" pitchFamily="18" charset="0"/>
              </a:rPr>
              <a:t>Masura</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inrudire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algoritmul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dezambiguizare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corespunzator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reprezinta</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varianta</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Algoritmului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Lesk</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clasic</a:t>
            </a:r>
            <a:r>
              <a:rPr lang="en-US" sz="2400" b="1" dirty="0">
                <a:solidFill>
                  <a:schemeClr val="tx1"/>
                </a:solidFill>
                <a:latin typeface="Times New Roman" pitchFamily="18" charset="0"/>
                <a:cs typeface="Times New Roman" pitchFamily="18" charset="0"/>
              </a:rPr>
              <a:t>  (care se </a:t>
            </a:r>
            <a:r>
              <a:rPr lang="en-US" sz="2400" b="1" dirty="0" err="1">
                <a:solidFill>
                  <a:schemeClr val="tx1"/>
                </a:solidFill>
                <a:latin typeface="Times New Roman" pitchFamily="18" charset="0"/>
                <a:cs typeface="Times New Roman" pitchFamily="18" charset="0"/>
              </a:rPr>
              <a:t>bazeaza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suprapuneri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glose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Aceasta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varianta</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extinde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glosele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conceptelor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luate</a:t>
            </a:r>
            <a:r>
              <a:rPr lang="en-US" sz="2400" b="1" dirty="0">
                <a:solidFill>
                  <a:schemeClr val="tx1"/>
                </a:solidFill>
                <a:latin typeface="Times New Roman" pitchFamily="18" charset="0"/>
                <a:cs typeface="Times New Roman" pitchFamily="18" charset="0"/>
              </a:rPr>
              <a:t> in </a:t>
            </a:r>
            <a:r>
              <a:rPr lang="en-US" sz="2400" b="1" dirty="0" err="1">
                <a:solidFill>
                  <a:schemeClr val="tx1"/>
                </a:solidFill>
                <a:latin typeface="Times New Roman" pitchFamily="18" charset="0"/>
                <a:cs typeface="Times New Roman" pitchFamily="18" charset="0"/>
              </a:rPr>
              <a:t>consideratie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indent="-450850" algn="just">
              <a:lnSpc>
                <a:spcPct val="120000"/>
              </a:lnSpc>
              <a:spcBef>
                <a:spcPts val="0"/>
              </a:spcBef>
              <a:buFont typeface="Wingdings" pitchFamily="2" charset="2"/>
              <a:buChar char="Ø"/>
            </a:pPr>
            <a:endParaRPr lang="en-US" sz="2400" dirty="0">
              <a:solidFill>
                <a:schemeClr val="tx1"/>
              </a:solidFill>
              <a:latin typeface="Times New Roman" pitchFamily="18" charset="0"/>
              <a:cs typeface="Times New Roman" pitchFamily="18" charset="0"/>
            </a:endParaRPr>
          </a:p>
          <a:p>
            <a:pPr marL="450850" lvl="0" indent="-450850" algn="just">
              <a:lnSpc>
                <a:spcPct val="120000"/>
              </a:lnSpc>
              <a:spcBef>
                <a:spcPts val="0"/>
              </a:spcBef>
              <a:buFont typeface="Wingdings" pitchFamily="2" charset="2"/>
              <a:buChar char="Ø"/>
            </a:pPr>
            <a:r>
              <a:rPr lang="en-US" sz="2400" b="1" dirty="0" err="1">
                <a:solidFill>
                  <a:schemeClr val="tx1"/>
                </a:solidFill>
                <a:latin typeface="Times New Roman" pitchFamily="18" charset="0"/>
                <a:cs typeface="Times New Roman" pitchFamily="18" charset="0"/>
              </a:rPr>
              <a:t>Extinderea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gloselor</a:t>
            </a:r>
            <a:r>
              <a:rPr lang="en-US" sz="2400" b="1" dirty="0">
                <a:solidFill>
                  <a:schemeClr val="tx1"/>
                </a:solidFill>
                <a:latin typeface="Times New Roman" pitchFamily="18" charset="0"/>
                <a:cs typeface="Times New Roman" pitchFamily="18" charset="0"/>
              </a:rPr>
              <a:t> se face </a:t>
            </a:r>
            <a:r>
              <a:rPr lang="en-US" sz="2400" b="1" dirty="0" err="1">
                <a:solidFill>
                  <a:schemeClr val="tx1"/>
                </a:solidFill>
                <a:latin typeface="Times New Roman" pitchFamily="18" charset="0"/>
                <a:cs typeface="Times New Roman" pitchFamily="18" charset="0"/>
              </a:rPr>
              <a:t>astfel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incat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luate</a:t>
            </a:r>
            <a:r>
              <a:rPr lang="en-US" sz="2400" b="1" dirty="0">
                <a:solidFill>
                  <a:schemeClr val="tx1"/>
                </a:solidFill>
                <a:latin typeface="Times New Roman" pitchFamily="18" charset="0"/>
                <a:cs typeface="Times New Roman" pitchFamily="18" charset="0"/>
              </a:rPr>
              <a:t> in </a:t>
            </a:r>
            <a:r>
              <a:rPr lang="en-US" sz="2400" b="1" dirty="0" err="1">
                <a:solidFill>
                  <a:schemeClr val="tx1"/>
                </a:solidFill>
                <a:latin typeface="Times New Roman" pitchFamily="18" charset="0"/>
                <a:cs typeface="Times New Roman" pitchFamily="18" charset="0"/>
              </a:rPr>
              <a:t>consideratie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glosele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altor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concepte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inrudite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cele</a:t>
            </a:r>
            <a:r>
              <a:rPr lang="en-US" sz="2400" b="1" dirty="0">
                <a:solidFill>
                  <a:schemeClr val="tx1"/>
                </a:solidFill>
                <a:latin typeface="Times New Roman" pitchFamily="18" charset="0"/>
                <a:cs typeface="Times New Roman" pitchFamily="18" charset="0"/>
              </a:rPr>
              <a:t> date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intermediul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relatiilor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semantice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furnizate</a:t>
            </a:r>
            <a:r>
              <a:rPr lang="en-US" sz="2400" b="1" dirty="0">
                <a:solidFill>
                  <a:schemeClr val="tx1"/>
                </a:solidFill>
                <a:latin typeface="Times New Roman" pitchFamily="18" charset="0"/>
                <a:cs typeface="Times New Roman" pitchFamily="18" charset="0"/>
              </a:rPr>
              <a:t> de WN.</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9709318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nSpc>
                <a:spcPct val="120000"/>
              </a:lnSpc>
              <a:spcBef>
                <a:spcPts val="0"/>
              </a:spcBef>
            </a:pPr>
            <a:r>
              <a:rPr lang="en-US" sz="2000" b="1" u="sng" dirty="0" err="1">
                <a:solidFill>
                  <a:schemeClr val="tx1"/>
                </a:solidFill>
                <a:latin typeface="Times New Roman" pitchFamily="18" charset="0"/>
                <a:cs typeface="Times New Roman" pitchFamily="18" charset="0"/>
              </a:rPr>
              <a:t>Algoritmul</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lui</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Lesk</a:t>
            </a:r>
            <a:r>
              <a:rPr lang="en-US" sz="2000" b="1" u="sng"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lnSpc>
                <a:spcPct val="12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lnSpc>
                <a:spcPct val="120000"/>
              </a:lnSpc>
              <a:spcBef>
                <a:spcPts val="0"/>
              </a:spcBef>
            </a:pPr>
            <a:r>
              <a:rPr lang="en-US" sz="2000" b="1" dirty="0" err="1">
                <a:solidFill>
                  <a:schemeClr val="tx1"/>
                </a:solidFill>
                <a:latin typeface="Times New Roman" pitchFamily="18" charset="0"/>
                <a:cs typeface="Times New Roman" pitchFamily="18" charset="0"/>
              </a:rPr>
              <a:t>Suprapunerile</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glose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definitii</a:t>
            </a:r>
            <a:r>
              <a:rPr lang="en-US" sz="2000" b="1" dirty="0">
                <a:solidFill>
                  <a:schemeClr val="tx1"/>
                </a:solidFill>
                <a:latin typeface="Times New Roman" pitchFamily="18" charset="0"/>
                <a:cs typeface="Times New Roman" pitchFamily="18" charset="0"/>
              </a:rPr>
              <a:t>) au </a:t>
            </a:r>
            <a:r>
              <a:rPr lang="en-US" sz="2000" b="1" dirty="0" err="1">
                <a:solidFill>
                  <a:schemeClr val="tx1"/>
                </a:solidFill>
                <a:latin typeface="Times New Roman" pitchFamily="18" charset="0"/>
                <a:cs typeface="Times New Roman" pitchFamily="18" charset="0"/>
              </a:rPr>
              <a:t>fost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introduse</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Lesk</a:t>
            </a:r>
            <a:r>
              <a:rPr lang="en-US" sz="2000" b="1" dirty="0">
                <a:solidFill>
                  <a:schemeClr val="tx1"/>
                </a:solidFill>
                <a:latin typeface="Times New Roman" pitchFamily="18" charset="0"/>
                <a:cs typeface="Times New Roman" pitchFamily="18" charset="0"/>
              </a:rPr>
              <a:t> (1986) cu </a:t>
            </a:r>
            <a:r>
              <a:rPr lang="en-US" sz="2000" b="1" dirty="0" err="1">
                <a:solidFill>
                  <a:schemeClr val="tx1"/>
                </a:solidFill>
                <a:latin typeface="Times New Roman" pitchFamily="18" charset="0"/>
                <a:cs typeface="Times New Roman" pitchFamily="18" charset="0"/>
              </a:rPr>
              <a:t>scopul</a:t>
            </a:r>
            <a:r>
              <a:rPr lang="en-US" sz="2000" b="1" dirty="0">
                <a:solidFill>
                  <a:schemeClr val="tx1"/>
                </a:solidFill>
                <a:latin typeface="Times New Roman" pitchFamily="18" charset="0"/>
                <a:cs typeface="Times New Roman" pitchFamily="18" charset="0"/>
              </a:rPr>
              <a:t> de a </a:t>
            </a:r>
            <a:r>
              <a:rPr lang="en-US" sz="2000" b="1" dirty="0" err="1">
                <a:solidFill>
                  <a:schemeClr val="tx1"/>
                </a:solidFill>
                <a:latin typeface="Times New Roman" pitchFamily="18" charset="0"/>
                <a:cs typeface="Times New Roman" pitchFamily="18" charset="0"/>
              </a:rPr>
              <a:t>servi</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dezambiguizarea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sensului</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2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lnSpc>
                <a:spcPct val="120000"/>
              </a:lnSpc>
              <a:spcBef>
                <a:spcPts val="0"/>
              </a:spcBef>
            </a:pPr>
            <a:r>
              <a:rPr lang="en-US" sz="2000" b="1" dirty="0" err="1">
                <a:solidFill>
                  <a:schemeClr val="tx1"/>
                </a:solidFill>
                <a:latin typeface="Times New Roman" pitchFamily="18" charset="0"/>
                <a:cs typeface="Times New Roman" pitchFamily="18" charset="0"/>
              </a:rPr>
              <a:t>Algoritmul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Lesk</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atribuie</a:t>
            </a:r>
            <a:r>
              <a:rPr lang="en-US" sz="2000" b="1" dirty="0">
                <a:solidFill>
                  <a:schemeClr val="tx1"/>
                </a:solidFill>
                <a:latin typeface="Times New Roman" pitchFamily="18" charset="0"/>
                <a:cs typeface="Times New Roman" pitchFamily="18" charset="0"/>
              </a:rPr>
              <a:t> un </a:t>
            </a:r>
            <a:r>
              <a:rPr lang="en-US" sz="2000" b="1" dirty="0" err="1">
                <a:solidFill>
                  <a:schemeClr val="tx1"/>
                </a:solidFill>
                <a:latin typeface="Times New Roman" pitchFamily="18" charset="0"/>
                <a:cs typeface="Times New Roman" pitchFamily="18" charset="0"/>
              </a:rPr>
              <a:t>sens</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unui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tinta</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dezambiguizat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intr</a:t>
            </a:r>
            <a:r>
              <a:rPr lang="en-US" sz="2000" b="1" dirty="0">
                <a:solidFill>
                  <a:schemeClr val="tx1"/>
                </a:solidFill>
                <a:latin typeface="Times New Roman" pitchFamily="18" charset="0"/>
                <a:cs typeface="Times New Roman" pitchFamily="18" charset="0"/>
              </a:rPr>
              <a:t>-un context </a:t>
            </a:r>
            <a:r>
              <a:rPr lang="en-US" sz="2000" b="1" dirty="0" err="1">
                <a:solidFill>
                  <a:schemeClr val="tx1"/>
                </a:solidFill>
                <a:latin typeface="Times New Roman" pitchFamily="18" charset="0"/>
                <a:cs typeface="Times New Roman" pitchFamily="18" charset="0"/>
              </a:rPr>
              <a:t>dat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prin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compararea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gloselor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diverselor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sensuri</a:t>
            </a:r>
            <a:r>
              <a:rPr lang="en-US" sz="2000" b="1" dirty="0">
                <a:solidFill>
                  <a:schemeClr val="tx1"/>
                </a:solidFill>
                <a:latin typeface="Times New Roman" pitchFamily="18" charset="0"/>
                <a:cs typeface="Times New Roman" pitchFamily="18" charset="0"/>
              </a:rPr>
              <a:t> ale </a:t>
            </a:r>
            <a:r>
              <a:rPr lang="en-US" sz="2000" b="1" dirty="0" err="1">
                <a:solidFill>
                  <a:schemeClr val="tx1"/>
                </a:solidFill>
                <a:latin typeface="Times New Roman" pitchFamily="18" charset="0"/>
                <a:cs typeface="Times New Roman" pitchFamily="18" charset="0"/>
              </a:rPr>
              <a:t>cuvantului</a:t>
            </a:r>
            <a:r>
              <a:rPr lang="en-US" sz="2000" b="1" dirty="0">
                <a:solidFill>
                  <a:schemeClr val="tx1"/>
                </a:solidFill>
                <a:latin typeface="Times New Roman" pitchFamily="18" charset="0"/>
                <a:cs typeface="Times New Roman" pitchFamily="18" charset="0"/>
              </a:rPr>
              <a:t> cu </a:t>
            </a:r>
            <a:r>
              <a:rPr lang="en-US" sz="2000" b="1" dirty="0" err="1">
                <a:solidFill>
                  <a:schemeClr val="tx1"/>
                </a:solidFill>
                <a:latin typeface="Times New Roman" pitchFamily="18" charset="0"/>
                <a:cs typeface="Times New Roman" pitchFamily="18" charset="0"/>
              </a:rPr>
              <a:t>cele</a:t>
            </a:r>
            <a:r>
              <a:rPr lang="en-US" sz="2000" b="1" dirty="0">
                <a:solidFill>
                  <a:schemeClr val="tx1"/>
                </a:solidFill>
                <a:latin typeface="Times New Roman" pitchFamily="18" charset="0"/>
                <a:cs typeface="Times New Roman" pitchFamily="18" charset="0"/>
              </a:rPr>
              <a:t> ale </a:t>
            </a:r>
            <a:r>
              <a:rPr lang="en-US" sz="2000" b="1" dirty="0" err="1">
                <a:solidFill>
                  <a:schemeClr val="tx1"/>
                </a:solidFill>
                <a:latin typeface="Times New Roman" pitchFamily="18" charset="0"/>
                <a:cs typeface="Times New Roman" pitchFamily="18" charset="0"/>
              </a:rPr>
              <a:t>celorlalte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a:t>
            </a:r>
            <a:r>
              <a:rPr lang="en-US" sz="2000" b="1" dirty="0">
                <a:solidFill>
                  <a:schemeClr val="tx1"/>
                </a:solidFill>
                <a:latin typeface="Times New Roman" pitchFamily="18" charset="0"/>
                <a:cs typeface="Times New Roman" pitchFamily="18" charset="0"/>
              </a:rPr>
              <a:t> din context. </a:t>
            </a:r>
            <a:r>
              <a:rPr lang="en-US" sz="2000" b="1" dirty="0" err="1">
                <a:solidFill>
                  <a:schemeClr val="tx1"/>
                </a:solidFill>
                <a:latin typeface="Times New Roman" pitchFamily="18" charset="0"/>
                <a:cs typeface="Times New Roman" pitchFamily="18" charset="0"/>
              </a:rPr>
              <a:t>Sensul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cuvantului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tinta</a:t>
            </a:r>
            <a:r>
              <a:rPr lang="en-US" sz="2000" b="1" dirty="0">
                <a:solidFill>
                  <a:schemeClr val="tx1"/>
                </a:solidFill>
                <a:latin typeface="Times New Roman" pitchFamily="18" charset="0"/>
                <a:cs typeface="Times New Roman" pitchFamily="18" charset="0"/>
              </a:rPr>
              <a:t> a </a:t>
            </a:r>
            <a:r>
              <a:rPr lang="en-US" sz="2000" b="1" dirty="0" err="1">
                <a:solidFill>
                  <a:schemeClr val="tx1"/>
                </a:solidFill>
                <a:latin typeface="Times New Roman" pitchFamily="18" charset="0"/>
                <a:cs typeface="Times New Roman" pitchFamily="18" charset="0"/>
              </a:rPr>
              <a:t>carui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glosa</a:t>
            </a:r>
            <a:r>
              <a:rPr lang="en-US" sz="2000" b="1" dirty="0">
                <a:solidFill>
                  <a:schemeClr val="tx1"/>
                </a:solidFill>
                <a:latin typeface="Times New Roman" pitchFamily="18" charset="0"/>
                <a:cs typeface="Times New Roman" pitchFamily="18" charset="0"/>
              </a:rPr>
              <a:t> are </a:t>
            </a:r>
            <a:r>
              <a:rPr lang="en-US" sz="2000" b="1" dirty="0" err="1">
                <a:solidFill>
                  <a:schemeClr val="tx1"/>
                </a:solidFill>
                <a:latin typeface="Times New Roman" pitchFamily="18" charset="0"/>
                <a:cs typeface="Times New Roman" pitchFamily="18" charset="0"/>
              </a:rPr>
              <a:t>cele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multe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comun</a:t>
            </a:r>
            <a:r>
              <a:rPr lang="en-US" sz="2000" b="1" dirty="0">
                <a:solidFill>
                  <a:schemeClr val="tx1"/>
                </a:solidFill>
                <a:latin typeface="Times New Roman" pitchFamily="18" charset="0"/>
                <a:cs typeface="Times New Roman" pitchFamily="18" charset="0"/>
              </a:rPr>
              <a:t> cu </a:t>
            </a:r>
            <a:r>
              <a:rPr lang="en-US" sz="2000" b="1" dirty="0" err="1">
                <a:solidFill>
                  <a:schemeClr val="tx1"/>
                </a:solidFill>
                <a:latin typeface="Times New Roman" pitchFamily="18" charset="0"/>
                <a:cs typeface="Times New Roman" pitchFamily="18" charset="0"/>
              </a:rPr>
              <a:t>glosele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cuvintelor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invecinate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cel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atribuit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cuvantului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tinta</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20000"/>
              </a:lnSpc>
              <a:spcBef>
                <a:spcPts val="0"/>
              </a:spcBef>
            </a:pPr>
            <a:r>
              <a:rPr lang="en-US" sz="2000" b="1" u="sng" dirty="0" err="1">
                <a:solidFill>
                  <a:schemeClr val="tx1"/>
                </a:solidFill>
                <a:latin typeface="Times New Roman" pitchFamily="18" charset="0"/>
                <a:cs typeface="Times New Roman" pitchFamily="18" charset="0"/>
              </a:rPr>
              <a:t>Exemplu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consideram</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urmatoarele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glose</a:t>
            </a:r>
            <a:r>
              <a:rPr lang="en-US" sz="2000" b="1" dirty="0">
                <a:solidFill>
                  <a:schemeClr val="tx1"/>
                </a:solidFill>
                <a:latin typeface="Times New Roman" pitchFamily="18" charset="0"/>
                <a:cs typeface="Times New Roman" pitchFamily="18" charset="0"/>
              </a:rPr>
              <a:t> ale </a:t>
            </a:r>
            <a:r>
              <a:rPr lang="en-US" sz="2000" b="1" dirty="0" err="1">
                <a:solidFill>
                  <a:schemeClr val="tx1"/>
                </a:solidFill>
                <a:latin typeface="Times New Roman" pitchFamily="18" charset="0"/>
                <a:cs typeface="Times New Roman" pitchFamily="18" charset="0"/>
              </a:rPr>
              <a:t>cuvintelor</a:t>
            </a:r>
            <a:r>
              <a:rPr lang="en-US" sz="2000" b="1" dirty="0">
                <a:solidFill>
                  <a:schemeClr val="tx1"/>
                </a:solidFill>
                <a:latin typeface="Times New Roman" pitchFamily="18" charset="0"/>
                <a:cs typeface="Times New Roman" pitchFamily="18" charset="0"/>
              </a:rPr>
              <a:t> </a:t>
            </a:r>
            <a:r>
              <a:rPr lang="en-US" sz="2000" b="1" i="1" dirty="0">
                <a:solidFill>
                  <a:schemeClr val="tx1"/>
                </a:solidFill>
                <a:latin typeface="Times New Roman" pitchFamily="18" charset="0"/>
                <a:cs typeface="Times New Roman" pitchFamily="18" charset="0"/>
              </a:rPr>
              <a:t>car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i="1" dirty="0">
                <a:solidFill>
                  <a:schemeClr val="tx1"/>
                </a:solidFill>
                <a:latin typeface="Times New Roman" pitchFamily="18" charset="0"/>
                <a:cs typeface="Times New Roman" pitchFamily="18" charset="0"/>
              </a:rPr>
              <a:t>tire</a:t>
            </a:r>
            <a:endParaRPr lang="en-US" sz="2000" dirty="0">
              <a:solidFill>
                <a:schemeClr val="tx1"/>
              </a:solidFill>
              <a:latin typeface="Times New Roman" pitchFamily="18" charset="0"/>
              <a:cs typeface="Times New Roman" pitchFamily="18" charset="0"/>
            </a:endParaRPr>
          </a:p>
          <a:p>
            <a:pPr marL="450850" algn="just" fontAlgn="base">
              <a:lnSpc>
                <a:spcPct val="120000"/>
              </a:lnSpc>
              <a:spcBef>
                <a:spcPts val="0"/>
              </a:spcBef>
            </a:pPr>
            <a:r>
              <a:rPr lang="en-US" sz="2000" b="1" i="1" u="sng" dirty="0">
                <a:solidFill>
                  <a:schemeClr val="tx1"/>
                </a:solidFill>
                <a:latin typeface="Times New Roman" pitchFamily="18" charset="0"/>
                <a:cs typeface="Times New Roman" pitchFamily="18" charset="0"/>
              </a:rPr>
              <a:t>car</a:t>
            </a:r>
            <a:r>
              <a:rPr lang="en-US" sz="2000" b="1" i="1" dirty="0">
                <a:solidFill>
                  <a:schemeClr val="tx1"/>
                </a:solidFill>
                <a:latin typeface="Times New Roman" pitchFamily="18" charset="0"/>
                <a:cs typeface="Times New Roman" pitchFamily="18" charset="0"/>
              </a:rPr>
              <a:t>: four wheel motor vehicle usually propelled by an internal combustion engine</a:t>
            </a:r>
            <a:endParaRPr lang="en-US" sz="2000" dirty="0">
              <a:solidFill>
                <a:schemeClr val="tx1"/>
              </a:solidFill>
              <a:latin typeface="Times New Roman" pitchFamily="18" charset="0"/>
              <a:cs typeface="Times New Roman" pitchFamily="18" charset="0"/>
            </a:endParaRPr>
          </a:p>
          <a:p>
            <a:pPr marL="450850" algn="just" fontAlgn="base">
              <a:lnSpc>
                <a:spcPct val="120000"/>
              </a:lnSpc>
              <a:spcBef>
                <a:spcPts val="0"/>
              </a:spcBef>
            </a:pPr>
            <a:r>
              <a:rPr lang="en-US" sz="2000" b="1" i="1" u="sng" dirty="0">
                <a:solidFill>
                  <a:schemeClr val="tx1"/>
                </a:solidFill>
                <a:latin typeface="Times New Roman" pitchFamily="18" charset="0"/>
                <a:cs typeface="Times New Roman" pitchFamily="18" charset="0"/>
              </a:rPr>
              <a:t>tire</a:t>
            </a:r>
            <a:r>
              <a:rPr lang="en-US" sz="2000" b="1" i="1" dirty="0">
                <a:solidFill>
                  <a:schemeClr val="tx1"/>
                </a:solidFill>
                <a:latin typeface="Times New Roman" pitchFamily="18" charset="0"/>
                <a:cs typeface="Times New Roman" pitchFamily="18" charset="0"/>
              </a:rPr>
              <a:t>: hoop that covers a wheel, usually made of rubber and filled with compressed air</a:t>
            </a:r>
            <a:endParaRPr lang="en-US" sz="2000" dirty="0">
              <a:solidFill>
                <a:schemeClr val="tx1"/>
              </a:solidFill>
              <a:latin typeface="Times New Roman" pitchFamily="18" charset="0"/>
              <a:cs typeface="Times New Roman" pitchFamily="18" charset="0"/>
            </a:endParaRPr>
          </a:p>
          <a:p>
            <a:pPr marL="900113" lvl="0" indent="-450850" algn="just" fontAlgn="base">
              <a:lnSpc>
                <a:spcPct val="120000"/>
              </a:lnSpc>
              <a:spcBef>
                <a:spcPts val="0"/>
              </a:spcBef>
              <a:buFont typeface="Wingdings" pitchFamily="2" charset="2"/>
              <a:buChar char="ü"/>
            </a:pPr>
            <a:r>
              <a:rPr lang="en-US" sz="2000" b="1" dirty="0" err="1">
                <a:solidFill>
                  <a:schemeClr val="tx1"/>
                </a:solidFill>
                <a:latin typeface="Times New Roman" pitchFamily="18" charset="0"/>
                <a:cs typeface="Times New Roman" pitchFamily="18" charset="0"/>
              </a:rPr>
              <a:t>glosele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acestor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concepte</a:t>
            </a:r>
            <a:r>
              <a:rPr lang="en-US" sz="2000" b="1" dirty="0">
                <a:solidFill>
                  <a:schemeClr val="tx1"/>
                </a:solidFill>
                <a:latin typeface="Times New Roman" pitchFamily="18" charset="0"/>
                <a:cs typeface="Times New Roman" pitchFamily="18" charset="0"/>
              </a:rPr>
              <a:t> au in </a:t>
            </a:r>
            <a:r>
              <a:rPr lang="en-US" sz="2000" b="1" dirty="0" err="1">
                <a:solidFill>
                  <a:schemeClr val="tx1"/>
                </a:solidFill>
                <a:latin typeface="Times New Roman" pitchFamily="18" charset="0"/>
                <a:cs typeface="Times New Roman" pitchFamily="18" charset="0"/>
              </a:rPr>
              <a:t>comun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cuvantul</a:t>
            </a:r>
            <a:r>
              <a:rPr lang="en-US" sz="2000" b="1" dirty="0">
                <a:solidFill>
                  <a:schemeClr val="tx1"/>
                </a:solidFill>
                <a:latin typeface="Times New Roman" pitchFamily="18" charset="0"/>
                <a:cs typeface="Times New Roman" pitchFamily="18" charset="0"/>
              </a:rPr>
              <a:t> </a:t>
            </a:r>
            <a:r>
              <a:rPr lang="en-US" sz="2000" b="1" i="1" u="sng" dirty="0">
                <a:solidFill>
                  <a:schemeClr val="tx1"/>
                </a:solidFill>
                <a:latin typeface="Times New Roman" pitchFamily="18" charset="0"/>
                <a:cs typeface="Times New Roman" pitchFamily="18" charset="0"/>
              </a:rPr>
              <a:t>wheel</a:t>
            </a:r>
            <a:r>
              <a:rPr lang="en-US" sz="2000" b="1" i="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fontAlgn="base">
              <a:lnSpc>
                <a:spcPct val="120000"/>
              </a:lnSpc>
              <a:spcBef>
                <a:spcPts val="0"/>
              </a:spcBef>
            </a:pPr>
            <a:r>
              <a:rPr lang="en-US" sz="2000" b="1" u="sng" dirty="0" err="1">
                <a:solidFill>
                  <a:schemeClr val="tx1"/>
                </a:solidFill>
                <a:latin typeface="Times New Roman" pitchFamily="18" charset="0"/>
                <a:cs typeface="Times New Roman" pitchFamily="18" charset="0"/>
              </a:rPr>
              <a:t>Limitare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Algoritmul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Lesk</a:t>
            </a:r>
            <a:r>
              <a:rPr lang="en-US" sz="2000" b="1" dirty="0">
                <a:solidFill>
                  <a:schemeClr val="tx1"/>
                </a:solidFill>
                <a:latin typeface="Times New Roman" pitchFamily="18" charset="0"/>
                <a:cs typeface="Times New Roman" pitchFamily="18" charset="0"/>
              </a:rPr>
              <a:t> original </a:t>
            </a:r>
            <a:r>
              <a:rPr lang="en-US" sz="2000" b="1" dirty="0" err="1">
                <a:solidFill>
                  <a:schemeClr val="tx1"/>
                </a:solidFill>
                <a:latin typeface="Times New Roman" pitchFamily="18" charset="0"/>
                <a:cs typeface="Times New Roman" pitchFamily="18" charset="0"/>
              </a:rPr>
              <a:t>ia</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consideratie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numai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suprapunerile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dintre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glosele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cuvantului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tinta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cele</a:t>
            </a:r>
            <a:r>
              <a:rPr lang="en-US" sz="2000" b="1" dirty="0">
                <a:solidFill>
                  <a:schemeClr val="tx1"/>
                </a:solidFill>
                <a:latin typeface="Times New Roman" pitchFamily="18" charset="0"/>
                <a:cs typeface="Times New Roman" pitchFamily="18" charset="0"/>
              </a:rPr>
              <a:t> ale </a:t>
            </a:r>
            <a:r>
              <a:rPr lang="en-US" sz="2000" b="1" dirty="0" err="1">
                <a:solidFill>
                  <a:schemeClr val="tx1"/>
                </a:solidFill>
                <a:latin typeface="Times New Roman" pitchFamily="18" charset="0"/>
                <a:cs typeface="Times New Roman" pitchFamily="18" charset="0"/>
              </a:rPr>
              <a:t>cuvintelor</a:t>
            </a:r>
            <a:r>
              <a:rPr lang="en-US" sz="2000" b="1" dirty="0">
                <a:solidFill>
                  <a:schemeClr val="tx1"/>
                </a:solidFill>
                <a:latin typeface="Times New Roman" pitchFamily="18" charset="0"/>
                <a:cs typeface="Times New Roman" pitchFamily="18" charset="0"/>
              </a:rPr>
              <a:t> din </a:t>
            </a:r>
            <a:r>
              <a:rPr lang="en-US" sz="2000" b="1" dirty="0" err="1">
                <a:solidFill>
                  <a:schemeClr val="tx1"/>
                </a:solidFill>
                <a:latin typeface="Times New Roman" pitchFamily="18" charset="0"/>
                <a:cs typeface="Times New Roman" pitchFamily="18" charset="0"/>
              </a:rPr>
              <a:t>jurul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lui</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contextul</a:t>
            </a:r>
            <a:r>
              <a:rPr lang="en-US" sz="2000" b="1" dirty="0">
                <a:solidFill>
                  <a:schemeClr val="tx1"/>
                </a:solidFill>
                <a:latin typeface="Times New Roman" pitchFamily="18" charset="0"/>
                <a:cs typeface="Times New Roman" pitchFamily="18" charset="0"/>
              </a:rPr>
              <a:t> dat. </a:t>
            </a:r>
            <a:r>
              <a:rPr lang="en-US" sz="2000" b="1" dirty="0" err="1">
                <a:solidFill>
                  <a:schemeClr val="tx1"/>
                </a:solidFill>
                <a:latin typeface="Times New Roman" pitchFamily="18" charset="0"/>
                <a:cs typeface="Times New Roman" pitchFamily="18" charset="0"/>
              </a:rPr>
              <a:t>Definitiile</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dictionar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scurte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nu </a:t>
            </a:r>
            <a:r>
              <a:rPr lang="en-US" sz="2000" b="1" dirty="0" err="1">
                <a:solidFill>
                  <a:schemeClr val="tx1"/>
                </a:solidFill>
                <a:latin typeface="Times New Roman" pitchFamily="18" charset="0"/>
                <a:cs typeface="Times New Roman" pitchFamily="18" charset="0"/>
              </a:rPr>
              <a:t>furnizeaza</a:t>
            </a:r>
            <a:r>
              <a:rPr lang="en-US" sz="2000" b="1" dirty="0">
                <a:solidFill>
                  <a:schemeClr val="tx1"/>
                </a:solidFill>
                <a:latin typeface="Times New Roman" pitchFamily="18" charset="0"/>
                <a:cs typeface="Times New Roman" pitchFamily="18" charset="0"/>
              </a:rPr>
              <a:t> un </a:t>
            </a:r>
            <a:r>
              <a:rPr lang="en-US" sz="2000" b="1" dirty="0" err="1">
                <a:solidFill>
                  <a:schemeClr val="tx1"/>
                </a:solidFill>
                <a:latin typeface="Times New Roman" pitchFamily="18" charset="0"/>
                <a:cs typeface="Times New Roman" pitchFamily="18" charset="0"/>
              </a:rPr>
              <a:t>vocabular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suficient</a:t>
            </a:r>
            <a:r>
              <a:rPr lang="en-US" sz="2000" b="1" dirty="0">
                <a:solidFill>
                  <a:schemeClr val="tx1"/>
                </a:solidFill>
                <a:latin typeface="Times New Roman" pitchFamily="18" charset="0"/>
                <a:cs typeface="Times New Roman" pitchFamily="18" charset="0"/>
              </a:rPr>
              <a:t> de mare (</a:t>
            </a:r>
            <a:r>
              <a:rPr lang="en-US" sz="2000" b="1" dirty="0" err="1">
                <a:solidFill>
                  <a:schemeClr val="tx1"/>
                </a:solidFill>
                <a:latin typeface="Times New Roman" pitchFamily="18" charset="0"/>
                <a:cs typeface="Times New Roman" pitchFamily="18" charset="0"/>
              </a:rPr>
              <a:t>vor</a:t>
            </a:r>
            <a:r>
              <a:rPr lang="en-US" sz="2000" b="1" dirty="0">
                <a:solidFill>
                  <a:schemeClr val="tx1"/>
                </a:solidFill>
                <a:latin typeface="Times New Roman" pitchFamily="18" charset="0"/>
                <a:cs typeface="Times New Roman" pitchFamily="18" charset="0"/>
              </a:rPr>
              <a:t> fi </a:t>
            </a:r>
            <a:r>
              <a:rPr lang="en-US" sz="2000" b="1" dirty="0" err="1">
                <a:solidFill>
                  <a:schemeClr val="tx1"/>
                </a:solidFill>
                <a:latin typeface="Times New Roman" pitchFamily="18" charset="0"/>
                <a:cs typeface="Times New Roman" pitchFamily="18" charset="0"/>
              </a:rPr>
              <a:t>putine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comune</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985709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lnSpc>
                <a:spcPct val="110000"/>
              </a:lnSpc>
              <a:spcBef>
                <a:spcPts val="0"/>
              </a:spcBef>
              <a:buFont typeface="Wingdings" pitchFamily="2" charset="2"/>
              <a:buChar char="Ø"/>
            </a:pPr>
            <a:r>
              <a:rPr lang="en-US" sz="2800" b="1" dirty="0" err="1">
                <a:solidFill>
                  <a:schemeClr val="tx1"/>
                </a:solidFill>
                <a:latin typeface="Times New Roman" pitchFamily="18" charset="0"/>
                <a:cs typeface="Times New Roman" pitchFamily="18" charset="0"/>
              </a:rPr>
              <a:t>Masura</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suprapunerii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extinse</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glose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introdusa</a:t>
            </a:r>
            <a:r>
              <a:rPr lang="en-US" sz="2800" b="1" dirty="0">
                <a:solidFill>
                  <a:schemeClr val="tx1"/>
                </a:solidFill>
                <a:latin typeface="Times New Roman" pitchFamily="18" charset="0"/>
                <a:cs typeface="Times New Roman" pitchFamily="18" charset="0"/>
              </a:rPr>
              <a:t> de Banerjee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Pedersen (2003) </a:t>
            </a:r>
            <a:r>
              <a:rPr lang="en-US" sz="2800" b="1" dirty="0" err="1">
                <a:solidFill>
                  <a:schemeClr val="tx1"/>
                </a:solidFill>
                <a:latin typeface="Times New Roman" pitchFamily="18" charset="0"/>
                <a:cs typeface="Times New Roman" pitchFamily="18" charset="0"/>
              </a:rPr>
              <a:t>extinde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glosele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conceptelor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luate</a:t>
            </a:r>
            <a:r>
              <a:rPr lang="en-US" sz="2800" b="1" dirty="0">
                <a:solidFill>
                  <a:schemeClr val="tx1"/>
                </a:solidFill>
                <a:latin typeface="Times New Roman" pitchFamily="18" charset="0"/>
                <a:cs typeface="Times New Roman" pitchFamily="18" charset="0"/>
              </a:rPr>
              <a:t> in </a:t>
            </a:r>
            <a:r>
              <a:rPr lang="en-US" sz="2800" b="1" dirty="0" err="1">
                <a:solidFill>
                  <a:schemeClr val="tx1"/>
                </a:solidFill>
                <a:latin typeface="Times New Roman" pitchFamily="18" charset="0"/>
                <a:cs typeface="Times New Roman" pitchFamily="18" charset="0"/>
              </a:rPr>
              <a:t>consideratie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includerea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gloselor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conceptelor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inrudite</a:t>
            </a:r>
            <a:r>
              <a:rPr lang="en-US" sz="2800" b="1" dirty="0">
                <a:solidFill>
                  <a:schemeClr val="tx1"/>
                </a:solidFill>
                <a:latin typeface="Times New Roman" pitchFamily="18" charset="0"/>
                <a:cs typeface="Times New Roman" pitchFamily="18" charset="0"/>
              </a:rPr>
              <a:t> cu </a:t>
            </a:r>
            <a:r>
              <a:rPr lang="en-US" sz="2800" b="1" dirty="0" err="1">
                <a:solidFill>
                  <a:schemeClr val="tx1"/>
                </a:solidFill>
                <a:latin typeface="Times New Roman" pitchFamily="18" charset="0"/>
                <a:cs typeface="Times New Roman" pitchFamily="18" charset="0"/>
              </a:rPr>
              <a:t>acestea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alese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intermediul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semantice</a:t>
            </a:r>
            <a:r>
              <a:rPr lang="en-US" sz="2800" b="1" dirty="0">
                <a:solidFill>
                  <a:schemeClr val="tx1"/>
                </a:solidFill>
                <a:latin typeface="Times New Roman" pitchFamily="18" charset="0"/>
                <a:cs typeface="Times New Roman" pitchFamily="18" charset="0"/>
              </a:rPr>
              <a:t> din WN.</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9819840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30000"/>
              </a:lnSpc>
              <a:spcBef>
                <a:spcPts val="0"/>
              </a:spcBef>
            </a:pPr>
            <a:r>
              <a:rPr lang="en-US" sz="2800" b="1" u="sng" dirty="0" err="1">
                <a:solidFill>
                  <a:schemeClr val="tx1"/>
                </a:solidFill>
                <a:latin typeface="Times New Roman" pitchFamily="18" charset="0"/>
                <a:cs typeface="Times New Roman" pitchFamily="18" charset="0"/>
              </a:rPr>
              <a:t>Masura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suprapunerii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extinse</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glose</a:t>
            </a:r>
            <a:endParaRPr lang="en-US" sz="2800" dirty="0">
              <a:solidFill>
                <a:schemeClr val="tx1"/>
              </a:solidFill>
              <a:latin typeface="Times New Roman" pitchFamily="18" charset="0"/>
              <a:cs typeface="Times New Roman" pitchFamily="18" charset="0"/>
            </a:endParaRPr>
          </a:p>
          <a:p>
            <a:pPr algn="just">
              <a:lnSpc>
                <a:spcPct val="13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en-US" sz="2800" b="1" dirty="0" err="1">
                <a:solidFill>
                  <a:schemeClr val="tx1"/>
                </a:solidFill>
                <a:latin typeface="Times New Roman" pitchFamily="18" charset="0"/>
                <a:cs typeface="Times New Roman" pitchFamily="18" charset="0"/>
              </a:rPr>
              <a:t>Atunci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cand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masuram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dintre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doua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synset-uri</a:t>
            </a:r>
            <a:r>
              <a:rPr lang="en-US" sz="2800" b="1" dirty="0">
                <a:solidFill>
                  <a:schemeClr val="tx1"/>
                </a:solidFill>
                <a:latin typeface="Times New Roman" pitchFamily="18" charset="0"/>
                <a:cs typeface="Times New Roman" pitchFamily="18" charset="0"/>
              </a:rPr>
              <a:t> de input, </a:t>
            </a:r>
            <a:r>
              <a:rPr lang="en-US" sz="2800" b="1" dirty="0" err="1">
                <a:solidFill>
                  <a:schemeClr val="tx1"/>
                </a:solidFill>
                <a:latin typeface="Times New Roman" pitchFamily="18" charset="0"/>
                <a:cs typeface="Times New Roman" pitchFamily="18" charset="0"/>
              </a:rPr>
              <a:t>cautam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suprapuneri</a:t>
            </a:r>
            <a:r>
              <a:rPr lang="en-US" sz="2800" b="1" dirty="0">
                <a:solidFill>
                  <a:schemeClr val="tx1"/>
                </a:solidFill>
                <a:latin typeface="Times New Roman" pitchFamily="18" charset="0"/>
                <a:cs typeface="Times New Roman" pitchFamily="18" charset="0"/>
              </a:rPr>
              <a:t> nu </a:t>
            </a:r>
            <a:r>
              <a:rPr lang="en-US" sz="2800" b="1" dirty="0" err="1">
                <a:solidFill>
                  <a:schemeClr val="tx1"/>
                </a:solidFill>
                <a:latin typeface="Times New Roman" pitchFamily="18" charset="0"/>
                <a:cs typeface="Times New Roman" pitchFamily="18" charset="0"/>
              </a:rPr>
              <a:t>numai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glosele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glosele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synset-urilor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hiperonime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hiponime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meronime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holonime</a:t>
            </a:r>
            <a:r>
              <a:rPr lang="en-US" sz="2800" b="1" dirty="0">
                <a:solidFill>
                  <a:schemeClr val="tx1"/>
                </a:solidFill>
                <a:latin typeface="Times New Roman" pitchFamily="18" charset="0"/>
                <a:cs typeface="Times New Roman" pitchFamily="18" charset="0"/>
              </a:rPr>
              <a:t> etc. ale </a:t>
            </a:r>
            <a:r>
              <a:rPr lang="en-US" sz="2800" b="1" dirty="0" err="1">
                <a:solidFill>
                  <a:schemeClr val="tx1"/>
                </a:solidFill>
                <a:latin typeface="Times New Roman" pitchFamily="18" charset="0"/>
                <a:cs typeface="Times New Roman" pitchFamily="18" charset="0"/>
              </a:rPr>
              <a:t>lor</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en-US" sz="2800" b="1" dirty="0" err="1">
                <a:solidFill>
                  <a:schemeClr val="tx1"/>
                </a:solidFill>
                <a:latin typeface="Times New Roman" pitchFamily="18" charset="0"/>
                <a:cs typeface="Times New Roman" pitchFamily="18" charset="0"/>
              </a:rPr>
              <a:t>Alte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relatii</a:t>
            </a:r>
            <a:r>
              <a:rPr lang="en-US" sz="2800" b="1" dirty="0">
                <a:solidFill>
                  <a:schemeClr val="tx1"/>
                </a:solidFill>
                <a:latin typeface="Times New Roman" pitchFamily="18" charset="0"/>
                <a:cs typeface="Times New Roman" pitchFamily="18" charset="0"/>
              </a:rPr>
              <a:t> WN de </a:t>
            </a:r>
            <a:r>
              <a:rPr lang="en-US" sz="2800" b="1" dirty="0" err="1">
                <a:solidFill>
                  <a:schemeClr val="tx1"/>
                </a:solidFill>
                <a:latin typeface="Times New Roman" pitchFamily="18" charset="0"/>
                <a:cs typeface="Times New Roman" pitchFamily="18" charset="0"/>
              </a:rPr>
              <a:t>luat</a:t>
            </a:r>
            <a:r>
              <a:rPr lang="en-US" sz="2800" b="1" dirty="0">
                <a:solidFill>
                  <a:schemeClr val="tx1"/>
                </a:solidFill>
                <a:latin typeface="Times New Roman" pitchFamily="18" charset="0"/>
                <a:cs typeface="Times New Roman" pitchFamily="18" charset="0"/>
              </a:rPr>
              <a:t> in </a:t>
            </a:r>
            <a:r>
              <a:rPr lang="en-US" sz="2800" b="1" dirty="0" err="1">
                <a:solidFill>
                  <a:schemeClr val="tx1"/>
                </a:solidFill>
                <a:latin typeface="Times New Roman" pitchFamily="18" charset="0"/>
                <a:cs typeface="Times New Roman" pitchFamily="18" charset="0"/>
              </a:rPr>
              <a:t>consideratie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attribute, similar-to, also-see, </a:t>
            </a:r>
            <a:r>
              <a:rPr lang="en-US" sz="2800" b="1" dirty="0" err="1">
                <a:solidFill>
                  <a:schemeClr val="tx1"/>
                </a:solidFill>
                <a:latin typeface="Times New Roman" pitchFamily="18" charset="0"/>
                <a:cs typeface="Times New Roman" pitchFamily="18" charset="0"/>
              </a:rPr>
              <a:t>antonymy</a:t>
            </a:r>
            <a:r>
              <a:rPr lang="en-US" sz="2800" b="1" dirty="0">
                <a:solidFill>
                  <a:schemeClr val="tx1"/>
                </a:solidFill>
                <a:latin typeface="Times New Roman" pitchFamily="18" charset="0"/>
                <a:cs typeface="Times New Roman" pitchFamily="18" charset="0"/>
              </a:rPr>
              <a:t> etc.</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en-US" sz="2800" b="1" u="sng" dirty="0" err="1">
                <a:solidFill>
                  <a:schemeClr val="tx1"/>
                </a:solidFill>
                <a:latin typeface="Times New Roman" pitchFamily="18" charset="0"/>
                <a:cs typeface="Times New Roman" pitchFamily="18" charset="0"/>
              </a:rPr>
              <a:t>Observatie</a:t>
            </a:r>
            <a:r>
              <a:rPr lang="en-US" sz="2800" b="1" u="sng"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NU </a:t>
            </a:r>
            <a:r>
              <a:rPr lang="en-US" sz="2800" b="1" dirty="0" err="1">
                <a:solidFill>
                  <a:schemeClr val="tx1"/>
                </a:solidFill>
                <a:latin typeface="Times New Roman" pitchFamily="18" charset="0"/>
                <a:cs typeface="Times New Roman" pitchFamily="18" charset="0"/>
              </a:rPr>
              <a:t>toate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relatii</a:t>
            </a:r>
            <a:r>
              <a:rPr lang="en-US" sz="2800" b="1" dirty="0">
                <a:solidFill>
                  <a:schemeClr val="tx1"/>
                </a:solidFill>
                <a:latin typeface="Times New Roman" pitchFamily="18" charset="0"/>
                <a:cs typeface="Times New Roman" pitchFamily="18" charset="0"/>
              </a:rPr>
              <a:t> au </a:t>
            </a:r>
            <a:r>
              <a:rPr lang="en-US" sz="2800" b="1" dirty="0" err="1">
                <a:solidFill>
                  <a:schemeClr val="tx1"/>
                </a:solidFill>
                <a:latin typeface="Times New Roman" pitchFamily="18" charset="0"/>
                <a:cs typeface="Times New Roman" pitchFamily="18" charset="0"/>
              </a:rPr>
              <a:t>aceeasi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importanta</a:t>
            </a:r>
            <a:r>
              <a:rPr lang="en-US" sz="2800" b="1" dirty="0">
                <a:solidFill>
                  <a:schemeClr val="tx1"/>
                </a:solidFill>
                <a:latin typeface="Times New Roman" pitchFamily="18" charset="0"/>
                <a:cs typeface="Times New Roman" pitchFamily="18" charset="0"/>
              </a:rPr>
              <a:t> in </a:t>
            </a:r>
            <a:r>
              <a:rPr lang="en-US" sz="2800" b="1" dirty="0" err="1">
                <a:solidFill>
                  <a:schemeClr val="tx1"/>
                </a:solidFill>
                <a:latin typeface="Times New Roman" pitchFamily="18" charset="0"/>
                <a:cs typeface="Times New Roman" pitchFamily="18" charset="0"/>
              </a:rPr>
              <a:t>procesul</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dezambiguizare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Alegerea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depinde</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partea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vorbire</a:t>
            </a:r>
            <a:r>
              <a:rPr lang="en-US" sz="2800" b="1" dirty="0">
                <a:solidFill>
                  <a:schemeClr val="tx1"/>
                </a:solidFill>
                <a:latin typeface="Times New Roman" pitchFamily="18" charset="0"/>
                <a:cs typeface="Times New Roman" pitchFamily="18" charset="0"/>
              </a:rPr>
              <a:t> a </a:t>
            </a:r>
            <a:r>
              <a:rPr lang="en-US" sz="2800" b="1" dirty="0" err="1">
                <a:solidFill>
                  <a:schemeClr val="tx1"/>
                </a:solidFill>
                <a:latin typeface="Times New Roman" pitchFamily="18" charset="0"/>
                <a:cs typeface="Times New Roman" pitchFamily="18" charset="0"/>
              </a:rPr>
              <a:t>cuvantului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tinta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substantiv</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adjectiv</a:t>
            </a:r>
            <a:r>
              <a:rPr lang="en-US" sz="2800" b="1" dirty="0">
                <a:solidFill>
                  <a:schemeClr val="tx1"/>
                </a:solidFill>
                <a:latin typeface="Times New Roman" pitchFamily="18" charset="0"/>
                <a:cs typeface="Times New Roman" pitchFamily="18" charset="0"/>
              </a:rPr>
              <a:t>, verb, adverb), </a:t>
            </a:r>
            <a:r>
              <a:rPr lang="en-US" sz="2800" b="1" dirty="0" err="1">
                <a:solidFill>
                  <a:schemeClr val="tx1"/>
                </a:solidFill>
                <a:latin typeface="Times New Roman" pitchFamily="18" charset="0"/>
                <a:cs typeface="Times New Roman" pitchFamily="18" charset="0"/>
              </a:rPr>
              <a:t>dar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tipul</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aplicatie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care se </a:t>
            </a:r>
            <a:r>
              <a:rPr lang="en-US" sz="2800" b="1" dirty="0" err="1">
                <a:solidFill>
                  <a:schemeClr val="tx1"/>
                </a:solidFill>
                <a:latin typeface="Times New Roman" pitchFamily="18" charset="0"/>
                <a:cs typeface="Times New Roman" pitchFamily="18" charset="0"/>
              </a:rPr>
              <a:t>studiaza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inrudirea</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lnSpc>
                <a:spcPct val="130000"/>
              </a:lnSpc>
              <a:spcBef>
                <a:spcPts val="0"/>
              </a:spcBef>
              <a:buFont typeface="Wingdings" pitchFamily="2" charset="2"/>
              <a:buChar char="Ø"/>
            </a:pPr>
            <a:endParaRPr lang="en-US" sz="2800" dirty="0">
              <a:solidFill>
                <a:schemeClr val="tx1"/>
              </a:solidFill>
              <a:latin typeface="Times New Roman" pitchFamily="18" charset="0"/>
              <a:cs typeface="Times New Roman" pitchFamily="18" charset="0"/>
            </a:endParaRPr>
          </a:p>
          <a:p>
            <a:pPr marL="457200" lvl="0" indent="-457200" algn="just">
              <a:lnSpc>
                <a:spcPct val="130000"/>
              </a:lnSpc>
              <a:spcBef>
                <a:spcPts val="0"/>
              </a:spcBef>
              <a:buFont typeface="Wingdings" pitchFamily="2" charset="2"/>
              <a:buChar char="Ø"/>
            </a:pPr>
            <a:r>
              <a:rPr lang="en-US" sz="2800" b="1" dirty="0" err="1">
                <a:solidFill>
                  <a:schemeClr val="tx1"/>
                </a:solidFill>
                <a:latin typeface="Times New Roman" pitchFamily="18" charset="0"/>
                <a:cs typeface="Times New Roman" pitchFamily="18" charset="0"/>
              </a:rPr>
              <a:t>Vom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aplica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aici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aceasta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masura</a:t>
            </a:r>
            <a:r>
              <a:rPr lang="en-US" sz="2800" b="1" dirty="0">
                <a:solidFill>
                  <a:schemeClr val="tx1"/>
                </a:solidFill>
                <a:latin typeface="Times New Roman" pitchFamily="18" charset="0"/>
                <a:cs typeface="Times New Roman" pitchFamily="18" charset="0"/>
              </a:rPr>
              <a:t> a </a:t>
            </a:r>
            <a:r>
              <a:rPr lang="en-US" sz="2800" b="1" dirty="0" err="1">
                <a:solidFill>
                  <a:schemeClr val="tx1"/>
                </a:solidFill>
                <a:latin typeface="Times New Roman" pitchFamily="18" charset="0"/>
                <a:cs typeface="Times New Roman" pitchFamily="18" charset="0"/>
              </a:rPr>
              <a:t>inrudirii</a:t>
            </a:r>
            <a:r>
              <a:rPr lang="en-US" sz="2800" b="1" dirty="0">
                <a:solidFill>
                  <a:schemeClr val="tx1"/>
                </a:solidFill>
                <a:latin typeface="Times New Roman" pitchFamily="18" charset="0"/>
                <a:cs typeface="Times New Roman" pitchFamily="18" charset="0"/>
              </a:rPr>
              <a:t> in </a:t>
            </a:r>
            <a:r>
              <a:rPr lang="en-US" sz="2800" b="1" dirty="0" err="1">
                <a:solidFill>
                  <a:schemeClr val="tx1"/>
                </a:solidFill>
                <a:latin typeface="Times New Roman" pitchFamily="18" charset="0"/>
                <a:cs typeface="Times New Roman" pitchFamily="18" charset="0"/>
              </a:rPr>
              <a:t>procesul</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dezambiguizare</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4564610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u="sng" dirty="0" err="1">
                <a:solidFill>
                  <a:schemeClr val="tx1"/>
                </a:solidFill>
                <a:latin typeface="Times New Roman" pitchFamily="18" charset="0"/>
                <a:cs typeface="Times New Roman" pitchFamily="18" charset="0"/>
              </a:rPr>
              <a:t>Exemplu</a:t>
            </a:r>
            <a:r>
              <a:rPr lang="en-US" sz="2400" b="1" u="sng" dirty="0">
                <a:solidFill>
                  <a:schemeClr val="tx1"/>
                </a:solidFill>
                <a:latin typeface="Times New Roman" pitchFamily="18" charset="0"/>
                <a:cs typeface="Times New Roman" pitchFamily="18" charset="0"/>
              </a:rPr>
              <a:t> de </a:t>
            </a:r>
            <a:r>
              <a:rPr lang="en-US" sz="2400" b="1" u="sng" dirty="0" err="1">
                <a:solidFill>
                  <a:schemeClr val="tx1"/>
                </a:solidFill>
                <a:latin typeface="Times New Roman" pitchFamily="18" charset="0"/>
                <a:cs typeface="Times New Roman" pitchFamily="18" charset="0"/>
              </a:rPr>
              <a:t>utilizare</a:t>
            </a:r>
            <a:r>
              <a:rPr lang="en-US" sz="2400" b="1" u="sng" dirty="0">
                <a:solidFill>
                  <a:schemeClr val="tx1"/>
                </a:solidFill>
                <a:latin typeface="Times New Roman" pitchFamily="18" charset="0"/>
                <a:cs typeface="Times New Roman" pitchFamily="18" charset="0"/>
              </a:rPr>
              <a:t> a </a:t>
            </a:r>
            <a:r>
              <a:rPr lang="en-US" sz="2400" b="1" u="sng" dirty="0" err="1">
                <a:solidFill>
                  <a:schemeClr val="tx1"/>
                </a:solidFill>
                <a:latin typeface="Times New Roman" pitchFamily="18" charset="0"/>
                <a:cs typeface="Times New Roman" pitchFamily="18" charset="0"/>
              </a:rPr>
              <a:t>relatiilor</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semantice</a:t>
            </a:r>
            <a:r>
              <a:rPr lang="en-US" sz="2400" b="1" u="sng" dirty="0">
                <a:solidFill>
                  <a:schemeClr val="tx1"/>
                </a:solidFill>
                <a:latin typeface="Times New Roman" pitchFamily="18" charset="0"/>
                <a:cs typeface="Times New Roman" pitchFamily="18" charset="0"/>
              </a:rPr>
              <a:t> din WN:</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dirty="0">
                <a:solidFill>
                  <a:schemeClr val="tx1"/>
                </a:solidFill>
                <a:latin typeface="Times New Roman" pitchFamily="18" charset="0"/>
                <a:cs typeface="Times New Roman" pitchFamily="18" charset="0"/>
              </a:rPr>
              <a:t>In </a:t>
            </a:r>
            <a:r>
              <a:rPr lang="en-US" sz="2400" b="1" dirty="0" err="1">
                <a:solidFill>
                  <a:schemeClr val="tx1"/>
                </a:solidFill>
                <a:latin typeface="Times New Roman" pitchFamily="18" charset="0"/>
                <a:cs typeface="Times New Roman" pitchFamily="18" charset="0"/>
              </a:rPr>
              <a:t>cazul</a:t>
            </a:r>
            <a:r>
              <a:rPr lang="en-US" sz="2400"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substantivelor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testele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empirice</a:t>
            </a:r>
            <a:r>
              <a:rPr lang="en-US" sz="2400" b="1" dirty="0">
                <a:solidFill>
                  <a:schemeClr val="tx1"/>
                </a:solidFill>
                <a:latin typeface="Times New Roman" pitchFamily="18" charset="0"/>
                <a:cs typeface="Times New Roman" pitchFamily="18" charset="0"/>
              </a:rPr>
              <a:t> au </a:t>
            </a:r>
            <a:r>
              <a:rPr lang="en-US" sz="2400" b="1" dirty="0" err="1">
                <a:solidFill>
                  <a:schemeClr val="tx1"/>
                </a:solidFill>
                <a:latin typeface="Times New Roman" pitchFamily="18" charset="0"/>
                <a:cs typeface="Times New Roman" pitchFamily="18" charset="0"/>
              </a:rPr>
              <a:t>demonstrat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util</a:t>
            </a:r>
            <a:r>
              <a:rPr lang="en-US" sz="2400" b="1" dirty="0">
                <a:solidFill>
                  <a:schemeClr val="tx1"/>
                </a:solidFill>
                <a:latin typeface="Times New Roman" pitchFamily="18" charset="0"/>
                <a:cs typeface="Times New Roman" pitchFamily="18" charset="0"/>
              </a:rPr>
              <a:t> in </a:t>
            </a:r>
            <a:r>
              <a:rPr lang="en-US" sz="2400" b="1" dirty="0" err="1">
                <a:solidFill>
                  <a:schemeClr val="tx1"/>
                </a:solidFill>
                <a:latin typeface="Times New Roman" pitchFamily="18" charset="0"/>
                <a:cs typeface="Times New Roman" pitchFamily="18" charset="0"/>
              </a:rPr>
              <a:t>dezambiguizare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folosim</a:t>
            </a:r>
            <a:r>
              <a:rPr lang="en-US" sz="2400"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glosele</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hiponimelor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meronimelor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synset-urilor</a:t>
            </a:r>
            <a:r>
              <a:rPr lang="en-US" sz="2400" b="1" dirty="0">
                <a:solidFill>
                  <a:schemeClr val="tx1"/>
                </a:solidFill>
                <a:latin typeface="Times New Roman" pitchFamily="18" charset="0"/>
                <a:cs typeface="Times New Roman" pitchFamily="18" charset="0"/>
              </a:rPr>
              <a:t> de input. </a:t>
            </a:r>
            <a:r>
              <a:rPr lang="en-US" sz="2400" b="1" dirty="0" err="1">
                <a:solidFill>
                  <a:schemeClr val="tx1"/>
                </a:solidFill>
                <a:latin typeface="Times New Roman" pitchFamily="18" charset="0"/>
                <a:cs typeface="Times New Roman" pitchFamily="18" charset="0"/>
              </a:rPr>
              <a:t>Observati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se </a:t>
            </a:r>
            <a:r>
              <a:rPr lang="en-US" sz="2400" b="1" dirty="0" err="1">
                <a:solidFill>
                  <a:schemeClr val="tx1"/>
                </a:solidFill>
                <a:latin typeface="Times New Roman" pitchFamily="18" charset="0"/>
                <a:cs typeface="Times New Roman" pitchFamily="18" charset="0"/>
              </a:rPr>
              <a:t>recomanda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folosirea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hiponimelor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conceptul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fiu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nu a </a:t>
            </a:r>
            <a:r>
              <a:rPr lang="en-US" sz="2400" b="1" dirty="0" err="1">
                <a:solidFill>
                  <a:schemeClr val="tx1"/>
                </a:solidFill>
                <a:latin typeface="Times New Roman" pitchFamily="18" charset="0"/>
                <a:cs typeface="Times New Roman" pitchFamily="18" charset="0"/>
              </a:rPr>
              <a:t>hiperonimelor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conceptul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parinte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sau</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ambelor</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alte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cuvinte</a:t>
            </a:r>
            <a:r>
              <a:rPr lang="en-US" sz="2400" b="1" dirty="0">
                <a:solidFill>
                  <a:schemeClr val="tx1"/>
                </a:solidFill>
                <a:latin typeface="Times New Roman" pitchFamily="18" charset="0"/>
                <a:cs typeface="Times New Roman" pitchFamily="18" charset="0"/>
              </a:rPr>
              <a:t>, s-a </a:t>
            </a:r>
            <a:r>
              <a:rPr lang="en-US" sz="2400" b="1" dirty="0" err="1">
                <a:solidFill>
                  <a:schemeClr val="tx1"/>
                </a:solidFill>
                <a:latin typeface="Times New Roman" pitchFamily="18" charset="0"/>
                <a:cs typeface="Times New Roman" pitchFamily="18" charset="0"/>
              </a:rPr>
              <a:t>demonstrat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hiponimia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furnizeaza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multa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informatie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decat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hiperonimia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desi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ambele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formeaza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relatia</a:t>
            </a:r>
            <a:r>
              <a:rPr lang="en-US" sz="2400" b="1" dirty="0">
                <a:solidFill>
                  <a:schemeClr val="tx1"/>
                </a:solidFill>
                <a:latin typeface="Times New Roman" pitchFamily="18" charset="0"/>
                <a:cs typeface="Times New Roman" pitchFamily="18" charset="0"/>
              </a:rPr>
              <a:t> ISA.</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945874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30000"/>
              </a:lnSpc>
              <a:spcBef>
                <a:spcPts val="0"/>
              </a:spcBef>
            </a:pPr>
            <a:r>
              <a:rPr lang="en-US" sz="2400" b="1" u="sng" dirty="0" err="1">
                <a:solidFill>
                  <a:schemeClr val="tx1"/>
                </a:solidFill>
                <a:latin typeface="Times New Roman" pitchFamily="18" charset="0"/>
                <a:cs typeface="Times New Roman" pitchFamily="18" charset="0"/>
              </a:rPr>
              <a:t>Mecanism</a:t>
            </a:r>
            <a:r>
              <a:rPr lang="en-US" sz="2400" b="1" u="sng" dirty="0">
                <a:solidFill>
                  <a:schemeClr val="tx1"/>
                </a:solidFill>
                <a:latin typeface="Times New Roman" pitchFamily="18" charset="0"/>
                <a:cs typeface="Times New Roman" pitchFamily="18" charset="0"/>
              </a:rPr>
              <a:t> de </a:t>
            </a:r>
            <a:r>
              <a:rPr lang="en-US" sz="2400" b="1" u="sng" dirty="0" err="1">
                <a:solidFill>
                  <a:schemeClr val="tx1"/>
                </a:solidFill>
                <a:latin typeface="Times New Roman" pitchFamily="18" charset="0"/>
                <a:cs typeface="Times New Roman" pitchFamily="18" charset="0"/>
              </a:rPr>
              <a:t>acordare</a:t>
            </a:r>
            <a:r>
              <a:rPr lang="en-US" sz="2400" b="1" u="sng" dirty="0">
                <a:solidFill>
                  <a:schemeClr val="tx1"/>
                </a:solidFill>
                <a:latin typeface="Times New Roman" pitchFamily="18" charset="0"/>
                <a:cs typeface="Times New Roman" pitchFamily="18" charset="0"/>
              </a:rPr>
              <a:t> a </a:t>
            </a:r>
            <a:r>
              <a:rPr lang="en-US" sz="2400" b="1" u="sng" dirty="0" err="1">
                <a:solidFill>
                  <a:schemeClr val="tx1"/>
                </a:solidFill>
                <a:latin typeface="Times New Roman" pitchFamily="18" charset="0"/>
                <a:cs typeface="Times New Roman" pitchFamily="18" charset="0"/>
              </a:rPr>
              <a:t>scorurilor</a:t>
            </a:r>
            <a:endParaRPr lang="en-US" sz="2400" dirty="0">
              <a:solidFill>
                <a:schemeClr val="tx1"/>
              </a:solidFill>
              <a:latin typeface="Times New Roman" pitchFamily="18" charset="0"/>
              <a:cs typeface="Times New Roman" pitchFamily="18" charset="0"/>
            </a:endParaRPr>
          </a:p>
          <a:p>
            <a:pPr algn="just">
              <a:lnSpc>
                <a:spcPct val="13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ro-RO" sz="2400" b="1" u="sng" dirty="0">
                <a:solidFill>
                  <a:schemeClr val="tx1"/>
                </a:solidFill>
                <a:latin typeface="Times New Roman" pitchFamily="18" charset="0"/>
                <a:cs typeface="Times New Roman" pitchFamily="18" charset="0"/>
              </a:rPr>
              <a:t>Algoritmul Lesk iniţial</a:t>
            </a:r>
            <a:r>
              <a:rPr lang="ro-RO" sz="2400" b="1" dirty="0">
                <a:solidFill>
                  <a:schemeClr val="tx1"/>
                </a:solidFill>
                <a:latin typeface="Times New Roman" pitchFamily="18" charset="0"/>
                <a:cs typeface="Times New Roman" pitchFamily="18" charset="0"/>
              </a:rPr>
              <a:t> compară glosele unei perechi de concepte şi calculează un scor prin numărarea cuvintelor pe care acestea le au în comun. Acest mecanism de acordare a scorurilor nu diferenţiază între suprapuneri de cuvinte unice şi suprapuneri de grupuri de cuvinte, ci tratează fiecare glosă ca pe un „sac de cuvinte”. Spre </a:t>
            </a:r>
            <a:r>
              <a:rPr lang="ro-RO" sz="2400" b="1" u="sng" dirty="0">
                <a:solidFill>
                  <a:schemeClr val="tx1"/>
                </a:solidFill>
                <a:latin typeface="Times New Roman" pitchFamily="18" charset="0"/>
                <a:cs typeface="Times New Roman" pitchFamily="18" charset="0"/>
              </a:rPr>
              <a:t>exemplu</a:t>
            </a:r>
            <a:r>
              <a:rPr lang="ro-RO" sz="2400" b="1" dirty="0">
                <a:solidFill>
                  <a:schemeClr val="tx1"/>
                </a:solidFill>
                <a:latin typeface="Times New Roman" pitchFamily="18" charset="0"/>
                <a:cs typeface="Times New Roman" pitchFamily="18" charset="0"/>
              </a:rPr>
              <a:t>, acorda scorul 3 conceptelor </a:t>
            </a:r>
            <a:r>
              <a:rPr lang="ro-RO" sz="2400" b="1" i="1" dirty="0">
                <a:solidFill>
                  <a:schemeClr val="tx1"/>
                </a:solidFill>
                <a:latin typeface="Times New Roman" pitchFamily="18" charset="0"/>
                <a:cs typeface="Times New Roman" pitchFamily="18" charset="0"/>
              </a:rPr>
              <a:t>drawing paper</a:t>
            </a:r>
            <a:r>
              <a:rPr lang="ro-RO" sz="2400" b="1" dirty="0">
                <a:solidFill>
                  <a:schemeClr val="tx1"/>
                </a:solidFill>
                <a:latin typeface="Times New Roman" pitchFamily="18" charset="0"/>
                <a:cs typeface="Times New Roman" pitchFamily="18" charset="0"/>
              </a:rPr>
              <a:t> si </a:t>
            </a:r>
            <a:r>
              <a:rPr lang="ro-RO" sz="2400" b="1" i="1" dirty="0">
                <a:solidFill>
                  <a:schemeClr val="tx1"/>
                </a:solidFill>
                <a:latin typeface="Times New Roman" pitchFamily="18" charset="0"/>
                <a:cs typeface="Times New Roman" pitchFamily="18" charset="0"/>
              </a:rPr>
              <a:t>decal</a:t>
            </a:r>
            <a:r>
              <a:rPr lang="ro-RO" sz="2400" b="1" dirty="0">
                <a:solidFill>
                  <a:schemeClr val="tx1"/>
                </a:solidFill>
                <a:latin typeface="Times New Roman" pitchFamily="18" charset="0"/>
                <a:cs typeface="Times New Roman" pitchFamily="18" charset="0"/>
              </a:rPr>
              <a:t>, care au urmatoarele glose:</a:t>
            </a:r>
            <a:endParaRPr lang="en-US" sz="2400" dirty="0">
              <a:solidFill>
                <a:schemeClr val="tx1"/>
              </a:solidFill>
              <a:latin typeface="Times New Roman" pitchFamily="18" charset="0"/>
              <a:cs typeface="Times New Roman" pitchFamily="18" charset="0"/>
            </a:endParaRPr>
          </a:p>
          <a:p>
            <a:pPr algn="just">
              <a:lnSpc>
                <a:spcPct val="130000"/>
              </a:lnSpc>
              <a:spcBef>
                <a:spcPts val="0"/>
              </a:spcBef>
            </a:pPr>
            <a:endParaRPr lang="en-US" sz="2400" dirty="0">
              <a:solidFill>
                <a:schemeClr val="tx1"/>
              </a:solidFill>
              <a:latin typeface="Times New Roman" pitchFamily="18" charset="0"/>
              <a:cs typeface="Times New Roman" pitchFamily="18" charset="0"/>
            </a:endParaRPr>
          </a:p>
          <a:p>
            <a:pPr marL="450850" algn="just">
              <a:lnSpc>
                <a:spcPct val="130000"/>
              </a:lnSpc>
              <a:spcBef>
                <a:spcPts val="0"/>
              </a:spcBef>
            </a:pPr>
            <a:r>
              <a:rPr lang="en-US" sz="2400" b="1" i="1" dirty="0">
                <a:solidFill>
                  <a:schemeClr val="tx1"/>
                </a:solidFill>
                <a:latin typeface="Times New Roman" pitchFamily="18" charset="0"/>
                <a:cs typeface="Times New Roman" pitchFamily="18" charset="0"/>
              </a:rPr>
              <a:t>drawing paper: </a:t>
            </a:r>
            <a:r>
              <a:rPr lang="ro-RO" sz="2400" b="1" i="1" dirty="0">
                <a:solidFill>
                  <a:schemeClr val="tx1"/>
                </a:solidFill>
                <a:latin typeface="Times New Roman" pitchFamily="18" charset="0"/>
                <a:cs typeface="Times New Roman" pitchFamily="18" charset="0"/>
              </a:rPr>
              <a:t>paper that is specially prepared for use in drafting</a:t>
            </a:r>
            <a:endParaRPr lang="en-US" sz="2400" dirty="0">
              <a:solidFill>
                <a:schemeClr val="tx1"/>
              </a:solidFill>
              <a:latin typeface="Times New Roman" pitchFamily="18" charset="0"/>
              <a:cs typeface="Times New Roman" pitchFamily="18" charset="0"/>
            </a:endParaRPr>
          </a:p>
          <a:p>
            <a:pPr marL="450850" algn="just">
              <a:lnSpc>
                <a:spcPct val="130000"/>
              </a:lnSpc>
              <a:spcBef>
                <a:spcPts val="0"/>
              </a:spcBef>
            </a:pPr>
            <a:r>
              <a:rPr lang="en-US" sz="2400" b="1" i="1" dirty="0">
                <a:solidFill>
                  <a:schemeClr val="tx1"/>
                </a:solidFill>
                <a:latin typeface="Times New Roman" pitchFamily="18" charset="0"/>
                <a:cs typeface="Times New Roman" pitchFamily="18" charset="0"/>
              </a:rPr>
              <a:t>decal:</a:t>
            </a:r>
            <a:r>
              <a:rPr lang="en-US" sz="2400" dirty="0">
                <a:solidFill>
                  <a:schemeClr val="tx1"/>
                </a:solidFill>
                <a:latin typeface="Times New Roman" pitchFamily="18" charset="0"/>
                <a:cs typeface="Times New Roman" pitchFamily="18" charset="0"/>
              </a:rPr>
              <a:t> </a:t>
            </a:r>
            <a:r>
              <a:rPr lang="ro-RO" sz="2400" b="1" i="1" dirty="0">
                <a:solidFill>
                  <a:schemeClr val="tx1"/>
                </a:solidFill>
                <a:latin typeface="Times New Roman" pitchFamily="18" charset="0"/>
                <a:cs typeface="Times New Roman" pitchFamily="18" charset="0"/>
              </a:rPr>
              <a:t>the art of transferring  designs from specially prepared paper to a wood or glass or metal surface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450850" algn="just">
              <a:lnSpc>
                <a:spcPct val="13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0850" algn="just">
              <a:lnSpc>
                <a:spcPct val="130000"/>
              </a:lnSpc>
              <a:spcBef>
                <a:spcPts val="0"/>
              </a:spcBef>
            </a:pPr>
            <a:r>
              <a:rPr lang="en-US" sz="2400" b="1" dirty="0" err="1">
                <a:solidFill>
                  <a:schemeClr val="tx1"/>
                </a:solidFill>
                <a:latin typeface="Times New Roman" pitchFamily="18" charset="0"/>
                <a:cs typeface="Times New Roman" pitchFamily="18" charset="0"/>
              </a:rPr>
              <a:t>Aici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exista</a:t>
            </a:r>
            <a:r>
              <a:rPr lang="en-US" sz="2400" b="1" dirty="0">
                <a:solidFill>
                  <a:schemeClr val="tx1"/>
                </a:solidFill>
                <a:latin typeface="Times New Roman" pitchFamily="18" charset="0"/>
                <a:cs typeface="Times New Roman" pitchFamily="18" charset="0"/>
              </a:rPr>
              <a:t> 3 </a:t>
            </a:r>
            <a:r>
              <a:rPr lang="en-US" sz="2400" b="1" dirty="0" err="1">
                <a:solidFill>
                  <a:schemeClr val="tx1"/>
                </a:solidFill>
                <a:latin typeface="Times New Roman" pitchFamily="18" charset="0"/>
                <a:cs typeface="Times New Roman" pitchFamily="18" charset="0"/>
              </a:rPr>
              <a:t>suprapuneri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cuvantul</a:t>
            </a:r>
            <a:r>
              <a:rPr lang="en-US" sz="2400" b="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paper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grupul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cuvinte</a:t>
            </a:r>
            <a:r>
              <a:rPr lang="en-US" sz="2400" b="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specially prepared</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lnSpc>
                <a:spcPct val="13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0850" lvl="0" indent="-450850" algn="just">
              <a:lnSpc>
                <a:spcPct val="130000"/>
              </a:lnSpc>
              <a:spcBef>
                <a:spcPts val="0"/>
              </a:spcBef>
              <a:buFont typeface="Wingdings" pitchFamily="2" charset="2"/>
              <a:buChar char="Ø"/>
            </a:pPr>
            <a:r>
              <a:rPr lang="en-US" sz="2400" b="1" u="sng" dirty="0">
                <a:solidFill>
                  <a:schemeClr val="tx1"/>
                </a:solidFill>
                <a:latin typeface="Times New Roman" pitchFamily="18" charset="0"/>
                <a:cs typeface="Times New Roman" pitchFamily="18" charset="0"/>
              </a:rPr>
              <a:t>Banerjee </a:t>
            </a:r>
            <a:r>
              <a:rPr lang="en-US" sz="2400" b="1" u="sng" dirty="0" err="1">
                <a:solidFill>
                  <a:schemeClr val="tx1"/>
                </a:solidFill>
                <a:latin typeface="Times New Roman" pitchFamily="18" charset="0"/>
                <a:cs typeface="Times New Roman" pitchFamily="18" charset="0"/>
              </a:rPr>
              <a:t>si</a:t>
            </a:r>
            <a:r>
              <a:rPr lang="en-US" sz="2400" b="1" u="sng" dirty="0">
                <a:solidFill>
                  <a:schemeClr val="tx1"/>
                </a:solidFill>
                <a:latin typeface="Times New Roman" pitchFamily="18" charset="0"/>
                <a:cs typeface="Times New Roman" pitchFamily="18" charset="0"/>
              </a:rPr>
              <a:t> Pedersen (2003)</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atribuie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suprapuneri</a:t>
            </a:r>
            <a:r>
              <a:rPr lang="en-US" sz="2400" b="1" dirty="0">
                <a:solidFill>
                  <a:schemeClr val="tx1"/>
                </a:solidFill>
                <a:latin typeface="Times New Roman" pitchFamily="18" charset="0"/>
                <a:cs typeface="Times New Roman" pitchFamily="18" charset="0"/>
              </a:rPr>
              <a:t> de </a:t>
            </a:r>
            <a:r>
              <a:rPr lang="en-US" sz="2400" b="1" i="1" dirty="0">
                <a:solidFill>
                  <a:schemeClr val="tx1"/>
                </a:solidFill>
                <a:latin typeface="Times New Roman" pitchFamily="18" charset="0"/>
                <a:cs typeface="Times New Roman" pitchFamily="18" charset="0"/>
              </a:rPr>
              <a:t>n </a:t>
            </a:r>
            <a:r>
              <a:rPr lang="en-US" sz="2400" b="1" dirty="0" err="1">
                <a:solidFill>
                  <a:schemeClr val="tx1"/>
                </a:solidFill>
                <a:latin typeface="Times New Roman" pitchFamily="18" charset="0"/>
                <a:cs typeface="Times New Roman" pitchFamily="18" charset="0"/>
              </a:rPr>
              <a:t>cuvinte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scorul</a:t>
            </a:r>
            <a:r>
              <a:rPr lang="en-US" sz="2400" b="1" dirty="0">
                <a:solidFill>
                  <a:schemeClr val="tx1"/>
                </a:solidFill>
                <a:latin typeface="Times New Roman" pitchFamily="18" charset="0"/>
                <a:cs typeface="Times New Roman" pitchFamily="18" charset="0"/>
              </a:rPr>
              <a:t> </a:t>
            </a:r>
            <a:r>
              <a:rPr lang="ro-RO" sz="2400" b="1" i="1" dirty="0">
                <a:solidFill>
                  <a:schemeClr val="tx1"/>
                </a:solidFill>
                <a:latin typeface="Times New Roman" pitchFamily="18" charset="0"/>
                <a:cs typeface="Times New Roman" pitchFamily="18" charset="0"/>
              </a:rPr>
              <a:t>n</a:t>
            </a:r>
            <a:r>
              <a:rPr lang="ro-RO" sz="2400" b="1" baseline="30000" dirty="0">
                <a:solidFill>
                  <a:schemeClr val="tx1"/>
                </a:solidFill>
                <a:latin typeface="Times New Roman" pitchFamily="18" charset="0"/>
                <a:cs typeface="Times New Roman" pitchFamily="18" charset="0"/>
              </a:rPr>
              <a:t>2 </a:t>
            </a:r>
            <a:r>
              <a:rPr lang="ro-RO" sz="2400" b="1" dirty="0">
                <a:solidFill>
                  <a:schemeClr val="tx1"/>
                </a:solidFill>
                <a:latin typeface="Times New Roman" pitchFamily="18" charset="0"/>
                <a:cs typeface="Times New Roman" pitchFamily="18" charset="0"/>
              </a:rPr>
              <a:t>(pentru ca o suprapunere de </a:t>
            </a:r>
            <a:r>
              <a:rPr lang="ro-RO" sz="2400" b="1" i="1" dirty="0">
                <a:solidFill>
                  <a:schemeClr val="tx1"/>
                </a:solidFill>
                <a:latin typeface="Times New Roman" pitchFamily="18" charset="0"/>
                <a:cs typeface="Times New Roman" pitchFamily="18" charset="0"/>
              </a:rPr>
              <a:t>n </a:t>
            </a:r>
            <a:r>
              <a:rPr lang="ro-RO" sz="2400" b="1" dirty="0">
                <a:solidFill>
                  <a:schemeClr val="tx1"/>
                </a:solidFill>
                <a:latin typeface="Times New Roman" pitchFamily="18" charset="0"/>
                <a:cs typeface="Times New Roman" pitchFamily="18" charset="0"/>
              </a:rPr>
              <a:t>cuvinte consecutive este mult mai rara decat suprapunerile de cuvinte unice). Pentru perechea anterioara de glose se atribuie scorul 5 (in loc de 3).</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5114840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spcBef>
                <a:spcPts val="0"/>
              </a:spcBef>
            </a:pPr>
            <a:r>
              <a:rPr lang="ro-RO" sz="2400" b="1" u="sng" dirty="0">
                <a:solidFill>
                  <a:schemeClr val="tx1"/>
                </a:solidFill>
                <a:latin typeface="Times New Roman" pitchFamily="18" charset="0"/>
                <a:cs typeface="Times New Roman" pitchFamily="18" charset="0"/>
              </a:rPr>
              <a:t>Algoritm de acordare a scorurilor</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7200" lvl="0" indent="-457200" algn="just">
              <a:lnSpc>
                <a:spcPct val="110000"/>
              </a:lnSpc>
              <a:spcBef>
                <a:spcPts val="0"/>
              </a:spcBef>
              <a:buFont typeface="+mj-lt"/>
              <a:buAutoNum type="arabicPeriod"/>
            </a:pPr>
            <a:r>
              <a:rPr lang="ro-RO" sz="2400" b="1" dirty="0">
                <a:solidFill>
                  <a:schemeClr val="tx1"/>
                </a:solidFill>
                <a:latin typeface="Times New Roman" pitchFamily="18" charset="0"/>
                <a:cs typeface="Times New Roman" pitchFamily="18" charset="0"/>
              </a:rPr>
              <a:t>Fiind date două şiruri, se detectează cea mai lungă suprapunere dintre acestea. Dacă două sau mai multe astfel de suprapuneri au aceeaşi lungime maximă, atunci este raportată acea suprapunere care intervine prima în primul şir care se compară. Cea mai lungă suprapunere detectată este înlăturată, iar în locul ei se plasează un marcaj în fiecare dintre cele două şiruri constituind input-ul. Cele două şiruri astfel obţinute sunt apoi din nou verificate pentru suprapuneri, iar acest proces continuă până când nu mai există suprapuneri între ele. </a:t>
            </a:r>
            <a:endParaRPr lang="en-US" sz="2400" dirty="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mj-lt"/>
              <a:buAutoNum type="arabicPeriod"/>
            </a:pPr>
            <a:endParaRPr lang="en-US" sz="2400" dirty="0">
              <a:solidFill>
                <a:schemeClr val="tx1"/>
              </a:solidFill>
              <a:latin typeface="Times New Roman" pitchFamily="18" charset="0"/>
              <a:cs typeface="Times New Roman" pitchFamily="18" charset="0"/>
            </a:endParaRPr>
          </a:p>
          <a:p>
            <a:pPr marL="457200" indent="-457200" algn="just">
              <a:lnSpc>
                <a:spcPct val="110000"/>
              </a:lnSpc>
              <a:spcBef>
                <a:spcPts val="0"/>
              </a:spcBef>
              <a:buFont typeface="+mj-lt"/>
              <a:buAutoNum type="arabicPeriod"/>
            </a:pPr>
            <a:r>
              <a:rPr lang="ro-RO" sz="2400" b="1" dirty="0">
                <a:solidFill>
                  <a:schemeClr val="tx1"/>
                </a:solidFill>
                <a:latin typeface="Times New Roman" pitchFamily="18" charset="0"/>
                <a:cs typeface="Times New Roman" pitchFamily="18" charset="0"/>
              </a:rPr>
              <a:t>Se atribuie scoruri tuturor suprapunerilor găsite (dimensiunile suprapunerilor detectate sunt ridicate la pătrat) şi aceste scoruri sunt adunate pentru a se determina </a:t>
            </a:r>
            <a:r>
              <a:rPr lang="ro-RO" sz="2400" b="1" i="1" dirty="0">
                <a:solidFill>
                  <a:schemeClr val="tx1"/>
                </a:solidFill>
                <a:latin typeface="Times New Roman" pitchFamily="18" charset="0"/>
                <a:cs typeface="Times New Roman" pitchFamily="18" charset="0"/>
              </a:rPr>
              <a:t>scorul perechii de glose date</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794798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spcBef>
                <a:spcPts val="0"/>
              </a:spcBef>
            </a:pPr>
            <a:r>
              <a:rPr lang="en-US" sz="2400" b="1" u="sng" dirty="0" err="1">
                <a:solidFill>
                  <a:schemeClr val="tx1"/>
                </a:solidFill>
                <a:latin typeface="Times New Roman" pitchFamily="18" charset="0"/>
                <a:cs typeface="Times New Roman" pitchFamily="18" charset="0"/>
              </a:rPr>
              <a:t>Calcularea</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scorului</a:t>
            </a:r>
            <a:r>
              <a:rPr lang="en-US" sz="2400" b="1" u="sng" dirty="0">
                <a:solidFill>
                  <a:schemeClr val="tx1"/>
                </a:solidFill>
                <a:latin typeface="Times New Roman" pitchFamily="18" charset="0"/>
                <a:cs typeface="Times New Roman" pitchFamily="18" charset="0"/>
              </a:rPr>
              <a:t> de </a:t>
            </a:r>
            <a:r>
              <a:rPr lang="en-US" sz="2400" b="1" u="sng" dirty="0" err="1">
                <a:solidFill>
                  <a:schemeClr val="tx1"/>
                </a:solidFill>
                <a:latin typeface="Times New Roman" pitchFamily="18" charset="0"/>
                <a:cs typeface="Times New Roman" pitchFamily="18" charset="0"/>
              </a:rPr>
              <a:t>inrudire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dintre</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doua</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synset-uri</a:t>
            </a:r>
            <a:r>
              <a:rPr lang="en-US" sz="2400" b="1" u="sng" dirty="0">
                <a:solidFill>
                  <a:schemeClr val="tx1"/>
                </a:solidFill>
                <a:latin typeface="Times New Roman" pitchFamily="18" charset="0"/>
                <a:cs typeface="Times New Roman" pitchFamily="18" charset="0"/>
              </a:rPr>
              <a:t> A </a:t>
            </a:r>
            <a:r>
              <a:rPr lang="en-US" sz="2400" b="1" u="sng" dirty="0" err="1">
                <a:solidFill>
                  <a:schemeClr val="tx1"/>
                </a:solidFill>
                <a:latin typeface="Times New Roman" pitchFamily="18" charset="0"/>
                <a:cs typeface="Times New Roman" pitchFamily="18" charset="0"/>
              </a:rPr>
              <a:t>si</a:t>
            </a:r>
            <a:r>
              <a:rPr lang="en-US" sz="2400" b="1" u="sng" dirty="0">
                <a:solidFill>
                  <a:schemeClr val="tx1"/>
                </a:solidFill>
                <a:latin typeface="Times New Roman" pitchFamily="18" charset="0"/>
                <a:cs typeface="Times New Roman" pitchFamily="18" charset="0"/>
              </a:rPr>
              <a:t> B</a:t>
            </a:r>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endParaRPr lang="en-US" sz="2400" dirty="0">
              <a:solidFill>
                <a:schemeClr val="tx1"/>
              </a:solidFill>
              <a:latin typeface="Times New Roman" pitchFamily="18" charset="0"/>
              <a:cs typeface="Times New Roman" pitchFamily="18" charset="0"/>
            </a:endParaRPr>
          </a:p>
          <a:p>
            <a:pPr marL="457200" lvl="0" indent="-457200" algn="just">
              <a:lnSpc>
                <a:spcPct val="120000"/>
              </a:lnSpc>
              <a:spcBef>
                <a:spcPts val="0"/>
              </a:spcBef>
              <a:buFont typeface="+mj-lt"/>
              <a:buAutoNum type="arabicPeriod"/>
            </a:pPr>
            <a:r>
              <a:rPr lang="ro-RO" sz="2400" b="1" dirty="0">
                <a:solidFill>
                  <a:schemeClr val="tx1"/>
                </a:solidFill>
                <a:latin typeface="Times New Roman" pitchFamily="18" charset="0"/>
                <a:cs typeface="Times New Roman" pitchFamily="18" charset="0"/>
              </a:rPr>
              <a:t>Definim mulţimea RELS ca pe o mulţime nevidă de relaţii constând din una sau mai multe dintre relaţiile puse la dispoziţie de WordNet:</a:t>
            </a:r>
            <a:endParaRPr lang="en-US" sz="2400" dirty="0">
              <a:solidFill>
                <a:schemeClr val="tx1"/>
              </a:solidFill>
              <a:latin typeface="Times New Roman" pitchFamily="18" charset="0"/>
              <a:cs typeface="Times New Roman" pitchFamily="18" charset="0"/>
            </a:endParaRPr>
          </a:p>
          <a:p>
            <a:pPr>
              <a:lnSpc>
                <a:spcPct val="120000"/>
              </a:lnSpc>
              <a:spcBef>
                <a:spcPts val="0"/>
              </a:spcBef>
            </a:pPr>
            <a:r>
              <a:rPr lang="ro-RO" sz="2400" b="1" dirty="0">
                <a:solidFill>
                  <a:schemeClr val="tx1"/>
                </a:solidFill>
                <a:latin typeface="Times New Roman" pitchFamily="18" charset="0"/>
                <a:cs typeface="Times New Roman" pitchFamily="18" charset="0"/>
              </a:rPr>
              <a:t>RELS </a:t>
            </a:r>
            <a:r>
              <a:rPr lang="ro-RO" sz="2400" b="1" dirty="0" smtClean="0">
                <a:solidFill>
                  <a:schemeClr val="tx1"/>
                </a:solidFill>
                <a:latin typeface="Times New Roman" pitchFamily="18" charset="0"/>
                <a:cs typeface="Times New Roman" pitchFamily="18" charset="0"/>
                <a:sym typeface="Symbol"/>
              </a:rPr>
              <a:t></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 |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 este o relaţie definită în WordNet}.</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ro-RO" sz="2400" b="1" dirty="0">
                <a:solidFill>
                  <a:schemeClr val="tx1"/>
                </a:solidFill>
                <a:latin typeface="Times New Roman" pitchFamily="18" charset="0"/>
                <a:cs typeface="Times New Roman" pitchFamily="18" charset="0"/>
              </a:rPr>
              <a:t>Presupunem că funcţia fiecărei relaţii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sym typeface="Symbol"/>
              </a:rPr>
              <a:t></a:t>
            </a:r>
            <a:r>
              <a:rPr lang="ro-RO" sz="2400" b="1" dirty="0">
                <a:solidFill>
                  <a:schemeClr val="tx1"/>
                </a:solidFill>
                <a:latin typeface="Times New Roman" pitchFamily="18" charset="0"/>
                <a:cs typeface="Times New Roman" pitchFamily="18" charset="0"/>
              </a:rPr>
              <a:t> RELS) este cea dată de numele relaţiei, care acceptă un synset de input şi întoarce glosa synset-ului (sau synset-urilor) înrudite cu cel de input prin relaţia desemnată. Spre exemplu, dacă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sym typeface="Symbol"/>
              </a:rPr>
              <a:t></a:t>
            </a:r>
            <a:r>
              <a:rPr lang="ro-RO" sz="2400" b="1" dirty="0">
                <a:solidFill>
                  <a:schemeClr val="tx1"/>
                </a:solidFill>
                <a:latin typeface="Times New Roman" pitchFamily="18" charset="0"/>
                <a:cs typeface="Times New Roman" pitchFamily="18" charset="0"/>
              </a:rPr>
              <a:t> RELS reprezintă relaţia de hiperonimie, atunci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A</a:t>
            </a:r>
            <a:r>
              <a:rPr lang="ro-RO" sz="2400" b="1" dirty="0">
                <a:solidFill>
                  <a:schemeClr val="tx1"/>
                </a:solidFill>
                <a:latin typeface="Times New Roman" pitchFamily="18" charset="0"/>
                <a:cs typeface="Times New Roman" pitchFamily="18" charset="0"/>
              </a:rPr>
              <a:t>) întoarce glosa unui synset hiperonim al lui </a:t>
            </a:r>
            <a:r>
              <a:rPr lang="ro-RO" sz="2400" b="1" i="1" dirty="0">
                <a:solidFill>
                  <a:schemeClr val="tx1"/>
                </a:solidFill>
                <a:latin typeface="Times New Roman" pitchFamily="18" charset="0"/>
                <a:cs typeface="Times New Roman" pitchFamily="18" charset="0"/>
              </a:rPr>
              <a:t>A</a:t>
            </a:r>
            <a:r>
              <a:rPr lang="ro-RO" sz="2400" b="1" dirty="0">
                <a:solidFill>
                  <a:schemeClr val="tx1"/>
                </a:solidFill>
                <a:latin typeface="Times New Roman" pitchFamily="18" charset="0"/>
                <a:cs typeface="Times New Roman" pitchFamily="18" charset="0"/>
              </a:rPr>
              <a:t>.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 mai poate reprezenta „relaţia glosă”, caz în care </a:t>
            </a:r>
            <a:r>
              <a:rPr lang="ro-RO" sz="2400" b="1" i="1" dirty="0">
                <a:solidFill>
                  <a:schemeClr val="tx1"/>
                </a:solidFill>
                <a:latin typeface="Times New Roman" pitchFamily="18" charset="0"/>
                <a:cs typeface="Times New Roman" pitchFamily="18" charset="0"/>
              </a:rPr>
              <a:t>r</a:t>
            </a:r>
            <a:r>
              <a:rPr lang="ro-RO" sz="2400" b="1" dirty="0">
                <a:solidFill>
                  <a:schemeClr val="tx1"/>
                </a:solidFill>
                <a:latin typeface="Times New Roman" pitchFamily="18" charset="0"/>
                <a:cs typeface="Times New Roman" pitchFamily="18" charset="0"/>
              </a:rPr>
              <a:t>(</a:t>
            </a:r>
            <a:r>
              <a:rPr lang="ro-RO" sz="2400" b="1" i="1" dirty="0">
                <a:solidFill>
                  <a:schemeClr val="tx1"/>
                </a:solidFill>
                <a:latin typeface="Times New Roman" pitchFamily="18" charset="0"/>
                <a:cs typeface="Times New Roman" pitchFamily="18" charset="0"/>
              </a:rPr>
              <a:t>A</a:t>
            </a:r>
            <a:r>
              <a:rPr lang="ro-RO" sz="2400" b="1" dirty="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întoarce </a:t>
            </a:r>
            <a:r>
              <a:rPr lang="ro-RO" sz="2400" b="1" dirty="0">
                <a:solidFill>
                  <a:schemeClr val="tx1"/>
                </a:solidFill>
                <a:latin typeface="Times New Roman" pitchFamily="18" charset="0"/>
                <a:cs typeface="Times New Roman" pitchFamily="18" charset="0"/>
              </a:rPr>
              <a:t>glosa synset-ului A.</a:t>
            </a:r>
            <a:endParaRPr lang="en-US" sz="2400" dirty="0">
              <a:solidFill>
                <a:schemeClr val="tx1"/>
              </a:solidFill>
              <a:latin typeface="Times New Roman" pitchFamily="18" charset="0"/>
              <a:cs typeface="Times New Roman" pitchFamily="18" charset="0"/>
            </a:endParaRPr>
          </a:p>
          <a:p>
            <a:pPr algn="just">
              <a:lnSpc>
                <a:spcPct val="120000"/>
              </a:lnSpc>
              <a:spcBef>
                <a:spcPts val="0"/>
              </a:spcBef>
            </a:pPr>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450850" algn="just">
              <a:lnSpc>
                <a:spcPct val="120000"/>
              </a:lnSpc>
              <a:spcBef>
                <a:spcPts val="0"/>
              </a:spcBef>
            </a:pPr>
            <a:r>
              <a:rPr lang="ro-RO" sz="2400" b="1" u="sng" dirty="0">
                <a:solidFill>
                  <a:schemeClr val="tx1"/>
                </a:solidFill>
                <a:latin typeface="Times New Roman" pitchFamily="18" charset="0"/>
                <a:cs typeface="Times New Roman" pitchFamily="18" charset="0"/>
              </a:rPr>
              <a:t>OBS</a:t>
            </a:r>
            <a:r>
              <a:rPr lang="ro-RO" sz="2400" b="1" dirty="0">
                <a:solidFill>
                  <a:schemeClr val="tx1"/>
                </a:solidFill>
                <a:latin typeface="Times New Roman" pitchFamily="18" charset="0"/>
                <a:cs typeface="Times New Roman" pitchFamily="18" charset="0"/>
              </a:rPr>
              <a:t>.: Dacă mai multe synset-uri sunt înrudite cu cel de input prin intermediul aceleiaşi relaţii, glosele acestora vor fi concatenate şi returnate ca un unic şir de caractere. Această concatenare este efectuată deoarece nu se doreşte să se facă o diferenţiere între synset-uri care sunt înrudite cu cel de input printr-o aceeaşi relaţie, de interes fiind doar glosele acestora. Atunci când niciun synset nu este înrudit cu cel de input prin relaţia dată, va fi returnat şirul vid.</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251750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nSpc>
                <a:spcPct val="110000"/>
              </a:lnSpc>
              <a:spcBef>
                <a:spcPts val="0"/>
              </a:spcBef>
            </a:pPr>
            <a:r>
              <a:rPr lang="en-US" sz="2000" b="1" u="sng" dirty="0">
                <a:solidFill>
                  <a:schemeClr val="tx1"/>
                </a:solidFill>
                <a:latin typeface="Times New Roman" pitchFamily="18" charset="0"/>
                <a:cs typeface="Times New Roman" pitchFamily="18" charset="0"/>
              </a:rPr>
              <a:t>O </a:t>
            </a:r>
            <a:r>
              <a:rPr lang="en-US" sz="2000" b="1" u="sng" dirty="0" err="1">
                <a:solidFill>
                  <a:schemeClr val="tx1"/>
                </a:solidFill>
                <a:latin typeface="Times New Roman" pitchFamily="18" charset="0"/>
                <a:cs typeface="Times New Roman" pitchFamily="18" charset="0"/>
              </a:rPr>
              <a:t>retea</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semantica</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pentru</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reprezentarea</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si</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procesarea</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limbajului</a:t>
            </a:r>
            <a:r>
              <a:rPr lang="en-US" sz="2000" b="1" u="sng" dirty="0">
                <a:solidFill>
                  <a:schemeClr val="tx1"/>
                </a:solidFill>
                <a:latin typeface="Times New Roman" pitchFamily="18" charset="0"/>
                <a:cs typeface="Times New Roman" pitchFamily="18" charset="0"/>
              </a:rPr>
              <a:t> natural</a:t>
            </a:r>
            <a:endParaRPr lang="en-US" sz="2000" dirty="0">
              <a:solidFill>
                <a:schemeClr val="tx1"/>
              </a:solidFill>
              <a:latin typeface="Times New Roman" pitchFamily="18" charset="0"/>
              <a:cs typeface="Times New Roman" pitchFamily="18" charset="0"/>
            </a:endParaRPr>
          </a:p>
          <a:p>
            <a:pPr>
              <a:lnSpc>
                <a:spcPct val="110000"/>
              </a:lnSpc>
              <a:spcBef>
                <a:spcPts val="0"/>
              </a:spcBef>
            </a:pPr>
            <a:r>
              <a:rPr lang="en-US" sz="2000" b="1" u="sng" dirty="0" err="1">
                <a:solidFill>
                  <a:schemeClr val="tx1"/>
                </a:solidFill>
                <a:latin typeface="Times New Roman" pitchFamily="18" charset="0"/>
                <a:cs typeface="Times New Roman" pitchFamily="18" charset="0"/>
              </a:rPr>
              <a:t>WordNet</a:t>
            </a:r>
            <a:r>
              <a:rPr lang="en-US" sz="2000" b="1" u="sng" dirty="0">
                <a:solidFill>
                  <a:schemeClr val="tx1"/>
                </a:solidFill>
                <a:latin typeface="Times New Roman" pitchFamily="18" charset="0"/>
                <a:cs typeface="Times New Roman" pitchFamily="18" charset="0"/>
              </a:rPr>
              <a:t> (WN)</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Arial" pitchFamily="34" charset="0"/>
              <a:buChar char="•"/>
            </a:pPr>
            <a:r>
              <a:rPr lang="en-US" sz="2000" b="1" u="sng" dirty="0" err="1">
                <a:solidFill>
                  <a:schemeClr val="tx1"/>
                </a:solidFill>
                <a:latin typeface="Times New Roman" pitchFamily="18" charset="0"/>
                <a:cs typeface="Times New Roman" pitchFamily="18" charset="0"/>
              </a:rPr>
              <a:t>WordNet</a:t>
            </a:r>
            <a:r>
              <a:rPr lang="en-US" sz="2000" b="1" u="sng" dirty="0">
                <a:solidFill>
                  <a:schemeClr val="tx1"/>
                </a:solidFill>
                <a:latin typeface="Times New Roman" pitchFamily="18" charset="0"/>
                <a:cs typeface="Times New Roman" pitchFamily="18" charset="0"/>
              </a:rPr>
              <a:t> (WN)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o </a:t>
            </a:r>
            <a:r>
              <a:rPr lang="en-US" sz="2000" b="1" dirty="0" err="1">
                <a:solidFill>
                  <a:schemeClr val="tx1"/>
                </a:solidFill>
                <a:latin typeface="Times New Roman" pitchFamily="18" charset="0"/>
                <a:cs typeface="Times New Roman" pitchFamily="18" charset="0"/>
              </a:rPr>
              <a:t>baza</a:t>
            </a:r>
            <a:r>
              <a:rPr lang="en-US" sz="2000" b="1" dirty="0">
                <a:solidFill>
                  <a:schemeClr val="tx1"/>
                </a:solidFill>
                <a:latin typeface="Times New Roman" pitchFamily="18" charset="0"/>
                <a:cs typeface="Times New Roman" pitchFamily="18" charset="0"/>
              </a:rPr>
              <a:t> de date </a:t>
            </a:r>
            <a:r>
              <a:rPr lang="en-US" sz="2000" b="1" dirty="0" err="1">
                <a:solidFill>
                  <a:schemeClr val="tx1"/>
                </a:solidFill>
                <a:latin typeface="Times New Roman" pitchFamily="18" charset="0"/>
                <a:cs typeface="Times New Roman" pitchFamily="18" charset="0"/>
              </a:rPr>
              <a:t>lexicala</a:t>
            </a:r>
            <a:r>
              <a:rPr lang="en-US" sz="2000" b="1" dirty="0">
                <a:solidFill>
                  <a:schemeClr val="tx1"/>
                </a:solidFill>
                <a:latin typeface="Times New Roman" pitchFamily="18" charset="0"/>
                <a:cs typeface="Times New Roman" pitchFamily="18" charset="0"/>
              </a:rPr>
              <a:t> a </a:t>
            </a:r>
            <a:r>
              <a:rPr lang="en-US" sz="2000" b="1" dirty="0" err="1">
                <a:solidFill>
                  <a:schemeClr val="tx1"/>
                </a:solidFill>
                <a:latin typeface="Times New Roman" pitchFamily="18" charset="0"/>
                <a:cs typeface="Times New Roman" pitchFamily="18" charset="0"/>
              </a:rPr>
              <a:t>limbii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engleze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conceputa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creata</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Profesorul</a:t>
            </a:r>
            <a:r>
              <a:rPr lang="en-US" sz="2000" b="1" dirty="0">
                <a:solidFill>
                  <a:schemeClr val="tx1"/>
                </a:solidFill>
                <a:latin typeface="Times New Roman" pitchFamily="18" charset="0"/>
                <a:cs typeface="Times New Roman" pitchFamily="18" charset="0"/>
              </a:rPr>
              <a:t> George Miller, la </a:t>
            </a:r>
            <a:r>
              <a:rPr lang="en-US" sz="2000" b="1" dirty="0" err="1">
                <a:solidFill>
                  <a:schemeClr val="tx1"/>
                </a:solidFill>
                <a:latin typeface="Times New Roman" pitchFamily="18" charset="0"/>
                <a:cs typeface="Times New Roman" pitchFamily="18" charset="0"/>
              </a:rPr>
              <a:t>Universitatea</a:t>
            </a:r>
            <a:r>
              <a:rPr lang="en-US" sz="2000" b="1" dirty="0">
                <a:solidFill>
                  <a:schemeClr val="tx1"/>
                </a:solidFill>
                <a:latin typeface="Times New Roman" pitchFamily="18" charset="0"/>
                <a:cs typeface="Times New Roman" pitchFamily="18" charset="0"/>
              </a:rPr>
              <a:t> Princeton, in </a:t>
            </a:r>
            <a:r>
              <a:rPr lang="en-US" sz="2000" b="1" dirty="0" err="1">
                <a:solidFill>
                  <a:schemeClr val="tx1"/>
                </a:solidFill>
                <a:latin typeface="Times New Roman" pitchFamily="18" charset="0"/>
                <a:cs typeface="Times New Roman" pitchFamily="18" charset="0"/>
              </a:rPr>
              <a:t>anii</a:t>
            </a:r>
            <a:r>
              <a:rPr lang="en-US" sz="2000" b="1" dirty="0">
                <a:solidFill>
                  <a:schemeClr val="tx1"/>
                </a:solidFill>
                <a:latin typeface="Times New Roman" pitchFamily="18" charset="0"/>
                <a:cs typeface="Times New Roman" pitchFamily="18" charset="0"/>
              </a:rPr>
              <a:t> ’90. </a:t>
            </a:r>
            <a:r>
              <a:rPr lang="en-US" sz="2000" b="1" dirty="0" err="1">
                <a:solidFill>
                  <a:schemeClr val="tx1"/>
                </a:solidFill>
                <a:latin typeface="Times New Roman" pitchFamily="18" charset="0"/>
                <a:cs typeface="Times New Roman" pitchFamily="18" charset="0"/>
              </a:rPr>
              <a:t>Ea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permanent </a:t>
            </a:r>
            <a:r>
              <a:rPr lang="en-US" sz="2000" b="1" dirty="0" err="1">
                <a:solidFill>
                  <a:schemeClr val="tx1"/>
                </a:solidFill>
                <a:latin typeface="Times New Roman" pitchFamily="18" charset="0"/>
                <a:cs typeface="Times New Roman" pitchFamily="18" charset="0"/>
              </a:rPr>
              <a:t>actualizata</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catre</a:t>
            </a:r>
            <a:r>
              <a:rPr lang="en-US" sz="2000" b="1" dirty="0">
                <a:solidFill>
                  <a:schemeClr val="tx1"/>
                </a:solidFill>
                <a:latin typeface="Times New Roman" pitchFamily="18" charset="0"/>
                <a:cs typeface="Times New Roman" pitchFamily="18" charset="0"/>
              </a:rPr>
              <a:t> un </a:t>
            </a:r>
            <a:r>
              <a:rPr lang="en-US" sz="2000" b="1" dirty="0" err="1">
                <a:solidFill>
                  <a:schemeClr val="tx1"/>
                </a:solidFill>
                <a:latin typeface="Times New Roman" pitchFamily="18" charset="0"/>
                <a:cs typeface="Times New Roman" pitchFamily="18" charset="0"/>
              </a:rPr>
              <a:t>colectiv</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cercetatori</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Arial" pitchFamily="34" charset="0"/>
              <a:buChar char="•"/>
            </a:pPr>
            <a:r>
              <a:rPr lang="en-US" sz="2000" b="1" dirty="0">
                <a:solidFill>
                  <a:schemeClr val="tx1"/>
                </a:solidFill>
                <a:latin typeface="Times New Roman" pitchFamily="18" charset="0"/>
                <a:cs typeface="Times New Roman" pitchFamily="18" charset="0"/>
              </a:rPr>
              <a:t>WN </a:t>
            </a:r>
            <a:r>
              <a:rPr lang="en-US" sz="2000" b="1" dirty="0" err="1">
                <a:solidFill>
                  <a:schemeClr val="tx1"/>
                </a:solidFill>
                <a:latin typeface="Times New Roman" pitchFamily="18" charset="0"/>
                <a:cs typeface="Times New Roman" pitchFamily="18" charset="0"/>
              </a:rPr>
              <a:t>cuprinde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cuvintele</a:t>
            </a:r>
            <a:r>
              <a:rPr lang="en-US" sz="2000" b="1" dirty="0">
                <a:solidFill>
                  <a:schemeClr val="tx1"/>
                </a:solidFill>
                <a:latin typeface="Times New Roman" pitchFamily="18" charset="0"/>
                <a:cs typeface="Times New Roman" pitchFamily="18" charset="0"/>
              </a:rPr>
              <a:t> cu </a:t>
            </a:r>
            <a:r>
              <a:rPr lang="en-US" sz="2000" b="1" dirty="0" err="1">
                <a:solidFill>
                  <a:schemeClr val="tx1"/>
                </a:solidFill>
                <a:latin typeface="Times New Roman" pitchFamily="18" charset="0"/>
                <a:cs typeface="Times New Roman" pitchFamily="18" charset="0"/>
              </a:rPr>
              <a:t>continut</a:t>
            </a:r>
            <a:r>
              <a:rPr lang="en-US" sz="2000" b="1" dirty="0">
                <a:solidFill>
                  <a:schemeClr val="tx1"/>
                </a:solidFill>
                <a:latin typeface="Times New Roman" pitchFamily="18" charset="0"/>
                <a:cs typeface="Times New Roman" pitchFamily="18" charset="0"/>
              </a:rPr>
              <a:t>” ale </a:t>
            </a:r>
            <a:r>
              <a:rPr lang="en-US" sz="2000" b="1" dirty="0" err="1">
                <a:solidFill>
                  <a:schemeClr val="tx1"/>
                </a:solidFill>
                <a:latin typeface="Times New Roman" pitchFamily="18" charset="0"/>
                <a:cs typeface="Times New Roman" pitchFamily="18" charset="0"/>
              </a:rPr>
              <a:t>limbii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engleze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adica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substantivele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adjectivele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verbele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adverbele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Substantivele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verbele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organizate</a:t>
            </a:r>
            <a:r>
              <a:rPr lang="en-US" sz="2000" b="1" dirty="0">
                <a:solidFill>
                  <a:schemeClr val="tx1"/>
                </a:solidFill>
                <a:latin typeface="Times New Roman" pitchFamily="18" charset="0"/>
                <a:cs typeface="Times New Roman" pitchFamily="18" charset="0"/>
              </a:rPr>
              <a:t> in </a:t>
            </a:r>
            <a:r>
              <a:rPr lang="en-US" sz="2000" b="1" u="sng" dirty="0" err="1">
                <a:solidFill>
                  <a:schemeClr val="tx1"/>
                </a:solidFill>
                <a:latin typeface="Times New Roman" pitchFamily="18" charset="0"/>
                <a:cs typeface="Times New Roman" pitchFamily="18" charset="0"/>
              </a:rPr>
              <a:t>ierarhii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adjectivele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adverbele</a:t>
            </a:r>
            <a:r>
              <a:rPr lang="en-US" sz="2000" b="1" dirty="0">
                <a:solidFill>
                  <a:schemeClr val="tx1"/>
                </a:solidFill>
                <a:latin typeface="Times New Roman" pitchFamily="18" charset="0"/>
                <a:cs typeface="Times New Roman" pitchFamily="18" charset="0"/>
              </a:rPr>
              <a:t> in </a:t>
            </a:r>
            <a:r>
              <a:rPr lang="en-US" sz="2000" b="1" u="sng" dirty="0" err="1">
                <a:solidFill>
                  <a:schemeClr val="tx1"/>
                </a:solidFill>
                <a:latin typeface="Times New Roman" pitchFamily="18" charset="0"/>
                <a:cs typeface="Times New Roman" pitchFamily="18" charset="0"/>
              </a:rPr>
              <a:t>clustere</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Arial" pitchFamily="34" charset="0"/>
              <a:buChar char="•"/>
            </a:pPr>
            <a:r>
              <a:rPr lang="en-US" sz="2000" b="1" dirty="0">
                <a:solidFill>
                  <a:schemeClr val="tx1"/>
                </a:solidFill>
                <a:latin typeface="Times New Roman" pitchFamily="18" charset="0"/>
                <a:cs typeface="Times New Roman" pitchFamily="18" charset="0"/>
              </a:rPr>
              <a:t>“Piatra de </a:t>
            </a:r>
            <a:r>
              <a:rPr lang="en-US" sz="2000" b="1" dirty="0" err="1">
                <a:solidFill>
                  <a:schemeClr val="tx1"/>
                </a:solidFill>
                <a:latin typeface="Times New Roman" pitchFamily="18" charset="0"/>
                <a:cs typeface="Times New Roman" pitchFamily="18" charset="0"/>
              </a:rPr>
              <a:t>temelie</a:t>
            </a:r>
            <a:r>
              <a:rPr lang="en-US" sz="2000" b="1" dirty="0">
                <a:solidFill>
                  <a:schemeClr val="tx1"/>
                </a:solidFill>
                <a:latin typeface="Times New Roman" pitchFamily="18" charset="0"/>
                <a:cs typeface="Times New Roman" pitchFamily="18" charset="0"/>
              </a:rPr>
              <a:t>” in WN o </a:t>
            </a:r>
            <a:r>
              <a:rPr lang="en-US" sz="2000" b="1" dirty="0" err="1">
                <a:solidFill>
                  <a:schemeClr val="tx1"/>
                </a:solidFill>
                <a:latin typeface="Times New Roman" pitchFamily="18" charset="0"/>
                <a:cs typeface="Times New Roman" pitchFamily="18" charset="0"/>
              </a:rPr>
              <a:t>constituie</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synset</a:t>
            </a:r>
            <a:r>
              <a:rPr lang="en-US" sz="2000" b="1" dirty="0" err="1">
                <a:solidFill>
                  <a:schemeClr val="tx1"/>
                </a:solidFill>
                <a:latin typeface="Times New Roman" pitchFamily="18" charset="0"/>
                <a:cs typeface="Times New Roman" pitchFamily="18" charset="0"/>
              </a:rPr>
              <a: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sau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multimea</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sinonime</a:t>
            </a: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Arial" pitchFamily="34" charset="0"/>
              <a:buChar char="•"/>
            </a:pPr>
            <a:r>
              <a:rPr lang="en-US" sz="2000" b="1" dirty="0" err="1">
                <a:solidFill>
                  <a:schemeClr val="tx1"/>
                </a:solidFill>
                <a:latin typeface="Times New Roman" pitchFamily="18" charset="0"/>
                <a:cs typeface="Times New Roman" pitchFamily="18" charset="0"/>
              </a:rPr>
              <a:t>Aici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sinonime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inseamna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a:t>
            </a:r>
            <a:r>
              <a:rPr lang="en-US" sz="2000" b="1" dirty="0">
                <a:solidFill>
                  <a:schemeClr val="tx1"/>
                </a:solidFill>
                <a:latin typeface="Times New Roman" pitchFamily="18" charset="0"/>
                <a:cs typeface="Times New Roman" pitchFamily="18" charset="0"/>
              </a:rPr>
              <a:t> care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la un </a:t>
            </a:r>
            <a:r>
              <a:rPr lang="en-US" sz="2000" b="1" dirty="0" err="1">
                <a:solidFill>
                  <a:schemeClr val="tx1"/>
                </a:solidFill>
                <a:latin typeface="Times New Roman" pitchFamily="18" charset="0"/>
                <a:cs typeface="Times New Roman" pitchFamily="18" charset="0"/>
              </a:rPr>
              <a:t>acelasi</a:t>
            </a:r>
            <a:r>
              <a:rPr lang="en-US" sz="2000" b="1" dirty="0">
                <a:solidFill>
                  <a:schemeClr val="tx1"/>
                </a:solidFill>
                <a:latin typeface="Times New Roman" pitchFamily="18" charset="0"/>
                <a:cs typeface="Times New Roman" pitchFamily="18" charset="0"/>
              </a:rPr>
              <a:t> </a:t>
            </a:r>
            <a:r>
              <a:rPr lang="en-US" sz="2000" b="1" i="1" u="sng" dirty="0">
                <a:solidFill>
                  <a:schemeClr val="tx1"/>
                </a:solidFill>
                <a:latin typeface="Times New Roman" pitchFamily="18" charset="0"/>
                <a:cs typeface="Times New Roman" pitchFamily="18" charset="0"/>
              </a:rPr>
              <a:t>concept</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pilda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cuvintele</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scaun</a:t>
            </a:r>
            <a:r>
              <a:rPr lang="en-US" sz="2000" b="1" i="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masa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considerate </a:t>
            </a:r>
            <a:r>
              <a:rPr lang="en-US" sz="2000" b="1" dirty="0" err="1">
                <a:solidFill>
                  <a:schemeClr val="tx1"/>
                </a:solidFill>
                <a:latin typeface="Times New Roman" pitchFamily="18" charset="0"/>
                <a:cs typeface="Times New Roman" pitchFamily="18" charset="0"/>
              </a:rPr>
              <a:t>aici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sinonime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intrucat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ambele</a:t>
            </a:r>
            <a:r>
              <a:rPr lang="en-US" sz="2000" b="1" dirty="0">
                <a:solidFill>
                  <a:schemeClr val="tx1"/>
                </a:solidFill>
                <a:latin typeface="Times New Roman" pitchFamily="18" charset="0"/>
                <a:cs typeface="Times New Roman" pitchFamily="18" charset="0"/>
              </a:rPr>
              <a:t>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la </a:t>
            </a:r>
            <a:r>
              <a:rPr lang="en-US" sz="2000" b="1" dirty="0" err="1">
                <a:solidFill>
                  <a:schemeClr val="tx1"/>
                </a:solidFill>
                <a:latin typeface="Times New Roman" pitchFamily="18" charset="0"/>
                <a:cs typeface="Times New Roman" pitchFamily="18" charset="0"/>
              </a:rPr>
              <a:t>conceptul</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mobila</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632383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000" b="1" dirty="0">
                <a:solidFill>
                  <a:schemeClr val="tx1"/>
                </a:solidFill>
                <a:latin typeface="Times New Roman" pitchFamily="18" charset="0"/>
                <a:cs typeface="Times New Roman" pitchFamily="18" charset="0"/>
              </a:rPr>
              <a:t>Definim o nouă mulţime nevidă, de </a:t>
            </a:r>
            <a:r>
              <a:rPr lang="ro-RO" sz="2000" b="1" i="1" u="sng" dirty="0">
                <a:solidFill>
                  <a:schemeClr val="tx1"/>
                </a:solidFill>
                <a:latin typeface="Times New Roman" pitchFamily="18" charset="0"/>
                <a:cs typeface="Times New Roman" pitchFamily="18" charset="0"/>
              </a:rPr>
              <a:t>perechi</a:t>
            </a:r>
            <a:r>
              <a:rPr lang="ro-RO" sz="2000" b="1" u="sng" dirty="0">
                <a:solidFill>
                  <a:schemeClr val="tx1"/>
                </a:solidFill>
                <a:latin typeface="Times New Roman" pitchFamily="18" charset="0"/>
                <a:cs typeface="Times New Roman" pitchFamily="18" charset="0"/>
              </a:rPr>
              <a:t> </a:t>
            </a:r>
            <a:r>
              <a:rPr lang="ro-RO" sz="2000" b="1" i="1" u="sng" dirty="0">
                <a:solidFill>
                  <a:schemeClr val="tx1"/>
                </a:solidFill>
                <a:latin typeface="Times New Roman" pitchFamily="18" charset="0"/>
                <a:cs typeface="Times New Roman" pitchFamily="18" charset="0"/>
              </a:rPr>
              <a:t>de relaţii</a:t>
            </a:r>
            <a:r>
              <a:rPr lang="ro-RO" sz="2000" b="1" dirty="0">
                <a:solidFill>
                  <a:schemeClr val="tx1"/>
                </a:solidFill>
                <a:latin typeface="Times New Roman" pitchFamily="18" charset="0"/>
                <a:cs typeface="Times New Roman" pitchFamily="18" charset="0"/>
              </a:rPr>
              <a:t>, selectate din mulţimea RELS. Singura constrângere în formarea acestor perechi de relaţii va fi aceea că, dacă este aleasă perechea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 atunci va trebui aleasă şi perechea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astfel încât să se asigure reflexivitatea măsurii de înrudire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RELS). Cu alte cuvinte, trebuie să se verifice </a:t>
            </a:r>
            <a:r>
              <a:rPr lang="ro-RO" sz="2000" b="1" i="1" dirty="0">
                <a:solidFill>
                  <a:schemeClr val="tx1"/>
                </a:solidFill>
                <a:latin typeface="Times New Roman" pitchFamily="18" charset="0"/>
                <a:cs typeface="Times New Roman" pitchFamily="18" charset="0"/>
              </a:rPr>
              <a:t>înrudire</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A, B</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 = înrudire </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 A</a:t>
            </a:r>
            <a:r>
              <a:rPr lang="ro-RO" sz="2000" b="1" dirty="0">
                <a:solidFill>
                  <a:schemeClr val="tx1"/>
                </a:solidFill>
                <a:latin typeface="Times New Roman" pitchFamily="18" charset="0"/>
                <a:cs typeface="Times New Roman" pitchFamily="18" charset="0"/>
              </a:rPr>
              <a:t>). Vom numi această nouă mulţime RELPAIRS. Ea se defineşte după cum urmează</a:t>
            </a:r>
            <a:r>
              <a:rPr lang="ro-RO" sz="2000" b="1" dirty="0" smtClean="0">
                <a:solidFill>
                  <a:schemeClr val="tx1"/>
                </a:solidFill>
                <a:latin typeface="Times New Roman" pitchFamily="18" charset="0"/>
                <a:cs typeface="Times New Roman" pitchFamily="18" charset="0"/>
              </a:rPr>
              <a:t>:</a:t>
            </a:r>
            <a:endParaRPr lang="en-US" sz="2000" b="1" dirty="0" smtClean="0">
              <a:solidFill>
                <a:schemeClr val="tx1"/>
              </a:solidFill>
              <a:latin typeface="Times New Roman" pitchFamily="18" charset="0"/>
              <a:cs typeface="Times New Roman" pitchFamily="18" charset="0"/>
            </a:endParaRPr>
          </a:p>
          <a:p>
            <a:pPr algn="just">
              <a:lnSpc>
                <a:spcPct val="110000"/>
              </a:lnSpc>
              <a:spcBef>
                <a:spcPts val="0"/>
              </a:spcBef>
            </a:pP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2. RELPAIRS =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RELS; dacă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 </a:t>
            </a:r>
            <a:r>
              <a:rPr lang="ro-RO" sz="2000" b="1" dirty="0" smtClean="0">
                <a:solidFill>
                  <a:schemeClr val="tx1"/>
                </a:solidFill>
                <a:latin typeface="Times New Roman" pitchFamily="18" charset="0"/>
                <a:cs typeface="Times New Roman" pitchFamily="18" charset="0"/>
                <a:sym typeface="Symbol"/>
              </a:rPr>
              <a:t></a:t>
            </a:r>
            <a:r>
              <a:rPr lang="en-US" sz="2000" b="1" dirty="0" smtClean="0">
                <a:solidFill>
                  <a:schemeClr val="tx1"/>
                </a:solidFill>
                <a:latin typeface="Times New Roman" pitchFamily="18" charset="0"/>
                <a:cs typeface="Times New Roman" pitchFamily="18" charset="0"/>
                <a:sym typeface="Symbol"/>
              </a:rPr>
              <a:t> </a:t>
            </a:r>
            <a:r>
              <a:rPr lang="ro-RO" sz="2000" b="1" dirty="0" smtClean="0">
                <a:solidFill>
                  <a:schemeClr val="tx1"/>
                </a:solidFill>
                <a:latin typeface="Times New Roman" pitchFamily="18" charset="0"/>
                <a:cs typeface="Times New Roman" pitchFamily="18" charset="0"/>
              </a:rPr>
              <a:t>RELPAIRS</a:t>
            </a:r>
            <a:r>
              <a:rPr lang="ro-RO" sz="2000" b="1" dirty="0">
                <a:solidFill>
                  <a:schemeClr val="tx1"/>
                </a:solidFill>
                <a:latin typeface="Times New Roman" pitchFamily="18" charset="0"/>
                <a:cs typeface="Times New Roman" pitchFamily="18" charset="0"/>
              </a:rPr>
              <a:t>, </a:t>
            </a:r>
            <a:r>
              <a:rPr lang="ro-RO" sz="2000" b="1" dirty="0" smtClean="0">
                <a:solidFill>
                  <a:schemeClr val="tx1"/>
                </a:solidFill>
                <a:latin typeface="Times New Roman" pitchFamily="18" charset="0"/>
                <a:cs typeface="Times New Roman" pitchFamily="18" charset="0"/>
              </a:rPr>
              <a:t>atunci </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RELPAIRS}.</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3. Presupunem  că </a:t>
            </a:r>
            <a:r>
              <a:rPr lang="ro-RO" sz="2000" b="1" i="1" dirty="0">
                <a:solidFill>
                  <a:schemeClr val="tx1"/>
                </a:solidFill>
                <a:latin typeface="Times New Roman" pitchFamily="18" charset="0"/>
                <a:cs typeface="Times New Roman" pitchFamily="18" charset="0"/>
              </a:rPr>
              <a:t>scor ( )</a:t>
            </a:r>
            <a:r>
              <a:rPr lang="ro-RO" sz="2000" b="1" dirty="0">
                <a:solidFill>
                  <a:schemeClr val="tx1"/>
                </a:solidFill>
                <a:latin typeface="Times New Roman" pitchFamily="18" charset="0"/>
                <a:cs typeface="Times New Roman" pitchFamily="18" charset="0"/>
              </a:rPr>
              <a:t> este o funcţie care acceptă ca input două glose, găseşte grupurile de cuvinte care se suprapun ale acestora şi întoarce un scor calculat conform Algoritmului de acordare a scorurilor descris anterior.</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ro-RO" sz="2000" b="1" dirty="0">
                <a:solidFill>
                  <a:schemeClr val="tx1"/>
                </a:solidFill>
                <a:latin typeface="Times New Roman" pitchFamily="18" charset="0"/>
                <a:cs typeface="Times New Roman" pitchFamily="18" charset="0"/>
              </a:rPr>
              <a:t>Folosind toate aceste elemente, calculam scorul de inrudire dintre synset-urile A si B dupa cum urmeaza</a:t>
            </a:r>
            <a:r>
              <a:rPr lang="ro-RO" sz="2000" b="1" dirty="0" smtClean="0">
                <a:solidFill>
                  <a:schemeClr val="tx1"/>
                </a:solidFill>
                <a:latin typeface="Times New Roman" pitchFamily="18" charset="0"/>
                <a:cs typeface="Times New Roman" pitchFamily="18" charset="0"/>
              </a:rPr>
              <a:t>:</a:t>
            </a:r>
            <a:endParaRPr lang="en-US" sz="2000" b="1" dirty="0" smtClean="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endParaRPr lang="en-US" sz="2000" b="1" dirty="0" smtClean="0">
              <a:solidFill>
                <a:schemeClr val="tx1"/>
              </a:solidFill>
              <a:latin typeface="Times New Roman" pitchFamily="18" charset="0"/>
              <a:cs typeface="Times New Roman" pitchFamily="18" charset="0"/>
            </a:endParaRPr>
          </a:p>
          <a:p>
            <a:pPr lvl="0">
              <a:lnSpc>
                <a:spcPct val="110000"/>
              </a:lnSpc>
              <a:spcBef>
                <a:spcPts val="0"/>
              </a:spcBef>
            </a:pPr>
            <a:r>
              <a:rPr lang="ro-RO" sz="2000" b="1" i="1" dirty="0">
                <a:solidFill>
                  <a:schemeClr val="tx1"/>
                </a:solidFill>
                <a:latin typeface="Times New Roman" pitchFamily="18" charset="0"/>
                <a:cs typeface="Times New Roman" pitchFamily="18" charset="0"/>
              </a:rPr>
              <a:t>înrudire</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 </a:t>
            </a:r>
            <a:r>
              <a:rPr lang="en-US" sz="2000" b="1" dirty="0" smtClean="0">
                <a:solidFill>
                  <a:schemeClr val="tx1"/>
                </a:solidFill>
                <a:latin typeface="Times New Roman" pitchFamily="18" charset="0"/>
                <a:cs typeface="Times New Roman" pitchFamily="18" charset="0"/>
              </a:rPr>
              <a:t>                                     </a:t>
            </a:r>
            <a:r>
              <a:rPr lang="ro-RO" sz="2000" i="1" dirty="0" smtClean="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scor</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1</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R</a:t>
            </a:r>
            <a:r>
              <a:rPr lang="ro-RO" sz="2000" b="1" baseline="-25000" dirty="0">
                <a:solidFill>
                  <a:schemeClr val="tx1"/>
                </a:solidFill>
                <a:latin typeface="Times New Roman" pitchFamily="18" charset="0"/>
                <a:cs typeface="Times New Roman" pitchFamily="18" charset="0"/>
              </a:rPr>
              <a:t>2</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278582886"/>
              </p:ext>
            </p:extLst>
          </p:nvPr>
        </p:nvGraphicFramePr>
        <p:xfrm>
          <a:off x="3277772" y="5852160"/>
          <a:ext cx="2321169" cy="843160"/>
        </p:xfrm>
        <a:graphic>
          <a:graphicData uri="http://schemas.openxmlformats.org/presentationml/2006/ole">
            <mc:AlternateContent xmlns:mc="http://schemas.openxmlformats.org/markup-compatibility/2006">
              <mc:Choice xmlns:v="urn:schemas-microsoft-com:vml" Requires="v">
                <p:oleObj spid="_x0000_s17418" name="Equation" r:id="rId3" imgW="1091726" imgH="393529" progId="Equation.3">
                  <p:embed/>
                </p:oleObj>
              </mc:Choice>
              <mc:Fallback>
                <p:oleObj name="Equation" r:id="rId3" imgW="1091726"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7772" y="5852160"/>
                        <a:ext cx="2321169" cy="843160"/>
                      </a:xfrm>
                      <a:prstGeom prst="rect">
                        <a:avLst/>
                      </a:prstGeom>
                      <a:noFill/>
                    </p:spPr>
                  </p:pic>
                </p:oleObj>
              </mc:Fallback>
            </mc:AlternateContent>
          </a:graphicData>
        </a:graphic>
      </p:graphicFrame>
    </p:spTree>
    <p:extLst>
      <p:ext uri="{BB962C8B-B14F-4D97-AF65-F5344CB8AC3E}">
        <p14:creationId xmlns:p14="http://schemas.microsoft.com/office/powerpoint/2010/main" val="28682462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ro-RO" sz="2000" b="1" dirty="0">
                <a:solidFill>
                  <a:schemeClr val="tx1"/>
                </a:solidFill>
                <a:latin typeface="Times New Roman" pitchFamily="18" charset="0"/>
                <a:cs typeface="Times New Roman" pitchFamily="18" charset="0"/>
              </a:rPr>
              <a:t>Această măsură de înrudire se bazează pe mulţimea tuturor perechilor posibile de relaţii furnizate de reţeaua semantică WordNet. În practică, vor fi alese acele relaţii care s-au dovedit a fi cele mai utile corespunzător fiecărei părţi de vorbire.</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en-US" sz="2000" b="1" u="sng" dirty="0" err="1">
                <a:solidFill>
                  <a:schemeClr val="tx1"/>
                </a:solidFill>
                <a:latin typeface="Times New Roman" pitchFamily="18" charset="0"/>
                <a:cs typeface="Times New Roman" pitchFamily="18" charset="0"/>
              </a:rPr>
              <a:t>Exemplu</a:t>
            </a:r>
            <a:r>
              <a:rPr lang="en-US" sz="2000" b="1" u="sng"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Vom presupune că mulţimea de relaţii aleasă este RELS = {gloss, hype, hypo} (unde </a:t>
            </a:r>
            <a:r>
              <a:rPr lang="ro-RO" sz="2000" b="1" i="1" dirty="0">
                <a:solidFill>
                  <a:schemeClr val="tx1"/>
                </a:solidFill>
                <a:latin typeface="Times New Roman" pitchFamily="18" charset="0"/>
                <a:cs typeface="Times New Roman" pitchFamily="18" charset="0"/>
              </a:rPr>
              <a:t>hype</a:t>
            </a:r>
            <a:r>
              <a:rPr lang="ro-RO" sz="2000" b="1" dirty="0">
                <a:solidFill>
                  <a:schemeClr val="tx1"/>
                </a:solidFill>
                <a:latin typeface="Times New Roman" pitchFamily="18" charset="0"/>
                <a:cs typeface="Times New Roman" pitchFamily="18" charset="0"/>
              </a:rPr>
              <a:t> şi </a:t>
            </a:r>
            <a:r>
              <a:rPr lang="ro-RO" sz="2000" b="1" i="1" dirty="0">
                <a:solidFill>
                  <a:schemeClr val="tx1"/>
                </a:solidFill>
                <a:latin typeface="Times New Roman" pitchFamily="18" charset="0"/>
                <a:cs typeface="Times New Roman" pitchFamily="18" charset="0"/>
              </a:rPr>
              <a:t>hypo </a:t>
            </a:r>
            <a:r>
              <a:rPr lang="ro-RO" sz="2000" b="1" dirty="0">
                <a:solidFill>
                  <a:schemeClr val="tx1"/>
                </a:solidFill>
                <a:latin typeface="Times New Roman" pitchFamily="18" charset="0"/>
                <a:cs typeface="Times New Roman" pitchFamily="18" charset="0"/>
              </a:rPr>
              <a:t>reprezintă relaţiile de hiperonimie şi, respectiv, hiponimie). În continuare, vom presupune că mulţimea perechilor de relaţii  RELPAIRS este dată de RELPAIRS  = {(gloss, gloss), (hype, hype), (hypo, hypo), (hype, gloss), (gloss, hype)}. Atunci, înrudirea dintre synset-urile </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şi </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poate fi calculată după cum urmează:</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i="1" dirty="0">
                <a:solidFill>
                  <a:schemeClr val="tx1"/>
                </a:solidFill>
                <a:latin typeface="Times New Roman" pitchFamily="18" charset="0"/>
                <a:cs typeface="Times New Roman" pitchFamily="18" charset="0"/>
              </a:rPr>
              <a:t>înrudire</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 </a:t>
            </a:r>
            <a:r>
              <a:rPr lang="ro-RO" sz="2000" b="1" i="1" dirty="0">
                <a:solidFill>
                  <a:schemeClr val="tx1"/>
                </a:solidFill>
                <a:latin typeface="Times New Roman" pitchFamily="18" charset="0"/>
                <a:cs typeface="Times New Roman" pitchFamily="18" charset="0"/>
              </a:rPr>
              <a:t>scor</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gloss</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gloss</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scor </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hype</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hype</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scor</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hypo</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hypo</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scor</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hype</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gloss</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scor</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gloss</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hype</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t>
            </a:r>
            <a:r>
              <a:rPr lang="ro-RO"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Se observă că alegerea acestor perechi de relaţii asigură egalitatea </a:t>
            </a:r>
            <a:r>
              <a:rPr lang="ro-RO" sz="2000" b="1" i="1" dirty="0">
                <a:solidFill>
                  <a:schemeClr val="tx1"/>
                </a:solidFill>
                <a:latin typeface="Times New Roman" pitchFamily="18" charset="0"/>
                <a:cs typeface="Times New Roman" pitchFamily="18" charset="0"/>
              </a:rPr>
              <a:t>înrudire </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A,B</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 = înrudire </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B,A</a:t>
            </a:r>
            <a:r>
              <a:rPr lang="ro-RO" sz="2000" b="1" dirty="0">
                <a:solidFill>
                  <a:schemeClr val="tx1"/>
                </a:solidFill>
                <a:latin typeface="Times New Roman" pitchFamily="18" charset="0"/>
                <a:cs typeface="Times New Roman" pitchFamily="18" charset="0"/>
              </a:rPr>
              <a:t>)</a:t>
            </a:r>
            <a:r>
              <a:rPr lang="ro-RO" sz="2000" b="1" i="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958861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lnSpcReduction="10000"/>
          </a:bodyPr>
          <a:lstStyle/>
          <a:p>
            <a:pPr>
              <a:lnSpc>
                <a:spcPct val="110000"/>
              </a:lnSpc>
              <a:spcBef>
                <a:spcPts val="0"/>
              </a:spcBef>
            </a:pPr>
            <a:r>
              <a:rPr lang="ro-RO" sz="2000" b="1" u="sng" dirty="0">
                <a:solidFill>
                  <a:schemeClr val="tx1"/>
                </a:solidFill>
                <a:latin typeface="Times New Roman" pitchFamily="18" charset="0"/>
                <a:cs typeface="Times New Roman" pitchFamily="18" charset="0"/>
              </a:rPr>
              <a:t>Aplicatie in dezambiguizarea sensului cuvintelor</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ro-RO" sz="2000" b="1" dirty="0">
                <a:solidFill>
                  <a:schemeClr val="tx1"/>
                </a:solidFill>
                <a:latin typeface="Times New Roman" pitchFamily="18" charset="0"/>
                <a:cs typeface="Times New Roman" pitchFamily="18" charset="0"/>
              </a:rPr>
              <a:t>Vom selecta o fereastră de context în jurul cuvântului ţintă (de dezambiguizat) şi vom presupune că această fereastră de context constă din </a:t>
            </a:r>
            <a:r>
              <a:rPr lang="en-US" sz="2000" b="1" dirty="0" smtClean="0">
                <a:solidFill>
                  <a:schemeClr val="tx1"/>
                </a:solidFill>
                <a:latin typeface="Times New Roman" pitchFamily="18" charset="0"/>
                <a:cs typeface="Times New Roman" pitchFamily="18" charset="0"/>
              </a:rPr>
              <a:t>2</a:t>
            </a:r>
            <a:r>
              <a:rPr lang="en-US" sz="2000" b="1" i="1" dirty="0" smtClean="0">
                <a:solidFill>
                  <a:schemeClr val="tx1"/>
                </a:solidFill>
                <a:latin typeface="Times New Roman" pitchFamily="18" charset="0"/>
                <a:cs typeface="Times New Roman" pitchFamily="18" charset="0"/>
              </a:rPr>
              <a:t>n </a:t>
            </a:r>
            <a:r>
              <a:rPr lang="en-US" sz="2000" b="1" dirty="0" smtClean="0">
                <a:solidFill>
                  <a:schemeClr val="tx1"/>
                </a:solidFill>
                <a:latin typeface="Times New Roman" pitchFamily="18" charset="0"/>
                <a:cs typeface="Times New Roman" pitchFamily="18" charset="0"/>
              </a:rPr>
              <a:t>+ 1</a:t>
            </a:r>
            <a:r>
              <a:rPr lang="ro-RO"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cuvinte notate  </a:t>
            </a:r>
            <a:r>
              <a:rPr lang="ro-RO" sz="2000" b="1" i="1" dirty="0">
                <a:solidFill>
                  <a:schemeClr val="tx1"/>
                </a:solidFill>
                <a:latin typeface="Times New Roman" pitchFamily="18" charset="0"/>
                <a:cs typeface="Times New Roman" pitchFamily="18" charset="0"/>
              </a:rPr>
              <a:t>w</a:t>
            </a:r>
            <a:r>
              <a:rPr lang="ro-RO" sz="2000" b="1" i="1" baseline="-25000" dirty="0">
                <a:solidFill>
                  <a:schemeClr val="tx1"/>
                </a:solidFill>
                <a:latin typeface="Times New Roman" pitchFamily="18" charset="0"/>
                <a:cs typeface="Times New Roman" pitchFamily="18" charset="0"/>
              </a:rPr>
              <a:t>i </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n</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i</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n</a:t>
            </a:r>
            <a:r>
              <a:rPr lang="ro-RO" sz="2000" b="1" dirty="0">
                <a:solidFill>
                  <a:schemeClr val="tx1"/>
                </a:solidFill>
                <a:latin typeface="Times New Roman" pitchFamily="18" charset="0"/>
                <a:cs typeface="Times New Roman" pitchFamily="18" charset="0"/>
              </a:rPr>
              <a:t>, unde cuvântul ţintă este </a:t>
            </a:r>
            <a:r>
              <a:rPr lang="ro-RO" sz="2000" b="1" i="1" dirty="0">
                <a:solidFill>
                  <a:schemeClr val="tx1"/>
                </a:solidFill>
                <a:latin typeface="Times New Roman" pitchFamily="18" charset="0"/>
                <a:cs typeface="Times New Roman" pitchFamily="18" charset="0"/>
              </a:rPr>
              <a:t>w</a:t>
            </a:r>
            <a:r>
              <a:rPr lang="ro-RO" sz="2000" b="1" baseline="-25000" dirty="0">
                <a:solidFill>
                  <a:schemeClr val="tx1"/>
                </a:solidFill>
                <a:latin typeface="Times New Roman" pitchFamily="18" charset="0"/>
                <a:cs typeface="Times New Roman" pitchFamily="18" charset="0"/>
              </a:rPr>
              <a:t>0</a:t>
            </a:r>
            <a:r>
              <a:rPr lang="ro-RO" sz="2000" b="1" dirty="0">
                <a:solidFill>
                  <a:schemeClr val="tx1"/>
                </a:solidFill>
                <a:latin typeface="Times New Roman" pitchFamily="18" charset="0"/>
                <a:cs typeface="Times New Roman" pitchFamily="18" charset="0"/>
              </a:rPr>
              <a:t>. Pentru fiecare cuvânt cu conţinut din fereastra de context este identificată o mulţime de sensuri candidate. Fie </a:t>
            </a:r>
            <a:r>
              <a:rPr lang="ro-RO" sz="2000" b="1" dirty="0">
                <a:solidFill>
                  <a:schemeClr val="tx1"/>
                </a:solidFill>
                <a:latin typeface="Times New Roman" pitchFamily="18" charset="0"/>
                <a:cs typeface="Times New Roman" pitchFamily="18" charset="0"/>
                <a:sym typeface="Symbol"/>
              </a:rPr>
              <a:t></a:t>
            </a:r>
            <a:r>
              <a:rPr lang="ro-RO" sz="2000" b="1" i="1" dirty="0">
                <a:solidFill>
                  <a:schemeClr val="tx1"/>
                </a:solidFill>
                <a:latin typeface="Times New Roman" pitchFamily="18" charset="0"/>
                <a:cs typeface="Times New Roman" pitchFamily="18" charset="0"/>
              </a:rPr>
              <a:t>w</a:t>
            </a:r>
            <a:r>
              <a:rPr lang="ro-RO" sz="2000" b="1" i="1" baseline="-25000" dirty="0">
                <a:solidFill>
                  <a:schemeClr val="tx1"/>
                </a:solidFill>
                <a:latin typeface="Times New Roman" pitchFamily="18" charset="0"/>
                <a:cs typeface="Times New Roman" pitchFamily="18" charset="0"/>
              </a:rPr>
              <a:t>i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numărul de sensuri candidate ale cuvântului </a:t>
            </a:r>
            <a:r>
              <a:rPr lang="ro-RO" sz="2000" b="1" i="1" dirty="0">
                <a:solidFill>
                  <a:schemeClr val="tx1"/>
                </a:solidFill>
                <a:latin typeface="Times New Roman" pitchFamily="18" charset="0"/>
                <a:cs typeface="Times New Roman" pitchFamily="18" charset="0"/>
              </a:rPr>
              <a:t>w</a:t>
            </a:r>
            <a:r>
              <a:rPr lang="ro-RO" sz="2000" b="1" baseline="-25000" dirty="0">
                <a:solidFill>
                  <a:schemeClr val="tx1"/>
                </a:solidFill>
                <a:latin typeface="Times New Roman" pitchFamily="18" charset="0"/>
                <a:cs typeface="Times New Roman" pitchFamily="18" charset="0"/>
              </a:rPr>
              <a:t>i</a:t>
            </a:r>
            <a:r>
              <a:rPr lang="ro-RO" sz="2000" b="1" dirty="0">
                <a:solidFill>
                  <a:schemeClr val="tx1"/>
                </a:solidFill>
                <a:latin typeface="Times New Roman" pitchFamily="18" charset="0"/>
                <a:cs typeface="Times New Roman" pitchFamily="18" charset="0"/>
              </a:rPr>
              <a:t>. Aceste sensuri vor fi notate prin </a:t>
            </a:r>
            <a:r>
              <a:rPr lang="ro-RO" sz="2000" b="1" i="1" noProof="1" smtClean="0">
                <a:solidFill>
                  <a:schemeClr val="tx1"/>
                </a:solidFill>
                <a:latin typeface="Times New Roman" pitchFamily="18" charset="0"/>
                <a:cs typeface="Times New Roman" pitchFamily="18" charset="0"/>
              </a:rPr>
              <a:t>s</a:t>
            </a:r>
            <a:r>
              <a:rPr lang="ro-RO" sz="2000" b="1" i="1" baseline="-25000" noProof="1" smtClean="0">
                <a:solidFill>
                  <a:schemeClr val="tx1"/>
                </a:solidFill>
                <a:latin typeface="Times New Roman" pitchFamily="18" charset="0"/>
                <a:cs typeface="Times New Roman" pitchFamily="18" charset="0"/>
              </a:rPr>
              <a:t>i,j</a:t>
            </a:r>
            <a:r>
              <a:rPr lang="ro-RO" sz="2000" b="1" dirty="0" smtClean="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rPr>
              <a:t>1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ro-RO" sz="2000" b="1" i="1" dirty="0">
                <a:solidFill>
                  <a:schemeClr val="tx1"/>
                </a:solidFill>
                <a:latin typeface="Times New Roman" pitchFamily="18" charset="0"/>
                <a:cs typeface="Times New Roman" pitchFamily="18" charset="0"/>
              </a:rPr>
              <a:t>j</a:t>
            </a:r>
            <a:r>
              <a:rPr lang="ro-RO" sz="2000" b="1" dirty="0">
                <a:solidFill>
                  <a:schemeClr val="tx1"/>
                </a:solidFill>
                <a:latin typeface="Times New Roman" pitchFamily="18" charset="0"/>
                <a:cs typeface="Times New Roman" pitchFamily="18" charset="0"/>
              </a:rPr>
              <a:t>  </a:t>
            </a:r>
            <a:r>
              <a:rPr lang="ro-RO" sz="2000" b="1" dirty="0">
                <a:solidFill>
                  <a:schemeClr val="tx1"/>
                </a:solidFill>
                <a:latin typeface="Times New Roman" pitchFamily="18" charset="0"/>
                <a:cs typeface="Times New Roman" pitchFamily="18" charset="0"/>
                <a:sym typeface="Symbol"/>
              </a:rPr>
              <a:t></a:t>
            </a:r>
            <a:r>
              <a:rPr lang="ro-RO" sz="2000" b="1" dirty="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sym typeface="Symbol"/>
              </a:rPr>
              <a:t></a:t>
            </a:r>
            <a:r>
              <a:rPr lang="fr-FR" sz="2000" b="1" i="1" dirty="0" err="1">
                <a:solidFill>
                  <a:schemeClr val="tx1"/>
                </a:solidFill>
                <a:latin typeface="Times New Roman" pitchFamily="18" charset="0"/>
                <a:cs typeface="Times New Roman" pitchFamily="18" charset="0"/>
              </a:rPr>
              <a:t>w</a:t>
            </a:r>
            <a:r>
              <a:rPr lang="fr-FR" sz="2000" b="1" i="1" baseline="-25000" dirty="0" err="1">
                <a:solidFill>
                  <a:schemeClr val="tx1"/>
                </a:solidFill>
                <a:latin typeface="Times New Roman" pitchFamily="18" charset="0"/>
                <a:cs typeface="Times New Roman" pitchFamily="18" charset="0"/>
              </a:rPr>
              <a:t>i</a:t>
            </a:r>
            <a:r>
              <a:rPr lang="fr-FR" sz="2000" b="1" i="1" baseline="-25000" dirty="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sym typeface="Symbol"/>
              </a:rPr>
              <a: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Fiecărui</a:t>
            </a:r>
            <a:r>
              <a:rPr lang="fr-FR" sz="2000" b="1" dirty="0">
                <a:solidFill>
                  <a:schemeClr val="tx1"/>
                </a:solidFill>
                <a:latin typeface="Times New Roman" pitchFamily="18" charset="0"/>
                <a:cs typeface="Times New Roman" pitchFamily="18" charset="0"/>
              </a:rPr>
              <a:t> sens  </a:t>
            </a:r>
            <a:r>
              <a:rPr lang="fr-FR" sz="2000" b="1" i="1" dirty="0">
                <a:solidFill>
                  <a:schemeClr val="tx1"/>
                </a:solidFill>
                <a:latin typeface="Times New Roman" pitchFamily="18" charset="0"/>
                <a:cs typeface="Times New Roman" pitchFamily="18" charset="0"/>
              </a:rPr>
              <a:t>k</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posibil</a:t>
            </a:r>
            <a:r>
              <a:rPr lang="fr-FR" sz="2000" b="1" dirty="0">
                <a:solidFill>
                  <a:schemeClr val="tx1"/>
                </a:solidFill>
                <a:latin typeface="Times New Roman" pitchFamily="18" charset="0"/>
                <a:cs typeface="Times New Roman" pitchFamily="18" charset="0"/>
              </a:rPr>
              <a:t> al </a:t>
            </a:r>
            <a:r>
              <a:rPr lang="fr-FR" sz="2000" b="1" dirty="0" err="1">
                <a:solidFill>
                  <a:schemeClr val="tx1"/>
                </a:solidFill>
                <a:latin typeface="Times New Roman" pitchFamily="18" charset="0"/>
                <a:cs typeface="Times New Roman" pitchFamily="18" charset="0"/>
              </a:rPr>
              <a:t>cuvântului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ţintă</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îi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vom</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atribui</a:t>
            </a:r>
            <a:r>
              <a:rPr lang="fr-FR" sz="2000" b="1" dirty="0">
                <a:solidFill>
                  <a:schemeClr val="tx1"/>
                </a:solidFill>
                <a:latin typeface="Times New Roman" pitchFamily="18" charset="0"/>
                <a:cs typeface="Times New Roman" pitchFamily="18" charset="0"/>
              </a:rPr>
              <a:t> un </a:t>
            </a:r>
            <a:r>
              <a:rPr lang="ro-RO" sz="2000" b="1" noProof="1" smtClean="0">
                <a:solidFill>
                  <a:schemeClr val="tx1"/>
                </a:solidFill>
                <a:latin typeface="Times New Roman" pitchFamily="18" charset="0"/>
                <a:cs typeface="Times New Roman" pitchFamily="18" charset="0"/>
              </a:rPr>
              <a:t>scor</a:t>
            </a:r>
            <a:r>
              <a:rPr lang="fr-FR" sz="2000" b="1" dirty="0" smtClean="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notat</a:t>
            </a:r>
            <a:r>
              <a:rPr lang="fr-FR" sz="2000" b="1" dirty="0">
                <a:solidFill>
                  <a:schemeClr val="tx1"/>
                </a:solidFill>
                <a:latin typeface="Times New Roman" pitchFamily="18" charset="0"/>
                <a:cs typeface="Times New Roman" pitchFamily="18" charset="0"/>
              </a:rPr>
              <a:t> </a:t>
            </a:r>
            <a:r>
              <a:rPr lang="fr-FR" sz="2000" b="1" i="1" dirty="0" err="1">
                <a:solidFill>
                  <a:schemeClr val="tx1"/>
                </a:solidFill>
                <a:latin typeface="Times New Roman" pitchFamily="18" charset="0"/>
                <a:cs typeface="Times New Roman" pitchFamily="18" charset="0"/>
              </a:rPr>
              <a:t>SenseScore</a:t>
            </a:r>
            <a:r>
              <a:rPr lang="fr-FR" sz="2000" b="1" i="1" baseline="-25000" dirty="0" err="1">
                <a:solidFill>
                  <a:schemeClr val="tx1"/>
                </a:solidFill>
                <a:latin typeface="Times New Roman" pitchFamily="18" charset="0"/>
                <a:cs typeface="Times New Roman" pitchFamily="18" charset="0"/>
              </a:rPr>
              <a:t>k</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şi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calculat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prin</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adunarea</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scorurilor</a:t>
            </a:r>
            <a:r>
              <a:rPr lang="fr-FR" sz="2000" b="1" dirty="0">
                <a:solidFill>
                  <a:schemeClr val="tx1"/>
                </a:solidFill>
                <a:latin typeface="Times New Roman" pitchFamily="18" charset="0"/>
                <a:cs typeface="Times New Roman" pitchFamily="18" charset="0"/>
              </a:rPr>
              <a:t> de </a:t>
            </a:r>
            <a:r>
              <a:rPr lang="fr-FR" sz="2000" b="1" dirty="0" err="1">
                <a:solidFill>
                  <a:schemeClr val="tx1"/>
                </a:solidFill>
                <a:latin typeface="Times New Roman" pitchFamily="18" charset="0"/>
                <a:cs typeface="Times New Roman" pitchFamily="18" charset="0"/>
              </a:rPr>
              <a:t>înrudire</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obţinute</a:t>
            </a:r>
            <a:r>
              <a:rPr lang="fr-FR" sz="2000" b="1" dirty="0">
                <a:solidFill>
                  <a:schemeClr val="tx1"/>
                </a:solidFill>
                <a:latin typeface="Times New Roman" pitchFamily="18" charset="0"/>
                <a:cs typeface="Times New Roman" pitchFamily="18" charset="0"/>
              </a:rPr>
              <a:t> la </a:t>
            </a:r>
            <a:r>
              <a:rPr lang="fr-FR" sz="2000" b="1" dirty="0" err="1">
                <a:solidFill>
                  <a:schemeClr val="tx1"/>
                </a:solidFill>
                <a:latin typeface="Times New Roman" pitchFamily="18" charset="0"/>
                <a:cs typeface="Times New Roman" pitchFamily="18" charset="0"/>
              </a:rPr>
              <a:t>compararea</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sensului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analizat</a:t>
            </a:r>
            <a:r>
              <a:rPr lang="fr-FR" sz="2000" b="1" dirty="0">
                <a:solidFill>
                  <a:schemeClr val="tx1"/>
                </a:solidFill>
                <a:latin typeface="Times New Roman" pitchFamily="18" charset="0"/>
                <a:cs typeface="Times New Roman" pitchFamily="18" charset="0"/>
              </a:rPr>
              <a:t> al </a:t>
            </a:r>
            <a:r>
              <a:rPr lang="fr-FR" sz="2000" b="1" dirty="0" err="1">
                <a:solidFill>
                  <a:schemeClr val="tx1"/>
                </a:solidFill>
                <a:latin typeface="Times New Roman" pitchFamily="18" charset="0"/>
                <a:cs typeface="Times New Roman" pitchFamily="18" charset="0"/>
              </a:rPr>
              <a:t>cuvântului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ţintă</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cu</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fiecare</a:t>
            </a:r>
            <a:r>
              <a:rPr lang="fr-FR" sz="2000" b="1" dirty="0">
                <a:solidFill>
                  <a:schemeClr val="tx1"/>
                </a:solidFill>
                <a:latin typeface="Times New Roman" pitchFamily="18" charset="0"/>
                <a:cs typeface="Times New Roman" pitchFamily="18" charset="0"/>
              </a:rPr>
              <a:t> sens al </a:t>
            </a:r>
            <a:r>
              <a:rPr lang="fr-FR" sz="2000" b="1" dirty="0" err="1">
                <a:solidFill>
                  <a:schemeClr val="tx1"/>
                </a:solidFill>
                <a:latin typeface="Times New Roman" pitchFamily="18" charset="0"/>
                <a:cs typeface="Times New Roman" pitchFamily="18" charset="0"/>
              </a:rPr>
              <a:t>fiecărui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cuvânt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cu</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conţinut</a:t>
            </a:r>
            <a:r>
              <a:rPr lang="fr-FR" sz="2000" b="1" dirty="0">
                <a:solidFill>
                  <a:schemeClr val="tx1"/>
                </a:solidFill>
                <a:latin typeface="Times New Roman" pitchFamily="18" charset="0"/>
                <a:cs typeface="Times New Roman" pitchFamily="18" charset="0"/>
              </a:rPr>
              <a:t> care nu este </a:t>
            </a:r>
            <a:r>
              <a:rPr lang="fr-FR" sz="2000" b="1" dirty="0" err="1">
                <a:solidFill>
                  <a:schemeClr val="tx1"/>
                </a:solidFill>
                <a:latin typeface="Times New Roman" pitchFamily="18" charset="0"/>
                <a:cs typeface="Times New Roman" pitchFamily="18" charset="0"/>
              </a:rPr>
              <a:t>cuvânt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ţintă</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din</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fereastra</a:t>
            </a:r>
            <a:r>
              <a:rPr lang="fr-FR" sz="2000" b="1" dirty="0">
                <a:solidFill>
                  <a:schemeClr val="tx1"/>
                </a:solidFill>
                <a:latin typeface="Times New Roman" pitchFamily="18" charset="0"/>
                <a:cs typeface="Times New Roman" pitchFamily="18" charset="0"/>
              </a:rPr>
              <a:t> de </a:t>
            </a:r>
            <a:r>
              <a:rPr lang="fr-FR" sz="2000" b="1" dirty="0" err="1">
                <a:solidFill>
                  <a:schemeClr val="tx1"/>
                </a:solidFill>
                <a:latin typeface="Times New Roman" pitchFamily="18" charset="0"/>
                <a:cs typeface="Times New Roman" pitchFamily="18" charset="0"/>
              </a:rPr>
              <a:t>context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Scorul</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sensului</a:t>
            </a:r>
            <a:r>
              <a:rPr lang="fr-FR" sz="2000" b="1" dirty="0">
                <a:solidFill>
                  <a:schemeClr val="tx1"/>
                </a:solidFill>
                <a:latin typeface="Times New Roman" pitchFamily="18" charset="0"/>
                <a:cs typeface="Times New Roman" pitchFamily="18" charset="0"/>
              </a:rPr>
              <a:t>  </a:t>
            </a:r>
            <a:r>
              <a:rPr lang="fr-FR" sz="2000" b="1" i="1" dirty="0">
                <a:solidFill>
                  <a:schemeClr val="tx1"/>
                </a:solidFill>
                <a:latin typeface="Times New Roman" pitchFamily="18" charset="0"/>
                <a:cs typeface="Times New Roman" pitchFamily="18" charset="0"/>
              </a:rPr>
              <a:t>s</a:t>
            </a:r>
            <a:r>
              <a:rPr lang="fr-FR" sz="2000" b="1" baseline="-25000" dirty="0">
                <a:solidFill>
                  <a:schemeClr val="tx1"/>
                </a:solidFill>
                <a:latin typeface="Times New Roman" pitchFamily="18" charset="0"/>
                <a:cs typeface="Times New Roman" pitchFamily="18" charset="0"/>
              </a:rPr>
              <a:t>0</a:t>
            </a:r>
            <a:r>
              <a:rPr lang="fr-FR" sz="2000" b="1" i="1" baseline="-25000" dirty="0">
                <a:solidFill>
                  <a:schemeClr val="tx1"/>
                </a:solidFill>
                <a:latin typeface="Times New Roman" pitchFamily="18" charset="0"/>
                <a:cs typeface="Times New Roman" pitchFamily="18" charset="0"/>
              </a:rPr>
              <a:t>,k</a:t>
            </a:r>
            <a:r>
              <a:rPr lang="fr-FR" sz="2000" b="1" baseline="-25000" dirty="0">
                <a:solidFill>
                  <a:schemeClr val="tx1"/>
                </a:solidFill>
                <a:latin typeface="Times New Roman" pitchFamily="18" charset="0"/>
                <a:cs typeface="Times New Roman" pitchFamily="18" charset="0"/>
              </a:rPr>
              <a:t> </a:t>
            </a:r>
            <a:r>
              <a:rPr lang="fr-FR" sz="2000" b="1" dirty="0">
                <a:solidFill>
                  <a:schemeClr val="tx1"/>
                </a:solidFill>
                <a:latin typeface="Times New Roman" pitchFamily="18" charset="0"/>
                <a:cs typeface="Times New Roman" pitchFamily="18" charset="0"/>
              </a:rPr>
              <a:t> este </a:t>
            </a:r>
            <a:r>
              <a:rPr lang="fr-FR" sz="2000" b="1" dirty="0" err="1">
                <a:solidFill>
                  <a:schemeClr val="tx1"/>
                </a:solidFill>
                <a:latin typeface="Times New Roman" pitchFamily="18" charset="0"/>
                <a:cs typeface="Times New Roman" pitchFamily="18" charset="0"/>
              </a:rPr>
              <a:t>calculat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după</a:t>
            </a:r>
            <a:r>
              <a:rPr lang="fr-FR" sz="2000" b="1" dirty="0">
                <a:solidFill>
                  <a:schemeClr val="tx1"/>
                </a:solidFill>
                <a:latin typeface="Times New Roman" pitchFamily="18" charset="0"/>
                <a:cs typeface="Times New Roman" pitchFamily="18" charset="0"/>
              </a:rPr>
              <a:t> cum </a:t>
            </a:r>
            <a:r>
              <a:rPr lang="fr-FR" sz="2000" b="1" dirty="0" err="1">
                <a:solidFill>
                  <a:schemeClr val="tx1"/>
                </a:solidFill>
                <a:latin typeface="Times New Roman" pitchFamily="18" charset="0"/>
                <a:cs typeface="Times New Roman" pitchFamily="18" charset="0"/>
              </a:rPr>
              <a:t>urmează</a:t>
            </a:r>
            <a:r>
              <a:rPr lang="fr-FR" sz="2000" b="1" dirty="0" smtClean="0">
                <a:solidFill>
                  <a:schemeClr val="tx1"/>
                </a:solidFill>
                <a:latin typeface="Times New Roman" pitchFamily="18" charset="0"/>
                <a:cs typeface="Times New Roman" pitchFamily="18" charset="0"/>
              </a:rPr>
              <a:t>:</a:t>
            </a:r>
          </a:p>
          <a:p>
            <a:pPr algn="just">
              <a:lnSpc>
                <a:spcPct val="110000"/>
              </a:lnSpc>
              <a:spcBef>
                <a:spcPts val="0"/>
              </a:spcBef>
            </a:pPr>
            <a:endParaRPr lang="en-US" sz="2000" dirty="0" smtClean="0">
              <a:solidFill>
                <a:schemeClr val="tx1"/>
              </a:solidFill>
              <a:latin typeface="Times New Roman" pitchFamily="18" charset="0"/>
              <a:cs typeface="Times New Roman" pitchFamily="18" charset="0"/>
            </a:endParaRPr>
          </a:p>
          <a:p>
            <a:pPr algn="just">
              <a:lnSpc>
                <a:spcPct val="110000"/>
              </a:lnSpc>
              <a:spcBef>
                <a:spcPts val="0"/>
              </a:spcBef>
            </a:pP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endParaRPr lang="en-US" sz="2000" dirty="0">
              <a:solidFill>
                <a:schemeClr val="tx1"/>
              </a:solidFill>
              <a:latin typeface="Times New Roman" pitchFamily="18" charset="0"/>
              <a:cs typeface="Times New Roman" pitchFamily="18" charset="0"/>
            </a:endParaRPr>
          </a:p>
          <a:p>
            <a:pPr algn="just">
              <a:lnSpc>
                <a:spcPct val="110000"/>
              </a:lnSpc>
              <a:spcBef>
                <a:spcPts val="0"/>
              </a:spcBef>
            </a:pPr>
            <a:r>
              <a:rPr lang="fr-FR" sz="2000" b="1" dirty="0" err="1">
                <a:solidFill>
                  <a:schemeClr val="tx1"/>
                </a:solidFill>
                <a:latin typeface="Times New Roman" pitchFamily="18" charset="0"/>
                <a:cs typeface="Times New Roman" pitchFamily="18" charset="0"/>
              </a:rPr>
              <a:t>Acel</a:t>
            </a:r>
            <a:r>
              <a:rPr lang="fr-FR" sz="2000" b="1" dirty="0">
                <a:solidFill>
                  <a:schemeClr val="tx1"/>
                </a:solidFill>
                <a:latin typeface="Times New Roman" pitchFamily="18" charset="0"/>
                <a:cs typeface="Times New Roman" pitchFamily="18" charset="0"/>
              </a:rPr>
              <a:t> sens care are </a:t>
            </a:r>
            <a:r>
              <a:rPr lang="fr-FR" sz="2000" b="1" dirty="0" err="1">
                <a:solidFill>
                  <a:schemeClr val="tx1"/>
                </a:solidFill>
                <a:latin typeface="Times New Roman" pitchFamily="18" charset="0"/>
                <a:cs typeface="Times New Roman" pitchFamily="18" charset="0"/>
              </a:rPr>
              <a:t>scorul</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cel</a:t>
            </a:r>
            <a:r>
              <a:rPr lang="fr-FR" sz="2000" b="1" dirty="0">
                <a:solidFill>
                  <a:schemeClr val="tx1"/>
                </a:solidFill>
                <a:latin typeface="Times New Roman" pitchFamily="18" charset="0"/>
                <a:cs typeface="Times New Roman" pitchFamily="18" charset="0"/>
              </a:rPr>
              <a:t> mai </a:t>
            </a:r>
            <a:r>
              <a:rPr lang="fr-FR" sz="2000" b="1" dirty="0" err="1">
                <a:solidFill>
                  <a:schemeClr val="tx1"/>
                </a:solidFill>
                <a:latin typeface="Times New Roman" pitchFamily="18" charset="0"/>
                <a:cs typeface="Times New Roman" pitchFamily="18" charset="0"/>
              </a:rPr>
              <a:t>ridicat</a:t>
            </a:r>
            <a:r>
              <a:rPr lang="fr-FR" sz="2000" b="1" dirty="0">
                <a:solidFill>
                  <a:schemeClr val="tx1"/>
                </a:solidFill>
                <a:latin typeface="Times New Roman" pitchFamily="18" charset="0"/>
                <a:cs typeface="Times New Roman" pitchFamily="18" charset="0"/>
              </a:rPr>
              <a:t> este </a:t>
            </a:r>
            <a:r>
              <a:rPr lang="fr-FR" sz="2000" b="1" dirty="0" err="1">
                <a:solidFill>
                  <a:schemeClr val="tx1"/>
                </a:solidFill>
                <a:latin typeface="Times New Roman" pitchFamily="18" charset="0"/>
                <a:cs typeface="Times New Roman" pitchFamily="18" charset="0"/>
              </a:rPr>
              <a:t>considerat</a:t>
            </a:r>
            <a:r>
              <a:rPr lang="fr-FR" sz="2000" b="1" dirty="0">
                <a:solidFill>
                  <a:schemeClr val="tx1"/>
                </a:solidFill>
                <a:latin typeface="Times New Roman" pitchFamily="18" charset="0"/>
                <a:cs typeface="Times New Roman" pitchFamily="18" charset="0"/>
              </a:rPr>
              <a:t> a fi </a:t>
            </a:r>
            <a:r>
              <a:rPr lang="fr-FR" sz="2000" b="1" dirty="0" err="1">
                <a:solidFill>
                  <a:schemeClr val="tx1"/>
                </a:solidFill>
                <a:latin typeface="Times New Roman" pitchFamily="18" charset="0"/>
                <a:cs typeface="Times New Roman" pitchFamily="18" charset="0"/>
              </a:rPr>
              <a:t>cel</a:t>
            </a:r>
            <a:r>
              <a:rPr lang="fr-FR" sz="2000" b="1" dirty="0">
                <a:solidFill>
                  <a:schemeClr val="tx1"/>
                </a:solidFill>
                <a:latin typeface="Times New Roman" pitchFamily="18" charset="0"/>
                <a:cs typeface="Times New Roman" pitchFamily="18" charset="0"/>
              </a:rPr>
              <a:t> mai </a:t>
            </a:r>
            <a:r>
              <a:rPr lang="fr-FR" sz="2000" b="1" dirty="0" err="1">
                <a:solidFill>
                  <a:schemeClr val="tx1"/>
                </a:solidFill>
                <a:latin typeface="Times New Roman" pitchFamily="18" charset="0"/>
                <a:cs typeface="Times New Roman" pitchFamily="18" charset="0"/>
              </a:rPr>
              <a:t>adecvat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pentru</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cuvântul</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ţintă</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Dacă</a:t>
            </a:r>
            <a:r>
              <a:rPr lang="fr-FR" sz="2000" b="1" dirty="0">
                <a:solidFill>
                  <a:schemeClr val="tx1"/>
                </a:solidFill>
                <a:latin typeface="Times New Roman" pitchFamily="18" charset="0"/>
                <a:cs typeface="Times New Roman" pitchFamily="18" charset="0"/>
              </a:rPr>
              <a:t> mai </a:t>
            </a:r>
            <a:r>
              <a:rPr lang="fr-FR" sz="2000" b="1" dirty="0" err="1">
                <a:solidFill>
                  <a:schemeClr val="tx1"/>
                </a:solidFill>
                <a:latin typeface="Times New Roman" pitchFamily="18" charset="0"/>
                <a:cs typeface="Times New Roman" pitchFamily="18" charset="0"/>
              </a:rPr>
              <a:t>multe</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sensuri</a:t>
            </a:r>
            <a:r>
              <a:rPr lang="fr-FR" sz="2000" b="1" dirty="0">
                <a:solidFill>
                  <a:schemeClr val="tx1"/>
                </a:solidFill>
                <a:latin typeface="Times New Roman" pitchFamily="18" charset="0"/>
                <a:cs typeface="Times New Roman" pitchFamily="18" charset="0"/>
              </a:rPr>
              <a:t> au </a:t>
            </a:r>
            <a:r>
              <a:rPr lang="fr-FR" sz="2000" b="1" dirty="0" err="1">
                <a:solidFill>
                  <a:schemeClr val="tx1"/>
                </a:solidFill>
                <a:latin typeface="Times New Roman" pitchFamily="18" charset="0"/>
                <a:cs typeface="Times New Roman" pitchFamily="18" charset="0"/>
              </a:rPr>
              <a:t>scor</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egal</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atunci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prin</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convenţie</a:t>
            </a:r>
            <a:r>
              <a:rPr lang="fr-FR" sz="2000" b="1" dirty="0">
                <a:solidFill>
                  <a:schemeClr val="tx1"/>
                </a:solidFill>
                <a:latin typeface="Times New Roman" pitchFamily="18" charset="0"/>
                <a:cs typeface="Times New Roman" pitchFamily="18" charset="0"/>
              </a:rPr>
              <a:t>, se </a:t>
            </a:r>
            <a:r>
              <a:rPr lang="fr-FR" sz="2000" b="1" dirty="0" err="1">
                <a:solidFill>
                  <a:schemeClr val="tx1"/>
                </a:solidFill>
                <a:latin typeface="Times New Roman" pitchFamily="18" charset="0"/>
                <a:cs typeface="Times New Roman" pitchFamily="18" charset="0"/>
              </a:rPr>
              <a:t>alege</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acel</a:t>
            </a:r>
            <a:r>
              <a:rPr lang="fr-FR" sz="2000" b="1" dirty="0">
                <a:solidFill>
                  <a:schemeClr val="tx1"/>
                </a:solidFill>
                <a:latin typeface="Times New Roman" pitchFamily="18" charset="0"/>
                <a:cs typeface="Times New Roman" pitchFamily="18" charset="0"/>
              </a:rPr>
              <a:t> sens care este </a:t>
            </a:r>
            <a:r>
              <a:rPr lang="fr-FR" sz="2000" b="1" dirty="0" err="1">
                <a:solidFill>
                  <a:schemeClr val="tx1"/>
                </a:solidFill>
                <a:latin typeface="Times New Roman" pitchFamily="18" charset="0"/>
                <a:cs typeface="Times New Roman" pitchFamily="18" charset="0"/>
              </a:rPr>
              <a:t>considerat</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cel</a:t>
            </a:r>
            <a:r>
              <a:rPr lang="fr-FR" sz="2000" b="1" dirty="0">
                <a:solidFill>
                  <a:schemeClr val="tx1"/>
                </a:solidFill>
                <a:latin typeface="Times New Roman" pitchFamily="18" charset="0"/>
                <a:cs typeface="Times New Roman" pitchFamily="18" charset="0"/>
              </a:rPr>
              <a:t> mai important (</a:t>
            </a:r>
            <a:r>
              <a:rPr lang="fr-FR" sz="2000" b="1" dirty="0" err="1">
                <a:solidFill>
                  <a:schemeClr val="tx1"/>
                </a:solidFill>
                <a:latin typeface="Times New Roman" pitchFamily="18" charset="0"/>
                <a:cs typeface="Times New Roman" pitchFamily="18" charset="0"/>
              </a:rPr>
              <a:t>uzual</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conform</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WordNet</a:t>
            </a:r>
            <a:r>
              <a:rPr lang="fr-FR" sz="2000" b="1" dirty="0">
                <a:solidFill>
                  <a:schemeClr val="tx1"/>
                </a:solidFill>
                <a:latin typeface="Times New Roman" pitchFamily="18" charset="0"/>
                <a:cs typeface="Times New Roman" pitchFamily="18" charset="0"/>
              </a:rPr>
              <a:t>. O </a:t>
            </a:r>
            <a:r>
              <a:rPr lang="fr-FR" sz="2000" b="1" dirty="0" err="1">
                <a:solidFill>
                  <a:schemeClr val="tx1"/>
                </a:solidFill>
                <a:latin typeface="Times New Roman" pitchFamily="18" charset="0"/>
                <a:cs typeface="Times New Roman" pitchFamily="18" charset="0"/>
              </a:rPr>
              <a:t>combinaţie</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candidată</a:t>
            </a:r>
            <a:r>
              <a:rPr lang="fr-FR" sz="2000" b="1" dirty="0">
                <a:solidFill>
                  <a:schemeClr val="tx1"/>
                </a:solidFill>
                <a:latin typeface="Times New Roman" pitchFamily="18" charset="0"/>
                <a:cs typeface="Times New Roman" pitchFamily="18" charset="0"/>
              </a:rPr>
              <a:t> de glose care nu </a:t>
            </a:r>
            <a:r>
              <a:rPr lang="fr-FR" sz="2000" b="1" dirty="0" err="1">
                <a:solidFill>
                  <a:schemeClr val="tx1"/>
                </a:solidFill>
                <a:latin typeface="Times New Roman" pitchFamily="18" charset="0"/>
                <a:cs typeface="Times New Roman" pitchFamily="18" charset="0"/>
              </a:rPr>
              <a:t>prezintă</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nicio</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suprapunere</a:t>
            </a:r>
            <a:r>
              <a:rPr lang="fr-FR" sz="2000" b="1" dirty="0">
                <a:solidFill>
                  <a:schemeClr val="tx1"/>
                </a:solidFill>
                <a:latin typeface="Times New Roman" pitchFamily="18" charset="0"/>
                <a:cs typeface="Times New Roman" pitchFamily="18" charset="0"/>
              </a:rPr>
              <a:t> va </a:t>
            </a:r>
            <a:r>
              <a:rPr lang="fr-FR" sz="2000" b="1" dirty="0" err="1">
                <a:solidFill>
                  <a:schemeClr val="tx1"/>
                </a:solidFill>
                <a:latin typeface="Times New Roman" pitchFamily="18" charset="0"/>
                <a:cs typeface="Times New Roman" pitchFamily="18" charset="0"/>
              </a:rPr>
              <a:t>primi</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scorul</a:t>
            </a:r>
            <a:r>
              <a:rPr lang="fr-FR" sz="2000" b="1" dirty="0">
                <a:solidFill>
                  <a:schemeClr val="tx1"/>
                </a:solidFill>
                <a:latin typeface="Times New Roman" pitchFamily="18" charset="0"/>
                <a:cs typeface="Times New Roman" pitchFamily="18" charset="0"/>
              </a:rPr>
              <a:t> </a:t>
            </a:r>
            <a:r>
              <a:rPr lang="fr-FR" sz="2000" b="1" dirty="0" err="1">
                <a:solidFill>
                  <a:schemeClr val="tx1"/>
                </a:solidFill>
                <a:latin typeface="Times New Roman" pitchFamily="18" charset="0"/>
                <a:cs typeface="Times New Roman" pitchFamily="18" charset="0"/>
              </a:rPr>
              <a:t>zero</a:t>
            </a:r>
            <a:r>
              <a:rPr lang="fr-FR"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60878589"/>
              </p:ext>
            </p:extLst>
          </p:nvPr>
        </p:nvGraphicFramePr>
        <p:xfrm>
          <a:off x="2181280" y="4058527"/>
          <a:ext cx="4781441" cy="879232"/>
        </p:xfrm>
        <a:graphic>
          <a:graphicData uri="http://schemas.openxmlformats.org/presentationml/2006/ole">
            <mc:AlternateContent xmlns:mc="http://schemas.openxmlformats.org/markup-compatibility/2006">
              <mc:Choice xmlns:v="urn:schemas-microsoft-com:vml" Requires="v">
                <p:oleObj spid="_x0000_s18438" name="Equation" r:id="rId3" imgW="2997200" imgH="546100" progId="Equation.3">
                  <p:embed/>
                </p:oleObj>
              </mc:Choice>
              <mc:Fallback>
                <p:oleObj name="Equation" r:id="rId3" imgW="2997200" imgH="5461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280" y="4058527"/>
                        <a:ext cx="4781441" cy="879232"/>
                      </a:xfrm>
                      <a:prstGeom prst="rect">
                        <a:avLst/>
                      </a:prstGeom>
                      <a:noFill/>
                    </p:spPr>
                  </p:pic>
                </p:oleObj>
              </mc:Fallback>
            </mc:AlternateContent>
          </a:graphicData>
        </a:graphic>
      </p:graphicFrame>
    </p:spTree>
    <p:extLst>
      <p:ext uri="{BB962C8B-B14F-4D97-AF65-F5344CB8AC3E}">
        <p14:creationId xmlns:p14="http://schemas.microsoft.com/office/powerpoint/2010/main" val="24580042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800" b="1" u="sng" dirty="0" err="1">
                <a:solidFill>
                  <a:schemeClr val="tx1"/>
                </a:solidFill>
                <a:latin typeface="Times New Roman" pitchFamily="18" charset="0"/>
                <a:cs typeface="Times New Roman" pitchFamily="18" charset="0"/>
              </a:rPr>
              <a:t>Complexitate</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ro-RO" sz="2800" b="1" dirty="0">
                <a:solidFill>
                  <a:schemeClr val="tx1"/>
                </a:solidFill>
                <a:latin typeface="Times New Roman" pitchFamily="18" charset="0"/>
                <a:cs typeface="Times New Roman" pitchFamily="18" charset="0"/>
              </a:rPr>
              <a:t>Dacă, în medie, există </a:t>
            </a:r>
            <a:r>
              <a:rPr lang="ro-RO" sz="2800" i="1" dirty="0" smtClean="0">
                <a:solidFill>
                  <a:schemeClr val="tx1"/>
                </a:solidFill>
                <a:latin typeface="Times New Roman" pitchFamily="18" charset="0"/>
                <a:cs typeface="Times New Roman" pitchFamily="18" charset="0"/>
                <a:sym typeface="Symbol"/>
              </a:rPr>
              <a:t></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sensuri pentru fiecare cuvânt, iar fereastra de context </a:t>
            </a:r>
            <a:r>
              <a:rPr lang="ro-RO" sz="2800" b="1" dirty="0" smtClean="0">
                <a:solidFill>
                  <a:schemeClr val="tx1"/>
                </a:solidFill>
                <a:latin typeface="Times New Roman" pitchFamily="18" charset="0"/>
                <a:cs typeface="Times New Roman" pitchFamily="18" charset="0"/>
              </a:rPr>
              <a:t>conţine </a:t>
            </a:r>
            <a:r>
              <a:rPr lang="ro-RO" sz="2800" b="1" i="1" dirty="0">
                <a:solidFill>
                  <a:schemeClr val="tx1"/>
                </a:solidFill>
                <a:latin typeface="Times New Roman" pitchFamily="18" charset="0"/>
                <a:cs typeface="Times New Roman" pitchFamily="18" charset="0"/>
              </a:rPr>
              <a:t>N</a:t>
            </a:r>
            <a:r>
              <a:rPr lang="ro-RO" sz="2800" b="1" dirty="0">
                <a:solidFill>
                  <a:schemeClr val="tx1"/>
                </a:solidFill>
                <a:latin typeface="Times New Roman" pitchFamily="18" charset="0"/>
                <a:cs typeface="Times New Roman" pitchFamily="18" charset="0"/>
              </a:rPr>
              <a:t> cuvinte, vom avea </a:t>
            </a:r>
            <a:r>
              <a:rPr lang="en-US" sz="2800" b="1" dirty="0" smtClean="0">
                <a:solidFill>
                  <a:schemeClr val="tx1"/>
                </a:solidFill>
                <a:latin typeface="Times New Roman" pitchFamily="18" charset="0"/>
                <a:cs typeface="Times New Roman" pitchFamily="18" charset="0"/>
              </a:rPr>
              <a:t/>
            </a:r>
            <a:br>
              <a:rPr lang="en-US" sz="2800" b="1" dirty="0" smtClean="0">
                <a:solidFill>
                  <a:schemeClr val="tx1"/>
                </a:solidFill>
                <a:latin typeface="Times New Roman" pitchFamily="18" charset="0"/>
                <a:cs typeface="Times New Roman" pitchFamily="18" charset="0"/>
              </a:rPr>
            </a:br>
            <a:r>
              <a:rPr lang="ro-RO" sz="2800" i="1" dirty="0" smtClean="0">
                <a:solidFill>
                  <a:schemeClr val="tx1"/>
                </a:solidFill>
                <a:latin typeface="Times New Roman" pitchFamily="18" charset="0"/>
                <a:cs typeface="Times New Roman" pitchFamily="18" charset="0"/>
                <a:sym typeface="Symbol"/>
              </a:rPr>
              <a:t></a:t>
            </a:r>
            <a:r>
              <a:rPr lang="en-US" sz="2800" b="1" baseline="30000" dirty="0" smtClean="0">
                <a:solidFill>
                  <a:schemeClr val="tx1"/>
                </a:solidFill>
                <a:latin typeface="Times New Roman" pitchFamily="18" charset="0"/>
                <a:cs typeface="Times New Roman" pitchFamily="18" charset="0"/>
                <a:sym typeface="Symbol"/>
              </a:rPr>
              <a:t>2 </a:t>
            </a:r>
            <a:r>
              <a:rPr lang="en-US" sz="2800" b="1" dirty="0" smtClean="0">
                <a:solidFill>
                  <a:schemeClr val="tx1"/>
                </a:solidFill>
                <a:latin typeface="Times New Roman" pitchFamily="18" charset="0"/>
                <a:cs typeface="Times New Roman" pitchFamily="18" charset="0"/>
                <a:sym typeface="Symbol"/>
              </a:rPr>
              <a:t> (</a:t>
            </a:r>
            <a:r>
              <a:rPr lang="en-US" sz="2800" b="1" i="1" dirty="0" smtClean="0">
                <a:solidFill>
                  <a:schemeClr val="tx1"/>
                </a:solidFill>
                <a:latin typeface="Times New Roman" pitchFamily="18" charset="0"/>
                <a:cs typeface="Times New Roman" pitchFamily="18" charset="0"/>
                <a:sym typeface="Symbol"/>
              </a:rPr>
              <a:t>N</a:t>
            </a:r>
            <a:r>
              <a:rPr lang="en-US" sz="2800" b="1" dirty="0" smtClean="0">
                <a:solidFill>
                  <a:schemeClr val="tx1"/>
                </a:solidFill>
                <a:latin typeface="Times New Roman" pitchFamily="18" charset="0"/>
                <a:cs typeface="Times New Roman" pitchFamily="18" charset="0"/>
                <a:sym typeface="Symbol"/>
              </a:rPr>
              <a:t>  1)</a:t>
            </a:r>
            <a:r>
              <a:rPr lang="ro-RO" sz="2800" b="1" dirty="0" smtClean="0">
                <a:solidFill>
                  <a:schemeClr val="tx1"/>
                </a:solidFill>
                <a:latin typeface="Times New Roman" pitchFamily="18" charset="0"/>
                <a:cs typeface="Times New Roman" pitchFamily="18" charset="0"/>
              </a:rPr>
              <a:t> </a:t>
            </a:r>
            <a:r>
              <a:rPr lang="ro-RO" sz="2800" b="1" dirty="0">
                <a:solidFill>
                  <a:schemeClr val="tx1"/>
                </a:solidFill>
                <a:latin typeface="Times New Roman" pitchFamily="18" charset="0"/>
                <a:cs typeface="Times New Roman" pitchFamily="18" charset="0"/>
              </a:rPr>
              <a:t>perechi de mulţimi </a:t>
            </a:r>
            <a:r>
              <a:rPr lang="en-US" sz="2800" b="1" smtClean="0">
                <a:solidFill>
                  <a:schemeClr val="tx1"/>
                </a:solidFill>
                <a:latin typeface="Times New Roman" pitchFamily="18" charset="0"/>
                <a:cs typeface="Times New Roman" pitchFamily="18" charset="0"/>
              </a:rPr>
              <a:t>d</a:t>
            </a:r>
            <a:r>
              <a:rPr lang="ro-RO" sz="2800" b="1" smtClean="0">
                <a:solidFill>
                  <a:schemeClr val="tx1"/>
                </a:solidFill>
                <a:latin typeface="Times New Roman" pitchFamily="18" charset="0"/>
                <a:cs typeface="Times New Roman" pitchFamily="18" charset="0"/>
              </a:rPr>
              <a:t>e </a:t>
            </a:r>
            <a:r>
              <a:rPr lang="ro-RO" sz="2800" b="1" dirty="0">
                <a:solidFill>
                  <a:schemeClr val="tx1"/>
                </a:solidFill>
                <a:latin typeface="Times New Roman" pitchFamily="18" charset="0"/>
                <a:cs typeface="Times New Roman" pitchFamily="18" charset="0"/>
              </a:rPr>
              <a:t>synset-uri care trebuie comparate, ceea ce reprezintă o creştere </a:t>
            </a:r>
            <a:r>
              <a:rPr lang="ro-RO" sz="2800" b="1" u="sng" dirty="0">
                <a:solidFill>
                  <a:schemeClr val="tx1"/>
                </a:solidFill>
                <a:latin typeface="Times New Roman" pitchFamily="18" charset="0"/>
                <a:cs typeface="Times New Roman" pitchFamily="18" charset="0"/>
              </a:rPr>
              <a:t>liniară</a:t>
            </a:r>
            <a:r>
              <a:rPr lang="ro-RO" sz="2800" b="1" dirty="0">
                <a:solidFill>
                  <a:schemeClr val="tx1"/>
                </a:solidFill>
                <a:latin typeface="Times New Roman" pitchFamily="18" charset="0"/>
                <a:cs typeface="Times New Roman" pitchFamily="18" charset="0"/>
              </a:rPr>
              <a:t> în raport cu  </a:t>
            </a:r>
            <a:r>
              <a:rPr lang="ro-RO" sz="2800" b="1" i="1" dirty="0">
                <a:solidFill>
                  <a:schemeClr val="tx1"/>
                </a:solidFill>
                <a:latin typeface="Times New Roman" pitchFamily="18" charset="0"/>
                <a:cs typeface="Times New Roman" pitchFamily="18" charset="0"/>
              </a:rPr>
              <a:t>N</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9043694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0850" lvl="0" indent="-450850" algn="just">
              <a:lnSpc>
                <a:spcPct val="110000"/>
              </a:lnSpc>
              <a:spcBef>
                <a:spcPts val="0"/>
              </a:spcBef>
              <a:buFont typeface="Wingdings" pitchFamily="2" charset="2"/>
              <a:buChar char="Ø"/>
            </a:pPr>
            <a:r>
              <a:rPr lang="en-US" sz="2000" b="1" dirty="0" err="1">
                <a:solidFill>
                  <a:schemeClr val="tx1"/>
                </a:solidFill>
                <a:latin typeface="Times New Roman" pitchFamily="18" charset="0"/>
                <a:cs typeface="Times New Roman" pitchFamily="18" charset="0"/>
              </a:rPr>
              <a:t>Fiecare</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synset</a:t>
            </a:r>
            <a:r>
              <a:rPr lang="en-US" sz="2000" b="1" dirty="0">
                <a:solidFill>
                  <a:schemeClr val="tx1"/>
                </a:solidFill>
                <a:latin typeface="Times New Roman" pitchFamily="18" charset="0"/>
                <a:cs typeface="Times New Roman" pitchFamily="18" charset="0"/>
              </a:rPr>
              <a:t> din WN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la un </a:t>
            </a:r>
            <a:r>
              <a:rPr lang="en-US" sz="2000" b="1" dirty="0" err="1">
                <a:solidFill>
                  <a:schemeClr val="tx1"/>
                </a:solidFill>
                <a:latin typeface="Times New Roman" pitchFamily="18" charset="0"/>
                <a:cs typeface="Times New Roman" pitchFamily="18" charset="0"/>
              </a:rPr>
              <a:t>anumit</a:t>
            </a:r>
            <a:r>
              <a:rPr lang="en-US" sz="2000" b="1" dirty="0">
                <a:solidFill>
                  <a:schemeClr val="tx1"/>
                </a:solidFill>
                <a:latin typeface="Times New Roman" pitchFamily="18" charset="0"/>
                <a:cs typeface="Times New Roman" pitchFamily="18" charset="0"/>
              </a:rPr>
              <a:t> </a:t>
            </a:r>
            <a:r>
              <a:rPr lang="en-US" sz="2000" b="1" i="1" dirty="0">
                <a:solidFill>
                  <a:schemeClr val="tx1"/>
                </a:solidFill>
                <a:latin typeface="Times New Roman" pitchFamily="18" charset="0"/>
                <a:cs typeface="Times New Roman" pitchFamily="18" charset="0"/>
              </a:rPr>
              <a:t>concept</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marL="450850" indent="-450850" algn="just">
              <a:lnSpc>
                <a:spcPct val="110000"/>
              </a:lnSpc>
              <a:spcBef>
                <a:spcPts val="0"/>
              </a:spcBef>
              <a:buFont typeface="Wingdings" pitchFamily="2" charset="2"/>
              <a:buChar char="Ø"/>
            </a:pP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000" b="1" dirty="0" err="1">
                <a:solidFill>
                  <a:schemeClr val="tx1"/>
                </a:solidFill>
                <a:latin typeface="Times New Roman" pitchFamily="18" charset="0"/>
                <a:cs typeface="Times New Roman" pitchFamily="18" charset="0"/>
              </a:rPr>
              <a:t>Toate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sinonimele</a:t>
            </a:r>
            <a:r>
              <a:rPr lang="en-US" sz="2000" b="1" dirty="0">
                <a:solidFill>
                  <a:schemeClr val="tx1"/>
                </a:solidFill>
                <a:latin typeface="Times New Roman" pitchFamily="18" charset="0"/>
                <a:cs typeface="Times New Roman" pitchFamily="18" charset="0"/>
              </a:rPr>
              <a:t> care </a:t>
            </a:r>
            <a:r>
              <a:rPr lang="en-US" sz="2000" b="1" dirty="0" err="1">
                <a:solidFill>
                  <a:schemeClr val="tx1"/>
                </a:solidFill>
                <a:latin typeface="Times New Roman" pitchFamily="18" charset="0"/>
                <a:cs typeface="Times New Roman" pitchFamily="18" charset="0"/>
              </a:rPr>
              <a:t>apar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intr</a:t>
            </a:r>
            <a:r>
              <a:rPr lang="en-US" sz="2000" b="1" dirty="0">
                <a:solidFill>
                  <a:schemeClr val="tx1"/>
                </a:solidFill>
                <a:latin typeface="Times New Roman" pitchFamily="18" charset="0"/>
                <a:cs typeface="Times New Roman" pitchFamily="18" charset="0"/>
              </a:rPr>
              <a:t>-un </a:t>
            </a:r>
            <a:r>
              <a:rPr lang="en-US" sz="2000" b="1" dirty="0" err="1">
                <a:solidFill>
                  <a:schemeClr val="tx1"/>
                </a:solidFill>
                <a:latin typeface="Times New Roman" pitchFamily="18" charset="0"/>
                <a:cs typeface="Times New Roman" pitchFamily="18" charset="0"/>
              </a:rPr>
              <a:t>synset</a:t>
            </a:r>
            <a:r>
              <a:rPr lang="en-US" sz="2000" b="1" dirty="0">
                <a:solidFill>
                  <a:schemeClr val="tx1"/>
                </a:solidFill>
                <a:latin typeface="Times New Roman" pitchFamily="18" charset="0"/>
                <a:cs typeface="Times New Roman" pitchFamily="18" charset="0"/>
              </a:rPr>
              <a:t> au </a:t>
            </a:r>
            <a:r>
              <a:rPr lang="en-US" sz="2000" b="1" dirty="0" err="1">
                <a:solidFill>
                  <a:schemeClr val="tx1"/>
                </a:solidFill>
                <a:latin typeface="Times New Roman" pitchFamily="18" charset="0"/>
                <a:cs typeface="Times New Roman" pitchFamily="18" charset="0"/>
              </a:rPr>
              <a:t>aceeasi</a:t>
            </a:r>
            <a:r>
              <a:rPr lang="en-US" sz="2000" b="1" dirty="0">
                <a:solidFill>
                  <a:schemeClr val="tx1"/>
                </a:solidFill>
                <a:latin typeface="Times New Roman" pitchFamily="18" charset="0"/>
                <a:cs typeface="Times New Roman" pitchFamily="18" charset="0"/>
              </a:rPr>
              <a:t> parte de </a:t>
            </a:r>
            <a:r>
              <a:rPr lang="en-US" sz="2000" b="1" dirty="0" err="1">
                <a:solidFill>
                  <a:schemeClr val="tx1"/>
                </a:solidFill>
                <a:latin typeface="Times New Roman" pitchFamily="18" charset="0"/>
                <a:cs typeface="Times New Roman" pitchFamily="18" charset="0"/>
              </a:rPr>
              <a:t>vorbire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substantiv</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adjectiv</a:t>
            </a:r>
            <a:r>
              <a:rPr lang="en-US" sz="2000" b="1" dirty="0">
                <a:solidFill>
                  <a:schemeClr val="tx1"/>
                </a:solidFill>
                <a:latin typeface="Times New Roman" pitchFamily="18" charset="0"/>
                <a:cs typeface="Times New Roman" pitchFamily="18" charset="0"/>
              </a:rPr>
              <a:t>, verb </a:t>
            </a:r>
            <a:r>
              <a:rPr lang="en-US" sz="2000" b="1" dirty="0" err="1">
                <a:solidFill>
                  <a:schemeClr val="tx1"/>
                </a:solidFill>
                <a:latin typeface="Times New Roman" pitchFamily="18" charset="0"/>
                <a:cs typeface="Times New Roman" pitchFamily="18" charset="0"/>
              </a:rPr>
              <a:t>sau</a:t>
            </a:r>
            <a:r>
              <a:rPr lang="en-US" sz="2000" b="1" dirty="0">
                <a:solidFill>
                  <a:schemeClr val="tx1"/>
                </a:solidFill>
                <a:latin typeface="Times New Roman" pitchFamily="18" charset="0"/>
                <a:cs typeface="Times New Roman" pitchFamily="18" charset="0"/>
              </a:rPr>
              <a:t> adverb).</a:t>
            </a:r>
            <a:endParaRPr lang="en-US" sz="2000" dirty="0">
              <a:solidFill>
                <a:schemeClr val="tx1"/>
              </a:solidFill>
              <a:latin typeface="Times New Roman" pitchFamily="18" charset="0"/>
              <a:cs typeface="Times New Roman" pitchFamily="18" charset="0"/>
            </a:endParaRPr>
          </a:p>
          <a:p>
            <a:pPr marL="450850" indent="-450850" algn="just">
              <a:lnSpc>
                <a:spcPct val="110000"/>
              </a:lnSpc>
              <a:spcBef>
                <a:spcPts val="0"/>
              </a:spcBef>
              <a:buFont typeface="Wingdings" pitchFamily="2" charset="2"/>
              <a:buChar char="Ø"/>
            </a:pP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000" b="1" dirty="0">
                <a:solidFill>
                  <a:schemeClr val="tx1"/>
                </a:solidFill>
                <a:latin typeface="Times New Roman" pitchFamily="18" charset="0"/>
                <a:cs typeface="Times New Roman" pitchFamily="18" charset="0"/>
              </a:rPr>
              <a:t>Un </a:t>
            </a:r>
            <a:r>
              <a:rPr lang="en-US" sz="2000" b="1" dirty="0" err="1">
                <a:solidFill>
                  <a:schemeClr val="tx1"/>
                </a:solidFill>
                <a:latin typeface="Times New Roman" pitchFamily="18" charset="0"/>
                <a:cs typeface="Times New Roman" pitchFamily="18" charset="0"/>
              </a:rPr>
              <a:t>cuvant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polisemantic</a:t>
            </a:r>
            <a:r>
              <a:rPr lang="en-US" sz="2000" b="1" dirty="0">
                <a:solidFill>
                  <a:schemeClr val="tx1"/>
                </a:solidFill>
                <a:latin typeface="Times New Roman" pitchFamily="18" charset="0"/>
                <a:cs typeface="Times New Roman" pitchFamily="18" charset="0"/>
              </a:rPr>
              <a:t> (cu </a:t>
            </a:r>
            <a:r>
              <a:rPr lang="en-US" sz="2000" b="1" dirty="0" err="1">
                <a:solidFill>
                  <a:schemeClr val="tx1"/>
                </a:solidFill>
                <a:latin typeface="Times New Roman" pitchFamily="18" charset="0"/>
                <a:cs typeface="Times New Roman" pitchFamily="18" charset="0"/>
              </a:rPr>
              <a:t>mai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multe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sensuri</a:t>
            </a:r>
            <a:r>
              <a:rPr lang="en-US" sz="2000" b="1" dirty="0">
                <a:solidFill>
                  <a:schemeClr val="tx1"/>
                </a:solidFill>
                <a:latin typeface="Times New Roman" pitchFamily="18" charset="0"/>
                <a:cs typeface="Times New Roman" pitchFamily="18" charset="0"/>
              </a:rPr>
              <a:t>)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la un alt concept </a:t>
            </a:r>
            <a:r>
              <a:rPr lang="en-US" sz="2000" b="1" dirty="0" err="1">
                <a:solidFill>
                  <a:schemeClr val="tx1"/>
                </a:solidFill>
                <a:latin typeface="Times New Roman" pitchFamily="18" charset="0"/>
                <a:cs typeface="Times New Roman" pitchFamily="18" charset="0"/>
              </a:rPr>
              <a:t>prin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fiecare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dintre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sensurile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Prin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urmare</a:t>
            </a:r>
            <a:r>
              <a:rPr lang="en-US" sz="2000" b="1" dirty="0">
                <a:solidFill>
                  <a:schemeClr val="tx1"/>
                </a:solidFill>
                <a:latin typeface="Times New Roman" pitchFamily="18" charset="0"/>
                <a:cs typeface="Times New Roman" pitchFamily="18" charset="0"/>
              </a:rPr>
              <a:t>, un </a:t>
            </a:r>
            <a:r>
              <a:rPr lang="en-US" sz="2000" b="1" dirty="0" err="1">
                <a:solidFill>
                  <a:schemeClr val="tx1"/>
                </a:solidFill>
                <a:latin typeface="Times New Roman" pitchFamily="18" charset="0"/>
                <a:cs typeface="Times New Roman" pitchFamily="18" charset="0"/>
              </a:rPr>
              <a:t>cuvant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polisemantic</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va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interveni</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mai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multe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synset-uri</a:t>
            </a:r>
            <a:r>
              <a:rPr lang="en-US" sz="2000" b="1" dirty="0">
                <a:solidFill>
                  <a:schemeClr val="tx1"/>
                </a:solidFill>
                <a:latin typeface="Times New Roman" pitchFamily="18" charset="0"/>
                <a:cs typeface="Times New Roman" pitchFamily="18" charset="0"/>
              </a:rPr>
              <a:t> WN. El </a:t>
            </a:r>
            <a:r>
              <a:rPr lang="en-US" sz="2000" b="1" dirty="0" err="1">
                <a:solidFill>
                  <a:schemeClr val="tx1"/>
                </a:solidFill>
                <a:latin typeface="Times New Roman" pitchFamily="18" charset="0"/>
                <a:cs typeface="Times New Roman" pitchFamily="18" charset="0"/>
              </a:rPr>
              <a:t>apartine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unui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synset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prin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fiecare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sens</a:t>
            </a:r>
            <a:r>
              <a:rPr lang="en-US" sz="2000" b="1" dirty="0">
                <a:solidFill>
                  <a:schemeClr val="tx1"/>
                </a:solidFill>
                <a:latin typeface="Times New Roman" pitchFamily="18" charset="0"/>
                <a:cs typeface="Times New Roman" pitchFamily="18" charset="0"/>
              </a:rPr>
              <a:t> al </a:t>
            </a:r>
            <a:r>
              <a:rPr lang="en-US" sz="2000" b="1" dirty="0" err="1">
                <a:solidFill>
                  <a:schemeClr val="tx1"/>
                </a:solidFill>
                <a:latin typeface="Times New Roman" pitchFamily="18" charset="0"/>
                <a:cs typeface="Times New Roman" pitchFamily="18" charset="0"/>
              </a:rPr>
              <a:t>lui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Spre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exemplu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cuvantul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polisemantic</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masa</a:t>
            </a:r>
            <a:r>
              <a:rPr lang="en-US" sz="2000" b="1" i="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apartine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fiecaruia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dintre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synset-urile</a:t>
            </a:r>
            <a:r>
              <a:rPr lang="en-US" sz="2000" b="1" dirty="0">
                <a:solidFill>
                  <a:schemeClr val="tx1"/>
                </a:solidFill>
                <a:latin typeface="Times New Roman" pitchFamily="18" charset="0"/>
                <a:cs typeface="Times New Roman" pitchFamily="18" charset="0"/>
              </a:rPr>
              <a:t> care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la </a:t>
            </a:r>
            <a:r>
              <a:rPr lang="en-US" sz="2000" b="1" dirty="0" err="1">
                <a:solidFill>
                  <a:schemeClr val="tx1"/>
                </a:solidFill>
                <a:latin typeface="Times New Roman" pitchFamily="18" charset="0"/>
                <a:cs typeface="Times New Roman" pitchFamily="18" charset="0"/>
              </a:rPr>
              <a:t>conceptele</a:t>
            </a:r>
            <a:r>
              <a:rPr lang="en-US" sz="2000" b="1" dirty="0">
                <a:solidFill>
                  <a:schemeClr val="tx1"/>
                </a:solidFill>
                <a:latin typeface="Times New Roman" pitchFamily="18" charset="0"/>
                <a:cs typeface="Times New Roman" pitchFamily="18" charset="0"/>
              </a:rPr>
              <a:t> de </a:t>
            </a:r>
            <a:r>
              <a:rPr lang="en-US" sz="2000" b="1" i="1" dirty="0" err="1">
                <a:solidFill>
                  <a:schemeClr val="tx1"/>
                </a:solidFill>
                <a:latin typeface="Times New Roman" pitchFamily="18" charset="0"/>
                <a:cs typeface="Times New Roman" pitchFamily="18" charset="0"/>
              </a:rPr>
              <a:t>mancare</a:t>
            </a:r>
            <a:r>
              <a:rPr lang="en-US" sz="2000" b="1" i="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mobila</a:t>
            </a:r>
            <a:r>
              <a:rPr lang="en-US" sz="2000" b="1" i="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multime</a:t>
            </a:r>
            <a:r>
              <a:rPr lang="en-US" sz="2000" b="1" i="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masa</a:t>
            </a:r>
            <a:r>
              <a:rPr lang="en-US" sz="2000" b="1" i="1" dirty="0">
                <a:solidFill>
                  <a:schemeClr val="tx1"/>
                </a:solidFill>
                <a:latin typeface="Times New Roman" pitchFamily="18" charset="0"/>
                <a:cs typeface="Times New Roman" pitchFamily="18" charset="0"/>
              </a:rPr>
              <a:t> din </a:t>
            </a:r>
            <a:r>
              <a:rPr lang="en-US" sz="2000" b="1" i="1" dirty="0" err="1">
                <a:solidFill>
                  <a:schemeClr val="tx1"/>
                </a:solidFill>
                <a:latin typeface="Times New Roman" pitchFamily="18" charset="0"/>
                <a:cs typeface="Times New Roman" pitchFamily="18" charset="0"/>
              </a:rPr>
              <a:t>fizica</a:t>
            </a:r>
            <a:r>
              <a:rPr lang="en-US" sz="2000" b="1" i="1" dirty="0">
                <a:solidFill>
                  <a:schemeClr val="tx1"/>
                </a:solidFill>
                <a:latin typeface="Times New Roman" pitchFamily="18" charset="0"/>
                <a:cs typeface="Times New Roman" pitchFamily="18" charset="0"/>
              </a:rPr>
              <a:t> </a:t>
            </a:r>
            <a:r>
              <a:rPr lang="en-US" sz="2000" b="1" dirty="0">
                <a:solidFill>
                  <a:schemeClr val="tx1"/>
                </a:solidFill>
                <a:latin typeface="Times New Roman" pitchFamily="18" charset="0"/>
                <a:cs typeface="Times New Roman" pitchFamily="18" charset="0"/>
              </a:rPr>
              <a:t>etc.</a:t>
            </a:r>
            <a:endParaRPr lang="en-US" sz="2000" dirty="0">
              <a:solidFill>
                <a:schemeClr val="tx1"/>
              </a:solidFill>
              <a:latin typeface="Times New Roman" pitchFamily="18" charset="0"/>
              <a:cs typeface="Times New Roman" pitchFamily="18" charset="0"/>
            </a:endParaRPr>
          </a:p>
          <a:p>
            <a:pPr marL="450850" indent="-450850" algn="just">
              <a:lnSpc>
                <a:spcPct val="110000"/>
              </a:lnSpc>
              <a:spcBef>
                <a:spcPts val="0"/>
              </a:spcBef>
              <a:buFont typeface="Wingdings" pitchFamily="2" charset="2"/>
              <a:buChar char="Ø"/>
            </a:pPr>
            <a:endParaRPr lang="en-US" sz="2000" dirty="0">
              <a:solidFill>
                <a:schemeClr val="tx1"/>
              </a:solidFill>
              <a:latin typeface="Times New Roman" pitchFamily="18" charset="0"/>
              <a:cs typeface="Times New Roman" pitchFamily="18" charset="0"/>
            </a:endParaRPr>
          </a:p>
          <a:p>
            <a:pPr marL="450850" lvl="0" indent="-450850" algn="just">
              <a:lnSpc>
                <a:spcPct val="110000"/>
              </a:lnSpc>
              <a:spcBef>
                <a:spcPts val="0"/>
              </a:spcBef>
              <a:buFont typeface="Wingdings" pitchFamily="2" charset="2"/>
              <a:buChar char="Ø"/>
            </a:pPr>
            <a:r>
              <a:rPr lang="en-US" sz="2000" b="1" dirty="0">
                <a:solidFill>
                  <a:schemeClr val="tx1"/>
                </a:solidFill>
                <a:latin typeface="Times New Roman" pitchFamily="18" charset="0"/>
                <a:cs typeface="Times New Roman" pitchFamily="18" charset="0"/>
              </a:rPr>
              <a:t>Un </a:t>
            </a:r>
            <a:r>
              <a:rPr lang="en-US" sz="2000" b="1" dirty="0" err="1">
                <a:solidFill>
                  <a:schemeClr val="tx1"/>
                </a:solidFill>
                <a:latin typeface="Times New Roman" pitchFamily="18" charset="0"/>
                <a:cs typeface="Times New Roman" pitchFamily="18" charset="0"/>
              </a:rPr>
              <a:t>synset</a:t>
            </a:r>
            <a:r>
              <a:rPr lang="en-US" sz="2000" b="1" dirty="0">
                <a:solidFill>
                  <a:schemeClr val="tx1"/>
                </a:solidFill>
                <a:latin typeface="Times New Roman" pitchFamily="18" charset="0"/>
                <a:cs typeface="Times New Roman" pitchFamily="18" charset="0"/>
              </a:rPr>
              <a:t> WN </a:t>
            </a:r>
            <a:r>
              <a:rPr lang="en-US" sz="2000" b="1" dirty="0" err="1">
                <a:solidFill>
                  <a:schemeClr val="tx1"/>
                </a:solidFill>
                <a:latin typeface="Times New Roman" pitchFamily="18" charset="0"/>
                <a:cs typeface="Times New Roman" pitchFamily="18" charset="0"/>
              </a:rPr>
              <a:t>contine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sinonimele</a:t>
            </a:r>
            <a:r>
              <a:rPr lang="en-US" sz="2000" b="1" dirty="0">
                <a:solidFill>
                  <a:schemeClr val="tx1"/>
                </a:solidFill>
                <a:latin typeface="Times New Roman" pitchFamily="18" charset="0"/>
                <a:cs typeface="Times New Roman" pitchFamily="18" charset="0"/>
              </a:rPr>
              <a:t> care </a:t>
            </a:r>
            <a:r>
              <a:rPr lang="en-US" sz="2000" b="1" dirty="0" err="1">
                <a:solidFill>
                  <a:schemeClr val="tx1"/>
                </a:solidFill>
                <a:latin typeface="Times New Roman" pitchFamily="18" charset="0"/>
                <a:cs typeface="Times New Roman" pitchFamily="18" charset="0"/>
              </a:rPr>
              <a:t>lexicalizeaza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conceptul</a:t>
            </a:r>
            <a:r>
              <a:rPr lang="en-US" sz="2000" b="1" dirty="0">
                <a:solidFill>
                  <a:schemeClr val="tx1"/>
                </a:solidFill>
                <a:latin typeface="Times New Roman" pitchFamily="18" charset="0"/>
                <a:cs typeface="Times New Roman" pitchFamily="18" charset="0"/>
              </a:rPr>
              <a:t> la care </a:t>
            </a:r>
            <a:r>
              <a:rPr lang="en-US" sz="2000" b="1" dirty="0" err="1">
                <a:solidFill>
                  <a:schemeClr val="tx1"/>
                </a:solidFill>
                <a:latin typeface="Times New Roman" pitchFamily="18" charset="0"/>
                <a:cs typeface="Times New Roman" pitchFamily="18" charset="0"/>
              </a:rPr>
              <a:t>synset-ul</a:t>
            </a:r>
            <a:r>
              <a:rPr lang="en-US" sz="2000" b="1" dirty="0">
                <a:solidFill>
                  <a:schemeClr val="tx1"/>
                </a:solidFill>
                <a:latin typeface="Times New Roman" pitchFamily="18" charset="0"/>
                <a:cs typeface="Times New Roman" pitchFamily="18" charset="0"/>
              </a:rPr>
              <a:t>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care au </a:t>
            </a:r>
            <a:r>
              <a:rPr lang="en-US" sz="2000" b="1" dirty="0" err="1">
                <a:solidFill>
                  <a:schemeClr val="tx1"/>
                </a:solidFill>
                <a:latin typeface="Times New Roman" pitchFamily="18" charset="0"/>
                <a:cs typeface="Times New Roman" pitchFamily="18" charset="0"/>
              </a:rPr>
              <a:t>aceeasi</a:t>
            </a:r>
            <a:r>
              <a:rPr lang="en-US" sz="2000" b="1" dirty="0">
                <a:solidFill>
                  <a:schemeClr val="tx1"/>
                </a:solidFill>
                <a:latin typeface="Times New Roman" pitchFamily="18" charset="0"/>
                <a:cs typeface="Times New Roman" pitchFamily="18" charset="0"/>
              </a:rPr>
              <a:t> parte de </a:t>
            </a:r>
            <a:r>
              <a:rPr lang="en-US" sz="2000" b="1" dirty="0" err="1">
                <a:solidFill>
                  <a:schemeClr val="tx1"/>
                </a:solidFill>
                <a:latin typeface="Times New Roman" pitchFamily="18" charset="0"/>
                <a:cs typeface="Times New Roman" pitchFamily="18" charset="0"/>
              </a:rPr>
              <a:t>vorbire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substantiv</a:t>
            </a:r>
            <a:r>
              <a:rPr lang="en-US" sz="2000" b="1" dirty="0">
                <a:solidFill>
                  <a:schemeClr val="tx1"/>
                </a:solidFill>
                <a:latin typeface="Times New Roman" pitchFamily="18" charset="0"/>
                <a:cs typeface="Times New Roman" pitchFamily="18" charset="0"/>
              </a:rPr>
              <a:t>, verb etc.), </a:t>
            </a:r>
            <a:r>
              <a:rPr lang="en-US" sz="2000" b="1" dirty="0" err="1">
                <a:solidFill>
                  <a:schemeClr val="tx1"/>
                </a:solidFill>
                <a:latin typeface="Times New Roman" pitchFamily="18" charset="0"/>
                <a:cs typeface="Times New Roman" pitchFamily="18" charset="0"/>
              </a:rPr>
              <a:t>precum</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un string </a:t>
            </a:r>
            <a:r>
              <a:rPr lang="en-US" sz="2000" b="1" dirty="0" err="1">
                <a:solidFill>
                  <a:schemeClr val="tx1"/>
                </a:solidFill>
                <a:latin typeface="Times New Roman" pitchFamily="18" charset="0"/>
                <a:cs typeface="Times New Roman" pitchFamily="18" charset="0"/>
              </a:rPr>
              <a:t>numit</a:t>
            </a:r>
            <a:r>
              <a:rPr lang="en-US" sz="2000" b="1" dirty="0">
                <a:solidFill>
                  <a:schemeClr val="tx1"/>
                </a:solidFill>
                <a:latin typeface="Times New Roman" pitchFamily="18" charset="0"/>
                <a:cs typeface="Times New Roman" pitchFamily="18" charset="0"/>
              </a:rPr>
              <a:t> </a:t>
            </a:r>
            <a:r>
              <a:rPr lang="en-US" sz="2000" b="1" i="1" dirty="0" err="1">
                <a:solidFill>
                  <a:schemeClr val="tx1"/>
                </a:solidFill>
                <a:latin typeface="Times New Roman" pitchFamily="18" charset="0"/>
                <a:cs typeface="Times New Roman" pitchFamily="18" charset="0"/>
              </a:rPr>
              <a:t>glosa</a:t>
            </a:r>
            <a:r>
              <a:rPr lang="en-US" sz="2000" b="1" dirty="0">
                <a:solidFill>
                  <a:schemeClr val="tx1"/>
                </a:solidFill>
                <a:latin typeface="Times New Roman" pitchFamily="18" charset="0"/>
                <a:cs typeface="Times New Roman" pitchFamily="18" charset="0"/>
              </a:rPr>
              <a:t>, care </a:t>
            </a:r>
            <a:r>
              <a:rPr lang="en-US" sz="2000" b="1" dirty="0" err="1">
                <a:solidFill>
                  <a:schemeClr val="tx1"/>
                </a:solidFill>
                <a:latin typeface="Times New Roman" pitchFamily="18" charset="0"/>
                <a:cs typeface="Times New Roman" pitchFamily="18" charset="0"/>
              </a:rPr>
              <a:t>seamana</a:t>
            </a:r>
            <a:r>
              <a:rPr lang="en-US" sz="2000" b="1" dirty="0">
                <a:solidFill>
                  <a:schemeClr val="tx1"/>
                </a:solidFill>
                <a:latin typeface="Times New Roman" pitchFamily="18" charset="0"/>
                <a:cs typeface="Times New Roman" pitchFamily="18" charset="0"/>
              </a:rPr>
              <a:t> cu o </a:t>
            </a:r>
            <a:r>
              <a:rPr lang="en-US" sz="2000" b="1" dirty="0" err="1">
                <a:solidFill>
                  <a:schemeClr val="tx1"/>
                </a:solidFill>
                <a:latin typeface="Times New Roman" pitchFamily="18" charset="0"/>
                <a:cs typeface="Times New Roman" pitchFamily="18" charset="0"/>
              </a:rPr>
              <a:t>definitie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clasica</a:t>
            </a:r>
            <a:r>
              <a:rPr lang="en-US" sz="2000" b="1" dirty="0">
                <a:solidFill>
                  <a:schemeClr val="tx1"/>
                </a:solidFill>
                <a:latin typeface="Times New Roman" pitchFamily="18" charset="0"/>
                <a:cs typeface="Times New Roman" pitchFamily="18" charset="0"/>
              </a:rPr>
              <a:t> a </a:t>
            </a:r>
            <a:r>
              <a:rPr lang="en-US" sz="2000" b="1" dirty="0" err="1">
                <a:solidFill>
                  <a:schemeClr val="tx1"/>
                </a:solidFill>
                <a:latin typeface="Times New Roman" pitchFamily="18" charset="0"/>
                <a:cs typeface="Times New Roman" pitchFamily="18" charset="0"/>
              </a:rPr>
              <a:t>sensului</a:t>
            </a:r>
            <a:r>
              <a:rPr lang="en-US" sz="2000" b="1" dirty="0">
                <a:solidFill>
                  <a:schemeClr val="tx1"/>
                </a:solidFill>
                <a:latin typeface="Times New Roman" pitchFamily="18" charset="0"/>
                <a:cs typeface="Times New Roman" pitchFamily="18" charset="0"/>
              </a:rPr>
              <a:t> (cum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cele</a:t>
            </a:r>
            <a:r>
              <a:rPr lang="en-US" sz="2000" b="1" dirty="0">
                <a:solidFill>
                  <a:schemeClr val="tx1"/>
                </a:solidFill>
                <a:latin typeface="Times New Roman" pitchFamily="18" charset="0"/>
                <a:cs typeface="Times New Roman" pitchFamily="18" charset="0"/>
              </a:rPr>
              <a:t> din </a:t>
            </a:r>
            <a:r>
              <a:rPr lang="en-US" sz="2000" b="1" dirty="0" err="1">
                <a:solidFill>
                  <a:schemeClr val="tx1"/>
                </a:solidFill>
                <a:latin typeface="Times New Roman" pitchFamily="18" charset="0"/>
                <a:cs typeface="Times New Roman" pitchFamily="18" charset="0"/>
              </a:rPr>
              <a:t>dictionar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Glosa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contine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un </a:t>
            </a:r>
            <a:r>
              <a:rPr lang="en-US" sz="2000" b="1" dirty="0" err="1">
                <a:solidFill>
                  <a:schemeClr val="tx1"/>
                </a:solidFill>
                <a:latin typeface="Times New Roman" pitchFamily="18" charset="0"/>
                <a:cs typeface="Times New Roman" pitchFamily="18" charset="0"/>
              </a:rPr>
              <a:t>exemplu</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utilizare</a:t>
            </a:r>
            <a:r>
              <a:rPr lang="en-US" sz="2000" b="1" dirty="0">
                <a:solidFill>
                  <a:schemeClr val="tx1"/>
                </a:solidFill>
                <a:latin typeface="Times New Roman" pitchFamily="18" charset="0"/>
                <a:cs typeface="Times New Roman" pitchFamily="18" charset="0"/>
              </a:rPr>
              <a:t> a </a:t>
            </a:r>
            <a:r>
              <a:rPr lang="en-US" sz="2000" b="1" dirty="0" err="1">
                <a:solidFill>
                  <a:schemeClr val="tx1"/>
                </a:solidFill>
                <a:latin typeface="Times New Roman" pitchFamily="18" charset="0"/>
                <a:cs typeface="Times New Roman" pitchFamily="18" charset="0"/>
              </a:rPr>
              <a:t>sinonimelor</a:t>
            </a:r>
            <a:r>
              <a:rPr lang="en-US" sz="2000" b="1" dirty="0">
                <a:solidFill>
                  <a:schemeClr val="tx1"/>
                </a:solidFill>
                <a:latin typeface="Times New Roman" pitchFamily="18" charset="0"/>
                <a:cs typeface="Times New Roman" pitchFamily="18" charset="0"/>
              </a:rPr>
              <a:t> din </a:t>
            </a:r>
            <a:r>
              <a:rPr lang="en-US" sz="2000" b="1" dirty="0" err="1">
                <a:solidFill>
                  <a:schemeClr val="tx1"/>
                </a:solidFill>
                <a:latin typeface="Times New Roman" pitchFamily="18" charset="0"/>
                <a:cs typeface="Times New Roman" pitchFamily="18" charset="0"/>
              </a:rPr>
              <a:t>synset</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7454694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0850" lvl="0" indent="-450850" algn="just">
              <a:buFont typeface="Wingdings" pitchFamily="2" charset="2"/>
              <a:buChar char="Ø"/>
            </a:pPr>
            <a:r>
              <a:rPr lang="en-US" sz="2000" b="1" dirty="0" err="1">
                <a:solidFill>
                  <a:schemeClr val="tx1"/>
                </a:solidFill>
                <a:latin typeface="Times New Roman" pitchFamily="18" charset="0"/>
                <a:cs typeface="Times New Roman" pitchFamily="18" charset="0"/>
              </a:rPr>
              <a:t>Synset-urile</a:t>
            </a:r>
            <a:r>
              <a:rPr lang="en-US" sz="2000" b="1" dirty="0">
                <a:solidFill>
                  <a:schemeClr val="tx1"/>
                </a:solidFill>
                <a:latin typeface="Times New Roman" pitchFamily="18" charset="0"/>
                <a:cs typeface="Times New Roman" pitchFamily="18" charset="0"/>
              </a:rPr>
              <a:t> WN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legate </a:t>
            </a:r>
            <a:r>
              <a:rPr lang="en-US" sz="2000" b="1" dirty="0" err="1">
                <a:solidFill>
                  <a:schemeClr val="tx1"/>
                </a:solidFill>
                <a:latin typeface="Times New Roman" pitchFamily="18" charset="0"/>
                <a:cs typeface="Times New Roman" pitchFamily="18" charset="0"/>
              </a:rPr>
              <a:t>intre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prin</a:t>
            </a:r>
            <a:r>
              <a:rPr lang="en-US" sz="2000" b="1" dirty="0">
                <a:solidFill>
                  <a:schemeClr val="tx1"/>
                </a:solidFill>
                <a:latin typeface="Times New Roman" pitchFamily="18" charset="0"/>
                <a:cs typeface="Times New Roman" pitchFamily="18" charset="0"/>
              </a:rPr>
              <a:t> </a:t>
            </a:r>
            <a:r>
              <a:rPr lang="en-US" sz="2000" b="1" i="1" u="sng" dirty="0" err="1">
                <a:solidFill>
                  <a:schemeClr val="tx1"/>
                </a:solidFill>
                <a:latin typeface="Times New Roman" pitchFamily="18" charset="0"/>
                <a:cs typeface="Times New Roman" pitchFamily="18" charset="0"/>
              </a:rPr>
              <a:t>relatii</a:t>
            </a:r>
            <a:r>
              <a:rPr lang="en-US" sz="2000" b="1" i="1" u="sng" dirty="0">
                <a:solidFill>
                  <a:schemeClr val="tx1"/>
                </a:solidFill>
                <a:latin typeface="Times New Roman" pitchFamily="18" charset="0"/>
                <a:cs typeface="Times New Roman" pitchFamily="18" charset="0"/>
              </a:rPr>
              <a:t> </a:t>
            </a:r>
            <a:r>
              <a:rPr lang="en-US" sz="2000" b="1" i="1" u="sng" dirty="0" err="1">
                <a:solidFill>
                  <a:schemeClr val="tx1"/>
                </a:solidFill>
                <a:latin typeface="Times New Roman" pitchFamily="18" charset="0"/>
                <a:cs typeface="Times New Roman" pitchFamily="18" charset="0"/>
              </a:rPr>
              <a:t>semantice</a:t>
            </a:r>
            <a:r>
              <a:rPr lang="en-US" sz="2000" b="1" i="1" u="sng" dirty="0">
                <a:solidFill>
                  <a:schemeClr val="tx1"/>
                </a:solidFill>
                <a:latin typeface="Times New Roman" pitchFamily="18" charset="0"/>
                <a:cs typeface="Times New Roman" pitchFamily="18" charset="0"/>
              </a:rPr>
              <a:t>.</a:t>
            </a:r>
            <a:r>
              <a:rPr lang="en-US" sz="2000" b="1" i="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Aceste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relatii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leaga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intre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conceptele</a:t>
            </a:r>
            <a:r>
              <a:rPr lang="en-US" sz="2000" b="1" dirty="0">
                <a:solidFill>
                  <a:schemeClr val="tx1"/>
                </a:solidFill>
                <a:latin typeface="Times New Roman" pitchFamily="18" charset="0"/>
                <a:cs typeface="Times New Roman" pitchFamily="18" charset="0"/>
              </a:rPr>
              <a:t> la care se </a:t>
            </a:r>
            <a:r>
              <a:rPr lang="en-US" sz="2000" b="1" dirty="0" err="1">
                <a:solidFill>
                  <a:schemeClr val="tx1"/>
                </a:solidFill>
                <a:latin typeface="Times New Roman" pitchFamily="18" charset="0"/>
                <a:cs typeface="Times New Roman" pitchFamily="18" charset="0"/>
              </a:rPr>
              <a:t>refera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synset-urile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care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aceleasi</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toate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limbile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conceptele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independente</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limba</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pPr algn="just"/>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r>
              <a:rPr lang="en-US" sz="2000" b="1" u="sng" dirty="0" err="1">
                <a:solidFill>
                  <a:schemeClr val="tx1"/>
                </a:solidFill>
                <a:latin typeface="Times New Roman" pitchFamily="18" charset="0"/>
                <a:cs typeface="Times New Roman" pitchFamily="18" charset="0"/>
              </a:rPr>
              <a:t>Synset-uri</a:t>
            </a:r>
            <a:r>
              <a:rPr lang="en-US" sz="2000" b="1" u="sng" dirty="0">
                <a:solidFill>
                  <a:schemeClr val="tx1"/>
                </a:solidFill>
                <a:latin typeface="Times New Roman" pitchFamily="18" charset="0"/>
                <a:cs typeface="Times New Roman" pitchFamily="18" charset="0"/>
              </a:rPr>
              <a:t> de substantive</a:t>
            </a:r>
            <a:endParaRPr lang="en-US" sz="2000" dirty="0">
              <a:solidFill>
                <a:schemeClr val="tx1"/>
              </a:solidFill>
              <a:latin typeface="Times New Roman" pitchFamily="18" charset="0"/>
              <a:cs typeface="Times New Roman" pitchFamily="18" charset="0"/>
            </a:endParaRPr>
          </a:p>
          <a:p>
            <a:pPr algn="just"/>
            <a:r>
              <a:rPr lang="en-US" sz="2000" b="1" dirty="0">
                <a:solidFill>
                  <a:schemeClr val="tx1"/>
                </a:solidFill>
                <a:latin typeface="Times New Roman" pitchFamily="18" charset="0"/>
                <a:cs typeface="Times New Roman" pitchFamily="18" charset="0"/>
              </a:rPr>
              <a:t> </a:t>
            </a:r>
            <a:endParaRPr lang="en-US" sz="2000" dirty="0">
              <a:solidFill>
                <a:schemeClr val="tx1"/>
              </a:solidFill>
              <a:latin typeface="Times New Roman" pitchFamily="18" charset="0"/>
              <a:cs typeface="Times New Roman" pitchFamily="18" charset="0"/>
            </a:endParaRPr>
          </a:p>
          <a:p>
            <a:pPr algn="just"/>
            <a:r>
              <a:rPr lang="en-US" sz="2000" b="1" u="sng" dirty="0" err="1">
                <a:solidFill>
                  <a:schemeClr val="tx1"/>
                </a:solidFill>
                <a:latin typeface="Times New Roman" pitchFamily="18" charset="0"/>
                <a:cs typeface="Times New Roman" pitchFamily="18" charset="0"/>
              </a:rPr>
              <a:t>Synset-urile</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substantivale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sunt</a:t>
            </a:r>
            <a:r>
              <a:rPr lang="en-US" sz="2000" b="1" dirty="0">
                <a:solidFill>
                  <a:schemeClr val="tx1"/>
                </a:solidFill>
                <a:latin typeface="Times New Roman" pitchFamily="18" charset="0"/>
                <a:cs typeface="Times New Roman" pitchFamily="18" charset="0"/>
              </a:rPr>
              <a:t> legate </a:t>
            </a:r>
            <a:r>
              <a:rPr lang="en-US" sz="2000" b="1" dirty="0" err="1">
                <a:solidFill>
                  <a:schemeClr val="tx1"/>
                </a:solidFill>
                <a:latin typeface="Times New Roman" pitchFamily="18" charset="0"/>
                <a:cs typeface="Times New Roman" pitchFamily="18" charset="0"/>
              </a:rPr>
              <a:t>intre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prin</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relatii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semantice</a:t>
            </a:r>
            <a:r>
              <a:rPr lang="en-US" sz="2000" b="1" dirty="0">
                <a:solidFill>
                  <a:schemeClr val="tx1"/>
                </a:solidFill>
                <a:latin typeface="Times New Roman" pitchFamily="18" charset="0"/>
                <a:cs typeface="Times New Roman" pitchFamily="18" charset="0"/>
              </a:rPr>
              <a:t> cum </a:t>
            </a:r>
            <a:r>
              <a:rPr lang="en-US" sz="2000" b="1" dirty="0" err="1">
                <a:solidFill>
                  <a:schemeClr val="tx1"/>
                </a:solidFill>
                <a:latin typeface="Times New Roman" pitchFamily="18" charset="0"/>
                <a:cs typeface="Times New Roman" pitchFamily="18" charset="0"/>
              </a:rPr>
              <a:t>ar</a:t>
            </a:r>
            <a:r>
              <a:rPr lang="en-US" sz="2000" b="1" dirty="0">
                <a:solidFill>
                  <a:schemeClr val="tx1"/>
                </a:solidFill>
                <a:latin typeface="Times New Roman" pitchFamily="18" charset="0"/>
                <a:cs typeface="Times New Roman" pitchFamily="18" charset="0"/>
              </a:rPr>
              <a:t> fi </a:t>
            </a:r>
            <a:r>
              <a:rPr lang="en-US" sz="2000" b="1" i="1" u="sng" dirty="0" err="1">
                <a:solidFill>
                  <a:schemeClr val="tx1"/>
                </a:solidFill>
                <a:latin typeface="Times New Roman" pitchFamily="18" charset="0"/>
                <a:cs typeface="Times New Roman" pitchFamily="18" charset="0"/>
              </a:rPr>
              <a:t>hiperonimia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inversa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acestei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relatii</a:t>
            </a:r>
            <a:r>
              <a:rPr lang="en-US" sz="2000" b="1" dirty="0">
                <a:solidFill>
                  <a:schemeClr val="tx1"/>
                </a:solidFill>
                <a:latin typeface="Times New Roman" pitchFamily="18" charset="0"/>
                <a:cs typeface="Times New Roman" pitchFamily="18" charset="0"/>
              </a:rPr>
              <a:t>, </a:t>
            </a:r>
            <a:r>
              <a:rPr lang="en-US" sz="2000" b="1" i="1" u="sng" dirty="0" err="1">
                <a:solidFill>
                  <a:schemeClr val="tx1"/>
                </a:solidFill>
                <a:latin typeface="Times New Roman" pitchFamily="18" charset="0"/>
                <a:cs typeface="Times New Roman" pitchFamily="18" charset="0"/>
              </a:rPr>
              <a:t>hiponimia</a:t>
            </a:r>
            <a:r>
              <a:rPr lang="en-US" sz="2000" b="1" dirty="0">
                <a:solidFill>
                  <a:schemeClr val="tx1"/>
                </a:solidFill>
                <a:latin typeface="Times New Roman" pitchFamily="18" charset="0"/>
                <a:cs typeface="Times New Roman" pitchFamily="18" charset="0"/>
              </a:rPr>
              <a:t>, care </a:t>
            </a:r>
            <a:r>
              <a:rPr lang="en-US" sz="2000" b="1" dirty="0" err="1">
                <a:solidFill>
                  <a:schemeClr val="tx1"/>
                </a:solidFill>
                <a:latin typeface="Times New Roman" pitchFamily="18" charset="0"/>
                <a:cs typeface="Times New Roman" pitchFamily="18" charset="0"/>
              </a:rPr>
              <a:t>reprezinta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relatia</a:t>
            </a:r>
            <a:r>
              <a:rPr lang="en-US" sz="2000" b="1" dirty="0">
                <a:solidFill>
                  <a:schemeClr val="tx1"/>
                </a:solidFill>
                <a:latin typeface="Times New Roman" pitchFamily="18" charset="0"/>
                <a:cs typeface="Times New Roman" pitchFamily="18" charset="0"/>
              </a:rPr>
              <a:t> ISA din </a:t>
            </a:r>
            <a:r>
              <a:rPr lang="en-US" sz="2000" b="1" dirty="0" err="1">
                <a:solidFill>
                  <a:schemeClr val="tx1"/>
                </a:solidFill>
                <a:latin typeface="Times New Roman" pitchFamily="18" charset="0"/>
                <a:cs typeface="Times New Roman" pitchFamily="18" charset="0"/>
              </a:rPr>
              <a:t>inteligenta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artificiala</a:t>
            </a:r>
            <a:r>
              <a:rPr lang="en-US" sz="2000" b="1" dirty="0">
                <a:solidFill>
                  <a:schemeClr val="tx1"/>
                </a:solidFill>
                <a:latin typeface="Times New Roman" pitchFamily="18" charset="0"/>
                <a:cs typeface="Times New Roman" pitchFamily="18" charset="0"/>
              </a:rPr>
              <a:t> in </a:t>
            </a:r>
            <a:r>
              <a:rPr lang="en-US" sz="2000" b="1" dirty="0" err="1">
                <a:solidFill>
                  <a:schemeClr val="tx1"/>
                </a:solidFill>
                <a:latin typeface="Times New Roman" pitchFamily="18" charset="0"/>
                <a:cs typeface="Times New Roman" pitchFamily="18" charset="0"/>
              </a:rPr>
              <a:t>domeniul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procesarii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limbajului</a:t>
            </a:r>
            <a:r>
              <a:rPr lang="en-US" sz="2000" b="1" dirty="0">
                <a:solidFill>
                  <a:schemeClr val="tx1"/>
                </a:solidFill>
                <a:latin typeface="Times New Roman" pitchFamily="18" charset="0"/>
                <a:cs typeface="Times New Roman" pitchFamily="18" charset="0"/>
              </a:rPr>
              <a:t> natural. </a:t>
            </a:r>
            <a:r>
              <a:rPr lang="en-US" sz="2000" b="1" dirty="0" err="1">
                <a:solidFill>
                  <a:schemeClr val="tx1"/>
                </a:solidFill>
                <a:latin typeface="Times New Roman" pitchFamily="18" charset="0"/>
                <a:cs typeface="Times New Roman" pitchFamily="18" charset="0"/>
              </a:rPr>
              <a:t>Pe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baza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acestei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relatii</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construita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ierarhia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substantivala</a:t>
            </a:r>
            <a:r>
              <a:rPr lang="en-US" sz="2000" b="1" dirty="0">
                <a:solidFill>
                  <a:schemeClr val="tx1"/>
                </a:solidFill>
                <a:latin typeface="Times New Roman" pitchFamily="18" charset="0"/>
                <a:cs typeface="Times New Roman" pitchFamily="18" charset="0"/>
              </a:rPr>
              <a:t> din WN</a:t>
            </a:r>
            <a:r>
              <a:rPr lang="en-US" sz="2000" b="1" dirty="0" smtClean="0">
                <a:solidFill>
                  <a:schemeClr val="tx1"/>
                </a:solidFill>
                <a:latin typeface="Times New Roman" pitchFamily="18" charset="0"/>
                <a:cs typeface="Times New Roman" pitchFamily="18" charset="0"/>
              </a:rPr>
              <a:t>:</a:t>
            </a:r>
          </a:p>
          <a:p>
            <a:pPr algn="just"/>
            <a:endParaRPr lang="en-US" sz="2000" b="1" dirty="0">
              <a:solidFill>
                <a:schemeClr val="tx1"/>
              </a:solidFill>
              <a:latin typeface="Times New Roman" pitchFamily="18" charset="0"/>
              <a:cs typeface="Times New Roman" pitchFamily="18" charset="0"/>
            </a:endParaRPr>
          </a:p>
          <a:p>
            <a:pPr algn="just"/>
            <a:endParaRPr lang="en-US" sz="2000" b="1" dirty="0" smtClean="0">
              <a:solidFill>
                <a:schemeClr val="tx1"/>
              </a:solidFill>
              <a:latin typeface="Times New Roman" pitchFamily="18" charset="0"/>
              <a:cs typeface="Times New Roman" pitchFamily="18" charset="0"/>
            </a:endParaRPr>
          </a:p>
          <a:p>
            <a:pPr algn="just"/>
            <a:endParaRPr lang="en-US" sz="2000" b="1" dirty="0">
              <a:solidFill>
                <a:schemeClr val="tx1"/>
              </a:solidFill>
              <a:latin typeface="Times New Roman" pitchFamily="18" charset="0"/>
              <a:cs typeface="Times New Roman" pitchFamily="18" charset="0"/>
            </a:endParaRPr>
          </a:p>
          <a:p>
            <a:pPr algn="just"/>
            <a:endParaRPr lang="en-US" sz="2000" b="1" dirty="0" smtClean="0">
              <a:solidFill>
                <a:schemeClr val="tx1"/>
              </a:solidFill>
              <a:latin typeface="Times New Roman" pitchFamily="18" charset="0"/>
              <a:cs typeface="Times New Roman" pitchFamily="18" charset="0"/>
            </a:endParaRPr>
          </a:p>
          <a:p>
            <a:pPr algn="just"/>
            <a:endParaRPr lang="en-US" sz="2000" b="1" dirty="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a:p>
            <a:pPr algn="just"/>
            <a:r>
              <a:rPr lang="en-US" sz="2000" b="1" u="sng" dirty="0" err="1">
                <a:solidFill>
                  <a:schemeClr val="tx1"/>
                </a:solidFill>
                <a:latin typeface="Times New Roman" pitchFamily="18" charset="0"/>
                <a:cs typeface="Times New Roman" pitchFamily="18" charset="0"/>
              </a:rPr>
              <a:t>Hiperonimul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parinte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iar</a:t>
            </a:r>
            <a:r>
              <a:rPr lang="en-US" sz="2000" b="1"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hiponimul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conceptul</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fiu</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Mecanismul</a:t>
            </a:r>
            <a:r>
              <a:rPr lang="en-US" sz="2000" b="1" dirty="0">
                <a:solidFill>
                  <a:schemeClr val="tx1"/>
                </a:solidFill>
                <a:latin typeface="Times New Roman" pitchFamily="18" charset="0"/>
                <a:cs typeface="Times New Roman" pitchFamily="18" charset="0"/>
              </a:rPr>
              <a:t> de </a:t>
            </a:r>
            <a:r>
              <a:rPr lang="en-US" sz="2000" b="1" dirty="0" err="1">
                <a:solidFill>
                  <a:schemeClr val="tx1"/>
                </a:solidFill>
                <a:latin typeface="Times New Roman" pitchFamily="18" charset="0"/>
                <a:cs typeface="Times New Roman" pitchFamily="18" charset="0"/>
              </a:rPr>
              <a:t>inferenta</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este</a:t>
            </a:r>
            <a:r>
              <a:rPr lang="en-US" sz="2000" b="1"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mostenirea</a:t>
            </a:r>
            <a:r>
              <a:rPr lang="en-US" sz="2000" b="1" u="sng" dirty="0">
                <a:solidFill>
                  <a:schemeClr val="tx1"/>
                </a:solidFill>
                <a:latin typeface="Times New Roman" pitchFamily="18" charset="0"/>
                <a:cs typeface="Times New Roman" pitchFamily="18" charset="0"/>
              </a:rPr>
              <a:t> </a:t>
            </a:r>
            <a:r>
              <a:rPr lang="en-US" sz="2000" b="1" u="sng" dirty="0" err="1">
                <a:solidFill>
                  <a:schemeClr val="tx1"/>
                </a:solidFill>
                <a:latin typeface="Times New Roman" pitchFamily="18" charset="0"/>
                <a:cs typeface="Times New Roman" pitchFamily="18" charset="0"/>
              </a:rPr>
              <a:t>proprietatilor</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Hiponimele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mostenesc</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toate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proprietatile</a:t>
            </a:r>
            <a:r>
              <a:rPr lang="en-US" sz="2000" b="1" dirty="0">
                <a:solidFill>
                  <a:schemeClr val="tx1"/>
                </a:solidFill>
                <a:latin typeface="Times New Roman" pitchFamily="18" charset="0"/>
                <a:cs typeface="Times New Roman" pitchFamily="18" charset="0"/>
              </a:rPr>
              <a:t> </a:t>
            </a:r>
            <a:r>
              <a:rPr lang="en-US" sz="2000" b="1" dirty="0" err="1">
                <a:solidFill>
                  <a:schemeClr val="tx1"/>
                </a:solidFill>
                <a:latin typeface="Times New Roman" pitchFamily="18" charset="0"/>
                <a:cs typeface="Times New Roman" pitchFamily="18" charset="0"/>
              </a:rPr>
              <a:t>hiperonimului</a:t>
            </a:r>
            <a:r>
              <a:rPr lang="en-US" sz="2000" b="1" dirty="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pic>
        <p:nvPicPr>
          <p:cNvPr id="4" name="Picture 3" descr="IMAG13"/>
          <p:cNvPicPr/>
          <p:nvPr/>
        </p:nvPicPr>
        <p:blipFill>
          <a:blip r:embed="rId2"/>
          <a:srcRect/>
          <a:stretch>
            <a:fillRect/>
          </a:stretch>
        </p:blipFill>
        <p:spPr>
          <a:xfrm>
            <a:off x="2085307" y="3592709"/>
            <a:ext cx="4973386" cy="2062505"/>
          </a:xfrm>
          <a:prstGeom prst="rect">
            <a:avLst/>
          </a:prstGeom>
          <a:noFill/>
          <a:ln>
            <a:noFill/>
            <a:prstDash/>
          </a:ln>
        </p:spPr>
      </p:pic>
    </p:spTree>
    <p:extLst>
      <p:ext uri="{BB962C8B-B14F-4D97-AF65-F5344CB8AC3E}">
        <p14:creationId xmlns:p14="http://schemas.microsoft.com/office/powerpoint/2010/main" val="271671521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dirty="0" err="1">
                <a:solidFill>
                  <a:schemeClr val="tx1"/>
                </a:solidFill>
                <a:latin typeface="Times New Roman" pitchFamily="18" charset="0"/>
                <a:cs typeface="Times New Roman" pitchFamily="18" charset="0"/>
              </a:rPr>
              <a:t>Synset-uri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substantivale</a:t>
            </a:r>
            <a:r>
              <a:rPr lang="en-US" sz="2800" b="1" dirty="0">
                <a:solidFill>
                  <a:schemeClr val="tx1"/>
                </a:solidFill>
                <a:latin typeface="Times New Roman" pitchFamily="18" charset="0"/>
                <a:cs typeface="Times New Roman" pitchFamily="18" charset="0"/>
              </a:rPr>
              <a:t> – </a:t>
            </a:r>
            <a:r>
              <a:rPr lang="en-US" sz="2800" b="1" dirty="0" err="1">
                <a:solidFill>
                  <a:schemeClr val="tx1"/>
                </a:solidFill>
                <a:latin typeface="Times New Roman" pitchFamily="18" charset="0"/>
                <a:cs typeface="Times New Roman" pitchFamily="18" charset="0"/>
              </a:rPr>
              <a:t>continuare</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0850" lvl="0" indent="-450850" algn="just">
              <a:buFont typeface="Wingdings" pitchFamily="2" charset="2"/>
              <a:buChar char="Ø"/>
            </a:pPr>
            <a:r>
              <a:rPr lang="en-US" sz="2800" b="1" dirty="0" err="1">
                <a:solidFill>
                  <a:schemeClr val="tx1"/>
                </a:solidFill>
                <a:latin typeface="Times New Roman" pitchFamily="18" charset="0"/>
                <a:cs typeface="Times New Roman" pitchFamily="18" charset="0"/>
              </a:rPr>
              <a:t>alta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importanta</a:t>
            </a:r>
            <a:r>
              <a:rPr lang="en-US" sz="2800" b="1" dirty="0">
                <a:solidFill>
                  <a:schemeClr val="tx1"/>
                </a:solidFill>
                <a:latin typeface="Times New Roman" pitchFamily="18" charset="0"/>
                <a:cs typeface="Times New Roman" pitchFamily="18" charset="0"/>
              </a:rPr>
              <a:t> in </a:t>
            </a:r>
            <a:r>
              <a:rPr lang="en-US" sz="2800" b="1" dirty="0" err="1">
                <a:solidFill>
                  <a:schemeClr val="tx1"/>
                </a:solidFill>
                <a:latin typeface="Times New Roman" pitchFamily="18" charset="0"/>
                <a:cs typeface="Times New Roman" pitchFamily="18" charset="0"/>
              </a:rPr>
              <a:t>cazul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substantivelor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meronimia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sau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relatia</a:t>
            </a:r>
            <a:r>
              <a:rPr lang="en-US" sz="2800" b="1" dirty="0">
                <a:solidFill>
                  <a:schemeClr val="tx1"/>
                </a:solidFill>
                <a:latin typeface="Times New Roman" pitchFamily="18" charset="0"/>
                <a:cs typeface="Times New Roman" pitchFamily="18" charset="0"/>
              </a:rPr>
              <a:t> </a:t>
            </a:r>
            <a:r>
              <a:rPr lang="en-US" sz="2800" b="1" i="1" dirty="0">
                <a:solidFill>
                  <a:schemeClr val="tx1"/>
                </a:solidFill>
                <a:latin typeface="Times New Roman" pitchFamily="18" charset="0"/>
                <a:cs typeface="Times New Roman" pitchFamily="18" charset="0"/>
              </a:rPr>
              <a:t>parte-din </a:t>
            </a:r>
            <a:r>
              <a:rPr lang="en-US" sz="2800" b="1" dirty="0">
                <a:solidFill>
                  <a:schemeClr val="tx1"/>
                </a:solidFill>
                <a:latin typeface="Times New Roman" pitchFamily="18" charset="0"/>
                <a:cs typeface="Times New Roman" pitchFamily="18" charset="0"/>
              </a:rPr>
              <a:t>(“the </a:t>
            </a:r>
            <a:r>
              <a:rPr lang="en-US" sz="2800" b="1" i="1" dirty="0">
                <a:solidFill>
                  <a:schemeClr val="tx1"/>
                </a:solidFill>
                <a:latin typeface="Times New Roman" pitchFamily="18" charset="0"/>
                <a:cs typeface="Times New Roman" pitchFamily="18" charset="0"/>
              </a:rPr>
              <a:t>part-of </a:t>
            </a:r>
            <a:r>
              <a:rPr lang="en-US" sz="2800" b="1" dirty="0">
                <a:solidFill>
                  <a:schemeClr val="tx1"/>
                </a:solidFill>
                <a:latin typeface="Times New Roman" pitchFamily="18" charset="0"/>
                <a:cs typeface="Times New Roman" pitchFamily="18" charset="0"/>
              </a:rPr>
              <a:t>relation”). </a:t>
            </a:r>
            <a:r>
              <a:rPr lang="en-US" sz="2800" b="1" dirty="0" err="1">
                <a:solidFill>
                  <a:schemeClr val="tx1"/>
                </a:solidFill>
                <a:latin typeface="Times New Roman" pitchFamily="18" charset="0"/>
                <a:cs typeface="Times New Roman" pitchFamily="18" charset="0"/>
              </a:rPr>
              <a:t>Inversa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acestei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holonimia</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en-US" sz="2800" b="1" u="sng" dirty="0" err="1">
                <a:solidFill>
                  <a:schemeClr val="tx1"/>
                </a:solidFill>
                <a:latin typeface="Times New Roman" pitchFamily="18" charset="0"/>
                <a:cs typeface="Times New Roman" pitchFamily="18" charset="0"/>
              </a:rPr>
              <a:t>Exemplu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substantivele</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clanta</a:t>
            </a:r>
            <a:r>
              <a:rPr lang="en-US" sz="2800" b="1" i="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usa</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a:t>
            </a:r>
            <a:r>
              <a:rPr lang="en-US" sz="2800" b="1" dirty="0" err="1">
                <a:solidFill>
                  <a:schemeClr val="tx1"/>
                </a:solidFill>
                <a:latin typeface="Times New Roman" pitchFamily="18" charset="0"/>
                <a:cs typeface="Times New Roman" pitchFamily="18" charset="0"/>
              </a:rPr>
              <a:t>Clanta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parte din </a:t>
            </a:r>
            <a:r>
              <a:rPr lang="en-US" sz="2800" b="1" dirty="0" err="1">
                <a:solidFill>
                  <a:schemeClr val="tx1"/>
                </a:solidFill>
                <a:latin typeface="Times New Roman" pitchFamily="18" charset="0"/>
                <a:cs typeface="Times New Roman" pitchFamily="18" charset="0"/>
              </a:rPr>
              <a:t>usa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Substantivul</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usa</a:t>
            </a:r>
            <a:r>
              <a:rPr lang="en-US" sz="2800" b="1" i="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holonim</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substantivului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clanta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clanta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meronim</a:t>
            </a:r>
            <a:r>
              <a:rPr lang="en-US" sz="2800" b="1" dirty="0">
                <a:solidFill>
                  <a:schemeClr val="tx1"/>
                </a:solidFill>
                <a:latin typeface="Times New Roman" pitchFamily="18" charset="0"/>
                <a:cs typeface="Times New Roman" pitchFamily="18" charset="0"/>
              </a:rPr>
              <a:t> al </a:t>
            </a:r>
            <a:r>
              <a:rPr lang="en-US" sz="2800" b="1" dirty="0" err="1">
                <a:solidFill>
                  <a:schemeClr val="tx1"/>
                </a:solidFill>
                <a:latin typeface="Times New Roman" pitchFamily="18" charset="0"/>
                <a:cs typeface="Times New Roman" pitchFamily="18" charset="0"/>
              </a:rPr>
              <a:t>lui</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usa</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1142241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dirty="0" err="1">
                <a:solidFill>
                  <a:schemeClr val="tx1"/>
                </a:solidFill>
                <a:latin typeface="Times New Roman" pitchFamily="18" charset="0"/>
                <a:cs typeface="Times New Roman" pitchFamily="18" charset="0"/>
              </a:rPr>
              <a:t>WordNet</a:t>
            </a:r>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sz="2800" b="1" dirty="0" err="1">
                <a:solidFill>
                  <a:schemeClr val="tx1"/>
                </a:solidFill>
                <a:latin typeface="Times New Roman" pitchFamily="18" charset="0"/>
                <a:cs typeface="Times New Roman" pitchFamily="18" charset="0"/>
              </a:rPr>
              <a:t>Structura</a:t>
            </a:r>
            <a:r>
              <a:rPr lang="en-US" sz="2800" b="1" dirty="0">
                <a:solidFill>
                  <a:schemeClr val="tx1"/>
                </a:solidFill>
                <a:latin typeface="Times New Roman" pitchFamily="18" charset="0"/>
                <a:cs typeface="Times New Roman" pitchFamily="18" charset="0"/>
              </a:rPr>
              <a:t> de</a:t>
            </a:r>
            <a:r>
              <a:rPr lang="en-US" sz="2800"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retea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semantica</a:t>
            </a:r>
            <a:r>
              <a:rPr lang="en-US" sz="2800" dirty="0">
                <a:solidFill>
                  <a:schemeClr val="tx1"/>
                </a:solidFill>
                <a:latin typeface="Times New Roman" pitchFamily="18" charset="0"/>
                <a:cs typeface="Times New Roman" pitchFamily="18" charset="0"/>
              </a:rPr>
              <a:t> </a:t>
            </a:r>
            <a:r>
              <a:rPr lang="en-US" sz="2800" b="1" dirty="0">
                <a:solidFill>
                  <a:schemeClr val="tx1"/>
                </a:solidFill>
                <a:latin typeface="Times New Roman" pitchFamily="18" charset="0"/>
                <a:cs typeface="Times New Roman" pitchFamily="18" charset="0"/>
              </a:rPr>
              <a:t>a WN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data de </a:t>
            </a:r>
            <a:r>
              <a:rPr lang="en-US" sz="2800" b="1" dirty="0" err="1">
                <a:solidFill>
                  <a:schemeClr val="tx1"/>
                </a:solidFill>
                <a:latin typeface="Times New Roman" pitchFamily="18" charset="0"/>
                <a:cs typeface="Times New Roman" pitchFamily="18" charset="0"/>
              </a:rPr>
              <a:t>relatiile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semantice</a:t>
            </a:r>
            <a:r>
              <a:rPr lang="en-US" sz="2800" b="1" dirty="0">
                <a:solidFill>
                  <a:schemeClr val="tx1"/>
                </a:solidFill>
                <a:latin typeface="Times New Roman" pitchFamily="18" charset="0"/>
                <a:cs typeface="Times New Roman" pitchFamily="18" charset="0"/>
              </a:rPr>
              <a:t> care </a:t>
            </a:r>
            <a:r>
              <a:rPr lang="en-US" sz="2800" b="1" dirty="0" err="1">
                <a:solidFill>
                  <a:schemeClr val="tx1"/>
                </a:solidFill>
                <a:latin typeface="Times New Roman" pitchFamily="18" charset="0"/>
                <a:cs typeface="Times New Roman" pitchFamily="18" charset="0"/>
              </a:rPr>
              <a:t>leaga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synset-urile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ele</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buFont typeface="Arial" pitchFamily="34" charset="0"/>
              <a:buChar char="•"/>
            </a:pPr>
            <a:endParaRPr lang="en-US" sz="28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intermediul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relatiei</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hiperonimie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conceptele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mostenesc</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toate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proprietatile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conceptelor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parinte</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Mostenirea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proprietatilor</a:t>
            </a:r>
            <a:r>
              <a:rPr lang="en-US" sz="2800" b="1" u="sng"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transforma</a:t>
            </a:r>
            <a:r>
              <a:rPr lang="en-US" sz="2800" b="1" dirty="0">
                <a:solidFill>
                  <a:schemeClr val="tx1"/>
                </a:solidFill>
                <a:latin typeface="Times New Roman" pitchFamily="18" charset="0"/>
                <a:cs typeface="Times New Roman" pitchFamily="18" charset="0"/>
              </a:rPr>
              <a:t> WN </a:t>
            </a:r>
            <a:r>
              <a:rPr lang="en-US" sz="2800" b="1" dirty="0" err="1">
                <a:solidFill>
                  <a:schemeClr val="tx1"/>
                </a:solidFill>
                <a:latin typeface="Times New Roman" pitchFamily="18" charset="0"/>
                <a:cs typeface="Times New Roman" pitchFamily="18" charset="0"/>
              </a:rPr>
              <a:t>intr</a:t>
            </a:r>
            <a:r>
              <a:rPr lang="en-US" sz="2800" b="1" dirty="0">
                <a:solidFill>
                  <a:schemeClr val="tx1"/>
                </a:solidFill>
                <a:latin typeface="Times New Roman" pitchFamily="18" charset="0"/>
                <a:cs typeface="Times New Roman" pitchFamily="18" charset="0"/>
              </a:rPr>
              <a:t>-o </a:t>
            </a:r>
            <a:r>
              <a:rPr lang="en-US" sz="2800" b="1" u="sng" dirty="0" err="1">
                <a:solidFill>
                  <a:schemeClr val="tx1"/>
                </a:solidFill>
                <a:latin typeface="Times New Roman" pitchFamily="18" charset="0"/>
                <a:cs typeface="Times New Roman" pitchFamily="18" charset="0"/>
              </a:rPr>
              <a:t>baza</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cunostinte</a:t>
            </a:r>
            <a:r>
              <a:rPr lang="en-US" sz="2800" b="1" u="sng"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buFont typeface="Arial" pitchFamily="34" charset="0"/>
              <a:buChar char="•"/>
            </a:pPr>
            <a:endParaRPr lang="en-US" sz="28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sz="2800" b="1" u="sng" dirty="0" err="1">
                <a:solidFill>
                  <a:schemeClr val="tx1"/>
                </a:solidFill>
                <a:latin typeface="Times New Roman" pitchFamily="18" charset="0"/>
                <a:cs typeface="Times New Roman" pitchFamily="18" charset="0"/>
              </a:rPr>
              <a:t>Concluzie</a:t>
            </a:r>
            <a:r>
              <a:rPr lang="en-US" sz="2800" b="1" u="sng" dirty="0">
                <a:solidFill>
                  <a:schemeClr val="tx1"/>
                </a:solidFill>
                <a:latin typeface="Times New Roman" pitchFamily="18" charset="0"/>
                <a:cs typeface="Times New Roman" pitchFamily="18" charset="0"/>
              </a:rPr>
              <a:t>:</a:t>
            </a:r>
            <a:r>
              <a:rPr lang="en-US" sz="2800" b="1" dirty="0">
                <a:solidFill>
                  <a:schemeClr val="tx1"/>
                </a:solidFill>
                <a:latin typeface="Times New Roman" pitchFamily="18" charset="0"/>
                <a:cs typeface="Times New Roman" pitchFamily="18" charset="0"/>
              </a:rPr>
              <a:t> WN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baza</a:t>
            </a:r>
            <a:r>
              <a:rPr lang="en-US" sz="2800" b="1" dirty="0">
                <a:solidFill>
                  <a:schemeClr val="tx1"/>
                </a:solidFill>
                <a:latin typeface="Times New Roman" pitchFamily="18" charset="0"/>
                <a:cs typeface="Times New Roman" pitchFamily="18" charset="0"/>
              </a:rPr>
              <a:t> de date </a:t>
            </a:r>
            <a:r>
              <a:rPr lang="en-US" sz="2800" b="1" dirty="0" err="1">
                <a:solidFill>
                  <a:schemeClr val="tx1"/>
                </a:solidFill>
                <a:latin typeface="Times New Roman" pitchFamily="18" charset="0"/>
                <a:cs typeface="Times New Roman" pitchFamily="18" charset="0"/>
              </a:rPr>
              <a:t>lexicala</a:t>
            </a:r>
            <a:r>
              <a:rPr lang="en-US" sz="2800" b="1" dirty="0">
                <a:solidFill>
                  <a:schemeClr val="tx1"/>
                </a:solidFill>
                <a:latin typeface="Times New Roman" pitchFamily="18" charset="0"/>
                <a:cs typeface="Times New Roman" pitchFamily="18" charset="0"/>
              </a:rPr>
              <a:t> a </a:t>
            </a:r>
            <a:r>
              <a:rPr lang="en-US" sz="2800" b="1" dirty="0" err="1">
                <a:solidFill>
                  <a:schemeClr val="tx1"/>
                </a:solidFill>
                <a:latin typeface="Times New Roman" pitchFamily="18" charset="0"/>
                <a:cs typeface="Times New Roman" pitchFamily="18" charset="0"/>
              </a:rPr>
              <a:t>limbii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engleze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retea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baza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cunostinte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Faptul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WN </a:t>
            </a:r>
            <a:r>
              <a:rPr lang="en-US" sz="2800" b="1" dirty="0" err="1">
                <a:solidFill>
                  <a:schemeClr val="tx1"/>
                </a:solidFill>
                <a:latin typeface="Times New Roman" pitchFamily="18" charset="0"/>
                <a:cs typeface="Times New Roman" pitchFamily="18" charset="0"/>
              </a:rPr>
              <a:t>reprezinta</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baza</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cunostinte</a:t>
            </a:r>
            <a:r>
              <a:rPr lang="en-US" sz="2800" b="1" dirty="0">
                <a:solidFill>
                  <a:schemeClr val="tx1"/>
                </a:solidFill>
                <a:latin typeface="Times New Roman" pitchFamily="18" charset="0"/>
                <a:cs typeface="Times New Roman" pitchFamily="18" charset="0"/>
              </a:rPr>
              <a:t> o face </a:t>
            </a:r>
            <a:r>
              <a:rPr lang="en-US" sz="2800" b="1" dirty="0" err="1">
                <a:solidFill>
                  <a:schemeClr val="tx1"/>
                </a:solidFill>
                <a:latin typeface="Times New Roman" pitchFamily="18" charset="0"/>
                <a:cs typeface="Times New Roman" pitchFamily="18" charset="0"/>
              </a:rPr>
              <a:t>extrem</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utila</a:t>
            </a:r>
            <a:r>
              <a:rPr lang="en-US" sz="2800" b="1" dirty="0">
                <a:solidFill>
                  <a:schemeClr val="tx1"/>
                </a:solidFill>
                <a:latin typeface="Times New Roman" pitchFamily="18" charset="0"/>
                <a:cs typeface="Times New Roman" pitchFamily="18" charset="0"/>
              </a:rPr>
              <a:t> in diverse </a:t>
            </a:r>
            <a:r>
              <a:rPr lang="en-US" sz="2800" b="1" dirty="0" err="1">
                <a:solidFill>
                  <a:schemeClr val="tx1"/>
                </a:solidFill>
                <a:latin typeface="Times New Roman" pitchFamily="18" charset="0"/>
                <a:cs typeface="Times New Roman" pitchFamily="18" charset="0"/>
              </a:rPr>
              <a:t>aplicatii</a:t>
            </a:r>
            <a:r>
              <a:rPr lang="en-US" sz="2800" b="1" dirty="0">
                <a:solidFill>
                  <a:schemeClr val="tx1"/>
                </a:solidFill>
                <a:latin typeface="Times New Roman" pitchFamily="18" charset="0"/>
                <a:cs typeface="Times New Roman" pitchFamily="18" charset="0"/>
              </a:rPr>
              <a:t> din IA.</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0347490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t">
            <a:normAutofit/>
          </a:bodyPr>
          <a:lstStyle/>
          <a:p>
            <a:pPr>
              <a:lnSpc>
                <a:spcPct val="110000"/>
              </a:lnSpc>
              <a:spcBef>
                <a:spcPts val="0"/>
              </a:spcBef>
            </a:pPr>
            <a:r>
              <a:rPr lang="en-US" sz="2100" b="1" u="sng" dirty="0">
                <a:solidFill>
                  <a:schemeClr val="tx1"/>
                </a:solidFill>
                <a:latin typeface="Times New Roman" pitchFamily="18" charset="0"/>
                <a:cs typeface="Times New Roman" pitchFamily="18" charset="0"/>
              </a:rPr>
              <a:t>SYNSET-</a:t>
            </a:r>
            <a:r>
              <a:rPr lang="en-US" sz="2100" b="1" u="sng" dirty="0" err="1">
                <a:solidFill>
                  <a:schemeClr val="tx1"/>
                </a:solidFill>
                <a:latin typeface="Times New Roman" pitchFamily="18" charset="0"/>
                <a:cs typeface="Times New Roman" pitchFamily="18" charset="0"/>
              </a:rPr>
              <a:t>uri</a:t>
            </a:r>
            <a:r>
              <a:rPr lang="en-US" sz="2100" b="1" u="sng" dirty="0">
                <a:solidFill>
                  <a:schemeClr val="tx1"/>
                </a:solidFill>
                <a:latin typeface="Times New Roman" pitchFamily="18" charset="0"/>
                <a:cs typeface="Times New Roman" pitchFamily="18" charset="0"/>
              </a:rPr>
              <a:t> de adjective in WN</a:t>
            </a:r>
            <a:endParaRPr lang="en-US" sz="2100" dirty="0">
              <a:solidFill>
                <a:schemeClr val="tx1"/>
              </a:solidFill>
              <a:latin typeface="Times New Roman" pitchFamily="18" charset="0"/>
              <a:cs typeface="Times New Roman" pitchFamily="18" charset="0"/>
            </a:endParaRPr>
          </a:p>
          <a:p>
            <a:pPr algn="just">
              <a:lnSpc>
                <a:spcPct val="110000"/>
              </a:lnSpc>
              <a:spcBef>
                <a:spcPts val="0"/>
              </a:spcBef>
            </a:pPr>
            <a:r>
              <a:rPr lang="en-US" sz="2100" b="1" dirty="0">
                <a:solidFill>
                  <a:schemeClr val="tx1"/>
                </a:solidFill>
                <a:latin typeface="Times New Roman" pitchFamily="18" charset="0"/>
                <a:cs typeface="Times New Roman" pitchFamily="18" charset="0"/>
              </a:rPr>
              <a:t> </a:t>
            </a:r>
            <a:endParaRPr lang="en-US" sz="2100" dirty="0">
              <a:solidFill>
                <a:schemeClr val="tx1"/>
              </a:solidFill>
              <a:latin typeface="Times New Roman" pitchFamily="18" charset="0"/>
              <a:cs typeface="Times New Roman" pitchFamily="18" charset="0"/>
            </a:endParaRPr>
          </a:p>
          <a:p>
            <a:pPr algn="just">
              <a:lnSpc>
                <a:spcPct val="110000"/>
              </a:lnSpc>
              <a:spcBef>
                <a:spcPts val="0"/>
              </a:spcBef>
            </a:pPr>
            <a:r>
              <a:rPr lang="en-US" sz="2100" b="1" dirty="0" err="1">
                <a:solidFill>
                  <a:schemeClr val="tx1"/>
                </a:solidFill>
                <a:latin typeface="Times New Roman" pitchFamily="18" charset="0"/>
                <a:cs typeface="Times New Roman" pitchFamily="18" charset="0"/>
              </a:rPr>
              <a:t>Relatii</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semantice</a:t>
            </a:r>
            <a:r>
              <a:rPr lang="en-US" sz="2100" b="1" dirty="0">
                <a:solidFill>
                  <a:schemeClr val="tx1"/>
                </a:solidFill>
                <a:latin typeface="Times New Roman" pitchFamily="18" charset="0"/>
                <a:cs typeface="Times New Roman" pitchFamily="18" charset="0"/>
              </a:rPr>
              <a:t> de o </a:t>
            </a:r>
            <a:r>
              <a:rPr lang="en-US" sz="2100" b="1" dirty="0" err="1">
                <a:solidFill>
                  <a:schemeClr val="tx1"/>
                </a:solidFill>
                <a:latin typeface="Times New Roman" pitchFamily="18" charset="0"/>
                <a:cs typeface="Times New Roman" pitchFamily="18" charset="0"/>
              </a:rPr>
              <a:t>alta</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natura</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leaga</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intre</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ele</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synset-urile</a:t>
            </a:r>
            <a:r>
              <a:rPr lang="en-US" sz="2100" b="1" dirty="0">
                <a:solidFill>
                  <a:schemeClr val="tx1"/>
                </a:solidFill>
                <a:latin typeface="Times New Roman" pitchFamily="18" charset="0"/>
                <a:cs typeface="Times New Roman" pitchFamily="18" charset="0"/>
              </a:rPr>
              <a:t> de adjective din WN. </a:t>
            </a:r>
            <a:r>
              <a:rPr lang="en-US" sz="2100" b="1" dirty="0" err="1">
                <a:solidFill>
                  <a:schemeClr val="tx1"/>
                </a:solidFill>
                <a:latin typeface="Times New Roman" pitchFamily="18" charset="0"/>
                <a:cs typeface="Times New Roman" pitchFamily="18" charset="0"/>
              </a:rPr>
              <a:t>Principala</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relatie</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semantica</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este</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considerata</a:t>
            </a:r>
            <a:r>
              <a:rPr lang="en-US" sz="2100" b="1" dirty="0">
                <a:solidFill>
                  <a:schemeClr val="tx1"/>
                </a:solidFill>
                <a:latin typeface="Times New Roman" pitchFamily="18" charset="0"/>
                <a:cs typeface="Times New Roman" pitchFamily="18" charset="0"/>
              </a:rPr>
              <a:t> a fi </a:t>
            </a:r>
            <a:r>
              <a:rPr lang="en-US" sz="2100" b="1" i="1" u="sng" dirty="0" err="1">
                <a:solidFill>
                  <a:schemeClr val="tx1"/>
                </a:solidFill>
                <a:latin typeface="Times New Roman" pitchFamily="18" charset="0"/>
                <a:cs typeface="Times New Roman" pitchFamily="18" charset="0"/>
              </a:rPr>
              <a:t>antonimia</a:t>
            </a:r>
            <a:r>
              <a:rPr lang="en-US" sz="2100" b="1" dirty="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a:p>
            <a:pPr algn="just">
              <a:lnSpc>
                <a:spcPct val="110000"/>
              </a:lnSpc>
              <a:spcBef>
                <a:spcPts val="0"/>
              </a:spcBef>
            </a:pPr>
            <a:r>
              <a:rPr lang="en-US" sz="2100" b="1" dirty="0">
                <a:solidFill>
                  <a:schemeClr val="tx1"/>
                </a:solidFill>
                <a:latin typeface="Times New Roman" pitchFamily="18" charset="0"/>
                <a:cs typeface="Times New Roman" pitchFamily="18" charset="0"/>
              </a:rPr>
              <a:t> </a:t>
            </a:r>
            <a:endParaRPr lang="en-US" sz="2100" dirty="0">
              <a:solidFill>
                <a:schemeClr val="tx1"/>
              </a:solidFill>
              <a:latin typeface="Times New Roman" pitchFamily="18" charset="0"/>
              <a:cs typeface="Times New Roman" pitchFamily="18" charset="0"/>
            </a:endParaRPr>
          </a:p>
          <a:p>
            <a:pPr algn="just">
              <a:lnSpc>
                <a:spcPct val="110000"/>
              </a:lnSpc>
              <a:spcBef>
                <a:spcPts val="0"/>
              </a:spcBef>
            </a:pPr>
            <a:r>
              <a:rPr lang="en-US" sz="2100" b="1" dirty="0" err="1">
                <a:solidFill>
                  <a:schemeClr val="tx1"/>
                </a:solidFill>
                <a:latin typeface="Times New Roman" pitchFamily="18" charset="0"/>
                <a:cs typeface="Times New Roman" pitchFamily="18" charset="0"/>
              </a:rPr>
              <a:t>Prin</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intermediul</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relatiei</a:t>
            </a:r>
            <a:r>
              <a:rPr lang="en-US" sz="2100" b="1" dirty="0">
                <a:solidFill>
                  <a:schemeClr val="tx1"/>
                </a:solidFill>
                <a:latin typeface="Times New Roman" pitchFamily="18" charset="0"/>
                <a:cs typeface="Times New Roman" pitchFamily="18" charset="0"/>
              </a:rPr>
              <a:t> de </a:t>
            </a:r>
            <a:r>
              <a:rPr lang="en-US" sz="2100" b="1" dirty="0" err="1">
                <a:solidFill>
                  <a:schemeClr val="tx1"/>
                </a:solidFill>
                <a:latin typeface="Times New Roman" pitchFamily="18" charset="0"/>
                <a:cs typeface="Times New Roman" pitchFamily="18" charset="0"/>
              </a:rPr>
              <a:t>antonimie</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synset-urile</a:t>
            </a:r>
            <a:r>
              <a:rPr lang="en-US" sz="2100" b="1" dirty="0">
                <a:solidFill>
                  <a:schemeClr val="tx1"/>
                </a:solidFill>
                <a:latin typeface="Times New Roman" pitchFamily="18" charset="0"/>
                <a:cs typeface="Times New Roman" pitchFamily="18" charset="0"/>
              </a:rPr>
              <a:t> de adjective </a:t>
            </a:r>
            <a:r>
              <a:rPr lang="en-US" sz="2100" b="1" dirty="0" err="1">
                <a:solidFill>
                  <a:schemeClr val="tx1"/>
                </a:solidFill>
                <a:latin typeface="Times New Roman" pitchFamily="18" charset="0"/>
                <a:cs typeface="Times New Roman" pitchFamily="18" charset="0"/>
              </a:rPr>
              <a:t>sunt</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organizate</a:t>
            </a:r>
            <a:r>
              <a:rPr lang="en-US" sz="2100" b="1" dirty="0">
                <a:solidFill>
                  <a:schemeClr val="tx1"/>
                </a:solidFill>
                <a:latin typeface="Times New Roman" pitchFamily="18" charset="0"/>
                <a:cs typeface="Times New Roman" pitchFamily="18" charset="0"/>
              </a:rPr>
              <a:t> in </a:t>
            </a:r>
            <a:r>
              <a:rPr lang="en-US" sz="2100" b="1" i="1" u="sng" dirty="0">
                <a:solidFill>
                  <a:schemeClr val="tx1"/>
                </a:solidFill>
                <a:latin typeface="Times New Roman" pitchFamily="18" charset="0"/>
                <a:cs typeface="Times New Roman" pitchFamily="18" charset="0"/>
              </a:rPr>
              <a:t>cluster</a:t>
            </a:r>
            <a:r>
              <a:rPr lang="en-US" sz="2100" b="1" dirty="0">
                <a:solidFill>
                  <a:schemeClr val="tx1"/>
                </a:solidFill>
                <a:latin typeface="Times New Roman" pitchFamily="18" charset="0"/>
                <a:cs typeface="Times New Roman" pitchFamily="18" charset="0"/>
              </a:rPr>
              <a:t>-e. Mai </a:t>
            </a:r>
            <a:r>
              <a:rPr lang="en-US" sz="2100" b="1" dirty="0" err="1">
                <a:solidFill>
                  <a:schemeClr val="tx1"/>
                </a:solidFill>
                <a:latin typeface="Times New Roman" pitchFamily="18" charset="0"/>
                <a:cs typeface="Times New Roman" pitchFamily="18" charset="0"/>
              </a:rPr>
              <a:t>jos</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este</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dat</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ca</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exemplu</a:t>
            </a:r>
            <a:r>
              <a:rPr lang="en-US" sz="2100" b="1" dirty="0">
                <a:solidFill>
                  <a:schemeClr val="tx1"/>
                </a:solidFill>
                <a:latin typeface="Times New Roman" pitchFamily="18" charset="0"/>
                <a:cs typeface="Times New Roman" pitchFamily="18" charset="0"/>
              </a:rPr>
              <a:t> cluster-</a:t>
            </a:r>
            <a:r>
              <a:rPr lang="en-US" sz="2100" b="1" dirty="0" err="1">
                <a:solidFill>
                  <a:schemeClr val="tx1"/>
                </a:solidFill>
                <a:latin typeface="Times New Roman" pitchFamily="18" charset="0"/>
                <a:cs typeface="Times New Roman" pitchFamily="18" charset="0"/>
              </a:rPr>
              <a:t>ul</a:t>
            </a:r>
            <a:r>
              <a:rPr lang="en-US" sz="2100" b="1" dirty="0">
                <a:solidFill>
                  <a:schemeClr val="tx1"/>
                </a:solidFill>
                <a:latin typeface="Times New Roman" pitchFamily="18" charset="0"/>
                <a:cs typeface="Times New Roman" pitchFamily="18" charset="0"/>
              </a:rPr>
              <a:t> format in </a:t>
            </a:r>
            <a:r>
              <a:rPr lang="en-US" sz="2100" b="1" dirty="0" err="1">
                <a:solidFill>
                  <a:schemeClr val="tx1"/>
                </a:solidFill>
                <a:latin typeface="Times New Roman" pitchFamily="18" charset="0"/>
                <a:cs typeface="Times New Roman" pitchFamily="18" charset="0"/>
              </a:rPr>
              <a:t>jurul</a:t>
            </a:r>
            <a:r>
              <a:rPr lang="en-US" sz="2100" b="1" dirty="0">
                <a:solidFill>
                  <a:schemeClr val="tx1"/>
                </a:solidFill>
                <a:latin typeface="Times New Roman" pitchFamily="18" charset="0"/>
                <a:cs typeface="Times New Roman" pitchFamily="18" charset="0"/>
              </a:rPr>
              <a:t> </a:t>
            </a:r>
            <a:r>
              <a:rPr lang="en-US" sz="2100" b="1" dirty="0" err="1">
                <a:solidFill>
                  <a:schemeClr val="tx1"/>
                </a:solidFill>
                <a:latin typeface="Times New Roman" pitchFamily="18" charset="0"/>
                <a:cs typeface="Times New Roman" pitchFamily="18" charset="0"/>
              </a:rPr>
              <a:t>antonimelor</a:t>
            </a:r>
            <a:r>
              <a:rPr lang="en-US" sz="2100" b="1" dirty="0">
                <a:solidFill>
                  <a:schemeClr val="tx1"/>
                </a:solidFill>
                <a:latin typeface="Times New Roman" pitchFamily="18" charset="0"/>
                <a:cs typeface="Times New Roman" pitchFamily="18" charset="0"/>
              </a:rPr>
              <a:t> </a:t>
            </a:r>
            <a:endParaRPr lang="en-US" sz="2100" dirty="0">
              <a:solidFill>
                <a:schemeClr val="tx1"/>
              </a:solidFill>
              <a:latin typeface="Times New Roman" pitchFamily="18" charset="0"/>
              <a:cs typeface="Times New Roman" pitchFamily="18" charset="0"/>
            </a:endParaRPr>
          </a:p>
          <a:p>
            <a:pPr>
              <a:lnSpc>
                <a:spcPct val="110000"/>
              </a:lnSpc>
              <a:spcBef>
                <a:spcPts val="0"/>
              </a:spcBef>
            </a:pPr>
            <a:r>
              <a:rPr lang="en-US" sz="2100" b="1" i="1" dirty="0">
                <a:solidFill>
                  <a:schemeClr val="tx1"/>
                </a:solidFill>
                <a:latin typeface="Times New Roman" pitchFamily="18" charset="0"/>
                <a:cs typeface="Times New Roman" pitchFamily="18" charset="0"/>
              </a:rPr>
              <a:t>wet / dry</a:t>
            </a:r>
            <a:r>
              <a:rPr lang="en-US" sz="2100" b="1" dirty="0">
                <a:solidFill>
                  <a:schemeClr val="tx1"/>
                </a:solidFill>
                <a:latin typeface="Times New Roman" pitchFamily="18" charset="0"/>
                <a:cs typeface="Times New Roman" pitchFamily="18" charset="0"/>
              </a:rPr>
              <a:t>:</a:t>
            </a:r>
            <a:endParaRPr lang="en-US" sz="2100" dirty="0">
              <a:solidFill>
                <a:schemeClr val="tx1"/>
              </a:solidFill>
              <a:latin typeface="Times New Roman" pitchFamily="18" charset="0"/>
              <a:cs typeface="Times New Roman" pitchFamily="18" charset="0"/>
            </a:endParaRPr>
          </a:p>
        </p:txBody>
      </p:sp>
      <p:sp>
        <p:nvSpPr>
          <p:cNvPr id="2" name="Rectangle 42"/>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4" name="Group 1"/>
          <p:cNvGrpSpPr>
            <a:grpSpLocks noChangeAspect="1"/>
          </p:cNvGrpSpPr>
          <p:nvPr/>
        </p:nvGrpSpPr>
        <p:grpSpPr bwMode="auto">
          <a:xfrm>
            <a:off x="2062163" y="3290781"/>
            <a:ext cx="5019675" cy="3438525"/>
            <a:chOff x="3413" y="6955"/>
            <a:chExt cx="6588" cy="4536"/>
          </a:xfrm>
        </p:grpSpPr>
        <p:sp>
          <p:nvSpPr>
            <p:cNvPr id="45" name="AutoShape 41"/>
            <p:cNvSpPr>
              <a:spLocks noChangeAspect="1" noChangeArrowheads="1" noTextEdit="1"/>
            </p:cNvSpPr>
            <p:nvPr/>
          </p:nvSpPr>
          <p:spPr bwMode="auto">
            <a:xfrm>
              <a:off x="3413" y="6955"/>
              <a:ext cx="6588" cy="45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Oval 40"/>
            <p:cNvSpPr>
              <a:spLocks noChangeArrowheads="1"/>
            </p:cNvSpPr>
            <p:nvPr/>
          </p:nvSpPr>
          <p:spPr bwMode="auto">
            <a:xfrm>
              <a:off x="5240" y="9807"/>
              <a:ext cx="933"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Text Box 39"/>
            <p:cNvSpPr txBox="1">
              <a:spLocks noChangeArrowheads="1"/>
            </p:cNvSpPr>
            <p:nvPr/>
          </p:nvSpPr>
          <p:spPr bwMode="auto">
            <a:xfrm>
              <a:off x="5166" y="9966"/>
              <a:ext cx="1081"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soggy</a:t>
              </a:r>
              <a:endParaRPr kumimoji="0" lang="ro-RO" sz="1800" b="0" i="0" u="none" strike="noStrike" cap="none" normalizeH="0" baseline="0" smtClean="0">
                <a:ln>
                  <a:noFill/>
                </a:ln>
                <a:solidFill>
                  <a:schemeClr val="tx1"/>
                </a:solidFill>
                <a:effectLst/>
                <a:latin typeface="Arial" pitchFamily="34" charset="0"/>
              </a:endParaRPr>
            </a:p>
          </p:txBody>
        </p:sp>
        <p:sp>
          <p:nvSpPr>
            <p:cNvPr id="48" name="Oval 38"/>
            <p:cNvSpPr>
              <a:spLocks noChangeArrowheads="1"/>
            </p:cNvSpPr>
            <p:nvPr/>
          </p:nvSpPr>
          <p:spPr bwMode="auto">
            <a:xfrm>
              <a:off x="5240" y="7068"/>
              <a:ext cx="933"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Text Box 37"/>
            <p:cNvSpPr txBox="1">
              <a:spLocks noChangeArrowheads="1"/>
            </p:cNvSpPr>
            <p:nvPr/>
          </p:nvSpPr>
          <p:spPr bwMode="auto">
            <a:xfrm>
              <a:off x="5166" y="7226"/>
              <a:ext cx="108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watery</a:t>
              </a:r>
              <a:endParaRPr kumimoji="0" lang="ro-RO" sz="1800" b="0" i="0" u="none" strike="noStrike" cap="none" normalizeH="0" baseline="0" dirty="0" smtClean="0">
                <a:ln>
                  <a:noFill/>
                </a:ln>
                <a:solidFill>
                  <a:schemeClr val="tx1"/>
                </a:solidFill>
                <a:effectLst/>
                <a:latin typeface="Arial" pitchFamily="34" charset="0"/>
              </a:endParaRPr>
            </a:p>
          </p:txBody>
        </p:sp>
        <p:sp>
          <p:nvSpPr>
            <p:cNvPr id="50" name="Oval 36"/>
            <p:cNvSpPr>
              <a:spLocks noChangeArrowheads="1"/>
            </p:cNvSpPr>
            <p:nvPr/>
          </p:nvSpPr>
          <p:spPr bwMode="auto">
            <a:xfrm>
              <a:off x="5240" y="8432"/>
              <a:ext cx="933"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Text Box 35"/>
            <p:cNvSpPr txBox="1">
              <a:spLocks noChangeArrowheads="1"/>
            </p:cNvSpPr>
            <p:nvPr/>
          </p:nvSpPr>
          <p:spPr bwMode="auto">
            <a:xfrm>
              <a:off x="5166" y="8589"/>
              <a:ext cx="108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wet</a:t>
              </a:r>
              <a:endParaRPr kumimoji="0" lang="ro-RO" sz="1800" b="0" i="0" u="none" strike="noStrike" cap="none" normalizeH="0" baseline="0" smtClean="0">
                <a:ln>
                  <a:noFill/>
                </a:ln>
                <a:solidFill>
                  <a:schemeClr val="tx1"/>
                </a:solidFill>
                <a:effectLst/>
                <a:latin typeface="Arial" pitchFamily="34" charset="0"/>
              </a:endParaRPr>
            </a:p>
          </p:txBody>
        </p:sp>
        <p:sp>
          <p:nvSpPr>
            <p:cNvPr id="52" name="Oval 34"/>
            <p:cNvSpPr>
              <a:spLocks noChangeArrowheads="1"/>
            </p:cNvSpPr>
            <p:nvPr/>
          </p:nvSpPr>
          <p:spPr bwMode="auto">
            <a:xfrm>
              <a:off x="3634" y="8432"/>
              <a:ext cx="932"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Text Box 33"/>
            <p:cNvSpPr txBox="1">
              <a:spLocks noChangeArrowheads="1"/>
            </p:cNvSpPr>
            <p:nvPr/>
          </p:nvSpPr>
          <p:spPr bwMode="auto">
            <a:xfrm>
              <a:off x="3560" y="8589"/>
              <a:ext cx="108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moist</a:t>
              </a:r>
              <a:endParaRPr kumimoji="0" lang="en-US" sz="1800" b="0" i="0" u="none" strike="noStrike" cap="none" normalizeH="0" baseline="0" smtClean="0">
                <a:ln>
                  <a:noFill/>
                </a:ln>
                <a:solidFill>
                  <a:schemeClr val="tx1"/>
                </a:solidFill>
                <a:effectLst/>
                <a:latin typeface="Arial" pitchFamily="34" charset="0"/>
              </a:endParaRPr>
            </a:p>
          </p:txBody>
        </p:sp>
        <p:sp>
          <p:nvSpPr>
            <p:cNvPr id="54" name="AutoShape 32"/>
            <p:cNvSpPr>
              <a:spLocks noChangeShapeType="1"/>
            </p:cNvSpPr>
            <p:nvPr/>
          </p:nvSpPr>
          <p:spPr bwMode="auto">
            <a:xfrm flipH="1">
              <a:off x="5696" y="7790"/>
              <a:ext cx="2" cy="66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AutoShape 31"/>
            <p:cNvSpPr>
              <a:spLocks noChangeShapeType="1"/>
            </p:cNvSpPr>
            <p:nvPr/>
          </p:nvSpPr>
          <p:spPr bwMode="auto">
            <a:xfrm flipH="1">
              <a:off x="5695" y="9145"/>
              <a:ext cx="1" cy="66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AutoShape 30"/>
            <p:cNvSpPr>
              <a:spLocks noChangeShapeType="1"/>
            </p:cNvSpPr>
            <p:nvPr/>
          </p:nvSpPr>
          <p:spPr bwMode="auto">
            <a:xfrm rot="5400000" flipH="1">
              <a:off x="4910" y="8452"/>
              <a:ext cx="2" cy="65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AutoShape 29"/>
            <p:cNvSpPr>
              <a:spLocks noChangeShapeType="1"/>
            </p:cNvSpPr>
            <p:nvPr/>
          </p:nvSpPr>
          <p:spPr bwMode="auto">
            <a:xfrm rot="8100000" flipH="1">
              <a:off x="5157" y="7967"/>
              <a:ext cx="1" cy="656"/>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AutoShape 28"/>
            <p:cNvSpPr>
              <a:spLocks noChangeShapeType="1"/>
            </p:cNvSpPr>
            <p:nvPr/>
          </p:nvSpPr>
          <p:spPr bwMode="auto">
            <a:xfrm rot="2700000" flipH="1">
              <a:off x="8330" y="7999"/>
              <a:ext cx="5" cy="66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27"/>
            <p:cNvSpPr>
              <a:spLocks noChangeArrowheads="1"/>
            </p:cNvSpPr>
            <p:nvPr/>
          </p:nvSpPr>
          <p:spPr bwMode="auto">
            <a:xfrm>
              <a:off x="4053" y="7488"/>
              <a:ext cx="933"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Text Box 26"/>
            <p:cNvSpPr txBox="1">
              <a:spLocks noChangeArrowheads="1"/>
            </p:cNvSpPr>
            <p:nvPr/>
          </p:nvSpPr>
          <p:spPr bwMode="auto">
            <a:xfrm>
              <a:off x="3979" y="7646"/>
              <a:ext cx="108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damp</a:t>
              </a:r>
              <a:endParaRPr kumimoji="0" lang="ro-RO" sz="1800" b="0" i="0" u="none" strike="noStrike" cap="none" normalizeH="0" baseline="0" smtClean="0">
                <a:ln>
                  <a:noFill/>
                </a:ln>
                <a:solidFill>
                  <a:schemeClr val="tx1"/>
                </a:solidFill>
                <a:effectLst/>
                <a:latin typeface="Arial" pitchFamily="34" charset="0"/>
              </a:endParaRPr>
            </a:p>
          </p:txBody>
        </p:sp>
        <p:sp>
          <p:nvSpPr>
            <p:cNvPr id="61" name="Oval 25"/>
            <p:cNvSpPr>
              <a:spLocks noChangeArrowheads="1"/>
            </p:cNvSpPr>
            <p:nvPr/>
          </p:nvSpPr>
          <p:spPr bwMode="auto">
            <a:xfrm>
              <a:off x="4053" y="9388"/>
              <a:ext cx="933" cy="7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Text Box 24"/>
            <p:cNvSpPr txBox="1">
              <a:spLocks noChangeArrowheads="1"/>
            </p:cNvSpPr>
            <p:nvPr/>
          </p:nvSpPr>
          <p:spPr bwMode="auto">
            <a:xfrm>
              <a:off x="3979" y="9546"/>
              <a:ext cx="108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humid</a:t>
              </a:r>
              <a:endParaRPr kumimoji="0" lang="ro-RO" sz="1800" b="0" i="0" u="none" strike="noStrike" cap="none" normalizeH="0" baseline="0" smtClean="0">
                <a:ln>
                  <a:noFill/>
                </a:ln>
                <a:solidFill>
                  <a:schemeClr val="tx1"/>
                </a:solidFill>
                <a:effectLst/>
                <a:latin typeface="Arial" pitchFamily="34" charset="0"/>
              </a:endParaRPr>
            </a:p>
          </p:txBody>
        </p:sp>
        <p:sp>
          <p:nvSpPr>
            <p:cNvPr id="63" name="Oval 23"/>
            <p:cNvSpPr>
              <a:spLocks noChangeArrowheads="1"/>
            </p:cNvSpPr>
            <p:nvPr/>
          </p:nvSpPr>
          <p:spPr bwMode="auto">
            <a:xfrm>
              <a:off x="7287" y="9808"/>
              <a:ext cx="933" cy="7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Text Box 22"/>
            <p:cNvSpPr txBox="1">
              <a:spLocks noChangeArrowheads="1"/>
            </p:cNvSpPr>
            <p:nvPr/>
          </p:nvSpPr>
          <p:spPr bwMode="auto">
            <a:xfrm>
              <a:off x="7213" y="9965"/>
              <a:ext cx="108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dried-up</a:t>
              </a:r>
              <a:endParaRPr kumimoji="0" lang="ro-RO" sz="1800" b="0" i="0" u="none" strike="noStrike" cap="none" normalizeH="0" baseline="0" smtClean="0">
                <a:ln>
                  <a:noFill/>
                </a:ln>
                <a:solidFill>
                  <a:schemeClr val="tx1"/>
                </a:solidFill>
                <a:effectLst/>
                <a:latin typeface="Arial" pitchFamily="34" charset="0"/>
              </a:endParaRPr>
            </a:p>
          </p:txBody>
        </p:sp>
        <p:sp>
          <p:nvSpPr>
            <p:cNvPr id="65" name="Oval 21"/>
            <p:cNvSpPr>
              <a:spLocks noChangeArrowheads="1"/>
            </p:cNvSpPr>
            <p:nvPr/>
          </p:nvSpPr>
          <p:spPr bwMode="auto">
            <a:xfrm>
              <a:off x="7287" y="7068"/>
              <a:ext cx="933"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Text Box 20"/>
            <p:cNvSpPr txBox="1">
              <a:spLocks noChangeArrowheads="1"/>
            </p:cNvSpPr>
            <p:nvPr/>
          </p:nvSpPr>
          <p:spPr bwMode="auto">
            <a:xfrm>
              <a:off x="7213" y="7226"/>
              <a:ext cx="108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parched</a:t>
              </a:r>
              <a:endParaRPr kumimoji="0" lang="ro-RO" sz="1800" b="0" i="0" u="none" strike="noStrike" cap="none" normalizeH="0" baseline="0" smtClean="0">
                <a:ln>
                  <a:noFill/>
                </a:ln>
                <a:solidFill>
                  <a:schemeClr val="tx1"/>
                </a:solidFill>
                <a:effectLst/>
                <a:latin typeface="Arial" pitchFamily="34" charset="0"/>
              </a:endParaRPr>
            </a:p>
          </p:txBody>
        </p:sp>
        <p:sp>
          <p:nvSpPr>
            <p:cNvPr id="67" name="Oval 19"/>
            <p:cNvSpPr>
              <a:spLocks noChangeArrowheads="1"/>
            </p:cNvSpPr>
            <p:nvPr/>
          </p:nvSpPr>
          <p:spPr bwMode="auto">
            <a:xfrm>
              <a:off x="7287" y="8432"/>
              <a:ext cx="933" cy="7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Text Box 18"/>
            <p:cNvSpPr txBox="1">
              <a:spLocks noChangeArrowheads="1"/>
            </p:cNvSpPr>
            <p:nvPr/>
          </p:nvSpPr>
          <p:spPr bwMode="auto">
            <a:xfrm>
              <a:off x="7213" y="8590"/>
              <a:ext cx="108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dry</a:t>
              </a:r>
              <a:endParaRPr kumimoji="0" lang="en-US" sz="1800" b="0" i="0" u="none" strike="noStrike" cap="none" normalizeH="0" baseline="0" smtClean="0">
                <a:ln>
                  <a:noFill/>
                </a:ln>
                <a:solidFill>
                  <a:schemeClr val="tx1"/>
                </a:solidFill>
                <a:effectLst/>
                <a:latin typeface="Arial" pitchFamily="34" charset="0"/>
              </a:endParaRPr>
            </a:p>
          </p:txBody>
        </p:sp>
        <p:sp>
          <p:nvSpPr>
            <p:cNvPr id="69" name="Oval 17"/>
            <p:cNvSpPr>
              <a:spLocks noChangeArrowheads="1"/>
            </p:cNvSpPr>
            <p:nvPr/>
          </p:nvSpPr>
          <p:spPr bwMode="auto">
            <a:xfrm>
              <a:off x="8878" y="8433"/>
              <a:ext cx="931" cy="728"/>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AutoShape 16"/>
            <p:cNvSpPr>
              <a:spLocks noChangeShapeType="1"/>
            </p:cNvSpPr>
            <p:nvPr/>
          </p:nvSpPr>
          <p:spPr bwMode="auto">
            <a:xfrm flipH="1">
              <a:off x="7744" y="7788"/>
              <a:ext cx="1" cy="664"/>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AutoShape 15"/>
            <p:cNvSpPr>
              <a:spLocks noChangeShapeType="1"/>
            </p:cNvSpPr>
            <p:nvPr/>
          </p:nvSpPr>
          <p:spPr bwMode="auto">
            <a:xfrm flipH="1">
              <a:off x="7740" y="9146"/>
              <a:ext cx="4" cy="66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AutoShape 14"/>
            <p:cNvSpPr>
              <a:spLocks noChangeShapeType="1"/>
            </p:cNvSpPr>
            <p:nvPr/>
          </p:nvSpPr>
          <p:spPr bwMode="auto">
            <a:xfrm rot="5400000" flipH="1">
              <a:off x="8548" y="8454"/>
              <a:ext cx="1" cy="658"/>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AutoShape 13"/>
            <p:cNvSpPr>
              <a:spLocks noChangeShapeType="1"/>
            </p:cNvSpPr>
            <p:nvPr/>
          </p:nvSpPr>
          <p:spPr bwMode="auto">
            <a:xfrm rot="8100000" flipH="1">
              <a:off x="8312" y="8930"/>
              <a:ext cx="4" cy="65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AutoShape 12"/>
            <p:cNvSpPr>
              <a:spLocks noChangeShapeType="1"/>
            </p:cNvSpPr>
            <p:nvPr/>
          </p:nvSpPr>
          <p:spPr bwMode="auto">
            <a:xfrm flipH="1">
              <a:off x="4905" y="9026"/>
              <a:ext cx="475" cy="520"/>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Oval 11"/>
            <p:cNvSpPr>
              <a:spLocks noChangeArrowheads="1"/>
            </p:cNvSpPr>
            <p:nvPr/>
          </p:nvSpPr>
          <p:spPr bwMode="auto">
            <a:xfrm>
              <a:off x="8402" y="9386"/>
              <a:ext cx="934" cy="7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Text Box 10"/>
            <p:cNvSpPr txBox="1">
              <a:spLocks noChangeArrowheads="1"/>
            </p:cNvSpPr>
            <p:nvPr/>
          </p:nvSpPr>
          <p:spPr bwMode="auto">
            <a:xfrm>
              <a:off x="8335" y="9544"/>
              <a:ext cx="1081"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sere</a:t>
              </a:r>
              <a:endParaRPr kumimoji="0" lang="ro-RO" sz="1800" b="0" i="0" u="none" strike="noStrike" cap="none" normalizeH="0" baseline="0" smtClean="0">
                <a:ln>
                  <a:noFill/>
                </a:ln>
                <a:solidFill>
                  <a:schemeClr val="tx1"/>
                </a:solidFill>
                <a:effectLst/>
                <a:latin typeface="Arial" pitchFamily="34" charset="0"/>
              </a:endParaRPr>
            </a:p>
          </p:txBody>
        </p:sp>
        <p:sp>
          <p:nvSpPr>
            <p:cNvPr id="77" name="Oval 9"/>
            <p:cNvSpPr>
              <a:spLocks noChangeArrowheads="1"/>
            </p:cNvSpPr>
            <p:nvPr/>
          </p:nvSpPr>
          <p:spPr bwMode="auto">
            <a:xfrm>
              <a:off x="8474" y="7488"/>
              <a:ext cx="934" cy="729"/>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Text Box 8"/>
            <p:cNvSpPr txBox="1">
              <a:spLocks noChangeArrowheads="1"/>
            </p:cNvSpPr>
            <p:nvPr/>
          </p:nvSpPr>
          <p:spPr bwMode="auto">
            <a:xfrm>
              <a:off x="8402" y="7647"/>
              <a:ext cx="1081"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arid</a:t>
              </a:r>
              <a:endParaRPr kumimoji="0" lang="ro-RO" sz="1800" b="0" i="0" u="none" strike="noStrike" cap="none" normalizeH="0" baseline="0" smtClean="0">
                <a:ln>
                  <a:noFill/>
                </a:ln>
                <a:solidFill>
                  <a:schemeClr val="tx1"/>
                </a:solidFill>
                <a:effectLst/>
                <a:latin typeface="Arial" pitchFamily="34" charset="0"/>
              </a:endParaRPr>
            </a:p>
          </p:txBody>
        </p:sp>
        <p:sp>
          <p:nvSpPr>
            <p:cNvPr id="79" name="Text Box 7"/>
            <p:cNvSpPr txBox="1">
              <a:spLocks noChangeArrowheads="1"/>
            </p:cNvSpPr>
            <p:nvPr/>
          </p:nvSpPr>
          <p:spPr bwMode="auto">
            <a:xfrm>
              <a:off x="8804" y="8589"/>
              <a:ext cx="1081"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anhydrous</a:t>
              </a:r>
              <a:endParaRPr kumimoji="0" lang="en-US" sz="1800" b="0" i="0" u="none" strike="noStrike" cap="none" normalizeH="0" baseline="0" smtClean="0">
                <a:ln>
                  <a:noFill/>
                </a:ln>
                <a:solidFill>
                  <a:schemeClr val="tx1"/>
                </a:solidFill>
                <a:effectLst/>
                <a:latin typeface="Arial" pitchFamily="34" charset="0"/>
              </a:endParaRPr>
            </a:p>
          </p:txBody>
        </p:sp>
        <p:sp>
          <p:nvSpPr>
            <p:cNvPr id="80" name="AutoShape 6"/>
            <p:cNvSpPr>
              <a:spLocks noChangeShapeType="1"/>
            </p:cNvSpPr>
            <p:nvPr/>
          </p:nvSpPr>
          <p:spPr bwMode="auto">
            <a:xfrm flipH="1">
              <a:off x="6173" y="8783"/>
              <a:ext cx="1116" cy="1"/>
            </a:xfrm>
            <a:prstGeom prst="straightConnector1">
              <a:avLst/>
            </a:prstGeom>
            <a:noFill/>
            <a:ln w="9525">
              <a:solidFill>
                <a:srgbClr val="000000"/>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AutoShape 5"/>
            <p:cNvSpPr>
              <a:spLocks noChangeShapeType="1"/>
            </p:cNvSpPr>
            <p:nvPr/>
          </p:nvSpPr>
          <p:spPr bwMode="auto">
            <a:xfrm>
              <a:off x="5896" y="10850"/>
              <a:ext cx="8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AutoShape 4"/>
            <p:cNvSpPr>
              <a:spLocks noChangeShapeType="1"/>
            </p:cNvSpPr>
            <p:nvPr/>
          </p:nvSpPr>
          <p:spPr bwMode="auto">
            <a:xfrm>
              <a:off x="5896" y="11189"/>
              <a:ext cx="817" cy="1"/>
            </a:xfrm>
            <a:prstGeom prst="straightConnector1">
              <a:avLst/>
            </a:prstGeom>
            <a:noFill/>
            <a:ln w="9525">
              <a:solidFill>
                <a:srgbClr val="000000"/>
              </a:solidFill>
              <a:prstDash val="lg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Text Box 3"/>
            <p:cNvSpPr txBox="1">
              <a:spLocks noChangeArrowheads="1"/>
            </p:cNvSpPr>
            <p:nvPr/>
          </p:nvSpPr>
          <p:spPr bwMode="auto">
            <a:xfrm>
              <a:off x="6907" y="10668"/>
              <a:ext cx="1387"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similaritate</a:t>
              </a:r>
              <a:endParaRPr kumimoji="0" lang="ro-RO" sz="1800" b="0" i="0" u="none" strike="noStrike" cap="none" normalizeH="0" baseline="0" smtClean="0">
                <a:ln>
                  <a:noFill/>
                </a:ln>
                <a:solidFill>
                  <a:schemeClr val="tx1"/>
                </a:solidFill>
                <a:effectLst/>
                <a:latin typeface="Arial" pitchFamily="34" charset="0"/>
              </a:endParaRPr>
            </a:p>
          </p:txBody>
        </p:sp>
        <p:sp>
          <p:nvSpPr>
            <p:cNvPr id="84" name="Text Box 2"/>
            <p:cNvSpPr txBox="1">
              <a:spLocks noChangeArrowheads="1"/>
            </p:cNvSpPr>
            <p:nvPr/>
          </p:nvSpPr>
          <p:spPr bwMode="auto">
            <a:xfrm>
              <a:off x="6907" y="10969"/>
              <a:ext cx="1244"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sz="1200" b="0" i="0" u="none" strike="noStrike" cap="none" normalizeH="0" baseline="0" smtClean="0">
                  <a:ln>
                    <a:noFill/>
                  </a:ln>
                  <a:solidFill>
                    <a:schemeClr val="tx1"/>
                  </a:solidFill>
                  <a:effectLst/>
                  <a:latin typeface="Times New Roman" pitchFamily="18" charset="0"/>
                  <a:ea typeface="Times New Roman" pitchFamily="18" charset="0"/>
                  <a:cs typeface="Times New Roman" pitchFamily="18" charset="0"/>
                </a:rPr>
                <a:t>antonimie  </a:t>
              </a:r>
              <a:endParaRPr kumimoji="0" lang="ro-RO" sz="1800" b="0" i="0" u="none" strike="noStrike" cap="none" normalizeH="0" baseline="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133110601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400" b="1" u="sng" dirty="0" err="1">
                <a:solidFill>
                  <a:schemeClr val="tx1"/>
                </a:solidFill>
                <a:latin typeface="Times New Roman" pitchFamily="18" charset="0"/>
                <a:cs typeface="Times New Roman" pitchFamily="18" charset="0"/>
              </a:rPr>
              <a:t>Synset-uri</a:t>
            </a:r>
            <a:r>
              <a:rPr lang="en-US" sz="2400" b="1" u="sng" dirty="0">
                <a:solidFill>
                  <a:schemeClr val="tx1"/>
                </a:solidFill>
                <a:latin typeface="Times New Roman" pitchFamily="18" charset="0"/>
                <a:cs typeface="Times New Roman" pitchFamily="18" charset="0"/>
              </a:rPr>
              <a:t> de adjective</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u="sng" dirty="0" err="1">
                <a:solidFill>
                  <a:schemeClr val="tx1"/>
                </a:solidFill>
                <a:latin typeface="Times New Roman" pitchFamily="18" charset="0"/>
                <a:cs typeface="Times New Roman" pitchFamily="18" charset="0"/>
              </a:rPr>
              <a:t>Relatia</a:t>
            </a:r>
            <a:r>
              <a:rPr lang="en-US" sz="2400" b="1" u="sng" dirty="0">
                <a:solidFill>
                  <a:schemeClr val="tx1"/>
                </a:solidFill>
                <a:latin typeface="Times New Roman" pitchFamily="18" charset="0"/>
                <a:cs typeface="Times New Roman" pitchFamily="18" charset="0"/>
              </a:rPr>
              <a:t> de </a:t>
            </a:r>
            <a:r>
              <a:rPr lang="en-US" sz="2400" b="1" i="1" u="sng" dirty="0" err="1">
                <a:solidFill>
                  <a:schemeClr val="tx1"/>
                </a:solidFill>
                <a:latin typeface="Times New Roman" pitchFamily="18" charset="0"/>
                <a:cs typeface="Times New Roman" pitchFamily="18" charset="0"/>
              </a:rPr>
              <a:t>similaritate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exista</a:t>
            </a:r>
            <a:r>
              <a:rPr lang="en-US" sz="2400" b="1" dirty="0">
                <a:solidFill>
                  <a:schemeClr val="tx1"/>
                </a:solidFill>
                <a:latin typeface="Times New Roman" pitchFamily="18" charset="0"/>
                <a:cs typeface="Times New Roman" pitchFamily="18" charset="0"/>
              </a:rPr>
              <a:t> in WN </a:t>
            </a:r>
            <a:r>
              <a:rPr lang="en-US" sz="2400" b="1" dirty="0" err="1">
                <a:solidFill>
                  <a:schemeClr val="tx1"/>
                </a:solidFill>
                <a:latin typeface="Times New Roman" pitchFamily="18" charset="0"/>
                <a:cs typeface="Times New Roman" pitchFamily="18" charset="0"/>
              </a:rPr>
              <a:t>numai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synset-uri</a:t>
            </a:r>
            <a:r>
              <a:rPr lang="en-US" sz="2400" b="1" dirty="0">
                <a:solidFill>
                  <a:schemeClr val="tx1"/>
                </a:solidFill>
                <a:latin typeface="Times New Roman" pitchFamily="18" charset="0"/>
                <a:cs typeface="Times New Roman" pitchFamily="18" charset="0"/>
              </a:rPr>
              <a:t> de adjective. </a:t>
            </a:r>
            <a:r>
              <a:rPr lang="en-US" sz="2400" b="1" dirty="0" err="1">
                <a:solidFill>
                  <a:schemeClr val="tx1"/>
                </a:solidFill>
                <a:latin typeface="Times New Roman" pitchFamily="18" charset="0"/>
                <a:cs typeface="Times New Roman" pitchFamily="18" charset="0"/>
              </a:rPr>
              <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aduce</a:t>
            </a:r>
            <a:r>
              <a:rPr lang="en-US" sz="2400" b="1" dirty="0">
                <a:solidFill>
                  <a:schemeClr val="tx1"/>
                </a:solidFill>
                <a:latin typeface="Times New Roman" pitchFamily="18" charset="0"/>
                <a:cs typeface="Times New Roman" pitchFamily="18" charset="0"/>
              </a:rPr>
              <a:t>, in plus, </a:t>
            </a:r>
            <a:r>
              <a:rPr lang="en-US" sz="2400" b="1" dirty="0" err="1">
                <a:solidFill>
                  <a:schemeClr val="tx1"/>
                </a:solidFill>
                <a:latin typeface="Times New Roman" pitchFamily="18" charset="0"/>
                <a:cs typeface="Times New Roman" pitchFamily="18" charset="0"/>
              </a:rPr>
              <a:t>antonime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indirecte</a:t>
            </a:r>
            <a:r>
              <a:rPr lang="en-US" sz="2400" b="1" dirty="0">
                <a:solidFill>
                  <a:schemeClr val="tx1"/>
                </a:solidFill>
                <a:latin typeface="Times New Roman" pitchFamily="18" charset="0"/>
                <a:cs typeface="Times New Roman" pitchFamily="18" charset="0"/>
              </a:rPr>
              <a:t>. (In </a:t>
            </a:r>
            <a:r>
              <a:rPr lang="en-US" sz="2400" b="1" dirty="0" err="1">
                <a:solidFill>
                  <a:schemeClr val="tx1"/>
                </a:solidFill>
                <a:latin typeface="Times New Roman" pitchFamily="18" charset="0"/>
                <a:cs typeface="Times New Roman" pitchFamily="18" charset="0"/>
              </a:rPr>
              <a:t>exemplul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dat</a:t>
            </a:r>
            <a:r>
              <a:rPr lang="en-US" sz="2400" b="1" dirty="0">
                <a:solidFill>
                  <a:schemeClr val="tx1"/>
                </a:solidFill>
                <a:latin typeface="Times New Roman" pitchFamily="18" charset="0"/>
                <a:cs typeface="Times New Roman" pitchFamily="18" charset="0"/>
              </a:rPr>
              <a:t>,</a:t>
            </a:r>
            <a:r>
              <a:rPr lang="en-US" sz="2400" b="1" i="1" dirty="0">
                <a:solidFill>
                  <a:schemeClr val="tx1"/>
                </a:solidFill>
                <a:latin typeface="Times New Roman" pitchFamily="18" charset="0"/>
                <a:cs typeface="Times New Roman" pitchFamily="18" charset="0"/>
              </a:rPr>
              <a:t> wet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dry</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sunt</a:t>
            </a:r>
            <a:r>
              <a:rPr lang="en-US" sz="2400" b="1"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antonime</a:t>
            </a:r>
            <a:r>
              <a:rPr lang="en-US" sz="2400" b="1" i="1"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directe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iar</a:t>
            </a:r>
            <a:r>
              <a:rPr lang="en-US" sz="2400" b="1" i="1" dirty="0">
                <a:solidFill>
                  <a:schemeClr val="tx1"/>
                </a:solidFill>
                <a:latin typeface="Times New Roman" pitchFamily="18" charset="0"/>
                <a:cs typeface="Times New Roman" pitchFamily="18" charset="0"/>
              </a:rPr>
              <a:t> wet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a:t>
            </a:r>
            <a:r>
              <a:rPr lang="en-US" sz="2400" b="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arid </a:t>
            </a:r>
            <a:r>
              <a:rPr lang="en-US" sz="2400" b="1" dirty="0" err="1">
                <a:solidFill>
                  <a:schemeClr val="tx1"/>
                </a:solidFill>
                <a:latin typeface="Times New Roman" pitchFamily="18" charset="0"/>
                <a:cs typeface="Times New Roman" pitchFamily="18" charset="0"/>
              </a:rPr>
              <a:t>sunt</a:t>
            </a:r>
            <a:r>
              <a:rPr lang="en-US" sz="2400" b="1"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antonime</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indirecte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Adjectivul</a:t>
            </a:r>
            <a:r>
              <a:rPr lang="en-US" sz="2400" b="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moist </a:t>
            </a:r>
            <a:r>
              <a:rPr lang="en-US" sz="2400" b="1" dirty="0">
                <a:solidFill>
                  <a:schemeClr val="tx1"/>
                </a:solidFill>
                <a:latin typeface="Times New Roman" pitchFamily="18" charset="0"/>
                <a:cs typeface="Times New Roman" pitchFamily="18" charset="0"/>
              </a:rPr>
              <a:t>nu are un </a:t>
            </a:r>
            <a:r>
              <a:rPr lang="en-US" sz="2400" b="1" dirty="0" err="1">
                <a:solidFill>
                  <a:schemeClr val="tx1"/>
                </a:solidFill>
                <a:latin typeface="Times New Roman" pitchFamily="18" charset="0"/>
                <a:cs typeface="Times New Roman" pitchFamily="18" charset="0"/>
              </a:rPr>
              <a:t>antonim</a:t>
            </a:r>
            <a:r>
              <a:rPr lang="en-US" sz="2400" b="1" dirty="0">
                <a:solidFill>
                  <a:schemeClr val="tx1"/>
                </a:solidFill>
                <a:latin typeface="Times New Roman" pitchFamily="18" charset="0"/>
                <a:cs typeface="Times New Roman" pitchFamily="18" charset="0"/>
              </a:rPr>
              <a:t> direct, </a:t>
            </a:r>
            <a:r>
              <a:rPr lang="en-US" sz="2400" b="1" dirty="0" err="1">
                <a:solidFill>
                  <a:schemeClr val="tx1"/>
                </a:solidFill>
                <a:latin typeface="Times New Roman" pitchFamily="18" charset="0"/>
                <a:cs typeface="Times New Roman" pitchFamily="18" charset="0"/>
              </a:rPr>
              <a:t>dar</a:t>
            </a:r>
            <a:r>
              <a:rPr lang="en-US" sz="2400" b="1" dirty="0">
                <a:solidFill>
                  <a:schemeClr val="tx1"/>
                </a:solidFill>
                <a:latin typeface="Times New Roman" pitchFamily="18" charset="0"/>
                <a:cs typeface="Times New Roman" pitchFamily="18" charset="0"/>
              </a:rPr>
              <a:t> un </a:t>
            </a:r>
            <a:r>
              <a:rPr lang="en-US" sz="2400" b="1" dirty="0" err="1">
                <a:solidFill>
                  <a:schemeClr val="tx1"/>
                </a:solidFill>
                <a:latin typeface="Times New Roman" pitchFamily="18" charset="0"/>
                <a:cs typeface="Times New Roman" pitchFamily="18" charset="0"/>
              </a:rPr>
              <a:t>antonim</a:t>
            </a:r>
            <a:r>
              <a:rPr lang="en-US" sz="2400" b="1" dirty="0">
                <a:solidFill>
                  <a:schemeClr val="tx1"/>
                </a:solidFill>
                <a:latin typeface="Times New Roman" pitchFamily="18" charset="0"/>
                <a:cs typeface="Times New Roman" pitchFamily="18" charset="0"/>
              </a:rPr>
              <a:t> indirect al </a:t>
            </a:r>
            <a:r>
              <a:rPr lang="en-US" sz="2400" b="1" dirty="0" err="1">
                <a:solidFill>
                  <a:schemeClr val="tx1"/>
                </a:solidFill>
                <a:latin typeface="Times New Roman" pitchFamily="18" charset="0"/>
                <a:cs typeface="Times New Roman" pitchFamily="18" charset="0"/>
              </a:rPr>
              <a:t>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gasit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urmand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drumul</a:t>
            </a:r>
            <a:r>
              <a:rPr lang="en-US" sz="2400" b="1" i="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
            </a:r>
            <a:br>
              <a:rPr lang="en-US" sz="2400" b="1" i="1" dirty="0" smtClean="0">
                <a:solidFill>
                  <a:schemeClr val="tx1"/>
                </a:solidFill>
                <a:latin typeface="Times New Roman" pitchFamily="18" charset="0"/>
                <a:cs typeface="Times New Roman" pitchFamily="18" charset="0"/>
              </a:rPr>
            </a:br>
            <a:r>
              <a:rPr lang="en-US" sz="2400" b="1" i="1" dirty="0" smtClean="0">
                <a:solidFill>
                  <a:schemeClr val="tx1"/>
                </a:solidFill>
                <a:latin typeface="Times New Roman" pitchFamily="18" charset="0"/>
                <a:cs typeface="Times New Roman" pitchFamily="18" charset="0"/>
              </a:rPr>
              <a:t>moist </a:t>
            </a:r>
            <a:r>
              <a:rPr lang="en-US" sz="2400" b="1" dirty="0" smtClean="0">
                <a:solidFill>
                  <a:schemeClr val="tx1"/>
                </a:solidFill>
                <a:latin typeface="Times New Roman" pitchFamily="18" charset="0"/>
                <a:cs typeface="Times New Roman" pitchFamily="18" charset="0"/>
                <a:sym typeface="Symbol"/>
              </a:rPr>
              <a:t></a:t>
            </a:r>
            <a:r>
              <a:rPr lang="en-US" sz="2400" b="1" i="1" dirty="0" smtClean="0">
                <a:solidFill>
                  <a:schemeClr val="tx1"/>
                </a:solidFill>
                <a:latin typeface="Times New Roman" pitchFamily="18" charset="0"/>
                <a:cs typeface="Times New Roman" pitchFamily="18" charset="0"/>
              </a:rPr>
              <a:t> wet </a:t>
            </a:r>
            <a:r>
              <a:rPr lang="en-US" sz="2400" b="1" dirty="0">
                <a:solidFill>
                  <a:schemeClr val="tx1"/>
                </a:solidFill>
                <a:latin typeface="Times New Roman" pitchFamily="18" charset="0"/>
                <a:cs typeface="Times New Roman" pitchFamily="18" charset="0"/>
                <a:sym typeface="Symbol"/>
              </a:rPr>
              <a:t></a:t>
            </a:r>
            <a:r>
              <a:rPr lang="en-US" sz="2400" b="1" i="1" dirty="0" smtClean="0">
                <a:solidFill>
                  <a:schemeClr val="tx1"/>
                </a:solidFill>
                <a:latin typeface="Times New Roman" pitchFamily="18" charset="0"/>
                <a:cs typeface="Times New Roman" pitchFamily="18" charset="0"/>
              </a:rPr>
              <a:t> dry</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i="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dirty="0">
                <a:solidFill>
                  <a:schemeClr val="tx1"/>
                </a:solidFill>
                <a:latin typeface="Times New Roman" pitchFamily="18" charset="0"/>
                <a:cs typeface="Times New Roman" pitchFamily="18" charset="0"/>
              </a:rPr>
              <a:t>S-a </a:t>
            </a:r>
            <a:r>
              <a:rPr lang="en-US" sz="2400" b="1" dirty="0" err="1">
                <a:solidFill>
                  <a:schemeClr val="tx1"/>
                </a:solidFill>
                <a:latin typeface="Times New Roman" pitchFamily="18" charset="0"/>
                <a:cs typeface="Times New Roman" pitchFamily="18" charset="0"/>
              </a:rPr>
              <a:t>dovedit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relatia</a:t>
            </a:r>
            <a:r>
              <a:rPr lang="en-US" sz="2400" b="1" u="sng" dirty="0">
                <a:solidFill>
                  <a:schemeClr val="tx1"/>
                </a:solidFill>
                <a:latin typeface="Times New Roman" pitchFamily="18" charset="0"/>
                <a:cs typeface="Times New Roman" pitchFamily="18" charset="0"/>
              </a:rPr>
              <a:t> de </a:t>
            </a:r>
            <a:r>
              <a:rPr lang="en-US" sz="2400" b="1" i="1" u="sng" dirty="0" err="1">
                <a:solidFill>
                  <a:schemeClr val="tx1"/>
                </a:solidFill>
                <a:latin typeface="Times New Roman" pitchFamily="18" charset="0"/>
                <a:cs typeface="Times New Roman" pitchFamily="18" charset="0"/>
              </a:rPr>
              <a:t>antonimie</a:t>
            </a:r>
            <a:r>
              <a:rPr lang="en-US" sz="2400" b="1" i="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furnizeaza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informatie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importanta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procesului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dezambiguizare</a:t>
            </a:r>
            <a:r>
              <a:rPr lang="en-US" sz="2400" b="1" dirty="0">
                <a:solidFill>
                  <a:schemeClr val="tx1"/>
                </a:solidFill>
                <a:latin typeface="Times New Roman" pitchFamily="18" charset="0"/>
                <a:cs typeface="Times New Roman" pitchFamily="18" charset="0"/>
              </a:rPr>
              <a:t> automata a </a:t>
            </a:r>
            <a:r>
              <a:rPr lang="en-US" sz="2400" b="1" dirty="0" err="1">
                <a:solidFill>
                  <a:schemeClr val="tx1"/>
                </a:solidFill>
                <a:latin typeface="Times New Roman" pitchFamily="18" charset="0"/>
                <a:cs typeface="Times New Roman" pitchFamily="18" charset="0"/>
              </a:rPr>
              <a:t>sensului</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algn="just">
              <a:lnSpc>
                <a:spcPct val="110000"/>
              </a:lnSpc>
              <a:spcBef>
                <a:spcPts val="0"/>
              </a:spcBef>
            </a:pPr>
            <a:r>
              <a:rPr lang="en-US" sz="2400" b="1" dirty="0" err="1">
                <a:solidFill>
                  <a:schemeClr val="tx1"/>
                </a:solidFill>
                <a:latin typeface="Times New Roman" pitchFamily="18" charset="0"/>
                <a:cs typeface="Times New Roman" pitchFamily="18" charset="0"/>
              </a:rPr>
              <a:t>Alte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relatii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semantice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importante</a:t>
            </a:r>
            <a:r>
              <a:rPr lang="en-US" sz="2400" b="1" dirty="0">
                <a:solidFill>
                  <a:schemeClr val="tx1"/>
                </a:solidFill>
                <a:latin typeface="Times New Roman" pitchFamily="18" charset="0"/>
                <a:cs typeface="Times New Roman" pitchFamily="18" charset="0"/>
              </a:rPr>
              <a:t> in </a:t>
            </a:r>
            <a:r>
              <a:rPr lang="en-US" sz="2400" b="1" dirty="0" err="1">
                <a:solidFill>
                  <a:schemeClr val="tx1"/>
                </a:solidFill>
                <a:latin typeface="Times New Roman" pitchFamily="18" charset="0"/>
                <a:cs typeface="Times New Roman" pitchFamily="18" charset="0"/>
              </a:rPr>
              <a:t>cazul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adjectivelor</a:t>
            </a:r>
            <a:r>
              <a:rPr lang="en-US" sz="2400" b="1" dirty="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sunt</a:t>
            </a:r>
            <a:r>
              <a:rPr lang="en-US" sz="2400" b="1" dirty="0" smtClean="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also-see</a:t>
            </a:r>
            <a:r>
              <a:rPr lang="en-US" sz="2400" b="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pertaining-to</a:t>
            </a:r>
            <a:r>
              <a:rPr lang="en-US" sz="2400" b="1" dirty="0">
                <a:solidFill>
                  <a:schemeClr val="tx1"/>
                </a:solidFill>
                <a:latin typeface="Times New Roman" pitchFamily="18" charset="0"/>
                <a:cs typeface="Times New Roman" pitchFamily="18" charset="0"/>
              </a:rPr>
              <a:t>, </a:t>
            </a:r>
            <a:r>
              <a:rPr lang="en-US" sz="2400" b="1" i="1" dirty="0">
                <a:solidFill>
                  <a:schemeClr val="tx1"/>
                </a:solidFill>
                <a:latin typeface="Times New Roman" pitchFamily="18" charset="0"/>
                <a:cs typeface="Times New Roman" pitchFamily="18" charset="0"/>
              </a:rPr>
              <a:t>attribute</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85857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spcBef>
                <a:spcPts val="0"/>
              </a:spcBef>
            </a:pPr>
            <a:r>
              <a:rPr lang="en-US" sz="2800" b="1" u="sng" dirty="0">
                <a:solidFill>
                  <a:schemeClr val="tx1"/>
                </a:solidFill>
                <a:latin typeface="Times New Roman" pitchFamily="18" charset="0"/>
                <a:cs typeface="Times New Roman" pitchFamily="18" charset="0"/>
              </a:rPr>
              <a:t>SYNSET-URI DE VERBE SI ADVERBE</a:t>
            </a:r>
            <a:endParaRPr lang="en-US" sz="2800" dirty="0">
              <a:solidFill>
                <a:schemeClr val="tx1"/>
              </a:solidFill>
              <a:latin typeface="Times New Roman" pitchFamily="18" charset="0"/>
              <a:cs typeface="Times New Roman" pitchFamily="18" charset="0"/>
            </a:endParaRPr>
          </a:p>
          <a:p>
            <a:pPr algn="just">
              <a:lnSpc>
                <a:spcPct val="110000"/>
              </a:lnSpc>
              <a:spcBef>
                <a:spcPts val="0"/>
              </a:spcBef>
            </a:pP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342900" lvl="0" indent="-342900" algn="just">
              <a:lnSpc>
                <a:spcPct val="110000"/>
              </a:lnSpc>
              <a:spcBef>
                <a:spcPts val="0"/>
              </a:spcBef>
              <a:buFont typeface="Wingdings" pitchFamily="2" charset="2"/>
              <a:buChar char="Ø"/>
            </a:pPr>
            <a:r>
              <a:rPr lang="en-US" sz="2800" b="1" u="sng" dirty="0" err="1">
                <a:solidFill>
                  <a:schemeClr val="tx1"/>
                </a:solidFill>
                <a:latin typeface="Times New Roman" pitchFamily="18" charset="0"/>
                <a:cs typeface="Times New Roman" pitchFamily="18" charset="0"/>
              </a:rPr>
              <a:t>Synset-urile</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verbe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organizate</a:t>
            </a:r>
            <a:r>
              <a:rPr lang="en-US" sz="2800" b="1" dirty="0">
                <a:solidFill>
                  <a:schemeClr val="tx1"/>
                </a:solidFill>
                <a:latin typeface="Times New Roman" pitchFamily="18" charset="0"/>
                <a:cs typeface="Times New Roman" pitchFamily="18" charset="0"/>
              </a:rPr>
              <a:t> in </a:t>
            </a:r>
            <a:r>
              <a:rPr lang="en-US" sz="2800" b="1" u="sng" dirty="0" err="1">
                <a:solidFill>
                  <a:schemeClr val="tx1"/>
                </a:solidFill>
                <a:latin typeface="Times New Roman" pitchFamily="18" charset="0"/>
                <a:cs typeface="Times New Roman" pitchFamily="18" charset="0"/>
              </a:rPr>
              <a:t>ierarhii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cele</a:t>
            </a:r>
            <a:r>
              <a:rPr lang="en-US" sz="2800" b="1" dirty="0">
                <a:solidFill>
                  <a:schemeClr val="tx1"/>
                </a:solidFill>
                <a:latin typeface="Times New Roman" pitchFamily="18" charset="0"/>
                <a:cs typeface="Times New Roman" pitchFamily="18" charset="0"/>
              </a:rPr>
              <a:t> de substantive,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intermediul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relatiei</a:t>
            </a:r>
            <a:r>
              <a:rPr lang="en-US" sz="2800" b="1" dirty="0">
                <a:solidFill>
                  <a:schemeClr val="tx1"/>
                </a:solidFill>
                <a:latin typeface="Times New Roman" pitchFamily="18" charset="0"/>
                <a:cs typeface="Times New Roman" pitchFamily="18" charset="0"/>
              </a:rPr>
              <a:t> </a:t>
            </a:r>
            <a:r>
              <a:rPr lang="en-US" sz="2800" b="1" i="1" u="sng" dirty="0">
                <a:solidFill>
                  <a:schemeClr val="tx1"/>
                </a:solidFill>
                <a:latin typeface="Times New Roman" pitchFamily="18" charset="0"/>
                <a:cs typeface="Times New Roman" pitchFamily="18" charset="0"/>
              </a:rPr>
              <a:t>entailment</a:t>
            </a:r>
            <a:r>
              <a:rPr lang="en-US" sz="2800" b="1" dirty="0">
                <a:solidFill>
                  <a:schemeClr val="tx1"/>
                </a:solidFill>
                <a:latin typeface="Times New Roman" pitchFamily="18" charset="0"/>
                <a:cs typeface="Times New Roman" pitchFamily="18" charset="0"/>
              </a:rPr>
              <a:t> (to entail = a </a:t>
            </a:r>
            <a:r>
              <a:rPr lang="en-US" sz="2800" b="1" dirty="0" err="1">
                <a:solidFill>
                  <a:schemeClr val="tx1"/>
                </a:solidFill>
                <a:latin typeface="Times New Roman" pitchFamily="18" charset="0"/>
                <a:cs typeface="Times New Roman" pitchFamily="18" charset="0"/>
              </a:rPr>
              <a:t>atrage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dupa</a:t>
            </a:r>
            <a:r>
              <a:rPr lang="en-US" sz="2800" b="1" dirty="0">
                <a:solidFill>
                  <a:schemeClr val="tx1"/>
                </a:solidFill>
                <a:latin typeface="Times New Roman" pitchFamily="18" charset="0"/>
                <a:cs typeface="Times New Roman" pitchFamily="18" charset="0"/>
              </a:rPr>
              <a:t> sine).</a:t>
            </a:r>
            <a:endParaRPr lang="en-US" sz="2800" dirty="0">
              <a:solidFill>
                <a:schemeClr val="tx1"/>
              </a:solidFill>
              <a:latin typeface="Times New Roman" pitchFamily="18" charset="0"/>
              <a:cs typeface="Times New Roman" pitchFamily="18" charset="0"/>
            </a:endParaRPr>
          </a:p>
          <a:p>
            <a:pPr marL="342900" indent="-342900" algn="just">
              <a:lnSpc>
                <a:spcPct val="110000"/>
              </a:lnSpc>
              <a:spcBef>
                <a:spcPts val="0"/>
              </a:spcBef>
              <a:buFont typeface="Wingdings" pitchFamily="2" charset="2"/>
              <a:buChar char="Ø"/>
            </a:pPr>
            <a:endParaRPr lang="en-US" sz="2800" dirty="0">
              <a:solidFill>
                <a:schemeClr val="tx1"/>
              </a:solidFill>
              <a:latin typeface="Times New Roman" pitchFamily="18" charset="0"/>
              <a:cs typeface="Times New Roman" pitchFamily="18" charset="0"/>
            </a:endParaRPr>
          </a:p>
          <a:p>
            <a:pPr marL="342900" lvl="0" indent="-342900" algn="just">
              <a:lnSpc>
                <a:spcPct val="110000"/>
              </a:lnSpc>
              <a:spcBef>
                <a:spcPts val="0"/>
              </a:spcBef>
              <a:buFont typeface="Wingdings" pitchFamily="2" charset="2"/>
              <a:buChar char="Ø"/>
            </a:pPr>
            <a:r>
              <a:rPr lang="en-US" sz="2800" b="1" dirty="0">
                <a:solidFill>
                  <a:schemeClr val="tx1"/>
                </a:solidFill>
                <a:latin typeface="Times New Roman" pitchFamily="18" charset="0"/>
                <a:cs typeface="Times New Roman" pitchFamily="18" charset="0"/>
              </a:rPr>
              <a:t>Alta </a:t>
            </a:r>
            <a:r>
              <a:rPr lang="en-US" sz="2800" b="1" dirty="0" err="1">
                <a:solidFill>
                  <a:schemeClr val="tx1"/>
                </a:solidFill>
                <a:latin typeface="Times New Roman" pitchFamily="18" charset="0"/>
                <a:cs typeface="Times New Roman" pitchFamily="18" charset="0"/>
              </a:rPr>
              <a:t>relatie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semantica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importanta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pentru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verbe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relatia</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cauzala</a:t>
            </a:r>
            <a:r>
              <a:rPr lang="en-US" sz="2800" b="1" i="1" u="sng"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indent="-342900" algn="just">
              <a:lnSpc>
                <a:spcPct val="110000"/>
              </a:lnSpc>
              <a:spcBef>
                <a:spcPts val="0"/>
              </a:spcBef>
              <a:buFont typeface="Wingdings" pitchFamily="2" charset="2"/>
              <a:buChar char="Ø"/>
            </a:pPr>
            <a:endParaRPr lang="en-US" sz="2800" dirty="0">
              <a:solidFill>
                <a:schemeClr val="tx1"/>
              </a:solidFill>
              <a:latin typeface="Times New Roman" pitchFamily="18" charset="0"/>
              <a:cs typeface="Times New Roman" pitchFamily="18" charset="0"/>
            </a:endParaRPr>
          </a:p>
          <a:p>
            <a:pPr marL="342900" lvl="0" indent="-342900" algn="just">
              <a:lnSpc>
                <a:spcPct val="110000"/>
              </a:lnSpc>
              <a:spcBef>
                <a:spcPts val="0"/>
              </a:spcBef>
              <a:buFont typeface="Wingdings" pitchFamily="2" charset="2"/>
              <a:buChar char="Ø"/>
            </a:pPr>
            <a:r>
              <a:rPr lang="en-US" sz="2800" b="1" u="sng" dirty="0" err="1">
                <a:solidFill>
                  <a:schemeClr val="tx1"/>
                </a:solidFill>
                <a:latin typeface="Times New Roman" pitchFamily="18" charset="0"/>
                <a:cs typeface="Times New Roman" pitchFamily="18" charset="0"/>
              </a:rPr>
              <a:t>Synset-urile</a:t>
            </a:r>
            <a:r>
              <a:rPr lang="en-US" sz="2800" b="1" u="sng" dirty="0">
                <a:solidFill>
                  <a:schemeClr val="tx1"/>
                </a:solidFill>
                <a:latin typeface="Times New Roman" pitchFamily="18" charset="0"/>
                <a:cs typeface="Times New Roman" pitchFamily="18" charset="0"/>
              </a:rPr>
              <a:t> de </a:t>
            </a:r>
            <a:r>
              <a:rPr lang="en-US" sz="2800" b="1" u="sng" dirty="0" err="1">
                <a:solidFill>
                  <a:schemeClr val="tx1"/>
                </a:solidFill>
                <a:latin typeface="Times New Roman" pitchFamily="18" charset="0"/>
                <a:cs typeface="Times New Roman" pitchFamily="18" charset="0"/>
              </a:rPr>
              <a:t>adverbe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sunt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organizate</a:t>
            </a:r>
            <a:r>
              <a:rPr lang="en-US" sz="2800" b="1" dirty="0">
                <a:solidFill>
                  <a:schemeClr val="tx1"/>
                </a:solidFill>
                <a:latin typeface="Times New Roman" pitchFamily="18" charset="0"/>
                <a:cs typeface="Times New Roman" pitchFamily="18" charset="0"/>
              </a:rPr>
              <a:t> in </a:t>
            </a:r>
            <a:r>
              <a:rPr lang="en-US" sz="2800" b="1" u="sng" dirty="0" smtClean="0">
                <a:solidFill>
                  <a:schemeClr val="tx1"/>
                </a:solidFill>
                <a:latin typeface="Times New Roman" pitchFamily="18" charset="0"/>
                <a:cs typeface="Times New Roman" pitchFamily="18" charset="0"/>
              </a:rPr>
              <a:t>cluster</a:t>
            </a:r>
            <a:r>
              <a:rPr lang="en-US" sz="2800" b="1" dirty="0" smtClean="0">
                <a:solidFill>
                  <a:schemeClr val="tx1"/>
                </a:solidFill>
                <a:latin typeface="Times New Roman" pitchFamily="18" charset="0"/>
                <a:cs typeface="Times New Roman" pitchFamily="18" charset="0"/>
              </a:rPr>
              <a: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cele</a:t>
            </a:r>
            <a:r>
              <a:rPr lang="en-US" sz="2800" b="1" dirty="0">
                <a:solidFill>
                  <a:schemeClr val="tx1"/>
                </a:solidFill>
                <a:latin typeface="Times New Roman" pitchFamily="18" charset="0"/>
                <a:cs typeface="Times New Roman" pitchFamily="18" charset="0"/>
              </a:rPr>
              <a:t> de adjective.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1823218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1553</TotalTime>
  <Words>846</Words>
  <Application>Microsoft Office PowerPoint</Application>
  <PresentationFormat>On-screen Show (4:3)</PresentationFormat>
  <Paragraphs>184</Paragraphs>
  <Slides>23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292</cp:revision>
  <cp:lastPrinted>2021-03-04T16:39:35Z</cp:lastPrinted>
  <dcterms:created xsi:type="dcterms:W3CDTF">2021-02-04T13:39:53Z</dcterms:created>
  <dcterms:modified xsi:type="dcterms:W3CDTF">2021-03-29T20:20:44Z</dcterms:modified>
</cp:coreProperties>
</file>