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0"/>
  </p:notesMasterIdLst>
  <p:sldIdLst>
    <p:sldId id="256" r:id="rId2"/>
    <p:sldId id="258" r:id="rId3"/>
    <p:sldId id="257" r:id="rId4"/>
    <p:sldId id="262" r:id="rId5"/>
    <p:sldId id="261" r:id="rId6"/>
    <p:sldId id="260" r:id="rId7"/>
    <p:sldId id="263" r:id="rId8"/>
    <p:sldId id="264"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7DC07-58E1-44CE-8667-F03FE19970EE}" type="datetimeFigureOut">
              <a:rPr lang="el-GR" smtClean="0"/>
              <a:t>3/2/2016</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C29B1-41F2-4B6D-974F-5E5820C4101C}" type="slidenum">
              <a:rPr lang="el-GR" smtClean="0"/>
              <a:t>‹#›</a:t>
            </a:fld>
            <a:endParaRPr lang="el-GR"/>
          </a:p>
        </p:txBody>
      </p:sp>
    </p:spTree>
    <p:extLst>
      <p:ext uri="{BB962C8B-B14F-4D97-AF65-F5344CB8AC3E}">
        <p14:creationId xmlns:p14="http://schemas.microsoft.com/office/powerpoint/2010/main" val="3867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AB8C29B1-41F2-4B6D-974F-5E5820C4101C}" type="slidenum">
              <a:rPr lang="el-GR" smtClean="0"/>
              <a:t>5</a:t>
            </a:fld>
            <a:endParaRPr lang="el-GR"/>
          </a:p>
        </p:txBody>
      </p:sp>
    </p:spTree>
    <p:extLst>
      <p:ext uri="{BB962C8B-B14F-4D97-AF65-F5344CB8AC3E}">
        <p14:creationId xmlns:p14="http://schemas.microsoft.com/office/powerpoint/2010/main" val="308608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43943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9D2D0-E39D-4931-9A92-0855BAB72637}" type="datetimeFigureOut">
              <a:rPr lang="el-GR" smtClean="0"/>
              <a:t>3/2/2016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858562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98297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691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3831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413925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4"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73129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59794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398787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15275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7413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19D2D0-E39D-4931-9A92-0855BAB72637}" type="datetimeFigureOut">
              <a:rPr lang="el-GR" smtClean="0"/>
              <a:t>3/2/2016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61911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19D2D0-E39D-4931-9A92-0855BAB72637}" type="datetimeFigureOut">
              <a:rPr lang="el-GR" smtClean="0"/>
              <a:t>3/2/2016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200159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3"/>
          <p:cNvSpPr>
            <a:spLocks noGrp="1"/>
          </p:cNvSpPr>
          <p:nvPr>
            <p:ph type="ftr" sz="quarter" idx="11"/>
          </p:nvPr>
        </p:nvSpPr>
        <p:spPr/>
        <p:txBody>
          <a:bodyPr/>
          <a:lstStyle/>
          <a:p>
            <a:endParaRPr lang="el-GR"/>
          </a:p>
        </p:txBody>
      </p:sp>
      <p:sp>
        <p:nvSpPr>
          <p:cNvPr id="6" name="Slide Number Placeholder 4"/>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7625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2"/>
          <p:cNvSpPr>
            <a:spLocks noGrp="1"/>
          </p:cNvSpPr>
          <p:nvPr>
            <p:ph type="ftr" sz="quarter" idx="11"/>
          </p:nvPr>
        </p:nvSpPr>
        <p:spPr/>
        <p:txBody>
          <a:bodyPr/>
          <a:lstStyle/>
          <a:p>
            <a:endParaRPr lang="el-GR"/>
          </a:p>
        </p:txBody>
      </p:sp>
      <p:sp>
        <p:nvSpPr>
          <p:cNvPr id="6" name="Slide Number Placeholder 3"/>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59882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C19D2D0-E39D-4931-9A92-0855BAB72637}" type="datetimeFigureOut">
              <a:rPr lang="el-GR" smtClean="0"/>
              <a:t>3/2/2016</a:t>
            </a:fld>
            <a:endParaRPr lang="el-GR"/>
          </a:p>
        </p:txBody>
      </p:sp>
      <p:sp>
        <p:nvSpPr>
          <p:cNvPr id="5" name="Footer Placeholder 5"/>
          <p:cNvSpPr>
            <a:spLocks noGrp="1"/>
          </p:cNvSpPr>
          <p:nvPr>
            <p:ph type="ftr" sz="quarter" idx="11"/>
          </p:nvPr>
        </p:nvSpPr>
        <p:spPr/>
        <p:txBody>
          <a:bodyPr/>
          <a:lstStyle/>
          <a:p>
            <a:endParaRPr lang="el-GR"/>
          </a:p>
        </p:txBody>
      </p:sp>
      <p:sp>
        <p:nvSpPr>
          <p:cNvPr id="6"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98517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19D2D0-E39D-4931-9A92-0855BAB72637}" type="datetimeFigureOut">
              <a:rPr lang="el-GR" smtClean="0"/>
              <a:t>3/2/2016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67A50F-A902-421A-91B7-297009486214}" type="slidenum">
              <a:rPr lang="el-GR" smtClean="0"/>
              <a:t>‹#›</a:t>
            </a:fld>
            <a:endParaRPr lang="el-GR"/>
          </a:p>
        </p:txBody>
      </p:sp>
    </p:spTree>
    <p:extLst>
      <p:ext uri="{BB962C8B-B14F-4D97-AF65-F5344CB8AC3E}">
        <p14:creationId xmlns:p14="http://schemas.microsoft.com/office/powerpoint/2010/main" val="178663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19D2D0-E39D-4931-9A92-0855BAB72637}" type="datetimeFigureOut">
              <a:rPr lang="el-GR" smtClean="0"/>
              <a:t>3/2/2016</a:t>
            </a:fld>
            <a:endParaRPr lang="el-G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67A50F-A902-421A-91B7-297009486214}" type="slidenum">
              <a:rPr lang="el-GR" smtClean="0"/>
              <a:t>‹#›</a:t>
            </a:fld>
            <a:endParaRPr lang="el-GR"/>
          </a:p>
        </p:txBody>
      </p:sp>
    </p:spTree>
    <p:extLst>
      <p:ext uri="{BB962C8B-B14F-4D97-AF65-F5344CB8AC3E}">
        <p14:creationId xmlns:p14="http://schemas.microsoft.com/office/powerpoint/2010/main" val="2793760594"/>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sz="3100" b="1" dirty="0">
                <a:latin typeface="+mn-lt"/>
              </a:rPr>
              <a:t>Development of participatory sensing platform on top of android system environment using RESTful web services and modular Java design using OSGi framework, achieving real time software updates without pausing any running service</a:t>
            </a:r>
            <a:r>
              <a:rPr lang="en-US" sz="3100" b="1" dirty="0"/>
              <a:t>.</a:t>
            </a:r>
            <a:r>
              <a:rPr lang="el-GR" b="1" dirty="0"/>
              <a:t/>
            </a:r>
            <a:br>
              <a:rPr lang="el-GR" b="1" dirty="0"/>
            </a:br>
            <a:endParaRPr lang="el-GR" dirty="0"/>
          </a:p>
        </p:txBody>
      </p:sp>
    </p:spTree>
    <p:extLst>
      <p:ext uri="{BB962C8B-B14F-4D97-AF65-F5344CB8AC3E}">
        <p14:creationId xmlns:p14="http://schemas.microsoft.com/office/powerpoint/2010/main" val="321242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16203" y="537934"/>
            <a:ext cx="3389983" cy="6026637"/>
          </a:xfrm>
        </p:spPr>
      </p:pic>
      <p:sp>
        <p:nvSpPr>
          <p:cNvPr id="5" name="TextBox 4"/>
          <p:cNvSpPr txBox="1"/>
          <p:nvPr/>
        </p:nvSpPr>
        <p:spPr>
          <a:xfrm>
            <a:off x="0" y="1328016"/>
            <a:ext cx="6755641" cy="4801314"/>
          </a:xfrm>
          <a:prstGeom prst="rect">
            <a:avLst/>
          </a:prstGeom>
          <a:noFill/>
        </p:spPr>
        <p:txBody>
          <a:bodyPr wrap="square" rtlCol="0">
            <a:spAutoFit/>
          </a:bodyPr>
          <a:lstStyle/>
          <a:p>
            <a:pPr marL="285750" indent="-285750" algn="just">
              <a:buFont typeface="Arial" panose="020B0604020202020204" pitchFamily="34" charset="0"/>
              <a:buChar char="•"/>
            </a:pPr>
            <a:r>
              <a:rPr lang="el-GR" dirty="0" smtClean="0"/>
              <a:t>Αρχικά ο </a:t>
            </a:r>
            <a:r>
              <a:rPr lang="en-US" dirty="0" smtClean="0"/>
              <a:t>user</a:t>
            </a:r>
            <a:r>
              <a:rPr lang="el-GR" dirty="0" smtClean="0"/>
              <a:t>(</a:t>
            </a:r>
            <a:r>
              <a:rPr lang="en-US" dirty="0" smtClean="0"/>
              <a:t>s</a:t>
            </a:r>
            <a:r>
              <a:rPr lang="el-GR" dirty="0" smtClean="0"/>
              <a:t>)</a:t>
            </a:r>
            <a:r>
              <a:rPr lang="en-US" dirty="0" smtClean="0"/>
              <a:t> </a:t>
            </a:r>
            <a:r>
              <a:rPr lang="el-GR" dirty="0" smtClean="0"/>
              <a:t>πρέπει να κάνει εγκατάσταση την εφαρμογή </a:t>
            </a:r>
            <a:r>
              <a:rPr lang="en-US" dirty="0" smtClean="0"/>
              <a:t>Hello Felix </a:t>
            </a:r>
            <a:r>
              <a:rPr lang="el-GR" dirty="0" smtClean="0"/>
              <a:t>και να είναι συνδεδεμ</a:t>
            </a:r>
            <a:r>
              <a:rPr lang="el-GR" dirty="0"/>
              <a:t>έ</a:t>
            </a:r>
            <a:r>
              <a:rPr lang="el-GR" dirty="0" smtClean="0"/>
              <a:t>ν</a:t>
            </a:r>
            <a:r>
              <a:rPr lang="en-US" dirty="0" smtClean="0"/>
              <a:t>o</a:t>
            </a:r>
            <a:r>
              <a:rPr lang="el-GR" dirty="0" smtClean="0"/>
              <a:t>ς στο </a:t>
            </a:r>
            <a:r>
              <a:rPr lang="en-US" dirty="0" smtClean="0"/>
              <a:t>internet. </a:t>
            </a:r>
            <a:r>
              <a:rPr lang="el-GR" dirty="0" smtClean="0"/>
              <a:t>Είναι μια </a:t>
            </a:r>
            <a:r>
              <a:rPr lang="en-US" dirty="0" smtClean="0"/>
              <a:t>pure app </a:t>
            </a:r>
            <a:r>
              <a:rPr lang="el-GR" dirty="0" smtClean="0"/>
              <a:t>η οποία όταν εγκατασταθεί και ανοίξει</a:t>
            </a:r>
            <a:r>
              <a:rPr lang="en-US" dirty="0" smtClean="0"/>
              <a:t>,</a:t>
            </a:r>
            <a:r>
              <a:rPr lang="el-GR" dirty="0" smtClean="0"/>
              <a:t> έχει το </a:t>
            </a:r>
            <a:r>
              <a:rPr lang="en-US" dirty="0" smtClean="0"/>
              <a:t>UI </a:t>
            </a:r>
            <a:r>
              <a:rPr lang="el-GR" dirty="0" smtClean="0"/>
              <a:t>που φαίνεται στη δίπλα εικόνα.</a:t>
            </a:r>
          </a:p>
          <a:p>
            <a:pPr marL="285750" indent="-285750" algn="just">
              <a:buFont typeface="Arial" panose="020B0604020202020204" pitchFamily="34" charset="0"/>
              <a:buChar char="•"/>
            </a:pPr>
            <a:r>
              <a:rPr lang="en-US" dirty="0" smtClean="0"/>
              <a:t>O </a:t>
            </a:r>
            <a:r>
              <a:rPr lang="el-GR" dirty="0" smtClean="0"/>
              <a:t>χρήστης πρεπει να εισάγει την </a:t>
            </a:r>
            <a:r>
              <a:rPr lang="en-US" dirty="0" smtClean="0"/>
              <a:t>IP </a:t>
            </a:r>
            <a:r>
              <a:rPr lang="el-GR" dirty="0" smtClean="0"/>
              <a:t>του </a:t>
            </a:r>
            <a:r>
              <a:rPr lang="en-US" dirty="0" smtClean="0"/>
              <a:t>server </a:t>
            </a:r>
            <a:r>
              <a:rPr lang="el-GR" dirty="0" smtClean="0"/>
              <a:t>και να πατήσει </a:t>
            </a:r>
            <a:r>
              <a:rPr lang="en-US" dirty="0" smtClean="0"/>
              <a:t>start.</a:t>
            </a:r>
          </a:p>
          <a:p>
            <a:pPr marL="285750" indent="-285750" algn="just">
              <a:buFont typeface="Arial" panose="020B0604020202020204" pitchFamily="34" charset="0"/>
              <a:buChar char="•"/>
            </a:pPr>
            <a:r>
              <a:rPr lang="el-GR" dirty="0" smtClean="0"/>
              <a:t>Γίνεται </a:t>
            </a:r>
            <a:r>
              <a:rPr lang="en-US" dirty="0" smtClean="0"/>
              <a:t>start </a:t>
            </a:r>
            <a:r>
              <a:rPr lang="el-GR" dirty="0" smtClean="0"/>
              <a:t>το </a:t>
            </a:r>
            <a:r>
              <a:rPr lang="en-US" dirty="0" smtClean="0"/>
              <a:t>Felix </a:t>
            </a:r>
            <a:r>
              <a:rPr lang="el-GR" dirty="0" smtClean="0"/>
              <a:t>μέσω του οποιου θα</a:t>
            </a:r>
            <a:r>
              <a:rPr lang="en-US" dirty="0" smtClean="0"/>
              <a:t> </a:t>
            </a:r>
            <a:r>
              <a:rPr lang="el-GR" dirty="0" smtClean="0"/>
              <a:t>χρησιμοποίσουμε </a:t>
            </a:r>
            <a:r>
              <a:rPr lang="el-GR" dirty="0" smtClean="0"/>
              <a:t>το </a:t>
            </a:r>
            <a:r>
              <a:rPr lang="en-US" dirty="0" smtClean="0"/>
              <a:t>OSGi framework.</a:t>
            </a:r>
            <a:endParaRPr lang="el-GR" dirty="0" smtClean="0"/>
          </a:p>
          <a:p>
            <a:pPr marL="285750" indent="-285750" algn="just">
              <a:buFont typeface="Arial" panose="020B0604020202020204" pitchFamily="34" charset="0"/>
              <a:buChar char="•"/>
            </a:pPr>
            <a:r>
              <a:rPr lang="el-GR" dirty="0" smtClean="0"/>
              <a:t>Η εφαρμογή απο αυτο το σημείο κ</a:t>
            </a:r>
            <a:r>
              <a:rPr lang="el-GR" dirty="0"/>
              <a:t>α</a:t>
            </a:r>
            <a:r>
              <a:rPr lang="el-GR" dirty="0" smtClean="0"/>
              <a:t>ι έπειτα τρέχει στο </a:t>
            </a:r>
            <a:r>
              <a:rPr lang="en-US" dirty="0" smtClean="0"/>
              <a:t>background</a:t>
            </a:r>
            <a:r>
              <a:rPr lang="el-GR" dirty="0" smtClean="0"/>
              <a:t> του κινητού του/των </a:t>
            </a:r>
            <a:r>
              <a:rPr lang="en-US" dirty="0" smtClean="0"/>
              <a:t>user(s).</a:t>
            </a:r>
          </a:p>
          <a:p>
            <a:pPr marL="285750" indent="-285750" algn="just">
              <a:buFont typeface="Arial" panose="020B0604020202020204" pitchFamily="34" charset="0"/>
              <a:buChar char="•"/>
            </a:pPr>
            <a:endParaRPr lang="el-GR" dirty="0" smtClean="0"/>
          </a:p>
          <a:p>
            <a:pPr marL="285750" indent="-285750" algn="just">
              <a:buFont typeface="Arial" panose="020B0604020202020204" pitchFamily="34" charset="0"/>
              <a:buChar char="•"/>
            </a:pPr>
            <a:r>
              <a:rPr lang="en-US" dirty="0"/>
              <a:t>M</a:t>
            </a:r>
            <a:r>
              <a:rPr lang="el-GR" dirty="0"/>
              <a:t>ε την επιλογή </a:t>
            </a:r>
            <a:r>
              <a:rPr lang="en-US" dirty="0"/>
              <a:t>Display Log </a:t>
            </a:r>
            <a:r>
              <a:rPr lang="el-GR" dirty="0"/>
              <a:t>μπορεί ο χρηστης να βλέπει όλο το </a:t>
            </a:r>
            <a:r>
              <a:rPr lang="en-US" dirty="0"/>
              <a:t>tracking </a:t>
            </a:r>
            <a:r>
              <a:rPr lang="el-GR" dirty="0"/>
              <a:t>των </a:t>
            </a:r>
            <a:r>
              <a:rPr lang="en-US" dirty="0" smtClean="0"/>
              <a:t>bundle installations/starts </a:t>
            </a:r>
            <a:r>
              <a:rPr lang="el-GR" dirty="0" smtClean="0"/>
              <a:t>για τα οποία θα μιλήσουμε στη συνέχεια</a:t>
            </a:r>
            <a:r>
              <a:rPr lang="en-US" dirty="0" smtClean="0"/>
              <a:t>.</a:t>
            </a:r>
            <a:endParaRPr lang="el-GR" dirty="0"/>
          </a:p>
          <a:p>
            <a:pPr marL="285750" indent="-285750" algn="just">
              <a:buFont typeface="Arial" panose="020B0604020202020204" pitchFamily="34" charset="0"/>
              <a:buChar char="•"/>
            </a:pPr>
            <a:r>
              <a:rPr lang="en-US" dirty="0"/>
              <a:t>M</a:t>
            </a:r>
            <a:r>
              <a:rPr lang="el-GR" dirty="0"/>
              <a:t>ε την επιλογή </a:t>
            </a:r>
            <a:r>
              <a:rPr lang="en-US" dirty="0"/>
              <a:t>Display Data </a:t>
            </a:r>
            <a:r>
              <a:rPr lang="el-GR" dirty="0" smtClean="0"/>
              <a:t>μπορεί </a:t>
            </a:r>
            <a:r>
              <a:rPr lang="el-GR" dirty="0"/>
              <a:t>ο χρηστης να βλέπει όλα τα </a:t>
            </a:r>
            <a:r>
              <a:rPr lang="en-US" dirty="0"/>
              <a:t>data </a:t>
            </a:r>
            <a:r>
              <a:rPr lang="el-GR" dirty="0"/>
              <a:t>τα οποία κάνει </a:t>
            </a:r>
            <a:r>
              <a:rPr lang="en-US" dirty="0" smtClean="0"/>
              <a:t>share</a:t>
            </a:r>
            <a:r>
              <a:rPr lang="en-US" dirty="0"/>
              <a:t>.</a:t>
            </a:r>
            <a:endParaRPr lang="el-GR" dirty="0"/>
          </a:p>
          <a:p>
            <a:pPr marL="285750" indent="-285750" algn="just">
              <a:buFont typeface="Arial" panose="020B0604020202020204" pitchFamily="34" charset="0"/>
              <a:buChar char="•"/>
            </a:pPr>
            <a:endParaRPr lang="el-GR" dirty="0"/>
          </a:p>
        </p:txBody>
      </p:sp>
      <p:sp>
        <p:nvSpPr>
          <p:cNvPr id="6" name="TextBox 5"/>
          <p:cNvSpPr txBox="1"/>
          <p:nvPr/>
        </p:nvSpPr>
        <p:spPr>
          <a:xfrm>
            <a:off x="387476" y="69024"/>
            <a:ext cx="11395881" cy="646331"/>
          </a:xfrm>
          <a:prstGeom prst="rect">
            <a:avLst/>
          </a:prstGeom>
          <a:noFill/>
        </p:spPr>
        <p:txBody>
          <a:bodyPr wrap="square" rtlCol="0">
            <a:spAutoFit/>
          </a:bodyPr>
          <a:lstStyle/>
          <a:p>
            <a:r>
              <a:rPr lang="el-GR" sz="3600" b="1" dirty="0" smtClean="0"/>
              <a:t>Εγκατάσταση εφαρμογής</a:t>
            </a:r>
            <a:r>
              <a:rPr lang="en-US" sz="3600" b="1" dirty="0" smtClean="0"/>
              <a:t> </a:t>
            </a:r>
            <a:r>
              <a:rPr lang="el-GR" sz="3600" b="1" dirty="0" smtClean="0"/>
              <a:t>- </a:t>
            </a:r>
            <a:r>
              <a:rPr lang="en-US" sz="3600" b="1" dirty="0" smtClean="0"/>
              <a:t>user</a:t>
            </a:r>
            <a:endParaRPr lang="el-GR" sz="3600" b="1" dirty="0"/>
          </a:p>
        </p:txBody>
      </p:sp>
    </p:spTree>
    <p:extLst>
      <p:ext uri="{BB962C8B-B14F-4D97-AF65-F5344CB8AC3E}">
        <p14:creationId xmlns:p14="http://schemas.microsoft.com/office/powerpoint/2010/main" val="382364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l-GR" sz="2000" dirty="0" smtClean="0"/>
              <a:t>Για </a:t>
            </a:r>
            <a:r>
              <a:rPr lang="en-US" sz="2000" dirty="0" smtClean="0"/>
              <a:t>fetching </a:t>
            </a:r>
            <a:r>
              <a:rPr lang="el-GR" sz="2000" dirty="0" smtClean="0"/>
              <a:t>των </a:t>
            </a:r>
            <a:r>
              <a:rPr lang="en-US" sz="2000" dirty="0" smtClean="0"/>
              <a:t>data </a:t>
            </a:r>
            <a:r>
              <a:rPr lang="el-GR" sz="2000" dirty="0" smtClean="0"/>
              <a:t>από διάφορους αισθητήρες έχουνε</a:t>
            </a:r>
            <a:r>
              <a:rPr lang="en-US" sz="2000" dirty="0" smtClean="0"/>
              <a:t> </a:t>
            </a:r>
            <a:r>
              <a:rPr lang="el-GR" sz="2000" dirty="0" smtClean="0"/>
              <a:t>υλοποιηθεί </a:t>
            </a:r>
            <a:r>
              <a:rPr lang="en-US" sz="2000" b="1" dirty="0" smtClean="0"/>
              <a:t>Java OSGi bundles</a:t>
            </a:r>
            <a:r>
              <a:rPr lang="el-GR" sz="2000" b="1" dirty="0" smtClean="0"/>
              <a:t> </a:t>
            </a:r>
            <a:r>
              <a:rPr lang="en-US" sz="2000" dirty="0" smtClean="0"/>
              <a:t>(.jar </a:t>
            </a:r>
            <a:r>
              <a:rPr lang="el-GR" sz="2000" dirty="0" smtClean="0"/>
              <a:t>αρχεια</a:t>
            </a:r>
            <a:r>
              <a:rPr lang="en-US" sz="2000" dirty="0" smtClean="0"/>
              <a:t>)</a:t>
            </a:r>
            <a:r>
              <a:rPr lang="el-GR" sz="2000" dirty="0" smtClean="0"/>
              <a:t> με </a:t>
            </a:r>
            <a:r>
              <a:rPr lang="en-US" sz="2000" dirty="0" smtClean="0"/>
              <a:t>Android Sensors API</a:t>
            </a:r>
            <a:r>
              <a:rPr lang="el-GR" sz="2000" dirty="0" smtClean="0"/>
              <a:t> τα οποία διατίθενται </a:t>
            </a:r>
            <a:r>
              <a:rPr lang="el-GR" dirty="0" smtClean="0"/>
              <a:t>ως </a:t>
            </a:r>
            <a:r>
              <a:rPr lang="en-US" dirty="0" smtClean="0"/>
              <a:t>Restful Web Services </a:t>
            </a:r>
            <a:r>
              <a:rPr lang="el-GR" sz="2000" dirty="0" smtClean="0"/>
              <a:t>από τον </a:t>
            </a:r>
            <a:r>
              <a:rPr lang="en-US" sz="2000" dirty="0" smtClean="0"/>
              <a:t>server </a:t>
            </a:r>
            <a:r>
              <a:rPr lang="el-GR" sz="2000" dirty="0" smtClean="0"/>
              <a:t>στους </a:t>
            </a:r>
            <a:r>
              <a:rPr lang="en-US" dirty="0" smtClean="0"/>
              <a:t>users</a:t>
            </a:r>
            <a:r>
              <a:rPr lang="en-US" sz="2000" dirty="0" smtClean="0"/>
              <a:t>. K</a:t>
            </a:r>
            <a:r>
              <a:rPr lang="el-GR" sz="2000" dirty="0" smtClean="0"/>
              <a:t>αθένα από αυτά αποθήκευεται </a:t>
            </a:r>
            <a:r>
              <a:rPr lang="en-US" sz="2000" b="1" dirty="0" smtClean="0"/>
              <a:t>on demand </a:t>
            </a:r>
            <a:r>
              <a:rPr lang="el-GR" sz="2000" dirty="0" smtClean="0"/>
              <a:t>του εκάστοτε πειράματος στην </a:t>
            </a:r>
            <a:r>
              <a:rPr lang="en-US" sz="2000" dirty="0" smtClean="0"/>
              <a:t>SD card </a:t>
            </a:r>
            <a:r>
              <a:rPr lang="el-GR" sz="2000" dirty="0" smtClean="0"/>
              <a:t>του κινητού και απο εκέι </a:t>
            </a:r>
            <a:r>
              <a:rPr lang="en-US" sz="2000" dirty="0" smtClean="0"/>
              <a:t>start </a:t>
            </a:r>
            <a:r>
              <a:rPr lang="el-GR" sz="2000" dirty="0" smtClean="0"/>
              <a:t>στο </a:t>
            </a:r>
            <a:r>
              <a:rPr lang="en-US" sz="2000" dirty="0" smtClean="0"/>
              <a:t>Felix framework </a:t>
            </a:r>
            <a:r>
              <a:rPr lang="el-GR" sz="2000" dirty="0" smtClean="0"/>
              <a:t>(</a:t>
            </a:r>
            <a:r>
              <a:rPr lang="en-US" sz="2000" dirty="0" smtClean="0"/>
              <a:t>Android embedded</a:t>
            </a:r>
            <a:r>
              <a:rPr lang="el-GR" sz="2000" dirty="0" smtClean="0"/>
              <a:t>).</a:t>
            </a:r>
            <a:r>
              <a:rPr lang="en-US" sz="2000" dirty="0" smtClean="0"/>
              <a:t> </a:t>
            </a:r>
            <a:r>
              <a:rPr lang="el-GR" sz="2000" dirty="0" smtClean="0"/>
              <a:t>Το </a:t>
            </a:r>
            <a:r>
              <a:rPr lang="en-US" sz="2000" dirty="0" smtClean="0"/>
              <a:t>bundle </a:t>
            </a:r>
            <a:r>
              <a:rPr lang="el-GR" sz="2000" dirty="0" smtClean="0"/>
              <a:t>κάνει </a:t>
            </a:r>
            <a:r>
              <a:rPr lang="en-US" sz="2000" dirty="0" smtClean="0"/>
              <a:t>export </a:t>
            </a:r>
            <a:r>
              <a:rPr lang="el-GR" sz="2000" dirty="0" smtClean="0"/>
              <a:t>ως </a:t>
            </a:r>
            <a:r>
              <a:rPr lang="en-US" sz="2000" dirty="0" smtClean="0"/>
              <a:t>service </a:t>
            </a:r>
            <a:r>
              <a:rPr lang="el-GR" sz="2000" dirty="0" smtClean="0"/>
              <a:t>τα </a:t>
            </a:r>
            <a:r>
              <a:rPr lang="en-US" sz="2000" dirty="0" smtClean="0"/>
              <a:t>data </a:t>
            </a:r>
            <a:r>
              <a:rPr lang="el-GR" sz="2000" dirty="0" smtClean="0"/>
              <a:t>που συλλέγει από τον αισθητήρα, το τρέχων </a:t>
            </a:r>
            <a:r>
              <a:rPr lang="en-US" sz="2000" dirty="0" smtClean="0"/>
              <a:t>app activity </a:t>
            </a:r>
            <a:r>
              <a:rPr lang="el-GR" sz="2000" dirty="0" smtClean="0"/>
              <a:t>κανει </a:t>
            </a:r>
            <a:r>
              <a:rPr lang="en-US" sz="2000" dirty="0" smtClean="0"/>
              <a:t>registration </a:t>
            </a:r>
            <a:r>
              <a:rPr lang="el-GR" sz="2000" dirty="0" smtClean="0"/>
              <a:t>στο </a:t>
            </a:r>
            <a:r>
              <a:rPr lang="en-US" sz="2000" dirty="0" smtClean="0"/>
              <a:t>service </a:t>
            </a:r>
            <a:r>
              <a:rPr lang="el-GR" sz="2000" dirty="0" smtClean="0"/>
              <a:t>αυτό και απο αυτό το σημέιο και έπειτα το </a:t>
            </a:r>
            <a:r>
              <a:rPr lang="en-US" sz="2000" dirty="0" smtClean="0"/>
              <a:t>app </a:t>
            </a:r>
            <a:r>
              <a:rPr lang="el-GR" sz="2000" dirty="0" smtClean="0"/>
              <a:t>και μπορεί να τα χρησιμοπιήσει και να τα στείλει στον </a:t>
            </a:r>
            <a:r>
              <a:rPr lang="en-US" sz="2000" dirty="0" smtClean="0"/>
              <a:t>server.</a:t>
            </a:r>
            <a:endParaRPr lang="en-US" sz="2000" dirty="0"/>
          </a:p>
          <a:p>
            <a:pPr algn="just"/>
            <a:r>
              <a:rPr lang="en-US" sz="2000" dirty="0"/>
              <a:t>T</a:t>
            </a:r>
            <a:r>
              <a:rPr lang="el-GR" sz="2000" dirty="0"/>
              <a:t>α διαθέσιμα</a:t>
            </a:r>
            <a:r>
              <a:rPr lang="en-US" sz="2000" dirty="0"/>
              <a:t> bundles </a:t>
            </a:r>
            <a:r>
              <a:rPr lang="el-GR" sz="2000" dirty="0"/>
              <a:t>αρχικά βρίσκονται </a:t>
            </a:r>
            <a:r>
              <a:rPr lang="el-GR" sz="2000" dirty="0" smtClean="0"/>
              <a:t>στο</a:t>
            </a:r>
            <a:r>
              <a:rPr lang="en-US" sz="2000" dirty="0" smtClean="0"/>
              <a:t> </a:t>
            </a:r>
            <a:r>
              <a:rPr lang="en-US" sz="2000" b="1" dirty="0" smtClean="0"/>
              <a:t>sensor</a:t>
            </a:r>
            <a:r>
              <a:rPr lang="el-GR" sz="2000" b="1" dirty="0" smtClean="0"/>
              <a:t> </a:t>
            </a:r>
            <a:r>
              <a:rPr lang="en-US" sz="2000" b="1" dirty="0"/>
              <a:t>bundles repository </a:t>
            </a:r>
            <a:r>
              <a:rPr lang="el-GR" sz="2000" dirty="0"/>
              <a:t>του </a:t>
            </a:r>
            <a:r>
              <a:rPr lang="en-US" sz="2000" dirty="0" smtClean="0"/>
              <a:t>server</a:t>
            </a:r>
            <a:r>
              <a:rPr lang="el-GR" sz="2000" dirty="0" smtClean="0"/>
              <a:t> (σκληρος δίσκος του υπολογιστή μου)</a:t>
            </a:r>
            <a:endParaRPr lang="el-GR" sz="2000" dirty="0"/>
          </a:p>
        </p:txBody>
      </p:sp>
      <p:sp>
        <p:nvSpPr>
          <p:cNvPr id="3" name="TextBox 2"/>
          <p:cNvSpPr txBox="1"/>
          <p:nvPr/>
        </p:nvSpPr>
        <p:spPr>
          <a:xfrm>
            <a:off x="398059" y="136478"/>
            <a:ext cx="11395881" cy="646331"/>
          </a:xfrm>
          <a:prstGeom prst="rect">
            <a:avLst/>
          </a:prstGeom>
          <a:noFill/>
        </p:spPr>
        <p:txBody>
          <a:bodyPr wrap="square" rtlCol="0">
            <a:spAutoFit/>
          </a:bodyPr>
          <a:lstStyle/>
          <a:p>
            <a:r>
              <a:rPr lang="en-US" sz="3600" b="1" dirty="0" smtClean="0"/>
              <a:t>Bundles repository - server</a:t>
            </a:r>
            <a:endParaRPr lang="el-GR" sz="3600" b="1" dirty="0"/>
          </a:p>
        </p:txBody>
      </p:sp>
    </p:spTree>
    <p:extLst>
      <p:ext uri="{BB962C8B-B14F-4D97-AF65-F5344CB8AC3E}">
        <p14:creationId xmlns:p14="http://schemas.microsoft.com/office/powerpoint/2010/main" val="1065284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980" y="1183103"/>
            <a:ext cx="7916386" cy="4018479"/>
          </a:xfrm>
        </p:spPr>
      </p:pic>
      <p:sp>
        <p:nvSpPr>
          <p:cNvPr id="5" name="TextBox 4"/>
          <p:cNvSpPr txBox="1"/>
          <p:nvPr/>
        </p:nvSpPr>
        <p:spPr>
          <a:xfrm>
            <a:off x="-1" y="1031193"/>
            <a:ext cx="3821374" cy="5755422"/>
          </a:xfrm>
          <a:prstGeom prst="rect">
            <a:avLst/>
          </a:prstGeom>
          <a:noFill/>
        </p:spPr>
        <p:txBody>
          <a:bodyPr wrap="square" rtlCol="0">
            <a:spAutoFit/>
          </a:bodyPr>
          <a:lstStyle/>
          <a:p>
            <a:pPr algn="just"/>
            <a:r>
              <a:rPr lang="en-US" sz="1600" dirty="0" smtClean="0"/>
              <a:t>O </a:t>
            </a:r>
            <a:r>
              <a:rPr lang="el-GR" sz="1600" dirty="0" smtClean="0"/>
              <a:t>κώδικας</a:t>
            </a:r>
            <a:r>
              <a:rPr lang="en-US" sz="1600" dirty="0" smtClean="0"/>
              <a:t> </a:t>
            </a:r>
            <a:r>
              <a:rPr lang="el-GR" sz="1600" dirty="0" smtClean="0"/>
              <a:t>στο</a:t>
            </a:r>
            <a:r>
              <a:rPr lang="el-GR" sz="1600" dirty="0"/>
              <a:t>ν</a:t>
            </a:r>
            <a:r>
              <a:rPr lang="el-GR" sz="1600" dirty="0" smtClean="0"/>
              <a:t> </a:t>
            </a:r>
            <a:r>
              <a:rPr lang="en-US" sz="1600" dirty="0" smtClean="0"/>
              <a:t>server </a:t>
            </a:r>
            <a:r>
              <a:rPr lang="el-GR" sz="1600" dirty="0" smtClean="0"/>
              <a:t> </a:t>
            </a:r>
            <a:r>
              <a:rPr lang="el-GR" sz="1600" dirty="0" smtClean="0"/>
              <a:t>εχει φτιαχτεί με τέτοιο τρόπο ώστε με την προσθαφαίρεση</a:t>
            </a:r>
            <a:r>
              <a:rPr lang="en-US" sz="1600" dirty="0"/>
              <a:t> </a:t>
            </a:r>
            <a:r>
              <a:rPr lang="en-US" sz="1600" dirty="0" smtClean="0"/>
              <a:t>sensor</a:t>
            </a:r>
            <a:r>
              <a:rPr lang="en-US" sz="1600" dirty="0" smtClean="0"/>
              <a:t> </a:t>
            </a:r>
            <a:r>
              <a:rPr lang="en-US" sz="1600" dirty="0" smtClean="0"/>
              <a:t>bundle </a:t>
            </a:r>
            <a:r>
              <a:rPr lang="en-US" sz="1600" dirty="0" smtClean="0"/>
              <a:t>names</a:t>
            </a:r>
            <a:r>
              <a:rPr lang="el-GR" sz="1600" dirty="0" smtClean="0"/>
              <a:t> </a:t>
            </a:r>
            <a:r>
              <a:rPr lang="en-US" sz="1600" dirty="0" smtClean="0"/>
              <a:t>(</a:t>
            </a:r>
            <a:r>
              <a:rPr lang="el-GR" sz="1600" dirty="0" smtClean="0"/>
              <a:t>εικόνα</a:t>
            </a:r>
            <a:r>
              <a:rPr lang="en-US" sz="1600" dirty="0" smtClean="0"/>
              <a:t>)</a:t>
            </a:r>
            <a:r>
              <a:rPr lang="el-GR" sz="1600" dirty="0" smtClean="0"/>
              <a:t> </a:t>
            </a:r>
            <a:r>
              <a:rPr lang="el-GR" sz="1600" dirty="0" smtClean="0"/>
              <a:t>να ορίζει και το εκάστοτε</a:t>
            </a:r>
            <a:r>
              <a:rPr lang="el-GR" sz="1600" dirty="0" smtClean="0"/>
              <a:t> πείραμα. Ο</a:t>
            </a:r>
            <a:r>
              <a:rPr lang="en-US" sz="1600" dirty="0" smtClean="0"/>
              <a:t> Server </a:t>
            </a:r>
            <a:r>
              <a:rPr lang="el-GR" sz="1600" dirty="0" smtClean="0"/>
              <a:t>κρατάει μια λίστα με τα ονόματα των </a:t>
            </a:r>
            <a:r>
              <a:rPr lang="en-US" sz="1600" dirty="0" smtClean="0"/>
              <a:t>sensor bundles </a:t>
            </a:r>
            <a:r>
              <a:rPr lang="el-GR" sz="1600" dirty="0" smtClean="0"/>
              <a:t>που έχει σκοπό να χρησιμοποιήσει ή που χρησιμοποιεί ήδη σε κάποιο πείραμα (στην ουσία δηλαδή ποιους αισθητήρες θα χρειαστεί). Όταν αφαιρέσει κάποιο </a:t>
            </a:r>
            <a:r>
              <a:rPr lang="en-US" sz="1600" dirty="0" smtClean="0"/>
              <a:t>sensor bundle name </a:t>
            </a:r>
            <a:r>
              <a:rPr lang="el-GR" sz="1600" dirty="0" smtClean="0"/>
              <a:t>από τη λίστα,</a:t>
            </a:r>
            <a:r>
              <a:rPr lang="en-US" sz="1600" dirty="0" smtClean="0"/>
              <a:t> </a:t>
            </a:r>
            <a:r>
              <a:rPr lang="el-GR" sz="1600" dirty="0" smtClean="0"/>
              <a:t>σημ</a:t>
            </a:r>
            <a:r>
              <a:rPr lang="el-GR" sz="1600" dirty="0"/>
              <a:t>α</a:t>
            </a:r>
            <a:r>
              <a:rPr lang="el-GR" sz="1600" dirty="0" smtClean="0"/>
              <a:t>ίνει πως το αντίστοιχο πείραμα σταμάτησε.</a:t>
            </a:r>
            <a:endParaRPr lang="en-US" sz="1600" dirty="0" smtClean="0"/>
          </a:p>
          <a:p>
            <a:pPr algn="just"/>
            <a:endParaRPr lang="el-GR" sz="1600" dirty="0" smtClean="0"/>
          </a:p>
          <a:p>
            <a:pPr algn="just"/>
            <a:r>
              <a:rPr lang="el-GR" sz="1600" dirty="0" smtClean="0"/>
              <a:t>Για </a:t>
            </a:r>
            <a:r>
              <a:rPr lang="el-GR" sz="1600" dirty="0" smtClean="0"/>
              <a:t>νεα </a:t>
            </a:r>
            <a:r>
              <a:rPr lang="en-US" sz="1600" dirty="0" smtClean="0"/>
              <a:t>bundle versions o server</a:t>
            </a:r>
            <a:r>
              <a:rPr lang="el-GR" sz="1600" dirty="0" smtClean="0"/>
              <a:t> αντικαθιστά το παλιό </a:t>
            </a:r>
            <a:r>
              <a:rPr lang="en-US" sz="1600" dirty="0" smtClean="0"/>
              <a:t>bundle name </a:t>
            </a:r>
            <a:r>
              <a:rPr lang="el-GR" sz="1600" dirty="0" smtClean="0"/>
              <a:t>στη λίστα με το καινούριο.</a:t>
            </a:r>
            <a:endParaRPr lang="en-US" sz="1600" dirty="0" smtClean="0"/>
          </a:p>
          <a:p>
            <a:pPr algn="just"/>
            <a:endParaRPr lang="en-US" sz="1600" dirty="0" smtClean="0"/>
          </a:p>
          <a:p>
            <a:pPr algn="just"/>
            <a:r>
              <a:rPr lang="el-GR" sz="1600" dirty="0" smtClean="0"/>
              <a:t>Σημείωση: Στο </a:t>
            </a:r>
            <a:r>
              <a:rPr lang="en-US" sz="1600" dirty="0" smtClean="0"/>
              <a:t>bundles repository</a:t>
            </a:r>
            <a:r>
              <a:rPr lang="el-GR" sz="1600" dirty="0" smtClean="0"/>
              <a:t> </a:t>
            </a:r>
            <a:r>
              <a:rPr lang="en-US" sz="1600" dirty="0" smtClean="0"/>
              <a:t>o server </a:t>
            </a:r>
            <a:r>
              <a:rPr lang="el-GR" sz="1600" dirty="0" smtClean="0"/>
              <a:t>κρατάει </a:t>
            </a:r>
            <a:r>
              <a:rPr lang="el-GR" sz="1600" b="1" dirty="0" smtClean="0"/>
              <a:t>όλα</a:t>
            </a:r>
            <a:r>
              <a:rPr lang="el-GR" sz="1600" dirty="0" smtClean="0"/>
              <a:t> τα </a:t>
            </a:r>
            <a:r>
              <a:rPr lang="en-US" sz="1600" dirty="0" smtClean="0"/>
              <a:t>revisions.</a:t>
            </a:r>
            <a:endParaRPr lang="el-GR" sz="1600" dirty="0" smtClean="0"/>
          </a:p>
          <a:p>
            <a:pPr algn="just"/>
            <a:endParaRPr lang="el-GR" sz="1600" dirty="0" smtClean="0"/>
          </a:p>
          <a:p>
            <a:pPr algn="just"/>
            <a:endParaRPr lang="el-GR" sz="1600" dirty="0" smtClean="0"/>
          </a:p>
        </p:txBody>
      </p:sp>
      <p:sp>
        <p:nvSpPr>
          <p:cNvPr id="2" name="TextBox 1"/>
          <p:cNvSpPr txBox="1"/>
          <p:nvPr/>
        </p:nvSpPr>
        <p:spPr>
          <a:xfrm>
            <a:off x="259306" y="211011"/>
            <a:ext cx="11395881" cy="646331"/>
          </a:xfrm>
          <a:prstGeom prst="rect">
            <a:avLst/>
          </a:prstGeom>
          <a:noFill/>
        </p:spPr>
        <p:txBody>
          <a:bodyPr wrap="square" rtlCol="0">
            <a:spAutoFit/>
          </a:bodyPr>
          <a:lstStyle/>
          <a:p>
            <a:r>
              <a:rPr lang="el-GR" sz="3600" b="1" dirty="0" smtClean="0"/>
              <a:t>Εκκίνηση πειράματος</a:t>
            </a:r>
            <a:r>
              <a:rPr lang="en-US" sz="3600" b="1" dirty="0" smtClean="0"/>
              <a:t> – admin</a:t>
            </a:r>
            <a:endParaRPr lang="el-GR" sz="3600" b="1" dirty="0"/>
          </a:p>
        </p:txBody>
      </p:sp>
      <p:sp>
        <p:nvSpPr>
          <p:cNvPr id="7" name="TextBox 6"/>
          <p:cNvSpPr txBox="1"/>
          <p:nvPr/>
        </p:nvSpPr>
        <p:spPr>
          <a:xfrm>
            <a:off x="4585648" y="5296510"/>
            <a:ext cx="6714698" cy="461665"/>
          </a:xfrm>
          <a:prstGeom prst="rect">
            <a:avLst/>
          </a:prstGeom>
          <a:noFill/>
        </p:spPr>
        <p:txBody>
          <a:bodyPr wrap="square" rtlCol="0">
            <a:spAutoFit/>
          </a:bodyPr>
          <a:lstStyle/>
          <a:p>
            <a:r>
              <a:rPr lang="el-GR" sz="1200" dirty="0" smtClean="0"/>
              <a:t>Στο κάτω μέρος της εικόνας βλεπουμε τ</a:t>
            </a:r>
            <a:r>
              <a:rPr lang="en-US" sz="1200" dirty="0" smtClean="0"/>
              <a:t>a data </a:t>
            </a:r>
            <a:r>
              <a:rPr lang="el-GR" sz="1200" dirty="0" smtClean="0"/>
              <a:t>που συλλέγει ο </a:t>
            </a:r>
            <a:r>
              <a:rPr lang="en-US" sz="1200" dirty="0" smtClean="0"/>
              <a:t>server </a:t>
            </a:r>
            <a:r>
              <a:rPr lang="el-GR" sz="1200" dirty="0" smtClean="0"/>
              <a:t>από όλους τους </a:t>
            </a:r>
            <a:r>
              <a:rPr lang="en-US" sz="1200" dirty="0" smtClean="0"/>
              <a:t>users/</a:t>
            </a:r>
            <a:r>
              <a:rPr lang="el-GR" sz="1200" dirty="0" smtClean="0"/>
              <a:t>πειράματα.</a:t>
            </a:r>
            <a:endParaRPr lang="el-GR" sz="1200" dirty="0"/>
          </a:p>
        </p:txBody>
      </p:sp>
    </p:spTree>
    <p:extLst>
      <p:ext uri="{BB962C8B-B14F-4D97-AF65-F5344CB8AC3E}">
        <p14:creationId xmlns:p14="http://schemas.microsoft.com/office/powerpoint/2010/main" val="10707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181" y="22856"/>
            <a:ext cx="8260109" cy="7478970"/>
          </a:xfrm>
          <a:prstGeom prst="rect">
            <a:avLst/>
          </a:prstGeom>
          <a:noFill/>
        </p:spPr>
        <p:txBody>
          <a:bodyPr wrap="square" rtlCol="0">
            <a:spAutoFit/>
          </a:bodyPr>
          <a:lstStyle/>
          <a:p>
            <a:r>
              <a:rPr lang="en-US" sz="3600" b="1" dirty="0" smtClean="0"/>
              <a:t>App’s </a:t>
            </a:r>
            <a:r>
              <a:rPr lang="en-US" sz="3600" b="1" dirty="0" smtClean="0"/>
              <a:t>Plugin manager</a:t>
            </a:r>
            <a:r>
              <a:rPr lang="el-GR" sz="3600" b="1" dirty="0" smtClean="0"/>
              <a:t>–</a:t>
            </a:r>
            <a:r>
              <a:rPr lang="en-US" sz="3600" b="1" dirty="0" smtClean="0"/>
              <a:t>security manager</a:t>
            </a:r>
            <a:endParaRPr lang="el-GR" sz="3600" b="1" dirty="0" smtClean="0"/>
          </a:p>
          <a:p>
            <a:endParaRPr lang="el-GR" sz="1600" b="1" dirty="0" smtClean="0"/>
          </a:p>
          <a:p>
            <a:pPr marL="285750" indent="-285750">
              <a:buFont typeface="Arial" panose="020B0604020202020204" pitchFamily="34" charset="0"/>
              <a:buChar char="•"/>
            </a:pPr>
            <a:r>
              <a:rPr lang="en-US" dirty="0" smtClean="0"/>
              <a:t>O </a:t>
            </a:r>
            <a:r>
              <a:rPr lang="en-US" dirty="0" smtClean="0"/>
              <a:t>plugin manager </a:t>
            </a:r>
            <a:r>
              <a:rPr lang="el-GR" dirty="0" smtClean="0"/>
              <a:t>τρεχει στο </a:t>
            </a:r>
            <a:r>
              <a:rPr lang="en-US" dirty="0" smtClean="0"/>
              <a:t>background </a:t>
            </a:r>
            <a:r>
              <a:rPr lang="el-GR" dirty="0" smtClean="0"/>
              <a:t>από τη στιγμή που εγκατέστησε</a:t>
            </a:r>
            <a:r>
              <a:rPr lang="en-US" dirty="0" smtClean="0"/>
              <a:t> </a:t>
            </a:r>
            <a:r>
              <a:rPr lang="el-GR" dirty="0" smtClean="0"/>
              <a:t>την εφαρμογή ο </a:t>
            </a:r>
            <a:r>
              <a:rPr lang="en-US" dirty="0" smtClean="0"/>
              <a:t>user</a:t>
            </a:r>
            <a:r>
              <a:rPr lang="el-GR" dirty="0" smtClean="0"/>
              <a:t>.</a:t>
            </a:r>
          </a:p>
          <a:p>
            <a:endParaRPr lang="el-GR" dirty="0" smtClean="0"/>
          </a:p>
          <a:p>
            <a:pPr marL="285750" indent="-285750">
              <a:buFont typeface="Arial" panose="020B0604020202020204" pitchFamily="34" charset="0"/>
              <a:buChar char="•"/>
            </a:pPr>
            <a:r>
              <a:rPr lang="el-GR" dirty="0"/>
              <a:t>Αναφεραμε προηγουμένως τη λιστα την οποία κρατάει ο </a:t>
            </a:r>
            <a:r>
              <a:rPr lang="en-US" dirty="0"/>
              <a:t>server </a:t>
            </a:r>
            <a:r>
              <a:rPr lang="el-GR" dirty="0"/>
              <a:t>και η οποία καθοριζει το πείραμα το οποίο θέλει να τρέξει ο </a:t>
            </a:r>
            <a:r>
              <a:rPr lang="en-US" dirty="0"/>
              <a:t>admin</a:t>
            </a:r>
            <a:r>
              <a:rPr lang="en-US" dirty="0" smtClean="0"/>
              <a:t>.</a:t>
            </a:r>
            <a:endParaRPr lang="el-GR" dirty="0" smtClean="0"/>
          </a:p>
          <a:p>
            <a:endParaRPr lang="el-GR" dirty="0" smtClean="0"/>
          </a:p>
          <a:p>
            <a:pPr marL="285750" indent="-285750">
              <a:buFont typeface="Arial" panose="020B0604020202020204" pitchFamily="34" charset="0"/>
              <a:buChar char="•"/>
            </a:pPr>
            <a:r>
              <a:rPr lang="el-GR" dirty="0" smtClean="0"/>
              <a:t>Ανα τακτά χρονικά διαστήματα ο </a:t>
            </a:r>
            <a:r>
              <a:rPr lang="en-US" dirty="0" smtClean="0"/>
              <a:t>plugin manager</a:t>
            </a:r>
            <a:r>
              <a:rPr lang="el-GR" dirty="0" smtClean="0"/>
              <a:t> ζητάει από τον </a:t>
            </a:r>
            <a:r>
              <a:rPr lang="en-US" dirty="0" smtClean="0"/>
              <a:t>server </a:t>
            </a:r>
            <a:r>
              <a:rPr lang="el-GR" dirty="0"/>
              <a:t>α</a:t>
            </a:r>
            <a:r>
              <a:rPr lang="el-GR" dirty="0" smtClean="0"/>
              <a:t>υτή τη λιστα με ένα </a:t>
            </a:r>
            <a:r>
              <a:rPr lang="en-US" dirty="0" smtClean="0"/>
              <a:t>http get request</a:t>
            </a:r>
            <a:r>
              <a:rPr lang="el-GR" dirty="0"/>
              <a:t>:</a:t>
            </a:r>
            <a:endParaRPr lang="el-GR" dirty="0" smtClean="0"/>
          </a:p>
          <a:p>
            <a:endParaRPr lang="el-GR" dirty="0" smtClean="0"/>
          </a:p>
          <a:p>
            <a:pPr marL="800100" lvl="1" indent="-342900" algn="just">
              <a:buFont typeface="+mj-lt"/>
              <a:buAutoNum type="arabicPeriod"/>
            </a:pPr>
            <a:r>
              <a:rPr lang="el-GR" sz="1600" dirty="0" smtClean="0"/>
              <a:t>Αν σκανάρωντας τη λίστα αυτή δεί κάποιο </a:t>
            </a:r>
            <a:r>
              <a:rPr lang="en-US" sz="1600" dirty="0" smtClean="0"/>
              <a:t>bundle </a:t>
            </a:r>
            <a:r>
              <a:rPr lang="el-GR" sz="1600" dirty="0" smtClean="0"/>
              <a:t>το οποίο δεν είναι </a:t>
            </a:r>
            <a:r>
              <a:rPr lang="en-US" sz="1600" dirty="0" smtClean="0"/>
              <a:t>installed/started</a:t>
            </a:r>
            <a:r>
              <a:rPr lang="el-GR" sz="1600" dirty="0" smtClean="0"/>
              <a:t> στο </a:t>
            </a:r>
            <a:r>
              <a:rPr lang="en-US" sz="1600" dirty="0" smtClean="0"/>
              <a:t>Felix, </a:t>
            </a:r>
            <a:r>
              <a:rPr lang="el-GR" sz="1600" dirty="0" smtClean="0"/>
              <a:t>κάνει </a:t>
            </a:r>
            <a:r>
              <a:rPr lang="en-US" sz="1600" dirty="0" smtClean="0"/>
              <a:t>alert </a:t>
            </a:r>
            <a:r>
              <a:rPr lang="el-GR" sz="1600" dirty="0" smtClean="0"/>
              <a:t>με </a:t>
            </a:r>
            <a:r>
              <a:rPr lang="en-US" sz="1600" dirty="0" smtClean="0"/>
              <a:t>notification </a:t>
            </a:r>
            <a:r>
              <a:rPr lang="el-GR" sz="1600" dirty="0" smtClean="0"/>
              <a:t>στον </a:t>
            </a:r>
            <a:r>
              <a:rPr lang="en-US" sz="1600" dirty="0" smtClean="0"/>
              <a:t>user </a:t>
            </a:r>
            <a:r>
              <a:rPr lang="el-GR" sz="1600" dirty="0" smtClean="0"/>
              <a:t>και με το </a:t>
            </a:r>
            <a:r>
              <a:rPr lang="en-US" sz="1600" dirty="0" smtClean="0"/>
              <a:t>pop up </a:t>
            </a:r>
            <a:r>
              <a:rPr lang="el-GR" sz="1600" dirty="0" smtClean="0"/>
              <a:t>που βλέπουμε στην εικόνα δίπλα</a:t>
            </a:r>
            <a:r>
              <a:rPr lang="en-US" sz="1600" dirty="0" smtClean="0"/>
              <a:t> o security manager</a:t>
            </a:r>
            <a:r>
              <a:rPr lang="el-GR" sz="1600" dirty="0" smtClean="0"/>
              <a:t> ζητάει </a:t>
            </a:r>
            <a:r>
              <a:rPr lang="en-US" sz="1600" dirty="0" smtClean="0"/>
              <a:t>permission </a:t>
            </a:r>
            <a:r>
              <a:rPr lang="el-GR" sz="1600" dirty="0" smtClean="0"/>
              <a:t>για τη χρήση του (ρωτάει κατά κάποιο τρόπο τον </a:t>
            </a:r>
            <a:r>
              <a:rPr lang="en-US" sz="1600" dirty="0" smtClean="0"/>
              <a:t>user </a:t>
            </a:r>
            <a:r>
              <a:rPr lang="el-GR" sz="1600" dirty="0" smtClean="0"/>
              <a:t>αν επιθυμεί να συμμετάσχει</a:t>
            </a:r>
            <a:r>
              <a:rPr lang="en-US" sz="1600" dirty="0" smtClean="0"/>
              <a:t> </a:t>
            </a:r>
            <a:r>
              <a:rPr lang="el-GR" sz="1600" dirty="0" smtClean="0"/>
              <a:t>στο πείραμα). </a:t>
            </a:r>
            <a:r>
              <a:rPr lang="el-GR" sz="1600" dirty="0" smtClean="0"/>
              <a:t>Εαν  ο </a:t>
            </a:r>
            <a:r>
              <a:rPr lang="en-US" sz="1600" dirty="0" smtClean="0"/>
              <a:t>user </a:t>
            </a:r>
            <a:r>
              <a:rPr lang="el-GR" sz="1600" dirty="0" smtClean="0"/>
              <a:t>δώσει την άδειά του, τότε ο </a:t>
            </a:r>
            <a:r>
              <a:rPr lang="en-US" sz="1600" dirty="0" smtClean="0"/>
              <a:t>plugin manager </a:t>
            </a:r>
            <a:r>
              <a:rPr lang="el-GR" sz="1600" dirty="0" smtClean="0"/>
              <a:t>φροντίζει να ελέγξει </a:t>
            </a:r>
            <a:r>
              <a:rPr lang="el-GR" sz="1600" dirty="0" smtClean="0"/>
              <a:t>αν </a:t>
            </a:r>
            <a:r>
              <a:rPr lang="el-GR" sz="1600" dirty="0" smtClean="0"/>
              <a:t>υπάρχει </a:t>
            </a:r>
            <a:r>
              <a:rPr lang="el-GR" sz="1600" dirty="0" smtClean="0"/>
              <a:t>ήδη </a:t>
            </a:r>
            <a:r>
              <a:rPr lang="el-GR" sz="1600" dirty="0" smtClean="0"/>
              <a:t>το </a:t>
            </a:r>
            <a:r>
              <a:rPr lang="en-US" sz="1600" dirty="0" smtClean="0"/>
              <a:t>bundle </a:t>
            </a:r>
            <a:r>
              <a:rPr lang="el-GR" sz="1600" dirty="0" smtClean="0"/>
              <a:t>στην </a:t>
            </a:r>
            <a:r>
              <a:rPr lang="en-US" sz="1600" dirty="0" smtClean="0"/>
              <a:t>SD card </a:t>
            </a:r>
            <a:r>
              <a:rPr lang="el-GR" sz="1600" dirty="0" smtClean="0"/>
              <a:t>του κινητού (πιθανώς από παλάιότερο πειραμα που είχε τρεξει) και </a:t>
            </a:r>
            <a:r>
              <a:rPr lang="el-GR" sz="1600" dirty="0" smtClean="0"/>
              <a:t>αν </a:t>
            </a:r>
            <a:r>
              <a:rPr lang="el-GR" sz="1600" dirty="0" smtClean="0"/>
              <a:t>οχι , στελνει </a:t>
            </a:r>
            <a:r>
              <a:rPr lang="en-US" sz="1600" dirty="0" smtClean="0"/>
              <a:t>http </a:t>
            </a:r>
            <a:r>
              <a:rPr lang="en-US" sz="1600" dirty="0"/>
              <a:t>get request </a:t>
            </a:r>
            <a:r>
              <a:rPr lang="el-GR" sz="1600" dirty="0"/>
              <a:t>στον </a:t>
            </a:r>
            <a:r>
              <a:rPr lang="en-US" sz="1600" dirty="0"/>
              <a:t>server </a:t>
            </a:r>
            <a:r>
              <a:rPr lang="el-GR" sz="1600" dirty="0"/>
              <a:t>και ζητάει το εν λόγω </a:t>
            </a:r>
            <a:r>
              <a:rPr lang="en-US" sz="1600" dirty="0" smtClean="0"/>
              <a:t>bundle</a:t>
            </a:r>
            <a:r>
              <a:rPr lang="el-GR" sz="1600" dirty="0" smtClean="0"/>
              <a:t> το οποίο διατίθεται ως </a:t>
            </a:r>
            <a:r>
              <a:rPr lang="en-US" sz="1600" dirty="0" smtClean="0"/>
              <a:t>Restful web service.</a:t>
            </a:r>
            <a:r>
              <a:rPr lang="el-GR" sz="1600" dirty="0" smtClean="0"/>
              <a:t> Στη συνέχεια προχωράει </a:t>
            </a:r>
            <a:r>
              <a:rPr lang="el-GR" sz="1600" dirty="0" smtClean="0"/>
              <a:t>στη εγκαταστασή</a:t>
            </a:r>
            <a:r>
              <a:rPr lang="en-US" sz="1600" dirty="0" smtClean="0"/>
              <a:t>/</a:t>
            </a:r>
            <a:r>
              <a:rPr lang="el-GR" sz="1600" dirty="0" smtClean="0"/>
              <a:t>εκκίνησή του</a:t>
            </a:r>
            <a:r>
              <a:rPr lang="en-US" sz="1600" dirty="0" smtClean="0"/>
              <a:t> </a:t>
            </a:r>
            <a:r>
              <a:rPr lang="el-GR" sz="1600" dirty="0" smtClean="0"/>
              <a:t>στο </a:t>
            </a:r>
            <a:r>
              <a:rPr lang="en-US" sz="1600" dirty="0" smtClean="0"/>
              <a:t>Felix</a:t>
            </a:r>
            <a:r>
              <a:rPr lang="el-GR" sz="1600" dirty="0" smtClean="0"/>
              <a:t>. </a:t>
            </a:r>
            <a:r>
              <a:rPr lang="el-GR" sz="1600" dirty="0" smtClean="0"/>
              <a:t>Αν υπαρχει ήδη </a:t>
            </a:r>
            <a:r>
              <a:rPr lang="el-GR" sz="1600" dirty="0" smtClean="0"/>
              <a:t>στην </a:t>
            </a:r>
            <a:r>
              <a:rPr lang="en-US" sz="1600" dirty="0" smtClean="0"/>
              <a:t>SD card </a:t>
            </a:r>
            <a:r>
              <a:rPr lang="el-GR" sz="1600" dirty="0" smtClean="0"/>
              <a:t>απλά το κάνει </a:t>
            </a:r>
            <a:r>
              <a:rPr lang="en-US" sz="1600" dirty="0" smtClean="0"/>
              <a:t>start</a:t>
            </a:r>
            <a:r>
              <a:rPr lang="el-GR" sz="1600" dirty="0" smtClean="0"/>
              <a:t>.</a:t>
            </a:r>
            <a:endParaRPr lang="en-US" sz="1600" dirty="0" smtClean="0"/>
          </a:p>
          <a:p>
            <a:endParaRPr lang="en-US" dirty="0" smtClean="0"/>
          </a:p>
          <a:p>
            <a:endParaRPr lang="el-GR" dirty="0"/>
          </a:p>
          <a:p>
            <a:pPr marL="285750" indent="-285750">
              <a:buFont typeface="Arial" panose="020B0604020202020204" pitchFamily="34" charset="0"/>
              <a:buChar char="•"/>
            </a:pPr>
            <a:endParaRPr lang="el-GR" dirty="0" smtClean="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9291" y="309344"/>
            <a:ext cx="3607622" cy="6413552"/>
          </a:xfrm>
          <a:prstGeom prst="rect">
            <a:avLst/>
          </a:prstGeom>
        </p:spPr>
      </p:pic>
    </p:spTree>
    <p:extLst>
      <p:ext uri="{BB962C8B-B14F-4D97-AF65-F5344CB8AC3E}">
        <p14:creationId xmlns:p14="http://schemas.microsoft.com/office/powerpoint/2010/main" val="157907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78895" y="444448"/>
            <a:ext cx="3651108" cy="6413552"/>
          </a:xfrm>
        </p:spPr>
      </p:pic>
      <p:sp>
        <p:nvSpPr>
          <p:cNvPr id="6" name="TextBox 5"/>
          <p:cNvSpPr txBox="1"/>
          <p:nvPr/>
        </p:nvSpPr>
        <p:spPr>
          <a:xfrm>
            <a:off x="71252" y="154380"/>
            <a:ext cx="4336975" cy="5632311"/>
          </a:xfrm>
          <a:prstGeom prst="rect">
            <a:avLst/>
          </a:prstGeom>
          <a:noFill/>
        </p:spPr>
        <p:txBody>
          <a:bodyPr wrap="square" rtlCol="0">
            <a:spAutoFit/>
          </a:bodyPr>
          <a:lstStyle/>
          <a:p>
            <a:endParaRPr lang="el-GR" dirty="0"/>
          </a:p>
          <a:p>
            <a:pPr marL="800100" lvl="1" indent="-342900" algn="just">
              <a:buFont typeface="+mj-lt"/>
              <a:buAutoNum type="arabicPeriod" startAt="2"/>
            </a:pPr>
            <a:r>
              <a:rPr lang="el-GR" sz="1600" dirty="0"/>
              <a:t>Αν σκανάρωντας τη λίστα αυτή </a:t>
            </a:r>
            <a:r>
              <a:rPr lang="el-GR" sz="1600" dirty="0" smtClean="0"/>
              <a:t>ΔΕΝ δεί </a:t>
            </a:r>
            <a:r>
              <a:rPr lang="el-GR" sz="1600" dirty="0"/>
              <a:t>κάποιο </a:t>
            </a:r>
            <a:r>
              <a:rPr lang="en-US" sz="1600" dirty="0"/>
              <a:t>bundle </a:t>
            </a:r>
            <a:r>
              <a:rPr lang="el-GR" sz="1600" dirty="0"/>
              <a:t>το </a:t>
            </a:r>
            <a:r>
              <a:rPr lang="el-GR" sz="1600" dirty="0" smtClean="0"/>
              <a:t>οποίο είναι </a:t>
            </a:r>
            <a:r>
              <a:rPr lang="en-US" sz="1600" dirty="0"/>
              <a:t>installed/started</a:t>
            </a:r>
            <a:r>
              <a:rPr lang="el-GR" sz="1600" dirty="0"/>
              <a:t> στο </a:t>
            </a:r>
            <a:r>
              <a:rPr lang="en-US" sz="1600" dirty="0" smtClean="0"/>
              <a:t>Felix, </a:t>
            </a:r>
            <a:r>
              <a:rPr lang="el-GR" sz="1600" dirty="0" smtClean="0"/>
              <a:t>καταλαβαίνει πως το πείραμα που τον χρησιμοποιού</a:t>
            </a:r>
            <a:r>
              <a:rPr lang="el-GR" sz="1600" dirty="0"/>
              <a:t>σ</a:t>
            </a:r>
            <a:r>
              <a:rPr lang="el-GR" sz="1600" dirty="0" smtClean="0"/>
              <a:t>ε σταμάτησε και έτσι φροντίζει να το κάνει </a:t>
            </a:r>
            <a:r>
              <a:rPr lang="en-US" sz="1600" dirty="0" smtClean="0"/>
              <a:t>stop/uninstall </a:t>
            </a:r>
            <a:r>
              <a:rPr lang="el-GR" sz="1600" dirty="0" smtClean="0"/>
              <a:t>από το </a:t>
            </a:r>
            <a:r>
              <a:rPr lang="en-US" sz="1600" dirty="0" smtClean="0"/>
              <a:t>Felix</a:t>
            </a:r>
            <a:r>
              <a:rPr lang="el-GR" sz="1600" dirty="0" smtClean="0"/>
              <a:t> χωρίς όμως να το σβήνει απο την </a:t>
            </a:r>
            <a:r>
              <a:rPr lang="en-US" sz="1600" dirty="0" smtClean="0"/>
              <a:t>SD card </a:t>
            </a:r>
            <a:r>
              <a:rPr lang="el-GR" sz="1600" dirty="0" smtClean="0"/>
              <a:t>του </a:t>
            </a:r>
            <a:r>
              <a:rPr lang="en-US" sz="1600" dirty="0" smtClean="0"/>
              <a:t>app</a:t>
            </a:r>
            <a:r>
              <a:rPr lang="el-GR" sz="1600" dirty="0" smtClean="0"/>
              <a:t>. </a:t>
            </a:r>
            <a:endParaRPr lang="en-US" sz="1600" dirty="0" smtClean="0"/>
          </a:p>
          <a:p>
            <a:pPr marL="800100" lvl="1" indent="-342900" algn="just">
              <a:buFont typeface="+mj-lt"/>
              <a:buAutoNum type="arabicPeriod" startAt="2"/>
            </a:pPr>
            <a:endParaRPr lang="en-US" dirty="0" smtClean="0"/>
          </a:p>
          <a:p>
            <a:pPr algn="just"/>
            <a:endParaRPr lang="en-US" dirty="0" smtClean="0"/>
          </a:p>
          <a:p>
            <a:pPr marL="285750" indent="-285750" algn="just">
              <a:buFont typeface="Arial" panose="020B0604020202020204" pitchFamily="34" charset="0"/>
              <a:buChar char="•"/>
            </a:pPr>
            <a:r>
              <a:rPr lang="el-GR" dirty="0" smtClean="0"/>
              <a:t>Τα </a:t>
            </a:r>
            <a:r>
              <a:rPr lang="en-US" dirty="0"/>
              <a:t>bundles </a:t>
            </a:r>
            <a:r>
              <a:rPr lang="el-GR" dirty="0"/>
              <a:t>που γίνονται </a:t>
            </a:r>
            <a:r>
              <a:rPr lang="en-US" dirty="0" smtClean="0"/>
              <a:t>fetch </a:t>
            </a:r>
            <a:r>
              <a:rPr lang="el-GR" dirty="0" smtClean="0"/>
              <a:t>από τον </a:t>
            </a:r>
            <a:r>
              <a:rPr lang="en-US" dirty="0" smtClean="0"/>
              <a:t>server </a:t>
            </a:r>
            <a:r>
              <a:rPr lang="el-GR" dirty="0" smtClean="0"/>
              <a:t>αποθηκεύονται </a:t>
            </a:r>
            <a:r>
              <a:rPr lang="el-GR" dirty="0"/>
              <a:t>στην </a:t>
            </a:r>
            <a:r>
              <a:rPr lang="en-US" dirty="0"/>
              <a:t>SD </a:t>
            </a:r>
            <a:r>
              <a:rPr lang="el-GR" dirty="0"/>
              <a:t>του κινητού</a:t>
            </a:r>
            <a:r>
              <a:rPr lang="en-US" dirty="0"/>
              <a:t> </a:t>
            </a:r>
            <a:r>
              <a:rPr lang="en-US" dirty="0" smtClean="0"/>
              <a:t>(fetched </a:t>
            </a:r>
            <a:r>
              <a:rPr lang="en-US" dirty="0"/>
              <a:t>bundles repository)</a:t>
            </a:r>
            <a:r>
              <a:rPr lang="el-GR" dirty="0" smtClean="0"/>
              <a:t>.</a:t>
            </a:r>
          </a:p>
          <a:p>
            <a:pPr marL="285750" indent="-285750" algn="just">
              <a:buFont typeface="Arial" panose="020B0604020202020204" pitchFamily="34" charset="0"/>
              <a:buChar char="•"/>
            </a:pPr>
            <a:endParaRPr lang="el-GR" dirty="0"/>
          </a:p>
          <a:p>
            <a:pPr algn="just"/>
            <a:endParaRPr lang="en-US" dirty="0" smtClean="0"/>
          </a:p>
          <a:p>
            <a:pPr marL="285750" indent="-285750" algn="just">
              <a:buFont typeface="Arial" panose="020B0604020202020204" pitchFamily="34" charset="0"/>
              <a:buChar char="•"/>
            </a:pPr>
            <a:r>
              <a:rPr lang="en-US" dirty="0" smtClean="0"/>
              <a:t>O user </a:t>
            </a:r>
            <a:r>
              <a:rPr lang="el-GR" dirty="0" smtClean="0"/>
              <a:t>μπορεί να συμμετέχει σε πολλά πειράματα ταυτόχρονα.</a:t>
            </a:r>
          </a:p>
          <a:p>
            <a:pPr marL="285750" indent="-285750" algn="just">
              <a:buFont typeface="Arial" panose="020B0604020202020204" pitchFamily="34" charset="0"/>
              <a:buChar char="•"/>
            </a:pPr>
            <a:endParaRPr lang="el-GR" dirty="0"/>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4195" y="444448"/>
            <a:ext cx="3420803" cy="6081429"/>
          </a:xfrm>
          <a:prstGeom prst="rect">
            <a:avLst/>
          </a:prstGeom>
        </p:spPr>
      </p:pic>
    </p:spTree>
    <p:extLst>
      <p:ext uri="{BB962C8B-B14F-4D97-AF65-F5344CB8AC3E}">
        <p14:creationId xmlns:p14="http://schemas.microsoft.com/office/powerpoint/2010/main" val="28479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01938" y="477673"/>
            <a:ext cx="3305650" cy="5876712"/>
          </a:xfrm>
        </p:spPr>
      </p:pic>
      <p:sp>
        <p:nvSpPr>
          <p:cNvPr id="5" name="TextBox 4"/>
          <p:cNvSpPr txBox="1"/>
          <p:nvPr/>
        </p:nvSpPr>
        <p:spPr>
          <a:xfrm>
            <a:off x="914400" y="1883392"/>
            <a:ext cx="6441743" cy="2308324"/>
          </a:xfrm>
          <a:prstGeom prst="rect">
            <a:avLst/>
          </a:prstGeom>
          <a:noFill/>
        </p:spPr>
        <p:txBody>
          <a:bodyPr wrap="square" rtlCol="0">
            <a:spAutoFit/>
          </a:bodyPr>
          <a:lstStyle/>
          <a:p>
            <a:pPr marL="285750" indent="-285750" algn="just">
              <a:buFont typeface="Arial" panose="020B0604020202020204" pitchFamily="34" charset="0"/>
              <a:buChar char="•"/>
            </a:pPr>
            <a:r>
              <a:rPr lang="el-GR" dirty="0" smtClean="0"/>
              <a:t>Πατώντας στο </a:t>
            </a:r>
            <a:r>
              <a:rPr lang="en-US" dirty="0" smtClean="0"/>
              <a:t>STOP button </a:t>
            </a:r>
            <a:r>
              <a:rPr lang="el-GR" dirty="0" smtClean="0"/>
              <a:t>ο </a:t>
            </a:r>
            <a:r>
              <a:rPr lang="en-US" dirty="0" smtClean="0"/>
              <a:t>user </a:t>
            </a:r>
            <a:r>
              <a:rPr lang="el-GR" dirty="0" smtClean="0"/>
              <a:t>διακόπτει την επικοινωνία με τον </a:t>
            </a:r>
            <a:r>
              <a:rPr lang="en-US" dirty="0" smtClean="0"/>
              <a:t>server </a:t>
            </a:r>
            <a:r>
              <a:rPr lang="el-GR" dirty="0" smtClean="0"/>
              <a:t>και κατά συνέπεια τη συμμετοχή του στο πείραμα. Οποιαδήποτε στιγμή μπορεί να ξανασυνδεθεί</a:t>
            </a:r>
            <a:r>
              <a:rPr lang="el-GR" dirty="0" smtClean="0"/>
              <a:t>.</a:t>
            </a:r>
          </a:p>
          <a:p>
            <a:pPr algn="just"/>
            <a:endParaRPr lang="el-GR" dirty="0" smtClean="0"/>
          </a:p>
          <a:p>
            <a:pPr marL="285750" indent="-285750" algn="just">
              <a:buFont typeface="Arial" panose="020B0604020202020204" pitchFamily="34" charset="0"/>
              <a:buChar char="•"/>
            </a:pPr>
            <a:r>
              <a:rPr lang="el-GR" dirty="0" smtClean="0"/>
              <a:t>Όταν </a:t>
            </a:r>
            <a:r>
              <a:rPr lang="el-GR" dirty="0" smtClean="0"/>
              <a:t>αποσυνδεθεί ο </a:t>
            </a:r>
            <a:r>
              <a:rPr lang="en-US" dirty="0" smtClean="0"/>
              <a:t>user,</a:t>
            </a:r>
            <a:r>
              <a:rPr lang="el-GR" dirty="0" smtClean="0"/>
              <a:t> </a:t>
            </a:r>
            <a:r>
              <a:rPr lang="el-GR" dirty="0" smtClean="0"/>
              <a:t>τα </a:t>
            </a:r>
            <a:r>
              <a:rPr lang="en-US" dirty="0" smtClean="0"/>
              <a:t>bundles </a:t>
            </a:r>
            <a:r>
              <a:rPr lang="el-GR" dirty="0"/>
              <a:t>γίνονται </a:t>
            </a:r>
            <a:r>
              <a:rPr lang="en-US" dirty="0"/>
              <a:t>stop/uninstall </a:t>
            </a:r>
            <a:r>
              <a:rPr lang="el-GR" dirty="0"/>
              <a:t>στο </a:t>
            </a:r>
            <a:r>
              <a:rPr lang="en-US" dirty="0" smtClean="0"/>
              <a:t>Felix</a:t>
            </a:r>
            <a:r>
              <a:rPr lang="en-US" dirty="0"/>
              <a:t> </a:t>
            </a:r>
            <a:r>
              <a:rPr lang="el-GR" dirty="0" smtClean="0"/>
              <a:t>ΟΜΩΣ παραμένουν </a:t>
            </a:r>
            <a:r>
              <a:rPr lang="en-US" dirty="0" smtClean="0"/>
              <a:t>stored</a:t>
            </a:r>
            <a:r>
              <a:rPr lang="el-GR" dirty="0" smtClean="0"/>
              <a:t> </a:t>
            </a:r>
            <a:r>
              <a:rPr lang="el-GR" dirty="0" smtClean="0"/>
              <a:t>στην </a:t>
            </a:r>
            <a:r>
              <a:rPr lang="en-US" dirty="0" smtClean="0"/>
              <a:t>SD card </a:t>
            </a:r>
            <a:r>
              <a:rPr lang="el-GR" dirty="0" smtClean="0"/>
              <a:t>του </a:t>
            </a:r>
            <a:r>
              <a:rPr lang="el-GR" dirty="0" smtClean="0"/>
              <a:t>κινητού.</a:t>
            </a:r>
            <a:endParaRPr lang="el-GR" dirty="0"/>
          </a:p>
        </p:txBody>
      </p:sp>
    </p:spTree>
    <p:extLst>
      <p:ext uri="{BB962C8B-B14F-4D97-AF65-F5344CB8AC3E}">
        <p14:creationId xmlns:p14="http://schemas.microsoft.com/office/powerpoint/2010/main" val="74492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1427" y="157612"/>
            <a:ext cx="4846523" cy="6507325"/>
          </a:xfrm>
        </p:spPr>
      </p:pic>
      <p:sp>
        <p:nvSpPr>
          <p:cNvPr id="6" name="TextBox 5"/>
          <p:cNvSpPr txBox="1"/>
          <p:nvPr/>
        </p:nvSpPr>
        <p:spPr>
          <a:xfrm>
            <a:off x="232009" y="368490"/>
            <a:ext cx="4462819" cy="1200329"/>
          </a:xfrm>
          <a:prstGeom prst="rect">
            <a:avLst/>
          </a:prstGeom>
          <a:noFill/>
        </p:spPr>
        <p:txBody>
          <a:bodyPr wrap="square" rtlCol="0">
            <a:spAutoFit/>
          </a:bodyPr>
          <a:lstStyle/>
          <a:p>
            <a:r>
              <a:rPr lang="el-GR" sz="3600" dirty="0" smtClean="0"/>
              <a:t>Η αρχιτεκτονική της πλατφόρμας :</a:t>
            </a:r>
            <a:endParaRPr lang="el-GR" sz="3600" dirty="0"/>
          </a:p>
        </p:txBody>
      </p:sp>
    </p:spTree>
    <p:extLst>
      <p:ext uri="{BB962C8B-B14F-4D97-AF65-F5344CB8AC3E}">
        <p14:creationId xmlns:p14="http://schemas.microsoft.com/office/powerpoint/2010/main" val="230662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300</TotalTime>
  <Words>749</Words>
  <Application>Microsoft Office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Development of participatory sensing platform on top of android system environment using RESTful web services and modular Java design using OSGi framework, achieving real time software updates without pausing any running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malm</dc:creator>
  <cp:lastModifiedBy>malm</cp:lastModifiedBy>
  <cp:revision>87</cp:revision>
  <dcterms:created xsi:type="dcterms:W3CDTF">2016-02-02T19:13:29Z</dcterms:created>
  <dcterms:modified xsi:type="dcterms:W3CDTF">2016-02-03T18:36:28Z</dcterms:modified>
</cp:coreProperties>
</file>