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303" r:id="rId4"/>
    <p:sldId id="30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6"/>
    <p:restoredTop sz="97872"/>
  </p:normalViewPr>
  <p:slideViewPr>
    <p:cSldViewPr snapToGrid="0" showGuides="1">
      <p:cViewPr varScale="1">
        <p:scale>
          <a:sx n="223" d="100"/>
          <a:sy n="223" d="100"/>
        </p:scale>
        <p:origin x="6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8DEC5-6283-BC4C-AA9B-A62DCD862081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66038-9D42-C448-89DE-89B662E5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5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Decision point </a:t>
            </a:r>
            <a:r>
              <a:rPr lang="en-US" dirty="0" err="1"/>
              <a:t>here:Should</a:t>
            </a:r>
            <a:r>
              <a:rPr lang="en-US" dirty="0"/>
              <a:t> we expand the parameter space and fit again?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0A298-6F8F-B94A-9330-08CC991B0A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7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collect new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0A298-6F8F-B94A-9330-08CC991B0A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FB6E-B08A-DD3F-4758-371AA9816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DF3CF-76BE-6FCD-D973-B01F1AE71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7A649-361A-43F9-878D-C7FDFE15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101-8CBE-3E40-87AE-8BC7676C8713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31E60-E403-EC56-4705-40C5045A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AD42B-0013-8FF7-3463-702F71C1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84E6-BE18-FB44-BCAE-FD73814EF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8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9AD4-EB9F-FAFB-3E08-DD8BD8AB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0A795-BB15-509A-1BA5-4516E7402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23AEC-11AF-6B95-EA96-8DF6FD14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101-8CBE-3E40-87AE-8BC7676C8713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D7B18-F87D-55D9-06E5-40050676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8F209-1976-BA08-E75E-DA26F353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84E6-BE18-FB44-BCAE-FD73814EF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2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DB5B2-0DE3-442A-83AE-40E032F5E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612B1-1FE4-6601-9D65-9DE338AAA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F923F-8F4B-277E-CB0A-C2A515D2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101-8CBE-3E40-87AE-8BC7676C8713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66E4F-1F3A-CFD6-7AF7-CABECE4D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694F7-0B63-2B9D-E93A-BCD74F57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84E6-BE18-FB44-BCAE-FD73814EF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5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0306-0A4E-DBB6-646A-08D24180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BEB8-CE29-2B86-4223-8C1DA14D4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35D8-3910-93A5-CD2A-03D907D4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101-8CBE-3E40-87AE-8BC7676C8713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5EA13-AB62-4872-08F6-581FE531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B0D35-C12B-7731-514B-23424EA8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84E6-BE18-FB44-BCAE-FD73814EF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2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DC22-830E-9FC7-2684-98BE6F74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FC71C-6453-ACAF-FEE9-C60FF5E39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93400-67B2-4A8E-FFFB-38CAC0F8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101-8CBE-3E40-87AE-8BC7676C8713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CBA74-7CB9-E2EF-86F1-EB0C6EDC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FAEB-7C62-E0ED-D654-12357B20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84E6-BE18-FB44-BCAE-FD73814EF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8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1BC1-6690-C65B-97B7-4AA5C55A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70459-109C-81ED-48A0-81F76BD97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9E6EE-7D1C-BF25-7E64-B8E01C441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08C82-6E72-4DBB-7C47-B96E8643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101-8CBE-3E40-87AE-8BC7676C8713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9F433-1079-661C-3591-D29DB1F1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531C5-F357-3BF3-132A-86B73FD3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84E6-BE18-FB44-BCAE-FD73814EF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1B1C-962A-9338-84D3-C7FE2218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9B1B0-65A4-BE86-DA12-9D30036AD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769B7-4FA7-C3E4-40CF-0DEF4FC0B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B917C-E1E3-BAD1-6ADC-4F6EB9ED5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6CFD82-1727-A7E4-0A19-F202D0613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73456-266B-B7BA-38CA-FBEC7217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101-8CBE-3E40-87AE-8BC7676C8713}" type="datetimeFigureOut">
              <a:rPr lang="en-US" smtClean="0"/>
              <a:t>2/2/23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7595A-CBFE-EA87-7AB6-30418CE7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E0643-C10C-C671-421B-83870A9E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84E6-BE18-FB44-BCAE-FD73814EF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3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465C-46F9-4CC2-432D-7D8A14B4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92462-2677-3826-48DD-96775746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101-8CBE-3E40-87AE-8BC7676C8713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D6980-DD3E-C5A3-435D-8ECB7418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6303A-E029-1F46-5727-A56E040B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84E6-BE18-FB44-BCAE-FD73814EF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6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05C1B-6BC3-D69D-4434-E9C2E563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101-8CBE-3E40-87AE-8BC7676C8713}" type="datetimeFigureOut">
              <a:rPr lang="en-US" smtClean="0"/>
              <a:t>2/2/23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4CDCE-7C3E-38B8-F244-478624CB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7F576-ACB1-BC18-F87F-198DD154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84E6-BE18-FB44-BCAE-FD73814EF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9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9DF9-2690-0C68-C1F8-3E095CA3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C9D7C-653F-4497-9A53-09CE44236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CADEA-549A-7C79-D710-E5598F963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AA502-FE58-1284-6822-37741428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101-8CBE-3E40-87AE-8BC7676C8713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F32E6-5278-4C8A-3EFF-3446A413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5C080-65A8-F907-4E09-0E8CB747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84E6-BE18-FB44-BCAE-FD73814EF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644B-96F5-C3DF-B4D9-423A1CAD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0232B-EF4F-E810-1520-760D087A8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D8A71-93AF-CC67-76AF-23754D22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D0DA3-4008-EF85-4EE6-9FD0A304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101-8CBE-3E40-87AE-8BC7676C8713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C43FA-9506-93CE-489A-49332A39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91210-47B0-39BD-30A5-CAE3B7D2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84E6-BE18-FB44-BCAE-FD73814EF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1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2743E-7611-F0B4-A4CC-9C2B3C9A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C4C03-BCC8-656E-8E93-90DE4740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0990-4D12-4FDB-4CDC-6C9439A1B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63101-8CBE-3E40-87AE-8BC7676C8713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5BBCC-44EA-8100-27E6-2EAD1BB28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5140C-C83E-3311-F1AE-2432AA6E4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84E6-BE18-FB44-BCAE-FD73814EF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6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FE82-A3C8-563B-5B87-75AA22684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118CC-D06E-A63B-1D2D-1BE99C935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8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5BA70-AC9B-A09A-0FE8-CE270D846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27" y="2845756"/>
            <a:ext cx="5257800" cy="3287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strike="sngStrike" dirty="0"/>
              <a:t>2. Change the </a:t>
            </a:r>
            <a:r>
              <a:rPr lang="en-US" sz="1800" b="1" i="1" u="sng" strike="sngStrike" dirty="0"/>
              <a:t>task</a:t>
            </a:r>
            <a:r>
              <a:rPr lang="en-US" sz="1800" b="1" strike="sngStrike" dirty="0"/>
              <a:t>:</a:t>
            </a:r>
          </a:p>
          <a:p>
            <a:r>
              <a:rPr lang="en-US" sz="1800" dirty="0"/>
              <a:t>Discourage WM use – </a:t>
            </a:r>
            <a:r>
              <a:rPr lang="en-US" sz="1800" i="1" dirty="0"/>
              <a:t>what’s left when WM can’t be used?</a:t>
            </a:r>
          </a:p>
          <a:p>
            <a:pPr lvl="1"/>
            <a:r>
              <a:rPr lang="en-US" sz="1800" i="1" dirty="0"/>
              <a:t>dynamic ISI</a:t>
            </a:r>
          </a:p>
          <a:p>
            <a:r>
              <a:rPr lang="en-US" sz="1800" dirty="0"/>
              <a:t>Discourage declarative learning for some blocks. </a:t>
            </a:r>
          </a:p>
          <a:p>
            <a:pPr lvl="1"/>
            <a:r>
              <a:rPr lang="en-US" sz="1800" i="1" dirty="0"/>
              <a:t>Utilize</a:t>
            </a:r>
            <a:r>
              <a:rPr lang="en-US" sz="1800" dirty="0"/>
              <a:t> difficult stimuli (stars?)</a:t>
            </a:r>
          </a:p>
          <a:p>
            <a:r>
              <a:rPr lang="en-US" sz="1800" dirty="0"/>
              <a:t>Detect RL vs LTM use by flipping associates. </a:t>
            </a:r>
          </a:p>
          <a:p>
            <a:endParaRPr lang="en-US" sz="1800" dirty="0"/>
          </a:p>
          <a:p>
            <a:pPr>
              <a:buFontTx/>
              <a:buChar char="-"/>
            </a:pPr>
            <a:endParaRPr lang="en-US" sz="1800" dirty="0"/>
          </a:p>
          <a:p>
            <a:pPr>
              <a:buFontTx/>
              <a:buChar char="-"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80F8C9-C6C7-40AA-2CD3-D26B4C2C3F30}"/>
              </a:ext>
            </a:extLst>
          </p:cNvPr>
          <p:cNvSpPr txBox="1">
            <a:spLocks/>
          </p:cNvSpPr>
          <p:nvPr/>
        </p:nvSpPr>
        <p:spPr>
          <a:xfrm>
            <a:off x="6716165" y="1667181"/>
            <a:ext cx="5257800" cy="262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3. </a:t>
            </a:r>
            <a:r>
              <a:rPr lang="en-US" sz="1800" b="1" strike="sngStrike" dirty="0"/>
              <a:t>Change the </a:t>
            </a:r>
            <a:r>
              <a:rPr lang="en-US" sz="1800" b="1" i="1" u="sng" strike="sngStrike" dirty="0"/>
              <a:t>models</a:t>
            </a:r>
            <a:r>
              <a:rPr lang="en-US" sz="1800" b="1" strike="sngStrike" dirty="0"/>
              <a:t>:</a:t>
            </a:r>
          </a:p>
          <a:p>
            <a:r>
              <a:rPr lang="en-US" sz="1800" dirty="0"/>
              <a:t>Increase the likelihood that WM would be used for easier conditions. </a:t>
            </a:r>
          </a:p>
          <a:p>
            <a:r>
              <a:rPr lang="en-US" sz="1800" dirty="0"/>
              <a:t>Increase load by providing a “Richer” experience of stimuli by defining more (overlapping) features (color, subject, orientation etc.)</a:t>
            </a:r>
          </a:p>
          <a:p>
            <a:r>
              <a:rPr lang="en-US" sz="1800" dirty="0"/>
              <a:t>Slower RL by altering parameter range?</a:t>
            </a:r>
          </a:p>
          <a:p>
            <a:endParaRPr lang="en-US" sz="1800" dirty="0">
              <a:solidFill>
                <a:schemeClr val="bg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DEA6F-2031-AD2B-27E6-8CEACC33B0E3}"/>
              </a:ext>
            </a:extLst>
          </p:cNvPr>
          <p:cNvSpPr txBox="1"/>
          <p:nvPr/>
        </p:nvSpPr>
        <p:spPr>
          <a:xfrm>
            <a:off x="404327" y="1667181"/>
            <a:ext cx="4472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b="1" dirty="0"/>
              <a:t>Do a </a:t>
            </a:r>
            <a:r>
              <a:rPr lang="en-US" b="1" i="1" dirty="0"/>
              <a:t>real</a:t>
            </a:r>
            <a:r>
              <a:rPr lang="en-US" b="1" dirty="0"/>
              <a:t> replication study </a:t>
            </a:r>
            <a:r>
              <a:rPr lang="en-US" dirty="0"/>
              <a:t>using the same experiment and models with a new group of people.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17EA81-0B14-44F4-B668-B52E36DA7D85}"/>
              </a:ext>
            </a:extLst>
          </p:cNvPr>
          <p:cNvSpPr txBox="1">
            <a:spLocks/>
          </p:cNvSpPr>
          <p:nvPr/>
        </p:nvSpPr>
        <p:spPr>
          <a:xfrm>
            <a:off x="6716165" y="4157944"/>
            <a:ext cx="5257800" cy="16353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4. Predict performance in a new task +: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	Weather Prediction Task or others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	- </a:t>
            </a:r>
            <a:r>
              <a:rPr lang="en-US" sz="1800" i="1" dirty="0"/>
              <a:t>Perhaps collect new data with additional 	tasks (span tasks, e.g.)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	- New expanded range of RLWM parameters</a:t>
            </a:r>
            <a:endParaRPr lang="en-US" sz="1800" dirty="0"/>
          </a:p>
          <a:p>
            <a:endParaRPr lang="en-US" sz="1800" dirty="0">
              <a:solidFill>
                <a:schemeClr val="bg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F24A6-F7AE-082B-6C6A-F362DED0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3F70-5FFC-B942-985C-E4EAC038460B}" type="slidenum">
              <a:rPr lang="en-US" smtClean="0"/>
              <a:t>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7EA1A6-7786-DEB6-C616-596F4933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20" y="250415"/>
            <a:ext cx="10515600" cy="837374"/>
          </a:xfrm>
        </p:spPr>
        <p:txBody>
          <a:bodyPr>
            <a:normAutofit/>
          </a:bodyPr>
          <a:lstStyle/>
          <a:p>
            <a:r>
              <a:rPr lang="en-US" sz="2400" dirty="0"/>
              <a:t>Goal: To test if estimated parameters in RLWM are </a:t>
            </a:r>
            <a:r>
              <a:rPr lang="en-US" sz="2400" i="1" dirty="0"/>
              <a:t>reliable predictors </a:t>
            </a:r>
            <a:r>
              <a:rPr lang="en-US" sz="2400" dirty="0"/>
              <a:t>of stable learning strategies. </a:t>
            </a:r>
          </a:p>
        </p:txBody>
      </p:sp>
    </p:spTree>
    <p:extLst>
      <p:ext uri="{BB962C8B-B14F-4D97-AF65-F5344CB8AC3E}">
        <p14:creationId xmlns:p14="http://schemas.microsoft.com/office/powerpoint/2010/main" val="318810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B2AB-B007-7CC8-63DE-594B1D22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>
            <a:normAutofit/>
          </a:bodyPr>
          <a:lstStyle/>
          <a:p>
            <a:r>
              <a:rPr lang="en-US" sz="2400" dirty="0"/>
              <a:t>Estimated parameters in Exp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B1FD1-6816-E03D-E97F-9EC65139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3F70-5FFC-B942-985C-E4EAC038460B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Figure 14.">
            <a:extLst>
              <a:ext uri="{FF2B5EF4-FFF2-40B4-BE49-F238E27FC236}">
                <a16:creationId xmlns:a16="http://schemas.microsoft.com/office/drawing/2014/main" id="{015FBE35-FEBF-5D6A-EB21-72032D85EC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3" t="12632"/>
          <a:stretch/>
        </p:blipFill>
        <p:spPr bwMode="auto">
          <a:xfrm>
            <a:off x="3382026" y="1395543"/>
            <a:ext cx="7971773" cy="532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4ED264-68A4-CC03-C826-53161BA1DAE8}"/>
              </a:ext>
            </a:extLst>
          </p:cNvPr>
          <p:cNvSpPr txBox="1"/>
          <p:nvPr/>
        </p:nvSpPr>
        <p:spPr>
          <a:xfrm>
            <a:off x="2666853" y="4972833"/>
            <a:ext cx="16516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RL learning rate</a:t>
            </a:r>
          </a:p>
        </p:txBody>
      </p:sp>
      <p:pic>
        <p:nvPicPr>
          <p:cNvPr id="6" name="Picture 2" descr="Figure 14.">
            <a:extLst>
              <a:ext uri="{FF2B5EF4-FFF2-40B4-BE49-F238E27FC236}">
                <a16:creationId xmlns:a16="http://schemas.microsoft.com/office/drawing/2014/main" id="{64F45377-20AA-AAD6-D790-91526D7B0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" t="28781" r="92967" b="35158"/>
          <a:stretch/>
        </p:blipFill>
        <p:spPr bwMode="auto">
          <a:xfrm>
            <a:off x="1546712" y="2204580"/>
            <a:ext cx="554276" cy="219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B5AD58-F05C-84E1-168B-FEFD41BFAC62}"/>
              </a:ext>
            </a:extLst>
          </p:cNvPr>
          <p:cNvSpPr txBox="1"/>
          <p:nvPr/>
        </p:nvSpPr>
        <p:spPr>
          <a:xfrm>
            <a:off x="2476353" y="4321448"/>
            <a:ext cx="18421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RL decision noise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0F6BE-AC8D-F7A9-4C6A-2E2C5373ACD1}"/>
              </a:ext>
            </a:extLst>
          </p:cNvPr>
          <p:cNvSpPr txBox="1"/>
          <p:nvPr/>
        </p:nvSpPr>
        <p:spPr>
          <a:xfrm>
            <a:off x="2720458" y="3664002"/>
            <a:ext cx="15980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LTM decay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7A882C-3F2D-1741-D3CC-DF58BF8B72AF}"/>
              </a:ext>
            </a:extLst>
          </p:cNvPr>
          <p:cNvSpPr txBox="1"/>
          <p:nvPr/>
        </p:nvSpPr>
        <p:spPr>
          <a:xfrm>
            <a:off x="2205253" y="3005993"/>
            <a:ext cx="21132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Spreading act. (WM)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E17737-6F9D-B47C-0E9B-FAC51628DB80}"/>
              </a:ext>
            </a:extLst>
          </p:cNvPr>
          <p:cNvSpPr txBox="1"/>
          <p:nvPr/>
        </p:nvSpPr>
        <p:spPr>
          <a:xfrm>
            <a:off x="3188984" y="2348547"/>
            <a:ext cx="11295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LTM noise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15B3D2-C7A8-6B62-B044-55575D172938}"/>
              </a:ext>
            </a:extLst>
          </p:cNvPr>
          <p:cNvSpPr txBox="1"/>
          <p:nvPr/>
        </p:nvSpPr>
        <p:spPr>
          <a:xfrm>
            <a:off x="1432349" y="1694222"/>
            <a:ext cx="28861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% RL used integrated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EF294-0F2C-046E-C1B1-8D9CDCF64E0F}"/>
              </a:ext>
            </a:extLst>
          </p:cNvPr>
          <p:cNvSpPr txBox="1"/>
          <p:nvPr/>
        </p:nvSpPr>
        <p:spPr>
          <a:xfrm>
            <a:off x="5599562" y="1449747"/>
            <a:ext cx="188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BCD"/>
                </a:solidFill>
              </a:rPr>
              <a:t>Participant counts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C3735-619D-D9DC-17DF-33BFF33299D2}"/>
              </a:ext>
            </a:extLst>
          </p:cNvPr>
          <p:cNvSpPr txBox="1"/>
          <p:nvPr/>
        </p:nvSpPr>
        <p:spPr>
          <a:xfrm>
            <a:off x="4760807" y="1688617"/>
            <a:ext cx="272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FC4"/>
                </a:solidFill>
              </a:rPr>
              <a:t>Unscaled parameter values</a:t>
            </a:r>
          </a:p>
        </p:txBody>
      </p:sp>
    </p:spTree>
    <p:extLst>
      <p:ext uri="{BB962C8B-B14F-4D97-AF65-F5344CB8AC3E}">
        <p14:creationId xmlns:p14="http://schemas.microsoft.com/office/powerpoint/2010/main" val="125536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DE39-985B-1742-E367-7054F2D0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518" y="396441"/>
            <a:ext cx="10515600" cy="837374"/>
          </a:xfrm>
        </p:spPr>
        <p:txBody>
          <a:bodyPr>
            <a:normAutofit/>
          </a:bodyPr>
          <a:lstStyle/>
          <a:p>
            <a:r>
              <a:rPr lang="en-US" sz="2400" dirty="0"/>
              <a:t>Goal: To test if estimated parameters in RLWM are reliable predictors of stable learning strategies.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62B01-D84D-23C7-0803-BFD52D31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3F70-5FFC-B942-985C-E4EAC038460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D9205D1-8547-0828-F051-FACD86B3A0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95350"/>
          <a:ext cx="4479100" cy="29667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39550">
                  <a:extLst>
                    <a:ext uri="{9D8B030D-6E8A-4147-A177-3AD203B41FA5}">
                      <a16:colId xmlns:a16="http://schemas.microsoft.com/office/drawing/2014/main" val="363869222"/>
                    </a:ext>
                  </a:extLst>
                </a:gridCol>
                <a:gridCol w="2239550">
                  <a:extLst>
                    <a:ext uri="{9D8B030D-6E8A-4147-A177-3AD203B41FA5}">
                      <a16:colId xmlns:a16="http://schemas.microsoft.com/office/drawing/2014/main" val="1373718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Experiment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26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RLWM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11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60 </a:t>
                      </a: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(stag +uclimb)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42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Weather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 </a:t>
                      </a: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(stag)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21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N-back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</a:t>
                      </a: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(stag +uclimb)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44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Span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(realm + uclimb)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02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Artificial Grammar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35 </a:t>
                      </a: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(stag)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37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All-UCLIMB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</a:t>
                      </a: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(uclimb)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316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C52864A-C969-0C99-28FE-3F1EC2C9B7AC}"/>
              </a:ext>
            </a:extLst>
          </p:cNvPr>
          <p:cNvSpPr txBox="1"/>
          <p:nvPr/>
        </p:nvSpPr>
        <p:spPr>
          <a:xfrm>
            <a:off x="6256751" y="2530256"/>
            <a:ext cx="3742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ACT-R Models that exist </a:t>
            </a:r>
            <a:r>
              <a:rPr lang="en-US" i="1" dirty="0"/>
              <a:t>in some form</a:t>
            </a:r>
            <a:r>
              <a:rPr lang="en-US" dirty="0"/>
              <a:t>:</a:t>
            </a:r>
          </a:p>
          <a:p>
            <a:r>
              <a:rPr lang="en-US" dirty="0"/>
              <a:t> - SPAN and N-back (Lovett et al.)</a:t>
            </a:r>
          </a:p>
          <a:p>
            <a:r>
              <a:rPr lang="en-US" dirty="0"/>
              <a:t> - PSS (Stocco et al.)</a:t>
            </a:r>
          </a:p>
          <a:p>
            <a:r>
              <a:rPr lang="en-US" dirty="0"/>
              <a:t> - Weather Prediction (TheT3ddy)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2608A-94B0-04DD-C5BB-AC75C5896EA3}"/>
              </a:ext>
            </a:extLst>
          </p:cNvPr>
          <p:cNvSpPr txBox="1"/>
          <p:nvPr/>
        </p:nvSpPr>
        <p:spPr>
          <a:xfrm>
            <a:off x="908136" y="1814779"/>
            <a:ext cx="156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data: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830868-9E52-08DF-5264-7EA41350DAEF}"/>
              </a:ext>
            </a:extLst>
          </p:cNvPr>
          <p:cNvSpPr txBox="1"/>
          <p:nvPr/>
        </p:nvSpPr>
        <p:spPr>
          <a:xfrm>
            <a:off x="6256751" y="4167115"/>
            <a:ext cx="568124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Perhaps we could use all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four</a:t>
            </a:r>
            <a:r>
              <a:rPr lang="en-US" dirty="0"/>
              <a:t> tasks to test the reliability of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Working memory</a:t>
            </a:r>
            <a:r>
              <a:rPr lang="en-US" dirty="0"/>
              <a:t> function/parameters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Reinforcement Learning</a:t>
            </a:r>
            <a:r>
              <a:rPr lang="en-US" dirty="0"/>
              <a:t> function/parameters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LTM </a:t>
            </a:r>
            <a:r>
              <a:rPr lang="en-US" dirty="0"/>
              <a:t>function/parameters</a:t>
            </a:r>
          </a:p>
          <a:p>
            <a:endParaRPr lang="en-US" dirty="0"/>
          </a:p>
          <a:p>
            <a:r>
              <a:rPr lang="en-US" sz="1400" i="1" dirty="0"/>
              <a:t>Note: probably fit all RLWM subjects to an integrated model to estimate both RL and LTM parameters.</a:t>
            </a:r>
          </a:p>
        </p:txBody>
      </p:sp>
    </p:spTree>
    <p:extLst>
      <p:ext uri="{BB962C8B-B14F-4D97-AF65-F5344CB8AC3E}">
        <p14:creationId xmlns:p14="http://schemas.microsoft.com/office/powerpoint/2010/main" val="103641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Macintosh PowerPoint</Application>
  <PresentationFormat>Widescreen</PresentationFormat>
  <Paragraphs>62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Part 3</vt:lpstr>
      <vt:lpstr>Goal: To test if estimated parameters in RLWM are reliable predictors of stable learning strategies. </vt:lpstr>
      <vt:lpstr>Estimated parameters in Exp 1</vt:lpstr>
      <vt:lpstr>Goal: To test if estimated parameters in RLWM are reliable predictors of stable learning strategies.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3</dc:title>
  <dc:creator>Theodros Haile</dc:creator>
  <cp:lastModifiedBy>Theodros Haile</cp:lastModifiedBy>
  <cp:revision>1</cp:revision>
  <dcterms:created xsi:type="dcterms:W3CDTF">2023-02-02T20:36:39Z</dcterms:created>
  <dcterms:modified xsi:type="dcterms:W3CDTF">2023-02-02T20:37:15Z</dcterms:modified>
</cp:coreProperties>
</file>