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85" r:id="rId2"/>
    <p:sldId id="286" r:id="rId3"/>
    <p:sldId id="290" r:id="rId4"/>
    <p:sldId id="293" r:id="rId5"/>
    <p:sldId id="295" r:id="rId6"/>
    <p:sldId id="294" r:id="rId7"/>
    <p:sldId id="296" r:id="rId8"/>
    <p:sldId id="297" r:id="rId9"/>
    <p:sldId id="299" r:id="rId10"/>
    <p:sldId id="300" r:id="rId11"/>
    <p:sldId id="301" r:id="rId12"/>
    <p:sldId id="2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2"/>
    <p:restoredTop sz="97155"/>
  </p:normalViewPr>
  <p:slideViewPr>
    <p:cSldViewPr snapToGrid="0" showGuides="1">
      <p:cViewPr varScale="1">
        <p:scale>
          <a:sx n="122" d="100"/>
          <a:sy n="122" d="100"/>
        </p:scale>
        <p:origin x="208" y="10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28D9E-7A44-5843-AA96-9F5A21A3DA39}" type="datetimeFigureOut">
              <a:rPr lang="en-US" smtClean="0"/>
              <a:t>1/26/23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597A4-7308-E248-86E7-13FC2CE45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89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 the surface on average, behavior in the two halves seem similar, at least when considering final learning outcomes.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we can't say that people are doing the same thing in the two halves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a lot of features to consider here, and The specific value in the modelling approach is that it considers all these properties at once.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0A298-6F8F-B94A-9330-08CC991B0A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31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Perhaps, models are better than looking at behavior alone. </a:t>
            </a:r>
          </a:p>
          <a:p>
            <a:r>
              <a:rPr lang="en-US" dirty="0"/>
              <a:t>Perhaps we are picking up changes in individuals - but do we know if this is sensitivity of models or learning dynamics?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0A298-6F8F-B94A-9330-08CC991B0A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97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0A298-6F8F-B94A-9330-08CC991B0A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09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summary of the counts but what does it mean?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0A298-6F8F-B94A-9330-08CC991B0A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93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0A298-6F8F-B94A-9330-08CC991B0A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30C9-48DC-659C-3183-1DA16F839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608D7-5227-26FE-3BA0-4E5DEBE57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39987-3B79-F696-BDE9-15EA948A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634B-4EBB-FF4F-AE34-ADBFA29A8336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88DD0-8AC2-EAD0-DA22-40B0A698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1E0CF-CA79-90E8-407B-34E26F85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8BB0-6358-7D42-B3E7-3356F1724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1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A4FA-5C79-3E0F-5F1D-DEB36F11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AFE6D-9D6F-FC8B-299F-8A5441D09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86052-7C75-89C3-0D8A-9C1D7F69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634B-4EBB-FF4F-AE34-ADBFA29A8336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A79C1-9AAD-61EB-011F-F07CC0D2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1874B-04EE-B8DA-C4D5-D6BA01C1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8BB0-6358-7D42-B3E7-3356F1724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6D00F-10B7-A7D5-D993-BC7D20CB9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7976A-AA9E-A566-401A-20B34C772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9A023-F8CD-1A0B-72C0-DE2C5ED1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634B-4EBB-FF4F-AE34-ADBFA29A8336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1F078-D6BC-FE7E-5586-B1282BF7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ACCC6-48D8-4F5A-B925-0419CABB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8BB0-6358-7D42-B3E7-3356F1724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3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D3DF9-D0FD-BB2C-5AD7-D23DBA6F7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9EE99-047D-75D6-A976-E908B1DF9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29A97-94B9-735E-1F1F-5EC4D33C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634B-4EBB-FF4F-AE34-ADBFA29A8336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24A2A-6350-575E-C5C9-F7CF234ED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8A008-B3E3-DE4B-B38D-85F8CF95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8BB0-6358-7D42-B3E7-3356F1724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1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0656-4E5A-95FE-8432-5AE7258F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4F125-1129-CF20-A5D5-917B8D5BD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96A86-E59C-7D12-3910-5B301039B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634B-4EBB-FF4F-AE34-ADBFA29A8336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5F193-9FE5-A83E-ED5D-043FC020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7B97D-7268-D4BD-6A31-62A813C5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8BB0-6358-7D42-B3E7-3356F1724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4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4AE6-62A0-8E54-77C3-611386E3E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DAC01-1445-2284-C353-8B107C663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6B38E-1CBA-1BA9-F065-06BD90747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8F-1E73-ED78-FB82-554C1AD5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634B-4EBB-FF4F-AE34-ADBFA29A8336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796A1-BD1D-CA95-99B7-29EBC2B7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8F145-9202-B12A-6352-C13B3D36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8BB0-6358-7D42-B3E7-3356F1724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7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1C93-22D9-CD67-D0FC-D2D0E9DB4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6F62B-6796-EB62-F42D-548F824DF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FEA10-8316-F000-9DCC-0DB60C8B7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55E11-7709-1DFE-EB00-7E6CFE7BA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EDD96-FBB4-E472-1727-ABF65C921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E3EE7-CA6C-BE89-C40E-6C8B8287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634B-4EBB-FF4F-AE34-ADBFA29A8336}" type="datetimeFigureOut">
              <a:rPr lang="en-US" smtClean="0"/>
              <a:t>1/26/23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3DA6A5-6115-683C-2981-B548009CC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2855D8-2348-87E4-6C23-C5D02D35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8BB0-6358-7D42-B3E7-3356F1724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2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9FDBA-1D4E-5E32-17B9-291348A0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ACD8A-1D87-060F-2A56-9B9C89BA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634B-4EBB-FF4F-AE34-ADBFA29A8336}" type="datetimeFigureOut">
              <a:rPr lang="en-US" smtClean="0"/>
              <a:t>1/26/23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3000D-8C3F-B457-B193-4937FCA8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2F661-8563-2EFF-F18F-18456ABA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8BB0-6358-7D42-B3E7-3356F1724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1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C857B-5AAD-DACA-C8C1-C079AD33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634B-4EBB-FF4F-AE34-ADBFA29A8336}" type="datetimeFigureOut">
              <a:rPr lang="en-US" smtClean="0"/>
              <a:t>1/26/23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C0648-3435-A3CA-BBC8-28D5A3491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DC42B-8F50-872F-12C7-65D645EF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8BB0-6358-7D42-B3E7-3356F1724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3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73D4-3435-5EF8-A3F5-15BBDA392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A0664-4AD6-D456-E44F-C5EE9A6E8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6CA6F-FC34-2336-158A-93230D997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D622F-C563-9202-7366-BD7BD023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634B-4EBB-FF4F-AE34-ADBFA29A8336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218D3-73DF-19EE-1A95-40E059D7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7CC63-D456-95D8-B40C-A99AECC3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8BB0-6358-7D42-B3E7-3356F1724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8631-9539-58B7-93AB-09EA9ED5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B17E6C-A35C-EF0B-3925-7C726C924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210A6-B4EB-133B-5748-C3598EC8C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2BEC6-C24D-9616-4BFA-4FE88BB8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634B-4EBB-FF4F-AE34-ADBFA29A8336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441F3-CB48-DFBE-D9E2-FBA9940D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067A-ECF8-39BF-9F98-E3860892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8BB0-6358-7D42-B3E7-3356F1724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3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594B1-1415-A03A-D6E9-C4789577B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23F61-34D6-6553-8D1A-3E71FA47C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859E2-0E38-3E66-54D6-4829E3679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9634B-4EBB-FF4F-AE34-ADBFA29A8336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018A-CEAE-384E-3D5C-FFC5A08B2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DD131-1A06-4C73-8BE1-3DFD0278F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A8BB0-6358-7D42-B3E7-3356F1724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4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6751-BEF7-3B49-AE6B-1C61E3CF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Goals and hypotheses: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B2695D-2E1A-0C49-98F3-2BCDF557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407"/>
            <a:ext cx="10515600" cy="2775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1" u="none" strike="noStrike" dirty="0">
                <a:solidFill>
                  <a:srgbClr val="000000"/>
                </a:solidFill>
                <a:effectLst/>
              </a:rPr>
              <a:t>The goal of this project is to explain individual learning mechanisms by measuring learning strategies and relating them to varying task or learner characteristics.  </a:t>
            </a:r>
          </a:p>
          <a:p>
            <a:pPr marL="0" indent="0">
              <a:buNone/>
            </a:pPr>
            <a:r>
              <a:rPr lang="en-US" sz="2000" b="0" i="1" u="none" strike="noStrike" dirty="0">
                <a:solidFill>
                  <a:srgbClr val="000000"/>
                </a:solidFill>
                <a:effectLst/>
              </a:rPr>
              <a:t>Given that all learners have multiple learning strategies available, what are the conditions that lead to deployment of a specific strategy?</a:t>
            </a:r>
          </a:p>
          <a:p>
            <a:pPr marL="0" indent="0">
              <a:buNone/>
            </a:pPr>
            <a:endParaRPr lang="en-US" sz="2000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78C5F9-DD28-C737-7B46-E2EC2758F07D}"/>
              </a:ext>
            </a:extLst>
          </p:cNvPr>
          <p:cNvSpPr txBox="1"/>
          <p:nvPr/>
        </p:nvSpPr>
        <p:spPr>
          <a:xfrm>
            <a:off x="1667069" y="3358687"/>
            <a:ext cx="83913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Individual differences in strategy deployment are driven by: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/>
              <a:t>Individual cognitive capacities</a:t>
            </a:r>
            <a:r>
              <a:rPr lang="en-US" sz="2000" dirty="0"/>
              <a:t>: E.g., WM capacity, LTM decay-rate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/>
              <a:t>Individual meta-learning strategy</a:t>
            </a:r>
            <a:r>
              <a:rPr lang="en-US" sz="2000" dirty="0"/>
              <a:t>: E.g., assessment of recent success or failure.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i="0" dirty="0">
                <a:solidFill>
                  <a:srgbClr val="000000"/>
                </a:solidFill>
                <a:effectLst/>
              </a:rPr>
              <a:t>Individual prior knowledge and experience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: E.g., expertise or general world knowledge</a:t>
            </a:r>
            <a:endParaRPr lang="en-US" sz="2000" b="1" dirty="0"/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/>
              <a:t>Interaction with task characteristics </a:t>
            </a:r>
            <a:r>
              <a:rPr lang="en-US" sz="2000" dirty="0"/>
              <a:t>:E.g., difficulty, novelty and complexity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B333C-4ABB-3634-80F9-90383612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3F70-5FFC-B942-985C-E4EAC03846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5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9B101765-678A-20ED-3738-8402F66B80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86" y="1794780"/>
            <a:ext cx="609187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A48EC3-503D-EA92-7BDF-1B40CC4E6A0B}"/>
              </a:ext>
            </a:extLst>
          </p:cNvPr>
          <p:cNvSpPr txBox="1"/>
          <p:nvPr/>
        </p:nvSpPr>
        <p:spPr>
          <a:xfrm>
            <a:off x="613162" y="504381"/>
            <a:ext cx="944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Analysis by model</a:t>
            </a:r>
            <a:r>
              <a:rPr lang="en-US" dirty="0"/>
              <a:t>: For those subjects who fit the same models in H1 </a:t>
            </a:r>
            <a:r>
              <a:rPr lang="en-US" i="1" dirty="0"/>
              <a:t>but different models in H2 for s3 and s6, </a:t>
            </a:r>
            <a:r>
              <a:rPr lang="en-US" dirty="0"/>
              <a:t>which models fit them best in half 2?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FFD69-338A-B582-29A6-A47BF74B727D}"/>
              </a:ext>
            </a:extLst>
          </p:cNvPr>
          <p:cNvSpPr txBox="1"/>
          <p:nvPr/>
        </p:nvSpPr>
        <p:spPr>
          <a:xfrm>
            <a:off x="6765282" y="2787961"/>
            <a:ext cx="4476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this align with what Collins’ theory expects?</a:t>
            </a:r>
          </a:p>
          <a:p>
            <a:endParaRPr lang="en-US" dirty="0"/>
          </a:p>
          <a:p>
            <a:r>
              <a:rPr lang="en-US" dirty="0"/>
              <a:t>More people fit LTM in set-3 than in set-6. And </a:t>
            </a:r>
            <a:r>
              <a:rPr lang="en-US" i="1" dirty="0"/>
              <a:t>marginally more people fit RL for set-6 than set-3.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C735E-6306-6B79-DF4B-A7C73A1C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3F70-5FFC-B942-985C-E4EAC03846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29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AB809C23-5D70-61B1-9EFB-6498691FB6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1" r="46021" b="4704"/>
          <a:stretch/>
        </p:blipFill>
        <p:spPr bwMode="auto">
          <a:xfrm>
            <a:off x="462421" y="2720235"/>
            <a:ext cx="3320440" cy="368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5D51BB0-C353-CDC0-7D6B-C1BDBC368F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00" t="10754" b="5432"/>
          <a:stretch/>
        </p:blipFill>
        <p:spPr bwMode="auto">
          <a:xfrm>
            <a:off x="4003632" y="2668073"/>
            <a:ext cx="2860370" cy="368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F2F6033-9E2C-7E64-3D06-E7878699A8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136"/>
          <a:stretch/>
        </p:blipFill>
        <p:spPr bwMode="auto">
          <a:xfrm>
            <a:off x="927971" y="1833751"/>
            <a:ext cx="6151323" cy="47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1F03E5-E69C-4B34-3631-0A71E9FD7B91}"/>
              </a:ext>
            </a:extLst>
          </p:cNvPr>
          <p:cNvSpPr txBox="1"/>
          <p:nvPr/>
        </p:nvSpPr>
        <p:spPr>
          <a:xfrm>
            <a:off x="613162" y="504381"/>
            <a:ext cx="9445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Analysis by model</a:t>
            </a:r>
            <a:r>
              <a:rPr lang="en-US" sz="2000" dirty="0"/>
              <a:t>: For those subjects who fit the same models in H1 </a:t>
            </a:r>
            <a:r>
              <a:rPr lang="en-US" sz="2000" i="1" dirty="0"/>
              <a:t>but different models in H2 for s3 and s6, </a:t>
            </a:r>
            <a:r>
              <a:rPr lang="en-US" sz="2000" dirty="0"/>
              <a:t>what were learning outcomes affected?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511043-EDDC-1874-9201-7734F109ADBB}"/>
              </a:ext>
            </a:extLst>
          </p:cNvPr>
          <p:cNvSpPr txBox="1"/>
          <p:nvPr/>
        </p:nvSpPr>
        <p:spPr>
          <a:xfrm>
            <a:off x="7379145" y="2967335"/>
            <a:ext cx="4203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far as I can tell this pattern is not different for the learners who fit the same models for the set-sizes in both halves.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2AE1BB3-629D-73D1-41F1-11171CD2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3F70-5FFC-B942-985C-E4EAC038460B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17044D-F424-5649-CEB4-0E6ADD04E4C8}"/>
              </a:ext>
            </a:extLst>
          </p:cNvPr>
          <p:cNvSpPr txBox="1"/>
          <p:nvPr/>
        </p:nvSpPr>
        <p:spPr>
          <a:xfrm>
            <a:off x="7944358" y="4154011"/>
            <a:ext cx="3638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there are minor errors here that I have to figure out (counts don’t match the plot in the previous slide)</a:t>
            </a:r>
          </a:p>
        </p:txBody>
      </p:sp>
    </p:spTree>
    <p:extLst>
      <p:ext uri="{BB962C8B-B14F-4D97-AF65-F5344CB8AC3E}">
        <p14:creationId xmlns:p14="http://schemas.microsoft.com/office/powerpoint/2010/main" val="3735439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F32F-60F7-1DE1-472A-E131A5D02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already know that: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condition in the task, there exists a model with an optimal set of parameters that results in good learning outcomes. </a:t>
            </a:r>
            <a:r>
              <a:rPr lang="en-US" b="1" i="1" dirty="0"/>
              <a:t>Therefore, the task can be learned with both RL and LTM mechanisms.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9CE1BE-5C02-4B20-30AF-C4829CC73E61}"/>
              </a:ext>
            </a:extLst>
          </p:cNvPr>
          <p:cNvSpPr txBox="1"/>
          <p:nvPr/>
        </p:nvSpPr>
        <p:spPr>
          <a:xfrm>
            <a:off x="838200" y="571309"/>
            <a:ext cx="1034872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Is the task diagnostic enough to differentiate RL from LTM?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FA823-A5A6-040C-B775-27E7C8E2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3F70-5FFC-B942-985C-E4EAC03846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7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B97F-F4FB-A844-BE85-91B80102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87" y="681037"/>
            <a:ext cx="5634161" cy="1788811"/>
          </a:xfrm>
        </p:spPr>
        <p:txBody>
          <a:bodyPr>
            <a:normAutofit/>
          </a:bodyPr>
          <a:lstStyle/>
          <a:p>
            <a:r>
              <a:rPr lang="en-US" sz="2800" dirty="0"/>
              <a:t>Results from Ex-1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C6B18-C259-4C41-BCA8-99FB862AE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77" y="2138671"/>
            <a:ext cx="5634159" cy="3546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RLWM</a:t>
            </a:r>
          </a:p>
          <a:p>
            <a:pPr marL="0" indent="0">
              <a:buNone/>
            </a:pPr>
            <a:r>
              <a:rPr lang="en-US" sz="2000" dirty="0"/>
              <a:t>We have shown that: </a:t>
            </a:r>
          </a:p>
          <a:p>
            <a:pPr>
              <a:buFontTx/>
              <a:buChar char="-"/>
            </a:pPr>
            <a:r>
              <a:rPr lang="en-US" sz="2000" dirty="0"/>
              <a:t>Different learners use different strategies to learn even a simple task. </a:t>
            </a:r>
          </a:p>
          <a:p>
            <a:pPr>
              <a:buFontTx/>
              <a:buChar char="-"/>
            </a:pPr>
            <a:r>
              <a:rPr lang="en-US" sz="2000" dirty="0"/>
              <a:t>For the RLWM task, a declarative LTM strategy was most popular with our sample. 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	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CF5F34C-12B5-7C08-894F-05641CD03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9" r="11177" b="3"/>
          <a:stretch/>
        </p:blipFill>
        <p:spPr>
          <a:xfrm>
            <a:off x="6993488" y="804661"/>
            <a:ext cx="4480560" cy="5248656"/>
          </a:xfrm>
          <a:prstGeom prst="rect">
            <a:avLst/>
          </a:prstGeom>
          <a:effectLst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5EF18-8770-9CEC-5547-E4FC45F1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3F70-5FFC-B942-985C-E4EAC03846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7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8139BFF-791C-E14F-92DA-D0AE46249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9681" y="557544"/>
            <a:ext cx="7902224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1C6DD6-53CE-1433-91E8-29338DF76FEE}"/>
              </a:ext>
            </a:extLst>
          </p:cNvPr>
          <p:cNvSpPr txBox="1"/>
          <p:nvPr/>
        </p:nvSpPr>
        <p:spPr>
          <a:xfrm>
            <a:off x="770933" y="2062918"/>
            <a:ext cx="31479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none" strike="noStrike" dirty="0">
                <a:solidFill>
                  <a:srgbClr val="000000"/>
                </a:solidFill>
                <a:effectLst/>
              </a:rPr>
              <a:t>model simulations </a:t>
            </a:r>
            <a:r>
              <a:rPr lang="en-US" sz="2000" u="none" strike="noStrike" dirty="0">
                <a:solidFill>
                  <a:srgbClr val="000000"/>
                </a:solidFill>
                <a:effectLst/>
              </a:rPr>
              <a:t>show that </a:t>
            </a:r>
            <a:r>
              <a:rPr lang="en-US" sz="2000" b="0" u="none" strike="noStrike" dirty="0">
                <a:solidFill>
                  <a:srgbClr val="000000"/>
                </a:solidFill>
                <a:effectLst/>
              </a:rPr>
              <a:t>different strategies were preferred for different task conditions depending on changing  parameter values which suggests that:  </a:t>
            </a:r>
          </a:p>
          <a:p>
            <a:endParaRPr lang="en-US" sz="2000" b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0000"/>
                </a:solidFill>
              </a:rPr>
              <a:t>Learning characteristics are affected by cognitive characteristics.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0000"/>
                </a:solidFill>
              </a:rPr>
              <a:t> Individual cognitive capacities interact with task demands.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6F38A77-172C-D821-6E13-85CC41BC6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95" y="121201"/>
            <a:ext cx="5634161" cy="1788811"/>
          </a:xfrm>
        </p:spPr>
        <p:txBody>
          <a:bodyPr>
            <a:normAutofit/>
          </a:bodyPr>
          <a:lstStyle/>
          <a:p>
            <a:r>
              <a:rPr lang="en-US" sz="2800" dirty="0"/>
              <a:t>Results from Ex-1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C53FF-DDE5-7CF6-5D9D-918995E19DA2}"/>
              </a:ext>
            </a:extLst>
          </p:cNvPr>
          <p:cNvSpPr txBox="1"/>
          <p:nvPr/>
        </p:nvSpPr>
        <p:spPr>
          <a:xfrm>
            <a:off x="4441370" y="6094791"/>
            <a:ext cx="719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Meta-learning model.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FAAD8AC-61FC-B944-800F-02F0A1BC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3F70-5FFC-B942-985C-E4EAC03846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C658D-83A9-E033-07E9-DC4F7220E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580" y="1337106"/>
            <a:ext cx="10515600" cy="3022821"/>
          </a:xfrm>
        </p:spPr>
        <p:txBody>
          <a:bodyPr>
            <a:normAutofit/>
          </a:bodyPr>
          <a:lstStyle/>
          <a:p>
            <a:pPr marL="457200" indent="-457200" rtl="0" fontAlgn="base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How sensitive are our </a:t>
            </a:r>
            <a:r>
              <a:rPr lang="en-US" sz="2000" b="1" i="1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models</a:t>
            </a:r>
            <a:r>
              <a:rPr lang="en-US" sz="20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0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model-fitting procedures in revealing individual strategy use? </a:t>
            </a:r>
          </a:p>
          <a:p>
            <a:pPr marL="800100" lvl="1" indent="-342900" fontAlgn="base">
              <a:spcBef>
                <a:spcPts val="1000"/>
              </a:spcBef>
              <a:buFont typeface="+mj-lt"/>
              <a:buAutoNum type="alphaL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Can they detect changes with learning?</a:t>
            </a:r>
          </a:p>
          <a:p>
            <a:pPr marL="800100" lvl="1" indent="-342900" fontAlgn="base">
              <a:spcBef>
                <a:spcPts val="1000"/>
              </a:spcBef>
              <a:buFont typeface="+mj-lt"/>
              <a:buAutoNum type="alphaL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Can they detect changes with task demands?</a:t>
            </a:r>
            <a:r>
              <a:rPr lang="en-US" sz="20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2000" dirty="0">
              <a:effectLst/>
            </a:endParaRPr>
          </a:p>
          <a:p>
            <a:pPr marL="457200" indent="-457200" rtl="0" fontAlgn="base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 strategy selection stable or dynamic in a </a:t>
            </a:r>
            <a:r>
              <a:rPr lang="en-US" sz="2000" b="1" i="1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learner</a:t>
            </a:r>
            <a:r>
              <a:rPr lang="en-US" sz="20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? </a:t>
            </a:r>
          </a:p>
          <a:p>
            <a:pPr marL="457200" indent="-457200" rtl="0" fontAlgn="base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Is the </a:t>
            </a:r>
            <a:r>
              <a:rPr lang="en-US" sz="2000" b="1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task 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diagnostic enough to differentiate RL from LTM?</a:t>
            </a:r>
            <a:endParaRPr lang="en-US" sz="2000" b="0" i="1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CC06A5-4CA0-8B5C-6882-DFAC6BCD2D8D}"/>
              </a:ext>
            </a:extLst>
          </p:cNvPr>
          <p:cNvSpPr txBox="1"/>
          <p:nvPr/>
        </p:nvSpPr>
        <p:spPr>
          <a:xfrm>
            <a:off x="945502" y="659363"/>
            <a:ext cx="4757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Outstanding questions for Ex-2: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914CE8-3E4D-9743-8728-834EACE6381E}"/>
              </a:ext>
            </a:extLst>
          </p:cNvPr>
          <p:cNvSpPr txBox="1"/>
          <p:nvPr/>
        </p:nvSpPr>
        <p:spPr>
          <a:xfrm>
            <a:off x="1300535" y="4006618"/>
            <a:ext cx="74708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Approach:</a:t>
            </a:r>
          </a:p>
          <a:p>
            <a:r>
              <a:rPr lang="en-US" sz="2000" b="1" dirty="0"/>
              <a:t>Part 1: </a:t>
            </a:r>
            <a:r>
              <a:rPr lang="en-US" sz="2000" dirty="0"/>
              <a:t>Split the data in half and fit models. </a:t>
            </a:r>
          </a:p>
          <a:p>
            <a:r>
              <a:rPr lang="en-US" sz="2000" b="1" dirty="0"/>
              <a:t>Part 2: </a:t>
            </a:r>
            <a:r>
              <a:rPr lang="en-US" sz="2000" dirty="0"/>
              <a:t>Split the data in half and fit set-size 3 and set-size 6 separately.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ADAC1-0B20-D663-0BA8-2920A0EB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3F70-5FFC-B942-985C-E4EAC03846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5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F5048-BBD8-1709-60E0-CE8C4D70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22564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Summary of H1 vs H2 behavioral findings: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6A5C1-1186-638D-C580-BFFB8F029B25}"/>
              </a:ext>
            </a:extLst>
          </p:cNvPr>
          <p:cNvSpPr txBox="1"/>
          <p:nvPr/>
        </p:nvSpPr>
        <p:spPr>
          <a:xfrm>
            <a:off x="689308" y="1385002"/>
            <a:ext cx="498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Correlations of outcomes: learn and test accuracies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2FAFEE-6111-15A0-D6FD-937F0541E823}"/>
              </a:ext>
            </a:extLst>
          </p:cNvPr>
          <p:cNvGrpSpPr/>
          <p:nvPr/>
        </p:nvGrpSpPr>
        <p:grpSpPr>
          <a:xfrm>
            <a:off x="217535" y="1819286"/>
            <a:ext cx="5984469" cy="4274621"/>
            <a:chOff x="400907" y="1821834"/>
            <a:chExt cx="5984469" cy="4274621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1BDC2B0B-6839-BA09-3967-9019224273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907" y="1821834"/>
              <a:ext cx="5984469" cy="4274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4E9724-CE6B-A9DD-8D44-8C1F20D7986C}"/>
                </a:ext>
              </a:extLst>
            </p:cNvPr>
            <p:cNvSpPr txBox="1"/>
            <p:nvPr/>
          </p:nvSpPr>
          <p:spPr>
            <a:xfrm>
              <a:off x="838200" y="2251514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C00000"/>
                  </a:solidFill>
                </a:rPr>
                <a:t>r=</a:t>
              </a:r>
              <a:r>
                <a:rPr lang="en-US" dirty="0">
                  <a:solidFill>
                    <a:srgbClr val="C00000"/>
                  </a:solidFill>
                </a:rPr>
                <a:t>0.34**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205D0B-4128-0837-0B52-090CF861E7E6}"/>
                </a:ext>
              </a:extLst>
            </p:cNvPr>
            <p:cNvSpPr txBox="1"/>
            <p:nvPr/>
          </p:nvSpPr>
          <p:spPr>
            <a:xfrm>
              <a:off x="878541" y="4187891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C00000"/>
                  </a:solidFill>
                </a:rPr>
                <a:t>r=</a:t>
              </a:r>
              <a:r>
                <a:rPr lang="en-US" dirty="0">
                  <a:solidFill>
                    <a:srgbClr val="C00000"/>
                  </a:solidFill>
                </a:rPr>
                <a:t>0.67**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074B81-AB3E-F0ED-316A-93C7D405C145}"/>
                </a:ext>
              </a:extLst>
            </p:cNvPr>
            <p:cNvSpPr txBox="1"/>
            <p:nvPr/>
          </p:nvSpPr>
          <p:spPr>
            <a:xfrm>
              <a:off x="3783106" y="4187891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C00000"/>
                  </a:solidFill>
                </a:rPr>
                <a:t>r=</a:t>
              </a:r>
              <a:r>
                <a:rPr lang="en-US" dirty="0">
                  <a:solidFill>
                    <a:srgbClr val="C00000"/>
                  </a:solidFill>
                </a:rPr>
                <a:t>0.65**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DD65CD-87A2-0C55-4A43-8E5BBD6BD520}"/>
                </a:ext>
              </a:extLst>
            </p:cNvPr>
            <p:cNvSpPr txBox="1"/>
            <p:nvPr/>
          </p:nvSpPr>
          <p:spPr>
            <a:xfrm>
              <a:off x="3729318" y="2224620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C00000"/>
                  </a:solidFill>
                </a:rPr>
                <a:t>r=</a:t>
              </a:r>
              <a:r>
                <a:rPr lang="en-US" dirty="0">
                  <a:solidFill>
                    <a:srgbClr val="C00000"/>
                  </a:solidFill>
                </a:rPr>
                <a:t>0.57**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1A3B4E1-078E-74A1-B1B4-AB1C53E16C88}"/>
              </a:ext>
            </a:extLst>
          </p:cNvPr>
          <p:cNvGrpSpPr/>
          <p:nvPr/>
        </p:nvGrpSpPr>
        <p:grpSpPr>
          <a:xfrm>
            <a:off x="7103781" y="2122696"/>
            <a:ext cx="4500841" cy="3541903"/>
            <a:chOff x="7009836" y="600784"/>
            <a:chExt cx="4500841" cy="354190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B32950-F31D-A9D7-ABCD-66B34AE27E98}"/>
                </a:ext>
              </a:extLst>
            </p:cNvPr>
            <p:cNvSpPr txBox="1"/>
            <p:nvPr/>
          </p:nvSpPr>
          <p:spPr>
            <a:xfrm>
              <a:off x="7204292" y="600784"/>
              <a:ext cx="2819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Correlations of learning rate</a:t>
              </a:r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2ECE51E4-8292-5E0D-A22C-550547EF10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9836" y="927801"/>
              <a:ext cx="4500841" cy="3214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E46079-3180-8A38-D8FE-404966556AD0}"/>
                </a:ext>
              </a:extLst>
            </p:cNvPr>
            <p:cNvSpPr txBox="1"/>
            <p:nvPr/>
          </p:nvSpPr>
          <p:spPr>
            <a:xfrm>
              <a:off x="7388639" y="1393719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C00000"/>
                  </a:solidFill>
                </a:rPr>
                <a:t>r=</a:t>
              </a:r>
              <a:r>
                <a:rPr lang="en-US" dirty="0">
                  <a:solidFill>
                    <a:srgbClr val="C00000"/>
                  </a:solidFill>
                </a:rPr>
                <a:t>0.13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A8C31C-33BD-E9C4-FC1B-D2418DB1E750}"/>
                </a:ext>
              </a:extLst>
            </p:cNvPr>
            <p:cNvSpPr txBox="1"/>
            <p:nvPr/>
          </p:nvSpPr>
          <p:spPr>
            <a:xfrm>
              <a:off x="9449170" y="1443823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C00000"/>
                  </a:solidFill>
                </a:rPr>
                <a:t>r=</a:t>
              </a:r>
              <a:r>
                <a:rPr lang="en-US" dirty="0">
                  <a:solidFill>
                    <a:srgbClr val="C00000"/>
                  </a:solidFill>
                </a:rPr>
                <a:t>0.26*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7F95DDA-4B64-8C14-99FD-6078347FBBA6}"/>
              </a:ext>
            </a:extLst>
          </p:cNvPr>
          <p:cNvSpPr txBox="1"/>
          <p:nvPr/>
        </p:nvSpPr>
        <p:spPr>
          <a:xfrm>
            <a:off x="463463" y="6093907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*0.05 **0.01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0DD2D1-B234-C884-AD55-AA2F1C9D90B5}"/>
              </a:ext>
            </a:extLst>
          </p:cNvPr>
          <p:cNvSpPr txBox="1"/>
          <p:nvPr/>
        </p:nvSpPr>
        <p:spPr>
          <a:xfrm>
            <a:off x="395312" y="6380400"/>
            <a:ext cx="5628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Differences between the halves are not significant, </a:t>
            </a:r>
            <a:r>
              <a:rPr lang="en-US" i="1" dirty="0"/>
              <a:t>p=0.33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07E9666-F6CF-9710-BB93-8A35012C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3F70-5FFC-B942-985C-E4EAC03846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4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FA4D84-3A40-D229-12D0-2472918BCC88}"/>
              </a:ext>
            </a:extLst>
          </p:cNvPr>
          <p:cNvSpPr txBox="1"/>
          <p:nvPr/>
        </p:nvSpPr>
        <p:spPr>
          <a:xfrm>
            <a:off x="475807" y="446266"/>
            <a:ext cx="11432658" cy="1236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rtl="0" fontAlgn="base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How sensitive are our models and model-fitting procedures in revealing individual strategy use? </a:t>
            </a:r>
          </a:p>
          <a:p>
            <a:pPr marL="800100" lvl="1" indent="-342900" fontAlgn="base">
              <a:spcBef>
                <a:spcPts val="1000"/>
              </a:spcBef>
              <a:buFont typeface="+mj-lt"/>
              <a:buAutoNum type="alphaL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Can they detect changes with learning (split the data in half)? 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FA0EA78-310B-210E-F898-A6CDF5805EDE}"/>
              </a:ext>
            </a:extLst>
          </p:cNvPr>
          <p:cNvGrpSpPr/>
          <p:nvPr/>
        </p:nvGrpSpPr>
        <p:grpSpPr>
          <a:xfrm>
            <a:off x="704698" y="2194560"/>
            <a:ext cx="5391302" cy="3895570"/>
            <a:chOff x="704698" y="2194560"/>
            <a:chExt cx="5391302" cy="3895570"/>
          </a:xfrm>
        </p:grpSpPr>
        <p:pic>
          <p:nvPicPr>
            <p:cNvPr id="10" name="Picture 8">
              <a:extLst>
                <a:ext uri="{FF2B5EF4-FFF2-40B4-BE49-F238E27FC236}">
                  <a16:creationId xmlns:a16="http://schemas.microsoft.com/office/drawing/2014/main" id="{E48D7414-6594-B505-344E-84CDF12A7D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047"/>
            <a:stretch/>
          </p:blipFill>
          <p:spPr bwMode="auto">
            <a:xfrm>
              <a:off x="5251775" y="2194560"/>
              <a:ext cx="844225" cy="3557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6022622-3369-3C4B-C922-11293085F885}"/>
                </a:ext>
              </a:extLst>
            </p:cNvPr>
            <p:cNvGrpSpPr/>
            <p:nvPr/>
          </p:nvGrpSpPr>
          <p:grpSpPr>
            <a:xfrm>
              <a:off x="704698" y="2286000"/>
              <a:ext cx="4665035" cy="3804130"/>
              <a:chOff x="704698" y="2286000"/>
              <a:chExt cx="4665035" cy="3804130"/>
            </a:xfrm>
          </p:grpSpPr>
          <p:pic>
            <p:nvPicPr>
              <p:cNvPr id="2056" name="Picture 8">
                <a:extLst>
                  <a:ext uri="{FF2B5EF4-FFF2-40B4-BE49-F238E27FC236}">
                    <a16:creationId xmlns:a16="http://schemas.microsoft.com/office/drawing/2014/main" id="{AED40824-8480-55F5-A85C-0BC8D6D2ED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7383"/>
              <a:stretch/>
            </p:blipFill>
            <p:spPr bwMode="auto">
              <a:xfrm>
                <a:off x="704698" y="2286000"/>
                <a:ext cx="4114190" cy="35570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3C3F95-A9D9-E91B-E10D-96AF39C949BA}"/>
                  </a:ext>
                </a:extLst>
              </p:cNvPr>
              <p:cNvSpPr txBox="1"/>
              <p:nvPr/>
            </p:nvSpPr>
            <p:spPr>
              <a:xfrm>
                <a:off x="704698" y="5751576"/>
                <a:ext cx="35767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Totals:              56               11                   16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1E91E0-995B-5126-8328-6F8AEA4ABAC4}"/>
                  </a:ext>
                </a:extLst>
              </p:cNvPr>
              <p:cNvSpPr txBox="1"/>
              <p:nvPr/>
            </p:nvSpPr>
            <p:spPr>
              <a:xfrm>
                <a:off x="4608343" y="2639264"/>
                <a:ext cx="7613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Totals:              </a:t>
                </a:r>
              </a:p>
              <a:p>
                <a:r>
                  <a:rPr lang="en-US" sz="1600" dirty="0"/>
                  <a:t>15</a:t>
                </a:r>
              </a:p>
              <a:p>
                <a:endParaRPr lang="en-US" sz="16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70725E-CF1B-18DD-B758-191F40422FCB}"/>
                  </a:ext>
                </a:extLst>
              </p:cNvPr>
              <p:cNvSpPr txBox="1"/>
              <p:nvPr/>
            </p:nvSpPr>
            <p:spPr>
              <a:xfrm>
                <a:off x="4608343" y="3476280"/>
                <a:ext cx="5097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0EC6B8-8F9A-C5CB-8EC1-39B2B8C1848D}"/>
                  </a:ext>
                </a:extLst>
              </p:cNvPr>
              <p:cNvSpPr txBox="1"/>
              <p:nvPr/>
            </p:nvSpPr>
            <p:spPr>
              <a:xfrm>
                <a:off x="4608343" y="4088928"/>
                <a:ext cx="5097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US" sz="18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7A263B-40A2-16FD-4C28-72CEB0061382}"/>
                  </a:ext>
                </a:extLst>
              </p:cNvPr>
              <p:cNvSpPr txBox="1"/>
              <p:nvPr/>
            </p:nvSpPr>
            <p:spPr>
              <a:xfrm>
                <a:off x="4608343" y="4802160"/>
                <a:ext cx="5097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60</a:t>
                </a: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3336877-BAE5-E4AC-40F0-482FA611918B}"/>
              </a:ext>
            </a:extLst>
          </p:cNvPr>
          <p:cNvSpPr txBox="1"/>
          <p:nvPr/>
        </p:nvSpPr>
        <p:spPr>
          <a:xfrm>
            <a:off x="6379967" y="4179058"/>
            <a:ext cx="51637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people in general fit LTM.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44% of those that fit RL and STR in half 1, fit LTM in half 2.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piece suggests that our modelling approach comes to the same broad conclusions as in Exp1, </a:t>
            </a:r>
            <a:r>
              <a:rPr lang="en-US" i="1" dirty="0"/>
              <a:t>for this group,</a:t>
            </a:r>
            <a:r>
              <a:rPr lang="en-US" dirty="0"/>
              <a:t> on this task.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71CFC-850B-9AEE-9059-7230973481D9}"/>
              </a:ext>
            </a:extLst>
          </p:cNvPr>
          <p:cNvSpPr txBox="1"/>
          <p:nvPr/>
        </p:nvSpPr>
        <p:spPr>
          <a:xfrm>
            <a:off x="6626408" y="1780604"/>
            <a:ext cx="4545627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55.4%</a:t>
            </a:r>
            <a:r>
              <a:rPr lang="en-US" dirty="0"/>
              <a:t> of participants have halves 1 and 2 that fit the same model as in Exp1.</a:t>
            </a:r>
          </a:p>
          <a:p>
            <a:r>
              <a:rPr lang="en-US" dirty="0"/>
              <a:t>Of the remaining 44.6 % (</a:t>
            </a:r>
            <a:r>
              <a:rPr lang="en-US" i="1" dirty="0"/>
              <a:t>n=37):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13.5%</a:t>
            </a:r>
            <a:r>
              <a:rPr lang="en-US" dirty="0"/>
              <a:t> of participants, fit the same models for half 1 and Exp1 and,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24.3% </a:t>
            </a:r>
            <a:r>
              <a:rPr lang="en-US" dirty="0"/>
              <a:t>for the second half and Exp1.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35.1% </a:t>
            </a:r>
            <a:r>
              <a:rPr lang="en-US" dirty="0"/>
              <a:t>have </a:t>
            </a:r>
            <a:r>
              <a:rPr lang="en-US" i="1" dirty="0"/>
              <a:t>both halves that are different </a:t>
            </a:r>
            <a:r>
              <a:rPr lang="en-US" dirty="0"/>
              <a:t>from Exp1. </a:t>
            </a:r>
            <a:endParaRPr lang="en-US" b="1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42541FA0-7F47-5E89-2919-F181CED4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3F70-5FFC-B942-985C-E4EAC03846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3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>
            <a:extLst>
              <a:ext uri="{FF2B5EF4-FFF2-40B4-BE49-F238E27FC236}">
                <a16:creationId xmlns:a16="http://schemas.microsoft.com/office/drawing/2014/main" id="{5B1C6AED-2807-568D-CE9E-A2AEF65BF3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3"/>
          <a:stretch/>
        </p:blipFill>
        <p:spPr bwMode="auto">
          <a:xfrm>
            <a:off x="6617282" y="1065325"/>
            <a:ext cx="5195047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5DB291-2174-9195-0280-AEC6DE137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518" y="6093248"/>
            <a:ext cx="5410200" cy="491845"/>
          </a:xfrm>
        </p:spPr>
        <p:txBody>
          <a:bodyPr>
            <a:noAutofit/>
          </a:bodyPr>
          <a:lstStyle/>
          <a:p>
            <a:pPr marL="457200" marR="0" lvl="0" indent="-457200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tabLst/>
              <a:defRPr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Learning outcomes for those participants who fit different models in H1 and H2 (</a:t>
            </a:r>
            <a:r>
              <a:rPr lang="en-US" sz="18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n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= 22). </a:t>
            </a:r>
            <a:b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</a:br>
            <a:endParaRPr lang="en-US" sz="3600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199111F5-4B54-E826-4C7F-AD08877DF7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C8F896-5228-9C7E-E706-CCCAF9CA8053}"/>
              </a:ext>
            </a:extLst>
          </p:cNvPr>
          <p:cNvSpPr txBox="1"/>
          <p:nvPr/>
        </p:nvSpPr>
        <p:spPr>
          <a:xfrm>
            <a:off x="379671" y="88241"/>
            <a:ext cx="11432658" cy="1267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How sensitive are our models and model-fitting procedures in revealing individual strategy use? </a:t>
            </a:r>
            <a:endParaRPr lang="en-US" sz="2400" dirty="0">
              <a:solidFill>
                <a:srgbClr val="000000"/>
              </a:solidFill>
            </a:endParaRPr>
          </a:p>
          <a:p>
            <a:pPr lvl="1" fontAlgn="base">
              <a:spcBef>
                <a:spcPts val="1000"/>
              </a:spcBef>
            </a:pPr>
            <a:r>
              <a:rPr lang="en-US" i="1" dirty="0">
                <a:solidFill>
                  <a:srgbClr val="000000"/>
                </a:solidFill>
              </a:rPr>
              <a:t>Are these differences reflected in learning outcomes?</a:t>
            </a:r>
            <a:endParaRPr lang="en-US" b="0" i="1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551E3B-4485-25E6-42C3-CAB6D812E5EA}"/>
              </a:ext>
            </a:extLst>
          </p:cNvPr>
          <p:cNvSpPr txBox="1"/>
          <p:nvPr/>
        </p:nvSpPr>
        <p:spPr>
          <a:xfrm>
            <a:off x="6423169" y="6492760"/>
            <a:ext cx="2080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All pairwise t-tests are </a:t>
            </a:r>
            <a:r>
              <a:rPr lang="en-US" sz="12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p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&gt; 0.2</a:t>
            </a:r>
            <a:endParaRPr lang="en-US" sz="12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CF74D0-E6AF-853F-79EE-7E26B9AF058A}"/>
              </a:ext>
            </a:extLst>
          </p:cNvPr>
          <p:cNvGrpSpPr/>
          <p:nvPr/>
        </p:nvGrpSpPr>
        <p:grpSpPr>
          <a:xfrm>
            <a:off x="870857" y="1666178"/>
            <a:ext cx="4970208" cy="1610422"/>
            <a:chOff x="870857" y="1666178"/>
            <a:chExt cx="4970208" cy="16104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F28D78-15EE-7E67-A399-0C375D898CC2}"/>
                </a:ext>
              </a:extLst>
            </p:cNvPr>
            <p:cNvSpPr txBox="1"/>
            <p:nvPr/>
          </p:nvSpPr>
          <p:spPr>
            <a:xfrm>
              <a:off x="870858" y="2353270"/>
              <a:ext cx="49702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Model fitting procedure might be more sensitive to measuring learning mechanisms than learning accuracies.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2F61B8-9E11-4C70-5ED9-2155AA3D2C40}"/>
                </a:ext>
              </a:extLst>
            </p:cNvPr>
            <p:cNvSpPr txBox="1"/>
            <p:nvPr/>
          </p:nvSpPr>
          <p:spPr>
            <a:xfrm>
              <a:off x="870857" y="1666178"/>
              <a:ext cx="49702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Test accuracy marginally improved for most people in the second half. </a:t>
              </a:r>
            </a:p>
          </p:txBody>
        </p:sp>
      </p:grpSp>
      <p:pic>
        <p:nvPicPr>
          <p:cNvPr id="3084" name="Picture 12">
            <a:extLst>
              <a:ext uri="{FF2B5EF4-FFF2-40B4-BE49-F238E27FC236}">
                <a16:creationId xmlns:a16="http://schemas.microsoft.com/office/drawing/2014/main" id="{8224F590-648A-5AE4-5D2A-92C9E6C78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837" y="3827107"/>
            <a:ext cx="2489718" cy="248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AAF03B4-DF0B-1387-63C6-CC8E945D8D24}"/>
              </a:ext>
            </a:extLst>
          </p:cNvPr>
          <p:cNvSpPr txBox="1"/>
          <p:nvPr/>
        </p:nvSpPr>
        <p:spPr>
          <a:xfrm>
            <a:off x="226899" y="4099248"/>
            <a:ext cx="29999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LTM seems to lead to more success, but we don’t know about individual characteristics. </a:t>
            </a:r>
            <a:r>
              <a:rPr lang="en-US" i="1" dirty="0"/>
              <a:t> Why would someone settle on LTM vs the others?</a:t>
            </a:r>
            <a:r>
              <a:rPr lang="en-US" dirty="0"/>
              <a:t> 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678096B-B39C-4A1F-9593-A3E800C2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3F70-5FFC-B942-985C-E4EAC03846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6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9CE1BE-5C02-4B20-30AF-C4829CC73E61}"/>
              </a:ext>
            </a:extLst>
          </p:cNvPr>
          <p:cNvSpPr txBox="1"/>
          <p:nvPr/>
        </p:nvSpPr>
        <p:spPr>
          <a:xfrm>
            <a:off x="787045" y="437026"/>
            <a:ext cx="10348722" cy="885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Part 2: Fit 3 and 6 separately.</a:t>
            </a:r>
          </a:p>
          <a:p>
            <a:pPr marR="0" lvl="1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b. Can they detect changes with task demands?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 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ABAE1-E9BD-9989-021E-347C40DA9C48}"/>
              </a:ext>
            </a:extLst>
          </p:cNvPr>
          <p:cNvSpPr txBox="1"/>
          <p:nvPr/>
        </p:nvSpPr>
        <p:spPr>
          <a:xfrm>
            <a:off x="6096000" y="2418735"/>
            <a:ext cx="5395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people in the second half fit different models for set 3 and set 6 than the first half.   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8AAEB09-C6D3-2BCE-1334-E9A3FFC47B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3"/>
          <a:stretch/>
        </p:blipFill>
        <p:spPr bwMode="auto">
          <a:xfrm>
            <a:off x="620486" y="1382486"/>
            <a:ext cx="4505131" cy="423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E4E2851-18AC-8064-7CA9-CC933CF7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3F70-5FFC-B942-985C-E4EAC038460B}" type="slidenum">
              <a:rPr lang="en-US" smtClean="0"/>
              <a:t>8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40EAE4-94CB-4C27-01D9-1B3100BE72ED}"/>
              </a:ext>
            </a:extLst>
          </p:cNvPr>
          <p:cNvSpPr txBox="1"/>
          <p:nvPr/>
        </p:nvSpPr>
        <p:spPr>
          <a:xfrm>
            <a:off x="1172583" y="5247817"/>
            <a:ext cx="20245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Fit different models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2200F9-FF9F-C67F-AEAC-C6716AB990BD}"/>
              </a:ext>
            </a:extLst>
          </p:cNvPr>
          <p:cNvSpPr txBox="1"/>
          <p:nvPr/>
        </p:nvSpPr>
        <p:spPr>
          <a:xfrm>
            <a:off x="3262481" y="5247817"/>
            <a:ext cx="17123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Fit same models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E6AB64-BAF3-FF2A-62E8-3FB008F3F724}"/>
              </a:ext>
            </a:extLst>
          </p:cNvPr>
          <p:cNvSpPr txBox="1"/>
          <p:nvPr/>
        </p:nvSpPr>
        <p:spPr>
          <a:xfrm>
            <a:off x="1990469" y="5787614"/>
            <a:ext cx="17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Set-3 vs set-6 fits</a:t>
            </a:r>
          </a:p>
        </p:txBody>
      </p:sp>
    </p:spTree>
    <p:extLst>
      <p:ext uri="{BB962C8B-B14F-4D97-AF65-F5344CB8AC3E}">
        <p14:creationId xmlns:p14="http://schemas.microsoft.com/office/powerpoint/2010/main" val="224662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F55329-D6B0-27A8-BF28-F0894C5C7856}"/>
              </a:ext>
            </a:extLst>
          </p:cNvPr>
          <p:cNvSpPr txBox="1"/>
          <p:nvPr/>
        </p:nvSpPr>
        <p:spPr>
          <a:xfrm>
            <a:off x="838200" y="571309"/>
            <a:ext cx="1034872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b. Can they detect changes with task demands?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 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4EC25-B11C-0ACD-2A9C-644D804E0104}"/>
              </a:ext>
            </a:extLst>
          </p:cNvPr>
          <p:cNvSpPr txBox="1"/>
          <p:nvPr/>
        </p:nvSpPr>
        <p:spPr>
          <a:xfrm>
            <a:off x="824657" y="5861959"/>
            <a:ext cx="527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outcomes for subjects who fit the same models in H1 </a:t>
            </a:r>
            <a:r>
              <a:rPr lang="en-US" i="1" dirty="0"/>
              <a:t>but different models in H2 for s3 and s6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3B4ADE-966F-8C8F-5008-FCED5EA4EE74}"/>
              </a:ext>
            </a:extLst>
          </p:cNvPr>
          <p:cNvSpPr txBox="1"/>
          <p:nvPr/>
        </p:nvSpPr>
        <p:spPr>
          <a:xfrm>
            <a:off x="6233945" y="1228278"/>
            <a:ext cx="5133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Regardless of model type, learning outcomes seem to be similar both between the set-sizes and halves. </a:t>
            </a:r>
            <a:r>
              <a:rPr lang="en-US" b="1" i="1" dirty="0"/>
              <a:t>However, this is not split up by model type. </a:t>
            </a:r>
            <a:endParaRPr lang="en-US" dirty="0"/>
          </a:p>
        </p:txBody>
      </p:sp>
      <p:pic>
        <p:nvPicPr>
          <p:cNvPr id="5130" name="Picture 10">
            <a:extLst>
              <a:ext uri="{FF2B5EF4-FFF2-40B4-BE49-F238E27FC236}">
                <a16:creationId xmlns:a16="http://schemas.microsoft.com/office/drawing/2014/main" id="{7686AFFB-F460-DD3D-FCA5-5CC4F13B4C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4"/>
          <a:stretch/>
        </p:blipFill>
        <p:spPr bwMode="auto">
          <a:xfrm>
            <a:off x="824657" y="1228278"/>
            <a:ext cx="4903237" cy="440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03E92DB-0616-51AD-BE07-D527C846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3F70-5FFC-B942-985C-E4EAC038460B}" type="slidenum">
              <a:rPr lang="en-US" smtClean="0"/>
              <a:t>9</a:t>
            </a:fld>
            <a:endParaRPr lang="en-US"/>
          </a:p>
        </p:txBody>
      </p:sp>
      <p:pic>
        <p:nvPicPr>
          <p:cNvPr id="5132" name="Picture 12">
            <a:extLst>
              <a:ext uri="{FF2B5EF4-FFF2-40B4-BE49-F238E27FC236}">
                <a16:creationId xmlns:a16="http://schemas.microsoft.com/office/drawing/2014/main" id="{DE2EDAE7-F976-C90D-6C17-344F81A264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9"/>
          <a:stretch/>
        </p:blipFill>
        <p:spPr bwMode="auto">
          <a:xfrm>
            <a:off x="7633228" y="2480268"/>
            <a:ext cx="3060891" cy="275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A4EBB7B-E877-CECB-459E-129B5E7EA0BF}"/>
              </a:ext>
            </a:extLst>
          </p:cNvPr>
          <p:cNvSpPr txBox="1"/>
          <p:nvPr/>
        </p:nvSpPr>
        <p:spPr>
          <a:xfrm>
            <a:off x="6624822" y="5151069"/>
            <a:ext cx="5271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compare, here are accuracies for subjects who fit the same models for s3 and s6 in both halves. Note that this doesn’t mean that both halves have the same models.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6843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3045</TotalTime>
  <Words>1067</Words>
  <Application>Microsoft Macintosh PowerPoint</Application>
  <PresentationFormat>Widescreen</PresentationFormat>
  <Paragraphs>111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Goals and hypotheses:</vt:lpstr>
      <vt:lpstr>Results from Ex-1</vt:lpstr>
      <vt:lpstr>Results from Ex-1</vt:lpstr>
      <vt:lpstr>PowerPoint Presentation</vt:lpstr>
      <vt:lpstr>Summary of H1 vs H2 behavioral findings:</vt:lpstr>
      <vt:lpstr>PowerPoint Presentation</vt:lpstr>
      <vt:lpstr>Learning outcomes for those participants who fit different models in H1 and H2 (n = 22).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Goals and hypotheses:</dc:title>
  <dc:creator>Theodros Haile</dc:creator>
  <cp:lastModifiedBy>Theodros Haile</cp:lastModifiedBy>
  <cp:revision>1</cp:revision>
  <dcterms:created xsi:type="dcterms:W3CDTF">2023-01-26T18:29:44Z</dcterms:created>
  <dcterms:modified xsi:type="dcterms:W3CDTF">2023-01-28T21:15:04Z</dcterms:modified>
</cp:coreProperties>
</file>