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108" d="100"/>
          <a:sy n="108" d="100"/>
        </p:scale>
        <p:origin x="14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3600-FF7B-6A6E-35B2-A86AF0B6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E2458-7264-C235-3CC9-FD2CE9AF6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8D4E-7470-875C-F34F-EC565E9F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181F-39CA-68D3-47D7-23C99B2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3239-1BE6-3D98-95B2-76F7E62A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200C-415E-C353-CC6E-211EA58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763F-A509-E904-3E54-0281C01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C3D6-22BF-0F21-B095-FE493739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4775-9DD6-501D-A94E-68D5B84E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226B-718C-A4E3-101C-335CB7E8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18F8-B9BE-752A-F1CC-DF3A4DD6A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18F1-3F21-6FD9-9C6C-04BEB98D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5266-DD8B-CAB9-CC92-3CB778DF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A8E-4FD4-DDAC-B8D3-1CA1B90F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7968-CDE7-F875-073D-299FA1C0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387B-E252-EDE8-99AA-8A80AA75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9C8-521E-8497-2D83-2D78D4E6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42A7-9E9C-39FC-2BFE-D6C8AB4C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191B-D177-D612-15DE-52F69EE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B909-F336-3842-C9C5-4144D276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8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BEEC-29BB-56E3-EFFC-EB8BB1E3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C9C6-F552-EE2D-DB65-AC9175D8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546A-6314-0F8F-0461-9626268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EC2D-A7F2-43F3-152F-36E5D402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1D5E-58A3-1788-6070-1F7A777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11B6-DF1B-0A5F-915B-86C04A41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A8B0-27D8-A28F-9620-5FB1A9E16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73460-0EAE-346B-184E-B4EFB531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C1716-C5A7-6BA6-89E3-FAE0F18A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8EBD-8D6E-60FA-1821-781D14EE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3F47-8DBA-5EA2-8A2F-3E149B1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B502-DDB7-1F73-729F-CB250B1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E7BE-1D83-C368-7AB1-85E09BDD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8E4FD-40D0-B346-A31F-EDE0159D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60F5-D8D9-4580-2E89-B6E77A5B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1AD83-5C55-5463-B202-236F87F71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D7CB-CDF0-8144-D516-6FB2815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FF983-C585-C08F-540D-066D3A3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78D3F-D8C0-737E-71ED-56CD8F46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130D-9529-7E74-D31C-5852EB53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D648A-5E69-EBC1-553B-45B5CFDC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F6F62-C0A3-9BE8-F5CC-3988B562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8DB48-6066-C118-DDFD-0169D7C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FEF1-755F-D224-84FA-3949424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64912-7236-15DC-5ED9-690F021A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FFB0-29E2-6A12-789F-1F0FF6BB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69AD-78DA-A29B-1274-261C8765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73E5-7002-C28A-9B3D-9FA1E392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EDE1-F780-3B25-70F2-BEB84DC9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7022-2A48-C763-4BA1-C6C98B9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1D6A-5561-1C9E-86DE-CA1C5E37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8366-4058-2920-EF0C-E8DA0191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831-07B9-7E45-0F34-74BF753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DD325-E5BC-EF04-B3A1-BEBD6DB3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FC7E-1EEA-363B-4A22-9191C019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521A-663B-F74B-C641-8F596C0C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BC7A-329A-AB09-FC14-B4F4F6C1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C5-1EF9-26BF-6283-622C8C8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A258D-4117-230E-F27A-605C4A3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E0E2-37F4-987A-DC3D-2247E734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28DA-F283-3575-00C5-A3A067E0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370D-945D-A84B-958C-1444F1D6B8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137C-C154-E0E6-3CF7-FC59E887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BDAD-E691-C6CE-DEA5-ED5F6D3D0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521D24-110D-E4D8-5733-29645734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54" y="1773238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Goal</a:t>
            </a:r>
            <a:r>
              <a:rPr lang="en-US" dirty="0"/>
              <a:t>: More reliably detect interactions between individual effects and task demands</a:t>
            </a:r>
          </a:p>
        </p:txBody>
      </p:sp>
    </p:spTree>
    <p:extLst>
      <p:ext uri="{BB962C8B-B14F-4D97-AF65-F5344CB8AC3E}">
        <p14:creationId xmlns:p14="http://schemas.microsoft.com/office/powerpoint/2010/main" val="1732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A70-AC9B-A09A-0FE8-CE270D84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7" y="1253330"/>
            <a:ext cx="5257800" cy="4907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Changes to the task:</a:t>
            </a:r>
          </a:p>
          <a:p>
            <a:r>
              <a:rPr lang="en-US" dirty="0"/>
              <a:t>Discourage WM use – </a:t>
            </a:r>
            <a:r>
              <a:rPr lang="en-US" i="1" dirty="0"/>
              <a:t>what’s left when WM can’t be used?</a:t>
            </a:r>
          </a:p>
          <a:p>
            <a:pPr lvl="1"/>
            <a:r>
              <a:rPr lang="en-US" i="1" dirty="0"/>
              <a:t>dynamic ISI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Discourage declarative learning for some blocks. </a:t>
            </a:r>
          </a:p>
          <a:p>
            <a:pPr lvl="1"/>
            <a:r>
              <a:rPr lang="en-US" i="1" dirty="0"/>
              <a:t>Utilize</a:t>
            </a:r>
            <a:r>
              <a:rPr lang="en-US" dirty="0"/>
              <a:t> difficult stimuli (stars?)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Detect RL vs LTM use by flipping associates. </a:t>
            </a:r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0F8C9-C6C7-40AA-2CD3-D26B4C2C3F30}"/>
              </a:ext>
            </a:extLst>
          </p:cNvPr>
          <p:cNvSpPr txBox="1">
            <a:spLocks/>
          </p:cNvSpPr>
          <p:nvPr/>
        </p:nvSpPr>
        <p:spPr>
          <a:xfrm>
            <a:off x="6734827" y="1253330"/>
            <a:ext cx="5257800" cy="4701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Changes to the </a:t>
            </a:r>
            <a:r>
              <a:rPr lang="en-US" i="1" u="sng" dirty="0"/>
              <a:t>models</a:t>
            </a:r>
            <a:r>
              <a:rPr lang="en-US" dirty="0"/>
              <a:t>:</a:t>
            </a:r>
          </a:p>
          <a:p>
            <a:r>
              <a:rPr lang="en-US" dirty="0"/>
              <a:t>Increase the likelihood that WM would be used for easier tasks. </a:t>
            </a:r>
          </a:p>
          <a:p>
            <a:endParaRPr lang="en-US" dirty="0"/>
          </a:p>
          <a:p>
            <a:r>
              <a:rPr lang="en-US" dirty="0"/>
              <a:t>Increase load by providing a “Richer” experience of stimuli by defining more (overlapping) features (color, subject, orientation etc.)</a:t>
            </a:r>
          </a:p>
          <a:p>
            <a:endParaRPr lang="en-US" dirty="0"/>
          </a:p>
          <a:p>
            <a:r>
              <a:rPr lang="en-US" dirty="0"/>
              <a:t>Slower RL by altering parameter range?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6377-B505-7FA7-E2ED-D9203138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" y="-71504"/>
            <a:ext cx="10515600" cy="1325563"/>
          </a:xfrm>
        </p:spPr>
        <p:txBody>
          <a:bodyPr/>
          <a:lstStyle/>
          <a:p>
            <a:r>
              <a:rPr lang="en-US" dirty="0"/>
              <a:t>Difficile: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DC9D-0A4B-3820-D5B8-B5C96624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50" y="1142506"/>
            <a:ext cx="1529610" cy="152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5A580-4878-0696-084C-147F4209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50" y="2809638"/>
            <a:ext cx="1529610" cy="1529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E7875-942A-4D9D-2A19-B7107F749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350" y="4450476"/>
            <a:ext cx="1529610" cy="152961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28B9F5-417F-B570-BDBD-3717543E874D}"/>
              </a:ext>
            </a:extLst>
          </p:cNvPr>
          <p:cNvCxnSpPr>
            <a:cxnSpLocks/>
          </p:cNvCxnSpPr>
          <p:nvPr/>
        </p:nvCxnSpPr>
        <p:spPr>
          <a:xfrm flipV="1">
            <a:off x="1778000" y="968829"/>
            <a:ext cx="0" cy="51906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7CD91C-F499-21AC-8DCC-AE0D90501C1E}"/>
              </a:ext>
            </a:extLst>
          </p:cNvPr>
          <p:cNvCxnSpPr>
            <a:cxnSpLocks/>
          </p:cNvCxnSpPr>
          <p:nvPr/>
        </p:nvCxnSpPr>
        <p:spPr>
          <a:xfrm>
            <a:off x="1778000" y="6159153"/>
            <a:ext cx="6887029" cy="3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, circle&#10;&#10;Description automatically generated">
            <a:extLst>
              <a:ext uri="{FF2B5EF4-FFF2-40B4-BE49-F238E27FC236}">
                <a16:creationId xmlns:a16="http://schemas.microsoft.com/office/drawing/2014/main" id="{61CF379C-BFC2-24E1-BE9F-A5BFF04F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973" y="1129358"/>
            <a:ext cx="1529610" cy="152961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6C24010A-2EB0-A3D0-86EF-EEC67B392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73" y="2805003"/>
            <a:ext cx="1529610" cy="1529610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754E61C7-1B9B-B08F-F930-819A787BB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973" y="4450476"/>
            <a:ext cx="1529610" cy="15296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EF257-EA8A-112F-4EDA-79CD0F680FDA}"/>
              </a:ext>
            </a:extLst>
          </p:cNvPr>
          <p:cNvSpPr txBox="1"/>
          <p:nvPr/>
        </p:nvSpPr>
        <p:spPr>
          <a:xfrm>
            <a:off x="2736112" y="5030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6966B9-7852-CF1E-47C7-6A6B429993D8}"/>
              </a:ext>
            </a:extLst>
          </p:cNvPr>
          <p:cNvSpPr txBox="1"/>
          <p:nvPr/>
        </p:nvSpPr>
        <p:spPr>
          <a:xfrm>
            <a:off x="2715803" y="3385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A4006-1000-436E-DDD6-D10DDBC9B05B}"/>
              </a:ext>
            </a:extLst>
          </p:cNvPr>
          <p:cNvSpPr txBox="1"/>
          <p:nvPr/>
        </p:nvSpPr>
        <p:spPr>
          <a:xfrm>
            <a:off x="2663014" y="1722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576044-3C3E-C7B6-AB9E-91A0825E9372}"/>
              </a:ext>
            </a:extLst>
          </p:cNvPr>
          <p:cNvSpPr txBox="1"/>
          <p:nvPr/>
        </p:nvSpPr>
        <p:spPr>
          <a:xfrm rot="16200000">
            <a:off x="773050" y="3282055"/>
            <a:ext cx="82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7306E-5145-07C3-39EB-FD4FD09752F6}"/>
              </a:ext>
            </a:extLst>
          </p:cNvPr>
          <p:cNvSpPr txBox="1"/>
          <p:nvPr/>
        </p:nvSpPr>
        <p:spPr>
          <a:xfrm>
            <a:off x="4037806" y="61902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5221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ED7E86-1D65-C78B-87D9-58C37645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8137"/>
              </p:ext>
            </p:extLst>
          </p:nvPr>
        </p:nvGraphicFramePr>
        <p:xfrm>
          <a:off x="1188486" y="1175657"/>
          <a:ext cx="10657115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445">
                  <a:extLst>
                    <a:ext uri="{9D8B030D-6E8A-4147-A177-3AD203B41FA5}">
                      <a16:colId xmlns:a16="http://schemas.microsoft.com/office/drawing/2014/main" val="156760101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3972699276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775008582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1775500116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1444957902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853533030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3779411444"/>
                    </a:ext>
                  </a:extLst>
                </a:gridCol>
              </a:tblGrid>
              <a:tr h="22136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stable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stable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0569"/>
                  </a:ext>
                </a:extLst>
              </a:tr>
              <a:tr h="22136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stable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stable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9033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1FCFD0-0571-5CD6-7C31-A050694F8122}"/>
              </a:ext>
            </a:extLst>
          </p:cNvPr>
          <p:cNvSpPr txBox="1"/>
          <p:nvPr/>
        </p:nvSpPr>
        <p:spPr>
          <a:xfrm>
            <a:off x="5889173" y="642648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25CE1-27A4-4322-5ACA-CD28A7A79FB6}"/>
              </a:ext>
            </a:extLst>
          </p:cNvPr>
          <p:cNvSpPr txBox="1"/>
          <p:nvPr/>
        </p:nvSpPr>
        <p:spPr>
          <a:xfrm>
            <a:off x="1567544" y="5769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Half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A9660-94E7-EAE4-D3E2-40813F13E7FA}"/>
              </a:ext>
            </a:extLst>
          </p:cNvPr>
          <p:cNvSpPr txBox="1"/>
          <p:nvPr/>
        </p:nvSpPr>
        <p:spPr>
          <a:xfrm>
            <a:off x="169920" y="1306289"/>
            <a:ext cx="88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Set-size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4820-E1D2-2117-5AF1-3D64A55E3CAB}"/>
              </a:ext>
            </a:extLst>
          </p:cNvPr>
          <p:cNvSpPr txBox="1"/>
          <p:nvPr/>
        </p:nvSpPr>
        <p:spPr>
          <a:xfrm>
            <a:off x="117759" y="1937661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AB9E5-B41C-FE16-4870-4FB9716FFDE2}"/>
              </a:ext>
            </a:extLst>
          </p:cNvPr>
          <p:cNvSpPr txBox="1"/>
          <p:nvPr/>
        </p:nvSpPr>
        <p:spPr>
          <a:xfrm>
            <a:off x="58915" y="2656744"/>
            <a:ext cx="110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</a:t>
            </a:r>
          </a:p>
          <a:p>
            <a:r>
              <a:rPr lang="en-US" dirty="0"/>
              <a:t> reliability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505B3-80FF-82B7-20BE-AA1AC43AD2B9}"/>
              </a:ext>
            </a:extLst>
          </p:cNvPr>
          <p:cNvSpPr txBox="1"/>
          <p:nvPr/>
        </p:nvSpPr>
        <p:spPr>
          <a:xfrm>
            <a:off x="1567544" y="71884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Half 1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7344B231-1E61-D12E-087F-84C5C0F2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54" y="1706485"/>
            <a:ext cx="950259" cy="950259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1B53E700-87F6-5DB6-F642-1D1C540B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55" y="3960094"/>
            <a:ext cx="950259" cy="950259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CAAFC605-5904-5D69-AD46-C4F83AE7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4" y="1706485"/>
            <a:ext cx="950259" cy="950259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8A80D67E-6F3B-8D06-4C31-686EED2C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195" y="3960094"/>
            <a:ext cx="950259" cy="950259"/>
          </a:xfrm>
          <a:prstGeom prst="rect">
            <a:avLst/>
          </a:prstGeom>
        </p:spPr>
      </p:pic>
      <p:pic>
        <p:nvPicPr>
          <p:cNvPr id="17" name="Picture 16" descr="Shape, circle&#10;&#10;Description automatically generated">
            <a:extLst>
              <a:ext uri="{FF2B5EF4-FFF2-40B4-BE49-F238E27FC236}">
                <a16:creationId xmlns:a16="http://schemas.microsoft.com/office/drawing/2014/main" id="{C6F51CA7-CA2B-B550-B59B-0AE05FA8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60" y="3960094"/>
            <a:ext cx="950259" cy="950259"/>
          </a:xfrm>
          <a:prstGeom prst="rect">
            <a:avLst/>
          </a:prstGeom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328FB5E-107B-8D48-7432-9082A682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13" y="1706485"/>
            <a:ext cx="950259" cy="950259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094F1000-3662-7123-5AC1-F43AF3EF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5" y="1706485"/>
            <a:ext cx="950259" cy="95025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7E4689D-DC4E-7D99-5EF9-B02A6814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5" y="3960094"/>
            <a:ext cx="950259" cy="95025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B432208-6C54-0013-29E7-062CE99B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8" y="3960094"/>
            <a:ext cx="950259" cy="950259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9623267-A4E7-A5EA-1A66-BB8D4D54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7" y="1706485"/>
            <a:ext cx="950259" cy="95025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01FD4F47-CE16-0EBB-1403-A8C46C3A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58" y="1706485"/>
            <a:ext cx="950259" cy="950259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D33EC8BA-B90A-8101-0237-8E9969C4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96" y="3960094"/>
            <a:ext cx="950259" cy="950259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BF2A11E2-6D03-0FE4-F99C-595D4A44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878" y="3960094"/>
            <a:ext cx="950259" cy="950259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B517549-CB35-7E58-6A07-8D372904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94" y="1706485"/>
            <a:ext cx="950259" cy="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163</Words>
  <Application>Microsoft Macintosh PowerPoint</Application>
  <PresentationFormat>Widescreen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Difficile: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Theodros Haile</dc:creator>
  <cp:lastModifiedBy>Theodros Haile</cp:lastModifiedBy>
  <cp:revision>4</cp:revision>
  <dcterms:created xsi:type="dcterms:W3CDTF">2022-11-10T03:21:38Z</dcterms:created>
  <dcterms:modified xsi:type="dcterms:W3CDTF">2022-11-13T22:40:30Z</dcterms:modified>
</cp:coreProperties>
</file>