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2" r:id="rId5"/>
    <p:sldId id="376" r:id="rId6"/>
    <p:sldId id="359" r:id="rId7"/>
    <p:sldId id="380" r:id="rId8"/>
    <p:sldId id="375" r:id="rId9"/>
    <p:sldId id="3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5388" autoAdjust="0"/>
  </p:normalViewPr>
  <p:slideViewPr>
    <p:cSldViewPr snapToGrid="0" snapToObjects="1" showGuides="1">
      <p:cViewPr varScale="1">
        <p:scale>
          <a:sx n="92" d="100"/>
          <a:sy n="92" d="100"/>
        </p:scale>
        <p:origin x="776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3/5/2025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br>
              <a:rPr lang="en-US" dirty="0"/>
            </a:br>
            <a:r>
              <a:rPr lang="en-US" dirty="0"/>
              <a:t>Smart Seat Occupancy and Safety System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MAE 6291 - Midterm Project</a:t>
            </a:r>
          </a:p>
          <a:p>
            <a:r>
              <a:rPr lang="en-US" dirty="0"/>
              <a:t>Eliot Hunter, MAE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Introduction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100738"/>
            <a:ext cx="4015098" cy="2813008"/>
          </a:xfrm>
        </p:spPr>
        <p:txBody>
          <a:bodyPr/>
          <a:lstStyle/>
          <a:p>
            <a:r>
              <a:rPr lang="en-US" b="1" dirty="0"/>
              <a:t>Key points:</a:t>
            </a:r>
          </a:p>
          <a:p>
            <a:pPr lvl="1"/>
            <a:r>
              <a:rPr lang="en-US" dirty="0"/>
              <a:t>Ensure seat is occupied</a:t>
            </a:r>
          </a:p>
          <a:p>
            <a:pPr lvl="1"/>
            <a:r>
              <a:rPr lang="en-US" dirty="0"/>
              <a:t>Ensure occupant is authorized</a:t>
            </a:r>
          </a:p>
          <a:p>
            <a:pPr lvl="1"/>
            <a:r>
              <a:rPr lang="en-US" dirty="0"/>
              <a:t>Ensure environment is safe</a:t>
            </a:r>
          </a:p>
          <a:p>
            <a:pPr lvl="1"/>
            <a:r>
              <a:rPr lang="en-US" dirty="0"/>
              <a:t>Inform supervisor of occupant presence/device subversion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100737"/>
            <a:ext cx="4227332" cy="2813008"/>
          </a:xfrm>
        </p:spPr>
        <p:txBody>
          <a:bodyPr/>
          <a:lstStyle/>
          <a:p>
            <a:r>
              <a:rPr lang="en-US" b="1" dirty="0"/>
              <a:t>Motivations:</a:t>
            </a:r>
          </a:p>
          <a:p>
            <a:pPr lvl="1"/>
            <a:r>
              <a:rPr lang="en-US" dirty="0"/>
              <a:t>Allows lab manager to better monitor graduate students</a:t>
            </a:r>
          </a:p>
          <a:p>
            <a:pPr lvl="1"/>
            <a:r>
              <a:rPr lang="en-US" dirty="0"/>
              <a:t>Allows graduate students to protect seats/desks</a:t>
            </a:r>
          </a:p>
          <a:p>
            <a:pPr lvl="1"/>
            <a:r>
              <a:rPr lang="en-US" dirty="0"/>
              <a:t>Ensures safe, clean environment for student/neighbors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0580D5-65F4-1C88-481F-E7F4DFA474B6}"/>
              </a:ext>
            </a:extLst>
          </p:cNvPr>
          <p:cNvSpPr txBox="1">
            <a:spLocks/>
          </p:cNvSpPr>
          <p:nvPr/>
        </p:nvSpPr>
        <p:spPr>
          <a:xfrm>
            <a:off x="2373001" y="4732347"/>
            <a:ext cx="8622889" cy="20425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kern="1200" spc="0" baseline="0">
                <a:solidFill>
                  <a:schemeClr val="bg1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283464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66928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59536" indent="-28575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kern="1200" spc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Goals and Expectations:</a:t>
            </a:r>
          </a:p>
          <a:p>
            <a:pPr lvl="1"/>
            <a:r>
              <a:rPr lang="en-US" dirty="0"/>
              <a:t>The concept arose from the want to employ certain systems in a project, and the best use case was for personnel verification.</a:t>
            </a:r>
          </a:p>
          <a:p>
            <a:pPr lvl="1"/>
            <a:r>
              <a:rPr lang="en-US" dirty="0"/>
              <a:t>The goal is to have a tool that professors could use to manage their lab and ensure timeliness/working hours in an ethical manner.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Model correlation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687782"/>
            <a:ext cx="4466504" cy="4031673"/>
          </a:xfrm>
        </p:spPr>
        <p:txBody>
          <a:bodyPr anchor="t"/>
          <a:lstStyle/>
          <a:p>
            <a:r>
              <a:rPr lang="en-US" dirty="0"/>
              <a:t>The Interface layer is represented by the button, buzzer, and personnel deterrent.</a:t>
            </a:r>
          </a:p>
          <a:p>
            <a:r>
              <a:rPr lang="en-US" dirty="0"/>
              <a:t>The Service layer is the emails received by the professor and students determining seat occupancy.</a:t>
            </a:r>
          </a:p>
          <a:p>
            <a:r>
              <a:rPr lang="en-US" dirty="0"/>
              <a:t>The Network layer is the interconnections required to send emails.</a:t>
            </a:r>
          </a:p>
          <a:p>
            <a:r>
              <a:rPr lang="en-US" dirty="0"/>
              <a:t>The Sensing layer is composed of the ultraviolet and gas sensors to determine occupancy and environmental quality.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B9CA5A4-F328-A5F2-6587-E4014B80C2B3}"/>
              </a:ext>
            </a:extLst>
          </p:cNvPr>
          <p:cNvGrpSpPr>
            <a:grpSpLocks noChangeAspect="1"/>
          </p:cNvGrpSpPr>
          <p:nvPr/>
        </p:nvGrpSpPr>
        <p:grpSpPr>
          <a:xfrm>
            <a:off x="7880229" y="1854001"/>
            <a:ext cx="4114800" cy="2743200"/>
            <a:chOff x="2032000" y="487439"/>
            <a:chExt cx="8128000" cy="5650892"/>
          </a:xfrm>
        </p:grpSpPr>
        <p:sp>
          <p:nvSpPr>
            <p:cNvPr id="3" name="Freeform 39">
              <a:extLst>
                <a:ext uri="{FF2B5EF4-FFF2-40B4-BE49-F238E27FC236}">
                  <a16:creationId xmlns:a16="http://schemas.microsoft.com/office/drawing/2014/main" id="{87B2B09E-7A75-46BF-4BB7-CFCEBC964410}"/>
                </a:ext>
              </a:extLst>
            </p:cNvPr>
            <p:cNvSpPr/>
            <p:nvPr/>
          </p:nvSpPr>
          <p:spPr>
            <a:xfrm>
              <a:off x="5079998" y="487439"/>
              <a:ext cx="2032000" cy="1354667"/>
            </a:xfrm>
            <a:custGeom>
              <a:avLst/>
              <a:gdLst>
                <a:gd name="connsiteX0" fmla="*/ 0 w 2032000"/>
                <a:gd name="connsiteY0" fmla="*/ 1354666 h 1354666"/>
                <a:gd name="connsiteX1" fmla="*/ 1016000 w 2032000"/>
                <a:gd name="connsiteY1" fmla="*/ 0 h 1354666"/>
                <a:gd name="connsiteX2" fmla="*/ 1016001 w 2032000"/>
                <a:gd name="connsiteY2" fmla="*/ 0 h 1354666"/>
                <a:gd name="connsiteX3" fmla="*/ 2032000 w 2032000"/>
                <a:gd name="connsiteY3" fmla="*/ 1354666 h 1354666"/>
                <a:gd name="connsiteX4" fmla="*/ 0 w 2032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32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1016001" y="0"/>
                  </a:lnTo>
                  <a:lnTo>
                    <a:pt x="2032000" y="1354666"/>
                  </a:lnTo>
                  <a:lnTo>
                    <a:pt x="0" y="135466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93C5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1280" tIns="81280" rIns="81280" bIns="81280" numCol="1" spcCol="1270" anchor="ctr" anchorCtr="0">
              <a:noAutofit/>
            </a:bodyPr>
            <a:lstStyle/>
            <a:p>
              <a:pPr marL="0" lvl="0" indent="0" algn="ctr" defTabSz="2844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400" kern="1200" dirty="0"/>
            </a:p>
          </p:txBody>
        </p:sp>
        <p:sp>
          <p:nvSpPr>
            <p:cNvPr id="4" name="Freeform 40">
              <a:extLst>
                <a:ext uri="{FF2B5EF4-FFF2-40B4-BE49-F238E27FC236}">
                  <a16:creationId xmlns:a16="http://schemas.microsoft.com/office/drawing/2014/main" id="{2FE78250-E835-F9C9-3E7F-39BD07E7D59E}"/>
                </a:ext>
              </a:extLst>
            </p:cNvPr>
            <p:cNvSpPr/>
            <p:nvPr/>
          </p:nvSpPr>
          <p:spPr>
            <a:xfrm>
              <a:off x="4064000" y="1919514"/>
              <a:ext cx="4064000" cy="1354667"/>
            </a:xfrm>
            <a:custGeom>
              <a:avLst/>
              <a:gdLst>
                <a:gd name="connsiteX0" fmla="*/ 0 w 4064000"/>
                <a:gd name="connsiteY0" fmla="*/ 1354666 h 1354666"/>
                <a:gd name="connsiteX1" fmla="*/ 1016000 w 4064000"/>
                <a:gd name="connsiteY1" fmla="*/ 0 h 1354666"/>
                <a:gd name="connsiteX2" fmla="*/ 3048001 w 4064000"/>
                <a:gd name="connsiteY2" fmla="*/ 0 h 1354666"/>
                <a:gd name="connsiteX3" fmla="*/ 4064000 w 4064000"/>
                <a:gd name="connsiteY3" fmla="*/ 1354666 h 1354666"/>
                <a:gd name="connsiteX4" fmla="*/ 0 w 4064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4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3048001" y="0"/>
                  </a:lnTo>
                  <a:lnTo>
                    <a:pt x="4064000" y="1354666"/>
                  </a:lnTo>
                  <a:lnTo>
                    <a:pt x="0" y="135466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93C5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793749" tIns="82550" rIns="793751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/>
            </a:p>
          </p:txBody>
        </p:sp>
        <p:sp>
          <p:nvSpPr>
            <p:cNvPr id="5" name="Freeform 41">
              <a:extLst>
                <a:ext uri="{FF2B5EF4-FFF2-40B4-BE49-F238E27FC236}">
                  <a16:creationId xmlns:a16="http://schemas.microsoft.com/office/drawing/2014/main" id="{4B261BAA-DEBA-C80B-122C-C22281C64D18}"/>
                </a:ext>
              </a:extLst>
            </p:cNvPr>
            <p:cNvSpPr/>
            <p:nvPr/>
          </p:nvSpPr>
          <p:spPr>
            <a:xfrm>
              <a:off x="3047998" y="3351591"/>
              <a:ext cx="6096000" cy="1354665"/>
            </a:xfrm>
            <a:custGeom>
              <a:avLst/>
              <a:gdLst>
                <a:gd name="connsiteX0" fmla="*/ 0 w 6096000"/>
                <a:gd name="connsiteY0" fmla="*/ 1354666 h 1354666"/>
                <a:gd name="connsiteX1" fmla="*/ 1016000 w 6096000"/>
                <a:gd name="connsiteY1" fmla="*/ 0 h 1354666"/>
                <a:gd name="connsiteX2" fmla="*/ 5080001 w 6096000"/>
                <a:gd name="connsiteY2" fmla="*/ 0 h 1354666"/>
                <a:gd name="connsiteX3" fmla="*/ 6096000 w 6096000"/>
                <a:gd name="connsiteY3" fmla="*/ 1354666 h 1354666"/>
                <a:gd name="connsiteX4" fmla="*/ 0 w 6096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5080001" y="0"/>
                  </a:lnTo>
                  <a:lnTo>
                    <a:pt x="6096000" y="1354666"/>
                  </a:lnTo>
                  <a:lnTo>
                    <a:pt x="0" y="135466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93C5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49350" tIns="82550" rIns="1149350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  <p:sp>
          <p:nvSpPr>
            <p:cNvPr id="6" name="Freeform 42">
              <a:extLst>
                <a:ext uri="{FF2B5EF4-FFF2-40B4-BE49-F238E27FC236}">
                  <a16:creationId xmlns:a16="http://schemas.microsoft.com/office/drawing/2014/main" id="{E7D2A821-CA1D-9DA3-2E81-619CCB848A86}"/>
                </a:ext>
              </a:extLst>
            </p:cNvPr>
            <p:cNvSpPr/>
            <p:nvPr/>
          </p:nvSpPr>
          <p:spPr>
            <a:xfrm>
              <a:off x="2032000" y="4783666"/>
              <a:ext cx="8128000" cy="1354665"/>
            </a:xfrm>
            <a:custGeom>
              <a:avLst/>
              <a:gdLst>
                <a:gd name="connsiteX0" fmla="*/ 0 w 8128000"/>
                <a:gd name="connsiteY0" fmla="*/ 1354666 h 1354666"/>
                <a:gd name="connsiteX1" fmla="*/ 1016000 w 8128000"/>
                <a:gd name="connsiteY1" fmla="*/ 0 h 1354666"/>
                <a:gd name="connsiteX2" fmla="*/ 7112001 w 8128000"/>
                <a:gd name="connsiteY2" fmla="*/ 0 h 1354666"/>
                <a:gd name="connsiteX3" fmla="*/ 8128000 w 8128000"/>
                <a:gd name="connsiteY3" fmla="*/ 1354666 h 1354666"/>
                <a:gd name="connsiteX4" fmla="*/ 0 w 8128000"/>
                <a:gd name="connsiteY4" fmla="*/ 1354666 h 135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8000" h="1354666">
                  <a:moveTo>
                    <a:pt x="0" y="1354666"/>
                  </a:moveTo>
                  <a:lnTo>
                    <a:pt x="1016000" y="0"/>
                  </a:lnTo>
                  <a:lnTo>
                    <a:pt x="7112001" y="0"/>
                  </a:lnTo>
                  <a:lnTo>
                    <a:pt x="8128000" y="1354666"/>
                  </a:lnTo>
                  <a:lnTo>
                    <a:pt x="0" y="1354666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solidFill>
                <a:srgbClr val="093C56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04949" tIns="82550" rIns="1504951" bIns="82550" numCol="1" spcCol="1270" anchor="ctr" anchorCtr="0">
              <a:noAutofit/>
            </a:bodyPr>
            <a:lstStyle/>
            <a:p>
              <a:pPr marL="0" lvl="0" indent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6500" kern="1200" dirty="0"/>
            </a:p>
          </p:txBody>
        </p:sp>
      </p:grpSp>
      <p:sp>
        <p:nvSpPr>
          <p:cNvPr id="8" name="Right Arrow 43">
            <a:extLst>
              <a:ext uri="{FF2B5EF4-FFF2-40B4-BE49-F238E27FC236}">
                <a16:creationId xmlns:a16="http://schemas.microsoft.com/office/drawing/2014/main" id="{38652216-D14F-D4A6-D846-DC1497149FC6}"/>
              </a:ext>
            </a:extLst>
          </p:cNvPr>
          <p:cNvSpPr/>
          <p:nvPr/>
        </p:nvSpPr>
        <p:spPr>
          <a:xfrm flipH="1">
            <a:off x="7749734" y="1981182"/>
            <a:ext cx="1856423" cy="252949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093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44">
            <a:extLst>
              <a:ext uri="{FF2B5EF4-FFF2-40B4-BE49-F238E27FC236}">
                <a16:creationId xmlns:a16="http://schemas.microsoft.com/office/drawing/2014/main" id="{1984F8CB-FA6A-BFCB-7F1E-C00091ED3505}"/>
              </a:ext>
            </a:extLst>
          </p:cNvPr>
          <p:cNvSpPr/>
          <p:nvPr/>
        </p:nvSpPr>
        <p:spPr>
          <a:xfrm flipH="1">
            <a:off x="7735368" y="2676896"/>
            <a:ext cx="1280160" cy="23774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093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45">
            <a:extLst>
              <a:ext uri="{FF2B5EF4-FFF2-40B4-BE49-F238E27FC236}">
                <a16:creationId xmlns:a16="http://schemas.microsoft.com/office/drawing/2014/main" id="{162FB2FC-D7FA-6563-C8AF-07FE5F9DD51B}"/>
              </a:ext>
            </a:extLst>
          </p:cNvPr>
          <p:cNvSpPr/>
          <p:nvPr/>
        </p:nvSpPr>
        <p:spPr>
          <a:xfrm flipH="1">
            <a:off x="7729614" y="3357405"/>
            <a:ext cx="779264" cy="237744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093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46">
            <a:extLst>
              <a:ext uri="{FF2B5EF4-FFF2-40B4-BE49-F238E27FC236}">
                <a16:creationId xmlns:a16="http://schemas.microsoft.com/office/drawing/2014/main" id="{36A9EA59-3D87-DD70-295C-587750F40CCE}"/>
              </a:ext>
            </a:extLst>
          </p:cNvPr>
          <p:cNvSpPr/>
          <p:nvPr/>
        </p:nvSpPr>
        <p:spPr>
          <a:xfrm flipH="1">
            <a:off x="7729614" y="4037913"/>
            <a:ext cx="413504" cy="216938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rgbClr val="093C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06F27-951A-91F2-608E-B59BB88F4E6F}"/>
              </a:ext>
            </a:extLst>
          </p:cNvPr>
          <p:cNvSpPr txBox="1"/>
          <p:nvPr/>
        </p:nvSpPr>
        <p:spPr>
          <a:xfrm>
            <a:off x="6266873" y="3961716"/>
            <a:ext cx="1488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Sensing-layer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1B06C-650B-8C24-C9FE-121D64AB34F6}"/>
              </a:ext>
            </a:extLst>
          </p:cNvPr>
          <p:cNvSpPr txBox="1"/>
          <p:nvPr/>
        </p:nvSpPr>
        <p:spPr>
          <a:xfrm>
            <a:off x="6266873" y="2611102"/>
            <a:ext cx="1488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Service-layer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1B36E-7059-113D-2547-984CDD192384}"/>
              </a:ext>
            </a:extLst>
          </p:cNvPr>
          <p:cNvSpPr txBox="1"/>
          <p:nvPr/>
        </p:nvSpPr>
        <p:spPr>
          <a:xfrm>
            <a:off x="6266873" y="3284125"/>
            <a:ext cx="1488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Network-layer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4017C2-D89C-3BDC-1F98-6C9B30EB3406}"/>
              </a:ext>
            </a:extLst>
          </p:cNvPr>
          <p:cNvSpPr txBox="1"/>
          <p:nvPr/>
        </p:nvSpPr>
        <p:spPr>
          <a:xfrm>
            <a:off x="6266873" y="1952101"/>
            <a:ext cx="14882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US" sz="1600" b="1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Interface-layer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33A8C166-3DD2-5C18-8CBE-CE7F43D24F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17586"/>
          <a:stretch/>
        </p:blipFill>
        <p:spPr>
          <a:xfrm>
            <a:off x="8354169" y="4053413"/>
            <a:ext cx="554760" cy="457200"/>
          </a:xfrm>
          <a:prstGeom prst="rect">
            <a:avLst/>
          </a:prstGeom>
        </p:spPr>
      </p:pic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9FCEDEAF-0239-B64C-E872-448CA641014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16301"/>
          <a:stretch/>
        </p:blipFill>
        <p:spPr>
          <a:xfrm>
            <a:off x="9147239" y="4017843"/>
            <a:ext cx="642166" cy="457200"/>
          </a:xfrm>
          <a:prstGeom prst="rect">
            <a:avLst/>
          </a:prstGeom>
        </p:spPr>
      </p:pic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03ABE3AF-9790-324F-E8FC-BD326DE44E0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19104"/>
          <a:stretch/>
        </p:blipFill>
        <p:spPr>
          <a:xfrm>
            <a:off x="10234133" y="4026251"/>
            <a:ext cx="565173" cy="457200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C2B08B8E-B74F-E79B-A95B-28AE6A5B5FF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7294" r="25335" b="18672"/>
          <a:stretch/>
        </p:blipFill>
        <p:spPr>
          <a:xfrm>
            <a:off x="11193312" y="4046402"/>
            <a:ext cx="266304" cy="45720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low confidence">
            <a:extLst>
              <a:ext uri="{FF2B5EF4-FFF2-40B4-BE49-F238E27FC236}">
                <a16:creationId xmlns:a16="http://schemas.microsoft.com/office/drawing/2014/main" id="{00456417-F8A2-0BF6-558F-2E0C5C71211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19061"/>
          <a:stretch/>
        </p:blipFill>
        <p:spPr>
          <a:xfrm>
            <a:off x="8820485" y="3319412"/>
            <a:ext cx="564870" cy="457200"/>
          </a:xfrm>
          <a:prstGeom prst="rect">
            <a:avLst/>
          </a:prstGeom>
        </p:spPr>
      </p:pic>
      <p:pic>
        <p:nvPicPr>
          <p:cNvPr id="21" name="Picture 20" descr="Shape&#10;&#10;Description automatically generated with low confidence">
            <a:extLst>
              <a:ext uri="{FF2B5EF4-FFF2-40B4-BE49-F238E27FC236}">
                <a16:creationId xmlns:a16="http://schemas.microsoft.com/office/drawing/2014/main" id="{5B76F9D2-FD7F-8712-D610-CB403FB68DC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18388" t="5312" r="19104" b="33913"/>
          <a:stretch/>
        </p:blipFill>
        <p:spPr>
          <a:xfrm>
            <a:off x="10407393" y="3262243"/>
            <a:ext cx="564281" cy="548640"/>
          </a:xfrm>
          <a:prstGeom prst="rect">
            <a:avLst/>
          </a:prstGeom>
        </p:spPr>
      </p:pic>
      <p:pic>
        <p:nvPicPr>
          <p:cNvPr id="22" name="Picture 21" descr="Shape&#10;&#10;Description automatically generated with low confidence">
            <a:extLst>
              <a:ext uri="{FF2B5EF4-FFF2-40B4-BE49-F238E27FC236}">
                <a16:creationId xmlns:a16="http://schemas.microsoft.com/office/drawing/2014/main" id="{CCAE980F-C8D1-254E-4882-9B318DBCEFA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23066" r="22061" b="21273"/>
          <a:stretch/>
        </p:blipFill>
        <p:spPr>
          <a:xfrm>
            <a:off x="9748192" y="3326692"/>
            <a:ext cx="318664" cy="457200"/>
          </a:xfrm>
          <a:prstGeom prst="rect">
            <a:avLst/>
          </a:prstGeom>
        </p:spPr>
      </p:pic>
      <p:pic>
        <p:nvPicPr>
          <p:cNvPr id="23" name="Picture 22" descr="Shape&#10;&#10;Description automatically generated with low confidence">
            <a:extLst>
              <a:ext uri="{FF2B5EF4-FFF2-40B4-BE49-F238E27FC236}">
                <a16:creationId xmlns:a16="http://schemas.microsoft.com/office/drawing/2014/main" id="{67AE4B26-C777-86B8-46C4-3EF2A339EC3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19526"/>
          <a:stretch/>
        </p:blipFill>
        <p:spPr>
          <a:xfrm>
            <a:off x="9281696" y="2651182"/>
            <a:ext cx="568133" cy="457200"/>
          </a:xfrm>
          <a:prstGeom prst="rect">
            <a:avLst/>
          </a:prstGeom>
        </p:spPr>
      </p:pic>
      <p:pic>
        <p:nvPicPr>
          <p:cNvPr id="24" name="Picture 23" descr="Shape&#10;&#10;Description automatically generated with low confidence">
            <a:extLst>
              <a:ext uri="{FF2B5EF4-FFF2-40B4-BE49-F238E27FC236}">
                <a16:creationId xmlns:a16="http://schemas.microsoft.com/office/drawing/2014/main" id="{6011D7A6-6A83-B74A-D3CE-F7A9FB55B1C2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18926"/>
          <a:stretch/>
        </p:blipFill>
        <p:spPr>
          <a:xfrm>
            <a:off x="9733688" y="2096143"/>
            <a:ext cx="457200" cy="370668"/>
          </a:xfrm>
          <a:prstGeom prst="rect">
            <a:avLst/>
          </a:prstGeom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54C6BDD8-79F7-608C-C093-81380C37634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13534"/>
          <a:stretch/>
        </p:blipFill>
        <p:spPr>
          <a:xfrm>
            <a:off x="10020047" y="2651182"/>
            <a:ext cx="52876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Materials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1072921" y="2119171"/>
            <a:ext cx="3485225" cy="28269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Materials &amp; Hardware:</a:t>
            </a:r>
          </a:p>
          <a:p>
            <a:r>
              <a:rPr lang="en-US" dirty="0"/>
              <a:t>Raspberry Pi 4 Model B</a:t>
            </a:r>
          </a:p>
          <a:p>
            <a:r>
              <a:rPr lang="en-US" dirty="0"/>
              <a:t>Wi-Fi Protocol</a:t>
            </a:r>
          </a:p>
          <a:p>
            <a:r>
              <a:rPr lang="en-US" dirty="0"/>
              <a:t>Sensors: Gas | Ultrasonic</a:t>
            </a:r>
          </a:p>
          <a:p>
            <a:r>
              <a:rPr lang="en-US" dirty="0"/>
              <a:t>Notifiers: LED | Active Buzzer</a:t>
            </a:r>
          </a:p>
          <a:p>
            <a:r>
              <a:rPr lang="en-US" dirty="0"/>
              <a:t>Physical: Button | Deterrent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1072921" y="4946072"/>
            <a:ext cx="3014750" cy="1685637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3EBF9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App Development:</a:t>
            </a:r>
          </a:p>
          <a:p>
            <a:pPr marL="283464" marR="0" lvl="0" indent="-283464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3EBF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Python &amp; GPIO Library</a:t>
            </a:r>
          </a:p>
          <a:p>
            <a:pPr marL="283464" marR="0" lvl="0" indent="-283464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73EBF9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ova"/>
                <a:ea typeface="+mn-ea"/>
                <a:cs typeface="Biome" panose="020B0503030204020804" pitchFamily="34" charset="0"/>
              </a:rPr>
              <a:t>Yagmail Communication Library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F68323-C5BD-7B38-E6F7-32B484734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9853" y="2119171"/>
            <a:ext cx="7025974" cy="456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925749" cy="1656304"/>
          </a:xfrm>
        </p:spPr>
        <p:txBody>
          <a:bodyPr/>
          <a:lstStyle/>
          <a:p>
            <a:r>
              <a:rPr lang="en-US" dirty="0"/>
              <a:t>Conclusions and Demonstration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9722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project functions as intended, however some modifications had to be made for simplicity. For instance, due to the lack of a camera module, the verification solution would have to be a secret button. Originally, the ultraviolet sensor was a knock sensor, however it was largely inaccurate and could not detect continued occupation. However, the deterrent method, emailing system, and LED/Active buzzer systems worked well.</a:t>
            </a:r>
          </a:p>
          <a:p>
            <a:pPr marL="0" indent="0">
              <a:buNone/>
            </a:pPr>
            <a:r>
              <a:rPr lang="en-US" dirty="0"/>
              <a:t>In conclusion, goals were met, and the steps moving forward are clear. A productivity enhancement option, such as a keylogger with an AI observer connected to the deterrent method, could also be added in future iterations.</a:t>
            </a:r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667" y="3129280"/>
            <a:ext cx="3440605" cy="599439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Questions?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Eliot Hunter</a:t>
            </a:r>
          </a:p>
          <a:p>
            <a:r>
              <a:rPr lang="en-US" dirty="0"/>
              <a:t>ehunter25@gwu.edu</a:t>
            </a:r>
          </a:p>
          <a:p>
            <a:r>
              <a:rPr lang="en-US" dirty="0"/>
              <a:t>www.EliotHunter.com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FFA87-3613-7CC4-4667-87598770C747}"/>
              </a:ext>
            </a:extLst>
          </p:cNvPr>
          <p:cNvSpPr txBox="1">
            <a:spLocks/>
          </p:cNvSpPr>
          <p:nvPr/>
        </p:nvSpPr>
        <p:spPr>
          <a:xfrm>
            <a:off x="988231" y="326135"/>
            <a:ext cx="3440605" cy="2203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accent3"/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{A24F7202-6A72-4BAA-B005-013948377160}tf11936837_win32</Template>
  <TotalTime>183</TotalTime>
  <Words>375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Menlo</vt:lpstr>
      <vt:lpstr>Arial</vt:lpstr>
      <vt:lpstr>Arial Nova</vt:lpstr>
      <vt:lpstr>Biome</vt:lpstr>
      <vt:lpstr>Calibri</vt:lpstr>
      <vt:lpstr>Custom</vt:lpstr>
      <vt:lpstr> Smart Seat Occupancy and Safety System</vt:lpstr>
      <vt:lpstr>Introduction &amp; Motivation</vt:lpstr>
      <vt:lpstr>Model correlation</vt:lpstr>
      <vt:lpstr>Materials and Methods</vt:lpstr>
      <vt:lpstr>Conclusions and Demonstration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Hunter, Eliot Bruno</dc:creator>
  <cp:lastModifiedBy>Hunter, Eliot Bruno</cp:lastModifiedBy>
  <cp:revision>15</cp:revision>
  <dcterms:created xsi:type="dcterms:W3CDTF">2025-03-05T04:57:55Z</dcterms:created>
  <dcterms:modified xsi:type="dcterms:W3CDTF">2025-03-05T09:03:29Z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