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521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31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6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6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894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79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1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97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1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807-4A93-42A3-B70F-B2394DDE7ED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70E807-4A93-42A3-B70F-B2394DDE7ED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33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E70E807-4A93-42A3-B70F-B2394DDE7ED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A946520-9E7A-4DAC-B73D-60963BD7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DABA6-E786-4991-9CB6-62800ACBD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 for data </a:t>
            </a:r>
            <a:r>
              <a:rPr lang="fr-FR" dirty="0" err="1"/>
              <a:t>analysis</a:t>
            </a:r>
            <a:br>
              <a:rPr lang="fr-FR" dirty="0"/>
            </a:br>
            <a:r>
              <a:rPr lang="fr-FR" dirty="0"/>
              <a:t>Devoir maison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3866C4-37C9-4B7F-9225-A2EC6B45A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0695" y="4448797"/>
            <a:ext cx="6946111" cy="684677"/>
          </a:xfrm>
        </p:spPr>
        <p:txBody>
          <a:bodyPr>
            <a:normAutofit/>
          </a:bodyPr>
          <a:lstStyle/>
          <a:p>
            <a:r>
              <a:rPr lang="en-US" sz="2800" dirty="0"/>
              <a:t>Pen-Based Recognition of Handwritten Digits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0485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97B5-B40B-4D20-A747-6068C51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4460"/>
            <a:ext cx="7729728" cy="1188720"/>
          </a:xfrm>
        </p:spPr>
        <p:txBody>
          <a:bodyPr/>
          <a:lstStyle/>
          <a:p>
            <a:r>
              <a:rPr lang="fr-FR" dirty="0"/>
              <a:t>Contexte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" y="1475874"/>
            <a:ext cx="11790948" cy="3625515"/>
          </a:xfrm>
        </p:spPr>
        <p:txBody>
          <a:bodyPr/>
          <a:lstStyle/>
          <a:p>
            <a:r>
              <a:rPr lang="fr-FR" dirty="0"/>
              <a:t>C'est une collection de 250 caractères par 44 écrivains. </a:t>
            </a:r>
          </a:p>
          <a:p>
            <a:r>
              <a:rPr lang="fr-FR" dirty="0"/>
              <a:t>Pour ceci, ils ont utilisés un écran tactile détecteur de pression de 500 par 500 pixel sur lequel les écrivains ont pu écrire ces caractères.</a:t>
            </a:r>
          </a:p>
          <a:p>
            <a:r>
              <a:rPr lang="fr-FR" dirty="0"/>
              <a:t>L'écran renvoie des coordonnées x et y toutes les 100 millisecondes.</a:t>
            </a:r>
          </a:p>
          <a:p>
            <a:r>
              <a:rPr lang="fr-FR" dirty="0"/>
              <a:t>Les 10 premiers caractères de chaque écrivains ne sont pas pris en compte.</a:t>
            </a:r>
          </a:p>
          <a:p>
            <a:endParaRPr lang="fr-FR" dirty="0"/>
          </a:p>
          <a:p>
            <a:r>
              <a:rPr lang="fr-FR" dirty="0"/>
              <a:t>Sur ces données, ils appliquent une normalisation pour en faire une représentation invariants au translation et distorsions.</a:t>
            </a:r>
          </a:p>
          <a:p>
            <a:r>
              <a:rPr lang="fr-FR" dirty="0"/>
              <a:t>Les nouvelles données sont des coordonnées dont les valeurs sont entre 0 et 100. Usuellement, x reste dans cette intervalle car il y a plus de caractères grand que large.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444F51-E2FE-4884-AE48-05A706429C7D}"/>
              </a:ext>
            </a:extLst>
          </p:cNvPr>
          <p:cNvSpPr txBox="1"/>
          <p:nvPr/>
        </p:nvSpPr>
        <p:spPr>
          <a:xfrm>
            <a:off x="1010653" y="4754303"/>
            <a:ext cx="14919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dirty="0"/>
              <a:t>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5A1AAB-FB66-4644-BCF5-F8B1FFC64C7E}"/>
              </a:ext>
            </a:extLst>
          </p:cNvPr>
          <p:cNvSpPr txBox="1"/>
          <p:nvPr/>
        </p:nvSpPr>
        <p:spPr>
          <a:xfrm>
            <a:off x="3765723" y="4754303"/>
            <a:ext cx="14919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dirty="0"/>
              <a:t>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B6A1FC-0380-4CAE-997A-71280B161A8D}"/>
              </a:ext>
            </a:extLst>
          </p:cNvPr>
          <p:cNvSpPr txBox="1"/>
          <p:nvPr/>
        </p:nvSpPr>
        <p:spPr>
          <a:xfrm>
            <a:off x="6515661" y="4754303"/>
            <a:ext cx="14919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dirty="0"/>
              <a:t>C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186C62-C466-4670-8403-1A136718B560}"/>
              </a:ext>
            </a:extLst>
          </p:cNvPr>
          <p:cNvSpPr txBox="1"/>
          <p:nvPr/>
        </p:nvSpPr>
        <p:spPr>
          <a:xfrm>
            <a:off x="9265599" y="4773265"/>
            <a:ext cx="14919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5794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97B5-B40B-4D20-A747-6068C51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4460"/>
            <a:ext cx="7729728" cy="1188720"/>
          </a:xfrm>
        </p:spPr>
        <p:txBody>
          <a:bodyPr/>
          <a:lstStyle/>
          <a:p>
            <a:r>
              <a:rPr lang="fr-FR" dirty="0"/>
              <a:t>Contexte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" y="1475874"/>
            <a:ext cx="11790948" cy="3625515"/>
          </a:xfrm>
        </p:spPr>
        <p:txBody>
          <a:bodyPr/>
          <a:lstStyle/>
          <a:p>
            <a:r>
              <a:rPr lang="fr-FR" dirty="0"/>
              <a:t>Pour former et tester les classificateurs, il faut représenter les chiffres en tant que vecteurs caractéristiques de longueur constantes.</a:t>
            </a:r>
          </a:p>
          <a:p>
            <a:r>
              <a:rPr lang="fr-FR" dirty="0"/>
              <a:t>Ils ont utilisé la technique de rééchantillonnage des points (</a:t>
            </a:r>
            <a:r>
              <a:rPr lang="fr-FR" dirty="0" err="1"/>
              <a:t>x_t</a:t>
            </a:r>
            <a:r>
              <a:rPr lang="fr-FR" dirty="0"/>
              <a:t>, </a:t>
            </a:r>
            <a:r>
              <a:rPr lang="fr-FR" dirty="0" err="1"/>
              <a:t>y_t</a:t>
            </a:r>
            <a:r>
              <a:rPr lang="fr-FR" dirty="0"/>
              <a:t>).</a:t>
            </a:r>
          </a:p>
          <a:p>
            <a:r>
              <a:rPr lang="fr-FR" dirty="0"/>
              <a:t>Ils ont effectué un rééchantillonnage spatial (points régulièrement espacés en longueur d'arc) grâce à une simple interpolation linéaire entre pairs de points.</a:t>
            </a:r>
          </a:p>
          <a:p>
            <a:r>
              <a:rPr lang="fr-FR" dirty="0"/>
              <a:t>Les charactères sont ainsi représenté comme une séquence de T points : (</a:t>
            </a:r>
            <a:r>
              <a:rPr lang="fr-FR" dirty="0" err="1"/>
              <a:t>x_t</a:t>
            </a:r>
            <a:r>
              <a:rPr lang="fr-FR" dirty="0"/>
              <a:t>, </a:t>
            </a:r>
            <a:r>
              <a:rPr lang="fr-FR" dirty="0" err="1"/>
              <a:t>y_t</a:t>
            </a:r>
            <a:r>
              <a:rPr lang="fr-FR" dirty="0"/>
              <a:t>)_{t=1}^T régulièrement espacés dans l'espace en longueur d'arc.</a:t>
            </a:r>
          </a:p>
          <a:p>
            <a:endParaRPr lang="fr-FR" dirty="0"/>
          </a:p>
          <a:p>
            <a:r>
              <a:rPr lang="fr-FR" dirty="0"/>
              <a:t>Ainsi le vecteur à une taille de 2*T, 2 fois le nombre de points rééchantillonner.</a:t>
            </a:r>
          </a:p>
          <a:p>
            <a:r>
              <a:rPr lang="fr-FR" dirty="0"/>
              <a:t>Ils ont fait un rééchantillonnage spatial avec T=8.</a:t>
            </a:r>
          </a:p>
        </p:txBody>
      </p:sp>
      <p:pic>
        <p:nvPicPr>
          <p:cNvPr id="9" name="Graphique 8" descr="Engrenages">
            <a:extLst>
              <a:ext uri="{FF2B5EF4-FFF2-40B4-BE49-F238E27FC236}">
                <a16:creationId xmlns:a16="http://schemas.microsoft.com/office/drawing/2014/main" id="{EADA90D8-674B-4E7A-8781-1ECAB9431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7499" y="4528761"/>
            <a:ext cx="1706729" cy="170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5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97B5-B40B-4D20-A747-6068C51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4460"/>
            <a:ext cx="7729728" cy="1188720"/>
          </a:xfrm>
        </p:spPr>
        <p:txBody>
          <a:bodyPr/>
          <a:lstStyle/>
          <a:p>
            <a:r>
              <a:rPr lang="fr-FR" dirty="0"/>
              <a:t>Composition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" y="1475874"/>
            <a:ext cx="11790948" cy="802105"/>
          </a:xfrm>
        </p:spPr>
        <p:txBody>
          <a:bodyPr/>
          <a:lstStyle/>
          <a:p>
            <a:r>
              <a:rPr lang="fr-FR" dirty="0"/>
              <a:t>Finalement, le </a:t>
            </a:r>
            <a:r>
              <a:rPr lang="fr-FR" dirty="0" err="1"/>
              <a:t>dataset</a:t>
            </a:r>
            <a:r>
              <a:rPr lang="fr-FR" dirty="0"/>
              <a:t> est composé de 16 attributs en entrés de type entiers entre 0 et 100 et de 1 attribut de classe qui le code de classe compris entre 0 et 9.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362572E-CDE2-49F6-B0E1-34551B4EE5AF}"/>
              </a:ext>
            </a:extLst>
          </p:cNvPr>
          <p:cNvSpPr txBox="1">
            <a:spLocks/>
          </p:cNvSpPr>
          <p:nvPr/>
        </p:nvSpPr>
        <p:spPr>
          <a:xfrm>
            <a:off x="673767" y="2277979"/>
            <a:ext cx="4588043" cy="4465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Training dataset :  7 494 lignes</a:t>
            </a:r>
          </a:p>
          <a:p>
            <a:r>
              <a:rPr lang="nb-NO" dirty="0"/>
              <a:t>Classe:</a:t>
            </a:r>
          </a:p>
          <a:p>
            <a:r>
              <a:rPr lang="nb-NO" dirty="0"/>
              <a:t>	0:  780</a:t>
            </a:r>
          </a:p>
          <a:p>
            <a:r>
              <a:rPr lang="nb-NO" dirty="0"/>
              <a:t>	1:  779</a:t>
            </a:r>
          </a:p>
          <a:p>
            <a:r>
              <a:rPr lang="nb-NO" dirty="0"/>
              <a:t>	2:  780</a:t>
            </a:r>
          </a:p>
          <a:p>
            <a:r>
              <a:rPr lang="nb-NO" dirty="0"/>
              <a:t>	3:  719</a:t>
            </a:r>
          </a:p>
          <a:p>
            <a:r>
              <a:rPr lang="nb-NO" dirty="0"/>
              <a:t>	4:  780</a:t>
            </a:r>
          </a:p>
          <a:p>
            <a:r>
              <a:rPr lang="nb-NO" dirty="0"/>
              <a:t>	5:  720</a:t>
            </a:r>
          </a:p>
          <a:p>
            <a:r>
              <a:rPr lang="nb-NO" dirty="0"/>
              <a:t>	6:  720</a:t>
            </a:r>
          </a:p>
          <a:p>
            <a:r>
              <a:rPr lang="nb-NO" dirty="0"/>
              <a:t>	7:  778</a:t>
            </a:r>
          </a:p>
          <a:p>
            <a:r>
              <a:rPr lang="nb-NO" dirty="0"/>
              <a:t>	8:  719</a:t>
            </a:r>
          </a:p>
          <a:p>
            <a:r>
              <a:rPr lang="nb-NO" dirty="0"/>
              <a:t>	9:  719		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4F789C-7C90-4D36-9E35-7591ABE5B971}"/>
              </a:ext>
            </a:extLst>
          </p:cNvPr>
          <p:cNvSpPr txBox="1">
            <a:spLocks/>
          </p:cNvSpPr>
          <p:nvPr/>
        </p:nvSpPr>
        <p:spPr>
          <a:xfrm>
            <a:off x="5863388" y="2347241"/>
            <a:ext cx="4588043" cy="4465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Test dataset :  3 498 lignes</a:t>
            </a:r>
          </a:p>
          <a:p>
            <a:r>
              <a:rPr lang="nb-NO" dirty="0"/>
              <a:t>Classe:</a:t>
            </a:r>
          </a:p>
          <a:p>
            <a:r>
              <a:rPr lang="nb-NO" dirty="0"/>
              <a:t>	0:  363</a:t>
            </a:r>
          </a:p>
          <a:p>
            <a:r>
              <a:rPr lang="nb-NO" dirty="0"/>
              <a:t>	1:  364</a:t>
            </a:r>
          </a:p>
          <a:p>
            <a:r>
              <a:rPr lang="nb-NO" dirty="0"/>
              <a:t>	2:  364</a:t>
            </a:r>
          </a:p>
          <a:p>
            <a:r>
              <a:rPr lang="nb-NO" dirty="0"/>
              <a:t>	3:  336</a:t>
            </a:r>
          </a:p>
          <a:p>
            <a:r>
              <a:rPr lang="nb-NO" dirty="0"/>
              <a:t>	4:  364</a:t>
            </a:r>
          </a:p>
          <a:p>
            <a:r>
              <a:rPr lang="nb-NO" dirty="0"/>
              <a:t>	5:  335</a:t>
            </a:r>
          </a:p>
          <a:p>
            <a:r>
              <a:rPr lang="nb-NO" dirty="0"/>
              <a:t>	6:  336</a:t>
            </a:r>
          </a:p>
          <a:p>
            <a:r>
              <a:rPr lang="nb-NO" dirty="0"/>
              <a:t>	7:  364</a:t>
            </a:r>
          </a:p>
          <a:p>
            <a:r>
              <a:rPr lang="nb-NO" dirty="0"/>
              <a:t>	8:  336</a:t>
            </a:r>
          </a:p>
          <a:p>
            <a:r>
              <a:rPr lang="nb-NO" dirty="0"/>
              <a:t>	9:  336		</a:t>
            </a:r>
            <a:endParaRPr lang="fr-FR" dirty="0"/>
          </a:p>
        </p:txBody>
      </p:sp>
      <p:pic>
        <p:nvPicPr>
          <p:cNvPr id="7" name="Graphique 6" descr="Tableau">
            <a:extLst>
              <a:ext uri="{FF2B5EF4-FFF2-40B4-BE49-F238E27FC236}">
                <a16:creationId xmlns:a16="http://schemas.microsoft.com/office/drawing/2014/main" id="{7F2B95FD-ED96-4175-B887-BB2CC8B23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0864" y="4714214"/>
            <a:ext cx="1973178" cy="197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8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797B5-B40B-4D20-A747-6068C514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4460"/>
            <a:ext cx="7729728" cy="1188720"/>
          </a:xfrm>
        </p:spPr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3CF4C-0AFA-40C3-B942-695AD85A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05" y="1447800"/>
            <a:ext cx="10755153" cy="4876800"/>
          </a:xfrm>
        </p:spPr>
        <p:txBody>
          <a:bodyPr/>
          <a:lstStyle/>
          <a:p>
            <a:r>
              <a:rPr lang="fr-FR" sz="2000" dirty="0"/>
              <a:t>Prédire le code classe grâce aux 16 attributs qui composent le </a:t>
            </a:r>
            <a:r>
              <a:rPr lang="fr-FR" sz="2000" dirty="0" err="1"/>
              <a:t>dataset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r>
              <a:rPr lang="fr-FR" dirty="0"/>
              <a:t>Les </a:t>
            </a:r>
            <a:r>
              <a:rPr lang="fr-FR" dirty="0" err="1"/>
              <a:t>features</a:t>
            </a:r>
            <a:r>
              <a:rPr lang="fr-FR" dirty="0"/>
              <a:t> n’ont pas de signification seules. Elles doivent être traitées ensemble. C’est donc compliqué de faire une visualisation des données compréhensive. Nous allons pouvoir par exemple montrer la répartition de chaque </a:t>
            </a:r>
            <a:r>
              <a:rPr lang="fr-FR" dirty="0" err="1"/>
              <a:t>feature</a:t>
            </a:r>
            <a:r>
              <a:rPr lang="fr-FR" dirty="0"/>
              <a:t>.</a:t>
            </a:r>
          </a:p>
          <a:p>
            <a:r>
              <a:rPr lang="fr-FR" dirty="0"/>
              <a:t>Le </a:t>
            </a:r>
            <a:r>
              <a:rPr lang="fr-FR" dirty="0" err="1"/>
              <a:t>dataset</a:t>
            </a:r>
            <a:r>
              <a:rPr lang="fr-FR" dirty="0"/>
              <a:t> est déjà prêt pour l’utilisation de modèles de machine </a:t>
            </a:r>
            <a:r>
              <a:rPr lang="fr-FR" dirty="0" err="1"/>
              <a:t>learning</a:t>
            </a:r>
            <a:r>
              <a:rPr lang="fr-FR" dirty="0"/>
              <a:t>. Il n’y a donc pas de préparation à faire.</a:t>
            </a:r>
          </a:p>
          <a:p>
            <a:r>
              <a:rPr lang="fr-FR" dirty="0"/>
              <a:t>Nous allons appliqué différents modèles de machine </a:t>
            </a:r>
            <a:r>
              <a:rPr lang="fr-FR" dirty="0" err="1"/>
              <a:t>learning</a:t>
            </a:r>
            <a:r>
              <a:rPr lang="fr-FR" dirty="0"/>
              <a:t>, comme le K-NN, </a:t>
            </a:r>
            <a:r>
              <a:rPr lang="fr-FR" dirty="0" err="1"/>
              <a:t>Random</a:t>
            </a:r>
            <a:r>
              <a:rPr lang="fr-FR" dirty="0"/>
              <a:t> Forest et du </a:t>
            </a:r>
            <a:r>
              <a:rPr lang="fr-FR" dirty="0" err="1"/>
              <a:t>Deep</a:t>
            </a:r>
            <a:r>
              <a:rPr lang="fr-FR" dirty="0"/>
              <a:t> Learning avec </a:t>
            </a:r>
            <a:r>
              <a:rPr lang="fr-FR" dirty="0" err="1"/>
              <a:t>Keras</a:t>
            </a:r>
            <a:r>
              <a:rPr lang="fr-FR" dirty="0"/>
              <a:t>.</a:t>
            </a:r>
          </a:p>
          <a:p>
            <a:r>
              <a:rPr lang="fr-FR" dirty="0"/>
              <a:t>Et enfin nous optimiserons les performances grâces à des courbes ROC et des matrices de corrélations.</a:t>
            </a:r>
          </a:p>
        </p:txBody>
      </p:sp>
      <p:pic>
        <p:nvPicPr>
          <p:cNvPr id="10" name="Graphique 9" descr="Graphique en secteurs">
            <a:extLst>
              <a:ext uri="{FF2B5EF4-FFF2-40B4-BE49-F238E27FC236}">
                <a16:creationId xmlns:a16="http://schemas.microsoft.com/office/drawing/2014/main" id="{3EC4C4EB-B991-49DC-9A22-502F494F1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901" y="2311140"/>
            <a:ext cx="430052" cy="430052"/>
          </a:xfrm>
          <a:prstGeom prst="rect">
            <a:avLst/>
          </a:prstGeom>
        </p:spPr>
      </p:pic>
      <p:pic>
        <p:nvPicPr>
          <p:cNvPr id="12" name="Graphique 11" descr="Base de données">
            <a:extLst>
              <a:ext uri="{FF2B5EF4-FFF2-40B4-BE49-F238E27FC236}">
                <a16:creationId xmlns:a16="http://schemas.microsoft.com/office/drawing/2014/main" id="{94736394-7F78-492D-9088-B854BADDE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753" y="3200400"/>
            <a:ext cx="457200" cy="457200"/>
          </a:xfrm>
          <a:prstGeom prst="rect">
            <a:avLst/>
          </a:prstGeom>
        </p:spPr>
      </p:pic>
      <p:pic>
        <p:nvPicPr>
          <p:cNvPr id="14" name="Graphique 13" descr="Ampoule">
            <a:extLst>
              <a:ext uri="{FF2B5EF4-FFF2-40B4-BE49-F238E27FC236}">
                <a16:creationId xmlns:a16="http://schemas.microsoft.com/office/drawing/2014/main" id="{D9FAC572-38B9-44F2-827E-9CEA5CE38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753" y="4534514"/>
            <a:ext cx="430052" cy="43005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97FFEB0-3510-4439-A0CE-769C3F3E94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53" y="3886200"/>
            <a:ext cx="393590" cy="3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06617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19</TotalTime>
  <Words>438</Words>
  <Application>Microsoft Office PowerPoint</Application>
  <PresentationFormat>Grand écran</PresentationFormat>
  <Paragraphs>55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Colis</vt:lpstr>
      <vt:lpstr>Python for data analysis Devoir maison</vt:lpstr>
      <vt:lpstr>Contexte de la base de données</vt:lpstr>
      <vt:lpstr>Contexte de la base de données</vt:lpstr>
      <vt:lpstr>Composition de la base de données</vt:lpstr>
      <vt:lpstr>Objectifs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 Devoir maison</dc:title>
  <dc:creator>Théo FOURNIER</dc:creator>
  <cp:lastModifiedBy>Théo FOURNIER</cp:lastModifiedBy>
  <cp:revision>9</cp:revision>
  <dcterms:created xsi:type="dcterms:W3CDTF">2019-02-12T12:23:36Z</dcterms:created>
  <dcterms:modified xsi:type="dcterms:W3CDTF">2019-02-12T12:47:52Z</dcterms:modified>
</cp:coreProperties>
</file>