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Alfa Slab On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AlfaSlabOne-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3426009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3426009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3426009e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3426009e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3426009e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3426009e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426009e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426009e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3426009e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3426009e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3426009e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3426009e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3426009e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3426009e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3426009e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3426009e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3426009e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3426009e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3426009e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3426009e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3426009e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3426009e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3426009e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3426009e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3426009e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3426009e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3426009e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3426009e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3426009e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3426009e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3426009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3426009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1ed5756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1ed5756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1ed5756d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1ed5756d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3426009e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3426009e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3426009e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3426009e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3426009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3426009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3426009e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3426009e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andas.pydata.org/" TargetMode="External"/><Relationship Id="rId4" Type="http://schemas.openxmlformats.org/officeDocument/2006/relationships/hyperlink" Target="http://www.vldb.org/conf/2005/papers/p853-brakatsoulas.pdf" TargetMode="External"/><Relationship Id="rId5" Type="http://schemas.openxmlformats.org/officeDocument/2006/relationships/hyperlink" Target="https://www.geeksforgeeks.org/minimum-distance-from-a-point-to-the-line-segment-using-vecto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 513 Assignment 2</a:t>
            </a:r>
            <a:endParaRPr/>
          </a:p>
        </p:txBody>
      </p:sp>
      <p:sp>
        <p:nvSpPr>
          <p:cNvPr id="57" name="Google Shape;57;p13"/>
          <p:cNvSpPr txBox="1"/>
          <p:nvPr>
            <p:ph idx="1" type="subTitle"/>
          </p:nvPr>
        </p:nvSpPr>
        <p:spPr>
          <a:xfrm>
            <a:off x="311700" y="3165826"/>
            <a:ext cx="8520600" cy="1287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Map Matching &amp; Road Slope</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ct val="78571"/>
              <a:buFont typeface="Arial"/>
              <a:buNone/>
            </a:pPr>
            <a:r>
              <a:rPr lang="en" sz="1400">
                <a:solidFill>
                  <a:srgbClr val="434343"/>
                </a:solidFill>
              </a:rPr>
              <a:t>By: 	Theo Guidroz, A20426895</a:t>
            </a:r>
            <a:endParaRPr sz="1400">
              <a:solidFill>
                <a:srgbClr val="434343"/>
              </a:solidFill>
            </a:endParaRPr>
          </a:p>
          <a:p>
            <a:pPr indent="0" lvl="0" marL="0" rtl="0" algn="ctr">
              <a:spcBef>
                <a:spcPts val="0"/>
              </a:spcBef>
              <a:spcAft>
                <a:spcPts val="0"/>
              </a:spcAft>
              <a:buClr>
                <a:schemeClr val="dk1"/>
              </a:buClr>
              <a:buSzPct val="78571"/>
              <a:buFont typeface="Arial"/>
              <a:buNone/>
            </a:pPr>
            <a:r>
              <a:rPr lang="en" sz="1400">
                <a:solidFill>
                  <a:srgbClr val="434343"/>
                </a:solidFill>
              </a:rPr>
              <a:t>          Hunter Negron, A20417545</a:t>
            </a:r>
            <a:endParaRPr sz="1400">
              <a:solidFill>
                <a:srgbClr val="434343"/>
              </a:solidFill>
            </a:endParaRPr>
          </a:p>
          <a:p>
            <a:pPr indent="0" lvl="0" marL="0" rtl="0" algn="ctr">
              <a:spcBef>
                <a:spcPts val="0"/>
              </a:spcBef>
              <a:spcAft>
                <a:spcPts val="0"/>
              </a:spcAft>
              <a:buNone/>
            </a:pPr>
            <a:r>
              <a:rPr lang="en" sz="1400">
                <a:solidFill>
                  <a:srgbClr val="434343"/>
                </a:solidFill>
              </a:rPr>
              <a:t>          Zhengcong Xiao, A20453141</a:t>
            </a:r>
            <a:endParaRPr>
              <a:solidFill>
                <a:srgbClr val="434343"/>
              </a:solidFill>
            </a:endParaRPr>
          </a:p>
        </p:txBody>
      </p:sp>
      <p:sp>
        <p:nvSpPr>
          <p:cNvPr id="58" name="Google Shape;58;p13"/>
          <p:cNvSpPr txBox="1"/>
          <p:nvPr/>
        </p:nvSpPr>
        <p:spPr>
          <a:xfrm>
            <a:off x="3057450" y="3626725"/>
            <a:ext cx="30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#1: Brute-Force Proximity</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Idea</a:t>
            </a:r>
            <a:endParaRPr/>
          </a:p>
          <a:p>
            <a:pPr indent="-342900" lvl="0" marL="457200" rtl="0" algn="l">
              <a:spcBef>
                <a:spcPts val="1200"/>
              </a:spcBef>
              <a:spcAft>
                <a:spcPts val="0"/>
              </a:spcAft>
              <a:buSzPts val="1800"/>
              <a:buChar char="●"/>
            </a:pPr>
            <a:r>
              <a:rPr lang="en"/>
              <a:t>Since the basic idea of map matching involves associating each probe point with a particular link in the road network, the most natural approach is to use a simple proximity-based algorithm. This can easily be implemented using the formula for finding the distance from a point (in our case, probe point) to a line segment (in our case, a link defined by its reference and non-reference nodes).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Approach #1: Brute-Force Proximity</a:t>
            </a:r>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342900" lvl="0" marL="457200" rtl="0" algn="l">
              <a:spcBef>
                <a:spcPts val="1200"/>
              </a:spcBef>
              <a:spcAft>
                <a:spcPts val="0"/>
              </a:spcAft>
              <a:buSzPts val="1800"/>
              <a:buChar char="●"/>
            </a:pPr>
            <a:r>
              <a:rPr lang="en"/>
              <a:t>See “cs 513 hw 2 Notebook 1.ipynb” for the code</a:t>
            </a:r>
            <a:endParaRPr/>
          </a:p>
          <a:p>
            <a:pPr indent="-342900" lvl="0" marL="457200" rtl="0" algn="l">
              <a:spcBef>
                <a:spcPts val="0"/>
              </a:spcBef>
              <a:spcAft>
                <a:spcPts val="0"/>
              </a:spcAft>
              <a:buSzPts val="1800"/>
              <a:buChar char="●"/>
            </a:pPr>
            <a:r>
              <a:rPr lang="en"/>
              <a:t>Followed the simplest map-matching al</a:t>
            </a:r>
            <a:r>
              <a:rPr lang="en"/>
              <a:t>gorithm presented in class</a:t>
            </a:r>
            <a:endParaRPr/>
          </a:p>
          <a:p>
            <a:pPr indent="-342900" lvl="0" marL="457200" rtl="0" algn="l">
              <a:spcBef>
                <a:spcPts val="0"/>
              </a:spcBef>
              <a:spcAft>
                <a:spcPts val="0"/>
              </a:spcAft>
              <a:buSzPts val="1800"/>
              <a:buChar char="●"/>
            </a:pPr>
            <a:r>
              <a:rPr lang="en"/>
              <a:t>Proximity is based on a minimum perpendicular distance between a point and a line segment formula</a:t>
            </a:r>
            <a:endParaRPr/>
          </a:p>
          <a:p>
            <a:pPr indent="-342900" lvl="0" marL="457200" rtl="0" algn="l">
              <a:spcBef>
                <a:spcPts val="0"/>
              </a:spcBef>
              <a:spcAft>
                <a:spcPts val="0"/>
              </a:spcAft>
              <a:buSzPts val="1800"/>
              <a:buChar char="●"/>
            </a:pPr>
            <a:r>
              <a:rPr lang="en"/>
              <a:t>Because every probe point was being checked against every road link, this method is extremely inefficient, resulting in a prohibitively long runtime.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#2: Improved Proximity</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Idea</a:t>
            </a:r>
            <a:endParaRPr/>
          </a:p>
          <a:p>
            <a:pPr indent="-342900" lvl="0" marL="457200" rtl="0" algn="l">
              <a:spcBef>
                <a:spcPts val="1200"/>
              </a:spcBef>
              <a:spcAft>
                <a:spcPts val="0"/>
              </a:spcAft>
              <a:buSzPts val="1800"/>
              <a:buChar char="●"/>
            </a:pPr>
            <a:r>
              <a:rPr lang="en"/>
              <a:t>After discussion regarding class lectures and reviewing our notes, and much time spent researching existing map matching algorithms online, we determined that our current simple approach had much room for improvement.</a:t>
            </a:r>
            <a:endParaRPr/>
          </a:p>
          <a:p>
            <a:pPr indent="-342900" lvl="0" marL="457200" rtl="0" algn="l">
              <a:spcBef>
                <a:spcPts val="0"/>
              </a:spcBef>
              <a:spcAft>
                <a:spcPts val="0"/>
              </a:spcAft>
              <a:buSzPts val="1800"/>
              <a:buChar char="●"/>
            </a:pPr>
            <a:r>
              <a:rPr lang="en"/>
              <a:t>Not every probe point has to be checked against every road link.</a:t>
            </a:r>
            <a:endParaRPr/>
          </a:p>
          <a:p>
            <a:pPr indent="-342900" lvl="0" marL="457200" rtl="0" algn="l">
              <a:spcBef>
                <a:spcPts val="0"/>
              </a:spcBef>
              <a:spcAft>
                <a:spcPts val="0"/>
              </a:spcAft>
              <a:buSzPts val="1800"/>
              <a:buChar char="●"/>
            </a:pPr>
            <a:r>
              <a:rPr lang="en"/>
              <a:t>An obvious simplifying assumption is that a single car/phone/probe on the road moves in a consistent manner; that is, it does not randomly jump between disparate links in the 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#2: Improved Proximity</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Idea Continued</a:t>
            </a:r>
            <a:endParaRPr/>
          </a:p>
          <a:p>
            <a:pPr indent="-342900" lvl="0" marL="457200" rtl="0" algn="l">
              <a:spcBef>
                <a:spcPts val="1200"/>
              </a:spcBef>
              <a:spcAft>
                <a:spcPts val="0"/>
              </a:spcAft>
              <a:buSzPts val="1800"/>
              <a:buChar char="●"/>
            </a:pPr>
            <a:r>
              <a:rPr lang="en"/>
              <a:t>A car/phone/probe can only travel to its current link (trivially) or to links that are directly connected (incident) to its current one.</a:t>
            </a:r>
            <a:endParaRPr/>
          </a:p>
          <a:p>
            <a:pPr indent="-342900" lvl="0" marL="457200" rtl="0" algn="l">
              <a:spcBef>
                <a:spcPts val="0"/>
              </a:spcBef>
              <a:spcAft>
                <a:spcPts val="0"/>
              </a:spcAft>
              <a:buSzPts val="1800"/>
              <a:buChar char="●"/>
            </a:pPr>
            <a:r>
              <a:rPr lang="en"/>
              <a:t>Therefore, first determine which road links are incident to which other road links, then when iterating, a probe point only needs to be checked for proximity to those links that are incident to the link that was matched to the previous probe point.</a:t>
            </a:r>
            <a:endParaRPr/>
          </a:p>
          <a:p>
            <a:pPr indent="-342900" lvl="0" marL="457200" rtl="0" algn="l">
              <a:spcBef>
                <a:spcPts val="0"/>
              </a:spcBef>
              <a:spcAft>
                <a:spcPts val="0"/>
              </a:spcAft>
              <a:buSzPts val="1800"/>
              <a:buChar char="●"/>
            </a:pPr>
            <a:r>
              <a:rPr lang="en"/>
              <a:t>Probe points must be checked in order sorted by timestamp.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#2: Improved Proximity</a:t>
            </a:r>
            <a:endParaRPr/>
          </a:p>
          <a:p>
            <a:pPr indent="0" lvl="0" marL="0" rtl="0" algn="l">
              <a:spcBef>
                <a:spcPts val="0"/>
              </a:spcBef>
              <a:spcAft>
                <a:spcPts val="0"/>
              </a:spcAft>
              <a:buNone/>
            </a:pPr>
            <a:r>
              <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Pre-processing</a:t>
            </a:r>
            <a:endParaRPr/>
          </a:p>
          <a:p>
            <a:pPr indent="-342900" lvl="0" marL="457200" rtl="0" algn="l">
              <a:spcBef>
                <a:spcPts val="1200"/>
              </a:spcBef>
              <a:spcAft>
                <a:spcPts val="0"/>
              </a:spcAft>
              <a:buSzPts val="1800"/>
              <a:buChar char="●"/>
            </a:pPr>
            <a:r>
              <a:rPr lang="en"/>
              <a:t>Note, there are multiple revisions of this approach and they can be found in “cs 513 hw 2 Notebook 1.ipynb” and </a:t>
            </a:r>
            <a:r>
              <a:rPr lang="en"/>
              <a:t>“cs 513 hw 2 Notebook 2.ipynb”</a:t>
            </a:r>
            <a:endParaRPr/>
          </a:p>
          <a:p>
            <a:pPr indent="-342900" lvl="0" marL="457200" rtl="0" algn="l">
              <a:spcBef>
                <a:spcPts val="0"/>
              </a:spcBef>
              <a:spcAft>
                <a:spcPts val="0"/>
              </a:spcAft>
              <a:buSzPts val="1800"/>
              <a:buChar char="●"/>
            </a:pPr>
            <a:r>
              <a:rPr lang="en"/>
              <a:t>First, find all of the unique trajectories (indicated by the “sampleID” column in the probe points table) and sort all of the probe points by timestamp. A trajectory here is considered a collection of probe points collected in sequence from a single car/phone/probe traveling on the road network.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#2: Improved Proximity</a:t>
            </a:r>
            <a:endParaRPr/>
          </a:p>
          <a:p>
            <a:pPr indent="0" lvl="0" marL="0" rtl="0" algn="l">
              <a:spcBef>
                <a:spcPts val="0"/>
              </a:spcBef>
              <a:spcAft>
                <a:spcPts val="0"/>
              </a:spcAft>
              <a:buNone/>
            </a:pPr>
            <a:r>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More link data</a:t>
            </a:r>
            <a:endParaRPr/>
          </a:p>
          <a:p>
            <a:pPr indent="-342900" lvl="0" marL="457200" rtl="0" algn="l">
              <a:spcBef>
                <a:spcPts val="1200"/>
              </a:spcBef>
              <a:spcAft>
                <a:spcPts val="0"/>
              </a:spcAft>
              <a:buSzPts val="1800"/>
              <a:buChar char="●"/>
            </a:pPr>
            <a:r>
              <a:rPr lang="en"/>
              <a:t>Since the key to this approach is only checking for proximity against the links incident to the nearest link of the previous probe point, the link data must be analyzed to find which links are incident to which others.</a:t>
            </a:r>
            <a:endParaRPr/>
          </a:p>
          <a:p>
            <a:pPr indent="-342900" lvl="0" marL="457200" rtl="0" algn="l">
              <a:spcBef>
                <a:spcPts val="0"/>
              </a:spcBef>
              <a:spcAft>
                <a:spcPts val="0"/>
              </a:spcAft>
              <a:buSzPts val="1800"/>
              <a:buChar char="●"/>
            </a:pPr>
            <a:r>
              <a:rPr lang="en"/>
              <a:t>Links are defined by a reference node and a non-reference node. Therefore, incident links will be sharing at least one of these, so iterate over the link data table, querying for other links that have the same reference or non-reference node and store all of their linkPVIDs in a list in a new column “incident” in the dataframe.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#2: Improved Proximity</a:t>
            </a:r>
            <a:endParaRPr/>
          </a:p>
          <a:p>
            <a:pPr indent="0" lvl="0" marL="0" rtl="0" algn="l">
              <a:spcBef>
                <a:spcPts val="0"/>
              </a:spcBef>
              <a:spcAft>
                <a:spcPts val="0"/>
              </a:spcAft>
              <a:buNone/>
            </a:pPr>
            <a:r>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Continued</a:t>
            </a:r>
            <a:endParaRPr/>
          </a:p>
          <a:p>
            <a:pPr indent="-342900" lvl="0" marL="457200" rtl="0" algn="l">
              <a:spcBef>
                <a:spcPts val="1200"/>
              </a:spcBef>
              <a:spcAft>
                <a:spcPts val="0"/>
              </a:spcAft>
              <a:buSzPts val="1800"/>
              <a:buChar char="●"/>
            </a:pPr>
            <a:r>
              <a:rPr lang="en"/>
              <a:t>For each trajectory, match the first point against the entire road network. A probe can start at any point all must be checked for proximity. Keep track of which link nearest.</a:t>
            </a:r>
            <a:endParaRPr/>
          </a:p>
          <a:p>
            <a:pPr indent="-342900" lvl="0" marL="457200" rtl="0" algn="l">
              <a:spcBef>
                <a:spcPts val="0"/>
              </a:spcBef>
              <a:spcAft>
                <a:spcPts val="0"/>
              </a:spcAft>
              <a:buSzPts val="1800"/>
              <a:buChar char="●"/>
            </a:pPr>
            <a:r>
              <a:rPr lang="en"/>
              <a:t>For each subsequent probe point of the same trajectory, get the list of incident links from the previous nearest link and only check those for proximity. This reduces the number of checks from hundreds of thousands to only a handful.</a:t>
            </a:r>
            <a:endParaRPr/>
          </a:p>
          <a:p>
            <a:pPr indent="-342900" lvl="0" marL="457200" rtl="0" algn="l">
              <a:spcBef>
                <a:spcPts val="0"/>
              </a:spcBef>
              <a:spcAft>
                <a:spcPts val="0"/>
              </a:spcAft>
              <a:buSzPts val="1800"/>
              <a:buChar char="●"/>
            </a:pPr>
            <a:r>
              <a:rPr lang="en"/>
              <a:t>Performance is drastically improved; instead of running one </a:t>
            </a:r>
            <a:r>
              <a:rPr i="1" lang="en"/>
              <a:t>probe point</a:t>
            </a:r>
            <a:r>
              <a:rPr lang="en"/>
              <a:t> per second, this new approach runs roughly one </a:t>
            </a:r>
            <a:r>
              <a:rPr i="1" lang="en"/>
              <a:t>trajectory</a:t>
            </a:r>
            <a:r>
              <a:rPr lang="en"/>
              <a:t> per second.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#3: Estimating the slope</a:t>
            </a:r>
            <a:endParaRPr/>
          </a:p>
        </p:txBody>
      </p:sp>
      <p:sp>
        <p:nvSpPr>
          <p:cNvPr id="154" name="Google Shape;154;p29"/>
          <p:cNvSpPr txBox="1"/>
          <p:nvPr>
            <p:ph idx="1" type="body"/>
          </p:nvPr>
        </p:nvSpPr>
        <p:spPr>
          <a:xfrm>
            <a:off x="214325" y="1152475"/>
            <a:ext cx="8725800" cy="380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See </a:t>
            </a:r>
            <a:r>
              <a:rPr lang="en"/>
              <a:t>SlopeNeuralNetwork.ipynb for code</a:t>
            </a:r>
            <a:endParaRPr/>
          </a:p>
          <a:p>
            <a:pPr indent="0" lvl="0" marL="0" rtl="0" algn="l">
              <a:spcBef>
                <a:spcPts val="1200"/>
              </a:spcBef>
              <a:spcAft>
                <a:spcPts val="0"/>
              </a:spcAft>
              <a:buNone/>
            </a:pPr>
            <a:r>
              <a:rPr lang="en"/>
              <a:t>Train a neural </a:t>
            </a:r>
            <a:r>
              <a:rPr lang="en"/>
              <a:t>network</a:t>
            </a:r>
            <a:r>
              <a:rPr lang="en"/>
              <a:t> to estimate the slope</a:t>
            </a:r>
            <a:endParaRPr/>
          </a:p>
          <a:p>
            <a:pPr indent="-342900" lvl="0" marL="457200" rtl="0" algn="l">
              <a:spcBef>
                <a:spcPts val="1200"/>
              </a:spcBef>
              <a:spcAft>
                <a:spcPts val="0"/>
              </a:spcAft>
              <a:buSzPts val="1800"/>
              <a:buChar char="●"/>
            </a:pPr>
            <a:r>
              <a:rPr lang="en"/>
              <a:t>Using the information below from the </a:t>
            </a:r>
            <a:r>
              <a:rPr lang="en"/>
              <a:t>Partition6467MatchedPoints</a:t>
            </a:r>
            <a:r>
              <a:rPr lang="en"/>
              <a:t>.csv file:</a:t>
            </a:r>
            <a:endParaRPr/>
          </a:p>
          <a:p>
            <a:pPr indent="-317500" lvl="1" marL="914400" rtl="0" algn="l">
              <a:spcBef>
                <a:spcPts val="0"/>
              </a:spcBef>
              <a:spcAft>
                <a:spcPts val="0"/>
              </a:spcAft>
              <a:buSzPts val="1400"/>
              <a:buChar char="○"/>
            </a:pPr>
            <a:r>
              <a:rPr lang="en"/>
              <a:t>Speed: Find the difference in speed </a:t>
            </a:r>
            <a:r>
              <a:rPr lang="en"/>
              <a:t>between two consecutive probe data</a:t>
            </a:r>
            <a:endParaRPr/>
          </a:p>
          <a:p>
            <a:pPr indent="-317500" lvl="1" marL="914400" rtl="0" algn="l">
              <a:spcBef>
                <a:spcPts val="0"/>
              </a:spcBef>
              <a:spcAft>
                <a:spcPts val="0"/>
              </a:spcAft>
              <a:buSzPts val="1400"/>
              <a:buChar char="○"/>
            </a:pPr>
            <a:r>
              <a:rPr lang="en"/>
              <a:t>Altitude: Find the difference in altitude between two consecutive probe data</a:t>
            </a:r>
            <a:endParaRPr/>
          </a:p>
          <a:p>
            <a:pPr indent="-342900" lvl="0" marL="457200" rtl="0" algn="l">
              <a:spcBef>
                <a:spcPts val="0"/>
              </a:spcBef>
              <a:spcAft>
                <a:spcPts val="0"/>
              </a:spcAft>
              <a:buSzPts val="1800"/>
              <a:buChar char="●"/>
            </a:pPr>
            <a:r>
              <a:rPr lang="en"/>
              <a:t>Using the information below from the Partition6467LinkData.csv file:</a:t>
            </a:r>
            <a:endParaRPr/>
          </a:p>
          <a:p>
            <a:pPr indent="-317500" lvl="1" marL="914400" rtl="0" algn="l">
              <a:spcBef>
                <a:spcPts val="0"/>
              </a:spcBef>
              <a:spcAft>
                <a:spcPts val="0"/>
              </a:spcAft>
              <a:buSzPts val="1400"/>
              <a:buChar char="○"/>
            </a:pPr>
            <a:r>
              <a:rPr lang="en"/>
              <a:t>Length: The length of the link</a:t>
            </a:r>
            <a:endParaRPr/>
          </a:p>
          <a:p>
            <a:pPr indent="-342900" lvl="0" marL="457200" rtl="0" algn="l">
              <a:spcBef>
                <a:spcPts val="0"/>
              </a:spcBef>
              <a:spcAft>
                <a:spcPts val="0"/>
              </a:spcAft>
              <a:buSzPts val="1800"/>
              <a:buChar char="●"/>
            </a:pPr>
            <a:r>
              <a:rPr lang="en"/>
              <a:t>Discard all the rows with no information for the slope</a:t>
            </a:r>
            <a:endParaRPr/>
          </a:p>
          <a:p>
            <a:pPr indent="-342900" lvl="0" marL="457200" rtl="0" algn="l">
              <a:spcBef>
                <a:spcPts val="0"/>
              </a:spcBef>
              <a:spcAft>
                <a:spcPts val="0"/>
              </a:spcAft>
              <a:buSzPts val="1800"/>
              <a:buChar char="●"/>
            </a:pPr>
            <a:r>
              <a:rPr lang="en"/>
              <a:t>Normalize the data used to train the model</a:t>
            </a:r>
            <a:endParaRPr/>
          </a:p>
          <a:p>
            <a:pPr indent="-342900" lvl="0" marL="457200" rtl="0" algn="l">
              <a:spcBef>
                <a:spcPts val="0"/>
              </a:spcBef>
              <a:spcAft>
                <a:spcPts val="0"/>
              </a:spcAft>
              <a:buSzPts val="1800"/>
              <a:buChar char="●"/>
            </a:pPr>
            <a:r>
              <a:rPr lang="en"/>
              <a:t>Split the data into training and test sets</a:t>
            </a:r>
            <a:endParaRPr/>
          </a:p>
          <a:p>
            <a:pPr indent="-342900" lvl="0" marL="457200" rtl="0" algn="l">
              <a:spcBef>
                <a:spcPts val="0"/>
              </a:spcBef>
              <a:spcAft>
                <a:spcPts val="0"/>
              </a:spcAft>
              <a:buSzPts val="1800"/>
              <a:buChar char="●"/>
            </a:pPr>
            <a:r>
              <a:rPr lang="en"/>
              <a:t>Train the model</a:t>
            </a:r>
            <a:endParaRPr/>
          </a:p>
          <a:p>
            <a:pPr indent="-336550" lvl="0" marL="457200" rtl="0" algn="l">
              <a:spcBef>
                <a:spcPts val="0"/>
              </a:spcBef>
              <a:spcAft>
                <a:spcPts val="0"/>
              </a:spcAft>
              <a:buSzPts val="1700"/>
              <a:buChar char="●"/>
            </a:pPr>
            <a:r>
              <a:rPr lang="en" sz="1700"/>
              <a:t>Evaluate the model and change the parameters to increase accuracy</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 Matching</a:t>
            </a:r>
            <a:endParaRPr/>
          </a:p>
          <a:p>
            <a:pPr indent="-342900" lvl="0" marL="457200" rtl="0" algn="l">
              <a:spcBef>
                <a:spcPts val="1200"/>
              </a:spcBef>
              <a:spcAft>
                <a:spcPts val="0"/>
              </a:spcAft>
              <a:buSzPts val="1800"/>
              <a:buChar char="●"/>
            </a:pPr>
            <a:r>
              <a:rPr lang="en"/>
              <a:t>The results for the map matching stage of the project are found in “Partition6467MatchedPoints.csv”. Due to the limitations of the Google Colaboratory environment, this CSV only represents a fraction of the probe points. Had runtime not been a constraint imposed by the python notebook execution server, we would have been able to easily return the full dataset. The completeness of the resulting CSV notwithstanding, these points are an accurate reflection of the correctness algorithm.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 Matching Shortcomings</a:t>
            </a:r>
            <a:endParaRPr/>
          </a:p>
          <a:p>
            <a:pPr indent="-342900" lvl="0" marL="457200" rtl="0" algn="l">
              <a:spcBef>
                <a:spcPts val="1200"/>
              </a:spcBef>
              <a:spcAft>
                <a:spcPts val="0"/>
              </a:spcAft>
              <a:buSzPts val="1800"/>
              <a:buChar char="●"/>
            </a:pPr>
            <a:r>
              <a:rPr lang="en"/>
              <a:t>While the final results provided here are the product of much time and effort to revise, edit, and reinvent our algorithms, we should acknowledge some pitfalls that will be found in the output dataset. Firstly, the “</a:t>
            </a:r>
            <a:r>
              <a:rPr lang="en"/>
              <a:t>distFromLink	“ column contains quite a few “-1”, which is postulated to be the result of an </a:t>
            </a:r>
            <a:r>
              <a:rPr lang="en"/>
              <a:t>undetected</a:t>
            </a:r>
            <a:r>
              <a:rPr lang="en"/>
              <a:t> error in the distance functions due to lack of rigorous testing of that specific </a:t>
            </a:r>
            <a:r>
              <a:rPr lang="en"/>
              <a:t>module</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Background &amp; Motivation</a:t>
            </a:r>
            <a:endParaRPr/>
          </a:p>
          <a:p>
            <a:pPr indent="-342900" lvl="0" marL="457200" rtl="0" algn="l">
              <a:spcBef>
                <a:spcPts val="0"/>
              </a:spcBef>
              <a:spcAft>
                <a:spcPts val="0"/>
              </a:spcAft>
              <a:buSzPts val="1800"/>
              <a:buChar char="●"/>
            </a:pPr>
            <a:r>
              <a:rPr lang="en"/>
              <a:t>Approach &amp; Methodology</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2" name="Google Shape;172;p32"/>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Slope</a:t>
            </a:r>
            <a:endParaRPr/>
          </a:p>
          <a:p>
            <a:pPr indent="0" lvl="0" marL="0" rtl="0" algn="l">
              <a:spcBef>
                <a:spcPts val="1200"/>
              </a:spcBef>
              <a:spcAft>
                <a:spcPts val="1200"/>
              </a:spcAft>
              <a:buNone/>
            </a:pPr>
            <a:r>
              <a:rPr lang="en" sz="1400"/>
              <a:t>While a portion of the </a:t>
            </a:r>
            <a:r>
              <a:rPr lang="en" sz="1400"/>
              <a:t>match mapping</a:t>
            </a:r>
            <a:r>
              <a:rPr lang="en" sz="1400"/>
              <a:t> data is accurate, some in</a:t>
            </a:r>
            <a:r>
              <a:rPr lang="en" sz="1400"/>
              <a:t>accuracy</a:t>
            </a:r>
            <a:r>
              <a:rPr lang="en" sz="1400"/>
              <a:t> in the Matched csv file made the it hard to output predictions close to the true slope. The two graphs below show scatter plots of  true slope vs predicted slope. Note that ideally, the graph would look </a:t>
            </a:r>
            <a:r>
              <a:rPr lang="en" sz="1400"/>
              <a:t>similar</a:t>
            </a:r>
            <a:r>
              <a:rPr lang="en" sz="1400"/>
              <a:t> to the line y = x</a:t>
            </a:r>
            <a:endParaRPr sz="1400"/>
          </a:p>
        </p:txBody>
      </p:sp>
      <p:pic>
        <p:nvPicPr>
          <p:cNvPr id="173" name="Google Shape;173;p32"/>
          <p:cNvPicPr preferRelativeResize="0"/>
          <p:nvPr/>
        </p:nvPicPr>
        <p:blipFill>
          <a:blip r:embed="rId3">
            <a:alphaModFix/>
          </a:blip>
          <a:stretch>
            <a:fillRect/>
          </a:stretch>
        </p:blipFill>
        <p:spPr>
          <a:xfrm>
            <a:off x="4850050" y="2126295"/>
            <a:ext cx="4107625" cy="2527350"/>
          </a:xfrm>
          <a:prstGeom prst="rect">
            <a:avLst/>
          </a:prstGeom>
          <a:noFill/>
          <a:ln>
            <a:noFill/>
          </a:ln>
        </p:spPr>
      </p:pic>
      <p:sp>
        <p:nvSpPr>
          <p:cNvPr id="174" name="Google Shape;174;p32"/>
          <p:cNvSpPr txBox="1"/>
          <p:nvPr/>
        </p:nvSpPr>
        <p:spPr>
          <a:xfrm>
            <a:off x="4806713" y="4527900"/>
            <a:ext cx="419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On a small amount of curated data, the graph looks similar to the line y =x. </a:t>
            </a:r>
            <a:endParaRPr>
              <a:latin typeface="Proxima Nova"/>
              <a:ea typeface="Proxima Nova"/>
              <a:cs typeface="Proxima Nova"/>
              <a:sym typeface="Proxima Nova"/>
            </a:endParaRPr>
          </a:p>
        </p:txBody>
      </p:sp>
      <p:pic>
        <p:nvPicPr>
          <p:cNvPr id="175" name="Google Shape;175;p32"/>
          <p:cNvPicPr preferRelativeResize="0"/>
          <p:nvPr/>
        </p:nvPicPr>
        <p:blipFill>
          <a:blip r:embed="rId4">
            <a:alphaModFix/>
          </a:blip>
          <a:stretch>
            <a:fillRect/>
          </a:stretch>
        </p:blipFill>
        <p:spPr>
          <a:xfrm>
            <a:off x="641235" y="2189175"/>
            <a:ext cx="3548066" cy="2401600"/>
          </a:xfrm>
          <a:prstGeom prst="rect">
            <a:avLst/>
          </a:prstGeom>
          <a:noFill/>
          <a:ln>
            <a:noFill/>
          </a:ln>
        </p:spPr>
      </p:pic>
      <p:sp>
        <p:nvSpPr>
          <p:cNvPr id="176" name="Google Shape;176;p32"/>
          <p:cNvSpPr txBox="1"/>
          <p:nvPr/>
        </p:nvSpPr>
        <p:spPr>
          <a:xfrm>
            <a:off x="318100" y="4527900"/>
            <a:ext cx="419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On the entire data set, the model struggles to output accurate slope estimation.</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map matching calculations were accurate with some flaws. This lead to slightly less accurate slope prediction by the model.  Unfortunately, the group did not possess enough computational power to run the entire data provided which caused the csv output files to be partially filled. Optimizing the algorithms would help solving this issue. </a:t>
            </a:r>
            <a:r>
              <a:rPr lang="en"/>
              <a:t>Overall, the results produced by the algorithms were satisfactory but there is definitely room for improvement.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8" name="Google Shape;188;p34"/>
          <p:cNvSpPr txBox="1"/>
          <p:nvPr>
            <p:ph idx="1" type="body"/>
          </p:nvPr>
        </p:nvSpPr>
        <p:spPr>
          <a:xfrm>
            <a:off x="311700" y="1152475"/>
            <a:ext cx="8520600" cy="3684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Further Steps:</a:t>
            </a:r>
            <a:endParaRPr/>
          </a:p>
          <a:p>
            <a:pPr indent="-342900" lvl="0" marL="457200" rtl="0" algn="l">
              <a:spcBef>
                <a:spcPts val="0"/>
              </a:spcBef>
              <a:spcAft>
                <a:spcPts val="0"/>
              </a:spcAft>
              <a:buSzPts val="1800"/>
              <a:buChar char="●"/>
            </a:pPr>
            <a:r>
              <a:rPr lang="en"/>
              <a:t>The model used to calculate the slope would be more accurate if more link data had slope information. To remediate to the lack of slope information, k-fold validation could be used to train the model instead of dividing the set into two.</a:t>
            </a:r>
            <a:endParaRPr/>
          </a:p>
          <a:p>
            <a:pPr indent="-342900" lvl="0" marL="457200" rtl="0" algn="l">
              <a:spcBef>
                <a:spcPts val="0"/>
              </a:spcBef>
              <a:spcAft>
                <a:spcPts val="0"/>
              </a:spcAft>
              <a:buSzPts val="1800"/>
              <a:buChar char="●"/>
            </a:pPr>
            <a:r>
              <a:rPr lang="en"/>
              <a:t>The final algorithm that we decided to use in order to map match the probe points is admittedly quite primitive, although it closely aligns with methods </a:t>
            </a:r>
            <a:r>
              <a:rPr lang="en"/>
              <a:t>discussed in lecture. Beyond this assignment, it would be worthwhile to research other, more intelligent algorithms to produce more accurate map matched results that can be tailored to our specific dataset. Not only would this improve runtime, but also the accuracy so that there is a better chance that the slope algorithm will produce accurate results.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https://pandas.pydata.org/</a:t>
            </a:r>
            <a:endParaRPr/>
          </a:p>
          <a:p>
            <a:pPr indent="0" lvl="0" marL="0" rtl="0" algn="l">
              <a:spcBef>
                <a:spcPts val="1200"/>
              </a:spcBef>
              <a:spcAft>
                <a:spcPts val="0"/>
              </a:spcAft>
              <a:buNone/>
            </a:pPr>
            <a:r>
              <a:rPr lang="en" u="sng">
                <a:solidFill>
                  <a:schemeClr val="hlink"/>
                </a:solidFill>
                <a:hlinkClick r:id="rId4"/>
              </a:rPr>
              <a:t>http://www.vldb.org/conf/2005/papers/p853-brakatsoulas.pdf</a:t>
            </a:r>
            <a:endParaRPr/>
          </a:p>
          <a:p>
            <a:pPr indent="0" lvl="0" marL="0" rtl="0" algn="l">
              <a:spcBef>
                <a:spcPts val="1200"/>
              </a:spcBef>
              <a:spcAft>
                <a:spcPts val="0"/>
              </a:spcAft>
              <a:buNone/>
            </a:pPr>
            <a:r>
              <a:rPr lang="en"/>
              <a:t>“Map matching when the map is wrong: Efficient on/off roadvehicle tracking and map learning” (Paper on Blackboard)</a:t>
            </a:r>
            <a:endParaRPr/>
          </a:p>
          <a:p>
            <a:pPr indent="0" lvl="0" marL="0" rtl="0" algn="l">
              <a:spcBef>
                <a:spcPts val="1200"/>
              </a:spcBef>
              <a:spcAft>
                <a:spcPts val="0"/>
              </a:spcAft>
              <a:buNone/>
            </a:pPr>
            <a:r>
              <a:rPr lang="en" u="sng">
                <a:solidFill>
                  <a:schemeClr val="hlink"/>
                </a:solidFill>
                <a:hlinkClick r:id="rId5"/>
              </a:rPr>
              <a:t>https://www.geeksforgeeks.org/minimum-distance-from-a-point-to-the-line-segment-using-vectors/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a:p>
            <a:pPr indent="-342900" lvl="0" marL="457200" rtl="0" algn="l">
              <a:spcBef>
                <a:spcPts val="1200"/>
              </a:spcBef>
              <a:spcAft>
                <a:spcPts val="0"/>
              </a:spcAft>
              <a:buSzPts val="1800"/>
              <a:buChar char="●"/>
            </a:pPr>
            <a:r>
              <a:rPr lang="en"/>
              <a:t>Understanding what Probe Data is</a:t>
            </a:r>
            <a:endParaRPr/>
          </a:p>
          <a:p>
            <a:pPr indent="-342900" lvl="0" marL="457200" rtl="0" algn="l">
              <a:spcBef>
                <a:spcPts val="0"/>
              </a:spcBef>
              <a:spcAft>
                <a:spcPts val="0"/>
              </a:spcAft>
              <a:buSzPts val="1800"/>
              <a:buChar char="●"/>
            </a:pPr>
            <a:r>
              <a:rPr lang="en"/>
              <a:t>Understanding what Link Data is</a:t>
            </a:r>
            <a:endParaRPr/>
          </a:p>
          <a:p>
            <a:pPr indent="-342900" lvl="0" marL="457200" rtl="0" algn="l">
              <a:spcBef>
                <a:spcPts val="0"/>
              </a:spcBef>
              <a:spcAft>
                <a:spcPts val="0"/>
              </a:spcAft>
              <a:buSzPts val="1800"/>
              <a:buChar char="●"/>
            </a:pPr>
            <a:r>
              <a:rPr lang="en"/>
              <a:t>We need to map </a:t>
            </a:r>
            <a:r>
              <a:rPr lang="en"/>
              <a:t>match probe points to road links</a:t>
            </a:r>
            <a:endParaRPr/>
          </a:p>
          <a:p>
            <a:pPr indent="-342900" lvl="0" marL="457200" rtl="0" algn="l">
              <a:spcBef>
                <a:spcPts val="0"/>
              </a:spcBef>
              <a:spcAft>
                <a:spcPts val="0"/>
              </a:spcAft>
              <a:buSzPts val="1800"/>
              <a:buChar char="●"/>
            </a:pPr>
            <a:r>
              <a:rPr lang="en"/>
              <a:t>We need to derive road slope for each road link</a:t>
            </a:r>
            <a:endParaRPr/>
          </a:p>
          <a:p>
            <a:pPr indent="-342900" lvl="0" marL="457200" rtl="0" algn="l">
              <a:spcBef>
                <a:spcPts val="0"/>
              </a:spcBef>
              <a:spcAft>
                <a:spcPts val="0"/>
              </a:spcAft>
              <a:buSzPts val="1800"/>
              <a:buChar char="●"/>
            </a:pPr>
            <a:r>
              <a:rPr lang="en"/>
              <a:t>We need to evaluate the derived road slope with the surveyed road slope in the link data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Probe Data</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data generated by monitoring the spatial and temporal position of a moving object. These moving objects can be used for information collection by special vehicles.</a:t>
            </a:r>
            <a:endParaRPr/>
          </a:p>
          <a:p>
            <a:pPr indent="-342900" lvl="0" marL="457200" rtl="0" algn="l">
              <a:spcBef>
                <a:spcPts val="0"/>
              </a:spcBef>
              <a:spcAft>
                <a:spcPts val="0"/>
              </a:spcAft>
              <a:buSzPts val="1800"/>
              <a:buChar char="●"/>
            </a:pPr>
            <a:r>
              <a:rPr lang="en"/>
              <a:t>A single probe point consists of probe ID, </a:t>
            </a:r>
            <a:r>
              <a:rPr lang="en"/>
              <a:t>l</a:t>
            </a:r>
            <a:r>
              <a:rPr lang="en"/>
              <a:t>atitude, longitude, altitude, date time, source code, speed, heading and so on.</a:t>
            </a:r>
            <a:endParaRPr/>
          </a:p>
          <a:p>
            <a:pPr indent="-342900" lvl="0" marL="457200" rtl="0" algn="l">
              <a:spcBef>
                <a:spcPts val="0"/>
              </a:spcBef>
              <a:spcAft>
                <a:spcPts val="0"/>
              </a:spcAft>
              <a:buSzPts val="1800"/>
              <a:buChar char="●"/>
            </a:pPr>
            <a:r>
              <a:rPr lang="en"/>
              <a:t>If we need to </a:t>
            </a:r>
            <a:r>
              <a:rPr lang="en"/>
              <a:t>reinforce</a:t>
            </a:r>
            <a:r>
              <a:rPr lang="en"/>
              <a:t> the accuracy of the current road network, the incoming probe data must correspond to the correct link in the road network.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Data</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Link data is used to describe ways to expose and connect data from different sources on the Web.</a:t>
            </a:r>
            <a:endParaRPr/>
          </a:p>
          <a:p>
            <a:pPr indent="-342900" lvl="0" marL="457200" rtl="0" algn="l">
              <a:spcBef>
                <a:spcPts val="0"/>
              </a:spcBef>
              <a:spcAft>
                <a:spcPts val="0"/>
              </a:spcAft>
              <a:buSzPts val="1800"/>
              <a:buChar char="●"/>
            </a:pPr>
            <a:r>
              <a:rPr lang="en"/>
              <a:t>"Link" is a set of GPS coordinates that indicate a road section or constitute a road curve.</a:t>
            </a:r>
            <a:endParaRPr/>
          </a:p>
          <a:p>
            <a:pPr indent="-342900" lvl="0" marL="457200" rtl="0" algn="l">
              <a:spcBef>
                <a:spcPts val="0"/>
              </a:spcBef>
              <a:spcAft>
                <a:spcPts val="0"/>
              </a:spcAft>
              <a:buSzPts val="1800"/>
              <a:buChar char="●"/>
            </a:pPr>
            <a:r>
              <a:rPr lang="en"/>
              <a:t>It is the information of the road interval. This includes data for links that match the probe points.</a:t>
            </a:r>
            <a:endParaRPr/>
          </a:p>
          <a:p>
            <a:pPr indent="-342900" lvl="0" marL="457200" rtl="0" algn="l">
              <a:spcBef>
                <a:spcPts val="0"/>
              </a:spcBef>
              <a:spcAft>
                <a:spcPts val="0"/>
              </a:spcAft>
              <a:buSzPts val="1800"/>
              <a:buChar char="●"/>
            </a:pPr>
            <a:r>
              <a:rPr lang="en"/>
              <a:t>It has different attributes, such as linkPVID, length, directionOfTravel and so 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8" name="Google Shape;88;p18"/>
          <p:cNvSpPr txBox="1"/>
          <p:nvPr>
            <p:ph idx="1" type="body"/>
          </p:nvPr>
        </p:nvSpPr>
        <p:spPr>
          <a:xfrm>
            <a:off x="311700" y="1152475"/>
            <a:ext cx="8520600" cy="3416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a:p>
            <a:pPr indent="-317500" lvl="0" marL="457200" marR="38100" rtl="0" algn="l">
              <a:lnSpc>
                <a:spcPct val="128571"/>
              </a:lnSpc>
              <a:spcBef>
                <a:spcPts val="1200"/>
              </a:spcBef>
              <a:spcAft>
                <a:spcPts val="0"/>
              </a:spcAft>
              <a:buClr>
                <a:srgbClr val="666666"/>
              </a:buClr>
              <a:buSzPts val="1400"/>
              <a:buChar char="●"/>
            </a:pPr>
            <a:r>
              <a:rPr lang="en" sz="1400">
                <a:solidFill>
                  <a:srgbClr val="666666"/>
                </a:solidFill>
                <a:latin typeface="Arial"/>
                <a:ea typeface="Arial"/>
                <a:cs typeface="Arial"/>
                <a:sym typeface="Arial"/>
              </a:rPr>
              <a:t>We have to map matching probe points to road links.</a:t>
            </a:r>
            <a:endParaRPr sz="1400">
              <a:solidFill>
                <a:srgbClr val="666666"/>
              </a:solidFill>
              <a:latin typeface="Arial"/>
              <a:ea typeface="Arial"/>
              <a:cs typeface="Arial"/>
              <a:sym typeface="Arial"/>
            </a:endParaRPr>
          </a:p>
          <a:p>
            <a:pPr indent="-317500" lvl="0" marL="457200" marR="38100" rtl="0" algn="l">
              <a:lnSpc>
                <a:spcPct val="128571"/>
              </a:lnSpc>
              <a:spcBef>
                <a:spcPts val="0"/>
              </a:spcBef>
              <a:spcAft>
                <a:spcPts val="0"/>
              </a:spcAft>
              <a:buClr>
                <a:srgbClr val="666666"/>
              </a:buClr>
              <a:buSzPts val="1400"/>
              <a:buChar char="●"/>
            </a:pPr>
            <a:r>
              <a:rPr lang="en" sz="1400">
                <a:solidFill>
                  <a:srgbClr val="666666"/>
                </a:solidFill>
                <a:latin typeface="Arial"/>
                <a:ea typeface="Arial"/>
                <a:cs typeface="Arial"/>
                <a:sym typeface="Arial"/>
              </a:rPr>
              <a:t>Then,  the slope of each road section should be  derived. </a:t>
            </a:r>
            <a:endParaRPr sz="1400">
              <a:solidFill>
                <a:srgbClr val="666666"/>
              </a:solidFill>
              <a:latin typeface="Arial"/>
              <a:ea typeface="Arial"/>
              <a:cs typeface="Arial"/>
              <a:sym typeface="Arial"/>
            </a:endParaRPr>
          </a:p>
          <a:p>
            <a:pPr indent="-317500" lvl="0" marL="457200" marR="38100" rtl="0" algn="l">
              <a:lnSpc>
                <a:spcPct val="128571"/>
              </a:lnSpc>
              <a:spcBef>
                <a:spcPts val="0"/>
              </a:spcBef>
              <a:spcAft>
                <a:spcPts val="0"/>
              </a:spcAft>
              <a:buClr>
                <a:srgbClr val="666666"/>
              </a:buClr>
              <a:buSzPts val="1400"/>
              <a:buChar char="●"/>
            </a:pPr>
            <a:r>
              <a:rPr lang="en" sz="1400">
                <a:solidFill>
                  <a:srgbClr val="666666"/>
                </a:solidFill>
                <a:latin typeface="Arial"/>
                <a:ea typeface="Arial"/>
                <a:cs typeface="Arial"/>
                <a:sym typeface="Arial"/>
              </a:rPr>
              <a:t>Finally, we evaluate the derived road slope based on the road slope measured in the linked data file</a:t>
            </a:r>
            <a:endParaRPr sz="1400">
              <a:solidFill>
                <a:srgbClr val="666666"/>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Provided Data</a:t>
            </a:r>
            <a:endParaRPr/>
          </a:p>
          <a:p>
            <a:pPr indent="-342900" lvl="0" marL="457200" rtl="0" algn="l">
              <a:spcBef>
                <a:spcPts val="1200"/>
              </a:spcBef>
              <a:spcAft>
                <a:spcPts val="0"/>
              </a:spcAft>
              <a:buSzPts val="1800"/>
              <a:buChar char="●"/>
            </a:pPr>
            <a:r>
              <a:rPr lang="en"/>
              <a:t>We were given two CSV files, one representing probe point data collection from GPS and other sensors on cars and cellphones, and one representing the information describing the links in a road network.</a:t>
            </a:r>
            <a:endParaRPr/>
          </a:p>
          <a:p>
            <a:pPr indent="-342900" lvl="0" marL="457200" rtl="0" algn="l">
              <a:spcBef>
                <a:spcPts val="0"/>
              </a:spcBef>
              <a:spcAft>
                <a:spcPts val="0"/>
              </a:spcAft>
              <a:buSzPts val="1800"/>
              <a:buChar char="●"/>
            </a:pPr>
            <a:r>
              <a:rPr lang="en"/>
              <a:t>The probe points, due to natural error in the the data collection systems, is not perfecting aligned with the road network. Therefore, the first step should be to match the probe points with a the most likely link in the road network from where that point is collected.</a:t>
            </a:r>
            <a:endParaRPr/>
          </a:p>
          <a:p>
            <a:pPr indent="-342900" lvl="0" marL="457200" rtl="0" algn="l">
              <a:spcBef>
                <a:spcPts val="0"/>
              </a:spcBef>
              <a:spcAft>
                <a:spcPts val="0"/>
              </a:spcAft>
              <a:buSzPts val="1800"/>
              <a:buChar char="●"/>
            </a:pPr>
            <a:r>
              <a:rPr lang="en"/>
              <a:t>Once the probe points are matched, we can then use probe elevation data to determine the slope of the road links at the given points.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&amp; Motivation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 Matching</a:t>
            </a:r>
            <a:endParaRPr/>
          </a:p>
          <a:p>
            <a:pPr indent="-342900" lvl="0" marL="457200" rtl="0" algn="l">
              <a:spcBef>
                <a:spcPts val="1200"/>
              </a:spcBef>
              <a:spcAft>
                <a:spcPts val="0"/>
              </a:spcAft>
              <a:buSzPts val="1800"/>
              <a:buChar char="●"/>
            </a:pPr>
            <a:r>
              <a:rPr lang="en"/>
              <a:t>Latitude and </a:t>
            </a:r>
            <a:r>
              <a:rPr lang="en"/>
              <a:t>longitude</a:t>
            </a:r>
            <a:r>
              <a:rPr lang="en"/>
              <a:t> are both showed on Probe data and Link data.</a:t>
            </a:r>
            <a:endParaRPr/>
          </a:p>
          <a:p>
            <a:pPr indent="-342900" lvl="0" marL="457200" rtl="0" algn="l">
              <a:spcBef>
                <a:spcPts val="0"/>
              </a:spcBef>
              <a:spcAft>
                <a:spcPts val="0"/>
              </a:spcAft>
              <a:buSzPts val="1800"/>
              <a:buChar char="●"/>
            </a:pPr>
            <a:r>
              <a:rPr lang="en"/>
              <a:t>For map matching</a:t>
            </a:r>
            <a:r>
              <a:rPr lang="en"/>
              <a:t>, we use the latitude and longitude information of the two files and compare them to the other files to find the pair with the smallest distance between them.</a:t>
            </a:r>
            <a:endParaRPr/>
          </a:p>
          <a:p>
            <a:pPr indent="-342900" lvl="0" marL="457200" rtl="0" algn="l">
              <a:spcBef>
                <a:spcPts val="0"/>
              </a:spcBef>
              <a:spcAft>
                <a:spcPts val="0"/>
              </a:spcAft>
              <a:buSzPts val="1800"/>
              <a:buChar char="●"/>
            </a:pPr>
            <a:r>
              <a:rPr lang="en"/>
              <a:t>The pair is the result of the map matching link being consistent with the probe data points.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&amp; Motivation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 Slope</a:t>
            </a:r>
            <a:endParaRPr/>
          </a:p>
          <a:p>
            <a:pPr indent="-342900" lvl="0" marL="457200" rtl="0" algn="l">
              <a:spcBef>
                <a:spcPts val="1200"/>
              </a:spcBef>
              <a:spcAft>
                <a:spcPts val="0"/>
              </a:spcAft>
              <a:buSzPts val="1800"/>
              <a:buChar char="●"/>
            </a:pPr>
            <a:r>
              <a:rPr lang="en"/>
              <a:t>Using the matched point in the previous step, then two consecutive points is calculated.</a:t>
            </a:r>
            <a:endParaRPr/>
          </a:p>
          <a:p>
            <a:pPr indent="-342900" lvl="0" marL="457200" rtl="0" algn="l">
              <a:spcBef>
                <a:spcPts val="0"/>
              </a:spcBef>
              <a:spcAft>
                <a:spcPts val="0"/>
              </a:spcAft>
              <a:buSzPts val="1800"/>
              <a:buChar char="●"/>
            </a:pPr>
            <a:r>
              <a:rPr lang="en"/>
              <a:t>Two methods to calculate the slope:</a:t>
            </a:r>
            <a:endParaRPr/>
          </a:p>
          <a:p>
            <a:pPr indent="-317500" lvl="1" marL="914400" rtl="0" algn="l">
              <a:spcBef>
                <a:spcPts val="0"/>
              </a:spcBef>
              <a:spcAft>
                <a:spcPts val="0"/>
              </a:spcAft>
              <a:buSzPts val="1400"/>
              <a:buChar char="○"/>
            </a:pPr>
            <a:r>
              <a:rPr lang="en"/>
              <a:t>The slope between two consecutive points (P1, P2) is = 𝑅𝐼𝑆𝐸/𝑅𝑈𝑁  𝑖.𝑒.  (𝑌2−𝑌1)/(𝑋2−𝑋1), where p1(x1,y1) p2(x2,y2) are two points.</a:t>
            </a:r>
            <a:endParaRPr/>
          </a:p>
          <a:p>
            <a:pPr indent="-317500" lvl="1" marL="914400" rtl="0" algn="l">
              <a:spcBef>
                <a:spcPts val="0"/>
              </a:spcBef>
              <a:spcAft>
                <a:spcPts val="0"/>
              </a:spcAft>
              <a:buSzPts val="1400"/>
              <a:buChar char="○"/>
            </a:pPr>
            <a:r>
              <a:rPr lang="en"/>
              <a:t>Feeding a model with the difference in distance and height, and the length of the link. Then train the model.</a:t>
            </a:r>
            <a:endParaRPr/>
          </a:p>
          <a:p>
            <a:pPr indent="-342900" lvl="0" marL="457200" rtl="0" algn="l">
              <a:spcBef>
                <a:spcPts val="0"/>
              </a:spcBef>
              <a:spcAft>
                <a:spcPts val="0"/>
              </a:spcAft>
              <a:buSzPts val="1800"/>
              <a:buChar char="●"/>
            </a:pPr>
            <a:r>
              <a:rPr lang="en"/>
              <a:t>The second method was chosen to counteract the presence of inaccurate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