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9" r:id="rId4"/>
    <p:sldId id="259" r:id="rId5"/>
    <p:sldId id="260" r:id="rId6"/>
    <p:sldId id="258" r:id="rId7"/>
    <p:sldId id="288" r:id="rId8"/>
    <p:sldId id="289" r:id="rId9"/>
    <p:sldId id="290" r:id="rId10"/>
    <p:sldId id="276" r:id="rId11"/>
    <p:sldId id="277" r:id="rId12"/>
    <p:sldId id="281" r:id="rId13"/>
    <p:sldId id="282" r:id="rId14"/>
    <p:sldId id="283" r:id="rId15"/>
    <p:sldId id="284" r:id="rId16"/>
    <p:sldId id="285" r:id="rId17"/>
    <p:sldId id="286" r:id="rId18"/>
    <p:sldId id="291" r:id="rId19"/>
    <p:sldId id="293" r:id="rId20"/>
    <p:sldId id="292" r:id="rId21"/>
    <p:sldId id="264" r:id="rId22"/>
  </p:sldIdLst>
  <p:sldSz cx="9144000" cy="5143500" type="screen16x9"/>
  <p:notesSz cx="6858000" cy="9144000"/>
  <p:embeddedFontLst>
    <p:embeddedFont>
      <p:font typeface="Anybody" panose="020B0604020202020204" charset="0"/>
      <p:regular r:id="rId25"/>
      <p:bold r:id="rId26"/>
      <p:italic r:id="rId27"/>
      <p:boldItalic r:id="rId28"/>
    </p:embeddedFont>
    <p:embeddedFont>
      <p:font typeface="Arial Unicode MS" panose="020B0604020202020204" pitchFamily="34" charset="-128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Nunito Light" pitchFamily="2" charset="0"/>
      <p:regular r:id="rId35"/>
      <p: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17F15F-FA70-49EC-8452-D5DF0E88AF4E}">
  <a:tblStyle styleId="{6D17F15F-FA70-49EC-8452-D5DF0E88AF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544EECE-386F-616E-689B-169BEAB29B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CCB1A3B-9F80-DD57-97DA-DED13F45B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2A636-9412-4ABA-BBA8-2DD7C08E5BA8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83F2C1-FB3F-C00E-470F-06E643CA38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DE9609-C6C6-369F-0338-AC43E9453C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00075-3E7A-4485-A482-6C64340A9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6346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371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680dddf6e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680dddf6eb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200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9665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783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6e1a3756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6e1a3756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680dddf6e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680dddf6eb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189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680dddf6e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680dddf6eb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92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680dddf6e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680dddf6eb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8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225" y="1615050"/>
            <a:ext cx="6895800" cy="19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1" name="Google Shape;371;p11"/>
          <p:cNvSpPr txBox="1">
            <a:spLocks noGrp="1"/>
          </p:cNvSpPr>
          <p:nvPr>
            <p:ph type="subTitle" idx="1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72" name="Google Shape;372;p11"/>
          <p:cNvGrpSpPr/>
          <p:nvPr/>
        </p:nvGrpSpPr>
        <p:grpSpPr>
          <a:xfrm>
            <a:off x="-2134075" y="270738"/>
            <a:ext cx="11043500" cy="6113838"/>
            <a:chOff x="-2134075" y="270738"/>
            <a:chExt cx="11043500" cy="6113838"/>
          </a:xfrm>
        </p:grpSpPr>
        <p:sp>
          <p:nvSpPr>
            <p:cNvPr id="373" name="Google Shape;373;p11"/>
            <p:cNvSpPr/>
            <p:nvPr/>
          </p:nvSpPr>
          <p:spPr>
            <a:xfrm>
              <a:off x="-2134075" y="368967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374" name="Google Shape;374;p11"/>
            <p:cNvGrpSpPr/>
            <p:nvPr/>
          </p:nvGrpSpPr>
          <p:grpSpPr>
            <a:xfrm>
              <a:off x="8792725" y="270738"/>
              <a:ext cx="116700" cy="2245222"/>
              <a:chOff x="245250" y="2629538"/>
              <a:chExt cx="116700" cy="2245222"/>
            </a:xfrm>
          </p:grpSpPr>
          <p:sp>
            <p:nvSpPr>
              <p:cNvPr id="375" name="Google Shape;375;p11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83" name="Google Shape;383;p11"/>
            <p:cNvGrpSpPr/>
            <p:nvPr/>
          </p:nvGrpSpPr>
          <p:grpSpPr>
            <a:xfrm rot="10800000">
              <a:off x="361950" y="4728425"/>
              <a:ext cx="2606788" cy="292646"/>
              <a:chOff x="5823975" y="3462600"/>
              <a:chExt cx="2606788" cy="292646"/>
            </a:xfrm>
          </p:grpSpPr>
          <p:sp>
            <p:nvSpPr>
              <p:cNvPr id="384" name="Google Shape;384;p11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2" name="Google Shape;402;p11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"/>
          <p:cNvSpPr txBox="1">
            <a:spLocks noGrp="1"/>
          </p:cNvSpPr>
          <p:nvPr>
            <p:ph type="subTitle" idx="1"/>
          </p:nvPr>
        </p:nvSpPr>
        <p:spPr>
          <a:xfrm>
            <a:off x="1242200" y="1323875"/>
            <a:ext cx="6673200" cy="18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18" name="Google Shape;418;p13"/>
          <p:cNvGrpSpPr/>
          <p:nvPr/>
        </p:nvGrpSpPr>
        <p:grpSpPr>
          <a:xfrm>
            <a:off x="-2134075" y="270754"/>
            <a:ext cx="11043500" cy="4604005"/>
            <a:chOff x="-2134075" y="270754"/>
            <a:chExt cx="11043500" cy="4604005"/>
          </a:xfrm>
        </p:grpSpPr>
        <p:sp>
          <p:nvSpPr>
            <p:cNvPr id="419" name="Google Shape;419;p13"/>
            <p:cNvSpPr/>
            <p:nvPr/>
          </p:nvSpPr>
          <p:spPr>
            <a:xfrm>
              <a:off x="-2134075" y="196352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0" name="Google Shape;420;p13"/>
            <p:cNvGrpSpPr/>
            <p:nvPr/>
          </p:nvGrpSpPr>
          <p:grpSpPr>
            <a:xfrm>
              <a:off x="8792725" y="2629538"/>
              <a:ext cx="116700" cy="2245222"/>
              <a:chOff x="245250" y="2629538"/>
              <a:chExt cx="116700" cy="2245222"/>
            </a:xfrm>
          </p:grpSpPr>
          <p:sp>
            <p:nvSpPr>
              <p:cNvPr id="421" name="Google Shape;421;p13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" name="Google Shape;429;p13"/>
            <p:cNvGrpSpPr/>
            <p:nvPr/>
          </p:nvGrpSpPr>
          <p:grpSpPr>
            <a:xfrm rot="5400000">
              <a:off x="-941450" y="1427825"/>
              <a:ext cx="2606788" cy="292646"/>
              <a:chOff x="5823975" y="3462600"/>
              <a:chExt cx="2606788" cy="292646"/>
            </a:xfrm>
          </p:grpSpPr>
          <p:sp>
            <p:nvSpPr>
              <p:cNvPr id="430" name="Google Shape;430;p13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3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3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4"/>
          <p:cNvSpPr txBox="1">
            <a:spLocks noGrp="1"/>
          </p:cNvSpPr>
          <p:nvPr>
            <p:ph type="subTitle" idx="1"/>
          </p:nvPr>
        </p:nvSpPr>
        <p:spPr>
          <a:xfrm>
            <a:off x="3914400" y="1489363"/>
            <a:ext cx="45096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3" name="Google Shape;463;p14"/>
          <p:cNvGrpSpPr/>
          <p:nvPr/>
        </p:nvGrpSpPr>
        <p:grpSpPr>
          <a:xfrm>
            <a:off x="-2134075" y="270738"/>
            <a:ext cx="11043500" cy="6113838"/>
            <a:chOff x="-2134075" y="270738"/>
            <a:chExt cx="11043500" cy="6113838"/>
          </a:xfrm>
        </p:grpSpPr>
        <p:sp>
          <p:nvSpPr>
            <p:cNvPr id="464" name="Google Shape;464;p14"/>
            <p:cNvSpPr/>
            <p:nvPr/>
          </p:nvSpPr>
          <p:spPr>
            <a:xfrm>
              <a:off x="-2134075" y="368967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5" name="Google Shape;465;p14"/>
            <p:cNvGrpSpPr/>
            <p:nvPr/>
          </p:nvGrpSpPr>
          <p:grpSpPr>
            <a:xfrm>
              <a:off x="8792725" y="270738"/>
              <a:ext cx="116700" cy="2245222"/>
              <a:chOff x="245250" y="2629538"/>
              <a:chExt cx="116700" cy="2245222"/>
            </a:xfrm>
          </p:grpSpPr>
          <p:sp>
            <p:nvSpPr>
              <p:cNvPr id="466" name="Google Shape;466;p14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14"/>
            <p:cNvGrpSpPr/>
            <p:nvPr/>
          </p:nvGrpSpPr>
          <p:grpSpPr>
            <a:xfrm rot="10800000">
              <a:off x="361950" y="4728425"/>
              <a:ext cx="2606788" cy="292646"/>
              <a:chOff x="5823975" y="3462600"/>
              <a:chExt cx="2606788" cy="292646"/>
            </a:xfrm>
          </p:grpSpPr>
          <p:sp>
            <p:nvSpPr>
              <p:cNvPr id="475" name="Google Shape;475;p14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4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4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4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4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4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4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4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4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4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5" name="Google Shape;505;p14"/>
          <p:cNvSpPr txBox="1">
            <a:spLocks noGrp="1"/>
          </p:cNvSpPr>
          <p:nvPr>
            <p:ph type="subTitle" idx="2"/>
          </p:nvPr>
        </p:nvSpPr>
        <p:spPr>
          <a:xfrm>
            <a:off x="3914400" y="2507338"/>
            <a:ext cx="4509600" cy="16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15"/>
          <p:cNvSpPr txBox="1">
            <a:spLocks noGrp="1"/>
          </p:cNvSpPr>
          <p:nvPr>
            <p:ph type="subTitle" idx="1"/>
          </p:nvPr>
        </p:nvSpPr>
        <p:spPr>
          <a:xfrm>
            <a:off x="726775" y="1787900"/>
            <a:ext cx="4613100" cy="22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15"/>
          <p:cNvSpPr/>
          <p:nvPr/>
        </p:nvSpPr>
        <p:spPr>
          <a:xfrm>
            <a:off x="8583175" y="805350"/>
            <a:ext cx="2694900" cy="269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15"/>
          <p:cNvGrpSpPr/>
          <p:nvPr/>
        </p:nvGrpSpPr>
        <p:grpSpPr>
          <a:xfrm>
            <a:off x="245250" y="539488"/>
            <a:ext cx="116700" cy="2245222"/>
            <a:chOff x="245250" y="2629538"/>
            <a:chExt cx="116700" cy="2245222"/>
          </a:xfrm>
        </p:grpSpPr>
        <p:sp>
          <p:nvSpPr>
            <p:cNvPr id="511" name="Google Shape;511;p15"/>
            <p:cNvSpPr/>
            <p:nvPr/>
          </p:nvSpPr>
          <p:spPr>
            <a:xfrm>
              <a:off x="245250" y="4149913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245250" y="4453986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245250" y="4758059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245250" y="3845838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245250" y="3541763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245250" y="3237688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245250" y="2933613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245250" y="2629538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15"/>
          <p:cNvGrpSpPr/>
          <p:nvPr/>
        </p:nvGrpSpPr>
        <p:grpSpPr>
          <a:xfrm rot="-5400000">
            <a:off x="7489325" y="3425025"/>
            <a:ext cx="2606788" cy="292646"/>
            <a:chOff x="5823975" y="3462600"/>
            <a:chExt cx="2606788" cy="292646"/>
          </a:xfrm>
        </p:grpSpPr>
        <p:sp>
          <p:nvSpPr>
            <p:cNvPr id="520" name="Google Shape;520;p15"/>
            <p:cNvSpPr/>
            <p:nvPr/>
          </p:nvSpPr>
          <p:spPr>
            <a:xfrm rot="5400000">
              <a:off x="8361163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 rot="5400000">
              <a:off x="8361163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 rot="5400000">
              <a:off x="8179936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 rot="5400000">
              <a:off x="8179936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 rot="5400000">
              <a:off x="7998708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 rot="5400000">
              <a:off x="7998708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 rot="5400000">
              <a:off x="7817480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 rot="5400000">
              <a:off x="7817480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 rot="5400000">
              <a:off x="7636252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 rot="5400000">
              <a:off x="7636252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 rot="5400000">
              <a:off x="7455025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 rot="5400000">
              <a:off x="7455025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 rot="5400000">
              <a:off x="7273797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 rot="5400000">
              <a:off x="7273797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 rot="5400000">
              <a:off x="7092569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 rot="5400000">
              <a:off x="7092569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 rot="5400000">
              <a:off x="6911341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5400000">
              <a:off x="6911341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 rot="5400000">
              <a:off x="6730114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 rot="5400000">
              <a:off x="6730114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 rot="5400000">
              <a:off x="6548886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 rot="5400000">
              <a:off x="6548886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 rot="5400000">
              <a:off x="6367658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 rot="5400000">
              <a:off x="6367658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 rot="5400000">
              <a:off x="6186430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 rot="5400000">
              <a:off x="6186430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 rot="5400000">
              <a:off x="6005203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 rot="5400000">
              <a:off x="6005203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 rot="5400000">
              <a:off x="5823975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 rot="5400000">
              <a:off x="5823975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17"/>
          <p:cNvGrpSpPr/>
          <p:nvPr/>
        </p:nvGrpSpPr>
        <p:grpSpPr>
          <a:xfrm>
            <a:off x="-2134075" y="270738"/>
            <a:ext cx="11043500" cy="6113838"/>
            <a:chOff x="-2134075" y="270738"/>
            <a:chExt cx="11043500" cy="6113838"/>
          </a:xfrm>
        </p:grpSpPr>
        <p:sp>
          <p:nvSpPr>
            <p:cNvPr id="606" name="Google Shape;606;p17"/>
            <p:cNvSpPr/>
            <p:nvPr/>
          </p:nvSpPr>
          <p:spPr>
            <a:xfrm>
              <a:off x="-2134075" y="368967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17"/>
            <p:cNvGrpSpPr/>
            <p:nvPr/>
          </p:nvGrpSpPr>
          <p:grpSpPr>
            <a:xfrm>
              <a:off x="8792725" y="270738"/>
              <a:ext cx="116700" cy="2245222"/>
              <a:chOff x="245250" y="2629538"/>
              <a:chExt cx="116700" cy="2245222"/>
            </a:xfrm>
          </p:grpSpPr>
          <p:sp>
            <p:nvSpPr>
              <p:cNvPr id="608" name="Google Shape;608;p17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7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7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7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7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7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7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7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6" name="Google Shape;616;p17"/>
            <p:cNvGrpSpPr/>
            <p:nvPr/>
          </p:nvGrpSpPr>
          <p:grpSpPr>
            <a:xfrm rot="10800000">
              <a:off x="361950" y="4728425"/>
              <a:ext cx="2606788" cy="292646"/>
              <a:chOff x="5823975" y="3462600"/>
              <a:chExt cx="2606788" cy="292646"/>
            </a:xfrm>
          </p:grpSpPr>
          <p:sp>
            <p:nvSpPr>
              <p:cNvPr id="617" name="Google Shape;617;p17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7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7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7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7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7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7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7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7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7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7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7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7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7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7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7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7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7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7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7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7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7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7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7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7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7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7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8"/>
          <p:cNvGrpSpPr/>
          <p:nvPr/>
        </p:nvGrpSpPr>
        <p:grpSpPr>
          <a:xfrm>
            <a:off x="245250" y="270754"/>
            <a:ext cx="11032825" cy="4604005"/>
            <a:chOff x="245250" y="270754"/>
            <a:chExt cx="11032825" cy="4604005"/>
          </a:xfrm>
        </p:grpSpPr>
        <p:sp>
          <p:nvSpPr>
            <p:cNvPr id="649" name="Google Shape;649;p18"/>
            <p:cNvSpPr/>
            <p:nvPr/>
          </p:nvSpPr>
          <p:spPr>
            <a:xfrm>
              <a:off x="8583175" y="158012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0" name="Google Shape;650;p18"/>
            <p:cNvGrpSpPr/>
            <p:nvPr/>
          </p:nvGrpSpPr>
          <p:grpSpPr>
            <a:xfrm>
              <a:off x="245250" y="2629538"/>
              <a:ext cx="116700" cy="2245222"/>
              <a:chOff x="245250" y="2629538"/>
              <a:chExt cx="116700" cy="2245222"/>
            </a:xfrm>
          </p:grpSpPr>
          <p:sp>
            <p:nvSpPr>
              <p:cNvPr id="651" name="Google Shape;651;p18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8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8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8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8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8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9" name="Google Shape;659;p18"/>
            <p:cNvGrpSpPr/>
            <p:nvPr/>
          </p:nvGrpSpPr>
          <p:grpSpPr>
            <a:xfrm rot="-5400000">
              <a:off x="7489325" y="1427825"/>
              <a:ext cx="2606788" cy="292646"/>
              <a:chOff x="5823975" y="3462600"/>
              <a:chExt cx="2606788" cy="292646"/>
            </a:xfrm>
          </p:grpSpPr>
          <p:sp>
            <p:nvSpPr>
              <p:cNvPr id="660" name="Google Shape;660;p18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8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8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8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8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8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8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1291500" y="207957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 idx="2" hasCustomPrompt="1"/>
          </p:nvPr>
        </p:nvSpPr>
        <p:spPr>
          <a:xfrm>
            <a:off x="1291500" y="10129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291500" y="37417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-2134075" y="270738"/>
            <a:ext cx="11043500" cy="6113838"/>
            <a:chOff x="-2134075" y="270738"/>
            <a:chExt cx="11043500" cy="6113838"/>
          </a:xfrm>
        </p:grpSpPr>
        <p:sp>
          <p:nvSpPr>
            <p:cNvPr id="15" name="Google Shape;15;p3"/>
            <p:cNvSpPr/>
            <p:nvPr/>
          </p:nvSpPr>
          <p:spPr>
            <a:xfrm>
              <a:off x="-2134075" y="368967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6" name="Google Shape;16;p3"/>
            <p:cNvGrpSpPr/>
            <p:nvPr/>
          </p:nvGrpSpPr>
          <p:grpSpPr>
            <a:xfrm>
              <a:off x="8792725" y="270738"/>
              <a:ext cx="116700" cy="2245222"/>
              <a:chOff x="245250" y="2629538"/>
              <a:chExt cx="116700" cy="2245222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rot="10800000">
              <a:off x="361950" y="4728425"/>
              <a:ext cx="2606788" cy="292646"/>
              <a:chOff x="5823975" y="3462600"/>
              <a:chExt cx="2606788" cy="292646"/>
            </a:xfrm>
          </p:grpSpPr>
          <p:sp>
            <p:nvSpPr>
              <p:cNvPr id="26" name="Google Shape;26;p3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9" name="Google Shape;59;p4"/>
          <p:cNvGrpSpPr/>
          <p:nvPr/>
        </p:nvGrpSpPr>
        <p:grpSpPr>
          <a:xfrm flipH="1">
            <a:off x="-2127300" y="270738"/>
            <a:ext cx="10903375" cy="4750334"/>
            <a:chOff x="361950" y="270738"/>
            <a:chExt cx="10903375" cy="4750334"/>
          </a:xfrm>
        </p:grpSpPr>
        <p:sp>
          <p:nvSpPr>
            <p:cNvPr id="60" name="Google Shape;60;p4"/>
            <p:cNvSpPr/>
            <p:nvPr/>
          </p:nvSpPr>
          <p:spPr>
            <a:xfrm>
              <a:off x="8570425" y="1603750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oogle Shape;61;p4"/>
            <p:cNvGrpSpPr/>
            <p:nvPr/>
          </p:nvGrpSpPr>
          <p:grpSpPr>
            <a:xfrm>
              <a:off x="8792725" y="270738"/>
              <a:ext cx="116700" cy="2245222"/>
              <a:chOff x="245250" y="2629538"/>
              <a:chExt cx="116700" cy="2245222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361950" y="4728425"/>
              <a:ext cx="2606788" cy="292646"/>
              <a:chOff x="5823975" y="3462600"/>
              <a:chExt cx="2606788" cy="292646"/>
            </a:xfrm>
          </p:grpSpPr>
          <p:sp>
            <p:nvSpPr>
              <p:cNvPr id="71" name="Google Shape;71;p4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1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2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sz="24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sz="24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sz="2400" b="1"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245250" y="270754"/>
            <a:ext cx="11032825" cy="4604005"/>
            <a:chOff x="245250" y="270754"/>
            <a:chExt cx="11032825" cy="4604005"/>
          </a:xfrm>
        </p:grpSpPr>
        <p:sp>
          <p:nvSpPr>
            <p:cNvPr id="108" name="Google Shape;108;p5"/>
            <p:cNvSpPr/>
            <p:nvPr/>
          </p:nvSpPr>
          <p:spPr>
            <a:xfrm>
              <a:off x="8583175" y="158012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5"/>
            <p:cNvGrpSpPr/>
            <p:nvPr/>
          </p:nvGrpSpPr>
          <p:grpSpPr>
            <a:xfrm>
              <a:off x="245250" y="2629538"/>
              <a:ext cx="116700" cy="2245222"/>
              <a:chOff x="245250" y="2629538"/>
              <a:chExt cx="116700" cy="2245222"/>
            </a:xfrm>
          </p:grpSpPr>
          <p:sp>
            <p:nvSpPr>
              <p:cNvPr id="110" name="Google Shape;110;p5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5"/>
            <p:cNvGrpSpPr/>
            <p:nvPr/>
          </p:nvGrpSpPr>
          <p:grpSpPr>
            <a:xfrm rot="-5400000">
              <a:off x="7489325" y="1427825"/>
              <a:ext cx="2606788" cy="292646"/>
              <a:chOff x="5823975" y="3462600"/>
              <a:chExt cx="2606788" cy="292646"/>
            </a:xfrm>
          </p:grpSpPr>
          <p:sp>
            <p:nvSpPr>
              <p:cNvPr id="119" name="Google Shape;119;p5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6"/>
          <p:cNvGrpSpPr/>
          <p:nvPr/>
        </p:nvGrpSpPr>
        <p:grpSpPr>
          <a:xfrm>
            <a:off x="245250" y="270754"/>
            <a:ext cx="11032825" cy="4604005"/>
            <a:chOff x="245250" y="270754"/>
            <a:chExt cx="11032825" cy="4604005"/>
          </a:xfrm>
        </p:grpSpPr>
        <p:sp>
          <p:nvSpPr>
            <p:cNvPr id="151" name="Google Shape;151;p6"/>
            <p:cNvSpPr/>
            <p:nvPr/>
          </p:nvSpPr>
          <p:spPr>
            <a:xfrm>
              <a:off x="8583175" y="158012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6"/>
            <p:cNvGrpSpPr/>
            <p:nvPr/>
          </p:nvGrpSpPr>
          <p:grpSpPr>
            <a:xfrm>
              <a:off x="245250" y="2629538"/>
              <a:ext cx="116700" cy="2245222"/>
              <a:chOff x="245250" y="2629538"/>
              <a:chExt cx="116700" cy="2245222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6"/>
            <p:cNvGrpSpPr/>
            <p:nvPr/>
          </p:nvGrpSpPr>
          <p:grpSpPr>
            <a:xfrm rot="-5400000">
              <a:off x="7489325" y="1427825"/>
              <a:ext cx="2606788" cy="292646"/>
              <a:chOff x="5823975" y="3462600"/>
              <a:chExt cx="2606788" cy="292646"/>
            </a:xfrm>
          </p:grpSpPr>
          <p:sp>
            <p:nvSpPr>
              <p:cNvPr id="162" name="Google Shape;162;p6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6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6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12">
          <p15:clr>
            <a:srgbClr val="E46962"/>
          </p15:clr>
        </p15:guide>
        <p15:guide id="2" pos="136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subTitle" idx="1"/>
          </p:nvPr>
        </p:nvSpPr>
        <p:spPr>
          <a:xfrm>
            <a:off x="1945350" y="1624100"/>
            <a:ext cx="5260200" cy="18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96" name="Google Shape;196;p7"/>
          <p:cNvGrpSpPr/>
          <p:nvPr/>
        </p:nvGrpSpPr>
        <p:grpSpPr>
          <a:xfrm>
            <a:off x="0" y="861400"/>
            <a:ext cx="10758050" cy="4111963"/>
            <a:chOff x="0" y="861400"/>
            <a:chExt cx="10758050" cy="4111963"/>
          </a:xfrm>
        </p:grpSpPr>
        <p:sp>
          <p:nvSpPr>
            <p:cNvPr id="197" name="Google Shape;197;p7"/>
            <p:cNvSpPr/>
            <p:nvPr/>
          </p:nvSpPr>
          <p:spPr>
            <a:xfrm rot="-5400000">
              <a:off x="2906550" y="1426700"/>
              <a:ext cx="541500" cy="6354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7"/>
            <p:cNvGrpSpPr/>
            <p:nvPr/>
          </p:nvGrpSpPr>
          <p:grpSpPr>
            <a:xfrm rot="5400000">
              <a:off x="6758000" y="3300600"/>
              <a:ext cx="738738" cy="2606788"/>
              <a:chOff x="1365575" y="1126950"/>
              <a:chExt cx="738738" cy="2606788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1365575" y="112695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1588621" y="112695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1811667" y="112695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2034713" y="112695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1365575" y="130817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1588621" y="130817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1811667" y="130817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2034713" y="130817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1365575" y="148940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1588621" y="148940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1811667" y="148940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2034713" y="148940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1365575" y="167063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1588621" y="167063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1811667" y="167063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2034713" y="167063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1365575" y="185186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1588621" y="185186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1811667" y="185186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2034713" y="185186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1365575" y="2033089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1588621" y="2033089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1811667" y="2033089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2034713" y="2033089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1365575" y="221431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1588621" y="221431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1811667" y="221431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2034713" y="221431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1365575" y="2395544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1588621" y="2395544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1811667" y="2395544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2034713" y="2395544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1365575" y="2576772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1588621" y="2576772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1811667" y="2576772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2034713" y="2576772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1365575" y="27580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1588621" y="27580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1811667" y="27580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2034713" y="27580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1365575" y="2939227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1588621" y="2939227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1811667" y="2939227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2034713" y="2939227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365575" y="312045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1588621" y="312045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1811667" y="312045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2034713" y="312045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1365575" y="330168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1588621" y="330168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1811667" y="330168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2034713" y="330168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1365575" y="348291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1588621" y="348291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1811667" y="348291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2034713" y="348291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1365575" y="366413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1588621" y="366413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1811667" y="366413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2034713" y="366413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9" name="Google Shape;259;p7"/>
            <p:cNvSpPr/>
            <p:nvPr/>
          </p:nvSpPr>
          <p:spPr>
            <a:xfrm>
              <a:off x="8063150" y="861400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7"/>
            <p:cNvGrpSpPr/>
            <p:nvPr/>
          </p:nvGrpSpPr>
          <p:grpSpPr>
            <a:xfrm>
              <a:off x="467750" y="1449138"/>
              <a:ext cx="490949" cy="2245222"/>
              <a:chOff x="624100" y="1857475"/>
              <a:chExt cx="490949" cy="2245222"/>
            </a:xfrm>
          </p:grpSpPr>
          <p:sp>
            <p:nvSpPr>
              <p:cNvPr id="261" name="Google Shape;261;p7"/>
              <p:cNvSpPr/>
              <p:nvPr/>
            </p:nvSpPr>
            <p:spPr>
              <a:xfrm>
                <a:off x="624100" y="3377850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998349" y="3377850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624100" y="368192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998349" y="368192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624100" y="3985997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998349" y="3985997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624100" y="3073775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998349" y="3073775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624100" y="2769700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998349" y="2769700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624100" y="2465625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998349" y="2465625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624100" y="2161550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998349" y="2161550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624100" y="1857475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998349" y="1857475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79" name="Google Shape;279;p8"/>
          <p:cNvGrpSpPr/>
          <p:nvPr/>
        </p:nvGrpSpPr>
        <p:grpSpPr>
          <a:xfrm>
            <a:off x="245250" y="270754"/>
            <a:ext cx="11032825" cy="4604005"/>
            <a:chOff x="245250" y="270754"/>
            <a:chExt cx="11032825" cy="4604005"/>
          </a:xfrm>
        </p:grpSpPr>
        <p:sp>
          <p:nvSpPr>
            <p:cNvPr id="280" name="Google Shape;280;p8"/>
            <p:cNvSpPr/>
            <p:nvPr/>
          </p:nvSpPr>
          <p:spPr>
            <a:xfrm>
              <a:off x="8583175" y="158012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8"/>
            <p:cNvGrpSpPr/>
            <p:nvPr/>
          </p:nvGrpSpPr>
          <p:grpSpPr>
            <a:xfrm>
              <a:off x="245250" y="2629538"/>
              <a:ext cx="116700" cy="2245222"/>
              <a:chOff x="245250" y="2629538"/>
              <a:chExt cx="116700" cy="2245222"/>
            </a:xfrm>
          </p:grpSpPr>
          <p:sp>
            <p:nvSpPr>
              <p:cNvPr id="282" name="Google Shape;282;p8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 rot="-5400000">
              <a:off x="7489325" y="1427825"/>
              <a:ext cx="2606788" cy="292646"/>
              <a:chOff x="5823975" y="3462600"/>
              <a:chExt cx="2606788" cy="292646"/>
            </a:xfrm>
          </p:grpSpPr>
          <p:sp>
            <p:nvSpPr>
              <p:cNvPr id="291" name="Google Shape;291;p8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4" name="Google Shape;324;p9"/>
          <p:cNvGrpSpPr/>
          <p:nvPr/>
        </p:nvGrpSpPr>
        <p:grpSpPr>
          <a:xfrm>
            <a:off x="-2134075" y="270738"/>
            <a:ext cx="11043500" cy="6113838"/>
            <a:chOff x="-2134075" y="270738"/>
            <a:chExt cx="11043500" cy="6113838"/>
          </a:xfrm>
        </p:grpSpPr>
        <p:sp>
          <p:nvSpPr>
            <p:cNvPr id="325" name="Google Shape;325;p9"/>
            <p:cNvSpPr/>
            <p:nvPr/>
          </p:nvSpPr>
          <p:spPr>
            <a:xfrm>
              <a:off x="-2134075" y="368967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9"/>
            <p:cNvGrpSpPr/>
            <p:nvPr/>
          </p:nvGrpSpPr>
          <p:grpSpPr>
            <a:xfrm>
              <a:off x="8792725" y="270738"/>
              <a:ext cx="116700" cy="2245222"/>
              <a:chOff x="245250" y="2629538"/>
              <a:chExt cx="116700" cy="2245222"/>
            </a:xfrm>
          </p:grpSpPr>
          <p:sp>
            <p:nvSpPr>
              <p:cNvPr id="327" name="Google Shape;327;p9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" name="Google Shape;335;p9"/>
            <p:cNvGrpSpPr/>
            <p:nvPr/>
          </p:nvGrpSpPr>
          <p:grpSpPr>
            <a:xfrm rot="10800000">
              <a:off x="361950" y="4728425"/>
              <a:ext cx="2606788" cy="292646"/>
              <a:chOff x="5823975" y="3462600"/>
              <a:chExt cx="2606788" cy="292646"/>
            </a:xfrm>
          </p:grpSpPr>
          <p:sp>
            <p:nvSpPr>
              <p:cNvPr id="336" name="Google Shape;336;p9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9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sz="35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sz="35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sz="35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sz="35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sz="35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sz="35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sz="35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sz="35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sz="35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sources-actuarielles.net/EXT/ISFA/1226-02.nsf/8d48b7680058e977c1256d65003ecbb5/368707328c78665bc1257d8600441931/$FILE/M%C3%A9moire%20CHIU%20Florence.pdf" TargetMode="External"/><Relationship Id="rId7" Type="http://schemas.openxmlformats.org/officeDocument/2006/relationships/hyperlink" Target="https://www.researchgate.net/publication/227614132_Coherent_Measures_of_Ris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chipel.uqam.ca/13295/1/M16190.pdf" TargetMode="External"/><Relationship Id="rId5" Type="http://schemas.openxmlformats.org/officeDocument/2006/relationships/hyperlink" Target="http://www.ressources-actuarielles.net/EXT/ISFA/1226-02.nsf/9c8e3fd4d8874d60c1257052003eced6/53011609c3a981b1c12578cb006704bb/$FILE/Decup%C3%A8re_M%C3%A9moire_Actuariat_Cap-alloc.pdf" TargetMode="External"/><Relationship Id="rId4" Type="http://schemas.openxmlformats.org/officeDocument/2006/relationships/hyperlink" Target="https://www.institutdesactuaires.com/docs/mem/813f2a0577dc1c7f782b3df07d6f1489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3774238-6FB3-C3BA-3613-4008F828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21516"/>
          </a:xfrm>
          <a:prstGeom prst="rect">
            <a:avLst/>
          </a:prstGeom>
        </p:spPr>
      </p:pic>
      <p:sp>
        <p:nvSpPr>
          <p:cNvPr id="700" name="Google Shape;700;p22"/>
          <p:cNvSpPr txBox="1">
            <a:spLocks noGrp="1"/>
          </p:cNvSpPr>
          <p:nvPr>
            <p:ph type="ctrTitle"/>
          </p:nvPr>
        </p:nvSpPr>
        <p:spPr>
          <a:xfrm>
            <a:off x="1124100" y="1147650"/>
            <a:ext cx="6895800" cy="19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rgbClr val="000000"/>
                </a:solidFill>
                <a:latin typeface="Anybody" panose="020B0604020202020204" charset="0"/>
              </a:rPr>
              <a:t>M</a:t>
            </a:r>
            <a:r>
              <a:rPr lang="fr-FR" sz="3200" b="1" i="0" u="none" strike="noStrike" dirty="0">
                <a:solidFill>
                  <a:srgbClr val="000000"/>
                </a:solidFill>
                <a:effectLst/>
                <a:latin typeface="Anybody" panose="020B0604020202020204" charset="0"/>
              </a:rPr>
              <a:t>éthodes proportionnelles et méthodes d’impact marginal</a:t>
            </a:r>
            <a:endParaRPr lang="fr-FR" sz="3200" dirty="0">
              <a:latin typeface="Anybody" panose="020B0604020202020204" charset="0"/>
            </a:endParaRPr>
          </a:p>
        </p:txBody>
      </p:sp>
      <p:sp>
        <p:nvSpPr>
          <p:cNvPr id="701" name="Google Shape;701;p22"/>
          <p:cNvSpPr/>
          <p:nvPr/>
        </p:nvSpPr>
        <p:spPr>
          <a:xfrm>
            <a:off x="-419100" y="3067225"/>
            <a:ext cx="2694900" cy="269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22"/>
          <p:cNvGrpSpPr/>
          <p:nvPr/>
        </p:nvGrpSpPr>
        <p:grpSpPr>
          <a:xfrm>
            <a:off x="343850" y="1126950"/>
            <a:ext cx="738738" cy="2606788"/>
            <a:chOff x="1365575" y="1126950"/>
            <a:chExt cx="738738" cy="2606788"/>
          </a:xfrm>
        </p:grpSpPr>
        <p:sp>
          <p:nvSpPr>
            <p:cNvPr id="703" name="Google Shape;703;p22"/>
            <p:cNvSpPr/>
            <p:nvPr/>
          </p:nvSpPr>
          <p:spPr>
            <a:xfrm>
              <a:off x="1365575" y="112695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1588621" y="112695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811667" y="112695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2034713" y="112695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1365575" y="130817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1588621" y="130817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1811667" y="130817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2034713" y="130817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1365575" y="148940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1588621" y="148940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1811667" y="148940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2034713" y="148940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1365575" y="167063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1588621" y="167063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1811667" y="167063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2034713" y="167063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1365575" y="185186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1588621" y="185186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1811667" y="185186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2034713" y="185186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1365575" y="2033089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1588621" y="2033089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1811667" y="2033089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2034713" y="2033089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1365575" y="221431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1588621" y="221431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1811667" y="221431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2034713" y="221431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1365575" y="2395544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1588621" y="2395544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1811667" y="2395544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2034713" y="2395544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1365575" y="2576772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1588621" y="2576772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1811667" y="2576772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2034713" y="2576772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1365575" y="27580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1588621" y="27580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1811667" y="27580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2034713" y="27580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1365575" y="2939227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1588621" y="2939227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1811667" y="2939227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2034713" y="2939227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1365575" y="312045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588621" y="312045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1811667" y="312045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2034713" y="312045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1365575" y="330168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1588621" y="330168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1811667" y="330168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2034713" y="330168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1365575" y="348291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588621" y="348291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811667" y="348291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2034713" y="348291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1365575" y="366413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1588621" y="366413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1811667" y="366413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2034713" y="366413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3" name="Google Shape;763;p22"/>
          <p:cNvSpPr/>
          <p:nvPr/>
        </p:nvSpPr>
        <p:spPr>
          <a:xfrm rot="-5400000">
            <a:off x="5695875" y="-2637800"/>
            <a:ext cx="541500" cy="635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4" name="Google Shape;764;p22"/>
          <p:cNvGrpSpPr/>
          <p:nvPr/>
        </p:nvGrpSpPr>
        <p:grpSpPr>
          <a:xfrm>
            <a:off x="6817075" y="3879150"/>
            <a:ext cx="1613697" cy="724847"/>
            <a:chOff x="6817075" y="3879150"/>
            <a:chExt cx="1613697" cy="724847"/>
          </a:xfrm>
        </p:grpSpPr>
        <p:sp>
          <p:nvSpPr>
            <p:cNvPr id="765" name="Google Shape;765;p22"/>
            <p:cNvSpPr/>
            <p:nvPr/>
          </p:nvSpPr>
          <p:spPr>
            <a:xfrm>
              <a:off x="7191325" y="3879150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7565574" y="3879150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7939823" y="3879150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8314072" y="3879150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7191325" y="4183223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7565574" y="4183223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7939823" y="4183223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8314072" y="4183223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7191325" y="4487297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7565574" y="4487297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7939823" y="4487297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8314072" y="4487297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6817075" y="3879150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6817075" y="4183223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6817075" y="4487297"/>
              <a:ext cx="116700" cy="11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A496FAF-4800-25E4-82B2-DEFB8F1A4616}"/>
              </a:ext>
            </a:extLst>
          </p:cNvPr>
          <p:cNvSpPr txBox="1"/>
          <p:nvPr/>
        </p:nvSpPr>
        <p:spPr>
          <a:xfrm>
            <a:off x="2564296" y="4082995"/>
            <a:ext cx="3939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Arno CAMPOS</a:t>
            </a:r>
          </a:p>
          <a:p>
            <a:r>
              <a:rPr lang="fr-FR" dirty="0"/>
              <a:t>Paul BERTRANET</a:t>
            </a:r>
          </a:p>
          <a:p>
            <a:r>
              <a:rPr lang="fr-FR" dirty="0"/>
              <a:t>Paul RIOUX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>
          <a:xfrm>
            <a:off x="720000" y="2651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Méthodes proportionnelles ou « First-in »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F63C9C6-B44F-6754-2077-B997C19294E4}"/>
                  </a:ext>
                </a:extLst>
              </p:cNvPr>
              <p:cNvSpPr txBox="1"/>
              <p:nvPr/>
            </p:nvSpPr>
            <p:spPr>
              <a:xfrm>
                <a:off x="914400" y="1518699"/>
                <a:ext cx="7195930" cy="398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Pour les méthodes d’allocations proportionnelles on écrit l’allocation pour les</a:t>
                </a:r>
              </a:p>
              <a:p>
                <a:r>
                  <a:rPr lang="fr-FR" sz="1600" dirty="0"/>
                  <a:t>différents segments de risque toujours de la même manière :</a:t>
                </a:r>
              </a:p>
              <a:p>
                <a:endParaRPr lang="fr-FR" sz="1600" dirty="0"/>
              </a:p>
              <a:p>
                <a:endParaRPr lang="fr-FR" sz="1600" dirty="0"/>
              </a:p>
              <a:p>
                <a:r>
                  <a:rPr lang="fr-FR" sz="1600" dirty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𝐴𝑙𝑙𝑜𝑐</m:t>
                            </m:r>
                          </m:sup>
                        </m:sSup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𝐴𝑙𝑙𝑜𝑐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fr-FR" sz="1600" dirty="0"/>
              </a:p>
              <a:p>
                <a:endParaRPr lang="fr-FR" sz="1600" dirty="0"/>
              </a:p>
              <a:p>
                <a:endParaRPr lang="fr-FR" sz="1600" dirty="0"/>
              </a:p>
              <a:p>
                <a:r>
                  <a:rPr lang="fr-FR" sz="1600" dirty="0"/>
                  <a:t>Pour chaque segment de risque on alloue un capital mesuré par son niveau de risque, on peut alors écrire la contribution au risque globale du segment j comme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𝐴𝑙𝑙𝑜𝑐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𝐴𝑙𝑙𝑜𝑐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fr-FR" sz="1400" dirty="0"/>
              </a:p>
              <a:p>
                <a:endParaRPr lang="fr-FR" sz="1400" dirty="0"/>
              </a:p>
              <a:p>
                <a:endParaRPr lang="fr-FR" dirty="0"/>
              </a:p>
              <a:p>
                <a:endParaRPr lang="fr-FR" sz="14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F63C9C6-B44F-6754-2077-B997C1929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18699"/>
                <a:ext cx="7195930" cy="3984745"/>
              </a:xfrm>
              <a:prstGeom prst="rect">
                <a:avLst/>
              </a:prstGeom>
              <a:blipFill>
                <a:blip r:embed="rId3"/>
                <a:stretch>
                  <a:fillRect l="-424" t="-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8FF553AC-A675-0ADD-5672-AC23F8C72AAF}"/>
              </a:ext>
            </a:extLst>
          </p:cNvPr>
          <p:cNvSpPr/>
          <p:nvPr/>
        </p:nvSpPr>
        <p:spPr>
          <a:xfrm>
            <a:off x="7919499" y="0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10/22</a:t>
            </a:r>
          </a:p>
        </p:txBody>
      </p:sp>
    </p:spTree>
    <p:extLst>
      <p:ext uri="{BB962C8B-B14F-4D97-AF65-F5344CB8AC3E}">
        <p14:creationId xmlns:p14="http://schemas.microsoft.com/office/powerpoint/2010/main" val="32618100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Méthode  </a:t>
            </a:r>
            <a:r>
              <a:rPr lang="fr-FR" sz="2400" dirty="0" err="1"/>
              <a:t>Haircut</a:t>
            </a:r>
            <a:r>
              <a:rPr lang="fr-FR" sz="2400" dirty="0"/>
              <a:t> Allocation </a:t>
            </a:r>
            <a:r>
              <a:rPr lang="fr-FR" sz="2400" dirty="0" err="1"/>
              <a:t>principle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us-titre 2">
                <a:extLst>
                  <a:ext uri="{FF2B5EF4-FFF2-40B4-BE49-F238E27FC236}">
                    <a16:creationId xmlns:a16="http://schemas.microsoft.com/office/drawing/2014/main" id="{DF9FE712-EE92-AF2D-B5A8-CD04D3D89DD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35400" y="1637550"/>
                <a:ext cx="6673200" cy="3296234"/>
              </a:xfrm>
            </p:spPr>
            <p:txBody>
              <a:bodyPr/>
              <a:lstStyle/>
              <a:p>
                <a:r>
                  <a:rPr lang="fr-FR" sz="1600" dirty="0"/>
                  <a:t>Posons:</a:t>
                </a:r>
              </a:p>
              <a:p>
                <a:endParaRPr lang="fr-FR" sz="16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1600" dirty="0"/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 ∈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≥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𝑉𝑎𝑙𝑢𝑒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𝑅𝑖𝑠𝑘</m:t>
                    </m:r>
                  </m:oMath>
                </a14:m>
                <a:r>
                  <a:rPr lang="fr-FR" sz="1600" dirty="0"/>
                  <a:t>             </a:t>
                </a:r>
              </a:p>
              <a:p>
                <a:endParaRPr lang="fr-FR" sz="16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16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𝐴𝑙𝑙𝑜𝑐</m:t>
                        </m:r>
                      </m:sup>
                    </m:sSup>
                    <m:d>
                      <m:d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𝑝𝑜𝑢𝑟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⟦"/>
                        <m:endChr m:val="⟧"/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fr-FR" sz="1600" dirty="0"/>
              </a:p>
              <a:p>
                <a:r>
                  <a:rPr lang="fr-FR" sz="1600" dirty="0"/>
                  <a:t>	</a:t>
                </a:r>
              </a:p>
              <a:p>
                <a:endParaRPr lang="fr-FR" dirty="0"/>
              </a:p>
              <a:p>
                <a:r>
                  <a:rPr lang="fr-FR" dirty="0"/>
                  <a:t>	</a:t>
                </a:r>
              </a:p>
              <a:p>
                <a:endParaRPr lang="fr-FR" sz="1200" dirty="0"/>
              </a:p>
              <a:p>
                <a:r>
                  <a:rPr lang="fr-FR" dirty="0"/>
                  <a:t>Remarque: La value at risque n’est </a:t>
                </a:r>
                <a:r>
                  <a:rPr lang="fr-FR" b="1" dirty="0"/>
                  <a:t>pas sous-additive</a:t>
                </a:r>
                <a:r>
                  <a:rPr lang="fr-FR" dirty="0"/>
                  <a:t> il est alors probable 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≥ </m:t>
                    </m:r>
                    <m:nary>
                      <m:naryPr>
                        <m:chr m:val="∑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𝐴𝑙𝑙𝑜𝑐</m:t>
                            </m:r>
                          </m:sup>
                        </m:sSup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fr-FR" dirty="0"/>
                  <a:t> et donc que les capitaux alloués soient supérieurs à la somme des mesures de risques des segments considérés séparément.</a:t>
                </a:r>
              </a:p>
              <a:p>
                <a:r>
                  <a:rPr lang="fr-FR" dirty="0"/>
                  <a:t>	</a:t>
                </a:r>
              </a:p>
            </p:txBody>
          </p:sp>
        </mc:Choice>
        <mc:Fallback xmlns="">
          <p:sp>
            <p:nvSpPr>
              <p:cNvPr id="3" name="Sous-titre 2">
                <a:extLst>
                  <a:ext uri="{FF2B5EF4-FFF2-40B4-BE49-F238E27FC236}">
                    <a16:creationId xmlns:a16="http://schemas.microsoft.com/office/drawing/2014/main" id="{DF9FE712-EE92-AF2D-B5A8-CD04D3D89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35400" y="1637550"/>
                <a:ext cx="6673200" cy="3296234"/>
              </a:xfr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FCAB9AA7-274B-B6DF-B020-F12B542708EE}"/>
              </a:ext>
            </a:extLst>
          </p:cNvPr>
          <p:cNvSpPr/>
          <p:nvPr/>
        </p:nvSpPr>
        <p:spPr>
          <a:xfrm>
            <a:off x="7919499" y="0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11/22</a:t>
            </a:r>
          </a:p>
        </p:txBody>
      </p:sp>
    </p:spTree>
    <p:extLst>
      <p:ext uri="{BB962C8B-B14F-4D97-AF65-F5344CB8AC3E}">
        <p14:creationId xmlns:p14="http://schemas.microsoft.com/office/powerpoint/2010/main" val="8558170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22;p27">
            <a:extLst>
              <a:ext uri="{FF2B5EF4-FFF2-40B4-BE49-F238E27FC236}">
                <a16:creationId xmlns:a16="http://schemas.microsoft.com/office/drawing/2014/main" id="{47CBE51E-66D0-FD8D-A084-EABB2D77E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7424" y="2147583"/>
            <a:ext cx="7704000" cy="390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 </a:t>
            </a:r>
            <a:r>
              <a:rPr lang="fr-FR" sz="1800" dirty="0"/>
              <a:t>CTE Allocation </a:t>
            </a:r>
            <a:r>
              <a:rPr lang="fr-FR" sz="1800" dirty="0" err="1"/>
              <a:t>principle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EB2F99F-A819-5E78-8457-17AFC8CAC1F8}"/>
                  </a:ext>
                </a:extLst>
              </p:cNvPr>
              <p:cNvSpPr txBox="1"/>
              <p:nvPr/>
            </p:nvSpPr>
            <p:spPr>
              <a:xfrm>
                <a:off x="720000" y="3908066"/>
                <a:ext cx="795884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Remarque: Contrairement aux autres méthodes celles-ci permettent de prendre en compte la </a:t>
                </a:r>
                <a:r>
                  <a:rPr lang="fr-FR" sz="1600" b="1" dirty="0"/>
                  <a:t>structure de dépendance </a:t>
                </a:r>
                <a:r>
                  <a:rPr lang="fr-FR" sz="1600" dirty="0"/>
                  <a:t>entre les segments de risques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sz="16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EB2F99F-A819-5E78-8457-17AFC8CAC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3908066"/>
                <a:ext cx="7958849" cy="800219"/>
              </a:xfrm>
              <a:prstGeom prst="rect">
                <a:avLst/>
              </a:prstGeom>
              <a:blipFill>
                <a:blip r:embed="rId2"/>
                <a:stretch>
                  <a:fillRect l="-383" t="-22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4ACF23B-209C-FF12-45D5-D9A70F5C3BD8}"/>
                  </a:ext>
                </a:extLst>
              </p:cNvPr>
              <p:cNvSpPr txBox="1"/>
              <p:nvPr/>
            </p:nvSpPr>
            <p:spPr>
              <a:xfrm>
                <a:off x="659958" y="1124554"/>
                <a:ext cx="7958849" cy="868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Posons:</a:t>
                </a:r>
              </a:p>
              <a:p>
                <a:endParaRPr lang="fr-FR" sz="1600" dirty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𝐴𝑙𝑙𝑜𝑐</m:t>
                        </m:r>
                      </m:sup>
                    </m:sSup>
                    <m:d>
                      <m:d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4ACF23B-209C-FF12-45D5-D9A70F5C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58" y="1124554"/>
                <a:ext cx="7958849" cy="868443"/>
              </a:xfrm>
              <a:prstGeom prst="rect">
                <a:avLst/>
              </a:prstGeom>
              <a:blipFill>
                <a:blip r:embed="rId3"/>
                <a:stretch>
                  <a:fillRect l="-383" t="-2098" b="-62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822;p27">
            <a:extLst>
              <a:ext uri="{FF2B5EF4-FFF2-40B4-BE49-F238E27FC236}">
                <a16:creationId xmlns:a16="http://schemas.microsoft.com/office/drawing/2014/main" id="{B1DF606F-FF8B-228F-C2EA-BF3AB0F50E6B}"/>
              </a:ext>
            </a:extLst>
          </p:cNvPr>
          <p:cNvSpPr txBox="1">
            <a:spLocks/>
          </p:cNvSpPr>
          <p:nvPr/>
        </p:nvSpPr>
        <p:spPr>
          <a:xfrm>
            <a:off x="720000" y="387100"/>
            <a:ext cx="7704000" cy="39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ybody"/>
              <a:buNone/>
              <a:defRPr sz="6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ybody"/>
              <a:buNone/>
              <a:defRPr sz="48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ybody"/>
              <a:buNone/>
              <a:defRPr sz="48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ybody"/>
              <a:buNone/>
              <a:defRPr sz="48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ybody"/>
              <a:buNone/>
              <a:defRPr sz="48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ybody"/>
              <a:buNone/>
              <a:defRPr sz="48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ybody"/>
              <a:buNone/>
              <a:defRPr sz="48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ybody"/>
              <a:buNone/>
              <a:defRPr sz="48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ybody"/>
              <a:buNone/>
              <a:defRPr sz="48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fr-FR" sz="2400" dirty="0"/>
              <a:t> </a:t>
            </a:r>
            <a:r>
              <a:rPr lang="fr-FR" sz="1800" dirty="0"/>
              <a:t>Covariance Allocation </a:t>
            </a:r>
            <a:r>
              <a:rPr lang="fr-FR" sz="1800" dirty="0" err="1"/>
              <a:t>principle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E955A25-BC98-D300-A1BA-D6AD908293FE}"/>
                  </a:ext>
                </a:extLst>
              </p:cNvPr>
              <p:cNvSpPr txBox="1"/>
              <p:nvPr/>
            </p:nvSpPr>
            <p:spPr>
              <a:xfrm>
                <a:off x="659958" y="2810786"/>
                <a:ext cx="7704000" cy="953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Posons:</a:t>
                </a:r>
              </a:p>
              <a:p>
                <a:endParaRPr lang="fr-FR" sz="1600" dirty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𝐴𝑙𝑙𝑜𝑐</m:t>
                        </m:r>
                      </m:sup>
                    </m:sSup>
                    <m:d>
                      <m:d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</m:t>
                        </m:r>
                        <m:sSubSup>
                          <m:sSub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E955A25-BC98-D300-A1BA-D6AD90829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58" y="2810786"/>
                <a:ext cx="7704000" cy="953274"/>
              </a:xfrm>
              <a:prstGeom prst="rect">
                <a:avLst/>
              </a:prstGeom>
              <a:blipFill>
                <a:blip r:embed="rId4"/>
                <a:stretch>
                  <a:fillRect l="-396" t="-1923"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9535642A-E0B9-1976-32F1-074345DAEA5A}"/>
              </a:ext>
            </a:extLst>
          </p:cNvPr>
          <p:cNvSpPr/>
          <p:nvPr/>
        </p:nvSpPr>
        <p:spPr>
          <a:xfrm>
            <a:off x="7919499" y="0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13/22</a:t>
            </a:r>
          </a:p>
        </p:txBody>
      </p:sp>
    </p:spTree>
    <p:extLst>
      <p:ext uri="{BB962C8B-B14F-4D97-AF65-F5344CB8AC3E}">
        <p14:creationId xmlns:p14="http://schemas.microsoft.com/office/powerpoint/2010/main" val="12123809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F5530-858C-F996-1CDE-25A907CF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proportionnelles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034A9D5-D0B5-5752-556B-A7933B184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960403"/>
              </p:ext>
            </p:extLst>
          </p:nvPr>
        </p:nvGraphicFramePr>
        <p:xfrm>
          <a:off x="1396779" y="1296063"/>
          <a:ext cx="6096000" cy="2361537"/>
        </p:xfrm>
        <a:graphic>
          <a:graphicData uri="http://schemas.openxmlformats.org/drawingml/2006/table">
            <a:tbl>
              <a:tblPr firstRow="1" bandRow="1">
                <a:tableStyleId>{6D17F15F-FA70-49EC-8452-D5DF0E88AF4E}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0170882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6614240"/>
                    </a:ext>
                  </a:extLst>
                </a:gridCol>
              </a:tblGrid>
              <a:tr h="3779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Avantages</a:t>
                      </a: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Inconvénients</a:t>
                      </a: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3619680"/>
                  </a:ext>
                </a:extLst>
              </a:tr>
              <a:tr h="198354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sz="1600" dirty="0"/>
                        <a:t>Facilité d’application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fr-FR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sz="1600" dirty="0"/>
                        <a:t> Donne une première évaluation de la gestion des risques d’une entreprise</a:t>
                      </a: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sz="1600" dirty="0"/>
                        <a:t>Défaillance dans la modélisation de dépendance entre les segments (pour les deux premières méthodes)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sz="1600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03950149"/>
                  </a:ext>
                </a:extLst>
              </a:tr>
            </a:tbl>
          </a:graphicData>
        </a:graphic>
      </p:graphicFrame>
      <p:sp>
        <p:nvSpPr>
          <p:cNvPr id="3" name="Rectangle : avec coins arrondis en diagonale 2">
            <a:extLst>
              <a:ext uri="{FF2B5EF4-FFF2-40B4-BE49-F238E27FC236}">
                <a16:creationId xmlns:a16="http://schemas.microsoft.com/office/drawing/2014/main" id="{07D921AE-0C66-EF66-FB26-E3C288F5D0CB}"/>
              </a:ext>
            </a:extLst>
          </p:cNvPr>
          <p:cNvSpPr/>
          <p:nvPr/>
        </p:nvSpPr>
        <p:spPr>
          <a:xfrm>
            <a:off x="7919499" y="0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14/22</a:t>
            </a:r>
          </a:p>
        </p:txBody>
      </p:sp>
    </p:spTree>
    <p:extLst>
      <p:ext uri="{BB962C8B-B14F-4D97-AF65-F5344CB8AC3E}">
        <p14:creationId xmlns:p14="http://schemas.microsoft.com/office/powerpoint/2010/main" val="296142642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ous-titre 1">
                <a:extLst>
                  <a:ext uri="{FF2B5EF4-FFF2-40B4-BE49-F238E27FC236}">
                    <a16:creationId xmlns:a16="http://schemas.microsoft.com/office/drawing/2014/main" id="{B933CFBF-7D57-981B-2D4D-319B82CE54C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42200" y="1323874"/>
                <a:ext cx="6673200" cy="3597041"/>
              </a:xfrm>
            </p:spPr>
            <p:txBody>
              <a:bodyPr/>
              <a:lstStyle/>
              <a:p>
                <a:r>
                  <a:rPr lang="fr-FR" sz="1600" dirty="0"/>
                  <a:t>Contributions marginales discrètes ou « Last in »</a:t>
                </a:r>
              </a:p>
              <a:p>
                <a:endParaRPr lang="fr-FR" sz="1600" dirty="0"/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fr-FR" sz="1600" dirty="0"/>
              </a:p>
              <a:p>
                <a:pPr marL="139700" indent="0"/>
                <a:r>
                  <a:rPr lang="fr-FR" sz="1600" dirty="0"/>
                  <a:t>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600" dirty="0"/>
                  <a:t> est la contribution marginale au risque du segment j</a:t>
                </a:r>
              </a:p>
              <a:p>
                <a:pPr marL="139700" indent="0"/>
                <a:endParaRPr lang="fr-FR" sz="1600" dirty="0"/>
              </a:p>
              <a:p>
                <a:pPr marL="139700" indent="0"/>
                <a:r>
                  <a:rPr lang="fr-FR" sz="1600" dirty="0"/>
                  <a:t>Cette contribution est calculée comme le capital à allouer en prenant en compte l’ensemble des risques sauf le segment j.</a:t>
                </a:r>
              </a:p>
              <a:p>
                <a:pPr marL="139700" indent="0"/>
                <a:endParaRPr lang="fr-FR" sz="1600" dirty="0"/>
              </a:p>
              <a:p>
                <a:pPr marL="139700" indent="0"/>
                <a:r>
                  <a:rPr lang="fr-FR" sz="1600" dirty="0"/>
                  <a:t>Le capital à allouer est donnée par :</a:t>
                </a:r>
              </a:p>
              <a:p>
                <a:pPr marL="139700" indent="0"/>
                <a:endParaRPr lang="fr-FR" sz="1600" dirty="0"/>
              </a:p>
              <a:p>
                <a:pPr marL="4254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fr-F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fr-FR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nary>
                      </m:den>
                    </m:f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2" name="Sous-titre 1">
                <a:extLst>
                  <a:ext uri="{FF2B5EF4-FFF2-40B4-BE49-F238E27FC236}">
                    <a16:creationId xmlns:a16="http://schemas.microsoft.com/office/drawing/2014/main" id="{B933CFBF-7D57-981B-2D4D-319B82CE5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42200" y="1323874"/>
                <a:ext cx="6673200" cy="3597041"/>
              </a:xfrm>
              <a:blipFill>
                <a:blip r:embed="rId2"/>
                <a:stretch>
                  <a:fillRect b="-71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F6520678-BCC7-7695-A4D5-8E39DF28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d’impact marginal</a:t>
            </a:r>
          </a:p>
        </p:txBody>
      </p:sp>
      <p:sp>
        <p:nvSpPr>
          <p:cNvPr id="4" name="Rectangle : avec coins arrondis en diagonale 3">
            <a:extLst>
              <a:ext uri="{FF2B5EF4-FFF2-40B4-BE49-F238E27FC236}">
                <a16:creationId xmlns:a16="http://schemas.microsoft.com/office/drawing/2014/main" id="{A3FCD751-EFA3-C736-E4BF-2EFC9DA0B590}"/>
              </a:ext>
            </a:extLst>
          </p:cNvPr>
          <p:cNvSpPr/>
          <p:nvPr/>
        </p:nvSpPr>
        <p:spPr>
          <a:xfrm>
            <a:off x="7919499" y="0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15/22</a:t>
            </a:r>
          </a:p>
        </p:txBody>
      </p:sp>
    </p:spTree>
    <p:extLst>
      <p:ext uri="{BB962C8B-B14F-4D97-AF65-F5344CB8AC3E}">
        <p14:creationId xmlns:p14="http://schemas.microsoft.com/office/powerpoint/2010/main" val="420838849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E286F-63B2-D71E-B000-4FE68D1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400" dirty="0"/>
              <a:t>Contributions marginales intermédiaires ou  « 2</a:t>
            </a:r>
            <a:r>
              <a:rPr lang="fr-FR" sz="2400" baseline="30000" dirty="0"/>
              <a:t>nd</a:t>
            </a:r>
            <a:r>
              <a:rPr lang="fr-FR" sz="2400" dirty="0"/>
              <a:t> in 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0988643-6A39-0C3D-C56E-AF5853D51571}"/>
                  </a:ext>
                </a:extLst>
              </p:cNvPr>
              <p:cNvSpPr txBox="1"/>
              <p:nvPr/>
            </p:nvSpPr>
            <p:spPr>
              <a:xfrm>
                <a:off x="687788" y="1959997"/>
                <a:ext cx="7772400" cy="2821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fr-F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𝑛𝑑</m:t>
                            </m:r>
                          </m:sup>
                        </m:sSup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−(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  <m:nary>
                          <m:naryPr>
                            <m:chr m:val="∑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brk m:alnAt="23"/>
                                  </m:rP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≠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eqAr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fr-FR" sz="1600" b="0" dirty="0"/>
              </a:p>
              <a:p>
                <a:endParaRPr lang="fr-FR" sz="1600" b="0" dirty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b="0" dirty="0"/>
                  <a:t> </a:t>
                </a:r>
                <a:r>
                  <a:rPr lang="fr-FR" sz="1600" dirty="0"/>
                  <a:t>est le capital alloué au segment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1600" b="0" dirty="0"/>
                  <a:t> en first 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𝑛𝑑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1600" b="0" dirty="0"/>
                  <a:t> représente le capital intermédiaire sur le segment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1600" b="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/>
                  <a:t> représentant l’ensemble des risques sauf le segment i.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fr-FR" sz="1600" dirty="0"/>
                  <a:t>Le capital à allouer est donné par: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𝑛𝑑</m:t>
                              </m:r>
                            </m:sup>
                          </m:sSup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𝑛𝑑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𝑛𝑑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fr-F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fr-FR" sz="1600" dirty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0988643-6A39-0C3D-C56E-AF5853D51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8" y="1959997"/>
                <a:ext cx="7772400" cy="2821991"/>
              </a:xfrm>
              <a:prstGeom prst="rect">
                <a:avLst/>
              </a:prstGeom>
              <a:blipFill>
                <a:blip r:embed="rId2"/>
                <a:stretch>
                  <a:fillRect l="-314" t="-129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 : avec coins arrondis en diagonale 2">
            <a:extLst>
              <a:ext uri="{FF2B5EF4-FFF2-40B4-BE49-F238E27FC236}">
                <a16:creationId xmlns:a16="http://schemas.microsoft.com/office/drawing/2014/main" id="{F42321E9-F82B-E59F-CF15-D51964B48346}"/>
              </a:ext>
            </a:extLst>
          </p:cNvPr>
          <p:cNvSpPr/>
          <p:nvPr/>
        </p:nvSpPr>
        <p:spPr>
          <a:xfrm>
            <a:off x="7919499" y="0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16/22</a:t>
            </a:r>
          </a:p>
        </p:txBody>
      </p:sp>
    </p:spTree>
    <p:extLst>
      <p:ext uri="{BB962C8B-B14F-4D97-AF65-F5344CB8AC3E}">
        <p14:creationId xmlns:p14="http://schemas.microsoft.com/office/powerpoint/2010/main" val="264013156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ED88BD8-E2F6-1AAE-E8B5-B9A32A7B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7228"/>
            <a:ext cx="7704000" cy="816197"/>
          </a:xfrm>
        </p:spPr>
        <p:txBody>
          <a:bodyPr/>
          <a:lstStyle/>
          <a:p>
            <a:pPr algn="ctr"/>
            <a:r>
              <a:rPr lang="fr-FR" sz="3500" dirty="0"/>
              <a:t>Méthodes d’impact marginal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4EF63EB-9A0F-D01F-0240-87CC48168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82590"/>
              </p:ext>
            </p:extLst>
          </p:nvPr>
        </p:nvGraphicFramePr>
        <p:xfrm>
          <a:off x="1058389" y="1211580"/>
          <a:ext cx="7027222" cy="3439933"/>
        </p:xfrm>
        <a:graphic>
          <a:graphicData uri="http://schemas.openxmlformats.org/drawingml/2006/table">
            <a:tbl>
              <a:tblPr firstRow="1" bandRow="1">
                <a:tableStyleId>{6D17F15F-FA70-49EC-8452-D5DF0E88AF4E}</a:tableStyleId>
              </a:tblPr>
              <a:tblGrid>
                <a:gridCol w="3513611">
                  <a:extLst>
                    <a:ext uri="{9D8B030D-6E8A-4147-A177-3AD203B41FA5}">
                      <a16:colId xmlns:a16="http://schemas.microsoft.com/office/drawing/2014/main" val="1701708829"/>
                    </a:ext>
                  </a:extLst>
                </a:gridCol>
                <a:gridCol w="3513611">
                  <a:extLst>
                    <a:ext uri="{9D8B030D-6E8A-4147-A177-3AD203B41FA5}">
                      <a16:colId xmlns:a16="http://schemas.microsoft.com/office/drawing/2014/main" val="356614240"/>
                    </a:ext>
                  </a:extLst>
                </a:gridCol>
              </a:tblGrid>
              <a:tr h="55060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Avantages</a:t>
                      </a: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Inconvénients</a:t>
                      </a: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3619680"/>
                  </a:ext>
                </a:extLst>
              </a:tr>
              <a:tr h="288932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sz="1600" dirty="0"/>
                        <a:t>Prends en compte les effets des apports sur le risque global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sz="1600" dirty="0"/>
                        <a:t> Facilité de mise en œuvre </a:t>
                      </a:r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 manière dont on détermine la contribution en effectuant simplement une différence des capitaux à allouer peut introduire des biais dans les calculs</a:t>
                      </a:r>
                      <a:endParaRPr lang="fr-FR" sz="1600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03950149"/>
                  </a:ext>
                </a:extLst>
              </a:tr>
            </a:tbl>
          </a:graphicData>
        </a:graphic>
      </p:graphicFrame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2313D7FF-AB58-C75E-EF17-4AFDBBA829C1}"/>
              </a:ext>
            </a:extLst>
          </p:cNvPr>
          <p:cNvSpPr/>
          <p:nvPr/>
        </p:nvSpPr>
        <p:spPr>
          <a:xfrm>
            <a:off x="7919499" y="0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17/22</a:t>
            </a:r>
          </a:p>
        </p:txBody>
      </p:sp>
    </p:spTree>
    <p:extLst>
      <p:ext uri="{BB962C8B-B14F-4D97-AF65-F5344CB8AC3E}">
        <p14:creationId xmlns:p14="http://schemas.microsoft.com/office/powerpoint/2010/main" val="325831333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37828E6-64E6-F07D-8A0F-F5F3ADA3076D}"/>
              </a:ext>
            </a:extLst>
          </p:cNvPr>
          <p:cNvSpPr txBox="1">
            <a:spLocks/>
          </p:cNvSpPr>
          <p:nvPr/>
        </p:nvSpPr>
        <p:spPr>
          <a:xfrm>
            <a:off x="720000" y="289034"/>
            <a:ext cx="77040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500" b="1" dirty="0">
                <a:latin typeface="Anybody" panose="020B0604020202020204" charset="0"/>
              </a:rPr>
              <a:t>Application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531826-3E7C-1F5E-780F-662EEBFAD909}"/>
              </a:ext>
            </a:extLst>
          </p:cNvPr>
          <p:cNvSpPr txBox="1"/>
          <p:nvPr/>
        </p:nvSpPr>
        <p:spPr>
          <a:xfrm>
            <a:off x="720000" y="1053548"/>
            <a:ext cx="7636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Construction d’un portefeuille de risques dans lequel on a segmenté les risques en 3 segments avec leurs contributions au risque. Le capital à allouer est de 10 000 </a:t>
            </a:r>
            <a:r>
              <a:rPr lang="fr-FR" sz="1600" b="0" i="0" u="none" strike="noStrike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€.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au 7">
                <a:extLst>
                  <a:ext uri="{FF2B5EF4-FFF2-40B4-BE49-F238E27FC236}">
                    <a16:creationId xmlns:a16="http://schemas.microsoft.com/office/drawing/2014/main" id="{0D2A39BA-E0F7-5B4E-FFD1-DD925D406C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354212"/>
                  </p:ext>
                </p:extLst>
              </p:nvPr>
            </p:nvGraphicFramePr>
            <p:xfrm>
              <a:off x="720000" y="1967205"/>
              <a:ext cx="7704000" cy="2887261"/>
            </p:xfrm>
            <a:graphic>
              <a:graphicData uri="http://schemas.openxmlformats.org/drawingml/2006/table">
                <a:tbl>
                  <a:tblPr firstRow="1" bandRow="1">
                    <a:tableStyleId>{6D17F15F-FA70-49EC-8452-D5DF0E88AF4E}</a:tableStyleId>
                  </a:tblPr>
                  <a:tblGrid>
                    <a:gridCol w="2568000">
                      <a:extLst>
                        <a:ext uri="{9D8B030D-6E8A-4147-A177-3AD203B41FA5}">
                          <a16:colId xmlns:a16="http://schemas.microsoft.com/office/drawing/2014/main" val="1323283729"/>
                        </a:ext>
                      </a:extLst>
                    </a:gridCol>
                    <a:gridCol w="2568000">
                      <a:extLst>
                        <a:ext uri="{9D8B030D-6E8A-4147-A177-3AD203B41FA5}">
                          <a16:colId xmlns:a16="http://schemas.microsoft.com/office/drawing/2014/main" val="3573289589"/>
                        </a:ext>
                      </a:extLst>
                    </a:gridCol>
                    <a:gridCol w="2568000">
                      <a:extLst>
                        <a:ext uri="{9D8B030D-6E8A-4147-A177-3AD203B41FA5}">
                          <a16:colId xmlns:a16="http://schemas.microsoft.com/office/drawing/2014/main" val="3616288055"/>
                        </a:ext>
                      </a:extLst>
                    </a:gridCol>
                  </a:tblGrid>
                  <a:tr h="748965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latin typeface="Anybody" panose="020B0604020202020204" charset="0"/>
                            </a:rPr>
                            <a:t>Capital pour le portefeuille en excluant le segment</a:t>
                          </a: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200" b="1" i="0" u="none" strike="noStrike" cap="none" dirty="0">
                              <a:solidFill>
                                <a:srgbClr val="000000"/>
                              </a:solidFill>
                              <a:latin typeface="Anybody" panose="020B0604020202020204" charset="0"/>
                              <a:cs typeface="Arial"/>
                              <a:sym typeface="Arial"/>
                            </a:rPr>
                            <a:t>Contribution au risque</a:t>
                          </a: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803393324"/>
                      </a:ext>
                    </a:extLst>
                  </a:tr>
                  <a:tr h="534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latin typeface="Anybody" panose="020B0604020202020204" charset="0"/>
                            </a:rPr>
                            <a:t>Segment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fr-FR" b="1" dirty="0">
                            <a:latin typeface="Anybody" panose="020B0604020202020204" charset="0"/>
                          </a:endParaRP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latin typeface="+mj-lt"/>
                            </a:rPr>
                            <a:t>7 500</a:t>
                          </a:r>
                          <a:r>
                            <a:rPr lang="fr-FR" sz="1400" b="1" dirty="0">
                              <a:latin typeface="+mj-lt"/>
                            </a:rPr>
                            <a:t>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sz="1400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latin typeface="+mj-lt"/>
                            </a:rPr>
                            <a:t>2 500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2221268742"/>
                      </a:ext>
                    </a:extLst>
                  </a:tr>
                  <a:tr h="5345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latin typeface="Anybody" panose="020B0604020202020204" charset="0"/>
                            </a:rPr>
                            <a:t>Segment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fr-FR" b="1" dirty="0">
                            <a:latin typeface="Anybody" panose="020B0604020202020204" charset="0"/>
                          </a:endParaRP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latin typeface="+mj-lt"/>
                            </a:rPr>
                            <a:t>6 000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latin typeface="+mj-lt"/>
                            </a:rPr>
                            <a:t>4 000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4009645302"/>
                      </a:ext>
                    </a:extLst>
                  </a:tr>
                  <a:tr h="5345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latin typeface="Anybody" panose="020B0604020202020204" charset="0"/>
                            </a:rPr>
                            <a:t>Segment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fr-FR" b="1" dirty="0">
                            <a:latin typeface="Anybody" panose="020B0604020202020204" charset="0"/>
                          </a:endParaRP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latin typeface="+mj-lt"/>
                            </a:rPr>
                            <a:t>8 000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latin typeface="+mj-lt"/>
                            </a:rPr>
                            <a:t>2 000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197146527"/>
                      </a:ext>
                    </a:extLst>
                  </a:tr>
                  <a:tr h="534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latin typeface="Anybody" panose="020B0604020202020204" charset="0"/>
                            </a:rPr>
                            <a:t>Total</a:t>
                          </a: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latin typeface="+mj-lt"/>
                            </a:rPr>
                            <a:t>21 500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latin typeface="+mj-lt"/>
                            </a:rPr>
                            <a:t>8 500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975777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au 7">
                <a:extLst>
                  <a:ext uri="{FF2B5EF4-FFF2-40B4-BE49-F238E27FC236}">
                    <a16:creationId xmlns:a16="http://schemas.microsoft.com/office/drawing/2014/main" id="{0D2A39BA-E0F7-5B4E-FFD1-DD925D406C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354212"/>
                  </p:ext>
                </p:extLst>
              </p:nvPr>
            </p:nvGraphicFramePr>
            <p:xfrm>
              <a:off x="720000" y="1967205"/>
              <a:ext cx="7704000" cy="2887261"/>
            </p:xfrm>
            <a:graphic>
              <a:graphicData uri="http://schemas.openxmlformats.org/drawingml/2006/table">
                <a:tbl>
                  <a:tblPr firstRow="1" bandRow="1">
                    <a:tableStyleId>{6D17F15F-FA70-49EC-8452-D5DF0E88AF4E}</a:tableStyleId>
                  </a:tblPr>
                  <a:tblGrid>
                    <a:gridCol w="2568000">
                      <a:extLst>
                        <a:ext uri="{9D8B030D-6E8A-4147-A177-3AD203B41FA5}">
                          <a16:colId xmlns:a16="http://schemas.microsoft.com/office/drawing/2014/main" val="1323283729"/>
                        </a:ext>
                      </a:extLst>
                    </a:gridCol>
                    <a:gridCol w="2568000">
                      <a:extLst>
                        <a:ext uri="{9D8B030D-6E8A-4147-A177-3AD203B41FA5}">
                          <a16:colId xmlns:a16="http://schemas.microsoft.com/office/drawing/2014/main" val="3573289589"/>
                        </a:ext>
                      </a:extLst>
                    </a:gridCol>
                    <a:gridCol w="2568000">
                      <a:extLst>
                        <a:ext uri="{9D8B030D-6E8A-4147-A177-3AD203B41FA5}">
                          <a16:colId xmlns:a16="http://schemas.microsoft.com/office/drawing/2014/main" val="3616288055"/>
                        </a:ext>
                      </a:extLst>
                    </a:gridCol>
                  </a:tblGrid>
                  <a:tr h="748965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latin typeface="Anybody" panose="020B0604020202020204" charset="0"/>
                            </a:rPr>
                            <a:t>Capital pour le portefeuille en excluant le segment</a:t>
                          </a: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200" b="1" i="0" u="none" strike="noStrike" cap="none" dirty="0">
                              <a:solidFill>
                                <a:srgbClr val="000000"/>
                              </a:solidFill>
                              <a:latin typeface="Anybody" panose="020B0604020202020204" charset="0"/>
                              <a:cs typeface="Arial"/>
                              <a:sym typeface="Arial"/>
                            </a:rPr>
                            <a:t>Contribution au risque</a:t>
                          </a: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803393324"/>
                      </a:ext>
                    </a:extLst>
                  </a:tr>
                  <a:tr h="53457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  <a:blipFill>
                          <a:blip r:embed="rId3"/>
                          <a:stretch>
                            <a:fillRect l="-713" t="-143182" r="-200950" b="-3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latin typeface="+mj-lt"/>
                            </a:rPr>
                            <a:t>7 500</a:t>
                          </a:r>
                          <a:r>
                            <a:rPr lang="fr-FR" sz="1400" b="1" dirty="0">
                              <a:latin typeface="+mj-lt"/>
                            </a:rPr>
                            <a:t>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sz="1400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latin typeface="+mj-lt"/>
                            </a:rPr>
                            <a:t>2 500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2221268742"/>
                      </a:ext>
                    </a:extLst>
                  </a:tr>
                  <a:tr h="53457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  <a:blipFill>
                          <a:blip r:embed="rId3"/>
                          <a:stretch>
                            <a:fillRect l="-713" t="-243182" r="-200950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latin typeface="+mj-lt"/>
                            </a:rPr>
                            <a:t>6 000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latin typeface="+mj-lt"/>
                            </a:rPr>
                            <a:t>4 000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4009645302"/>
                      </a:ext>
                    </a:extLst>
                  </a:tr>
                  <a:tr h="53457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  <a:blipFill>
                          <a:blip r:embed="rId3"/>
                          <a:stretch>
                            <a:fillRect l="-713" t="-343182" r="-200950" b="-1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latin typeface="+mj-lt"/>
                            </a:rPr>
                            <a:t>8 000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latin typeface="+mj-lt"/>
                            </a:rPr>
                            <a:t>2 000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197146527"/>
                      </a:ext>
                    </a:extLst>
                  </a:tr>
                  <a:tr h="534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latin typeface="Anybody" panose="020B0604020202020204" charset="0"/>
                            </a:rPr>
                            <a:t>Total</a:t>
                          </a: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latin typeface="+mj-lt"/>
                            </a:rPr>
                            <a:t>21 500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latin typeface="+mj-lt"/>
                            </a:rPr>
                            <a:t>8 500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25400" h="25400" prst="angle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9757770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92098D10-EE6F-E052-E4FC-C0B5598F29B7}"/>
              </a:ext>
            </a:extLst>
          </p:cNvPr>
          <p:cNvSpPr/>
          <p:nvPr/>
        </p:nvSpPr>
        <p:spPr>
          <a:xfrm>
            <a:off x="7919499" y="0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18/22</a:t>
            </a:r>
          </a:p>
        </p:txBody>
      </p:sp>
    </p:spTree>
    <p:extLst>
      <p:ext uri="{BB962C8B-B14F-4D97-AF65-F5344CB8AC3E}">
        <p14:creationId xmlns:p14="http://schemas.microsoft.com/office/powerpoint/2010/main" val="1981715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22;p27">
            <a:extLst>
              <a:ext uri="{FF2B5EF4-FFF2-40B4-BE49-F238E27FC236}">
                <a16:creationId xmlns:a16="http://schemas.microsoft.com/office/drawing/2014/main" id="{03995E5D-F327-3FF3-F9D6-55BA5F4D70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224799"/>
            <a:ext cx="7704000" cy="979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Application</a:t>
            </a: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D2DAD80-5E7B-5F15-93F5-3ACA5E728B5F}"/>
                  </a:ext>
                </a:extLst>
              </p:cNvPr>
              <p:cNvSpPr txBox="1"/>
              <p:nvPr/>
            </p:nvSpPr>
            <p:spPr>
              <a:xfrm>
                <a:off x="443284" y="683387"/>
                <a:ext cx="8257429" cy="295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fr-FR" sz="1800" b="1" dirty="0">
                    <a:latin typeface="+mj-lt"/>
                  </a:rPr>
                  <a:t>Méthode proportionnelle ou « First-in » :</a:t>
                </a:r>
              </a:p>
              <a:p>
                <a:endParaRPr lang="fr-F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𝐴𝑙𝑙𝑜𝑐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𝐴𝑙𝑙𝑜𝑐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fr-FR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600" dirty="0"/>
              </a:p>
              <a:p>
                <a:endParaRPr lang="fr-FR" sz="1600" dirty="0"/>
              </a:p>
              <a:p>
                <a:r>
                  <a:rPr lang="fr-FR" sz="1600" dirty="0"/>
                  <a:t>Pour le segment 1 on obtient :</a:t>
                </a:r>
              </a:p>
              <a:p>
                <a:endParaRPr lang="fr-FR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2 500 €</m:t>
                        </m:r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8 500€</m:t>
                        </m:r>
                      </m:den>
                    </m:f>
                    <m:r>
                      <a:rPr lang="fr-FR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10 000€=2 941,18€</m:t>
                    </m:r>
                  </m:oMath>
                </a14:m>
                <a:r>
                  <a:rPr lang="fr-FR" sz="1600" dirty="0">
                    <a:ea typeface="Cambria Math" panose="02040503050406030204" pitchFamily="18" charset="0"/>
                  </a:rPr>
                  <a:t> .</a:t>
                </a:r>
              </a:p>
              <a:p>
                <a:endParaRPr lang="fr-FR" sz="1600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D2DAD80-5E7B-5F15-93F5-3ACA5E728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84" y="683387"/>
                <a:ext cx="8257429" cy="2956707"/>
              </a:xfrm>
              <a:prstGeom prst="rect">
                <a:avLst/>
              </a:prstGeom>
              <a:blipFill>
                <a:blip r:embed="rId2"/>
                <a:stretch>
                  <a:fillRect l="-5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D6EFDCEB-7F4E-EA00-06E1-A376B628240A}"/>
              </a:ext>
            </a:extLst>
          </p:cNvPr>
          <p:cNvSpPr/>
          <p:nvPr/>
        </p:nvSpPr>
        <p:spPr>
          <a:xfrm>
            <a:off x="7919499" y="0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19/22</a:t>
            </a:r>
          </a:p>
        </p:txBody>
      </p:sp>
    </p:spTree>
    <p:extLst>
      <p:ext uri="{BB962C8B-B14F-4D97-AF65-F5344CB8AC3E}">
        <p14:creationId xmlns:p14="http://schemas.microsoft.com/office/powerpoint/2010/main" val="101360991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AA4A3-5C7B-6E63-B938-E98948D8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>
                <a:latin typeface="+mj-lt"/>
              </a:rPr>
              <a:t>Méthode marginale intermédiaires: </a:t>
            </a:r>
            <a:br>
              <a:rPr lang="fr-FR" sz="3600" b="1" dirty="0">
                <a:latin typeface="+mj-lt"/>
              </a:rPr>
            </a:b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B0259F7-5A76-E290-5389-0DB17D523DCB}"/>
                  </a:ext>
                </a:extLst>
              </p:cNvPr>
              <p:cNvSpPr txBox="1"/>
              <p:nvPr/>
            </p:nvSpPr>
            <p:spPr>
              <a:xfrm>
                <a:off x="570506" y="1081377"/>
                <a:ext cx="8002988" cy="3729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   </a:t>
                </a:r>
                <a:endParaRPr lang="fr-FR" dirty="0"/>
              </a:p>
              <a:p>
                <a:r>
                  <a:rPr lang="fr-FR" sz="1600" dirty="0"/>
                  <a:t>Rappel: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fr-F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𝑛𝑑</m:t>
                            </m:r>
                          </m:sup>
                        </m:sSup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−(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  <m:nary>
                          <m:naryPr>
                            <m:chr m:val="∑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brk m:alnAt="23"/>
                                  </m:rP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≠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eqAr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fr-FR" sz="1600" dirty="0"/>
              </a:p>
              <a:p>
                <a:r>
                  <a:rPr lang="fr-FR" sz="1600" dirty="0"/>
                  <a:t>Pour le segment 1 on obtient ainsi :</a:t>
                </a:r>
              </a:p>
              <a:p>
                <a:endParaRPr lang="fr-FR" sz="1600" dirty="0"/>
              </a:p>
              <a:p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1|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𝑛𝑑</m:t>
                            </m:r>
                          </m:sup>
                        </m:sSup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=21 500 −2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FR" sz="16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353+4 706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=7 382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dirty="0"/>
                  <a:t>.</a:t>
                </a:r>
              </a:p>
              <a:p>
                <a:endParaRPr lang="fr-FR" sz="1600" dirty="0"/>
              </a:p>
              <a:p>
                <a:r>
                  <a:rPr lang="fr-FR" sz="1600" dirty="0"/>
                  <a:t>De la même manière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2|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𝑛𝑑</m:t>
                            </m:r>
                          </m:sup>
                        </m:sSup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=10 912</m:t>
                    </m:r>
                  </m:oMath>
                </a14:m>
                <a:r>
                  <a:rPr lang="fr-FR" sz="1600" dirty="0"/>
                  <a:t> 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𝑛𝑑</m:t>
                            </m:r>
                          </m:sup>
                        </m:sSup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6 206</m:t>
                    </m:r>
                  </m:oMath>
                </a14:m>
                <a:r>
                  <a:rPr lang="fr-FR" sz="1600" b="0" dirty="0"/>
                  <a:t> .</a:t>
                </a:r>
              </a:p>
              <a:p>
                <a:endParaRPr lang="fr-FR" sz="1600" dirty="0"/>
              </a:p>
              <a:p>
                <a:r>
                  <a:rPr lang="fr-FR" sz="1600" dirty="0"/>
                  <a:t>On calcule alors l’allocation du capital sur le segment 1 par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𝑛𝑑</m:t>
                              </m:r>
                            </m:sup>
                          </m:sSup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𝑛𝑑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𝑛𝑑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fr-F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fr-FR" sz="1600" dirty="0"/>
              </a:p>
              <a:p>
                <a:endParaRPr lang="fr-FR" sz="1600" dirty="0"/>
              </a:p>
              <a:p>
                <a:r>
                  <a:rPr lang="fr-FR" sz="1600" dirty="0"/>
                  <a:t>On calcule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1|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𝑛𝑑</m:t>
                            </m:r>
                          </m:sup>
                        </m:sSup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7 382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7382+10912+6206</m:t>
                        </m:r>
                      </m:den>
                    </m:f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×10 000=3 013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€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B0259F7-5A76-E290-5389-0DB17D523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06" y="1081377"/>
                <a:ext cx="8002988" cy="3729354"/>
              </a:xfrm>
              <a:prstGeom prst="rect">
                <a:avLst/>
              </a:prstGeom>
              <a:blipFill>
                <a:blip r:embed="rId2"/>
                <a:stretch>
                  <a:fillRect l="-457" t="-40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 : avec coins arrondis en diagonale 3">
            <a:extLst>
              <a:ext uri="{FF2B5EF4-FFF2-40B4-BE49-F238E27FC236}">
                <a16:creationId xmlns:a16="http://schemas.microsoft.com/office/drawing/2014/main" id="{9AB4DBF7-D951-D4CC-FABB-9C9CBE07CBA0}"/>
              </a:ext>
            </a:extLst>
          </p:cNvPr>
          <p:cNvSpPr/>
          <p:nvPr/>
        </p:nvSpPr>
        <p:spPr>
          <a:xfrm>
            <a:off x="7919499" y="0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20/22</a:t>
            </a:r>
          </a:p>
        </p:txBody>
      </p:sp>
    </p:spTree>
    <p:extLst>
      <p:ext uri="{BB962C8B-B14F-4D97-AF65-F5344CB8AC3E}">
        <p14:creationId xmlns:p14="http://schemas.microsoft.com/office/powerpoint/2010/main" val="39000382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785" name="Google Shape;785;p23"/>
          <p:cNvSpPr txBox="1">
            <a:spLocks noGrp="1"/>
          </p:cNvSpPr>
          <p:nvPr>
            <p:ph type="subTitle" idx="1"/>
          </p:nvPr>
        </p:nvSpPr>
        <p:spPr>
          <a:xfrm>
            <a:off x="1945350" y="1624100"/>
            <a:ext cx="5260200" cy="18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600" b="1" dirty="0"/>
              <a:t>Objectifs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600" b="1" dirty="0"/>
              <a:t>Notations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600" b="1" dirty="0"/>
              <a:t>Définitions</a:t>
            </a:r>
            <a:endParaRPr sz="1600" b="1" dirty="0"/>
          </a:p>
        </p:txBody>
      </p:sp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F633614C-6CE0-2ABC-8A02-6DCC6732A1BD}"/>
              </a:ext>
            </a:extLst>
          </p:cNvPr>
          <p:cNvSpPr/>
          <p:nvPr/>
        </p:nvSpPr>
        <p:spPr>
          <a:xfrm>
            <a:off x="7919499" y="0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2/22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6FE5D-F7A6-7F78-AA1E-63A20CAF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41326"/>
            <a:ext cx="7704000" cy="572700"/>
          </a:xfrm>
        </p:spPr>
        <p:txBody>
          <a:bodyPr/>
          <a:lstStyle/>
          <a:p>
            <a:r>
              <a:rPr lang="fr-FR" dirty="0"/>
              <a:t>Résultats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au 6">
                <a:extLst>
                  <a:ext uri="{FF2B5EF4-FFF2-40B4-BE49-F238E27FC236}">
                    <a16:creationId xmlns:a16="http://schemas.microsoft.com/office/drawing/2014/main" id="{22D00B1F-08E2-1AF9-6C18-BD6E3DE149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4121911"/>
                  </p:ext>
                </p:extLst>
              </p:nvPr>
            </p:nvGraphicFramePr>
            <p:xfrm>
              <a:off x="531206" y="1048874"/>
              <a:ext cx="8081585" cy="3767595"/>
            </p:xfrm>
            <a:graphic>
              <a:graphicData uri="http://schemas.openxmlformats.org/drawingml/2006/table">
                <a:tbl>
                  <a:tblPr firstRow="1" bandRow="1">
                    <a:tableStyleId>{6D17F15F-FA70-49EC-8452-D5DF0E88AF4E}</a:tableStyleId>
                  </a:tblPr>
                  <a:tblGrid>
                    <a:gridCol w="1468547">
                      <a:extLst>
                        <a:ext uri="{9D8B030D-6E8A-4147-A177-3AD203B41FA5}">
                          <a16:colId xmlns:a16="http://schemas.microsoft.com/office/drawing/2014/main" val="502866594"/>
                        </a:ext>
                      </a:extLst>
                    </a:gridCol>
                    <a:gridCol w="1685677">
                      <a:extLst>
                        <a:ext uri="{9D8B030D-6E8A-4147-A177-3AD203B41FA5}">
                          <a16:colId xmlns:a16="http://schemas.microsoft.com/office/drawing/2014/main" val="3386927670"/>
                        </a:ext>
                      </a:extLst>
                    </a:gridCol>
                    <a:gridCol w="1486893">
                      <a:extLst>
                        <a:ext uri="{9D8B030D-6E8A-4147-A177-3AD203B41FA5}">
                          <a16:colId xmlns:a16="http://schemas.microsoft.com/office/drawing/2014/main" val="1909121069"/>
                        </a:ext>
                      </a:extLst>
                    </a:gridCol>
                    <a:gridCol w="1824151">
                      <a:extLst>
                        <a:ext uri="{9D8B030D-6E8A-4147-A177-3AD203B41FA5}">
                          <a16:colId xmlns:a16="http://schemas.microsoft.com/office/drawing/2014/main" val="542815889"/>
                        </a:ext>
                      </a:extLst>
                    </a:gridCol>
                    <a:gridCol w="1616317">
                      <a:extLst>
                        <a:ext uri="{9D8B030D-6E8A-4147-A177-3AD203B41FA5}">
                          <a16:colId xmlns:a16="http://schemas.microsoft.com/office/drawing/2014/main" val="2466192848"/>
                        </a:ext>
                      </a:extLst>
                    </a:gridCol>
                  </a:tblGrid>
                  <a:tr h="1072535">
                    <a:tc>
                      <a:txBody>
                        <a:bodyPr/>
                        <a:lstStyle/>
                        <a:p>
                          <a:pPr algn="ctr"/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Anybody" panose="020B0604020202020204" charset="0"/>
                            </a:rPr>
                            <a:t>Capital pour le portefeuille en excluant le segment</a:t>
                          </a: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Anybody" panose="020B0604020202020204" charset="0"/>
                              <a:cs typeface="Arial"/>
                              <a:sym typeface="Arial"/>
                            </a:rPr>
                            <a:t>Contribution</a:t>
                          </a:r>
                        </a:p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Anybody" panose="020B0604020202020204" charset="0"/>
                              <a:cs typeface="Arial"/>
                              <a:sym typeface="Arial"/>
                            </a:rPr>
                            <a:t>Au risque</a:t>
                          </a: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Capital Alloué </a:t>
                          </a:r>
                        </a:p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Méthode proportionnelle</a:t>
                          </a: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Capital Alloué </a:t>
                          </a:r>
                        </a:p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Méthode coût marginal intermédiaire</a:t>
                          </a: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157545429"/>
                      </a:ext>
                    </a:extLst>
                  </a:tr>
                  <a:tr h="67376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400" b="1" dirty="0">
                              <a:latin typeface="Anybody" panose="020B0604020202020204" charset="0"/>
                            </a:rPr>
                            <a:t>Segment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fr-FR" sz="1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fr-FR" sz="1400" b="1" dirty="0">
                            <a:latin typeface="Anybody" panose="020B0604020202020204" charset="0"/>
                          </a:endParaRPr>
                        </a:p>
                        <a:p>
                          <a:pPr algn="ctr"/>
                          <a:endParaRPr lang="fr-FR" sz="1400" dirty="0"/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7 500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sz="1400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2 500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sz="1400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cs typeface="Arial"/>
                              <a:sym typeface="Arial"/>
                            </a:rPr>
                            <a:t>2 941 </a:t>
                          </a: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 €</a:t>
                          </a:r>
                          <a:endParaRPr lang="fr-FR" sz="1400" b="1" i="0" u="none" strike="noStrike" cap="none" dirty="0">
                            <a:solidFill>
                              <a:srgbClr val="000000"/>
                            </a:solidFill>
                            <a:latin typeface="+mj-lt"/>
                            <a:cs typeface="Arial"/>
                            <a:sym typeface="Arial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3 013 €</a:t>
                          </a:r>
                          <a:endParaRPr lang="fr-FR" sz="1400" b="1" i="0" u="none" strike="noStrike" cap="none" dirty="0">
                            <a:solidFill>
                              <a:srgbClr val="000000"/>
                            </a:solidFill>
                            <a:latin typeface="+mj-lt"/>
                            <a:cs typeface="Arial"/>
                            <a:sym typeface="Arial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168111868"/>
                      </a:ext>
                    </a:extLst>
                  </a:tr>
                  <a:tr h="67376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400" b="1" dirty="0">
                              <a:latin typeface="Anybody" panose="020B0604020202020204" charset="0"/>
                            </a:rPr>
                            <a:t>Segment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fr-FR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fr-FR" sz="1400" b="1" dirty="0">
                            <a:latin typeface="Anybody" panose="020B0604020202020204" charset="0"/>
                          </a:endParaRPr>
                        </a:p>
                        <a:p>
                          <a:pPr algn="ctr"/>
                          <a:endParaRPr lang="fr-FR" sz="1400" dirty="0"/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6 000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sz="1400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4 000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sz="1400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cs typeface="Arial"/>
                              <a:sym typeface="Arial"/>
                            </a:rPr>
                            <a:t>4 706 </a:t>
                          </a: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 €</a:t>
                          </a:r>
                          <a:endParaRPr lang="fr-FR" sz="1400" b="1" i="0" u="none" strike="noStrike" cap="none" dirty="0">
                            <a:solidFill>
                              <a:srgbClr val="000000"/>
                            </a:solidFill>
                            <a:latin typeface="+mj-lt"/>
                            <a:cs typeface="Arial"/>
                            <a:sym typeface="Arial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cs typeface="Arial"/>
                              <a:sym typeface="Arial"/>
                            </a:rPr>
                            <a:t>4 454 </a:t>
                          </a: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 €</a:t>
                          </a:r>
                          <a:endParaRPr lang="fr-FR" sz="1400" b="1" i="0" u="none" strike="noStrike" cap="none" dirty="0">
                            <a:solidFill>
                              <a:srgbClr val="000000"/>
                            </a:solidFill>
                            <a:latin typeface="+mj-lt"/>
                            <a:cs typeface="Arial"/>
                            <a:sym typeface="Arial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590085754"/>
                      </a:ext>
                    </a:extLst>
                  </a:tr>
                  <a:tr h="67376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400" b="1" dirty="0">
                              <a:latin typeface="Anybody" panose="020B0604020202020204" charset="0"/>
                            </a:rPr>
                            <a:t>Segment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fr-FR" sz="1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fr-FR" sz="1400" b="1" dirty="0">
                            <a:latin typeface="Anybody" panose="020B0604020202020204" charset="0"/>
                          </a:endParaRPr>
                        </a:p>
                        <a:p>
                          <a:pPr algn="ctr"/>
                          <a:endParaRPr lang="fr-FR" sz="1400" dirty="0"/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8 000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sz="1400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2 000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sz="1400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cs typeface="Arial"/>
                              <a:sym typeface="Arial"/>
                            </a:rPr>
                            <a:t>2 353 </a:t>
                          </a: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 €</a:t>
                          </a:r>
                          <a:endParaRPr lang="fr-FR" sz="1400" b="1" i="0" u="none" strike="noStrike" cap="none" dirty="0">
                            <a:solidFill>
                              <a:srgbClr val="000000"/>
                            </a:solidFill>
                            <a:latin typeface="+mj-lt"/>
                            <a:cs typeface="Arial"/>
                            <a:sym typeface="Arial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cs typeface="Arial"/>
                              <a:sym typeface="Arial"/>
                            </a:rPr>
                            <a:t>2 533 </a:t>
                          </a: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 €</a:t>
                          </a:r>
                          <a:endParaRPr lang="fr-FR" sz="1400" b="1" i="0" u="none" strike="noStrike" cap="none" dirty="0">
                            <a:solidFill>
                              <a:srgbClr val="000000"/>
                            </a:solidFill>
                            <a:latin typeface="+mj-lt"/>
                            <a:cs typeface="Arial"/>
                            <a:sym typeface="Arial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915842810"/>
                      </a:ext>
                    </a:extLst>
                  </a:tr>
                  <a:tr h="67376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400" b="1" dirty="0">
                              <a:latin typeface="Anybody" panose="020B0604020202020204" charset="0"/>
                            </a:rPr>
                            <a:t>Total</a:t>
                          </a:r>
                        </a:p>
                        <a:p>
                          <a:pPr algn="ctr"/>
                          <a:endParaRPr lang="fr-FR" sz="1400" dirty="0"/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21 500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sz="1400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8 500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sz="1400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cs typeface="Arial"/>
                              <a:sym typeface="Arial"/>
                            </a:rPr>
                            <a:t>10 000 </a:t>
                          </a: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 €</a:t>
                          </a:r>
                          <a:endParaRPr lang="fr-FR" sz="1400" b="1" i="0" u="none" strike="noStrike" cap="none" dirty="0">
                            <a:solidFill>
                              <a:srgbClr val="000000"/>
                            </a:solidFill>
                            <a:latin typeface="+mj-lt"/>
                            <a:cs typeface="Arial"/>
                            <a:sym typeface="Arial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cs typeface="Arial"/>
                              <a:sym typeface="Arial"/>
                            </a:rPr>
                            <a:t>10 000 </a:t>
                          </a: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 €</a:t>
                          </a:r>
                          <a:endParaRPr lang="fr-FR" sz="1400" b="1" i="0" u="none" strike="noStrike" cap="none" dirty="0">
                            <a:solidFill>
                              <a:srgbClr val="000000"/>
                            </a:solidFill>
                            <a:latin typeface="+mj-lt"/>
                            <a:cs typeface="Arial"/>
                            <a:sym typeface="Arial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7295789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au 6">
                <a:extLst>
                  <a:ext uri="{FF2B5EF4-FFF2-40B4-BE49-F238E27FC236}">
                    <a16:creationId xmlns:a16="http://schemas.microsoft.com/office/drawing/2014/main" id="{22D00B1F-08E2-1AF9-6C18-BD6E3DE149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4121911"/>
                  </p:ext>
                </p:extLst>
              </p:nvPr>
            </p:nvGraphicFramePr>
            <p:xfrm>
              <a:off x="531206" y="1048874"/>
              <a:ext cx="8081585" cy="3767595"/>
            </p:xfrm>
            <a:graphic>
              <a:graphicData uri="http://schemas.openxmlformats.org/drawingml/2006/table">
                <a:tbl>
                  <a:tblPr firstRow="1" bandRow="1">
                    <a:tableStyleId>{6D17F15F-FA70-49EC-8452-D5DF0E88AF4E}</a:tableStyleId>
                  </a:tblPr>
                  <a:tblGrid>
                    <a:gridCol w="1468547">
                      <a:extLst>
                        <a:ext uri="{9D8B030D-6E8A-4147-A177-3AD203B41FA5}">
                          <a16:colId xmlns:a16="http://schemas.microsoft.com/office/drawing/2014/main" val="502866594"/>
                        </a:ext>
                      </a:extLst>
                    </a:gridCol>
                    <a:gridCol w="1685677">
                      <a:extLst>
                        <a:ext uri="{9D8B030D-6E8A-4147-A177-3AD203B41FA5}">
                          <a16:colId xmlns:a16="http://schemas.microsoft.com/office/drawing/2014/main" val="3386927670"/>
                        </a:ext>
                      </a:extLst>
                    </a:gridCol>
                    <a:gridCol w="1486893">
                      <a:extLst>
                        <a:ext uri="{9D8B030D-6E8A-4147-A177-3AD203B41FA5}">
                          <a16:colId xmlns:a16="http://schemas.microsoft.com/office/drawing/2014/main" val="1909121069"/>
                        </a:ext>
                      </a:extLst>
                    </a:gridCol>
                    <a:gridCol w="1824151">
                      <a:extLst>
                        <a:ext uri="{9D8B030D-6E8A-4147-A177-3AD203B41FA5}">
                          <a16:colId xmlns:a16="http://schemas.microsoft.com/office/drawing/2014/main" val="542815889"/>
                        </a:ext>
                      </a:extLst>
                    </a:gridCol>
                    <a:gridCol w="1616317">
                      <a:extLst>
                        <a:ext uri="{9D8B030D-6E8A-4147-A177-3AD203B41FA5}">
                          <a16:colId xmlns:a16="http://schemas.microsoft.com/office/drawing/2014/main" val="2466192848"/>
                        </a:ext>
                      </a:extLst>
                    </a:gridCol>
                  </a:tblGrid>
                  <a:tr h="1072535">
                    <a:tc>
                      <a:txBody>
                        <a:bodyPr/>
                        <a:lstStyle/>
                        <a:p>
                          <a:pPr algn="ctr"/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Anybody" panose="020B0604020202020204" charset="0"/>
                            </a:rPr>
                            <a:t>Capital pour le portefeuille en excluant le segment</a:t>
                          </a: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Anybody" panose="020B0604020202020204" charset="0"/>
                              <a:cs typeface="Arial"/>
                              <a:sym typeface="Arial"/>
                            </a:rPr>
                            <a:t>Contribution</a:t>
                          </a:r>
                        </a:p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Anybody" panose="020B0604020202020204" charset="0"/>
                              <a:cs typeface="Arial"/>
                              <a:sym typeface="Arial"/>
                            </a:rPr>
                            <a:t>Au risque</a:t>
                          </a: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Capital Alloué </a:t>
                          </a:r>
                        </a:p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Méthode proportionnelle</a:t>
                          </a: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Capital Alloué </a:t>
                          </a:r>
                        </a:p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Méthode coût marginal intermédiaire</a:t>
                          </a: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157545429"/>
                      </a:ext>
                    </a:extLst>
                  </a:tr>
                  <a:tr h="6737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  <a:blipFill>
                          <a:blip r:embed="rId3"/>
                          <a:stretch>
                            <a:fillRect l="-1245" t="-161261" r="-451452" b="-30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7 500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sz="1400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2 500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sz="1400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cs typeface="Arial"/>
                              <a:sym typeface="Arial"/>
                            </a:rPr>
                            <a:t>2 941 </a:t>
                          </a: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 €</a:t>
                          </a:r>
                          <a:endParaRPr lang="fr-FR" sz="1400" b="1" i="0" u="none" strike="noStrike" cap="none" dirty="0">
                            <a:solidFill>
                              <a:srgbClr val="000000"/>
                            </a:solidFill>
                            <a:latin typeface="+mj-lt"/>
                            <a:cs typeface="Arial"/>
                            <a:sym typeface="Arial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3 013 €</a:t>
                          </a:r>
                          <a:endParaRPr lang="fr-FR" sz="1400" b="1" i="0" u="none" strike="noStrike" cap="none" dirty="0">
                            <a:solidFill>
                              <a:srgbClr val="000000"/>
                            </a:solidFill>
                            <a:latin typeface="+mj-lt"/>
                            <a:cs typeface="Arial"/>
                            <a:sym typeface="Arial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168111868"/>
                      </a:ext>
                    </a:extLst>
                  </a:tr>
                  <a:tr h="6737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  <a:blipFill>
                          <a:blip r:embed="rId3"/>
                          <a:stretch>
                            <a:fillRect l="-1245" t="-261261" r="-451452" b="-20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6 000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sz="1400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4 000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sz="1400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cs typeface="Arial"/>
                              <a:sym typeface="Arial"/>
                            </a:rPr>
                            <a:t>4 706 </a:t>
                          </a: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 €</a:t>
                          </a:r>
                          <a:endParaRPr lang="fr-FR" sz="1400" b="1" i="0" u="none" strike="noStrike" cap="none" dirty="0">
                            <a:solidFill>
                              <a:srgbClr val="000000"/>
                            </a:solidFill>
                            <a:latin typeface="+mj-lt"/>
                            <a:cs typeface="Arial"/>
                            <a:sym typeface="Arial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cs typeface="Arial"/>
                              <a:sym typeface="Arial"/>
                            </a:rPr>
                            <a:t>4 454 </a:t>
                          </a: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 €</a:t>
                          </a:r>
                          <a:endParaRPr lang="fr-FR" sz="1400" b="1" i="0" u="none" strike="noStrike" cap="none" dirty="0">
                            <a:solidFill>
                              <a:srgbClr val="000000"/>
                            </a:solidFill>
                            <a:latin typeface="+mj-lt"/>
                            <a:cs typeface="Arial"/>
                            <a:sym typeface="Arial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590085754"/>
                      </a:ext>
                    </a:extLst>
                  </a:tr>
                  <a:tr h="6737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  <a:blipFill>
                          <a:blip r:embed="rId3"/>
                          <a:stretch>
                            <a:fillRect l="-1245" t="-364545" r="-451452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8 000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sz="1400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2 000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sz="1400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cs typeface="Arial"/>
                              <a:sym typeface="Arial"/>
                            </a:rPr>
                            <a:t>2 353 </a:t>
                          </a: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 €</a:t>
                          </a:r>
                          <a:endParaRPr lang="fr-FR" sz="1400" b="1" i="0" u="none" strike="noStrike" cap="none" dirty="0">
                            <a:solidFill>
                              <a:srgbClr val="000000"/>
                            </a:solidFill>
                            <a:latin typeface="+mj-lt"/>
                            <a:cs typeface="Arial"/>
                            <a:sym typeface="Arial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cs typeface="Arial"/>
                              <a:sym typeface="Arial"/>
                            </a:rPr>
                            <a:t>2 533 </a:t>
                          </a: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 €</a:t>
                          </a:r>
                          <a:endParaRPr lang="fr-FR" sz="1400" b="1" i="0" u="none" strike="noStrike" cap="none" dirty="0">
                            <a:solidFill>
                              <a:srgbClr val="000000"/>
                            </a:solidFill>
                            <a:latin typeface="+mj-lt"/>
                            <a:cs typeface="Arial"/>
                            <a:sym typeface="Arial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915842810"/>
                      </a:ext>
                    </a:extLst>
                  </a:tr>
                  <a:tr h="67376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400" b="1" dirty="0">
                              <a:latin typeface="Anybody" panose="020B0604020202020204" charset="0"/>
                            </a:rPr>
                            <a:t>Total</a:t>
                          </a:r>
                        </a:p>
                        <a:p>
                          <a:pPr algn="ctr"/>
                          <a:endParaRPr lang="fr-FR" sz="1400" dirty="0"/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21 500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sz="1400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b="1" dirty="0">
                              <a:latin typeface="+mj-lt"/>
                            </a:rPr>
                            <a:t>8 500 </a:t>
                          </a:r>
                          <a:r>
                            <a:rPr lang="fr-FR" sz="14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€</a:t>
                          </a:r>
                          <a:endParaRPr lang="fr-FR" sz="1400" b="1" dirty="0">
                            <a:latin typeface="+mj-lt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cs typeface="Arial"/>
                              <a:sym typeface="Arial"/>
                            </a:rPr>
                            <a:t>10 000 </a:t>
                          </a: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 €</a:t>
                          </a:r>
                          <a:endParaRPr lang="fr-FR" sz="1400" b="1" i="0" u="none" strike="noStrike" cap="none" dirty="0">
                            <a:solidFill>
                              <a:srgbClr val="000000"/>
                            </a:solidFill>
                            <a:latin typeface="+mj-lt"/>
                            <a:cs typeface="Arial"/>
                            <a:sym typeface="Arial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cs typeface="Arial"/>
                              <a:sym typeface="Arial"/>
                            </a:rPr>
                            <a:t>10 000 </a:t>
                          </a:r>
                          <a:r>
                            <a:rPr lang="fr-FR" sz="1400" b="1" i="0" u="none" strike="noStrike" cap="none" dirty="0">
                              <a:solidFill>
                                <a:srgbClr val="000000"/>
                              </a:solidFill>
                              <a:latin typeface="+mj-lt"/>
                              <a:ea typeface="Arial"/>
                              <a:cs typeface="Arial"/>
                              <a:sym typeface="Arial"/>
                            </a:rPr>
                            <a:t> €</a:t>
                          </a:r>
                          <a:endParaRPr lang="fr-FR" sz="1400" b="1" i="0" u="none" strike="noStrike" cap="none" dirty="0">
                            <a:solidFill>
                              <a:srgbClr val="000000"/>
                            </a:solidFill>
                            <a:latin typeface="+mj-lt"/>
                            <a:cs typeface="Arial"/>
                            <a:sym typeface="Arial"/>
                          </a:endParaRPr>
                        </a:p>
                      </a:txBody>
                      <a:tcPr anchor="ctr">
                        <a:cell3D prstMaterial="dkEdge">
                          <a:bevel w="77470" h="12700" prst="softRound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7295789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 : avec coins arrondis en diagonale 2">
            <a:extLst>
              <a:ext uri="{FF2B5EF4-FFF2-40B4-BE49-F238E27FC236}">
                <a16:creationId xmlns:a16="http://schemas.microsoft.com/office/drawing/2014/main" id="{97D70691-CE85-1827-BF1A-F8C3518D2D15}"/>
              </a:ext>
            </a:extLst>
          </p:cNvPr>
          <p:cNvSpPr/>
          <p:nvPr/>
        </p:nvSpPr>
        <p:spPr>
          <a:xfrm>
            <a:off x="7919499" y="0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21/22</a:t>
            </a:r>
          </a:p>
        </p:txBody>
      </p:sp>
    </p:spTree>
    <p:extLst>
      <p:ext uri="{BB962C8B-B14F-4D97-AF65-F5344CB8AC3E}">
        <p14:creationId xmlns:p14="http://schemas.microsoft.com/office/powerpoint/2010/main" val="124876524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0"/>
          <p:cNvSpPr txBox="1">
            <a:spLocks noGrp="1"/>
          </p:cNvSpPr>
          <p:nvPr>
            <p:ph type="body" idx="1"/>
          </p:nvPr>
        </p:nvSpPr>
        <p:spPr>
          <a:xfrm>
            <a:off x="720000" y="1215749"/>
            <a:ext cx="7704000" cy="2386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800" b="0" i="0" u="sng" strike="noStrike" dirty="0">
                <a:solidFill>
                  <a:schemeClr val="tx1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Mémoire CHIU Florence (ressources-actuarielles.net)</a:t>
            </a:r>
            <a:endParaRPr lang="fr-FR" sz="1800" b="0" i="0" u="sng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800" u="sng" dirty="0">
                <a:solidFill>
                  <a:schemeClr val="tx1"/>
                </a:solidFill>
                <a:latin typeface="+mj-lt"/>
              </a:rPr>
              <a:t> </a:t>
            </a:r>
            <a:r>
              <a:rPr lang="fr-FR" sz="1800" b="0" i="0" u="sng" strike="noStrike" dirty="0">
                <a:solidFill>
                  <a:schemeClr val="tx1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Word - </a:t>
            </a:r>
            <a:r>
              <a:rPr lang="fr-FR" sz="1800" b="0" i="0" u="sng" strike="noStrike" dirty="0" err="1">
                <a:solidFill>
                  <a:schemeClr val="tx1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Memoire</a:t>
            </a:r>
            <a:r>
              <a:rPr lang="fr-FR" sz="1800" b="0" i="0" u="sng" strike="noStrike" dirty="0">
                <a:solidFill>
                  <a:schemeClr val="tx1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Actuariat - Adrien Blanot - Final (institutdesactuaires.com)</a:t>
            </a:r>
            <a:endParaRPr lang="fr-FR" sz="1800" b="0" i="0" u="sng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800" b="0" i="0" strike="noStrike" dirty="0">
                <a:solidFill>
                  <a:schemeClr val="tx1"/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Word - </a:t>
            </a:r>
            <a:r>
              <a:rPr lang="fr-FR" sz="1800" b="0" i="0" strike="noStrike" dirty="0" err="1">
                <a:solidFill>
                  <a:schemeClr val="tx1"/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Mémoire_Actuariat_SD</a:t>
            </a:r>
            <a:r>
              <a:rPr lang="fr-FR" sz="1800" b="0" i="0" strike="noStrike" dirty="0">
                <a:solidFill>
                  <a:schemeClr val="tx1"/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(ressources-actuarielles.net)</a:t>
            </a:r>
            <a:endParaRPr lang="fr-FR" sz="18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u="sng" dirty="0">
                <a:solidFill>
                  <a:schemeClr val="tx1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Mémoire DOMINIC Viola (ressources-actuarielles.net)</a:t>
            </a:r>
            <a:endParaRPr lang="fr-FR" sz="1800" u="sng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u="sng" dirty="0">
                <a:solidFill>
                  <a:schemeClr val="tx1"/>
                </a:solidFill>
                <a:latin typeface="+mj-lt"/>
                <a:hlinkClick r:id="rId7"/>
              </a:rPr>
              <a:t>Article COHERENT MEASURES OF RISK (researchgate.net)</a:t>
            </a:r>
            <a:endParaRPr lang="fr-FR" sz="18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57" name="Google Shape;957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Bibliographie</a:t>
            </a:r>
            <a:endParaRPr dirty="0"/>
          </a:p>
        </p:txBody>
      </p:sp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01570900-59AE-BBFA-4595-415A401A7727}"/>
              </a:ext>
            </a:extLst>
          </p:cNvPr>
          <p:cNvSpPr/>
          <p:nvPr/>
        </p:nvSpPr>
        <p:spPr>
          <a:xfrm>
            <a:off x="7919499" y="0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22/22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Objectifs</a:t>
            </a:r>
            <a:endParaRPr dirty="0"/>
          </a:p>
        </p:txBody>
      </p:sp>
      <p:sp>
        <p:nvSpPr>
          <p:cNvPr id="785" name="Google Shape;785;p23"/>
          <p:cNvSpPr txBox="1">
            <a:spLocks noGrp="1"/>
          </p:cNvSpPr>
          <p:nvPr>
            <p:ph type="subTitle" idx="1"/>
          </p:nvPr>
        </p:nvSpPr>
        <p:spPr>
          <a:xfrm>
            <a:off x="1945350" y="1624100"/>
            <a:ext cx="5260200" cy="18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L’objectif</a:t>
            </a:r>
            <a:r>
              <a:rPr lang="fr-FR" sz="1600" b="1" dirty="0"/>
              <a:t> </a:t>
            </a:r>
            <a:r>
              <a:rPr lang="fr-FR" sz="1600" dirty="0"/>
              <a:t>d’une</a:t>
            </a:r>
            <a:r>
              <a:rPr lang="fr-FR" sz="1600" b="1" dirty="0"/>
              <a:t> allocation de capital </a:t>
            </a:r>
            <a:r>
              <a:rPr lang="fr-FR" sz="1600" dirty="0"/>
              <a:t>est d’appréhender les </a:t>
            </a:r>
            <a:r>
              <a:rPr lang="fr-FR" sz="1600" b="1" dirty="0"/>
              <a:t>segments de risque </a:t>
            </a:r>
            <a:r>
              <a:rPr lang="fr-FR" sz="1600" dirty="0"/>
              <a:t>les plus performants en termes de rentabilité tout en prenant en compte le </a:t>
            </a:r>
            <a:r>
              <a:rPr lang="fr-FR" sz="1600" b="1" dirty="0"/>
              <a:t>niveau de risque</a:t>
            </a:r>
            <a:r>
              <a:rPr lang="fr-FR" sz="1600" dirty="0"/>
              <a:t> auquel l’entreprise souhaite être exposée (ou son appétence au risque).</a:t>
            </a:r>
          </a:p>
        </p:txBody>
      </p:sp>
      <p:sp>
        <p:nvSpPr>
          <p:cNvPr id="4" name="Rectangle : avec coins arrondis en diagonale 3">
            <a:extLst>
              <a:ext uri="{FF2B5EF4-FFF2-40B4-BE49-F238E27FC236}">
                <a16:creationId xmlns:a16="http://schemas.microsoft.com/office/drawing/2014/main" id="{29CD10EA-1D89-E19F-F73F-B5BEFD459548}"/>
              </a:ext>
            </a:extLst>
          </p:cNvPr>
          <p:cNvSpPr/>
          <p:nvPr/>
        </p:nvSpPr>
        <p:spPr>
          <a:xfrm>
            <a:off x="7919499" y="0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3/22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Notations</a:t>
            </a:r>
            <a:endParaRPr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9355DD4-7F0B-2849-8038-6C8CB3F35AD4}"/>
              </a:ext>
            </a:extLst>
          </p:cNvPr>
          <p:cNvSpPr txBox="1"/>
          <p:nvPr/>
        </p:nvSpPr>
        <p:spPr>
          <a:xfrm>
            <a:off x="684806" y="3038560"/>
            <a:ext cx="5639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fr-FR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242BF5A-B9D2-58B2-5513-C60DC3A4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40" y="1581813"/>
            <a:ext cx="8254120" cy="1979874"/>
          </a:xfrm>
          <a:prstGeom prst="rect">
            <a:avLst/>
          </a:prstGeom>
        </p:spPr>
      </p:pic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65175783-115E-4799-0FED-00340F8D4E6A}"/>
              </a:ext>
            </a:extLst>
          </p:cNvPr>
          <p:cNvSpPr/>
          <p:nvPr/>
        </p:nvSpPr>
        <p:spPr>
          <a:xfrm>
            <a:off x="7919499" y="0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4/22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Définitions</a:t>
            </a:r>
            <a:endParaRPr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E9BE0A-10B3-6E94-46FF-8AE49E0AC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75" y="1220525"/>
            <a:ext cx="5964248" cy="322823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/>
              <a:t>Qu’est-ce qu’une mesure de risque ?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/>
              <a:t>Comment définir l’allocation de capital économique ?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/>
              <a:t> Qu’est-ce qu’une méthode d’allocation de capital ?</a:t>
            </a:r>
          </a:p>
        </p:txBody>
      </p:sp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F0D60BE8-B5AE-881C-F40C-67ECF93C7D32}"/>
              </a:ext>
            </a:extLst>
          </p:cNvPr>
          <p:cNvSpPr/>
          <p:nvPr/>
        </p:nvSpPr>
        <p:spPr>
          <a:xfrm>
            <a:off x="7919499" y="7952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5/22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Mesure</a:t>
            </a:r>
            <a:r>
              <a:rPr lang="en" dirty="0"/>
              <a:t> de </a:t>
            </a:r>
            <a:r>
              <a:rPr lang="en" dirty="0" err="1"/>
              <a:t>risque</a:t>
            </a:r>
            <a:endParaRPr dirty="0"/>
          </a:p>
        </p:txBody>
      </p:sp>
      <p:sp>
        <p:nvSpPr>
          <p:cNvPr id="792" name="Google Shape;792;p24"/>
          <p:cNvSpPr txBox="1">
            <a:spLocks noGrp="1"/>
          </p:cNvSpPr>
          <p:nvPr>
            <p:ph type="subTitle" idx="4294967295"/>
          </p:nvPr>
        </p:nvSpPr>
        <p:spPr>
          <a:xfrm>
            <a:off x="2443772" y="1384534"/>
            <a:ext cx="4256455" cy="635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Une</a:t>
            </a:r>
            <a:r>
              <a:rPr lang="en" sz="1600" b="1" dirty="0"/>
              <a:t> </a:t>
            </a:r>
            <a:r>
              <a:rPr lang="en" sz="1600" b="1" dirty="0" err="1"/>
              <a:t>mesure</a:t>
            </a:r>
            <a:r>
              <a:rPr lang="en" sz="1600" b="1" dirty="0"/>
              <a:t> de </a:t>
            </a:r>
            <a:r>
              <a:rPr lang="en" sz="1600" b="1" dirty="0" err="1"/>
              <a:t>risqu</a:t>
            </a:r>
            <a:r>
              <a:rPr lang="fr-FR" sz="1600" b="1" dirty="0"/>
              <a:t>e, </a:t>
            </a:r>
            <a:r>
              <a:rPr lang="el-GR" sz="1600" b="0" i="0" u="none" strike="noStrike" dirty="0">
                <a:solidFill>
                  <a:srgbClr val="202122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ρ</a:t>
            </a:r>
            <a:r>
              <a:rPr lang="fr-FR" sz="1600" b="0" i="0" u="none" strike="noStrike" dirty="0">
                <a:solidFill>
                  <a:srgbClr val="202122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,</a:t>
            </a:r>
            <a:r>
              <a:rPr lang="fr-FR" sz="1600" b="1" dirty="0"/>
              <a:t> </a:t>
            </a:r>
            <a:r>
              <a:rPr lang="fr-FR" sz="1600" dirty="0"/>
              <a:t>est une fonction définie sur l’ensemble</a:t>
            </a:r>
            <a:r>
              <a:rPr lang="fr-FR" sz="1600" b="1" dirty="0"/>
              <a:t> </a:t>
            </a:r>
            <a:r>
              <a:rPr lang="el-GR" sz="1600" b="0" i="0" u="none" strike="noStrike" dirty="0">
                <a:solidFill>
                  <a:srgbClr val="202122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Γ</a:t>
            </a:r>
            <a:r>
              <a:rPr lang="fr-FR" sz="1600" b="1" dirty="0"/>
              <a:t> </a:t>
            </a:r>
            <a:r>
              <a:rPr lang="fr-FR" sz="1600" dirty="0"/>
              <a:t>et à valeurs sur </a:t>
            </a:r>
            <a:r>
              <a:rPr lang="fr-FR" sz="1600" b="1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ℝ</a:t>
            </a:r>
            <a:r>
              <a:rPr lang="fr-FR" sz="1600" b="1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:</a:t>
            </a:r>
            <a:endParaRPr sz="16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65EF749-9BAD-CD67-7103-CE4C2A1B8FFF}"/>
              </a:ext>
            </a:extLst>
          </p:cNvPr>
          <p:cNvSpPr txBox="1"/>
          <p:nvPr/>
        </p:nvSpPr>
        <p:spPr>
          <a:xfrm>
            <a:off x="3395274" y="2391195"/>
            <a:ext cx="201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0" i="0" u="none" strike="noStrike" dirty="0">
                <a:solidFill>
                  <a:srgbClr val="202122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ρ</a:t>
            </a:r>
            <a:r>
              <a:rPr lang="fr-FR" sz="1600" b="0" i="0" u="none" strike="noStrike" dirty="0">
                <a:solidFill>
                  <a:srgbClr val="202122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 : </a:t>
            </a:r>
            <a:r>
              <a:rPr lang="el-GR" sz="1600" b="0" i="0" u="none" strike="noStrike" dirty="0">
                <a:solidFill>
                  <a:srgbClr val="202122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Γ</a:t>
            </a:r>
            <a:r>
              <a:rPr lang="fr-FR" sz="1600" b="0" i="0" u="none" strike="noStrike" dirty="0">
                <a:solidFill>
                  <a:srgbClr val="202122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                 </a:t>
            </a:r>
            <a:r>
              <a:rPr lang="fr-FR" sz="1600" b="1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ℝ</a:t>
            </a:r>
            <a:endParaRPr lang="fr-FR" sz="1600" b="1" i="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GB" sz="1600" dirty="0"/>
              <a:t>     </a:t>
            </a:r>
            <a:r>
              <a:rPr lang="en-GB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               </a:t>
            </a:r>
            <a:r>
              <a:rPr lang="el-GR" sz="1600" b="0" i="0" u="none" strike="noStrike" dirty="0">
                <a:solidFill>
                  <a:srgbClr val="202122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ρ</a:t>
            </a:r>
            <a:r>
              <a:rPr lang="fr-FR" sz="1600" b="0" i="0" u="none" strike="noStrike" dirty="0">
                <a:solidFill>
                  <a:srgbClr val="202122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(X)</a:t>
            </a:r>
            <a:endParaRPr lang="en-GB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93CE2CF-64BC-9F09-C24A-6A1EF8F48D6D}"/>
              </a:ext>
            </a:extLst>
          </p:cNvPr>
          <p:cNvCxnSpPr>
            <a:cxnSpLocks/>
          </p:cNvCxnSpPr>
          <p:nvPr/>
        </p:nvCxnSpPr>
        <p:spPr>
          <a:xfrm>
            <a:off x="4084272" y="2575542"/>
            <a:ext cx="522513" cy="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DFF704B-705F-46BB-FE7D-E1BE68ACB038}"/>
              </a:ext>
            </a:extLst>
          </p:cNvPr>
          <p:cNvCxnSpPr>
            <a:cxnSpLocks/>
          </p:cNvCxnSpPr>
          <p:nvPr/>
        </p:nvCxnSpPr>
        <p:spPr>
          <a:xfrm>
            <a:off x="4084271" y="2829581"/>
            <a:ext cx="522513" cy="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792;p24">
            <a:extLst>
              <a:ext uri="{FF2B5EF4-FFF2-40B4-BE49-F238E27FC236}">
                <a16:creationId xmlns:a16="http://schemas.microsoft.com/office/drawing/2014/main" id="{F3441681-22B8-9B70-580D-4D3DBEE405EF}"/>
              </a:ext>
            </a:extLst>
          </p:cNvPr>
          <p:cNvSpPr txBox="1">
            <a:spLocks/>
          </p:cNvSpPr>
          <p:nvPr/>
        </p:nvSpPr>
        <p:spPr>
          <a:xfrm>
            <a:off x="1368323" y="3347227"/>
            <a:ext cx="6146090" cy="86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l-GR" sz="1600" b="0" i="0" u="none" strike="noStrike" dirty="0">
                <a:solidFill>
                  <a:srgbClr val="202122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ρ</a:t>
            </a:r>
            <a:r>
              <a:rPr lang="fr-FR" sz="1600" b="0" i="0" u="none" strike="noStrike" dirty="0">
                <a:solidFill>
                  <a:srgbClr val="202122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(X) </a:t>
            </a:r>
            <a:r>
              <a:rPr lang="fr-FR" sz="1600" dirty="0"/>
              <a:t>représente alors un </a:t>
            </a:r>
            <a:r>
              <a:rPr lang="fr-FR" sz="1600" b="1" dirty="0"/>
              <a:t>montant monétaire</a:t>
            </a:r>
            <a:r>
              <a:rPr lang="fr-FR" sz="1600" dirty="0"/>
              <a:t> dont la compagnie doit disposer pour couvrir le risque </a:t>
            </a: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fr-FR" sz="1600" dirty="0"/>
              <a:t> (</a:t>
            </a:r>
            <a:r>
              <a:rPr lang="fr-F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fr-FR" sz="1600" dirty="0"/>
              <a:t> représentant la </a:t>
            </a:r>
            <a:r>
              <a:rPr lang="fr-FR" sz="1600" b="1" dirty="0"/>
              <a:t>variation des fonds propres </a:t>
            </a:r>
            <a:r>
              <a:rPr lang="fr-FR" sz="1600" dirty="0"/>
              <a:t>entre les dates 0 et 1).</a:t>
            </a:r>
          </a:p>
        </p:txBody>
      </p:sp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BBF66CE0-E59B-2CC1-6C6E-8B817CBC7EC5}"/>
              </a:ext>
            </a:extLst>
          </p:cNvPr>
          <p:cNvSpPr/>
          <p:nvPr/>
        </p:nvSpPr>
        <p:spPr>
          <a:xfrm>
            <a:off x="7919499" y="0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6/22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>
            <a:spLocks noGrp="1"/>
          </p:cNvSpPr>
          <p:nvPr>
            <p:ph type="title"/>
          </p:nvPr>
        </p:nvSpPr>
        <p:spPr>
          <a:xfrm>
            <a:off x="720000" y="4202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Propriétés de cohérence d’une mesure de risque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us-titre 2">
                <a:extLst>
                  <a:ext uri="{FF2B5EF4-FFF2-40B4-BE49-F238E27FC236}">
                    <a16:creationId xmlns:a16="http://schemas.microsoft.com/office/drawing/2014/main" id="{DF9FE712-EE92-AF2D-B5A8-CD04D3D89DD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09910" y="1419308"/>
                <a:ext cx="7324179" cy="3548269"/>
              </a:xfrm>
            </p:spPr>
            <p:txBody>
              <a:bodyPr/>
              <a:lstStyle/>
              <a:p>
                <a:pPr algn="ctr"/>
                <a:r>
                  <a:rPr lang="fr-FR" sz="1600" dirty="0"/>
                  <a:t>     </a:t>
                </a:r>
                <a:r>
                  <a:rPr lang="fr-FR" sz="1600" dirty="0" err="1"/>
                  <a:t>Artzner</a:t>
                </a:r>
                <a:r>
                  <a:rPr lang="fr-FR" sz="1600" dirty="0"/>
                  <a:t> et al.(1999) ont proposé des propriétés de cohérence que devraient posséder une mesure de risque dans le but de répondre à un certain  nombre de propriétés économiques :</a:t>
                </a:r>
              </a:p>
              <a:p>
                <a:endParaRPr lang="fr-FR" sz="16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1600" dirty="0"/>
                  <a:t>       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𝑀𝑜𝑛𝑜𝑡𝑜𝑛𝑖𝑐𝑖𝑡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é : ∀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fr-FR" sz="1600" b="0" dirty="0">
                  <a:ea typeface="Cambria Math" panose="020405030504060302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1600" dirty="0"/>
                  <a:t>       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𝐻𝑜𝑚𝑜𝑔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é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: ∀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𝑎𝑋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fr-FR" sz="16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1600" dirty="0"/>
                  <a:t>       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𝐼𝑛𝑣𝑎𝑟𝑖𝑎𝑛𝑐𝑒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𝑡𝑟𝑎𝑛𝑠𝑙𝑎𝑡𝑖𝑜𝑛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: ∀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fr-FR" sz="1600" dirty="0"/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𝑆𝑜𝑢𝑠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𝑎𝑑𝑑𝑖𝑡𝑖𝑣𝑖𝑡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é: ∀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fr-FR" sz="1600" dirty="0"/>
                  <a:t>	</a:t>
                </a:r>
              </a:p>
            </p:txBody>
          </p:sp>
        </mc:Choice>
        <mc:Fallback xmlns="">
          <p:sp>
            <p:nvSpPr>
              <p:cNvPr id="3" name="Sous-titre 2">
                <a:extLst>
                  <a:ext uri="{FF2B5EF4-FFF2-40B4-BE49-F238E27FC236}">
                    <a16:creationId xmlns:a16="http://schemas.microsoft.com/office/drawing/2014/main" id="{DF9FE712-EE92-AF2D-B5A8-CD04D3D89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09910" y="1419308"/>
                <a:ext cx="7324179" cy="354826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DBC806C9-7F73-77D5-6CB5-B8BC8DE6CFBD}"/>
              </a:ext>
            </a:extLst>
          </p:cNvPr>
          <p:cNvSpPr/>
          <p:nvPr/>
        </p:nvSpPr>
        <p:spPr>
          <a:xfrm>
            <a:off x="7919499" y="0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7/22</a:t>
            </a:r>
          </a:p>
        </p:txBody>
      </p:sp>
    </p:spTree>
    <p:extLst>
      <p:ext uri="{BB962C8B-B14F-4D97-AF65-F5344CB8AC3E}">
        <p14:creationId xmlns:p14="http://schemas.microsoft.com/office/powerpoint/2010/main" val="41046136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>
            <a:spLocks noGrp="1"/>
          </p:cNvSpPr>
          <p:nvPr>
            <p:ph type="title"/>
          </p:nvPr>
        </p:nvSpPr>
        <p:spPr>
          <a:xfrm>
            <a:off x="720000" y="3506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Principe d’allocation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us-titre 2">
                <a:extLst>
                  <a:ext uri="{FF2B5EF4-FFF2-40B4-BE49-F238E27FC236}">
                    <a16:creationId xmlns:a16="http://schemas.microsoft.com/office/drawing/2014/main" id="{DF9FE712-EE92-AF2D-B5A8-CD04D3D89DD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35400" y="1394041"/>
                <a:ext cx="6673200" cy="3296234"/>
              </a:xfrm>
            </p:spPr>
            <p:txBody>
              <a:bodyPr/>
              <a:lstStyle/>
              <a:p>
                <a:pPr algn="ctr"/>
                <a:r>
                  <a:rPr lang="fr-FR" dirty="0"/>
                  <a:t>     Un principe d’allocation est une fonction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/>
                  <a:t> qui à chaque élément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fr-FR" dirty="0"/>
                  <a:t> de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fr-FR" dirty="0"/>
                  <a:t> associe une </a:t>
                </a:r>
                <a:r>
                  <a:rPr lang="fr-FR" b="1" dirty="0"/>
                  <a:t>unique allocation </a:t>
                </a:r>
                <a:r>
                  <a:rPr lang="fr-FR" dirty="0"/>
                  <a:t>:</a:t>
                </a:r>
              </a:p>
              <a:p>
                <a:endParaRPr lang="fr-FR" dirty="0"/>
              </a:p>
              <a:p>
                <a:pPr marL="139700" indent="0"/>
                <a:r>
                  <a:rPr lang="fr-FR" dirty="0"/>
                  <a:t>              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: 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⟶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marL="139700" indent="0"/>
                <a:r>
                  <a:rPr lang="fr-FR" dirty="0"/>
                  <a:t>       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)⟶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fr-FR" dirty="0"/>
              </a:p>
              <a:p>
                <a:pPr marL="139700" indent="0"/>
                <a:r>
                  <a:rPr lang="fr-FR" dirty="0"/>
                  <a:t>       </a:t>
                </a:r>
              </a:p>
              <a:p>
                <a:pPr marL="139700" indent="0"/>
                <a:r>
                  <a:rPr lang="fr-FR" dirty="0"/>
                  <a:t>      De plus nous avons la propriété d’allocation totale :</a:t>
                </a:r>
              </a:p>
              <a:p>
                <a:pPr marL="139700" indent="0"/>
                <a:r>
                  <a:rPr lang="fr-FR" i="1" dirty="0">
                    <a:latin typeface="Cambria Math" panose="02040503050406030204" pitchFamily="18" charset="0"/>
                  </a:rPr>
                  <a:t>                                                            </a:t>
                </a:r>
              </a:p>
              <a:p>
                <a:pPr marL="139700" indent="0"/>
                <a:r>
                  <a:rPr lang="fr-FR" i="1" dirty="0">
                    <a:latin typeface="Cambria Math" panose="02040503050406030204" pitchFamily="18" charset="0"/>
                  </a:rPr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nary>
                  </m:oMath>
                </a14:m>
                <a:r>
                  <a:rPr lang="fr-FR" dirty="0"/>
                  <a:t>	</a:t>
                </a:r>
              </a:p>
              <a:p>
                <a:pPr marL="139700" indent="0"/>
                <a:endParaRPr lang="fr-FR" dirty="0"/>
              </a:p>
              <a:p>
                <a:pPr marL="139700" indent="0" algn="ctr"/>
                <a:r>
                  <a:rPr lang="fr-FR" dirty="0"/>
                  <a:t>    Cette propriété assure que l’intégralité du capital économique est allouée à un segment de risque, évitant ainsi une situation d’</a:t>
                </a:r>
                <a:r>
                  <a:rPr lang="fr-FR" dirty="0" err="1"/>
                  <a:t>inallocation</a:t>
                </a:r>
                <a:r>
                  <a:rPr lang="fr-FR" dirty="0"/>
                  <a:t> du capital.</a:t>
                </a:r>
              </a:p>
            </p:txBody>
          </p:sp>
        </mc:Choice>
        <mc:Fallback xmlns="">
          <p:sp>
            <p:nvSpPr>
              <p:cNvPr id="3" name="Sous-titre 2">
                <a:extLst>
                  <a:ext uri="{FF2B5EF4-FFF2-40B4-BE49-F238E27FC236}">
                    <a16:creationId xmlns:a16="http://schemas.microsoft.com/office/drawing/2014/main" id="{DF9FE712-EE92-AF2D-B5A8-CD04D3D89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35400" y="1394041"/>
                <a:ext cx="6673200" cy="3296234"/>
              </a:xfrm>
              <a:blipFill>
                <a:blip r:embed="rId3"/>
                <a:stretch>
                  <a:fillRect r="-7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636E66FA-62D6-DC01-EB04-DD632EC15803}"/>
              </a:ext>
            </a:extLst>
          </p:cNvPr>
          <p:cNvSpPr/>
          <p:nvPr/>
        </p:nvSpPr>
        <p:spPr>
          <a:xfrm>
            <a:off x="7919499" y="0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8/22</a:t>
            </a:r>
          </a:p>
        </p:txBody>
      </p:sp>
    </p:spTree>
    <p:extLst>
      <p:ext uri="{BB962C8B-B14F-4D97-AF65-F5344CB8AC3E}">
        <p14:creationId xmlns:p14="http://schemas.microsoft.com/office/powerpoint/2010/main" val="17726350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Allocation de capital cohérente</a:t>
            </a: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ous-titre 2">
                <a:extLst>
                  <a:ext uri="{FF2B5EF4-FFF2-40B4-BE49-F238E27FC236}">
                    <a16:creationId xmlns:a16="http://schemas.microsoft.com/office/drawing/2014/main" id="{DF9FE712-EE92-AF2D-B5A8-CD04D3D89DD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35400" y="1259863"/>
                <a:ext cx="6673200" cy="3296234"/>
              </a:xfrm>
            </p:spPr>
            <p:txBody>
              <a:bodyPr/>
              <a:lstStyle/>
              <a:p>
                <a:pPr algn="ctr"/>
                <a:r>
                  <a:rPr lang="fr-FR" dirty="0"/>
                  <a:t>On dit qu’une méthode d’allocation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/>
                  <a:t> est </a:t>
                </a:r>
                <a:r>
                  <a:rPr lang="fr-FR" b="1" dirty="0"/>
                  <a:t>cohérente</a:t>
                </a:r>
                <a:r>
                  <a:rPr lang="fr-FR" dirty="0"/>
                  <a:t> si elle vérifie les trois propriétés suivantes:</a:t>
                </a:r>
              </a:p>
              <a:p>
                <a:endParaRPr lang="fr-FR" dirty="0"/>
              </a:p>
              <a:p>
                <a:pPr marL="425450" indent="-285750">
                  <a:buFont typeface="Courier New" panose="02070309020205020404" pitchFamily="49" charset="0"/>
                  <a:buChar char="o"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𝑁𝑜𝑛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𝑠𝑢𝑟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𝑎𝑙𝑙𝑜𝑐𝑎𝑡𝑖𝑜𝑛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          ∀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𝐴𝑙𝑙𝑜𝑐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marL="139700" indent="0"/>
                <a:r>
                  <a:rPr lang="fr-FR" dirty="0"/>
                  <a:t>       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</m:t>
                    </m:r>
                  </m:oMath>
                </a14:m>
                <a:endParaRPr lang="fr-FR" dirty="0"/>
              </a:p>
              <a:p>
                <a:pPr marL="139700" indent="0"/>
                <a:endParaRPr lang="fr-FR" dirty="0"/>
              </a:p>
              <a:p>
                <a:pPr marL="4254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𝑆𝑦𝑚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𝑡𝑟𝑖𝑒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joignant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tout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sous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ensemble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9700" indent="0"/>
                <a:r>
                  <a:rPr lang="fr-FR" dirty="0">
                    <a:ea typeface="Cambria Math" panose="020405030504060302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les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segments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et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ont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ê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me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contribution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au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risque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capital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marL="139700" indent="0"/>
                <a:r>
                  <a:rPr lang="fr-FR" dirty="0">
                    <a:ea typeface="Cambria Math" panose="02040503050406030204" pitchFamily="18" charset="0"/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alors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  </a:t>
                </a:r>
                <a:r>
                  <a:rPr lang="fr-FR" i="1" dirty="0">
                    <a:latin typeface="Cambria Math" panose="02040503050406030204" pitchFamily="18" charset="0"/>
                  </a:rPr>
                  <a:t>                                                            </a:t>
                </a:r>
              </a:p>
              <a:p>
                <a:pPr marL="139700" indent="0"/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4254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𝐻𝑜𝑟𝑠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𝑟𝑖𝑠𝑞𝑢𝑒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allocation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capital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à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un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segment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non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risqu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é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nulle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.	</a:t>
                </a:r>
              </a:p>
              <a:p>
                <a:pPr marL="139700" indent="0"/>
                <a:endParaRPr lang="fr-FR" dirty="0"/>
              </a:p>
              <a:p>
                <a:pPr marL="139700" indent="0" algn="ctr"/>
                <a:r>
                  <a:rPr lang="fr-FR" dirty="0"/>
                  <a:t>    </a:t>
                </a:r>
              </a:p>
            </p:txBody>
          </p:sp>
        </mc:Choice>
        <mc:Fallback>
          <p:sp>
            <p:nvSpPr>
              <p:cNvPr id="3" name="Sous-titre 2">
                <a:extLst>
                  <a:ext uri="{FF2B5EF4-FFF2-40B4-BE49-F238E27FC236}">
                    <a16:creationId xmlns:a16="http://schemas.microsoft.com/office/drawing/2014/main" id="{DF9FE712-EE92-AF2D-B5A8-CD04D3D89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35400" y="1259863"/>
                <a:ext cx="6673200" cy="329623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E1262056-31C0-AAD1-549D-75E4256F1ED7}"/>
              </a:ext>
            </a:extLst>
          </p:cNvPr>
          <p:cNvSpPr/>
          <p:nvPr/>
        </p:nvSpPr>
        <p:spPr>
          <a:xfrm>
            <a:off x="7919499" y="0"/>
            <a:ext cx="1224501" cy="39756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9/22</a:t>
            </a:r>
          </a:p>
        </p:txBody>
      </p:sp>
    </p:spTree>
    <p:extLst>
      <p:ext uri="{BB962C8B-B14F-4D97-AF65-F5344CB8AC3E}">
        <p14:creationId xmlns:p14="http://schemas.microsoft.com/office/powerpoint/2010/main" val="40626143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ow to Multiply Matrices by Slidesgo">
  <a:themeElements>
    <a:clrScheme name="Simple Light">
      <a:dk1>
        <a:srgbClr val="333333"/>
      </a:dk1>
      <a:lt1>
        <a:srgbClr val="F5F5F5"/>
      </a:lt1>
      <a:dk2>
        <a:srgbClr val="E6B937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Personnalisé 1">
      <a:majorFont>
        <a:latin typeface="Anybody"/>
        <a:ea typeface=""/>
        <a:cs typeface=""/>
      </a:majorFont>
      <a:minorFont>
        <a:latin typeface="Anybod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1151</Words>
  <Application>Microsoft Office PowerPoint</Application>
  <PresentationFormat>Affichage à l'écran (16:9)</PresentationFormat>
  <Paragraphs>211</Paragraphs>
  <Slides>21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Cambria Math</vt:lpstr>
      <vt:lpstr>Roboto</vt:lpstr>
      <vt:lpstr>Courier New</vt:lpstr>
      <vt:lpstr>Anybody</vt:lpstr>
      <vt:lpstr>Nunito Light</vt:lpstr>
      <vt:lpstr>Arial</vt:lpstr>
      <vt:lpstr>Arial Unicode MS</vt:lpstr>
      <vt:lpstr>Calibri</vt:lpstr>
      <vt:lpstr>Wingdings</vt:lpstr>
      <vt:lpstr>How to Multiply Matrices by Slidesgo</vt:lpstr>
      <vt:lpstr>Méthodes proportionnelles et méthodes d’impact marginal</vt:lpstr>
      <vt:lpstr>Introduction</vt:lpstr>
      <vt:lpstr>Objectifs</vt:lpstr>
      <vt:lpstr>Notations</vt:lpstr>
      <vt:lpstr>Définitions</vt:lpstr>
      <vt:lpstr>Mesure de risque</vt:lpstr>
      <vt:lpstr>Propriétés de cohérence d’une mesure de risque</vt:lpstr>
      <vt:lpstr>Principe d’allocation</vt:lpstr>
      <vt:lpstr>Allocation de capital cohérente</vt:lpstr>
      <vt:lpstr>Méthodes proportionnelles ou « First-in »</vt:lpstr>
      <vt:lpstr>Méthode  Haircut Allocation principle</vt:lpstr>
      <vt:lpstr> CTE Allocation principle</vt:lpstr>
      <vt:lpstr>Méthodes proportionnelles</vt:lpstr>
      <vt:lpstr>Méthodes d’impact marginal</vt:lpstr>
      <vt:lpstr>Contributions marginales intermédiaires ou  « 2nd in »</vt:lpstr>
      <vt:lpstr>Méthodes d’impact marginal</vt:lpstr>
      <vt:lpstr>Présentation PowerPoint</vt:lpstr>
      <vt:lpstr>Application</vt:lpstr>
      <vt:lpstr>Méthode marginale intermédiaires:  </vt:lpstr>
      <vt:lpstr>Résultats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proportionnelles et méthodes d’impact marginale</dc:title>
  <cp:lastModifiedBy>Paul Rioux</cp:lastModifiedBy>
  <cp:revision>23</cp:revision>
  <dcterms:modified xsi:type="dcterms:W3CDTF">2023-12-13T07:21:16Z</dcterms:modified>
</cp:coreProperties>
</file>