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4">
  <p:sldMasterIdLst>
    <p:sldMasterId id="2147483667" r:id="rId1"/>
    <p:sldMasterId id="2147484019" r:id="rId2"/>
  </p:sldMasterIdLst>
  <p:notesMasterIdLst>
    <p:notesMasterId r:id="rId31"/>
  </p:notesMasterIdLst>
  <p:handoutMasterIdLst>
    <p:handoutMasterId r:id="rId32"/>
  </p:handoutMasterIdLst>
  <p:sldIdLst>
    <p:sldId id="408" r:id="rId3"/>
    <p:sldId id="409" r:id="rId4"/>
    <p:sldId id="406" r:id="rId5"/>
    <p:sldId id="258" r:id="rId6"/>
    <p:sldId id="259" r:id="rId7"/>
    <p:sldId id="280" r:id="rId8"/>
    <p:sldId id="413" r:id="rId9"/>
    <p:sldId id="262" r:id="rId10"/>
    <p:sldId id="263" r:id="rId11"/>
    <p:sldId id="264" r:id="rId12"/>
    <p:sldId id="414" r:id="rId13"/>
    <p:sldId id="404" r:id="rId14"/>
    <p:sldId id="405" r:id="rId15"/>
    <p:sldId id="402" r:id="rId16"/>
    <p:sldId id="387" r:id="rId17"/>
    <p:sldId id="411" r:id="rId18"/>
    <p:sldId id="388" r:id="rId19"/>
    <p:sldId id="395" r:id="rId20"/>
    <p:sldId id="390" r:id="rId21"/>
    <p:sldId id="391" r:id="rId22"/>
    <p:sldId id="367" r:id="rId23"/>
    <p:sldId id="362" r:id="rId24"/>
    <p:sldId id="403" r:id="rId25"/>
    <p:sldId id="398" r:id="rId26"/>
    <p:sldId id="393" r:id="rId27"/>
    <p:sldId id="396" r:id="rId28"/>
    <p:sldId id="410" r:id="rId29"/>
    <p:sldId id="394" r:id="rId30"/>
  </p:sldIdLst>
  <p:sldSz cx="9144000" cy="6858000" type="screen4x3"/>
  <p:notesSz cx="9928225" cy="67976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2">
          <p15:clr>
            <a:srgbClr val="A4A3A4"/>
          </p15:clr>
        </p15:guide>
        <p15:guide id="3" orient="horz" pos="1139">
          <p15:clr>
            <a:srgbClr val="A4A3A4"/>
          </p15:clr>
        </p15:guide>
        <p15:guide id="4" orient="horz" pos="1094">
          <p15:clr>
            <a:srgbClr val="A4A3A4"/>
          </p15:clr>
        </p15:guide>
        <p15:guide id="5" orient="horz" pos="4088">
          <p15:clr>
            <a:srgbClr val="A4A3A4"/>
          </p15:clr>
        </p15:guide>
        <p15:guide id="6" orient="horz" pos="4201">
          <p15:clr>
            <a:srgbClr val="A4A3A4"/>
          </p15:clr>
        </p15:guide>
        <p15:guide id="7" orient="horz" pos="391">
          <p15:clr>
            <a:srgbClr val="A4A3A4"/>
          </p15:clr>
        </p15:guide>
        <p15:guide id="8" pos="2880">
          <p15:clr>
            <a:srgbClr val="A4A3A4"/>
          </p15:clr>
        </p15:guide>
        <p15:guide id="9" pos="567">
          <p15:clr>
            <a:srgbClr val="A4A3A4"/>
          </p15:clr>
        </p15:guide>
        <p15:guide id="10" pos="5193">
          <p15:clr>
            <a:srgbClr val="A4A3A4"/>
          </p15:clr>
        </p15:guide>
        <p15:guide id="11" pos="5534">
          <p15:clr>
            <a:srgbClr val="A4A3A4"/>
          </p15:clr>
        </p15:guide>
        <p15:guide id="12" pos="226">
          <p15:clr>
            <a:srgbClr val="A4A3A4"/>
          </p15:clr>
        </p15:guide>
        <p15:guide id="13" orient="horz" pos="890">
          <p15:clr>
            <a:srgbClr val="A4A3A4"/>
          </p15:clr>
        </p15:guide>
        <p15:guide id="14" orient="horz" pos="958">
          <p15:clr>
            <a:srgbClr val="A4A3A4"/>
          </p15:clr>
        </p15:guide>
        <p15:guide id="15" orient="horz" pos="3793">
          <p15:clr>
            <a:srgbClr val="A4A3A4"/>
          </p15:clr>
        </p15:guide>
        <p15:guide id="16" orient="horz" pos="1298">
          <p15:clr>
            <a:srgbClr val="A4A3A4"/>
          </p15:clr>
        </p15:guide>
        <p15:guide id="17" orient="horz" pos="799">
          <p15:clr>
            <a:srgbClr val="A4A3A4"/>
          </p15:clr>
        </p15:guide>
        <p15:guide id="18" orient="horz" pos="663">
          <p15:clr>
            <a:srgbClr val="A4A3A4"/>
          </p15:clr>
        </p15:guide>
        <p15:guide id="19" orient="horz" pos="1979">
          <p15:clr>
            <a:srgbClr val="A4A3A4"/>
          </p15:clr>
        </p15:guide>
        <p15:guide id="20" pos="1202">
          <p15:clr>
            <a:srgbClr val="A4A3A4"/>
          </p15:clr>
        </p15:guide>
        <p15:guide id="21" pos="39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BERT Laurent" initials="VL" lastIdx="3" clrIdx="0">
    <p:extLst>
      <p:ext uri="{19B8F6BF-5375-455C-9EA6-DF929625EA0E}">
        <p15:presenceInfo xmlns:p15="http://schemas.microsoft.com/office/powerpoint/2012/main" userId="S-1-5-21-420501035-4172684332-190879610-246083" providerId="AD"/>
      </p:ext>
    </p:extLst>
  </p:cmAuthor>
  <p:cmAuthor id="2" name="METEGNE KOUGOUM Elsa" initials="MKE" lastIdx="2" clrIdx="1">
    <p:extLst>
      <p:ext uri="{19B8F6BF-5375-455C-9EA6-DF929625EA0E}">
        <p15:presenceInfo xmlns:p15="http://schemas.microsoft.com/office/powerpoint/2012/main" userId="S-1-5-21-420501035-4172684332-190879610-2941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7F1"/>
    <a:srgbClr val="ECC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22" autoAdjust="0"/>
    <p:restoredTop sz="65542" autoAdjust="0"/>
  </p:normalViewPr>
  <p:slideViewPr>
    <p:cSldViewPr snapToGrid="0">
      <p:cViewPr>
        <p:scale>
          <a:sx n="112" d="100"/>
          <a:sy n="112" d="100"/>
        </p:scale>
        <p:origin x="-486" y="-516"/>
      </p:cViewPr>
      <p:guideLst>
        <p:guide orient="horz" pos="2160"/>
        <p:guide orient="horz" pos="232"/>
        <p:guide orient="horz" pos="1139"/>
        <p:guide orient="horz" pos="1094"/>
        <p:guide orient="horz" pos="4088"/>
        <p:guide orient="horz" pos="4201"/>
        <p:guide orient="horz" pos="391"/>
        <p:guide pos="2880"/>
        <p:guide pos="567"/>
        <p:guide pos="5193"/>
        <p:guide pos="5534"/>
        <p:guide pos="226"/>
        <p:guide orient="horz" pos="890"/>
        <p:guide orient="horz" pos="958"/>
        <p:guide orient="horz" pos="3793"/>
        <p:guide orient="horz" pos="1298"/>
        <p:guide orient="horz" pos="799"/>
        <p:guide orient="horz" pos="663"/>
        <p:guide orient="horz" pos="1979"/>
        <p:guide pos="1202"/>
        <p:guide pos="3923"/>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0" d="100"/>
          <a:sy n="70" d="100"/>
        </p:scale>
        <p:origin x="186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E5527318-6BA6-4DB4-9027-086AFDB4DA84}" type="datetimeFigureOut">
              <a:rPr lang="fr-FR" smtClean="0"/>
              <a:t>13/12/2023</a:t>
            </a:fld>
            <a:endParaRPr lang="fr-FR"/>
          </a:p>
        </p:txBody>
      </p:sp>
      <p:sp>
        <p:nvSpPr>
          <p:cNvPr id="4" name="Espace réservé du pied de page 3"/>
          <p:cNvSpPr>
            <a:spLocks noGrp="1"/>
          </p:cNvSpPr>
          <p:nvPr>
            <p:ph type="ftr" sz="quarter" idx="2"/>
          </p:nvPr>
        </p:nvSpPr>
        <p:spPr>
          <a:xfrm>
            <a:off x="1" y="6456615"/>
            <a:ext cx="4302231" cy="341063"/>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623698" y="6456615"/>
            <a:ext cx="4302231" cy="341063"/>
          </a:xfrm>
          <a:prstGeom prst="rect">
            <a:avLst/>
          </a:prstGeom>
        </p:spPr>
        <p:txBody>
          <a:bodyPr vert="horz" lIns="91440" tIns="45720" rIns="91440" bIns="45720" rtlCol="0" anchor="b"/>
          <a:lstStyle>
            <a:lvl1pPr algn="r">
              <a:defRPr sz="1200"/>
            </a:lvl1pPr>
          </a:lstStyle>
          <a:p>
            <a:fld id="{F1F5CE79-8D7F-42A1-B158-1AEBD7DBC7BA}" type="slidenum">
              <a:rPr lang="fr-FR" smtClean="0"/>
              <a:t>‹N°›</a:t>
            </a:fld>
            <a:endParaRPr lang="fr-FR"/>
          </a:p>
        </p:txBody>
      </p:sp>
    </p:spTree>
    <p:extLst>
      <p:ext uri="{BB962C8B-B14F-4D97-AF65-F5344CB8AC3E}">
        <p14:creationId xmlns:p14="http://schemas.microsoft.com/office/powerpoint/2010/main" val="1996988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623698" y="1"/>
            <a:ext cx="4302231" cy="341064"/>
          </a:xfrm>
          <a:prstGeom prst="rect">
            <a:avLst/>
          </a:prstGeom>
        </p:spPr>
        <p:txBody>
          <a:bodyPr vert="horz" lIns="91440" tIns="45720" rIns="91440" bIns="45720" rtlCol="0"/>
          <a:lstStyle>
            <a:lvl1pPr algn="r">
              <a:defRPr sz="1200"/>
            </a:lvl1pPr>
          </a:lstStyle>
          <a:p>
            <a:fld id="{8C0FE52E-2F49-4232-B995-6B3A76942CBE}" type="datetimeFigureOut">
              <a:rPr lang="fr-FR" smtClean="0"/>
              <a:t>13/12/2023</a:t>
            </a:fld>
            <a:endParaRPr lang="fr-FR"/>
          </a:p>
        </p:txBody>
      </p:sp>
      <p:sp>
        <p:nvSpPr>
          <p:cNvPr id="4" name="Espace réservé de l'image des diapositives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92823" y="3271384"/>
            <a:ext cx="7942580" cy="267658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6456615"/>
            <a:ext cx="4302231" cy="341063"/>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623698" y="6456615"/>
            <a:ext cx="4302231" cy="341063"/>
          </a:xfrm>
          <a:prstGeom prst="rect">
            <a:avLst/>
          </a:prstGeom>
        </p:spPr>
        <p:txBody>
          <a:bodyPr vert="horz" lIns="91440" tIns="45720" rIns="91440" bIns="45720" rtlCol="0" anchor="b"/>
          <a:lstStyle>
            <a:lvl1pPr algn="r">
              <a:defRPr sz="1200"/>
            </a:lvl1pPr>
          </a:lstStyle>
          <a:p>
            <a:fld id="{34B03503-EC65-4528-A912-40E617D77CB1}" type="slidenum">
              <a:rPr lang="fr-FR" smtClean="0"/>
              <a:t>‹N°›</a:t>
            </a:fld>
            <a:endParaRPr lang="fr-FR"/>
          </a:p>
        </p:txBody>
      </p:sp>
    </p:spTree>
    <p:extLst>
      <p:ext uri="{BB962C8B-B14F-4D97-AF65-F5344CB8AC3E}">
        <p14:creationId xmlns:p14="http://schemas.microsoft.com/office/powerpoint/2010/main" val="95766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Bonjour à tous. Nous sommes le groupe numéro 11, composé de Elsa METEGNE KOUGOUM, Chloé MONTARET, Adam </a:t>
            </a:r>
            <a:r>
              <a:rPr lang="fr-FR" dirty="0" err="1"/>
              <a:t>Zango</a:t>
            </a:r>
            <a:r>
              <a:rPr lang="fr-FR" dirty="0"/>
              <a:t> et moi, </a:t>
            </a:r>
            <a:r>
              <a:rPr lang="fr-FR" dirty="0" err="1"/>
              <a:t>Ribal</a:t>
            </a:r>
            <a:r>
              <a:rPr lang="fr-FR" dirty="0"/>
              <a:t> SLIM. Nous allons vous présenter la méthode d’Euler dans le contexte d’allocation de capital.</a:t>
            </a: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a:p>
        </p:txBody>
      </p:sp>
    </p:spTree>
    <p:extLst>
      <p:ext uri="{BB962C8B-B14F-4D97-AF65-F5344CB8AC3E}">
        <p14:creationId xmlns:p14="http://schemas.microsoft.com/office/powerpoint/2010/main" val="2521473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96d58282cf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96d58282c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Tail Value at Risk. Très utile pour savoir ce qui se passe au-delà de la Var, elle sert bcp dans des utilisations où on veut se concentrer sur les queues de distribution.</a:t>
            </a:r>
          </a:p>
          <a:p>
            <a:pPr marL="0" lvl="0" indent="0" algn="l" rtl="0">
              <a:spcBef>
                <a:spcPts val="0"/>
              </a:spcBef>
              <a:spcAft>
                <a:spcPts val="0"/>
              </a:spcAft>
              <a:buNone/>
            </a:pPr>
            <a:r>
              <a:rPr lang="fr-FR" dirty="0"/>
              <a:t>De même ici on se retrouve avec une expression simplifiée.</a:t>
            </a:r>
          </a:p>
        </p:txBody>
      </p:sp>
    </p:spTree>
    <p:extLst>
      <p:ext uri="{BB962C8B-B14F-4D97-AF65-F5344CB8AC3E}">
        <p14:creationId xmlns:p14="http://schemas.microsoft.com/office/powerpoint/2010/main" val="48440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9723a78812_1_554:notes"/>
          <p:cNvSpPr>
            <a:spLocks noGrp="1" noRot="1" noChangeAspect="1"/>
          </p:cNvSpPr>
          <p:nvPr>
            <p:ph type="sldImg" idx="2"/>
          </p:nvPr>
        </p:nvSpPr>
        <p:spPr>
          <a:xfrm>
            <a:off x="1373188" y="1143000"/>
            <a:ext cx="4111625" cy="3084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g29723a78812_1_554:notes"/>
          <p:cNvSpPr txBox="1">
            <a:spLocks noGrp="1"/>
          </p:cNvSpPr>
          <p:nvPr>
            <p:ph type="body" idx="1"/>
          </p:nvPr>
        </p:nvSpPr>
        <p:spPr>
          <a:xfrm>
            <a:off x="685800" y="4400554"/>
            <a:ext cx="5486400" cy="360045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accent2"/>
                </a:solidFill>
                <a:latin typeface="Calibri" panose="020F0502020204030204" pitchFamily="34" charset="0"/>
                <a:ea typeface="Calibri"/>
                <a:cs typeface="Calibri" panose="020F0502020204030204" pitchFamily="34" charset="0"/>
                <a:sym typeface="Calibri"/>
              </a:rPr>
              <a:t>Le SCR des risques i est le besoin en capital pour se couvrir de la réalisation du risque i, de manière individuelle.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chemeClr val="accent2"/>
              </a:solidFill>
              <a:latin typeface="Calibri" panose="020F0502020204030204" pitchFamily="34" charset="0"/>
              <a:ea typeface="Calibri"/>
              <a:cs typeface="Calibri" panose="020F0502020204030204" pitchFamily="34" charset="0"/>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accent2"/>
                </a:solidFill>
                <a:latin typeface="Calibri" panose="020F0502020204030204" pitchFamily="34" charset="0"/>
                <a:ea typeface="Calibri"/>
                <a:cs typeface="Calibri" panose="020F0502020204030204" pitchFamily="34" charset="0"/>
                <a:sym typeface="Calibri"/>
              </a:rPr>
              <a:t>La Formule Standard impose de réaliser cette agrégation avec la mesure de risque VAR à 99.5% pour calculer le SCR agrégé qui est ensuite alloué aux différents risques i.</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On a bien au final 4.63 + 9.38 + 7.59 = 21.6 ( full allocation est bien vérifiée )</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t>
            </a:r>
          </a:p>
          <a:p>
            <a:pPr marL="0" lvl="0" indent="0" algn="l" rtl="0">
              <a:spcBef>
                <a:spcPts val="0"/>
              </a:spcBef>
              <a:spcAft>
                <a:spcPts val="0"/>
              </a:spcAft>
              <a:buNone/>
            </a:pPr>
            <a:r>
              <a:rPr lang="fr-FR" dirty="0"/>
              <a:t>Finalement, on va illustrer tout ça avec une petite application numérique.</a:t>
            </a:r>
          </a:p>
          <a:p>
            <a:pPr marL="0" lvl="0" indent="0" algn="l" rtl="0">
              <a:spcBef>
                <a:spcPts val="0"/>
              </a:spcBef>
              <a:spcAft>
                <a:spcPts val="0"/>
              </a:spcAft>
              <a:buNone/>
            </a:pPr>
            <a:r>
              <a:rPr lang="fr-FR" dirty="0"/>
              <a:t>On se met sous Solva 2, pour utiliser la Formule Standard.</a:t>
            </a:r>
          </a:p>
          <a:p>
            <a:pPr marL="0" lvl="0" indent="0" algn="l" rtl="0">
              <a:spcBef>
                <a:spcPts val="0"/>
              </a:spcBef>
              <a:spcAft>
                <a:spcPts val="0"/>
              </a:spcAft>
              <a:buNone/>
            </a:pPr>
            <a:r>
              <a:rPr lang="fr-FR" dirty="0"/>
              <a:t>Ici on est dans un contexte d’allocation de capital après avoir fait une agrégation des risques. Comme on est sous formule standard, la mesure de risque est identique dans les </a:t>
            </a:r>
            <a:r>
              <a:rPr lang="fr-FR" dirty="0" err="1"/>
              <a:t>é</a:t>
            </a:r>
            <a:r>
              <a:rPr lang="fr-FR" dirty="0"/>
              <a:t> cas, c’est la Var de niveau 99.5%</a:t>
            </a:r>
          </a:p>
          <a:p>
            <a:pPr marL="0" lvl="0" indent="0" algn="l" rtl="0">
              <a:spcBef>
                <a:spcPts val="0"/>
              </a:spcBef>
              <a:spcAft>
                <a:spcPts val="0"/>
              </a:spcAft>
              <a:buNone/>
            </a:pPr>
            <a:r>
              <a:rPr lang="fr-FR" dirty="0"/>
              <a:t>Tous les éléments pour calculer nos montants à allouer sont présents sur la slide. </a:t>
            </a:r>
          </a:p>
          <a:p>
            <a:pPr marL="0" lvl="0" indent="0" algn="l" rtl="0">
              <a:spcBef>
                <a:spcPts val="0"/>
              </a:spcBef>
              <a:spcAft>
                <a:spcPts val="0"/>
              </a:spcAft>
              <a:buNone/>
            </a:pPr>
            <a:r>
              <a:rPr lang="fr-FR" dirty="0"/>
              <a:t>On part de la gauche où pour chaque risque nous avons son SCR càd son besoin en capital pour se protéger de lui, c’est une vision individuelle, en stand </a:t>
            </a:r>
            <a:r>
              <a:rPr lang="fr-FR" dirty="0" err="1"/>
              <a:t>alone</a:t>
            </a:r>
            <a:r>
              <a:rPr lang="fr-FR" dirty="0"/>
              <a:t>.</a:t>
            </a:r>
          </a:p>
          <a:p>
            <a:pPr marL="0" lvl="0" indent="0" algn="l" rtl="0">
              <a:spcBef>
                <a:spcPts val="0"/>
              </a:spcBef>
              <a:spcAft>
                <a:spcPts val="0"/>
              </a:spcAft>
              <a:buNone/>
            </a:pPr>
            <a:r>
              <a:rPr lang="fr-FR" dirty="0"/>
              <a:t>A partir de ces chiffres et de la matrice C, on obtient le montant à allouer qui est le SCR agrégé de 21.6 </a:t>
            </a:r>
          </a:p>
          <a:p>
            <a:pPr marL="0" lvl="0" indent="0" algn="l" rtl="0">
              <a:spcBef>
                <a:spcPts val="0"/>
              </a:spcBef>
              <a:spcAft>
                <a:spcPts val="0"/>
              </a:spcAft>
              <a:buNone/>
            </a:pPr>
            <a:r>
              <a:rPr lang="fr-FR" dirty="0"/>
              <a:t>Dans le tableau à droite, on a alloué nos capitaux à chaque risque, chaque montant va s’écrire comme une proportion du SCR agrégé, en fonction de la </a:t>
            </a:r>
            <a:r>
              <a:rPr lang="fr-FR" dirty="0" err="1"/>
              <a:t>cov</a:t>
            </a:r>
            <a:r>
              <a:rPr lang="fr-FR" dirty="0"/>
              <a:t> du risque avec le risque global et sa variance.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Dans les commentaires à faire on voit que nos montants alloués sont inférieurs aux SCR du tableau de gauche ce qui est une bonne chose et la propriété de full allocation est vérifiée puisque la somme de ces chiffres à droite fait 21.6</a:t>
            </a:r>
          </a:p>
        </p:txBody>
      </p:sp>
      <p:sp>
        <p:nvSpPr>
          <p:cNvPr id="621" name="Google Shape;621;g29723a78812_1_554:notes"/>
          <p:cNvSpPr txBox="1">
            <a:spLocks noGrp="1"/>
          </p:cNvSpPr>
          <p:nvPr>
            <p:ph type="sldNum" idx="12"/>
          </p:nvPr>
        </p:nvSpPr>
        <p:spPr>
          <a:xfrm>
            <a:off x="3884614" y="8685218"/>
            <a:ext cx="2971800" cy="458786"/>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fr"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313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96d58282cf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96d58282c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 </a:t>
            </a:r>
            <a:r>
              <a:rPr lang="en-US" dirty="0" err="1"/>
              <a:t>ce</a:t>
            </a:r>
            <a:r>
              <a:rPr lang="en-US" dirty="0"/>
              <a:t> qui </a:t>
            </a:r>
            <a:r>
              <a:rPr lang="en-US" dirty="0" err="1"/>
              <a:t>est</a:t>
            </a:r>
            <a:r>
              <a:rPr lang="en-US" dirty="0"/>
              <a:t> </a:t>
            </a:r>
            <a:r>
              <a:rPr lang="en-US" dirty="0" err="1"/>
              <a:t>sympa</a:t>
            </a:r>
            <a:r>
              <a:rPr lang="en-US" dirty="0"/>
              <a:t> avec la </a:t>
            </a:r>
            <a:r>
              <a:rPr lang="en-US" dirty="0" err="1"/>
              <a:t>méthode</a:t>
            </a:r>
            <a:r>
              <a:rPr lang="en-US" dirty="0"/>
              <a:t> </a:t>
            </a:r>
            <a:r>
              <a:rPr lang="en-US" dirty="0" err="1"/>
              <a:t>d’Euler</a:t>
            </a:r>
            <a:r>
              <a:rPr lang="en-US" dirty="0"/>
              <a:t> </a:t>
            </a:r>
            <a:r>
              <a:rPr lang="en-US" dirty="0" err="1"/>
              <a:t>c’est</a:t>
            </a:r>
            <a:r>
              <a:rPr lang="en-US" dirty="0"/>
              <a:t> que </a:t>
            </a:r>
            <a:r>
              <a:rPr lang="en-US" dirty="0" err="1"/>
              <a:t>l’on</a:t>
            </a:r>
            <a:r>
              <a:rPr lang="en-US" dirty="0"/>
              <a:t> </a:t>
            </a:r>
            <a:r>
              <a:rPr lang="en-US" dirty="0" err="1"/>
              <a:t>peut</a:t>
            </a:r>
            <a:r>
              <a:rPr lang="en-US" dirty="0"/>
              <a:t> </a:t>
            </a:r>
            <a:r>
              <a:rPr lang="en-US" dirty="0" err="1"/>
              <a:t>visualiser</a:t>
            </a:r>
            <a:r>
              <a:rPr lang="en-US" dirty="0"/>
              <a:t> </a:t>
            </a:r>
            <a:r>
              <a:rPr lang="en-US" dirty="0" err="1"/>
              <a:t>l’allocation</a:t>
            </a:r>
            <a:r>
              <a:rPr lang="en-US" dirty="0"/>
              <a:t> ! </a:t>
            </a:r>
            <a:r>
              <a:rPr lang="en-US" dirty="0" err="1"/>
              <a:t>En</a:t>
            </a:r>
            <a:r>
              <a:rPr lang="en-US" dirty="0"/>
              <a:t> </a:t>
            </a:r>
            <a:r>
              <a:rPr lang="en-US" dirty="0" err="1"/>
              <a:t>effet</a:t>
            </a:r>
            <a:r>
              <a:rPr lang="en-US" dirty="0"/>
              <a:t>, </a:t>
            </a:r>
            <a:r>
              <a:rPr lang="en-US" dirty="0" err="1"/>
              <a:t>cela</a:t>
            </a:r>
            <a:r>
              <a:rPr lang="en-US" dirty="0"/>
              <a:t> </a:t>
            </a:r>
            <a:r>
              <a:rPr lang="en-US" dirty="0" err="1"/>
              <a:t>revient</a:t>
            </a:r>
            <a:r>
              <a:rPr lang="en-US" dirty="0"/>
              <a:t> </a:t>
            </a:r>
            <a:r>
              <a:rPr lang="en-US" dirty="0" err="1"/>
              <a:t>simplement</a:t>
            </a:r>
            <a:r>
              <a:rPr lang="en-US" dirty="0"/>
              <a:t> </a:t>
            </a:r>
            <a:r>
              <a:rPr lang="en-US" dirty="0" err="1"/>
              <a:t>à</a:t>
            </a:r>
            <a:r>
              <a:rPr lang="en-US" dirty="0"/>
              <a:t> </a:t>
            </a:r>
            <a:r>
              <a:rPr lang="en-US" dirty="0" err="1"/>
              <a:t>une</a:t>
            </a:r>
            <a:r>
              <a:rPr lang="en-US" dirty="0"/>
              <a:t> projection </a:t>
            </a:r>
            <a:r>
              <a:rPr lang="en-US" dirty="0" err="1"/>
              <a:t>orthogonale</a:t>
            </a:r>
            <a:r>
              <a:rPr lang="en-US" dirty="0"/>
              <a:t> des SCR </a:t>
            </a:r>
            <a:r>
              <a:rPr lang="en-US" dirty="0" err="1"/>
              <a:t>modulaires</a:t>
            </a:r>
            <a:r>
              <a:rPr lang="en-US" dirty="0"/>
              <a:t> sur le SCR global. Par </a:t>
            </a:r>
            <a:r>
              <a:rPr lang="en-US" dirty="0" err="1"/>
              <a:t>exemple</a:t>
            </a:r>
            <a:r>
              <a:rPr lang="en-US" dirty="0"/>
              <a:t> </a:t>
            </a:r>
            <a:r>
              <a:rPr lang="en-US" dirty="0" err="1"/>
              <a:t>ici</a:t>
            </a:r>
            <a:r>
              <a:rPr lang="en-US" dirty="0"/>
              <a:t>, </a:t>
            </a:r>
            <a:r>
              <a:rPr lang="en-US" dirty="0" err="1"/>
              <a:t>en</a:t>
            </a:r>
            <a:r>
              <a:rPr lang="en-US" dirty="0"/>
              <a:t> </a:t>
            </a:r>
            <a:r>
              <a:rPr lang="en-US" dirty="0" err="1"/>
              <a:t>prenant</a:t>
            </a:r>
            <a:r>
              <a:rPr lang="en-US" dirty="0"/>
              <a:t> deux SCR </a:t>
            </a:r>
            <a:r>
              <a:rPr lang="en-US" dirty="0" err="1"/>
              <a:t>modulaires</a:t>
            </a:r>
            <a:r>
              <a:rPr lang="en-US" dirty="0"/>
              <a:t> </a:t>
            </a:r>
            <a:r>
              <a:rPr lang="en-US" dirty="0" err="1"/>
              <a:t>représentés</a:t>
            </a:r>
            <a:r>
              <a:rPr lang="en-US" dirty="0"/>
              <a:t> par les </a:t>
            </a:r>
            <a:r>
              <a:rPr lang="en-US" dirty="0" err="1"/>
              <a:t>côtés</a:t>
            </a:r>
            <a:r>
              <a:rPr lang="en-US" dirty="0"/>
              <a:t> petit a et petit b, </a:t>
            </a:r>
            <a:r>
              <a:rPr lang="en-US" dirty="0" err="1"/>
              <a:t>l’allocation</a:t>
            </a:r>
            <a:r>
              <a:rPr lang="en-US" dirty="0"/>
              <a:t> du SCR global, le </a:t>
            </a:r>
            <a:r>
              <a:rPr lang="en-US" dirty="0" err="1"/>
              <a:t>coté</a:t>
            </a:r>
            <a:r>
              <a:rPr lang="en-US" dirty="0"/>
              <a:t> c, se </a:t>
            </a:r>
            <a:r>
              <a:rPr lang="en-US" dirty="0" err="1"/>
              <a:t>traduit</a:t>
            </a:r>
            <a:r>
              <a:rPr lang="en-US" dirty="0"/>
              <a:t> </a:t>
            </a:r>
            <a:r>
              <a:rPr lang="en-US" dirty="0" err="1"/>
              <a:t>simplement</a:t>
            </a:r>
            <a:r>
              <a:rPr lang="en-US" dirty="0"/>
              <a:t> par les projections a’ et b’ sur </a:t>
            </a:r>
            <a:r>
              <a:rPr lang="en-US" dirty="0" err="1"/>
              <a:t>ce</a:t>
            </a:r>
            <a:r>
              <a:rPr lang="en-US" dirty="0"/>
              <a:t> dernier.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savoir que </a:t>
            </a:r>
            <a:r>
              <a:rPr lang="en-US" dirty="0" err="1"/>
              <a:t>cette</a:t>
            </a:r>
            <a:r>
              <a:rPr lang="en-US" dirty="0"/>
              <a:t> </a:t>
            </a:r>
            <a:r>
              <a:rPr lang="en-US" dirty="0" err="1"/>
              <a:t>méthode</a:t>
            </a:r>
            <a:r>
              <a:rPr lang="en-US" dirty="0"/>
              <a:t> se </a:t>
            </a:r>
            <a:r>
              <a:rPr lang="en-US" dirty="0" err="1"/>
              <a:t>généralise</a:t>
            </a:r>
            <a:r>
              <a:rPr lang="en-US" dirty="0"/>
              <a:t> </a:t>
            </a:r>
            <a:r>
              <a:rPr lang="en-US" dirty="0" err="1"/>
              <a:t>à</a:t>
            </a:r>
            <a:r>
              <a:rPr lang="en-US" dirty="0"/>
              <a:t> </a:t>
            </a:r>
            <a:r>
              <a:rPr lang="en-US" dirty="0" err="1"/>
              <a:t>toute</a:t>
            </a:r>
            <a:r>
              <a:rPr lang="en-US" dirty="0"/>
              <a:t> dimension </a:t>
            </a:r>
            <a:r>
              <a:rPr lang="en-US" dirty="0" err="1"/>
              <a:t>mais</a:t>
            </a:r>
            <a:r>
              <a:rPr lang="en-US" dirty="0"/>
              <a:t> </a:t>
            </a:r>
            <a:r>
              <a:rPr lang="en-US" dirty="0" err="1"/>
              <a:t>qu’il</a:t>
            </a:r>
            <a:r>
              <a:rPr lang="en-US" dirty="0"/>
              <a:t> sera difficile de visualizer la </a:t>
            </a:r>
            <a:r>
              <a:rPr lang="en-US" dirty="0" err="1"/>
              <a:t>méthode</a:t>
            </a:r>
            <a:r>
              <a:rPr lang="en-US" dirty="0"/>
              <a:t> dans les dimensions </a:t>
            </a:r>
            <a:r>
              <a:rPr lang="en-US" dirty="0" err="1"/>
              <a:t>supérieures</a:t>
            </a:r>
            <a:r>
              <a:rPr lang="en-US" dirty="0"/>
              <a:t> </a:t>
            </a:r>
            <a:r>
              <a:rPr lang="en-US" dirty="0" err="1"/>
              <a:t>à</a:t>
            </a:r>
            <a:r>
              <a:rPr lang="en-US" dirty="0"/>
              <a:t> 3.</a:t>
            </a:r>
          </a:p>
        </p:txBody>
      </p:sp>
    </p:spTree>
    <p:extLst>
      <p:ext uri="{BB962C8B-B14F-4D97-AF65-F5344CB8AC3E}">
        <p14:creationId xmlns:p14="http://schemas.microsoft.com/office/powerpoint/2010/main" val="19317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96d58282cf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96d58282c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Faisons</a:t>
            </a:r>
            <a:r>
              <a:rPr lang="en-US" dirty="0"/>
              <a:t> </a:t>
            </a:r>
            <a:r>
              <a:rPr lang="en-US" dirty="0" err="1"/>
              <a:t>une</a:t>
            </a:r>
            <a:r>
              <a:rPr lang="en-US" dirty="0"/>
              <a:t> petite application numérique. On </a:t>
            </a:r>
            <a:r>
              <a:rPr lang="en-US" dirty="0" err="1"/>
              <a:t>calcule</a:t>
            </a:r>
            <a:r>
              <a:rPr lang="en-US" dirty="0"/>
              <a:t> le SCR global grâce </a:t>
            </a:r>
            <a:r>
              <a:rPr lang="en-US" dirty="0" err="1"/>
              <a:t>à</a:t>
            </a:r>
            <a:r>
              <a:rPr lang="en-US" dirty="0"/>
              <a:t> la </a:t>
            </a:r>
            <a:r>
              <a:rPr lang="en-US" dirty="0" err="1"/>
              <a:t>fromule</a:t>
            </a:r>
            <a:r>
              <a:rPr lang="en-US" dirty="0"/>
              <a:t> standard </a:t>
            </a:r>
            <a:r>
              <a:rPr lang="en-US" dirty="0" err="1"/>
              <a:t>en</a:t>
            </a:r>
            <a:r>
              <a:rPr lang="en-US" dirty="0"/>
              <a:t> </a:t>
            </a:r>
            <a:r>
              <a:rPr lang="en-US" dirty="0" err="1"/>
              <a:t>prenant</a:t>
            </a:r>
            <a:r>
              <a:rPr lang="en-US" dirty="0"/>
              <a:t> </a:t>
            </a:r>
            <a:r>
              <a:rPr lang="en-US" dirty="0" err="1"/>
              <a:t>en</a:t>
            </a:r>
            <a:r>
              <a:rPr lang="en-US" dirty="0"/>
              <a:t> </a:t>
            </a:r>
            <a:r>
              <a:rPr lang="en-US" dirty="0" err="1"/>
              <a:t>compte</a:t>
            </a:r>
            <a:r>
              <a:rPr lang="en-US" dirty="0"/>
              <a:t> la correlation entre les deux </a:t>
            </a:r>
            <a:r>
              <a:rPr lang="en-US" dirty="0" err="1"/>
              <a:t>risques</a:t>
            </a:r>
            <a:r>
              <a:rPr lang="en-US" dirty="0"/>
              <a:t>. Ensuite on applique la </a:t>
            </a:r>
            <a:r>
              <a:rPr lang="en-US" dirty="0" err="1"/>
              <a:t>formule</a:t>
            </a:r>
            <a:r>
              <a:rPr lang="en-US" dirty="0"/>
              <a:t> de projection et on </a:t>
            </a:r>
            <a:r>
              <a:rPr lang="en-US" dirty="0" err="1"/>
              <a:t>obtient</a:t>
            </a:r>
            <a:r>
              <a:rPr lang="en-US" dirty="0"/>
              <a:t> </a:t>
            </a:r>
            <a:r>
              <a:rPr lang="en-US" dirty="0" err="1"/>
              <a:t>une</a:t>
            </a:r>
            <a:r>
              <a:rPr lang="en-US" dirty="0"/>
              <a:t> allocation du capital  </a:t>
            </a:r>
            <a:r>
              <a:rPr lang="en-US" dirty="0" err="1"/>
              <a:t>valant</a:t>
            </a:r>
            <a:r>
              <a:rPr lang="en-US" dirty="0"/>
              <a:t> 8,89 </a:t>
            </a:r>
            <a:r>
              <a:rPr lang="en-US" dirty="0" err="1"/>
              <a:t>en</a:t>
            </a:r>
            <a:r>
              <a:rPr lang="en-US" dirty="0"/>
              <a:t> </a:t>
            </a:r>
            <a:r>
              <a:rPr lang="en-US" dirty="0" err="1"/>
              <a:t>allouant</a:t>
            </a:r>
            <a:r>
              <a:rPr lang="en-US" dirty="0"/>
              <a:t> 3,83 au </a:t>
            </a:r>
            <a:r>
              <a:rPr lang="en-US" dirty="0" err="1"/>
              <a:t>risque</a:t>
            </a:r>
            <a:r>
              <a:rPr lang="en-US" dirty="0"/>
              <a:t> A et 5,06 au </a:t>
            </a:r>
            <a:r>
              <a:rPr lang="en-US" dirty="0" err="1"/>
              <a:t>risque</a:t>
            </a:r>
            <a:r>
              <a:rPr lang="en-US" dirty="0"/>
              <a:t> B.</a:t>
            </a:r>
          </a:p>
        </p:txBody>
      </p:sp>
    </p:spTree>
    <p:extLst>
      <p:ext uri="{BB962C8B-B14F-4D97-AF65-F5344CB8AC3E}">
        <p14:creationId xmlns:p14="http://schemas.microsoft.com/office/powerpoint/2010/main" val="259466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14</a:t>
            </a:fld>
            <a:endParaRPr lang="fr-FR"/>
          </a:p>
        </p:txBody>
      </p:sp>
    </p:spTree>
    <p:extLst>
      <p:ext uri="{BB962C8B-B14F-4D97-AF65-F5344CB8AC3E}">
        <p14:creationId xmlns:p14="http://schemas.microsoft.com/office/powerpoint/2010/main" val="117946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Partons de cet exemple sur lequel nous </a:t>
            </a:r>
            <a:r>
              <a:rPr lang="fr-FR" dirty="0" err="1"/>
              <a:t>considerons</a:t>
            </a:r>
            <a:r>
              <a:rPr lang="fr-FR" dirty="0"/>
              <a:t> une startup qui intervient dans le domaine de solutions financières.</a:t>
            </a:r>
          </a:p>
          <a:p>
            <a:r>
              <a:rPr lang="fr-FR" dirty="0"/>
              <a:t>Cette startup en vue de ses investissement est exposée à 5 risques potentiels : Immo Actions Obligations Taux et Liquidité.</a:t>
            </a:r>
          </a:p>
          <a:p>
            <a:endParaRPr lang="fr-FR" dirty="0"/>
          </a:p>
          <a:p>
            <a:r>
              <a:rPr lang="fr-FR" dirty="0"/>
              <a:t>Le but de notre expert est d’alloué un capital de 10 M€ afin de couvrir ces risques.</a:t>
            </a:r>
          </a:p>
          <a:p>
            <a:endParaRPr lang="fr-FR" dirty="0"/>
          </a:p>
          <a:p>
            <a:r>
              <a:rPr lang="fr-FR" dirty="0"/>
              <a:t>Deux méthodes se présentent à lui :</a:t>
            </a:r>
          </a:p>
          <a:p>
            <a:endParaRPr lang="fr-FR" dirty="0"/>
          </a:p>
          <a:p>
            <a:pPr marL="171450" indent="-171450">
              <a:buFontTx/>
              <a:buChar char="-"/>
            </a:pPr>
            <a:r>
              <a:rPr lang="fr-FR" dirty="0"/>
              <a:t>La méthode Gaussiennes c’est-à-dire partir de 1000 simulations des risques sur le portefeuille  et de </a:t>
            </a:r>
            <a:r>
              <a:rPr lang="fr-FR" dirty="0" err="1"/>
              <a:t>determiner</a:t>
            </a:r>
            <a:r>
              <a:rPr lang="fr-FR" dirty="0"/>
              <a:t> les part de capital à allouer en face de chaque de risque.</a:t>
            </a:r>
          </a:p>
          <a:p>
            <a:pPr marL="171450" indent="-171450">
              <a:buFontTx/>
              <a:buChar char="-"/>
            </a:pPr>
            <a:endParaRPr lang="fr-FR" dirty="0"/>
          </a:p>
          <a:p>
            <a:pPr marL="0" indent="0">
              <a:buFontTx/>
              <a:buNone/>
            </a:pPr>
            <a:r>
              <a:rPr lang="fr-FR" dirty="0"/>
              <a:t>Cette méthode est fondée sur  la </a:t>
            </a:r>
            <a:r>
              <a:rPr lang="fr-FR" dirty="0" err="1"/>
              <a:t>regle</a:t>
            </a:r>
            <a:r>
              <a:rPr lang="fr-FR" dirty="0"/>
              <a:t> de VAR / TVAR sans considérations éventuelles d’une matrice de dépendance stochastiques.</a:t>
            </a:r>
          </a:p>
          <a:p>
            <a:pPr marL="0" indent="0">
              <a:buFontTx/>
              <a:buNone/>
            </a:pPr>
            <a:r>
              <a:rPr lang="fr-FR" dirty="0"/>
              <a:t>Chacune des simulation de risques obéit à une loi uniforme</a:t>
            </a:r>
          </a:p>
          <a:p>
            <a:pPr marL="0" indent="0">
              <a:buFontTx/>
              <a:buNone/>
            </a:pPr>
            <a:endParaRPr lang="fr-FR" dirty="0"/>
          </a:p>
          <a:p>
            <a:pPr marL="0" indent="0">
              <a:buFontTx/>
              <a:buNone/>
            </a:pPr>
            <a:endParaRPr lang="fr-FR" dirty="0"/>
          </a:p>
          <a:p>
            <a:pPr marL="171450" indent="-171450">
              <a:buFontTx/>
              <a:buChar char="-"/>
            </a:pPr>
            <a:r>
              <a:rPr lang="fr-FR" dirty="0"/>
              <a:t>Une seconde méthode basée sur l’introduction d’une matrice de dépendance stochastique entre les risques et détermination du capital à allouer.</a:t>
            </a:r>
          </a:p>
          <a:p>
            <a:pPr marL="171450" indent="-171450">
              <a:buFontTx/>
              <a:buChar char="-"/>
            </a:pPr>
            <a:endParaRPr lang="fr-FR" dirty="0"/>
          </a:p>
          <a:p>
            <a:pPr marL="0" indent="0">
              <a:buFontTx/>
              <a:buNone/>
            </a:pPr>
            <a:r>
              <a:rPr lang="fr-FR" dirty="0"/>
              <a:t>Notre objectif est d’étudier les effets liés à la diversification des risques sur le capital allouer de manière comparative à la méthode d’Euler.</a:t>
            </a:r>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15</a:t>
            </a:fld>
            <a:endParaRPr lang="fr-FR"/>
          </a:p>
        </p:txBody>
      </p:sp>
    </p:spTree>
    <p:extLst>
      <p:ext uri="{BB962C8B-B14F-4D97-AF65-F5344CB8AC3E}">
        <p14:creationId xmlns:p14="http://schemas.microsoft.com/office/powerpoint/2010/main" val="3055544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Etape 1 : génération des 1000 simulations suivant une loi Uniforme</a:t>
            </a:r>
          </a:p>
          <a:p>
            <a:endParaRPr lang="fr-FR" dirty="0"/>
          </a:p>
          <a:p>
            <a:r>
              <a:rPr lang="fr-FR" dirty="0"/>
              <a:t>Etape 2 : Déduction des différents pas de Prix (Xi) associé par log normalisation à partir des moyennes et des </a:t>
            </a:r>
            <a:r>
              <a:rPr lang="fr-FR" dirty="0" err="1"/>
              <a:t>ecarts</a:t>
            </a:r>
            <a:r>
              <a:rPr lang="fr-FR" dirty="0"/>
              <a:t> type des distributions </a:t>
            </a:r>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16</a:t>
            </a:fld>
            <a:endParaRPr lang="fr-FR"/>
          </a:p>
        </p:txBody>
      </p:sp>
    </p:spTree>
    <p:extLst>
      <p:ext uri="{BB962C8B-B14F-4D97-AF65-F5344CB8AC3E}">
        <p14:creationId xmlns:p14="http://schemas.microsoft.com/office/powerpoint/2010/main" val="1994781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La </a:t>
            </a:r>
            <a:r>
              <a:rPr lang="fr-FR" sz="1200" b="1" i="0" kern="1200" dirty="0">
                <a:solidFill>
                  <a:schemeClr val="tx1"/>
                </a:solidFill>
                <a:effectLst/>
                <a:latin typeface="+mn-lt"/>
                <a:ea typeface="+mn-ea"/>
                <a:cs typeface="+mn-cs"/>
              </a:rPr>
              <a:t>variance du portefeuille</a:t>
            </a:r>
            <a:r>
              <a:rPr lang="fr-FR" sz="1200" b="0" i="0" kern="1200" dirty="0">
                <a:solidFill>
                  <a:schemeClr val="tx1"/>
                </a:solidFill>
                <a:effectLst/>
                <a:latin typeface="+mn-lt"/>
                <a:ea typeface="+mn-ea"/>
                <a:cs typeface="+mn-cs"/>
              </a:rPr>
              <a:t> est une mesure de la dispersion des rendements d'un </a:t>
            </a:r>
            <a:r>
              <a:rPr lang="fr-FR" sz="1200" b="1" i="0" kern="1200" dirty="0">
                <a:solidFill>
                  <a:schemeClr val="tx1"/>
                </a:solidFill>
                <a:effectLst/>
                <a:latin typeface="+mn-lt"/>
                <a:ea typeface="+mn-ea"/>
                <a:cs typeface="+mn-cs"/>
              </a:rPr>
              <a:t>portefeuille</a:t>
            </a:r>
            <a:r>
              <a:rPr lang="fr-FR" sz="1200" b="0" i="0" kern="1200" dirty="0">
                <a:solidFill>
                  <a:schemeClr val="tx1"/>
                </a:solidFill>
                <a:effectLst/>
                <a:latin typeface="+mn-lt"/>
                <a:ea typeface="+mn-ea"/>
                <a:cs typeface="+mn-cs"/>
              </a:rPr>
              <a:t>.</a:t>
            </a:r>
          </a:p>
          <a:p>
            <a:endParaRPr lang="fr-FR" dirty="0"/>
          </a:p>
          <a:p>
            <a:r>
              <a:rPr lang="fr-FR" sz="1200" b="1" dirty="0">
                <a:solidFill>
                  <a:srgbClr val="002060"/>
                </a:solidFill>
              </a:rPr>
              <a:t> </a:t>
            </a:r>
            <a:r>
              <a:rPr lang="fr-FR" sz="1200" b="1" i="0" kern="1200" dirty="0">
                <a:solidFill>
                  <a:schemeClr val="tx1"/>
                </a:solidFill>
                <a:effectLst/>
                <a:latin typeface="+mn-lt"/>
                <a:ea typeface="+mn-ea"/>
                <a:cs typeface="+mn-cs"/>
              </a:rPr>
              <a:t>C'est quoi la VAR en finance ?</a:t>
            </a:r>
          </a:p>
          <a:p>
            <a:r>
              <a:rPr lang="fr-FR" sz="1200" b="0" i="0" kern="1200" dirty="0">
                <a:solidFill>
                  <a:schemeClr val="tx1"/>
                </a:solidFill>
                <a:effectLst/>
                <a:latin typeface="+mn-lt"/>
                <a:ea typeface="+mn-ea"/>
                <a:cs typeface="+mn-cs"/>
              </a:rPr>
              <a:t>Définition. La Value-At-Risk représente la perte potentielle maximale d'un investisseur sur la valeur d'un actif ou d'un portefeuille d'actifs financiers qui ne devrait être atteinte qu'avec une probabilité donnée sur un horizon donné.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2060"/>
                </a:solidFill>
              </a:rPr>
              <a:t>TVaR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deuxième terme du membre de droite représente la perte moyenne au-delà de la VaR, la TVaR est donc très sensible à la forme de la queue de distribution.</a:t>
            </a:r>
            <a:endParaRPr lang="fr-FR" sz="1200" dirty="0">
              <a:solidFill>
                <a:srgbClr val="002060"/>
              </a:solidFill>
            </a:endParaRPr>
          </a:p>
          <a:p>
            <a:endParaRPr lang="fr-FR" dirty="0"/>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17</a:t>
            </a:fld>
            <a:endParaRPr lang="fr-FR"/>
          </a:p>
        </p:txBody>
      </p:sp>
    </p:spTree>
    <p:extLst>
      <p:ext uri="{BB962C8B-B14F-4D97-AF65-F5344CB8AC3E}">
        <p14:creationId xmlns:p14="http://schemas.microsoft.com/office/powerpoint/2010/main" val="89365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Méthode d’Euler </a:t>
            </a:r>
            <a:r>
              <a:rPr lang="fr-FR" dirty="0"/>
              <a:t>: </a:t>
            </a:r>
            <a:r>
              <a:rPr lang="fr-FR" sz="1200" dirty="0">
                <a:latin typeface="Calibri" panose="020F0502020204030204" pitchFamily="34" charset="0"/>
                <a:cs typeface="Calibri" panose="020F0502020204030204" pitchFamily="34" charset="0"/>
              </a:rPr>
              <a:t>prend en compte l’impact marginal infinitésimal de chaque segment. </a:t>
            </a:r>
            <a:r>
              <a:rPr lang="fr-FR" sz="1200" b="0" i="0" u="none" strike="noStrike" dirty="0">
                <a:solidFill>
                  <a:srgbClr val="000000"/>
                </a:solidFill>
                <a:effectLst/>
                <a:latin typeface="Arial" panose="020B0604020202020204" pitchFamily="34" charset="0"/>
              </a:rPr>
              <a:t>La question à se poser c’est de combien diminue la perte totale si on enlève une petite portion infiniment petite de risque i du risque global</a:t>
            </a:r>
            <a:endParaRPr lang="fr-FR" sz="12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latin typeface="Calibri" panose="020F0502020204030204" pitchFamily="34" charset="0"/>
              <a:cs typeface="Calibri" panose="020F0502020204030204" pitchFamily="34" charset="0"/>
            </a:endParaRP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Méthode proportionnelle </a:t>
            </a:r>
            <a:r>
              <a:rPr lang="fr-FR" dirty="0"/>
              <a:t>: </a:t>
            </a:r>
            <a:r>
              <a:rPr lang="fr-FR" sz="1200" dirty="0">
                <a:solidFill>
                  <a:srgbClr val="002060"/>
                </a:solidFill>
              </a:rPr>
              <a:t>permet d’allouer au segment i, la proportion du risque global auquel il contribue. Autrement dit, on s’intéresse à la contribution du risque seul.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2060"/>
                </a:solidFill>
              </a:rPr>
              <a:t>La méthode marginale </a:t>
            </a:r>
            <a:r>
              <a:rPr lang="fr-FR" sz="1200" dirty="0">
                <a:solidFill>
                  <a:srgbClr val="002060"/>
                </a:solidFill>
              </a:rPr>
              <a:t>permet d’allouer le risque global selon l’impact marginal de chacun des segments. Elle permet ainsi de palier le problème de la méthode proportionnelle, en différenciant les besoins en capital de chaque risque en fonction de leur corrélation.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02060"/>
              </a:solidFill>
            </a:endParaRPr>
          </a:p>
          <a:p>
            <a:r>
              <a:rPr lang="fr-FR" sz="1200" b="1" dirty="0">
                <a:solidFill>
                  <a:srgbClr val="002060"/>
                </a:solidFill>
              </a:rPr>
              <a:t> </a:t>
            </a:r>
            <a:r>
              <a:rPr lang="fr-FR" sz="1200" b="1" i="0" kern="1200" dirty="0">
                <a:solidFill>
                  <a:schemeClr val="tx1"/>
                </a:solidFill>
                <a:effectLst/>
                <a:latin typeface="+mn-lt"/>
                <a:ea typeface="+mn-ea"/>
                <a:cs typeface="+mn-cs"/>
              </a:rPr>
              <a:t>C'est quoi la VAR en finance ?</a:t>
            </a:r>
          </a:p>
          <a:p>
            <a:r>
              <a:rPr lang="fr-FR" sz="1200" b="0" i="0" kern="1200" dirty="0">
                <a:solidFill>
                  <a:schemeClr val="tx1"/>
                </a:solidFill>
                <a:effectLst/>
                <a:latin typeface="+mn-lt"/>
                <a:ea typeface="+mn-ea"/>
                <a:cs typeface="+mn-cs"/>
              </a:rPr>
              <a:t>Définition. La Value-At-Risk représente la perte potentielle maximale d'un investisseur sur la valeur d'un actif ou d'un portefeuille d'actifs financiers qui ne devrait être atteinte qu'avec une probabilité donnée sur un horizon donné.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VaR a l’avantage d’être facile à expliquer car elle correspond au montant nécessaire pour faire face à un risque X avec une probabilité 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2060"/>
                </a:solidFill>
              </a:rPr>
              <a:t>TVaR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deuxième terme du membre de droite représente la perte moyenne au-delà de la VaR, la TVaR est donc très sensible à la forme de la queue de distribution. </a:t>
            </a:r>
            <a:endParaRPr lang="fr-FR"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Elle correspond à l’espérance conditionnelle de la variable de risque sachant que celle-ci dépasse la VaR de niveau α. </a:t>
            </a:r>
            <a:endParaRPr lang="fr-FR" sz="1200" dirty="0">
              <a:solidFill>
                <a:srgbClr val="002060"/>
              </a:solidFill>
            </a:endParaRPr>
          </a:p>
          <a:p>
            <a:endParaRPr lang="fr-FR" dirty="0"/>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18</a:t>
            </a:fld>
            <a:endParaRPr lang="fr-FR"/>
          </a:p>
        </p:txBody>
      </p:sp>
    </p:spTree>
    <p:extLst>
      <p:ext uri="{BB962C8B-B14F-4D97-AF65-F5344CB8AC3E}">
        <p14:creationId xmlns:p14="http://schemas.microsoft.com/office/powerpoint/2010/main" val="905407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74151"/>
                </a:solidFill>
                <a:effectLst/>
                <a:latin typeface="Söhne"/>
              </a:rPr>
              <a:t>Nous nous situons en année N, disposant désormais d'un historique des risques. </a:t>
            </a:r>
          </a:p>
          <a:p>
            <a:r>
              <a:rPr lang="fr-FR" b="0" i="0" dirty="0">
                <a:solidFill>
                  <a:srgbClr val="374151"/>
                </a:solidFill>
                <a:effectLst/>
                <a:latin typeface="Söhne"/>
              </a:rPr>
              <a:t>Notre objectif est de déterminer le montant à allouer pour cette année, en tenant compte de cet historique.</a:t>
            </a:r>
          </a:p>
          <a:p>
            <a:r>
              <a:rPr lang="fr-FR" b="0" i="0" dirty="0">
                <a:solidFill>
                  <a:srgbClr val="374151"/>
                </a:solidFill>
                <a:effectLst/>
                <a:latin typeface="Söhne"/>
              </a:rPr>
              <a:t> À cette fin, notre startup a élaboré une matrice de dépendance stochastique qui sera intégrée dans les calculs pour définir le nouveau montant à allouer selon la méthode d'Euler.</a:t>
            </a:r>
            <a:endParaRPr lang="fr-FR" dirty="0"/>
          </a:p>
          <a:p>
            <a:endParaRPr lang="fr-FR" dirty="0"/>
          </a:p>
          <a:p>
            <a:r>
              <a:rPr lang="fr-FR" b="0" i="0" dirty="0">
                <a:solidFill>
                  <a:srgbClr val="374151"/>
                </a:solidFill>
                <a:effectLst/>
                <a:latin typeface="Söhne"/>
              </a:rPr>
              <a:t>Considérons les capitaux par risques obtenus dans le cas 1. </a:t>
            </a:r>
          </a:p>
          <a:p>
            <a:r>
              <a:rPr lang="fr-FR" b="0" i="0" dirty="0">
                <a:solidFill>
                  <a:srgbClr val="374151"/>
                </a:solidFill>
                <a:effectLst/>
                <a:latin typeface="Söhne"/>
              </a:rPr>
              <a:t>Ces capitaux sont essentiels pour calculer le SCR (Solvency Capital </a:t>
            </a:r>
            <a:r>
              <a:rPr lang="fr-FR" b="0" i="0" dirty="0" err="1">
                <a:solidFill>
                  <a:srgbClr val="374151"/>
                </a:solidFill>
                <a:effectLst/>
                <a:latin typeface="Söhne"/>
              </a:rPr>
              <a:t>Requirement</a:t>
            </a:r>
            <a:r>
              <a:rPr lang="fr-FR" b="0" i="0" dirty="0">
                <a:solidFill>
                  <a:srgbClr val="374151"/>
                </a:solidFill>
                <a:effectLst/>
                <a:latin typeface="Söhne"/>
              </a:rPr>
              <a:t>) de marché. </a:t>
            </a:r>
          </a:p>
          <a:p>
            <a:r>
              <a:rPr lang="fr-FR" b="0" i="0" dirty="0">
                <a:solidFill>
                  <a:srgbClr val="374151"/>
                </a:solidFill>
                <a:effectLst/>
                <a:latin typeface="Söhne"/>
              </a:rPr>
              <a:t>Ils permettent également de déduire le pourcentage de capital attribuable à chaque type de risque et le montant correspondant en fonction de la répartition du SCR. Prenons, par exemple, le risque lié aux actions : il représente 17% du total des risques. Cette proportion est déterminée en calculant le rapport entre le capital alloué au risque actions (1722 euros) et le SCR total de marché. Le montant attribué à ce risque spécifique est donc calculé en appliquant 17% au SCR total.</a:t>
            </a:r>
            <a:endParaRPr lang="fr-FR" dirty="0"/>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19</a:t>
            </a:fld>
            <a:endParaRPr lang="fr-FR"/>
          </a:p>
        </p:txBody>
      </p:sp>
    </p:spTree>
    <p:extLst>
      <p:ext uri="{BB962C8B-B14F-4D97-AF65-F5344CB8AC3E}">
        <p14:creationId xmlns:p14="http://schemas.microsoft.com/office/powerpoint/2010/main" val="415258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la trame de la présentation.</a:t>
            </a: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06CD8F-B7ED-4A05-9FB1-A01CC0EF02CC}" type="slidenum">
              <a:rPr kumimoji="0" lang="fr-FR"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1202436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74151"/>
                </a:solidFill>
                <a:effectLst/>
                <a:latin typeface="Söhne"/>
              </a:rPr>
              <a:t>Ensuite, nous réévaluons les montants à allouer en prenant en compte  cet effet de diversification.</a:t>
            </a:r>
          </a:p>
          <a:p>
            <a:r>
              <a:rPr lang="fr-FR" b="0" i="0" dirty="0">
                <a:solidFill>
                  <a:srgbClr val="374151"/>
                </a:solidFill>
                <a:effectLst/>
                <a:latin typeface="Söhne"/>
              </a:rPr>
              <a:t>Nous observons un gain significatif de 1 082 000 euros par rapport au montant initialement alloué. </a:t>
            </a:r>
          </a:p>
          <a:p>
            <a:r>
              <a:rPr lang="fr-FR" b="0" i="0" dirty="0">
                <a:solidFill>
                  <a:srgbClr val="374151"/>
                </a:solidFill>
                <a:effectLst/>
                <a:latin typeface="Söhne"/>
              </a:rPr>
              <a:t>Cette observation suggère qu'une correction importante a été réalisée, permettant une meilleure maîtrise et répartition des montants alloués à chaque catégorie de risque. Cette amélioration est notamment visible à </a:t>
            </a:r>
            <a:r>
              <a:rPr lang="fr-FR" b="0" i="0" dirty="0" err="1">
                <a:solidFill>
                  <a:srgbClr val="374151"/>
                </a:solidFill>
                <a:effectLst/>
                <a:latin typeface="Söhne"/>
              </a:rPr>
              <a:t>ytravers</a:t>
            </a:r>
            <a:r>
              <a:rPr lang="fr-FR" b="0" i="0" dirty="0">
                <a:solidFill>
                  <a:srgbClr val="374151"/>
                </a:solidFill>
                <a:effectLst/>
                <a:latin typeface="Söhne"/>
              </a:rPr>
              <a:t> les écarts de répartition ajustés. </a:t>
            </a:r>
          </a:p>
          <a:p>
            <a:r>
              <a:rPr lang="fr-FR" b="0" i="0" dirty="0">
                <a:solidFill>
                  <a:srgbClr val="374151"/>
                </a:solidFill>
                <a:effectLst/>
                <a:latin typeface="Söhne"/>
              </a:rPr>
              <a:t>Exemple , initialement, on aurait cru que le risque de taux représenterait 20% des risques alors  qu’il représente 22% des risques </a:t>
            </a:r>
            <a:endParaRPr lang="fr-FR" dirty="0"/>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20</a:t>
            </a:fld>
            <a:endParaRPr lang="fr-FR"/>
          </a:p>
        </p:txBody>
      </p:sp>
    </p:spTree>
    <p:extLst>
      <p:ext uri="{BB962C8B-B14F-4D97-AF65-F5344CB8AC3E}">
        <p14:creationId xmlns:p14="http://schemas.microsoft.com/office/powerpoint/2010/main" val="2126308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74151"/>
                </a:solidFill>
                <a:effectLst/>
                <a:latin typeface="Söhne"/>
              </a:rPr>
              <a:t>Notre étude révèle que, bien que la méthode d'Euler soit plus complexe à implémenter comparativement à d'autres méthodes, telles que les méthodes proportionnelles, elle offre des avantages significatifs. Cette méthode permet de faciliter  l'élaboration d'une stratégie de diversification à long terme pour une entreprise, optimisant ainsi la gestion des risques.</a:t>
            </a:r>
          </a:p>
          <a:p>
            <a:endParaRPr lang="fr-FR" b="0" i="0" dirty="0">
              <a:solidFill>
                <a:srgbClr val="374151"/>
              </a:solidFill>
              <a:effectLst/>
              <a:latin typeface="Söhne"/>
            </a:endParaRPr>
          </a:p>
          <a:p>
            <a:r>
              <a:rPr lang="fr-FR" b="0" i="0" dirty="0">
                <a:solidFill>
                  <a:srgbClr val="374151"/>
                </a:solidFill>
                <a:effectLst/>
                <a:latin typeface="Söhne"/>
              </a:rPr>
              <a:t>Depuis l'introduction de la réglementation Solvabilité II (S2), il est devenu impératif pour les entreprises de définir un capital suffisamment robuste pour couvrir adéquatement chaque risque identifié. Bien que la réglementation S2 impose cette exigence, elle offre néanmoins une certaine flexibilité quant au choix de la méthode d'analyse des risques. Les entreprises peuvent donc sélectionner l'approche la plus adaptée à leur profil de risque et à leur structure opérationnelle.</a:t>
            </a:r>
            <a:endParaRPr lang="fr-FR" dirty="0"/>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21</a:t>
            </a:fld>
            <a:endParaRPr lang="fr-FR"/>
          </a:p>
        </p:txBody>
      </p:sp>
    </p:spTree>
    <p:extLst>
      <p:ext uri="{BB962C8B-B14F-4D97-AF65-F5344CB8AC3E}">
        <p14:creationId xmlns:p14="http://schemas.microsoft.com/office/powerpoint/2010/main" val="1730322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23</a:t>
            </a:fld>
            <a:endParaRPr lang="fr-FR"/>
          </a:p>
        </p:txBody>
      </p:sp>
    </p:spTree>
    <p:extLst>
      <p:ext uri="{BB962C8B-B14F-4D97-AF65-F5344CB8AC3E}">
        <p14:creationId xmlns:p14="http://schemas.microsoft.com/office/powerpoint/2010/main" val="3207324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25</a:t>
            </a:fld>
            <a:endParaRPr lang="fr-FR"/>
          </a:p>
        </p:txBody>
      </p:sp>
    </p:spTree>
    <p:extLst>
      <p:ext uri="{BB962C8B-B14F-4D97-AF65-F5344CB8AC3E}">
        <p14:creationId xmlns:p14="http://schemas.microsoft.com/office/powerpoint/2010/main" val="71606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26</a:t>
            </a:fld>
            <a:endParaRPr lang="fr-FR"/>
          </a:p>
        </p:txBody>
      </p:sp>
    </p:spTree>
    <p:extLst>
      <p:ext uri="{BB962C8B-B14F-4D97-AF65-F5344CB8AC3E}">
        <p14:creationId xmlns:p14="http://schemas.microsoft.com/office/powerpoint/2010/main" val="3155969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4B03503-EC65-4528-A912-40E617D77CB1}" type="slidenum">
              <a:rPr lang="fr-FR" smtClean="0"/>
              <a:t>28</a:t>
            </a:fld>
            <a:endParaRPr lang="fr-FR"/>
          </a:p>
        </p:txBody>
      </p:sp>
    </p:spTree>
    <p:extLst>
      <p:ext uri="{BB962C8B-B14F-4D97-AF65-F5344CB8AC3E}">
        <p14:creationId xmlns:p14="http://schemas.microsoft.com/office/powerpoint/2010/main" val="140568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a:p>
        </p:txBody>
      </p:sp>
    </p:spTree>
    <p:extLst>
      <p:ext uri="{BB962C8B-B14F-4D97-AF65-F5344CB8AC3E}">
        <p14:creationId xmlns:p14="http://schemas.microsoft.com/office/powerpoint/2010/main" val="83458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9723a78812_1_480:notes"/>
          <p:cNvSpPr>
            <a:spLocks noGrp="1" noRot="1" noChangeAspect="1"/>
          </p:cNvSpPr>
          <p:nvPr>
            <p:ph type="sldImg" idx="2"/>
          </p:nvPr>
        </p:nvSpPr>
        <p:spPr>
          <a:xfrm>
            <a:off x="1373188" y="1143000"/>
            <a:ext cx="4111625" cy="3084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g29723a78812_1_480:notes"/>
          <p:cNvSpPr txBox="1">
            <a:spLocks noGrp="1"/>
          </p:cNvSpPr>
          <p:nvPr>
            <p:ph type="body" idx="1"/>
          </p:nvPr>
        </p:nvSpPr>
        <p:spPr>
          <a:xfrm>
            <a:off x="685800" y="4400554"/>
            <a:ext cx="5486400" cy="3600451"/>
          </a:xfrm>
          <a:prstGeom prst="rect">
            <a:avLst/>
          </a:prstGeom>
          <a:noFill/>
          <a:ln>
            <a:noFill/>
          </a:ln>
        </p:spPr>
        <p:txBody>
          <a:bodyPr spcFirstLastPara="1" wrap="square" lIns="91425" tIns="45700" rIns="91425" bIns="45700" anchor="t" anchorCtr="0">
            <a:noAutofit/>
          </a:bodyPr>
          <a:lstStyle/>
          <a:p>
            <a:pPr algn="l" rtl="0">
              <a:spcBef>
                <a:spcPts val="0"/>
              </a:spcBef>
              <a:spcAft>
                <a:spcPts val="0"/>
              </a:spcAft>
            </a:pPr>
            <a:r>
              <a:rPr lang="fr-FR" sz="1200" b="0" i="0" u="none" strike="noStrike" dirty="0">
                <a:solidFill>
                  <a:srgbClr val="002364"/>
                </a:solidFill>
                <a:effectLst/>
                <a:latin typeface="Arial" panose="020B0604020202020204" pitchFamily="34" charset="0"/>
              </a:rPr>
              <a:t>&gt; Acteurs</a:t>
            </a:r>
            <a:endParaRPr lang="fr-FR" b="0" dirty="0">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Les gestionnaires, les dirigeants, ou toute autre partie prenante d’une entreprise.</a:t>
            </a:r>
            <a:endParaRPr lang="fr-FR" b="0" dirty="0">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Les entreprises concernées sont majoritairement des entreprises financières et d’assurance : elles sont requises par le régulateur à posséder un minimum de capital économique ou de fonds propres pour affirmer leur solvabilité et respecter leurs engagements envers leurs clients. C’est-à-dire un capital minimum pour se couvrir du risque de faillite.</a:t>
            </a:r>
            <a:br>
              <a:rPr lang="fr-FR" b="0" dirty="0">
                <a:effectLst/>
              </a:rPr>
            </a:br>
            <a:r>
              <a:rPr lang="fr-FR" sz="1200" b="0" i="0" u="none" strike="noStrike" dirty="0">
                <a:solidFill>
                  <a:srgbClr val="002364"/>
                </a:solidFill>
                <a:effectLst/>
                <a:latin typeface="Arial" panose="020B0604020202020204" pitchFamily="34" charset="0"/>
              </a:rPr>
              <a:t>&gt; Objectifs</a:t>
            </a:r>
            <a:endParaRPr lang="fr-FR" b="0" dirty="0">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Une fois ce capital imposé déterminé, comment le répartir?</a:t>
            </a:r>
            <a:endParaRPr lang="fr-FR" b="0" dirty="0">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C’est là qu’intervient l’allocation de capital qui s’utilise comme un outil analytique complémentaire lors de la gestion des risques et des prises de décisions stratégiques. </a:t>
            </a:r>
            <a:endParaRPr lang="fr-FR" b="0" dirty="0">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Savoir comment est alloué ce capital permet d’avoir une meilleure compréhension des profits générés en prenant en compte la part de chaque risque. L’allocation de capital notamment en assurance permet de prendre conscience de la consommation en risque de l’entreprise et donc la capacité à produire du bénéfice en retour.</a:t>
            </a:r>
            <a:endParaRPr lang="fr-FR" b="0" dirty="0">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On ne peut pas uniquement réfléchir en gains mais il faut prendre en compte les contreparties représentées par le risque. Car un risque peut se comprendre comme n’importe quelle situation ou contexte qui implique une perte potentielle.</a:t>
            </a:r>
            <a:endParaRPr lang="fr-FR" b="0" dirty="0">
              <a:effectLst/>
            </a:endParaRPr>
          </a:p>
          <a:p>
            <a:pPr algn="l" rtl="0">
              <a:spcBef>
                <a:spcPts val="0"/>
              </a:spcBef>
              <a:spcAft>
                <a:spcPts val="0"/>
              </a:spcAft>
            </a:pPr>
            <a:r>
              <a:rPr lang="fr-FR" sz="1200" b="0" i="0" u="none" strike="noStrike" dirty="0">
                <a:solidFill>
                  <a:srgbClr val="000000"/>
                </a:solidFill>
                <a:effectLst/>
                <a:latin typeface="Arial" panose="020B0604020202020204" pitchFamily="34" charset="0"/>
              </a:rPr>
              <a:t>Optimiser le rendement par rapport au risque est possible via la diversification du portefeuille, il faut que les risques soient regroupés plutôt qu’isolés. Aussi un avantage de pouvoir comparer les risques, qui sont le plus souvent liés.</a:t>
            </a:r>
            <a:endParaRPr lang="fr-FR" dirty="0"/>
          </a:p>
          <a:p>
            <a:pPr marL="171450" indent="-171450">
              <a:buFont typeface="Wingdings" pitchFamily="2" charset="2"/>
              <a:buChar char="Ø"/>
            </a:pPr>
            <a:r>
              <a:rPr lang="fr-FR" dirty="0"/>
              <a:t>Lire et expliquer l’encadré</a:t>
            </a:r>
          </a:p>
          <a:p>
            <a:pPr marL="171450" indent="-171450">
              <a:buFont typeface="Wingdings" pitchFamily="2" charset="2"/>
              <a:buChar char="Ø"/>
            </a:pPr>
            <a:r>
              <a:rPr lang="fr-FR" dirty="0"/>
              <a:t>---------------------------------------------------------------------------------------------------------------------------------------</a:t>
            </a:r>
          </a:p>
          <a:p>
            <a:pPr marL="171450" indent="-171450">
              <a:buFont typeface="Wingdings" pitchFamily="2" charset="2"/>
              <a:buChar char="Ø"/>
            </a:pPr>
            <a:r>
              <a:rPr lang="fr-FR" dirty="0"/>
              <a:t>On va rappeler qu’est ce l’allocation de capital.</a:t>
            </a:r>
          </a:p>
          <a:p>
            <a:pPr marL="171450" indent="-171450">
              <a:buFont typeface="Wingdings" pitchFamily="2" charset="2"/>
              <a:buChar char="Ø"/>
            </a:pPr>
            <a:r>
              <a:rPr lang="fr-FR" dirty="0"/>
              <a:t>Deux parties sont généralement concernées: </a:t>
            </a:r>
          </a:p>
          <a:p>
            <a:pPr marL="628650" lvl="1" indent="-171450">
              <a:buFont typeface="Wingdings" pitchFamily="2" charset="2"/>
              <a:buChar char="Ø"/>
            </a:pPr>
            <a:r>
              <a:rPr lang="fr-FR" dirty="0"/>
              <a:t>D’une part nous avons les gestionnaires, les dirigeants, les régulateurs. Ils requièrent </a:t>
            </a:r>
            <a:r>
              <a:rPr lang="fr-FR" sz="1200" b="0" i="0" u="none" strike="noStrike" dirty="0">
                <a:solidFill>
                  <a:srgbClr val="000000"/>
                </a:solidFill>
                <a:effectLst/>
                <a:latin typeface="Arial" panose="020B0604020202020204" pitchFamily="34" charset="0"/>
              </a:rPr>
              <a:t>à posséder un minimum de capital économique ou de fonds propres pour affirmer la solvabilité et faire respecter les engagements des compagnies envers leurs clients. </a:t>
            </a:r>
          </a:p>
          <a:p>
            <a:pPr marL="628650" lvl="1" indent="-171450">
              <a:buFont typeface="Wingdings" pitchFamily="2" charset="2"/>
              <a:buChar char="Ø"/>
            </a:pPr>
            <a:r>
              <a:rPr lang="fr-FR" sz="1200" b="0" i="0" u="none" strike="noStrike" dirty="0">
                <a:solidFill>
                  <a:srgbClr val="000000"/>
                </a:solidFill>
                <a:effectLst/>
                <a:latin typeface="Arial" panose="020B0604020202020204" pitchFamily="34" charset="0"/>
              </a:rPr>
              <a:t>D’autre part nous avons les dites compagnies qui seront éventuellement exposées à différents risques et qui seront amenés à former des réserves suite aux recommandations des régulateurs.</a:t>
            </a:r>
          </a:p>
          <a:p>
            <a:pPr algn="l" rtl="0">
              <a:spcBef>
                <a:spcPts val="0"/>
              </a:spcBef>
              <a:spcAft>
                <a:spcPts val="0"/>
              </a:spcAft>
            </a:pPr>
            <a:r>
              <a:rPr lang="fr-FR" sz="1200" b="0" i="0" u="none" strike="noStrike" dirty="0">
                <a:solidFill>
                  <a:srgbClr val="000000"/>
                </a:solidFill>
                <a:effectLst/>
                <a:latin typeface="Arial" panose="020B0604020202020204" pitchFamily="34" charset="0"/>
              </a:rPr>
              <a:t>Et une fois ce capital imposé, la question naturelle à se poser est de comment le répartir. Vient alors les méthodes d’allocation de capital, outils d’analyse complémentaire lors de la gestion des risques permettant de prendre conscience de la consommation en risque par segments de risques déterminés d’une compagnie d’assurance. </a:t>
            </a:r>
          </a:p>
          <a:p>
            <a:pPr algn="l" rtl="0">
              <a:spcBef>
                <a:spcPts val="0"/>
              </a:spcBef>
              <a:spcAft>
                <a:spcPts val="0"/>
              </a:spcAft>
            </a:pPr>
            <a:r>
              <a:rPr lang="fr-FR" sz="1200" b="0" i="0" u="none" strike="noStrike" dirty="0">
                <a:solidFill>
                  <a:srgbClr val="000000"/>
                </a:solidFill>
                <a:effectLst/>
                <a:latin typeface="Arial" panose="020B0604020202020204" pitchFamily="34" charset="0"/>
              </a:rPr>
              <a:t>Donc, l’étape d’allocation du capital est très importante et n’est pas à négliger lorsqu’on est confronté à une diversité de risques. </a:t>
            </a:r>
          </a:p>
        </p:txBody>
      </p:sp>
      <p:sp>
        <p:nvSpPr>
          <p:cNvPr id="534" name="Google Shape;534;g29723a78812_1_480:notes"/>
          <p:cNvSpPr txBox="1">
            <a:spLocks noGrp="1"/>
          </p:cNvSpPr>
          <p:nvPr>
            <p:ph type="sldNum" idx="12"/>
          </p:nvPr>
        </p:nvSpPr>
        <p:spPr>
          <a:xfrm>
            <a:off x="3884614" y="8685218"/>
            <a:ext cx="2971800" cy="45878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96d58282cf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96d58282c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0"/>
              </a:spcBef>
              <a:spcAft>
                <a:spcPts val="0"/>
              </a:spcAft>
            </a:pPr>
            <a:r>
              <a:rPr lang="fr-FR" sz="1200" b="0" i="0" u="none" strike="noStrike" dirty="0">
                <a:solidFill>
                  <a:srgbClr val="000000"/>
                </a:solidFill>
                <a:effectLst/>
                <a:latin typeface="Arial" panose="020B0604020202020204" pitchFamily="34" charset="0"/>
              </a:rPr>
              <a:t>Une méthode d’allocation du capital se base sur une distribution du risque global à partir de différents segments du portefeuille d’assurance. </a:t>
            </a:r>
            <a:endParaRPr lang="fr-FR" b="0" dirty="0">
              <a:effectLst/>
            </a:endParaRPr>
          </a:p>
          <a:p>
            <a:pPr algn="just" rtl="0">
              <a:spcBef>
                <a:spcPts val="0"/>
              </a:spcBef>
              <a:spcAft>
                <a:spcPts val="0"/>
              </a:spcAft>
            </a:pPr>
            <a:r>
              <a:rPr lang="fr-FR" sz="1200" b="0" i="0" u="none" strike="noStrike" dirty="0">
                <a:solidFill>
                  <a:srgbClr val="000000"/>
                </a:solidFill>
                <a:effectLst/>
                <a:latin typeface="Arial" panose="020B0604020202020204" pitchFamily="34" charset="0"/>
              </a:rPr>
              <a:t>Il n’y a pas qu’une seule façon de répartir car tout dépend du point de vue d’analyse considéré et des objectifs à atteindre. </a:t>
            </a:r>
            <a:endParaRPr lang="fr-FR" b="0" dirty="0">
              <a:effectLst/>
            </a:endParaRPr>
          </a:p>
          <a:p>
            <a:pPr rtl="0">
              <a:spcBef>
                <a:spcPts val="0"/>
              </a:spcBef>
              <a:spcAft>
                <a:spcPts val="0"/>
              </a:spcAft>
            </a:pPr>
            <a:r>
              <a:rPr lang="fr-FR" sz="1200" b="0" i="0" u="none" strike="noStrike" dirty="0">
                <a:solidFill>
                  <a:srgbClr val="000000"/>
                </a:solidFill>
                <a:effectLst/>
                <a:latin typeface="Arial" panose="020B0604020202020204" pitchFamily="34" charset="0"/>
              </a:rPr>
              <a:t>On regarde comment le risque de faillite peut se décomposer : en groupe ou sous-groupe de risque élémentaire, selon les produits commerciaux, selon les domaines d’activités d’assurance ( vie, </a:t>
            </a:r>
            <a:r>
              <a:rPr lang="fr-FR" sz="1200" b="0" i="0" u="none" strike="noStrike" dirty="0" err="1">
                <a:solidFill>
                  <a:srgbClr val="000000"/>
                </a:solidFill>
                <a:effectLst/>
                <a:latin typeface="Arial" panose="020B0604020202020204" pitchFamily="34" charset="0"/>
              </a:rPr>
              <a:t>nn</a:t>
            </a:r>
            <a:r>
              <a:rPr lang="fr-FR" sz="1200" b="0" i="0" u="none" strike="noStrike" dirty="0">
                <a:solidFill>
                  <a:srgbClr val="000000"/>
                </a:solidFill>
                <a:effectLst/>
                <a:latin typeface="Arial" panose="020B0604020202020204" pitchFamily="34" charset="0"/>
              </a:rPr>
              <a:t> vie, auto, habitation, santé.. ), selon les zones géographiques, selon les différentes lignes d’activité….</a:t>
            </a:r>
            <a:br>
              <a:rPr lang="fr-FR" b="0" dirty="0">
                <a:effectLst/>
              </a:rPr>
            </a:br>
            <a:r>
              <a:rPr lang="fr-FR" sz="1200" b="0" i="0" u="none" strike="noStrike" dirty="0">
                <a:solidFill>
                  <a:srgbClr val="000000"/>
                </a:solidFill>
                <a:effectLst/>
                <a:latin typeface="Arial" panose="020B0604020202020204" pitchFamily="34" charset="0"/>
              </a:rPr>
              <a:t>En assurance sous solvabilité 2 on peut avoir des simplifications de ces étapes lorsque l’on considère dans l’ensemble l’agrégation des risques et l’allocation du Solvency Capital </a:t>
            </a:r>
            <a:r>
              <a:rPr lang="fr-FR" sz="1200" b="0" i="0" u="none" strike="noStrike" dirty="0" err="1">
                <a:solidFill>
                  <a:srgbClr val="000000"/>
                </a:solidFill>
                <a:effectLst/>
                <a:latin typeface="Arial" panose="020B0604020202020204" pitchFamily="34" charset="0"/>
              </a:rPr>
              <a:t>Requirement</a:t>
            </a:r>
            <a:r>
              <a:rPr lang="fr-FR" sz="1200" b="0" i="0" u="none" strike="noStrike" dirty="0">
                <a:solidFill>
                  <a:srgbClr val="000000"/>
                </a:solidFill>
                <a:effectLst/>
                <a:latin typeface="Arial" panose="020B0604020202020204" pitchFamily="34" charset="0"/>
              </a:rPr>
              <a:t> selon la Formule Standard.</a:t>
            </a:r>
            <a:br>
              <a:rPr lang="fr-FR" b="0" dirty="0">
                <a:effectLst/>
              </a:rPr>
            </a:br>
            <a:r>
              <a:rPr lang="fr-FR" sz="1200" b="0" i="0" u="none" strike="noStrike" dirty="0">
                <a:solidFill>
                  <a:srgbClr val="000000"/>
                </a:solidFill>
                <a:effectLst/>
                <a:latin typeface="Arial" panose="020B0604020202020204" pitchFamily="34" charset="0"/>
              </a:rPr>
              <a:t>Les pertes potentielles associées aux risques et la répartition du capital peuvent se considérer et se calculer de plusieurs façons et conduire à des conclusions différentes, D’où l’intérêt de décider d’une mesure de risque et d’une méthode d’allocation.</a:t>
            </a:r>
          </a:p>
          <a:p>
            <a:pPr rtl="0">
              <a:spcBef>
                <a:spcPts val="0"/>
              </a:spcBef>
              <a:spcAft>
                <a:spcPts val="0"/>
              </a:spcAft>
            </a:pPr>
            <a:r>
              <a:rPr lang="fr-FR" sz="1200" b="0" i="0" u="none" strike="noStrike" dirty="0">
                <a:solidFill>
                  <a:srgbClr val="000000"/>
                </a:solidFill>
                <a:effectLst/>
                <a:latin typeface="Arial" panose="020B0604020202020204" pitchFamily="34" charset="0"/>
              </a:rPr>
              <a:t>Nous nous concentrerons lors de cette présentation sur la méthode d’Euler qui présente de bonnes caractéristiques dont le fait qu’elle soit continue et la full allocation</a:t>
            </a:r>
            <a:endParaRPr lang="fr-FR" b="0" dirty="0">
              <a:effectLst/>
            </a:endParaRPr>
          </a:p>
          <a:p>
            <a:r>
              <a:rPr lang="fr-FR" dirty="0"/>
              <a:t>----------------------------------------------------------------------------</a:t>
            </a:r>
          </a:p>
          <a:p>
            <a:br>
              <a:rPr lang="fr-FR" dirty="0"/>
            </a:br>
            <a:r>
              <a:rPr lang="fr-FR" dirty="0"/>
              <a:t>Pour réaliser une allocation de capital, il faudra évidement calculer ce dernier. En assurance sous la norme Solvabilité II, l’</a:t>
            </a:r>
            <a:r>
              <a:rPr lang="fr-FR" dirty="0" err="1"/>
              <a:t>agregation</a:t>
            </a:r>
            <a:r>
              <a:rPr lang="fr-FR" dirty="0"/>
              <a:t> des risques se réalise avec la formule standard, s’appliquant aux SCR sous-modulaires jusqu’à atteindre le SCR global.</a:t>
            </a:r>
          </a:p>
          <a:p>
            <a:r>
              <a:rPr lang="fr-FR" dirty="0"/>
              <a:t>Ensuite, nous choisirons une mesure de risque qui va évaluer l’impact d’un risque et une méthode d’allocation qui va répartir le capital. En effet, il n’y a pas une seule façon de répartir ce SCR car tout dépendra de l’analyse considérée et des objectifs de la compagnie d’assurance.</a:t>
            </a:r>
          </a:p>
          <a:p>
            <a:r>
              <a:rPr lang="fr-FR" dirty="0"/>
              <a:t>Finalement, on lance les calculs pour obtenir une allocation entre les différentes segmentations du risque global.</a:t>
            </a:r>
          </a:p>
          <a:p>
            <a:endParaRPr lang="fr-FR" dirty="0"/>
          </a:p>
          <a:p>
            <a:r>
              <a:rPr lang="fr-FR" dirty="0"/>
              <a:t>Il existe plusieurs méthodes d’allocation: la méthode proportionnelle, la méthode marginale et la méthode d’Euler. On va se concentrer sur cette dernière qui a de bonnes propriétés comme sa continuité et la full allocation.  </a:t>
            </a:r>
          </a:p>
          <a:p>
            <a:endParaRPr lang="fr-FR" dirty="0"/>
          </a:p>
          <a:p>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a:p>
        </p:txBody>
      </p:sp>
    </p:spTree>
    <p:extLst>
      <p:ext uri="{BB962C8B-B14F-4D97-AF65-F5344CB8AC3E}">
        <p14:creationId xmlns:p14="http://schemas.microsoft.com/office/powerpoint/2010/main" val="1359875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96d58282cf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96d58282c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0"/>
              </a:spcBef>
              <a:spcAft>
                <a:spcPts val="0"/>
              </a:spcAft>
            </a:pPr>
            <a:r>
              <a:rPr lang="fr-FR" sz="1200" b="0" i="0" u="none" strike="noStrike" dirty="0">
                <a:solidFill>
                  <a:srgbClr val="000000"/>
                </a:solidFill>
                <a:effectLst/>
                <a:latin typeface="Arial" panose="020B0604020202020204" pitchFamily="34" charset="0"/>
              </a:rPr>
              <a:t>La méthode d’Euler est une méthode continue. </a:t>
            </a:r>
            <a:endParaRPr lang="fr-FR" b="0" dirty="0">
              <a:effectLst/>
            </a:endParaRPr>
          </a:p>
          <a:p>
            <a:pPr algn="just" rtl="0">
              <a:spcBef>
                <a:spcPts val="0"/>
              </a:spcBef>
              <a:spcAft>
                <a:spcPts val="0"/>
              </a:spcAft>
            </a:pPr>
            <a:r>
              <a:rPr lang="fr-FR" sz="1200" b="0" i="0" u="none" strike="noStrike" dirty="0">
                <a:solidFill>
                  <a:srgbClr val="000000"/>
                </a:solidFill>
                <a:effectLst/>
                <a:latin typeface="Arial" panose="020B0604020202020204" pitchFamily="34" charset="0"/>
              </a:rPr>
              <a:t>Elle alloue le capital en se basant sur l’impact marginal infinitésimal de chaque risque.</a:t>
            </a:r>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b="0" i="0" u="none" strike="noStrike" dirty="0">
                <a:solidFill>
                  <a:srgbClr val="000000"/>
                </a:solidFill>
                <a:effectLst/>
                <a:latin typeface="Arial" panose="020B0604020202020204" pitchFamily="34" charset="0"/>
              </a:rPr>
              <a:t>L’impact marginal infinitésimal c’est savoir de combien diminue la perte totale si on enlève un incrément infiniment petit de risque i du risque global</a:t>
            </a:r>
            <a:endParaRPr lang="fr-FR" sz="1200" b="0" dirty="0">
              <a:effectLst/>
            </a:endParaRPr>
          </a:p>
          <a:p>
            <a:pPr algn="just" rtl="0">
              <a:spcBef>
                <a:spcPts val="0"/>
              </a:spcBef>
              <a:spcAft>
                <a:spcPts val="0"/>
              </a:spcAft>
            </a:pPr>
            <a:endParaRPr lang="fr-FR" b="0" dirty="0">
              <a:effectLst/>
            </a:endParaRPr>
          </a:p>
          <a:p>
            <a:pPr algn="just" rtl="0">
              <a:spcBef>
                <a:spcPts val="0"/>
              </a:spcBef>
              <a:spcAft>
                <a:spcPts val="0"/>
              </a:spcAft>
            </a:pPr>
            <a:r>
              <a:rPr lang="fr-FR" sz="1200" b="0" i="0" u="none" strike="noStrike" dirty="0">
                <a:solidFill>
                  <a:srgbClr val="002364"/>
                </a:solidFill>
                <a:effectLst/>
                <a:latin typeface="Arial" panose="020B0604020202020204" pitchFamily="34" charset="0"/>
              </a:rPr>
              <a:t>&gt; Comment se le représenter et voir ce à quoi il correspond ?</a:t>
            </a:r>
            <a:endParaRPr lang="fr-FR" b="0" dirty="0">
              <a:effectLst/>
            </a:endParaRPr>
          </a:p>
          <a:p>
            <a:pPr algn="just" rtl="0">
              <a:spcBef>
                <a:spcPts val="0"/>
              </a:spcBef>
              <a:spcAft>
                <a:spcPts val="0"/>
              </a:spcAft>
            </a:pPr>
            <a:r>
              <a:rPr lang="fr-FR" sz="1200" b="0" i="0" u="none" strike="noStrike" dirty="0">
                <a:solidFill>
                  <a:srgbClr val="000000"/>
                </a:solidFill>
                <a:effectLst/>
                <a:latin typeface="Arial" panose="020B0604020202020204" pitchFamily="34" charset="0"/>
              </a:rPr>
              <a:t>On le calcule comme la baisse de la perte totale liée au risque global ( le risque de faillite ) suite à la cession d’une partie infiniment petite du risque i</a:t>
            </a:r>
          </a:p>
          <a:p>
            <a:pPr algn="just" rtl="0">
              <a:spcBef>
                <a:spcPts val="0"/>
              </a:spcBef>
              <a:spcAft>
                <a:spcPts val="0"/>
              </a:spcAft>
            </a:pPr>
            <a:endParaRPr lang="fr-FR" sz="1200" b="0" i="0" u="none" strike="noStrike" dirty="0">
              <a:solidFill>
                <a:srgbClr val="000000"/>
              </a:solidFill>
              <a:effectLst/>
              <a:latin typeface="Arial" panose="020B0604020202020204" pitchFamily="34" charset="0"/>
            </a:endParaRPr>
          </a:p>
          <a:p>
            <a:pPr algn="just" rtl="0">
              <a:spcBef>
                <a:spcPts val="0"/>
              </a:spcBef>
              <a:spcAft>
                <a:spcPts val="0"/>
              </a:spcAft>
            </a:pPr>
            <a:r>
              <a:rPr lang="fr-FR" sz="1200" b="0" i="0" u="none" strike="noStrike" dirty="0">
                <a:solidFill>
                  <a:srgbClr val="000000"/>
                </a:solidFill>
                <a:effectLst/>
                <a:latin typeface="Arial" panose="020B0604020202020204" pitchFamily="34" charset="0"/>
              </a:rPr>
              <a:t>Si on considère la mesure de risque appliquée à X comme le capital à posséder pour se couvrir du risque de faillite et on a Xi qui constitue une partie de X car on répartit le risque global en plusieurs sous risques ou sous-ensembles de risques. Donc on veut voir de combien baisse la perte potentielle totale si on retire une infime partie du risque i au risque global)</a:t>
            </a:r>
            <a:endParaRPr lang="fr-FR" b="0" dirty="0">
              <a:effectLst/>
            </a:endParaRPr>
          </a:p>
          <a:p>
            <a:pPr rtl="0">
              <a:spcBef>
                <a:spcPts val="0"/>
              </a:spcBef>
              <a:spcAft>
                <a:spcPts val="0"/>
              </a:spcAft>
            </a:pPr>
            <a:br>
              <a:rPr lang="fr-FR" b="0" dirty="0">
                <a:effectLst/>
              </a:rPr>
            </a:br>
            <a:r>
              <a:rPr lang="fr-FR" sz="1200" b="0" i="0" u="none" strike="noStrike" dirty="0">
                <a:solidFill>
                  <a:srgbClr val="000000"/>
                </a:solidFill>
                <a:effectLst/>
                <a:latin typeface="Arial" panose="020B0604020202020204" pitchFamily="34" charset="0"/>
              </a:rPr>
              <a:t>Une hypothèse forte sous-jacente est que les segments de risques sont divisibles à l’infini.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00" b="0" i="0" u="none" strike="noStrike" dirty="0">
                <a:solidFill>
                  <a:srgbClr val="000000"/>
                </a:solidFill>
                <a:effectLst/>
                <a:latin typeface="Arial" panose="020B0604020202020204" pitchFamily="34" charset="0"/>
              </a:rPr>
              <a:t>Ainsi on est plus précis et plus cohérent dans l’étude de l’effet du risque i sur le risque global.</a:t>
            </a:r>
            <a:endParaRPr lang="fr-FR" b="0" dirty="0">
              <a:effectLst/>
            </a:endParaRPr>
          </a:p>
          <a:p>
            <a:pPr rtl="0">
              <a:spcBef>
                <a:spcPts val="0"/>
              </a:spcBef>
              <a:spcAft>
                <a:spcPts val="0"/>
              </a:spcAft>
            </a:pPr>
            <a:r>
              <a:rPr lang="fr-FR" sz="1200" b="0" i="0" u="none" strike="noStrike" dirty="0">
                <a:solidFill>
                  <a:srgbClr val="000000"/>
                </a:solidFill>
                <a:effectLst/>
                <a:latin typeface="Arial" panose="020B0604020202020204" pitchFamily="34" charset="0"/>
              </a:rPr>
              <a:t>Cela permet de justifier le caractère continu de la méthode d’Euler</a:t>
            </a:r>
            <a:endParaRPr lang="fr-FR" b="0" dirty="0">
              <a:effectLst/>
            </a:endParaRPr>
          </a:p>
          <a:p>
            <a:br>
              <a:rPr lang="fr-FR" dirty="0"/>
            </a:br>
            <a:r>
              <a:rPr lang="fr-FR" dirty="0"/>
              <a:t>+++++++++++++++++++++++++++++++++</a:t>
            </a:r>
          </a:p>
          <a:p>
            <a:endParaRPr lang="fr-FR" dirty="0"/>
          </a:p>
          <a:p>
            <a:r>
              <a:rPr lang="fr-FR" dirty="0"/>
              <a:t>La méthode d’Euler alloue le capital selon l’impact marginal infinitésimal de chaque risque sur le risque global. La méthode tient son nom du célèbre mathématicien </a:t>
            </a:r>
            <a:r>
              <a:rPr lang="fr-FR" b="0" i="0" dirty="0">
                <a:solidFill>
                  <a:srgbClr val="202124"/>
                </a:solidFill>
                <a:effectLst/>
                <a:latin typeface="Google Sans"/>
              </a:rPr>
              <a:t>Leonhard Euler qui a notamment écrit « </a:t>
            </a:r>
            <a:r>
              <a:rPr lang="fr-FR" b="0" i="0" dirty="0">
                <a:solidFill>
                  <a:srgbClr val="202122"/>
                </a:solidFill>
                <a:effectLst/>
                <a:latin typeface="Arial" panose="020B0604020202020204" pitchFamily="34" charset="0"/>
              </a:rPr>
              <a:t>Introduction à l'analyse des infiniment petits » en 1748.</a:t>
            </a:r>
          </a:p>
          <a:p>
            <a:endParaRPr lang="fr-FR" b="0" i="0" dirty="0">
              <a:solidFill>
                <a:srgbClr val="212529"/>
              </a:solidFill>
              <a:effectLst/>
              <a:latin typeface="system-ui"/>
            </a:endParaRPr>
          </a:p>
          <a:p>
            <a:r>
              <a:rPr lang="fr-FR" b="0" i="0" dirty="0">
                <a:solidFill>
                  <a:srgbClr val="212529"/>
                </a:solidFill>
                <a:effectLst/>
                <a:latin typeface="system-ui"/>
              </a:rPr>
              <a:t>Pour revenir à cet impact marginal infinitésimal, le but est de savoir de </a:t>
            </a:r>
            <a:r>
              <a:rPr lang="fr-FR" b="0" i="0" dirty="0" err="1">
                <a:solidFill>
                  <a:srgbClr val="212529"/>
                </a:solidFill>
                <a:effectLst/>
                <a:latin typeface="system-ui"/>
              </a:rPr>
              <a:t>cbn</a:t>
            </a:r>
            <a:r>
              <a:rPr lang="fr-FR" b="0" i="0" dirty="0">
                <a:solidFill>
                  <a:srgbClr val="212529"/>
                </a:solidFill>
                <a:effectLst/>
                <a:latin typeface="system-ui"/>
              </a:rPr>
              <a:t> la perte totale diminue lorsqu’on enlève un incrément infiniment petit d’un risque en particulier.</a:t>
            </a:r>
          </a:p>
          <a:p>
            <a:endParaRPr lang="fr-FR" b="0" i="0" dirty="0">
              <a:solidFill>
                <a:srgbClr val="212529"/>
              </a:solidFill>
              <a:effectLst/>
              <a:latin typeface="system-ui"/>
            </a:endParaRPr>
          </a:p>
          <a:p>
            <a:r>
              <a:rPr lang="fr-FR" b="0" i="0" dirty="0">
                <a:solidFill>
                  <a:srgbClr val="212529"/>
                </a:solidFill>
                <a:effectLst/>
                <a:latin typeface="system-ui"/>
              </a:rPr>
              <a:t>Essayons de voir comment visualiser cet impact.</a:t>
            </a:r>
          </a:p>
          <a:p>
            <a:r>
              <a:rPr lang="fr-FR" b="0" i="0" dirty="0">
                <a:solidFill>
                  <a:srgbClr val="212529"/>
                </a:solidFill>
                <a:effectLst/>
                <a:latin typeface="system-ui"/>
              </a:rPr>
              <a:t>Voici notre risque global X que l’on subdivise en 4 segments de risques qu’on va appeler nos sous risques, on lui applique une mesure de risque et on obtient un montant de capital qui </a:t>
            </a:r>
            <a:r>
              <a:rPr lang="fr-FR" b="0" i="0" dirty="0" err="1">
                <a:solidFill>
                  <a:srgbClr val="212529"/>
                </a:solidFill>
                <a:effectLst/>
                <a:latin typeface="system-ui"/>
              </a:rPr>
              <a:t>rép</a:t>
            </a:r>
            <a:r>
              <a:rPr lang="fr-FR" b="0" i="0" dirty="0">
                <a:solidFill>
                  <a:srgbClr val="212529"/>
                </a:solidFill>
                <a:effectLst/>
                <a:latin typeface="system-ui"/>
              </a:rPr>
              <a:t> le montant à immobiliser pour se protéger de la survenance de X.</a:t>
            </a:r>
          </a:p>
          <a:p>
            <a:r>
              <a:rPr lang="fr-FR" b="0" i="0" dirty="0">
                <a:solidFill>
                  <a:srgbClr val="212529"/>
                </a:solidFill>
                <a:effectLst/>
                <a:latin typeface="system-ui"/>
              </a:rPr>
              <a:t>Maintenant on enlève une partie de risque à X, cette partie de risque peut être aussi petite qu’on veut, on applique encore la mesure de risque et en regardant le capital à immobilisé cette fois on voit qu’il est inférieur au 1</a:t>
            </a:r>
            <a:r>
              <a:rPr lang="fr-FR" b="0" i="0" baseline="30000" dirty="0">
                <a:solidFill>
                  <a:srgbClr val="212529"/>
                </a:solidFill>
                <a:effectLst/>
                <a:latin typeface="system-ui"/>
              </a:rPr>
              <a:t>er</a:t>
            </a:r>
            <a:r>
              <a:rPr lang="fr-FR" b="0" i="0" dirty="0">
                <a:solidFill>
                  <a:srgbClr val="212529"/>
                </a:solidFill>
                <a:effectLst/>
                <a:latin typeface="system-ui"/>
              </a:rPr>
              <a:t> capital, c’est normal car - de risques = un besoin en capital pour se protéger – élevé.</a:t>
            </a:r>
          </a:p>
          <a:p>
            <a:r>
              <a:rPr lang="fr-FR" b="0" i="0" dirty="0">
                <a:solidFill>
                  <a:srgbClr val="212529"/>
                </a:solidFill>
                <a:effectLst/>
                <a:latin typeface="system-ui"/>
              </a:rPr>
              <a:t>Dans la méthode </a:t>
            </a:r>
            <a:r>
              <a:rPr lang="fr-FR" b="0" i="0" dirty="0" err="1">
                <a:solidFill>
                  <a:srgbClr val="212529"/>
                </a:solidFill>
                <a:effectLst/>
                <a:latin typeface="system-ui"/>
              </a:rPr>
              <a:t>d’euler</a:t>
            </a:r>
            <a:r>
              <a:rPr lang="fr-FR" b="0" i="0" dirty="0">
                <a:solidFill>
                  <a:srgbClr val="212529"/>
                </a:solidFill>
                <a:effectLst/>
                <a:latin typeface="system-ui"/>
              </a:rPr>
              <a:t> on s’intéresse à la différence entre ces 2 capitaux en prenant compte de la partie de risque qu’on a retiré.</a:t>
            </a:r>
          </a:p>
          <a:p>
            <a:endParaRPr lang="fr-FR" b="0" i="0" dirty="0">
              <a:solidFill>
                <a:srgbClr val="212529"/>
              </a:solidFill>
              <a:effectLst/>
              <a:latin typeface="system-ui"/>
            </a:endParaRPr>
          </a:p>
          <a:p>
            <a:r>
              <a:rPr lang="fr-FR" b="0" i="0" dirty="0">
                <a:solidFill>
                  <a:srgbClr val="212529"/>
                </a:solidFill>
                <a:effectLst/>
                <a:latin typeface="system-ui"/>
              </a:rPr>
              <a:t>C’est là </a:t>
            </a:r>
            <a:r>
              <a:rPr lang="fr-FR" b="0" i="0" dirty="0" err="1">
                <a:solidFill>
                  <a:srgbClr val="212529"/>
                </a:solidFill>
                <a:effectLst/>
                <a:latin typeface="system-ui"/>
              </a:rPr>
              <a:t>tte</a:t>
            </a:r>
            <a:r>
              <a:rPr lang="fr-FR" b="0" i="0" dirty="0">
                <a:solidFill>
                  <a:srgbClr val="212529"/>
                </a:solidFill>
                <a:effectLst/>
                <a:latin typeface="system-ui"/>
              </a:rPr>
              <a:t> la force de cette méthode car les segments de risques sont divisibles à l’infini, il est donc plus précis d’étudier l’effet d’un risque ou d’un ensemble de risques sur le risque global.</a:t>
            </a:r>
            <a:endParaRPr lang="fr-F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9723a78812_1_545:notes"/>
          <p:cNvSpPr>
            <a:spLocks noGrp="1" noRot="1" noChangeAspect="1"/>
          </p:cNvSpPr>
          <p:nvPr>
            <p:ph type="sldImg" idx="2"/>
          </p:nvPr>
        </p:nvSpPr>
        <p:spPr>
          <a:xfrm>
            <a:off x="1373188" y="1143000"/>
            <a:ext cx="4111625" cy="3084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g29723a78812_1_545:notes"/>
          <p:cNvSpPr txBox="1">
            <a:spLocks noGrp="1"/>
          </p:cNvSpPr>
          <p:nvPr>
            <p:ph type="body" idx="1"/>
          </p:nvPr>
        </p:nvSpPr>
        <p:spPr>
          <a:xfrm>
            <a:off x="685800" y="4400554"/>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Se baser sur l’impact marginal infinitésimal permet de justifier de poser comme définition mathématique cette limite où on regarde la baisse de capital alloué lorsque la proportion cédée h tend vers 0.</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Nous posons ici quelques notations et hypothèses qu’on utilisera dans la suite de cette présentation, notamment les approximations de distributions gaussiennes pour les distributions de Xi et X qui sont classiques et fréquemment utilisées pour beaucoup de risques.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t>
            </a:r>
          </a:p>
          <a:p>
            <a:pPr marL="0" lvl="0" indent="0" algn="l" rtl="0">
              <a:spcBef>
                <a:spcPts val="0"/>
              </a:spcBef>
              <a:spcAft>
                <a:spcPts val="0"/>
              </a:spcAft>
              <a:buNone/>
            </a:pPr>
            <a:r>
              <a:rPr lang="fr-FR" dirty="0"/>
              <a:t>On introduit des notations et des hypothèses que nous réutiliserons par la suite, en particulier nous posons que nos sous risques Xi et notre risque global X suivent des lois gaussiennes. C’est une hypothèse de distribution classique car la loi gaussienne est facile à manipuler, mais on conçoit qu’elle peut ne pas être adaptée lorsqu’on parle de modélisation de risques.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Dessous nous avons notre formule rigoureuse du montant de capital à allouer à chaque sous risque Xi, mathématiquement on peut voir que ça ressemble à une limite de taux d’accroissement càd une dérivée en un point, et ça serait ça si ce n’était pas pour le Xi dans le terme à droite.</a:t>
            </a:r>
          </a:p>
          <a:p>
            <a:pPr marL="0" lvl="0" indent="0" algn="l" rtl="0">
              <a:spcBef>
                <a:spcPts val="0"/>
              </a:spcBef>
              <a:spcAft>
                <a:spcPts val="0"/>
              </a:spcAft>
              <a:buNone/>
            </a:pPr>
            <a:r>
              <a:rPr lang="fr-FR" dirty="0"/>
              <a:t>Attention aux notations : rho avec </a:t>
            </a:r>
            <a:r>
              <a:rPr lang="fr-FR" dirty="0" err="1"/>
              <a:t>euler</a:t>
            </a:r>
            <a:r>
              <a:rPr lang="fr-FR" dirty="0"/>
              <a:t> veut dire qu’on parle de montant alloué spécifiquement, rho sans </a:t>
            </a:r>
            <a:r>
              <a:rPr lang="fr-FR" dirty="0" err="1"/>
              <a:t>euler</a:t>
            </a:r>
            <a:r>
              <a:rPr lang="fr-FR" dirty="0"/>
              <a:t> veut dire qu’on parle de mesure de risque.</a:t>
            </a:r>
          </a:p>
          <a:p>
            <a:pPr marL="0" lvl="0" indent="0" algn="l" rtl="0">
              <a:spcBef>
                <a:spcPts val="0"/>
              </a:spcBef>
              <a:spcAft>
                <a:spcPts val="0"/>
              </a:spcAft>
              <a:buNone/>
            </a:pPr>
            <a:endParaRPr lang="fr-FR" dirty="0"/>
          </a:p>
          <a:p>
            <a:pPr marL="0" lvl="0" indent="0" algn="l" rtl="0">
              <a:spcBef>
                <a:spcPts val="0"/>
              </a:spcBef>
              <a:spcAft>
                <a:spcPts val="0"/>
              </a:spcAft>
              <a:buNone/>
            </a:pPr>
            <a:endParaRPr lang="fr-FR" dirty="0"/>
          </a:p>
        </p:txBody>
      </p:sp>
      <p:sp>
        <p:nvSpPr>
          <p:cNvPr id="604" name="Google Shape;604;g29723a78812_1_545:notes"/>
          <p:cNvSpPr txBox="1">
            <a:spLocks noGrp="1"/>
          </p:cNvSpPr>
          <p:nvPr>
            <p:ph type="sldNum" idx="12"/>
          </p:nvPr>
        </p:nvSpPr>
        <p:spPr>
          <a:xfrm>
            <a:off x="3884614" y="8685218"/>
            <a:ext cx="2971800" cy="45878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9723a78812_1_554:notes"/>
          <p:cNvSpPr>
            <a:spLocks noGrp="1" noRot="1" noChangeAspect="1"/>
          </p:cNvSpPr>
          <p:nvPr>
            <p:ph type="sldImg" idx="2"/>
          </p:nvPr>
        </p:nvSpPr>
        <p:spPr>
          <a:xfrm>
            <a:off x="1373188" y="1143000"/>
            <a:ext cx="4111625" cy="3084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g29723a78812_1_554:notes"/>
          <p:cNvSpPr txBox="1">
            <a:spLocks noGrp="1"/>
          </p:cNvSpPr>
          <p:nvPr>
            <p:ph type="body" idx="1"/>
          </p:nvPr>
        </p:nvSpPr>
        <p:spPr>
          <a:xfrm>
            <a:off x="685800" y="4400554"/>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En parlant de mesure de risque, on va voir comment s’applique la méthode d’Euler pour la Value At Risk, plus besoin de remettre sa formule mathématique je pense mm si on a rappelé sa définition en bas de la slide.</a:t>
            </a:r>
          </a:p>
          <a:p>
            <a:pPr marL="0" lvl="0" indent="0" algn="l" rtl="0">
              <a:spcBef>
                <a:spcPts val="0"/>
              </a:spcBef>
              <a:spcAft>
                <a:spcPts val="0"/>
              </a:spcAft>
              <a:buNone/>
            </a:pPr>
            <a:r>
              <a:rPr lang="fr-FR" dirty="0"/>
              <a:t>On voudrait porter votre attention sur l’équation notée 1, qu’on a obtenu en partant de la 1ere expression avec la Var de X au niveau alpha, au final on se retrouve avec une expression mathématique plus digeste, et plus simple à implémenter en pratique.</a:t>
            </a:r>
          </a:p>
          <a:p>
            <a:pPr marL="0" lvl="0" indent="0" algn="l" rtl="0">
              <a:spcBef>
                <a:spcPts val="0"/>
              </a:spcBef>
              <a:spcAft>
                <a:spcPts val="0"/>
              </a:spcAft>
              <a:buNone/>
            </a:pPr>
            <a:r>
              <a:rPr lang="fr-FR" dirty="0"/>
              <a:t>Suspens insoutenable on va montrer maintenant la méthode appliquée à une 2</a:t>
            </a:r>
            <a:r>
              <a:rPr lang="fr-FR" baseline="30000" dirty="0"/>
              <a:t>e</a:t>
            </a:r>
            <a:r>
              <a:rPr lang="fr-FR" dirty="0"/>
              <a:t> mesure de risque….</a:t>
            </a:r>
            <a:endParaRPr dirty="0"/>
          </a:p>
        </p:txBody>
      </p:sp>
      <p:sp>
        <p:nvSpPr>
          <p:cNvPr id="621" name="Google Shape;621;g29723a78812_1_554:notes"/>
          <p:cNvSpPr txBox="1">
            <a:spLocks noGrp="1"/>
          </p:cNvSpPr>
          <p:nvPr>
            <p:ph type="sldNum" idx="12"/>
          </p:nvPr>
        </p:nvSpPr>
        <p:spPr>
          <a:xfrm>
            <a:off x="3884614" y="8685218"/>
            <a:ext cx="2971800" cy="45878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2" name="Forme libre 21"/>
          <p:cNvSpPr/>
          <p:nvPr userDrawn="1"/>
        </p:nvSpPr>
        <p:spPr bwMode="gray">
          <a:xfrm rot="10800000">
            <a:off x="2843807" y="368301"/>
            <a:ext cx="5941418" cy="2960779"/>
          </a:xfrm>
          <a:custGeom>
            <a:avLst/>
            <a:gdLst>
              <a:gd name="connsiteX0" fmla="*/ 5941418 w 5941418"/>
              <a:gd name="connsiteY0" fmla="*/ 2960779 h 2960779"/>
              <a:gd name="connsiteX1" fmla="*/ 0 w 5941418"/>
              <a:gd name="connsiteY1" fmla="*/ 2960779 h 2960779"/>
              <a:gd name="connsiteX2" fmla="*/ 0 w 5941418"/>
              <a:gd name="connsiteY2" fmla="*/ 1268504 h 2960779"/>
              <a:gd name="connsiteX3" fmla="*/ 1 w 5941418"/>
              <a:gd name="connsiteY3" fmla="*/ 1268504 h 2960779"/>
              <a:gd name="connsiteX4" fmla="*/ 1 w 5941418"/>
              <a:gd name="connsiteY4" fmla="*/ 0 h 2960779"/>
              <a:gd name="connsiteX5" fmla="*/ 4933306 w 5941418"/>
              <a:gd name="connsiteY5" fmla="*/ 0 h 2960779"/>
              <a:gd name="connsiteX6" fmla="*/ 4933306 w 5941418"/>
              <a:gd name="connsiteY6" fmla="*/ 2 h 2960779"/>
              <a:gd name="connsiteX7" fmla="*/ 4942404 w 5941418"/>
              <a:gd name="connsiteY7" fmla="*/ 2 h 2960779"/>
              <a:gd name="connsiteX8" fmla="*/ 4942417 w 5941418"/>
              <a:gd name="connsiteY8" fmla="*/ 1 h 2960779"/>
              <a:gd name="connsiteX9" fmla="*/ 5941417 w 5941418"/>
              <a:gd name="connsiteY9" fmla="*/ 999001 h 2960779"/>
              <a:gd name="connsiteX10" fmla="*/ 5941417 w 5941418"/>
              <a:gd name="connsiteY10" fmla="*/ 1268504 h 2960779"/>
              <a:gd name="connsiteX11" fmla="*/ 5941418 w 5941418"/>
              <a:gd name="connsiteY11" fmla="*/ 1268504 h 296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1418" h="2960779">
                <a:moveTo>
                  <a:pt x="5941418" y="2960779"/>
                </a:moveTo>
                <a:lnTo>
                  <a:pt x="0" y="2960779"/>
                </a:lnTo>
                <a:lnTo>
                  <a:pt x="0" y="1268504"/>
                </a:lnTo>
                <a:lnTo>
                  <a:pt x="1" y="1268504"/>
                </a:lnTo>
                <a:lnTo>
                  <a:pt x="1" y="0"/>
                </a:lnTo>
                <a:lnTo>
                  <a:pt x="4933306" y="0"/>
                </a:lnTo>
                <a:lnTo>
                  <a:pt x="4933306" y="2"/>
                </a:lnTo>
                <a:lnTo>
                  <a:pt x="4942404" y="2"/>
                </a:lnTo>
                <a:lnTo>
                  <a:pt x="4942417" y="1"/>
                </a:lnTo>
                <a:cubicBezTo>
                  <a:pt x="5494149" y="1"/>
                  <a:pt x="5941417" y="447269"/>
                  <a:pt x="5941417" y="999001"/>
                </a:cubicBezTo>
                <a:lnTo>
                  <a:pt x="5941417" y="1268504"/>
                </a:lnTo>
                <a:lnTo>
                  <a:pt x="5941418" y="1268504"/>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ctrTitle" hasCustomPrompt="1"/>
          </p:nvPr>
        </p:nvSpPr>
        <p:spPr>
          <a:xfrm>
            <a:off x="3600000" y="944299"/>
            <a:ext cx="4572000" cy="1800000"/>
          </a:xfrm>
        </p:spPr>
        <p:txBody>
          <a:bodyPr anchor="ctr" anchorCtr="0"/>
          <a:lstStyle>
            <a:lvl1pPr>
              <a:defRPr sz="3100">
                <a:solidFill>
                  <a:schemeClr val="bg1"/>
                </a:solidFill>
              </a:defRPr>
            </a:lvl1pPr>
          </a:lstStyle>
          <a:p>
            <a:r>
              <a:rPr lang="fr-FR" dirty="0"/>
              <a:t>Titre</a:t>
            </a:r>
          </a:p>
        </p:txBody>
      </p:sp>
      <p:sp>
        <p:nvSpPr>
          <p:cNvPr id="3" name="Sous-titre 2"/>
          <p:cNvSpPr>
            <a:spLocks noGrp="1"/>
          </p:cNvSpPr>
          <p:nvPr>
            <p:ph type="subTitle" idx="1" hasCustomPrompt="1"/>
          </p:nvPr>
        </p:nvSpPr>
        <p:spPr>
          <a:xfrm>
            <a:off x="360000" y="1548000"/>
            <a:ext cx="1980000" cy="576000"/>
          </a:xfrm>
        </p:spPr>
        <p:txBody>
          <a:bodyPr anchor="ctr" anchorCtr="0"/>
          <a:lstStyle>
            <a:lvl1pPr marL="0" indent="0" algn="r">
              <a:lnSpc>
                <a:spcPct val="100000"/>
              </a:lnSpc>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00/00/2014</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r>
              <a:rPr lang="fr-FR"/>
              <a:t>Date</a:t>
            </a:r>
          </a:p>
        </p:txBody>
      </p:sp>
      <p:sp>
        <p:nvSpPr>
          <p:cNvPr id="5" name="Espace réservé du pied de page 4"/>
          <p:cNvSpPr>
            <a:spLocks noGrp="1"/>
          </p:cNvSpPr>
          <p:nvPr>
            <p:ph type="ftr" sz="quarter" idx="11"/>
          </p:nvPr>
        </p:nvSpPr>
        <p:spPr>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6" name="Espace réservé du numéro de diapositive 5"/>
          <p:cNvSpPr>
            <a:spLocks noGrp="1"/>
          </p:cNvSpPr>
          <p:nvPr>
            <p:ph type="sldNum" sz="quarter" idx="12"/>
          </p:nvPr>
        </p:nvSpPr>
        <p:spPr>
          <a:xfrm>
            <a:off x="8784000" y="6669088"/>
            <a:ext cx="360000" cy="188912"/>
          </a:xfrm>
        </p:spPr>
        <p:txBody>
          <a:bodyPr/>
          <a:lstStyle>
            <a:lvl1pPr>
              <a:defRPr sz="100">
                <a:solidFill>
                  <a:schemeClr val="bg1">
                    <a:alpha val="0"/>
                  </a:schemeClr>
                </a:solidFill>
              </a:defRPr>
            </a:lvl1pPr>
          </a:lstStyle>
          <a:p>
            <a:fld id="{0C197323-6641-4A03-96B0-405BDF906FEC}" type="slidenum">
              <a:rPr lang="fr-FR" smtClean="0"/>
              <a:pPr/>
              <a:t>‹N°›</a:t>
            </a:fld>
            <a:endParaRPr lang="fr-FR"/>
          </a:p>
        </p:txBody>
      </p:sp>
      <p:grpSp>
        <p:nvGrpSpPr>
          <p:cNvPr id="11" name="Groupe 10"/>
          <p:cNvGrpSpPr/>
          <p:nvPr userDrawn="1"/>
        </p:nvGrpSpPr>
        <p:grpSpPr>
          <a:xfrm>
            <a:off x="359461" y="4966900"/>
            <a:ext cx="1974569" cy="1522801"/>
            <a:chOff x="359461" y="4966900"/>
            <a:chExt cx="1974569" cy="1522801"/>
          </a:xfrm>
        </p:grpSpPr>
        <p:grpSp>
          <p:nvGrpSpPr>
            <p:cNvPr id="10" name="Groupe 9"/>
            <p:cNvGrpSpPr/>
            <p:nvPr userDrawn="1"/>
          </p:nvGrpSpPr>
          <p:grpSpPr>
            <a:xfrm>
              <a:off x="360500" y="4966900"/>
              <a:ext cx="1973530" cy="1522801"/>
              <a:chOff x="360500" y="4966900"/>
              <a:chExt cx="1973530" cy="1522801"/>
            </a:xfrm>
          </p:grpSpPr>
          <p:sp>
            <p:nvSpPr>
              <p:cNvPr id="16" name="Forme libre 15"/>
              <p:cNvSpPr/>
              <p:nvPr userDrawn="1"/>
            </p:nvSpPr>
            <p:spPr bwMode="gray">
              <a:xfrm rot="16200000" flipV="1">
                <a:off x="811229" y="4966900"/>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7" name="Rectangle 6"/>
              <p:cNvSpPr/>
              <p:nvPr userDrawn="1"/>
            </p:nvSpPr>
            <p:spPr>
              <a:xfrm>
                <a:off x="360500" y="4966900"/>
                <a:ext cx="540000" cy="152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4" name="Image 23" descr="Baseline---assurer-tous-les-avenirs.png"/>
            <p:cNvPicPr>
              <a:picLocks noChangeAspect="1"/>
            </p:cNvPicPr>
            <p:nvPr userDrawn="1"/>
          </p:nvPicPr>
          <p:blipFill>
            <a:blip r:embed="rId2" cstate="print"/>
            <a:stretch>
              <a:fillRect/>
            </a:stretch>
          </p:blipFill>
          <p:spPr bwMode="gray">
            <a:xfrm>
              <a:off x="359461" y="5517232"/>
              <a:ext cx="1836000" cy="467761"/>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2 contenus_d">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8426450" cy="2160000"/>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7" name="Espace réservé du contenu 2"/>
          <p:cNvSpPr>
            <a:spLocks noGrp="1"/>
          </p:cNvSpPr>
          <p:nvPr>
            <p:ph idx="13" hasCustomPrompt="1"/>
          </p:nvPr>
        </p:nvSpPr>
        <p:spPr bwMode="gray">
          <a:xfrm>
            <a:off x="358775" y="3861388"/>
            <a:ext cx="8426450" cy="2160000"/>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3100914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3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2592000"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7" name="Espace réservé du contenu 2"/>
          <p:cNvSpPr>
            <a:spLocks noGrp="1"/>
          </p:cNvSpPr>
          <p:nvPr>
            <p:ph idx="13" hasCustomPrompt="1"/>
          </p:nvPr>
        </p:nvSpPr>
        <p:spPr bwMode="gray">
          <a:xfrm>
            <a:off x="3275400" y="1520826"/>
            <a:ext cx="2592000"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8" name="Espace réservé du contenu 2"/>
          <p:cNvSpPr>
            <a:spLocks noGrp="1"/>
          </p:cNvSpPr>
          <p:nvPr>
            <p:ph idx="14" hasCustomPrompt="1"/>
          </p:nvPr>
        </p:nvSpPr>
        <p:spPr bwMode="gray">
          <a:xfrm>
            <a:off x="6187706" y="1520826"/>
            <a:ext cx="2592000"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1869304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texte et image arrondie_1">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2592000"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14" name="Espace réservé pour une image  14"/>
          <p:cNvSpPr>
            <a:spLocks noGrp="1"/>
          </p:cNvSpPr>
          <p:nvPr>
            <p:ph type="pic" sz="quarter" idx="14"/>
          </p:nvPr>
        </p:nvSpPr>
        <p:spPr bwMode="gray">
          <a:xfrm>
            <a:off x="3276601" y="1520826"/>
            <a:ext cx="5508625" cy="3780383"/>
          </a:xfrm>
          <a:custGeom>
            <a:avLst/>
            <a:gdLst>
              <a:gd name="connsiteX0" fmla="*/ 0 w 5508625"/>
              <a:gd name="connsiteY0" fmla="*/ 0 h 3780383"/>
              <a:gd name="connsiteX1" fmla="*/ 4247728 w 5508625"/>
              <a:gd name="connsiteY1" fmla="*/ 0 h 3780383"/>
              <a:gd name="connsiteX2" fmla="*/ 4247728 w 5508625"/>
              <a:gd name="connsiteY2" fmla="*/ 1 h 3780383"/>
              <a:gd name="connsiteX3" fmla="*/ 4509612 w 5508625"/>
              <a:gd name="connsiteY3" fmla="*/ 1 h 3780383"/>
              <a:gd name="connsiteX4" fmla="*/ 4509625 w 5508625"/>
              <a:gd name="connsiteY4" fmla="*/ 0 h 3780383"/>
              <a:gd name="connsiteX5" fmla="*/ 5508625 w 5508625"/>
              <a:gd name="connsiteY5" fmla="*/ 999000 h 3780383"/>
              <a:gd name="connsiteX6" fmla="*/ 5508625 w 5508625"/>
              <a:gd name="connsiteY6" fmla="*/ 1143049 h 3780383"/>
              <a:gd name="connsiteX7" fmla="*/ 5508625 w 5508625"/>
              <a:gd name="connsiteY7" fmla="*/ 1332000 h 3780383"/>
              <a:gd name="connsiteX8" fmla="*/ 5508625 w 5508625"/>
              <a:gd name="connsiteY8" fmla="*/ 3780383 h 3780383"/>
              <a:gd name="connsiteX9" fmla="*/ 4247728 w 5508625"/>
              <a:gd name="connsiteY9" fmla="*/ 3780383 h 3780383"/>
              <a:gd name="connsiteX10" fmla="*/ 1260897 w 5508625"/>
              <a:gd name="connsiteY10" fmla="*/ 3780383 h 3780383"/>
              <a:gd name="connsiteX11" fmla="*/ 0 w 5508625"/>
              <a:gd name="connsiteY11" fmla="*/ 3780383 h 378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08625" h="3780383">
                <a:moveTo>
                  <a:pt x="0" y="0"/>
                </a:moveTo>
                <a:lnTo>
                  <a:pt x="4247728" y="0"/>
                </a:lnTo>
                <a:lnTo>
                  <a:pt x="4247728" y="1"/>
                </a:lnTo>
                <a:lnTo>
                  <a:pt x="4509612" y="1"/>
                </a:lnTo>
                <a:lnTo>
                  <a:pt x="4509625" y="0"/>
                </a:lnTo>
                <a:cubicBezTo>
                  <a:pt x="5061357" y="0"/>
                  <a:pt x="5508625" y="447268"/>
                  <a:pt x="5508625" y="999000"/>
                </a:cubicBezTo>
                <a:lnTo>
                  <a:pt x="5508625" y="1143049"/>
                </a:lnTo>
                <a:lnTo>
                  <a:pt x="5508625" y="1332000"/>
                </a:lnTo>
                <a:lnTo>
                  <a:pt x="5508625" y="3780383"/>
                </a:lnTo>
                <a:lnTo>
                  <a:pt x="4247728" y="3780383"/>
                </a:lnTo>
                <a:lnTo>
                  <a:pt x="1260897" y="3780383"/>
                </a:lnTo>
                <a:lnTo>
                  <a:pt x="0" y="3780383"/>
                </a:lnTo>
                <a:close/>
              </a:path>
            </a:pathLst>
          </a:custGeom>
          <a:solidFill>
            <a:schemeClr val="bg1">
              <a:lumMod val="95000"/>
            </a:schemeClr>
          </a:solidFill>
        </p:spPr>
        <p:txBody>
          <a:bodyPr wrap="square" tIns="540000" anchor="ctr" anchorCtr="0">
            <a:noAutofit/>
          </a:bodyPr>
          <a:lstStyle>
            <a:lvl1pPr algn="ctr">
              <a:defRPr sz="1400" b="0"/>
            </a:lvl1pPr>
          </a:lstStyle>
          <a:p>
            <a:r>
              <a:rPr lang="fr-FR"/>
              <a:t>Cliquez sur l'icône pour ajouter une image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texte et image arrondie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4033205"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15" name="Espace réservé pour une image  15"/>
          <p:cNvSpPr>
            <a:spLocks noGrp="1"/>
          </p:cNvSpPr>
          <p:nvPr>
            <p:ph type="pic" sz="quarter" idx="14"/>
          </p:nvPr>
        </p:nvSpPr>
        <p:spPr bwMode="gray">
          <a:xfrm>
            <a:off x="4751389" y="1520825"/>
            <a:ext cx="4033837" cy="3780383"/>
          </a:xfrm>
          <a:custGeom>
            <a:avLst/>
            <a:gdLst>
              <a:gd name="connsiteX0" fmla="*/ 0 w 4033837"/>
              <a:gd name="connsiteY0" fmla="*/ 0 h 3780383"/>
              <a:gd name="connsiteX1" fmla="*/ 2772940 w 4033837"/>
              <a:gd name="connsiteY1" fmla="*/ 0 h 3780383"/>
              <a:gd name="connsiteX2" fmla="*/ 2772940 w 4033837"/>
              <a:gd name="connsiteY2" fmla="*/ 1 h 3780383"/>
              <a:gd name="connsiteX3" fmla="*/ 3034824 w 4033837"/>
              <a:gd name="connsiteY3" fmla="*/ 1 h 3780383"/>
              <a:gd name="connsiteX4" fmla="*/ 3034837 w 4033837"/>
              <a:gd name="connsiteY4" fmla="*/ 0 h 3780383"/>
              <a:gd name="connsiteX5" fmla="*/ 4033837 w 4033837"/>
              <a:gd name="connsiteY5" fmla="*/ 999000 h 3780383"/>
              <a:gd name="connsiteX6" fmla="*/ 4033837 w 4033837"/>
              <a:gd name="connsiteY6" fmla="*/ 1332000 h 3780383"/>
              <a:gd name="connsiteX7" fmla="*/ 4033836 w 4033837"/>
              <a:gd name="connsiteY7" fmla="*/ 1332000 h 3780383"/>
              <a:gd name="connsiteX8" fmla="*/ 4033836 w 4033837"/>
              <a:gd name="connsiteY8" fmla="*/ 3780383 h 3780383"/>
              <a:gd name="connsiteX9" fmla="*/ 2772940 w 4033837"/>
              <a:gd name="connsiteY9" fmla="*/ 3780383 h 3780383"/>
              <a:gd name="connsiteX10" fmla="*/ 72639 w 4033837"/>
              <a:gd name="connsiteY10" fmla="*/ 3780383 h 3780383"/>
              <a:gd name="connsiteX11" fmla="*/ 0 w 4033837"/>
              <a:gd name="connsiteY11" fmla="*/ 3780383 h 378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3837" h="3780383">
                <a:moveTo>
                  <a:pt x="0" y="0"/>
                </a:moveTo>
                <a:lnTo>
                  <a:pt x="2772940" y="0"/>
                </a:lnTo>
                <a:lnTo>
                  <a:pt x="2772940" y="1"/>
                </a:lnTo>
                <a:lnTo>
                  <a:pt x="3034824" y="1"/>
                </a:lnTo>
                <a:lnTo>
                  <a:pt x="3034837" y="0"/>
                </a:lnTo>
                <a:cubicBezTo>
                  <a:pt x="3586569" y="0"/>
                  <a:pt x="4033837" y="447268"/>
                  <a:pt x="4033837" y="999000"/>
                </a:cubicBezTo>
                <a:lnTo>
                  <a:pt x="4033837" y="1332000"/>
                </a:lnTo>
                <a:lnTo>
                  <a:pt x="4033836" y="1332000"/>
                </a:lnTo>
                <a:lnTo>
                  <a:pt x="4033836" y="3780383"/>
                </a:lnTo>
                <a:lnTo>
                  <a:pt x="2772940" y="3780383"/>
                </a:lnTo>
                <a:lnTo>
                  <a:pt x="72639" y="3780383"/>
                </a:lnTo>
                <a:lnTo>
                  <a:pt x="0" y="3780383"/>
                </a:lnTo>
                <a:close/>
              </a:path>
            </a:pathLst>
          </a:custGeom>
          <a:solidFill>
            <a:schemeClr val="bg1">
              <a:lumMod val="95000"/>
            </a:schemeClr>
          </a:solidFill>
        </p:spPr>
        <p:txBody>
          <a:bodyPr wrap="square" tIns="540000" anchor="ctr" anchorCtr="0">
            <a:noAutofit/>
          </a:bodyPr>
          <a:lstStyle>
            <a:lvl1pPr algn="ctr">
              <a:defRPr sz="1400" b="0"/>
            </a:lvl1pPr>
          </a:lstStyle>
          <a:p>
            <a:r>
              <a:rPr lang="fr-FR"/>
              <a:t>Cliquez sur l'icône pour ajouter une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texte et image arrondie_3">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4" y="1520826"/>
            <a:ext cx="5508626"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14" name="Espace réservé pour une image  15"/>
          <p:cNvSpPr>
            <a:spLocks noGrp="1"/>
          </p:cNvSpPr>
          <p:nvPr>
            <p:ph type="pic" sz="quarter" idx="14"/>
          </p:nvPr>
        </p:nvSpPr>
        <p:spPr bwMode="gray">
          <a:xfrm>
            <a:off x="6192839" y="1520825"/>
            <a:ext cx="2592387" cy="3780383"/>
          </a:xfrm>
          <a:custGeom>
            <a:avLst/>
            <a:gdLst>
              <a:gd name="connsiteX0" fmla="*/ 0 w 2592387"/>
              <a:gd name="connsiteY0" fmla="*/ 0 h 3780383"/>
              <a:gd name="connsiteX1" fmla="*/ 1331490 w 2592387"/>
              <a:gd name="connsiteY1" fmla="*/ 0 h 3780383"/>
              <a:gd name="connsiteX2" fmla="*/ 1331490 w 2592387"/>
              <a:gd name="connsiteY2" fmla="*/ 1 h 3780383"/>
              <a:gd name="connsiteX3" fmla="*/ 1593374 w 2592387"/>
              <a:gd name="connsiteY3" fmla="*/ 1 h 3780383"/>
              <a:gd name="connsiteX4" fmla="*/ 1593387 w 2592387"/>
              <a:gd name="connsiteY4" fmla="*/ 0 h 3780383"/>
              <a:gd name="connsiteX5" fmla="*/ 2592387 w 2592387"/>
              <a:gd name="connsiteY5" fmla="*/ 999000 h 3780383"/>
              <a:gd name="connsiteX6" fmla="*/ 2592387 w 2592387"/>
              <a:gd name="connsiteY6" fmla="*/ 1332000 h 3780383"/>
              <a:gd name="connsiteX7" fmla="*/ 2592386 w 2592387"/>
              <a:gd name="connsiteY7" fmla="*/ 1332000 h 3780383"/>
              <a:gd name="connsiteX8" fmla="*/ 2592386 w 2592387"/>
              <a:gd name="connsiteY8" fmla="*/ 3780383 h 3780383"/>
              <a:gd name="connsiteX9" fmla="*/ 1331490 w 2592387"/>
              <a:gd name="connsiteY9" fmla="*/ 3780383 h 3780383"/>
              <a:gd name="connsiteX10" fmla="*/ 827433 w 2592387"/>
              <a:gd name="connsiteY10" fmla="*/ 3780383 h 3780383"/>
              <a:gd name="connsiteX11" fmla="*/ 0 w 2592387"/>
              <a:gd name="connsiteY11" fmla="*/ 3780383 h 378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2387" h="3780383">
                <a:moveTo>
                  <a:pt x="0" y="0"/>
                </a:moveTo>
                <a:lnTo>
                  <a:pt x="1331490" y="0"/>
                </a:lnTo>
                <a:lnTo>
                  <a:pt x="1331490" y="1"/>
                </a:lnTo>
                <a:lnTo>
                  <a:pt x="1593374" y="1"/>
                </a:lnTo>
                <a:lnTo>
                  <a:pt x="1593387" y="0"/>
                </a:lnTo>
                <a:cubicBezTo>
                  <a:pt x="2145119" y="0"/>
                  <a:pt x="2592387" y="447268"/>
                  <a:pt x="2592387" y="999000"/>
                </a:cubicBezTo>
                <a:lnTo>
                  <a:pt x="2592387" y="1332000"/>
                </a:lnTo>
                <a:lnTo>
                  <a:pt x="2592386" y="1332000"/>
                </a:lnTo>
                <a:lnTo>
                  <a:pt x="2592386" y="3780383"/>
                </a:lnTo>
                <a:lnTo>
                  <a:pt x="1331490" y="3780383"/>
                </a:lnTo>
                <a:lnTo>
                  <a:pt x="827433" y="3780383"/>
                </a:lnTo>
                <a:lnTo>
                  <a:pt x="0" y="3780383"/>
                </a:lnTo>
                <a:close/>
              </a:path>
            </a:pathLst>
          </a:custGeom>
          <a:solidFill>
            <a:schemeClr val="bg1">
              <a:lumMod val="95000"/>
            </a:schemeClr>
          </a:solidFill>
        </p:spPr>
        <p:txBody>
          <a:bodyPr wrap="square" tIns="864000" anchor="ctr" anchorCtr="0">
            <a:noAutofit/>
          </a:bodyPr>
          <a:lstStyle>
            <a:lvl1pPr algn="ctr">
              <a:defRPr sz="1400" b="0"/>
            </a:lvl1pPr>
          </a:lstStyle>
          <a:p>
            <a:r>
              <a:rPr lang="fr-FR"/>
              <a:t>Cliquez sur l'icône pour ajouter une image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texte et image_1">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2592000"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10" name="Espace réservé pour une image  9"/>
          <p:cNvSpPr>
            <a:spLocks noGrp="1"/>
          </p:cNvSpPr>
          <p:nvPr>
            <p:ph type="pic" sz="quarter" idx="13"/>
          </p:nvPr>
        </p:nvSpPr>
        <p:spPr bwMode="gray">
          <a:xfrm>
            <a:off x="3276598" y="1520824"/>
            <a:ext cx="2592000" cy="3780383"/>
          </a:xfrm>
          <a:prstGeom prst="rect">
            <a:avLst/>
          </a:prstGeom>
          <a:solidFill>
            <a:schemeClr val="bg1">
              <a:lumMod val="95000"/>
            </a:schemeClr>
          </a:solidFill>
        </p:spPr>
        <p:txBody>
          <a:bodyPr tIns="864000" anchor="ctr" anchorCtr="0"/>
          <a:lstStyle>
            <a:lvl1pPr algn="ctr">
              <a:defRPr sz="1400" b="0"/>
            </a:lvl1pPr>
          </a:lstStyle>
          <a:p>
            <a:r>
              <a:rPr lang="fr-FR"/>
              <a:t>Cliquez sur l'icône pour ajouter une image</a:t>
            </a:r>
          </a:p>
        </p:txBody>
      </p:sp>
      <p:sp>
        <p:nvSpPr>
          <p:cNvPr id="14" name="Espace réservé pour une image  9"/>
          <p:cNvSpPr>
            <a:spLocks noGrp="1"/>
          </p:cNvSpPr>
          <p:nvPr>
            <p:ph type="pic" sz="quarter" idx="14"/>
          </p:nvPr>
        </p:nvSpPr>
        <p:spPr bwMode="gray">
          <a:xfrm>
            <a:off x="6192838" y="1520825"/>
            <a:ext cx="2592387" cy="3780383"/>
          </a:xfrm>
          <a:prstGeom prst="rect">
            <a:avLst/>
          </a:prstGeom>
          <a:solidFill>
            <a:schemeClr val="bg1">
              <a:lumMod val="95000"/>
            </a:schemeClr>
          </a:solidFill>
        </p:spPr>
        <p:txBody>
          <a:bodyPr tIns="864000" anchor="ctr" anchorCtr="0"/>
          <a:lstStyle>
            <a:lvl1pPr algn="ctr">
              <a:defRPr sz="1400" b="0"/>
            </a:lvl1pPr>
          </a:lstStyle>
          <a:p>
            <a:r>
              <a:rPr lang="fr-FR"/>
              <a:t>Cliquez sur l'icône pour ajouter une image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texte et image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4033205"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10" name="Espace réservé pour une image  9"/>
          <p:cNvSpPr>
            <a:spLocks noGrp="1"/>
          </p:cNvSpPr>
          <p:nvPr>
            <p:ph type="pic" sz="quarter" idx="13"/>
          </p:nvPr>
        </p:nvSpPr>
        <p:spPr bwMode="gray">
          <a:xfrm>
            <a:off x="4752019" y="1520824"/>
            <a:ext cx="4033205" cy="3780383"/>
          </a:xfrm>
          <a:prstGeom prst="rect">
            <a:avLst/>
          </a:prstGeom>
          <a:solidFill>
            <a:schemeClr val="bg1">
              <a:lumMod val="95000"/>
            </a:schemeClr>
          </a:solidFill>
        </p:spPr>
        <p:txBody>
          <a:bodyPr tIns="540000" anchor="ctr" anchorCtr="0"/>
          <a:lstStyle>
            <a:lvl1pPr algn="ctr">
              <a:defRPr sz="1400" b="0"/>
            </a:lvl1pPr>
          </a:lstStyle>
          <a:p>
            <a:r>
              <a:rPr lang="fr-FR"/>
              <a:t>Cliquez sur l'icône pour ajouter une image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texte et image_3">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4" y="1520826"/>
            <a:ext cx="5508626"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15" name="Espace réservé pour une image  9"/>
          <p:cNvSpPr>
            <a:spLocks noGrp="1"/>
          </p:cNvSpPr>
          <p:nvPr>
            <p:ph type="pic" sz="quarter" idx="14"/>
          </p:nvPr>
        </p:nvSpPr>
        <p:spPr bwMode="gray">
          <a:xfrm>
            <a:off x="6193225" y="1520825"/>
            <a:ext cx="2592000" cy="3780383"/>
          </a:xfrm>
          <a:prstGeom prst="rect">
            <a:avLst/>
          </a:prstGeom>
          <a:solidFill>
            <a:schemeClr val="bg1">
              <a:lumMod val="95000"/>
            </a:schemeClr>
          </a:solidFill>
        </p:spPr>
        <p:txBody>
          <a:bodyPr tIns="864000" anchor="ctr" anchorCtr="0"/>
          <a:lstStyle>
            <a:lvl1pPr algn="ctr">
              <a:defRPr sz="1400" b="0"/>
            </a:lvl1pPr>
          </a:lstStyle>
          <a:p>
            <a:r>
              <a:rPr lang="fr-FR"/>
              <a:t>Cliquez sur l'icône pour ajouter une image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mmaire_Chapitre_1">
    <p:spTree>
      <p:nvGrpSpPr>
        <p:cNvPr id="1" name=""/>
        <p:cNvGrpSpPr/>
        <p:nvPr/>
      </p:nvGrpSpPr>
      <p:grpSpPr>
        <a:xfrm>
          <a:off x="0" y="0"/>
          <a:ext cx="0" cy="0"/>
          <a:chOff x="0" y="0"/>
          <a:chExt cx="0" cy="0"/>
        </a:xfrm>
      </p:grpSpPr>
      <p:sp>
        <p:nvSpPr>
          <p:cNvPr id="16" name="Forme libre 15"/>
          <p:cNvSpPr/>
          <p:nvPr userDrawn="1"/>
        </p:nvSpPr>
        <p:spPr bwMode="gray">
          <a:xfrm flipV="1">
            <a:off x="4213225" y="368298"/>
            <a:ext cx="4572000" cy="2477070"/>
          </a:xfrm>
          <a:custGeom>
            <a:avLst/>
            <a:gdLst>
              <a:gd name="connsiteX0" fmla="*/ 324272 w 4572000"/>
              <a:gd name="connsiteY0" fmla="*/ 2477070 h 2477070"/>
              <a:gd name="connsiteX1" fmla="*/ 4572000 w 4572000"/>
              <a:gd name="connsiteY1" fmla="*/ 2477070 h 2477070"/>
              <a:gd name="connsiteX2" fmla="*/ 4572000 w 4572000"/>
              <a:gd name="connsiteY2" fmla="*/ 1332000 h 2477070"/>
              <a:gd name="connsiteX3" fmla="*/ 4572000 w 4572000"/>
              <a:gd name="connsiteY3" fmla="*/ 1143051 h 2477070"/>
              <a:gd name="connsiteX4" fmla="*/ 4572000 w 4572000"/>
              <a:gd name="connsiteY4" fmla="*/ 999000 h 2477070"/>
              <a:gd name="connsiteX5" fmla="*/ 3573000 w 4572000"/>
              <a:gd name="connsiteY5" fmla="*/ 0 h 2477070"/>
              <a:gd name="connsiteX6" fmla="*/ 3572987 w 4572000"/>
              <a:gd name="connsiteY6" fmla="*/ 1 h 2477070"/>
              <a:gd name="connsiteX7" fmla="*/ 3311103 w 4572000"/>
              <a:gd name="connsiteY7" fmla="*/ 1 h 2477070"/>
              <a:gd name="connsiteX8" fmla="*/ 3240000 w 4572000"/>
              <a:gd name="connsiteY8" fmla="*/ 1 h 2477070"/>
              <a:gd name="connsiteX9" fmla="*/ 0 w 4572000"/>
              <a:gd name="connsiteY9" fmla="*/ 1 h 2477070"/>
              <a:gd name="connsiteX10" fmla="*/ 0 w 4572000"/>
              <a:gd name="connsiteY10" fmla="*/ 2477069 h 2477070"/>
              <a:gd name="connsiteX11" fmla="*/ 324272 w 4572000"/>
              <a:gd name="connsiteY11" fmla="*/ 2477069 h 247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0" h="2477070">
                <a:moveTo>
                  <a:pt x="324272" y="2477070"/>
                </a:moveTo>
                <a:lnTo>
                  <a:pt x="4572000" y="2477070"/>
                </a:lnTo>
                <a:lnTo>
                  <a:pt x="4572000" y="1332000"/>
                </a:lnTo>
                <a:lnTo>
                  <a:pt x="4572000" y="1143051"/>
                </a:lnTo>
                <a:lnTo>
                  <a:pt x="4572000" y="999000"/>
                </a:lnTo>
                <a:cubicBezTo>
                  <a:pt x="4572000" y="447268"/>
                  <a:pt x="4124732" y="0"/>
                  <a:pt x="3573000" y="0"/>
                </a:cubicBezTo>
                <a:lnTo>
                  <a:pt x="3572987" y="1"/>
                </a:lnTo>
                <a:lnTo>
                  <a:pt x="3311103" y="1"/>
                </a:lnTo>
                <a:lnTo>
                  <a:pt x="3240000" y="1"/>
                </a:lnTo>
                <a:lnTo>
                  <a:pt x="0" y="1"/>
                </a:lnTo>
                <a:lnTo>
                  <a:pt x="0" y="2477069"/>
                </a:lnTo>
                <a:lnTo>
                  <a:pt x="324272" y="2477069"/>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4680011" y="818300"/>
            <a:ext cx="3600000" cy="1584000"/>
          </a:xfrm>
        </p:spPr>
        <p:txBody>
          <a:bodyPr anchor="ctr" anchorCtr="0"/>
          <a:lstStyle>
            <a:lvl1pPr>
              <a:lnSpc>
                <a:spcPct val="110000"/>
              </a:lnSpc>
              <a:defRPr sz="3100">
                <a:solidFill>
                  <a:schemeClr val="bg1"/>
                </a:solidFill>
              </a:defRPr>
            </a:lvl1pPr>
          </a:lstStyle>
          <a:p>
            <a:r>
              <a:rPr lang="fr-FR" noProof="0" dirty="0"/>
              <a:t>Titre</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4000" y="6669088"/>
            <a:ext cx="360000" cy="188912"/>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18" name="Espace réservé du texte 17"/>
          <p:cNvSpPr>
            <a:spLocks noGrp="1"/>
          </p:cNvSpPr>
          <p:nvPr>
            <p:ph type="body" sz="quarter" idx="13" hasCustomPrompt="1"/>
          </p:nvPr>
        </p:nvSpPr>
        <p:spPr bwMode="gray">
          <a:xfrm>
            <a:off x="0" y="0"/>
            <a:ext cx="3599892" cy="2880000"/>
          </a:xfrm>
        </p:spPr>
        <p:txBody>
          <a:bodyPr anchor="b" anchorCtr="0"/>
          <a:lstStyle>
            <a:lvl1pPr algn="r">
              <a:lnSpc>
                <a:spcPct val="100000"/>
              </a:lnSpc>
              <a:defRPr sz="18200" b="0">
                <a:solidFill>
                  <a:schemeClr val="accent1"/>
                </a:solidFill>
              </a:defRPr>
            </a:lvl1pPr>
          </a:lstStyle>
          <a:p>
            <a:pPr lvl="0"/>
            <a:r>
              <a:rPr lang="fr-FR" dirty="0"/>
              <a:t>00.</a:t>
            </a:r>
          </a:p>
        </p:txBody>
      </p:sp>
      <p:sp>
        <p:nvSpPr>
          <p:cNvPr id="20" name="Espace réservé du texte 19"/>
          <p:cNvSpPr>
            <a:spLocks noGrp="1"/>
          </p:cNvSpPr>
          <p:nvPr>
            <p:ph type="body" sz="quarter" idx="14" hasCustomPrompt="1"/>
          </p:nvPr>
        </p:nvSpPr>
        <p:spPr bwMode="gray">
          <a:xfrm>
            <a:off x="358774" y="2914819"/>
            <a:ext cx="8426451" cy="3106570"/>
          </a:xfrm>
        </p:spPr>
        <p:txBody>
          <a:bodyPr/>
          <a:lstStyle>
            <a:lvl1pPr>
              <a:spcAft>
                <a:spcPts val="21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13881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itre_1">
    <p:spTree>
      <p:nvGrpSpPr>
        <p:cNvPr id="1" name=""/>
        <p:cNvGrpSpPr/>
        <p:nvPr/>
      </p:nvGrpSpPr>
      <p:grpSpPr>
        <a:xfrm>
          <a:off x="0" y="0"/>
          <a:ext cx="0" cy="0"/>
          <a:chOff x="0" y="0"/>
          <a:chExt cx="0" cy="0"/>
        </a:xfrm>
      </p:grpSpPr>
      <p:sp>
        <p:nvSpPr>
          <p:cNvPr id="16" name="Forme libre 15"/>
          <p:cNvSpPr/>
          <p:nvPr userDrawn="1"/>
        </p:nvSpPr>
        <p:spPr>
          <a:xfrm flipV="1">
            <a:off x="3779913" y="3177697"/>
            <a:ext cx="5005312" cy="3312002"/>
          </a:xfrm>
          <a:custGeom>
            <a:avLst/>
            <a:gdLst>
              <a:gd name="connsiteX0" fmla="*/ 0 w 5005312"/>
              <a:gd name="connsiteY0" fmla="*/ 3312002 h 3312002"/>
              <a:gd name="connsiteX1" fmla="*/ 5005312 w 5005312"/>
              <a:gd name="connsiteY1" fmla="*/ 3312002 h 3312002"/>
              <a:gd name="connsiteX2" fmla="*/ 5005312 w 5005312"/>
              <a:gd name="connsiteY2" fmla="*/ 1332000 h 3312002"/>
              <a:gd name="connsiteX3" fmla="*/ 5005312 w 5005312"/>
              <a:gd name="connsiteY3" fmla="*/ 1143053 h 3312002"/>
              <a:gd name="connsiteX4" fmla="*/ 5005312 w 5005312"/>
              <a:gd name="connsiteY4" fmla="*/ 999000 h 3312002"/>
              <a:gd name="connsiteX5" fmla="*/ 4006312 w 5005312"/>
              <a:gd name="connsiteY5" fmla="*/ 0 h 3312002"/>
              <a:gd name="connsiteX6" fmla="*/ 4006299 w 5005312"/>
              <a:gd name="connsiteY6" fmla="*/ 1 h 3312002"/>
              <a:gd name="connsiteX7" fmla="*/ 3744416 w 5005312"/>
              <a:gd name="connsiteY7" fmla="*/ 1 h 3312002"/>
              <a:gd name="connsiteX8" fmla="*/ 3673312 w 5005312"/>
              <a:gd name="connsiteY8" fmla="*/ 1 h 3312002"/>
              <a:gd name="connsiteX9" fmla="*/ 0 w 5005312"/>
              <a:gd name="connsiteY9" fmla="*/ 1 h 3312002"/>
              <a:gd name="connsiteX10" fmla="*/ 0 w 5005312"/>
              <a:gd name="connsiteY10" fmla="*/ 1143053 h 3312002"/>
              <a:gd name="connsiteX11" fmla="*/ 0 w 5005312"/>
              <a:gd name="connsiteY11" fmla="*/ 2477069 h 331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5312" h="3312002">
                <a:moveTo>
                  <a:pt x="0" y="3312002"/>
                </a:moveTo>
                <a:lnTo>
                  <a:pt x="5005312" y="3312002"/>
                </a:lnTo>
                <a:lnTo>
                  <a:pt x="5005312" y="1332000"/>
                </a:lnTo>
                <a:lnTo>
                  <a:pt x="5005312" y="1143053"/>
                </a:lnTo>
                <a:lnTo>
                  <a:pt x="5005312" y="999000"/>
                </a:lnTo>
                <a:cubicBezTo>
                  <a:pt x="5005312" y="447268"/>
                  <a:pt x="4558044" y="0"/>
                  <a:pt x="4006312" y="0"/>
                </a:cubicBezTo>
                <a:lnTo>
                  <a:pt x="4006299" y="1"/>
                </a:lnTo>
                <a:lnTo>
                  <a:pt x="3744416" y="1"/>
                </a:lnTo>
                <a:lnTo>
                  <a:pt x="3673312" y="1"/>
                </a:lnTo>
                <a:lnTo>
                  <a:pt x="0" y="1"/>
                </a:lnTo>
                <a:lnTo>
                  <a:pt x="0" y="1143053"/>
                </a:lnTo>
                <a:lnTo>
                  <a:pt x="0" y="24770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142751" y="737192"/>
            <a:ext cx="3457141" cy="2952303"/>
          </a:xfrm>
        </p:spPr>
        <p:txBody>
          <a:bodyPr anchor="b" anchorCtr="0"/>
          <a:lstStyle>
            <a:lvl1pPr algn="r">
              <a:defRPr sz="18200" b="0">
                <a:solidFill>
                  <a:schemeClr val="accent1"/>
                </a:solidFill>
              </a:defRPr>
            </a:lvl1pPr>
          </a:lstStyle>
          <a:p>
            <a:r>
              <a:rPr lang="fr-FR" noProof="0" dirty="0"/>
              <a:t>00.</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5225" y="6669088"/>
            <a:ext cx="360000" cy="188912"/>
          </a:xfrm>
        </p:spPr>
        <p:txBody>
          <a:bodyPr/>
          <a:lstStyle>
            <a:lvl1pPr>
              <a:defRPr sz="100" b="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4572000" y="3519553"/>
            <a:ext cx="3780000" cy="2628292"/>
          </a:xfrm>
        </p:spPr>
        <p:txBody>
          <a:bodyPr anchor="ctr" anchorCtr="0"/>
          <a:lstStyle>
            <a:lvl1pPr>
              <a:lnSpc>
                <a:spcPct val="110000"/>
              </a:lnSpc>
              <a:defRPr sz="3100">
                <a:solidFill>
                  <a:schemeClr val="bg1"/>
                </a:solidFill>
              </a:defRPr>
            </a:lvl1pPr>
          </a:lstStyle>
          <a:p>
            <a:pPr lvl="0"/>
            <a:r>
              <a:rPr lang="fr-FR" dirty="0"/>
              <a:t>Titre du chapitre</a:t>
            </a:r>
          </a:p>
        </p:txBody>
      </p:sp>
    </p:spTree>
    <p:extLst>
      <p:ext uri="{BB962C8B-B14F-4D97-AF65-F5344CB8AC3E}">
        <p14:creationId xmlns:p14="http://schemas.microsoft.com/office/powerpoint/2010/main" val="210655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avec visuel">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599999" y="3672000"/>
            <a:ext cx="5185225" cy="1224000"/>
          </a:xfrm>
        </p:spPr>
        <p:txBody>
          <a:bodyPr anchor="t" anchorCtr="0"/>
          <a:lstStyle>
            <a:lvl1pPr>
              <a:defRPr sz="3100">
                <a:solidFill>
                  <a:schemeClr val="accent2"/>
                </a:solidFill>
              </a:defRPr>
            </a:lvl1pPr>
          </a:lstStyle>
          <a:p>
            <a:r>
              <a:rPr lang="fr-FR" dirty="0"/>
              <a:t>Titre</a:t>
            </a:r>
          </a:p>
        </p:txBody>
      </p:sp>
      <p:sp>
        <p:nvSpPr>
          <p:cNvPr id="3" name="Sous-titre 2"/>
          <p:cNvSpPr>
            <a:spLocks noGrp="1"/>
          </p:cNvSpPr>
          <p:nvPr>
            <p:ph type="subTitle" idx="1" hasCustomPrompt="1"/>
          </p:nvPr>
        </p:nvSpPr>
        <p:spPr>
          <a:xfrm>
            <a:off x="360000" y="1548000"/>
            <a:ext cx="1980000" cy="576000"/>
          </a:xfrm>
        </p:spPr>
        <p:txBody>
          <a:bodyPr anchor="ctr" anchorCtr="0"/>
          <a:lstStyle>
            <a:lvl1pPr marL="0" indent="0" algn="r">
              <a:lnSpc>
                <a:spcPct val="100000"/>
              </a:lnSpc>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00/00/2014</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r>
              <a:rPr lang="fr-FR"/>
              <a:t>Date</a:t>
            </a:r>
          </a:p>
        </p:txBody>
      </p:sp>
      <p:sp>
        <p:nvSpPr>
          <p:cNvPr id="5" name="Espace réservé du pied de page 4"/>
          <p:cNvSpPr>
            <a:spLocks noGrp="1"/>
          </p:cNvSpPr>
          <p:nvPr>
            <p:ph type="ftr" sz="quarter" idx="11"/>
          </p:nvPr>
        </p:nvSpPr>
        <p:spPr>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6" name="Espace réservé du numéro de diapositive 5"/>
          <p:cNvSpPr>
            <a:spLocks noGrp="1"/>
          </p:cNvSpPr>
          <p:nvPr>
            <p:ph type="sldNum" sz="quarter" idx="12"/>
          </p:nvPr>
        </p:nvSpPr>
        <p:spPr>
          <a:xfrm>
            <a:off x="8784000" y="6669088"/>
            <a:ext cx="360000" cy="188912"/>
          </a:xfrm>
        </p:spPr>
        <p:txBody>
          <a:bodyPr/>
          <a:lstStyle>
            <a:lvl1pPr>
              <a:defRPr sz="100">
                <a:solidFill>
                  <a:schemeClr val="bg1">
                    <a:alpha val="0"/>
                  </a:schemeClr>
                </a:solidFill>
              </a:defRPr>
            </a:lvl1pPr>
          </a:lstStyle>
          <a:p>
            <a:fld id="{0C197323-6641-4A03-96B0-405BDF906FEC}" type="slidenum">
              <a:rPr lang="fr-FR" smtClean="0"/>
              <a:pPr/>
              <a:t>‹N°›</a:t>
            </a:fld>
            <a:endParaRPr lang="fr-FR"/>
          </a:p>
        </p:txBody>
      </p:sp>
      <p:sp>
        <p:nvSpPr>
          <p:cNvPr id="23" name="Espace réservé pour une image  22"/>
          <p:cNvSpPr>
            <a:spLocks noGrp="1"/>
          </p:cNvSpPr>
          <p:nvPr>
            <p:ph type="pic" sz="quarter" idx="18"/>
          </p:nvPr>
        </p:nvSpPr>
        <p:spPr bwMode="gray">
          <a:xfrm>
            <a:off x="2843807" y="368302"/>
            <a:ext cx="5941418" cy="2960779"/>
          </a:xfrm>
          <a:custGeom>
            <a:avLst/>
            <a:gdLst>
              <a:gd name="connsiteX0" fmla="*/ 0 w 5941418"/>
              <a:gd name="connsiteY0" fmla="*/ 0 h 2960779"/>
              <a:gd name="connsiteX1" fmla="*/ 5941418 w 5941418"/>
              <a:gd name="connsiteY1" fmla="*/ 0 h 2960779"/>
              <a:gd name="connsiteX2" fmla="*/ 5941418 w 5941418"/>
              <a:gd name="connsiteY2" fmla="*/ 1692275 h 2960779"/>
              <a:gd name="connsiteX3" fmla="*/ 5941417 w 5941418"/>
              <a:gd name="connsiteY3" fmla="*/ 1692275 h 2960779"/>
              <a:gd name="connsiteX4" fmla="*/ 5941417 w 5941418"/>
              <a:gd name="connsiteY4" fmla="*/ 2960779 h 2960779"/>
              <a:gd name="connsiteX5" fmla="*/ 1008112 w 5941418"/>
              <a:gd name="connsiteY5" fmla="*/ 2960779 h 2960779"/>
              <a:gd name="connsiteX6" fmla="*/ 1008112 w 5941418"/>
              <a:gd name="connsiteY6" fmla="*/ 2960777 h 2960779"/>
              <a:gd name="connsiteX7" fmla="*/ 999014 w 5941418"/>
              <a:gd name="connsiteY7" fmla="*/ 2960777 h 2960779"/>
              <a:gd name="connsiteX8" fmla="*/ 999001 w 5941418"/>
              <a:gd name="connsiteY8" fmla="*/ 2960778 h 2960779"/>
              <a:gd name="connsiteX9" fmla="*/ 1 w 5941418"/>
              <a:gd name="connsiteY9" fmla="*/ 1961778 h 2960779"/>
              <a:gd name="connsiteX10" fmla="*/ 1 w 5941418"/>
              <a:gd name="connsiteY10" fmla="*/ 1692275 h 2960779"/>
              <a:gd name="connsiteX11" fmla="*/ 0 w 5941418"/>
              <a:gd name="connsiteY11" fmla="*/ 1692275 h 296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1418" h="2960779">
                <a:moveTo>
                  <a:pt x="0" y="0"/>
                </a:moveTo>
                <a:lnTo>
                  <a:pt x="5941418" y="0"/>
                </a:lnTo>
                <a:lnTo>
                  <a:pt x="5941418" y="1692275"/>
                </a:lnTo>
                <a:lnTo>
                  <a:pt x="5941417" y="1692275"/>
                </a:lnTo>
                <a:lnTo>
                  <a:pt x="5941417" y="2960779"/>
                </a:lnTo>
                <a:lnTo>
                  <a:pt x="1008112" y="2960779"/>
                </a:lnTo>
                <a:lnTo>
                  <a:pt x="1008112" y="2960777"/>
                </a:lnTo>
                <a:lnTo>
                  <a:pt x="999014" y="2960777"/>
                </a:lnTo>
                <a:lnTo>
                  <a:pt x="999001" y="2960778"/>
                </a:lnTo>
                <a:cubicBezTo>
                  <a:pt x="447269" y="2960778"/>
                  <a:pt x="1" y="2513510"/>
                  <a:pt x="1" y="1961778"/>
                </a:cubicBezTo>
                <a:lnTo>
                  <a:pt x="1" y="1692275"/>
                </a:lnTo>
                <a:lnTo>
                  <a:pt x="0" y="1692275"/>
                </a:lnTo>
                <a:close/>
              </a:path>
            </a:pathLst>
          </a:custGeom>
          <a:solidFill>
            <a:schemeClr val="accent6"/>
          </a:solidFill>
        </p:spPr>
        <p:txBody>
          <a:bodyPr wrap="square" tIns="540000" anchor="ctr" anchorCtr="0">
            <a:noAutofit/>
          </a:bodyPr>
          <a:lstStyle>
            <a:lvl1pPr algn="ctr">
              <a:defRPr sz="1400" b="0"/>
            </a:lvl1pPr>
          </a:lstStyle>
          <a:p>
            <a:r>
              <a:rPr lang="fr-FR"/>
              <a:t>Cliquez sur l'icône pour ajouter une image</a:t>
            </a:r>
          </a:p>
        </p:txBody>
      </p:sp>
      <p:grpSp>
        <p:nvGrpSpPr>
          <p:cNvPr id="16" name="Groupe 15"/>
          <p:cNvGrpSpPr/>
          <p:nvPr userDrawn="1"/>
        </p:nvGrpSpPr>
        <p:grpSpPr>
          <a:xfrm>
            <a:off x="360500" y="4966900"/>
            <a:ext cx="1973530" cy="1522801"/>
            <a:chOff x="360500" y="4966900"/>
            <a:chExt cx="1973530" cy="1522801"/>
          </a:xfrm>
        </p:grpSpPr>
        <p:sp>
          <p:nvSpPr>
            <p:cNvPr id="18" name="Forme libre 17"/>
            <p:cNvSpPr/>
            <p:nvPr userDrawn="1"/>
          </p:nvSpPr>
          <p:spPr bwMode="gray">
            <a:xfrm rot="16200000" flipV="1">
              <a:off x="811229" y="4966900"/>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9" name="Rectangle 18"/>
            <p:cNvSpPr/>
            <p:nvPr userDrawn="1"/>
          </p:nvSpPr>
          <p:spPr>
            <a:xfrm>
              <a:off x="360500" y="4966900"/>
              <a:ext cx="540000" cy="152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_Bloc et Texte_1">
    <p:spTree>
      <p:nvGrpSpPr>
        <p:cNvPr id="1" name=""/>
        <p:cNvGrpSpPr/>
        <p:nvPr/>
      </p:nvGrpSpPr>
      <p:grpSpPr>
        <a:xfrm>
          <a:off x="0" y="0"/>
          <a:ext cx="0" cy="0"/>
          <a:chOff x="0" y="0"/>
          <a:chExt cx="0" cy="0"/>
        </a:xfrm>
      </p:grpSpPr>
      <p:sp>
        <p:nvSpPr>
          <p:cNvPr id="17" name="Forme libre 16"/>
          <p:cNvSpPr/>
          <p:nvPr userDrawn="1"/>
        </p:nvSpPr>
        <p:spPr>
          <a:xfrm flipH="1">
            <a:off x="363187" y="1052513"/>
            <a:ext cx="2916001" cy="2088157"/>
          </a:xfrm>
          <a:custGeom>
            <a:avLst/>
            <a:gdLst>
              <a:gd name="connsiteX0" fmla="*/ 2916001 w 2916001"/>
              <a:gd name="connsiteY0" fmla="*/ 0 h 2088157"/>
              <a:gd name="connsiteX1" fmla="*/ 1315159 w 2916001"/>
              <a:gd name="connsiteY1" fmla="*/ 0 h 2088157"/>
              <a:gd name="connsiteX2" fmla="*/ 1315159 w 2916001"/>
              <a:gd name="connsiteY2" fmla="*/ 1 h 2088157"/>
              <a:gd name="connsiteX3" fmla="*/ 999013 w 2916001"/>
              <a:gd name="connsiteY3" fmla="*/ 1 h 2088157"/>
              <a:gd name="connsiteX4" fmla="*/ 999000 w 2916001"/>
              <a:gd name="connsiteY4" fmla="*/ 0 h 2088157"/>
              <a:gd name="connsiteX5" fmla="*/ 0 w 2916001"/>
              <a:gd name="connsiteY5" fmla="*/ 999000 h 2088157"/>
              <a:gd name="connsiteX6" fmla="*/ 0 w 2916001"/>
              <a:gd name="connsiteY6" fmla="*/ 1332000 h 2088157"/>
              <a:gd name="connsiteX7" fmla="*/ 1 w 2916001"/>
              <a:gd name="connsiteY7" fmla="*/ 1332000 h 2088157"/>
              <a:gd name="connsiteX8" fmla="*/ 1 w 2916001"/>
              <a:gd name="connsiteY8" fmla="*/ 2088157 h 2088157"/>
              <a:gd name="connsiteX9" fmla="*/ 2916000 w 2916001"/>
              <a:gd name="connsiteY9" fmla="*/ 2088157 h 2088157"/>
              <a:gd name="connsiteX10" fmla="*/ 2916000 w 2916001"/>
              <a:gd name="connsiteY10" fmla="*/ 1332508 h 2088157"/>
              <a:gd name="connsiteX11" fmla="*/ 2916001 w 2916001"/>
              <a:gd name="connsiteY11" fmla="*/ 1332508 h 208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1" h="2088157">
                <a:moveTo>
                  <a:pt x="2916001" y="0"/>
                </a:moveTo>
                <a:lnTo>
                  <a:pt x="1315159" y="0"/>
                </a:lnTo>
                <a:lnTo>
                  <a:pt x="1315159" y="1"/>
                </a:lnTo>
                <a:lnTo>
                  <a:pt x="999013" y="1"/>
                </a:lnTo>
                <a:lnTo>
                  <a:pt x="999000" y="0"/>
                </a:lnTo>
                <a:cubicBezTo>
                  <a:pt x="447268" y="0"/>
                  <a:pt x="0" y="447268"/>
                  <a:pt x="0" y="999000"/>
                </a:cubicBezTo>
                <a:lnTo>
                  <a:pt x="0" y="1332000"/>
                </a:lnTo>
                <a:lnTo>
                  <a:pt x="1" y="1332000"/>
                </a:lnTo>
                <a:lnTo>
                  <a:pt x="1" y="2088157"/>
                </a:lnTo>
                <a:lnTo>
                  <a:pt x="2916000" y="2088157"/>
                </a:lnTo>
                <a:lnTo>
                  <a:pt x="2916000" y="1332508"/>
                </a:lnTo>
                <a:lnTo>
                  <a:pt x="2916001" y="1332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 name="Espace réservé du contenu 2"/>
          <p:cNvSpPr>
            <a:spLocks noGrp="1"/>
          </p:cNvSpPr>
          <p:nvPr>
            <p:ph idx="1" hasCustomPrompt="1"/>
          </p:nvPr>
        </p:nvSpPr>
        <p:spPr bwMode="gray">
          <a:xfrm>
            <a:off x="3671901" y="1052513"/>
            <a:ext cx="5113324" cy="4968875"/>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4" hasCustomPrompt="1"/>
          </p:nvPr>
        </p:nvSpPr>
        <p:spPr bwMode="gray">
          <a:xfrm>
            <a:off x="665107" y="1403637"/>
            <a:ext cx="2303337" cy="1458198"/>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442546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texte et tableau_1">
    <p:spTree>
      <p:nvGrpSpPr>
        <p:cNvPr id="1" name=""/>
        <p:cNvGrpSpPr/>
        <p:nvPr/>
      </p:nvGrpSpPr>
      <p:grpSpPr>
        <a:xfrm>
          <a:off x="0" y="0"/>
          <a:ext cx="0" cy="0"/>
          <a:chOff x="0" y="0"/>
          <a:chExt cx="0" cy="0"/>
        </a:xfrm>
      </p:grpSpPr>
      <p:sp>
        <p:nvSpPr>
          <p:cNvPr id="30" name="Forme libre 29"/>
          <p:cNvSpPr/>
          <p:nvPr userDrawn="1"/>
        </p:nvSpPr>
        <p:spPr>
          <a:xfrm flipH="1">
            <a:off x="361096" y="2060575"/>
            <a:ext cx="2916002" cy="1764469"/>
          </a:xfrm>
          <a:custGeom>
            <a:avLst/>
            <a:gdLst>
              <a:gd name="connsiteX0" fmla="*/ 2916001 w 2916002"/>
              <a:gd name="connsiteY0" fmla="*/ 0 h 1764469"/>
              <a:gd name="connsiteX1" fmla="*/ 1315159 w 2916002"/>
              <a:gd name="connsiteY1" fmla="*/ 0 h 1764469"/>
              <a:gd name="connsiteX2" fmla="*/ 1315159 w 2916002"/>
              <a:gd name="connsiteY2" fmla="*/ 1 h 1764469"/>
              <a:gd name="connsiteX3" fmla="*/ 999013 w 2916002"/>
              <a:gd name="connsiteY3" fmla="*/ 1 h 1764469"/>
              <a:gd name="connsiteX4" fmla="*/ 999000 w 2916002"/>
              <a:gd name="connsiteY4" fmla="*/ 0 h 1764469"/>
              <a:gd name="connsiteX5" fmla="*/ 0 w 2916002"/>
              <a:gd name="connsiteY5" fmla="*/ 999000 h 1764469"/>
              <a:gd name="connsiteX6" fmla="*/ 0 w 2916002"/>
              <a:gd name="connsiteY6" fmla="*/ 1332000 h 1764469"/>
              <a:gd name="connsiteX7" fmla="*/ 3 w 2916002"/>
              <a:gd name="connsiteY7" fmla="*/ 1332000 h 1764469"/>
              <a:gd name="connsiteX8" fmla="*/ 3 w 2916002"/>
              <a:gd name="connsiteY8" fmla="*/ 1764469 h 1764469"/>
              <a:gd name="connsiteX9" fmla="*/ 2916002 w 2916002"/>
              <a:gd name="connsiteY9" fmla="*/ 1764469 h 1764469"/>
              <a:gd name="connsiteX10" fmla="*/ 2916002 w 2916002"/>
              <a:gd name="connsiteY10" fmla="*/ 1224359 h 1764469"/>
              <a:gd name="connsiteX11" fmla="*/ 2916001 w 2916002"/>
              <a:gd name="connsiteY11" fmla="*/ 1224359 h 176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2" h="1764469">
                <a:moveTo>
                  <a:pt x="2916001" y="0"/>
                </a:moveTo>
                <a:lnTo>
                  <a:pt x="1315159" y="0"/>
                </a:lnTo>
                <a:lnTo>
                  <a:pt x="1315159" y="1"/>
                </a:lnTo>
                <a:lnTo>
                  <a:pt x="999013" y="1"/>
                </a:lnTo>
                <a:lnTo>
                  <a:pt x="999000" y="0"/>
                </a:lnTo>
                <a:cubicBezTo>
                  <a:pt x="447268" y="0"/>
                  <a:pt x="0" y="447268"/>
                  <a:pt x="0" y="999000"/>
                </a:cubicBezTo>
                <a:lnTo>
                  <a:pt x="0" y="1332000"/>
                </a:lnTo>
                <a:lnTo>
                  <a:pt x="3" y="1332000"/>
                </a:lnTo>
                <a:lnTo>
                  <a:pt x="3" y="1764469"/>
                </a:lnTo>
                <a:lnTo>
                  <a:pt x="2916002" y="1764469"/>
                </a:lnTo>
                <a:lnTo>
                  <a:pt x="2916002" y="1224359"/>
                </a:lnTo>
                <a:lnTo>
                  <a:pt x="2916001" y="122435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Espace réservé du tableau 22"/>
          <p:cNvSpPr>
            <a:spLocks noGrp="1"/>
          </p:cNvSpPr>
          <p:nvPr>
            <p:ph type="tbl" sz="quarter" idx="15"/>
          </p:nvPr>
        </p:nvSpPr>
        <p:spPr bwMode="gray">
          <a:xfrm>
            <a:off x="358776" y="2060575"/>
            <a:ext cx="8426449" cy="3960813"/>
          </a:xfrm>
        </p:spPr>
        <p:txBody>
          <a:bodyPr tIns="540000" anchor="ctr" anchorCtr="0"/>
          <a:lstStyle>
            <a:lvl1pPr algn="ctr">
              <a:defRPr sz="1400" b="0"/>
            </a:lvl1pPr>
          </a:lstStyle>
          <a:p>
            <a:r>
              <a:rPr lang="fr-FR"/>
              <a:t>Cliquez sur l'icône pour ajouter un tableau</a:t>
            </a:r>
          </a:p>
        </p:txBody>
      </p:sp>
      <p:sp>
        <p:nvSpPr>
          <p:cNvPr id="2" name="Titre 1"/>
          <p:cNvSpPr>
            <a:spLocks noGrp="1"/>
          </p:cNvSpPr>
          <p:nvPr>
            <p:ph type="title" hasCustomPrompt="1"/>
          </p:nvPr>
        </p:nvSpPr>
        <p:spPr bwMode="gray"/>
        <p:txBody>
          <a:bodyPr/>
          <a:lstStyle>
            <a:lvl1pPr>
              <a:defRPr/>
            </a:lvl1pPr>
          </a:lstStyle>
          <a:p>
            <a:r>
              <a:rPr lang="fr-FR" noProof="0" dirty="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358775" y="1520825"/>
            <a:ext cx="8426450" cy="468313"/>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16" name="Espace réservé du texte 8"/>
          <p:cNvSpPr>
            <a:spLocks noGrp="1"/>
          </p:cNvSpPr>
          <p:nvPr>
            <p:ph type="body" sz="quarter" idx="14" hasCustomPrompt="1"/>
          </p:nvPr>
        </p:nvSpPr>
        <p:spPr bwMode="gray">
          <a:xfrm>
            <a:off x="900113" y="2366574"/>
            <a:ext cx="2086792" cy="1152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1833131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mmaire_Chapitre_2">
    <p:spTree>
      <p:nvGrpSpPr>
        <p:cNvPr id="1" name=""/>
        <p:cNvGrpSpPr/>
        <p:nvPr/>
      </p:nvGrpSpPr>
      <p:grpSpPr>
        <a:xfrm>
          <a:off x="0" y="0"/>
          <a:ext cx="0" cy="0"/>
          <a:chOff x="0" y="0"/>
          <a:chExt cx="0" cy="0"/>
        </a:xfrm>
      </p:grpSpPr>
      <p:sp>
        <p:nvSpPr>
          <p:cNvPr id="10" name="Forme libre 9"/>
          <p:cNvSpPr/>
          <p:nvPr userDrawn="1"/>
        </p:nvSpPr>
        <p:spPr bwMode="gray">
          <a:xfrm flipV="1">
            <a:off x="4213225" y="368298"/>
            <a:ext cx="4572000" cy="2477070"/>
          </a:xfrm>
          <a:custGeom>
            <a:avLst/>
            <a:gdLst>
              <a:gd name="connsiteX0" fmla="*/ 324272 w 4572000"/>
              <a:gd name="connsiteY0" fmla="*/ 2477070 h 2477070"/>
              <a:gd name="connsiteX1" fmla="*/ 4572000 w 4572000"/>
              <a:gd name="connsiteY1" fmla="*/ 2477070 h 2477070"/>
              <a:gd name="connsiteX2" fmla="*/ 4572000 w 4572000"/>
              <a:gd name="connsiteY2" fmla="*/ 1332000 h 2477070"/>
              <a:gd name="connsiteX3" fmla="*/ 4572000 w 4572000"/>
              <a:gd name="connsiteY3" fmla="*/ 1143051 h 2477070"/>
              <a:gd name="connsiteX4" fmla="*/ 4572000 w 4572000"/>
              <a:gd name="connsiteY4" fmla="*/ 999000 h 2477070"/>
              <a:gd name="connsiteX5" fmla="*/ 3573000 w 4572000"/>
              <a:gd name="connsiteY5" fmla="*/ 0 h 2477070"/>
              <a:gd name="connsiteX6" fmla="*/ 3572987 w 4572000"/>
              <a:gd name="connsiteY6" fmla="*/ 1 h 2477070"/>
              <a:gd name="connsiteX7" fmla="*/ 3311103 w 4572000"/>
              <a:gd name="connsiteY7" fmla="*/ 1 h 2477070"/>
              <a:gd name="connsiteX8" fmla="*/ 3240000 w 4572000"/>
              <a:gd name="connsiteY8" fmla="*/ 1 h 2477070"/>
              <a:gd name="connsiteX9" fmla="*/ 0 w 4572000"/>
              <a:gd name="connsiteY9" fmla="*/ 1 h 2477070"/>
              <a:gd name="connsiteX10" fmla="*/ 0 w 4572000"/>
              <a:gd name="connsiteY10" fmla="*/ 2477069 h 2477070"/>
              <a:gd name="connsiteX11" fmla="*/ 324272 w 4572000"/>
              <a:gd name="connsiteY11" fmla="*/ 2477069 h 247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0" h="2477070">
                <a:moveTo>
                  <a:pt x="324272" y="2477070"/>
                </a:moveTo>
                <a:lnTo>
                  <a:pt x="4572000" y="2477070"/>
                </a:lnTo>
                <a:lnTo>
                  <a:pt x="4572000" y="1332000"/>
                </a:lnTo>
                <a:lnTo>
                  <a:pt x="4572000" y="1143051"/>
                </a:lnTo>
                <a:lnTo>
                  <a:pt x="4572000" y="999000"/>
                </a:lnTo>
                <a:cubicBezTo>
                  <a:pt x="4572000" y="447268"/>
                  <a:pt x="4124732" y="0"/>
                  <a:pt x="3573000" y="0"/>
                </a:cubicBezTo>
                <a:lnTo>
                  <a:pt x="3572987" y="1"/>
                </a:lnTo>
                <a:lnTo>
                  <a:pt x="3311103" y="1"/>
                </a:lnTo>
                <a:lnTo>
                  <a:pt x="3240000" y="1"/>
                </a:lnTo>
                <a:lnTo>
                  <a:pt x="0" y="1"/>
                </a:lnTo>
                <a:lnTo>
                  <a:pt x="0" y="2477069"/>
                </a:lnTo>
                <a:lnTo>
                  <a:pt x="324272" y="2477069"/>
                </a:ln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4680011" y="818300"/>
            <a:ext cx="3600000" cy="1584000"/>
          </a:xfrm>
        </p:spPr>
        <p:txBody>
          <a:bodyPr anchor="ctr" anchorCtr="0"/>
          <a:lstStyle>
            <a:lvl1pPr>
              <a:lnSpc>
                <a:spcPct val="110000"/>
              </a:lnSpc>
              <a:defRPr sz="3100">
                <a:solidFill>
                  <a:schemeClr val="bg1"/>
                </a:solidFill>
              </a:defRPr>
            </a:lvl1pPr>
          </a:lstStyle>
          <a:p>
            <a:r>
              <a:rPr lang="fr-FR" noProof="0" dirty="0"/>
              <a:t>Titre</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4000" y="6669088"/>
            <a:ext cx="360000" cy="188912"/>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18" name="Espace réservé du texte 17"/>
          <p:cNvSpPr>
            <a:spLocks noGrp="1"/>
          </p:cNvSpPr>
          <p:nvPr>
            <p:ph type="body" sz="quarter" idx="13" hasCustomPrompt="1"/>
          </p:nvPr>
        </p:nvSpPr>
        <p:spPr bwMode="gray">
          <a:xfrm>
            <a:off x="0" y="0"/>
            <a:ext cx="3599892" cy="2880000"/>
          </a:xfrm>
        </p:spPr>
        <p:txBody>
          <a:bodyPr anchor="b" anchorCtr="0"/>
          <a:lstStyle>
            <a:lvl1pPr algn="r">
              <a:lnSpc>
                <a:spcPct val="100000"/>
              </a:lnSpc>
              <a:defRPr sz="18200" b="0">
                <a:solidFill>
                  <a:schemeClr val="accent4"/>
                </a:solidFill>
              </a:defRPr>
            </a:lvl1pPr>
          </a:lstStyle>
          <a:p>
            <a:pPr lvl="0"/>
            <a:r>
              <a:rPr lang="fr-FR" dirty="0"/>
              <a:t>00.</a:t>
            </a:r>
          </a:p>
        </p:txBody>
      </p:sp>
      <p:sp>
        <p:nvSpPr>
          <p:cNvPr id="20" name="Espace réservé du texte 19"/>
          <p:cNvSpPr>
            <a:spLocks noGrp="1"/>
          </p:cNvSpPr>
          <p:nvPr>
            <p:ph type="body" sz="quarter" idx="14" hasCustomPrompt="1"/>
          </p:nvPr>
        </p:nvSpPr>
        <p:spPr bwMode="gray">
          <a:xfrm>
            <a:off x="358774" y="2914819"/>
            <a:ext cx="8426451" cy="3106570"/>
          </a:xfrm>
        </p:spPr>
        <p:txBody>
          <a:bodyPr/>
          <a:lstStyle>
            <a:lvl1pPr>
              <a:spcAft>
                <a:spcPts val="21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2138972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_2">
    <p:spTree>
      <p:nvGrpSpPr>
        <p:cNvPr id="1" name=""/>
        <p:cNvGrpSpPr/>
        <p:nvPr/>
      </p:nvGrpSpPr>
      <p:grpSpPr>
        <a:xfrm>
          <a:off x="0" y="0"/>
          <a:ext cx="0" cy="0"/>
          <a:chOff x="0" y="0"/>
          <a:chExt cx="0" cy="0"/>
        </a:xfrm>
      </p:grpSpPr>
      <p:sp>
        <p:nvSpPr>
          <p:cNvPr id="8" name="Forme libre 7"/>
          <p:cNvSpPr/>
          <p:nvPr userDrawn="1"/>
        </p:nvSpPr>
        <p:spPr>
          <a:xfrm flipV="1">
            <a:off x="3779913" y="3177697"/>
            <a:ext cx="5005312" cy="3312002"/>
          </a:xfrm>
          <a:custGeom>
            <a:avLst/>
            <a:gdLst>
              <a:gd name="connsiteX0" fmla="*/ 0 w 5005312"/>
              <a:gd name="connsiteY0" fmla="*/ 3312002 h 3312002"/>
              <a:gd name="connsiteX1" fmla="*/ 5005312 w 5005312"/>
              <a:gd name="connsiteY1" fmla="*/ 3312002 h 3312002"/>
              <a:gd name="connsiteX2" fmla="*/ 5005312 w 5005312"/>
              <a:gd name="connsiteY2" fmla="*/ 1332000 h 3312002"/>
              <a:gd name="connsiteX3" fmla="*/ 5005312 w 5005312"/>
              <a:gd name="connsiteY3" fmla="*/ 1143053 h 3312002"/>
              <a:gd name="connsiteX4" fmla="*/ 5005312 w 5005312"/>
              <a:gd name="connsiteY4" fmla="*/ 999000 h 3312002"/>
              <a:gd name="connsiteX5" fmla="*/ 4006312 w 5005312"/>
              <a:gd name="connsiteY5" fmla="*/ 0 h 3312002"/>
              <a:gd name="connsiteX6" fmla="*/ 4006299 w 5005312"/>
              <a:gd name="connsiteY6" fmla="*/ 1 h 3312002"/>
              <a:gd name="connsiteX7" fmla="*/ 3744416 w 5005312"/>
              <a:gd name="connsiteY7" fmla="*/ 1 h 3312002"/>
              <a:gd name="connsiteX8" fmla="*/ 3673312 w 5005312"/>
              <a:gd name="connsiteY8" fmla="*/ 1 h 3312002"/>
              <a:gd name="connsiteX9" fmla="*/ 0 w 5005312"/>
              <a:gd name="connsiteY9" fmla="*/ 1 h 3312002"/>
              <a:gd name="connsiteX10" fmla="*/ 0 w 5005312"/>
              <a:gd name="connsiteY10" fmla="*/ 1143053 h 3312002"/>
              <a:gd name="connsiteX11" fmla="*/ 0 w 5005312"/>
              <a:gd name="connsiteY11" fmla="*/ 2477069 h 331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5312" h="3312002">
                <a:moveTo>
                  <a:pt x="0" y="3312002"/>
                </a:moveTo>
                <a:lnTo>
                  <a:pt x="5005312" y="3312002"/>
                </a:lnTo>
                <a:lnTo>
                  <a:pt x="5005312" y="1332000"/>
                </a:lnTo>
                <a:lnTo>
                  <a:pt x="5005312" y="1143053"/>
                </a:lnTo>
                <a:lnTo>
                  <a:pt x="5005312" y="999000"/>
                </a:lnTo>
                <a:cubicBezTo>
                  <a:pt x="5005312" y="447268"/>
                  <a:pt x="4558044" y="0"/>
                  <a:pt x="4006312" y="0"/>
                </a:cubicBezTo>
                <a:lnTo>
                  <a:pt x="4006299" y="1"/>
                </a:lnTo>
                <a:lnTo>
                  <a:pt x="3744416" y="1"/>
                </a:lnTo>
                <a:lnTo>
                  <a:pt x="3673312" y="1"/>
                </a:lnTo>
                <a:lnTo>
                  <a:pt x="0" y="1"/>
                </a:lnTo>
                <a:lnTo>
                  <a:pt x="0" y="1143053"/>
                </a:lnTo>
                <a:lnTo>
                  <a:pt x="0" y="247706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142751" y="737192"/>
            <a:ext cx="3457141" cy="2952303"/>
          </a:xfrm>
        </p:spPr>
        <p:txBody>
          <a:bodyPr anchor="b" anchorCtr="0"/>
          <a:lstStyle>
            <a:lvl1pPr algn="r">
              <a:defRPr sz="18200" b="0">
                <a:solidFill>
                  <a:schemeClr val="accent4"/>
                </a:solidFill>
              </a:defRPr>
            </a:lvl1pPr>
          </a:lstStyle>
          <a:p>
            <a:r>
              <a:rPr lang="fr-FR" noProof="0" dirty="0"/>
              <a:t>00.</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5225" y="6669088"/>
            <a:ext cx="360000" cy="188912"/>
          </a:xfrm>
        </p:spPr>
        <p:txBody>
          <a:bodyPr/>
          <a:lstStyle>
            <a:lvl1pPr>
              <a:defRPr sz="100" b="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4572000" y="3519553"/>
            <a:ext cx="3780000" cy="2628292"/>
          </a:xfrm>
        </p:spPr>
        <p:txBody>
          <a:bodyPr anchor="ctr" anchorCtr="0"/>
          <a:lstStyle>
            <a:lvl1pPr>
              <a:lnSpc>
                <a:spcPct val="110000"/>
              </a:lnSpc>
              <a:defRPr sz="3100">
                <a:solidFill>
                  <a:schemeClr val="bg1"/>
                </a:solidFill>
              </a:defRPr>
            </a:lvl1pPr>
          </a:lstStyle>
          <a:p>
            <a:pPr lvl="0"/>
            <a:r>
              <a:rPr lang="fr-FR" dirty="0"/>
              <a:t>Titre du chapitre</a:t>
            </a:r>
          </a:p>
        </p:txBody>
      </p:sp>
    </p:spTree>
    <p:extLst>
      <p:ext uri="{BB962C8B-B14F-4D97-AF65-F5344CB8AC3E}">
        <p14:creationId xmlns:p14="http://schemas.microsoft.com/office/powerpoint/2010/main" val="12321669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_Bloc et Texte_2">
    <p:spTree>
      <p:nvGrpSpPr>
        <p:cNvPr id="1" name=""/>
        <p:cNvGrpSpPr/>
        <p:nvPr/>
      </p:nvGrpSpPr>
      <p:grpSpPr>
        <a:xfrm>
          <a:off x="0" y="0"/>
          <a:ext cx="0" cy="0"/>
          <a:chOff x="0" y="0"/>
          <a:chExt cx="0" cy="0"/>
        </a:xfrm>
      </p:grpSpPr>
      <p:sp>
        <p:nvSpPr>
          <p:cNvPr id="10" name="Forme libre 9"/>
          <p:cNvSpPr/>
          <p:nvPr userDrawn="1"/>
        </p:nvSpPr>
        <p:spPr>
          <a:xfrm flipH="1">
            <a:off x="363187" y="1052513"/>
            <a:ext cx="2916001" cy="2088157"/>
          </a:xfrm>
          <a:custGeom>
            <a:avLst/>
            <a:gdLst>
              <a:gd name="connsiteX0" fmla="*/ 2916001 w 2916001"/>
              <a:gd name="connsiteY0" fmla="*/ 0 h 2088157"/>
              <a:gd name="connsiteX1" fmla="*/ 1315159 w 2916001"/>
              <a:gd name="connsiteY1" fmla="*/ 0 h 2088157"/>
              <a:gd name="connsiteX2" fmla="*/ 1315159 w 2916001"/>
              <a:gd name="connsiteY2" fmla="*/ 1 h 2088157"/>
              <a:gd name="connsiteX3" fmla="*/ 999013 w 2916001"/>
              <a:gd name="connsiteY3" fmla="*/ 1 h 2088157"/>
              <a:gd name="connsiteX4" fmla="*/ 999000 w 2916001"/>
              <a:gd name="connsiteY4" fmla="*/ 0 h 2088157"/>
              <a:gd name="connsiteX5" fmla="*/ 0 w 2916001"/>
              <a:gd name="connsiteY5" fmla="*/ 999000 h 2088157"/>
              <a:gd name="connsiteX6" fmla="*/ 0 w 2916001"/>
              <a:gd name="connsiteY6" fmla="*/ 1332000 h 2088157"/>
              <a:gd name="connsiteX7" fmla="*/ 1 w 2916001"/>
              <a:gd name="connsiteY7" fmla="*/ 1332000 h 2088157"/>
              <a:gd name="connsiteX8" fmla="*/ 1 w 2916001"/>
              <a:gd name="connsiteY8" fmla="*/ 2088157 h 2088157"/>
              <a:gd name="connsiteX9" fmla="*/ 2916000 w 2916001"/>
              <a:gd name="connsiteY9" fmla="*/ 2088157 h 2088157"/>
              <a:gd name="connsiteX10" fmla="*/ 2916000 w 2916001"/>
              <a:gd name="connsiteY10" fmla="*/ 1332508 h 2088157"/>
              <a:gd name="connsiteX11" fmla="*/ 2916001 w 2916001"/>
              <a:gd name="connsiteY11" fmla="*/ 1332508 h 208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1" h="2088157">
                <a:moveTo>
                  <a:pt x="2916001" y="0"/>
                </a:moveTo>
                <a:lnTo>
                  <a:pt x="1315159" y="0"/>
                </a:lnTo>
                <a:lnTo>
                  <a:pt x="1315159" y="1"/>
                </a:lnTo>
                <a:lnTo>
                  <a:pt x="999013" y="1"/>
                </a:lnTo>
                <a:lnTo>
                  <a:pt x="999000" y="0"/>
                </a:lnTo>
                <a:cubicBezTo>
                  <a:pt x="447268" y="0"/>
                  <a:pt x="0" y="447268"/>
                  <a:pt x="0" y="999000"/>
                </a:cubicBezTo>
                <a:lnTo>
                  <a:pt x="0" y="1332000"/>
                </a:lnTo>
                <a:lnTo>
                  <a:pt x="1" y="1332000"/>
                </a:lnTo>
                <a:lnTo>
                  <a:pt x="1" y="2088157"/>
                </a:lnTo>
                <a:lnTo>
                  <a:pt x="2916000" y="2088157"/>
                </a:lnTo>
                <a:lnTo>
                  <a:pt x="2916000" y="1332508"/>
                </a:lnTo>
                <a:lnTo>
                  <a:pt x="2916001" y="13325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 name="Espace réservé du contenu 2"/>
          <p:cNvSpPr>
            <a:spLocks noGrp="1"/>
          </p:cNvSpPr>
          <p:nvPr>
            <p:ph idx="1" hasCustomPrompt="1"/>
          </p:nvPr>
        </p:nvSpPr>
        <p:spPr bwMode="gray">
          <a:xfrm>
            <a:off x="3671901" y="1052513"/>
            <a:ext cx="5113324" cy="496887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4" hasCustomPrompt="1"/>
          </p:nvPr>
        </p:nvSpPr>
        <p:spPr bwMode="gray">
          <a:xfrm>
            <a:off x="665107" y="1403637"/>
            <a:ext cx="2303337" cy="1458198"/>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641871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texte et tableau_2">
    <p:spTree>
      <p:nvGrpSpPr>
        <p:cNvPr id="1" name=""/>
        <p:cNvGrpSpPr/>
        <p:nvPr/>
      </p:nvGrpSpPr>
      <p:grpSpPr>
        <a:xfrm>
          <a:off x="0" y="0"/>
          <a:ext cx="0" cy="0"/>
          <a:chOff x="0" y="0"/>
          <a:chExt cx="0" cy="0"/>
        </a:xfrm>
      </p:grpSpPr>
      <p:sp>
        <p:nvSpPr>
          <p:cNvPr id="17" name="Forme libre 16"/>
          <p:cNvSpPr/>
          <p:nvPr userDrawn="1"/>
        </p:nvSpPr>
        <p:spPr>
          <a:xfrm flipH="1">
            <a:off x="361096" y="2060575"/>
            <a:ext cx="2916002" cy="1764469"/>
          </a:xfrm>
          <a:custGeom>
            <a:avLst/>
            <a:gdLst>
              <a:gd name="connsiteX0" fmla="*/ 2916001 w 2916002"/>
              <a:gd name="connsiteY0" fmla="*/ 0 h 1764469"/>
              <a:gd name="connsiteX1" fmla="*/ 1315159 w 2916002"/>
              <a:gd name="connsiteY1" fmla="*/ 0 h 1764469"/>
              <a:gd name="connsiteX2" fmla="*/ 1315159 w 2916002"/>
              <a:gd name="connsiteY2" fmla="*/ 1 h 1764469"/>
              <a:gd name="connsiteX3" fmla="*/ 999013 w 2916002"/>
              <a:gd name="connsiteY3" fmla="*/ 1 h 1764469"/>
              <a:gd name="connsiteX4" fmla="*/ 999000 w 2916002"/>
              <a:gd name="connsiteY4" fmla="*/ 0 h 1764469"/>
              <a:gd name="connsiteX5" fmla="*/ 0 w 2916002"/>
              <a:gd name="connsiteY5" fmla="*/ 999000 h 1764469"/>
              <a:gd name="connsiteX6" fmla="*/ 0 w 2916002"/>
              <a:gd name="connsiteY6" fmla="*/ 1332000 h 1764469"/>
              <a:gd name="connsiteX7" fmla="*/ 3 w 2916002"/>
              <a:gd name="connsiteY7" fmla="*/ 1332000 h 1764469"/>
              <a:gd name="connsiteX8" fmla="*/ 3 w 2916002"/>
              <a:gd name="connsiteY8" fmla="*/ 1764469 h 1764469"/>
              <a:gd name="connsiteX9" fmla="*/ 2916002 w 2916002"/>
              <a:gd name="connsiteY9" fmla="*/ 1764469 h 1764469"/>
              <a:gd name="connsiteX10" fmla="*/ 2916002 w 2916002"/>
              <a:gd name="connsiteY10" fmla="*/ 1224359 h 1764469"/>
              <a:gd name="connsiteX11" fmla="*/ 2916001 w 2916002"/>
              <a:gd name="connsiteY11" fmla="*/ 1224359 h 176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2" h="1764469">
                <a:moveTo>
                  <a:pt x="2916001" y="0"/>
                </a:moveTo>
                <a:lnTo>
                  <a:pt x="1315159" y="0"/>
                </a:lnTo>
                <a:lnTo>
                  <a:pt x="1315159" y="1"/>
                </a:lnTo>
                <a:lnTo>
                  <a:pt x="999013" y="1"/>
                </a:lnTo>
                <a:lnTo>
                  <a:pt x="999000" y="0"/>
                </a:lnTo>
                <a:cubicBezTo>
                  <a:pt x="447268" y="0"/>
                  <a:pt x="0" y="447268"/>
                  <a:pt x="0" y="999000"/>
                </a:cubicBezTo>
                <a:lnTo>
                  <a:pt x="0" y="1332000"/>
                </a:lnTo>
                <a:lnTo>
                  <a:pt x="3" y="1332000"/>
                </a:lnTo>
                <a:lnTo>
                  <a:pt x="3" y="1764469"/>
                </a:lnTo>
                <a:lnTo>
                  <a:pt x="2916002" y="1764469"/>
                </a:lnTo>
                <a:lnTo>
                  <a:pt x="2916002" y="1224359"/>
                </a:lnTo>
                <a:lnTo>
                  <a:pt x="2916001" y="12243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Espace réservé du tableau 22"/>
          <p:cNvSpPr>
            <a:spLocks noGrp="1"/>
          </p:cNvSpPr>
          <p:nvPr>
            <p:ph type="tbl" sz="quarter" idx="15"/>
          </p:nvPr>
        </p:nvSpPr>
        <p:spPr bwMode="gray">
          <a:xfrm>
            <a:off x="358776" y="2060575"/>
            <a:ext cx="8426449" cy="3960813"/>
          </a:xfrm>
        </p:spPr>
        <p:txBody>
          <a:bodyPr tIns="540000" anchor="ctr" anchorCtr="0"/>
          <a:lstStyle>
            <a:lvl1pPr algn="ctr">
              <a:defRPr sz="1400" b="0"/>
            </a:lvl1pPr>
          </a:lstStyle>
          <a:p>
            <a:r>
              <a:rPr lang="fr-FR"/>
              <a:t>Cliquez sur l'icône pour ajouter un tableau</a:t>
            </a:r>
          </a:p>
        </p:txBody>
      </p:sp>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358775" y="1520825"/>
            <a:ext cx="8426450" cy="468313"/>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16" name="Espace réservé du texte 8"/>
          <p:cNvSpPr>
            <a:spLocks noGrp="1"/>
          </p:cNvSpPr>
          <p:nvPr>
            <p:ph type="body" sz="quarter" idx="14" hasCustomPrompt="1"/>
          </p:nvPr>
        </p:nvSpPr>
        <p:spPr bwMode="gray">
          <a:xfrm>
            <a:off x="900113" y="2366574"/>
            <a:ext cx="2086792" cy="1152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2808643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ommaire_Chapitre_3">
    <p:spTree>
      <p:nvGrpSpPr>
        <p:cNvPr id="1" name=""/>
        <p:cNvGrpSpPr/>
        <p:nvPr/>
      </p:nvGrpSpPr>
      <p:grpSpPr>
        <a:xfrm>
          <a:off x="0" y="0"/>
          <a:ext cx="0" cy="0"/>
          <a:chOff x="0" y="0"/>
          <a:chExt cx="0" cy="0"/>
        </a:xfrm>
      </p:grpSpPr>
      <p:sp>
        <p:nvSpPr>
          <p:cNvPr id="10" name="Forme libre 9"/>
          <p:cNvSpPr/>
          <p:nvPr userDrawn="1"/>
        </p:nvSpPr>
        <p:spPr bwMode="gray">
          <a:xfrm flipV="1">
            <a:off x="4213225" y="368298"/>
            <a:ext cx="4572000" cy="2477070"/>
          </a:xfrm>
          <a:custGeom>
            <a:avLst/>
            <a:gdLst>
              <a:gd name="connsiteX0" fmla="*/ 324272 w 4572000"/>
              <a:gd name="connsiteY0" fmla="*/ 2477070 h 2477070"/>
              <a:gd name="connsiteX1" fmla="*/ 4572000 w 4572000"/>
              <a:gd name="connsiteY1" fmla="*/ 2477070 h 2477070"/>
              <a:gd name="connsiteX2" fmla="*/ 4572000 w 4572000"/>
              <a:gd name="connsiteY2" fmla="*/ 1332000 h 2477070"/>
              <a:gd name="connsiteX3" fmla="*/ 4572000 w 4572000"/>
              <a:gd name="connsiteY3" fmla="*/ 1143051 h 2477070"/>
              <a:gd name="connsiteX4" fmla="*/ 4572000 w 4572000"/>
              <a:gd name="connsiteY4" fmla="*/ 999000 h 2477070"/>
              <a:gd name="connsiteX5" fmla="*/ 3573000 w 4572000"/>
              <a:gd name="connsiteY5" fmla="*/ 0 h 2477070"/>
              <a:gd name="connsiteX6" fmla="*/ 3572987 w 4572000"/>
              <a:gd name="connsiteY6" fmla="*/ 1 h 2477070"/>
              <a:gd name="connsiteX7" fmla="*/ 3311103 w 4572000"/>
              <a:gd name="connsiteY7" fmla="*/ 1 h 2477070"/>
              <a:gd name="connsiteX8" fmla="*/ 3240000 w 4572000"/>
              <a:gd name="connsiteY8" fmla="*/ 1 h 2477070"/>
              <a:gd name="connsiteX9" fmla="*/ 0 w 4572000"/>
              <a:gd name="connsiteY9" fmla="*/ 1 h 2477070"/>
              <a:gd name="connsiteX10" fmla="*/ 0 w 4572000"/>
              <a:gd name="connsiteY10" fmla="*/ 2477069 h 2477070"/>
              <a:gd name="connsiteX11" fmla="*/ 324272 w 4572000"/>
              <a:gd name="connsiteY11" fmla="*/ 2477069 h 247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0" h="2477070">
                <a:moveTo>
                  <a:pt x="324272" y="2477070"/>
                </a:moveTo>
                <a:lnTo>
                  <a:pt x="4572000" y="2477070"/>
                </a:lnTo>
                <a:lnTo>
                  <a:pt x="4572000" y="1332000"/>
                </a:lnTo>
                <a:lnTo>
                  <a:pt x="4572000" y="1143051"/>
                </a:lnTo>
                <a:lnTo>
                  <a:pt x="4572000" y="999000"/>
                </a:lnTo>
                <a:cubicBezTo>
                  <a:pt x="4572000" y="447268"/>
                  <a:pt x="4124732" y="0"/>
                  <a:pt x="3573000" y="0"/>
                </a:cubicBezTo>
                <a:lnTo>
                  <a:pt x="3572987" y="1"/>
                </a:lnTo>
                <a:lnTo>
                  <a:pt x="3311103" y="1"/>
                </a:lnTo>
                <a:lnTo>
                  <a:pt x="3240000" y="1"/>
                </a:lnTo>
                <a:lnTo>
                  <a:pt x="0" y="1"/>
                </a:lnTo>
                <a:lnTo>
                  <a:pt x="0" y="2477069"/>
                </a:lnTo>
                <a:lnTo>
                  <a:pt x="324272" y="2477069"/>
                </a:ln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4680011" y="818300"/>
            <a:ext cx="3600000" cy="1584000"/>
          </a:xfrm>
        </p:spPr>
        <p:txBody>
          <a:bodyPr anchor="ctr" anchorCtr="0"/>
          <a:lstStyle>
            <a:lvl1pPr>
              <a:lnSpc>
                <a:spcPct val="110000"/>
              </a:lnSpc>
              <a:defRPr sz="3100">
                <a:solidFill>
                  <a:schemeClr val="bg1"/>
                </a:solidFill>
              </a:defRPr>
            </a:lvl1pPr>
          </a:lstStyle>
          <a:p>
            <a:r>
              <a:rPr lang="fr-FR" noProof="0" dirty="0"/>
              <a:t>Titre</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4000" y="6669088"/>
            <a:ext cx="360000" cy="188912"/>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18" name="Espace réservé du texte 17"/>
          <p:cNvSpPr>
            <a:spLocks noGrp="1"/>
          </p:cNvSpPr>
          <p:nvPr>
            <p:ph type="body" sz="quarter" idx="13" hasCustomPrompt="1"/>
          </p:nvPr>
        </p:nvSpPr>
        <p:spPr bwMode="gray">
          <a:xfrm>
            <a:off x="0" y="0"/>
            <a:ext cx="3599892" cy="2880000"/>
          </a:xfrm>
        </p:spPr>
        <p:txBody>
          <a:bodyPr anchor="b" anchorCtr="0"/>
          <a:lstStyle>
            <a:lvl1pPr algn="r">
              <a:lnSpc>
                <a:spcPct val="100000"/>
              </a:lnSpc>
              <a:defRPr sz="18200" b="0">
                <a:solidFill>
                  <a:schemeClr val="accent5"/>
                </a:solidFill>
              </a:defRPr>
            </a:lvl1pPr>
          </a:lstStyle>
          <a:p>
            <a:pPr lvl="0"/>
            <a:r>
              <a:rPr lang="fr-FR" dirty="0"/>
              <a:t>00.</a:t>
            </a:r>
          </a:p>
        </p:txBody>
      </p:sp>
      <p:sp>
        <p:nvSpPr>
          <p:cNvPr id="20" name="Espace réservé du texte 19"/>
          <p:cNvSpPr>
            <a:spLocks noGrp="1"/>
          </p:cNvSpPr>
          <p:nvPr>
            <p:ph type="body" sz="quarter" idx="14" hasCustomPrompt="1"/>
          </p:nvPr>
        </p:nvSpPr>
        <p:spPr bwMode="gray">
          <a:xfrm>
            <a:off x="358774" y="2914819"/>
            <a:ext cx="8426451" cy="3106570"/>
          </a:xfrm>
        </p:spPr>
        <p:txBody>
          <a:bodyPr/>
          <a:lstStyle>
            <a:lvl1pPr>
              <a:spcAft>
                <a:spcPts val="21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18784263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pitre_3">
    <p:spTree>
      <p:nvGrpSpPr>
        <p:cNvPr id="1" name=""/>
        <p:cNvGrpSpPr/>
        <p:nvPr/>
      </p:nvGrpSpPr>
      <p:grpSpPr>
        <a:xfrm>
          <a:off x="0" y="0"/>
          <a:ext cx="0" cy="0"/>
          <a:chOff x="0" y="0"/>
          <a:chExt cx="0" cy="0"/>
        </a:xfrm>
      </p:grpSpPr>
      <p:sp>
        <p:nvSpPr>
          <p:cNvPr id="8" name="Forme libre 7"/>
          <p:cNvSpPr/>
          <p:nvPr userDrawn="1"/>
        </p:nvSpPr>
        <p:spPr>
          <a:xfrm flipV="1">
            <a:off x="3779913" y="3177697"/>
            <a:ext cx="5005312" cy="3312002"/>
          </a:xfrm>
          <a:custGeom>
            <a:avLst/>
            <a:gdLst>
              <a:gd name="connsiteX0" fmla="*/ 0 w 5005312"/>
              <a:gd name="connsiteY0" fmla="*/ 3312002 h 3312002"/>
              <a:gd name="connsiteX1" fmla="*/ 5005312 w 5005312"/>
              <a:gd name="connsiteY1" fmla="*/ 3312002 h 3312002"/>
              <a:gd name="connsiteX2" fmla="*/ 5005312 w 5005312"/>
              <a:gd name="connsiteY2" fmla="*/ 1332000 h 3312002"/>
              <a:gd name="connsiteX3" fmla="*/ 5005312 w 5005312"/>
              <a:gd name="connsiteY3" fmla="*/ 1143053 h 3312002"/>
              <a:gd name="connsiteX4" fmla="*/ 5005312 w 5005312"/>
              <a:gd name="connsiteY4" fmla="*/ 999000 h 3312002"/>
              <a:gd name="connsiteX5" fmla="*/ 4006312 w 5005312"/>
              <a:gd name="connsiteY5" fmla="*/ 0 h 3312002"/>
              <a:gd name="connsiteX6" fmla="*/ 4006299 w 5005312"/>
              <a:gd name="connsiteY6" fmla="*/ 1 h 3312002"/>
              <a:gd name="connsiteX7" fmla="*/ 3744416 w 5005312"/>
              <a:gd name="connsiteY7" fmla="*/ 1 h 3312002"/>
              <a:gd name="connsiteX8" fmla="*/ 3673312 w 5005312"/>
              <a:gd name="connsiteY8" fmla="*/ 1 h 3312002"/>
              <a:gd name="connsiteX9" fmla="*/ 0 w 5005312"/>
              <a:gd name="connsiteY9" fmla="*/ 1 h 3312002"/>
              <a:gd name="connsiteX10" fmla="*/ 0 w 5005312"/>
              <a:gd name="connsiteY10" fmla="*/ 1143053 h 3312002"/>
              <a:gd name="connsiteX11" fmla="*/ 0 w 5005312"/>
              <a:gd name="connsiteY11" fmla="*/ 2477069 h 331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5312" h="3312002">
                <a:moveTo>
                  <a:pt x="0" y="3312002"/>
                </a:moveTo>
                <a:lnTo>
                  <a:pt x="5005312" y="3312002"/>
                </a:lnTo>
                <a:lnTo>
                  <a:pt x="5005312" y="1332000"/>
                </a:lnTo>
                <a:lnTo>
                  <a:pt x="5005312" y="1143053"/>
                </a:lnTo>
                <a:lnTo>
                  <a:pt x="5005312" y="999000"/>
                </a:lnTo>
                <a:cubicBezTo>
                  <a:pt x="5005312" y="447268"/>
                  <a:pt x="4558044" y="0"/>
                  <a:pt x="4006312" y="0"/>
                </a:cubicBezTo>
                <a:lnTo>
                  <a:pt x="4006299" y="1"/>
                </a:lnTo>
                <a:lnTo>
                  <a:pt x="3744416" y="1"/>
                </a:lnTo>
                <a:lnTo>
                  <a:pt x="3673312" y="1"/>
                </a:lnTo>
                <a:lnTo>
                  <a:pt x="0" y="1"/>
                </a:lnTo>
                <a:lnTo>
                  <a:pt x="0" y="1143053"/>
                </a:lnTo>
                <a:lnTo>
                  <a:pt x="0" y="247706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142751" y="737192"/>
            <a:ext cx="3457141" cy="2952303"/>
          </a:xfrm>
        </p:spPr>
        <p:txBody>
          <a:bodyPr anchor="b" anchorCtr="0"/>
          <a:lstStyle>
            <a:lvl1pPr algn="r">
              <a:defRPr sz="18200" b="0">
                <a:solidFill>
                  <a:schemeClr val="accent5"/>
                </a:solidFill>
              </a:defRPr>
            </a:lvl1pPr>
          </a:lstStyle>
          <a:p>
            <a:r>
              <a:rPr lang="fr-FR" noProof="0" dirty="0"/>
              <a:t>00.</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5225" y="6669088"/>
            <a:ext cx="360000" cy="188912"/>
          </a:xfrm>
        </p:spPr>
        <p:txBody>
          <a:bodyPr/>
          <a:lstStyle>
            <a:lvl1pPr>
              <a:defRPr sz="100" b="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4572000" y="3519553"/>
            <a:ext cx="3780000" cy="2628292"/>
          </a:xfrm>
        </p:spPr>
        <p:txBody>
          <a:bodyPr anchor="ctr" anchorCtr="0"/>
          <a:lstStyle>
            <a:lvl1pPr>
              <a:lnSpc>
                <a:spcPct val="110000"/>
              </a:lnSpc>
              <a:defRPr sz="3100">
                <a:solidFill>
                  <a:schemeClr val="bg1"/>
                </a:solidFill>
              </a:defRPr>
            </a:lvl1pPr>
          </a:lstStyle>
          <a:p>
            <a:pPr lvl="0"/>
            <a:r>
              <a:rPr lang="fr-FR" dirty="0"/>
              <a:t>Titre du chapitre</a:t>
            </a:r>
          </a:p>
        </p:txBody>
      </p:sp>
    </p:spTree>
    <p:extLst>
      <p:ext uri="{BB962C8B-B14F-4D97-AF65-F5344CB8AC3E}">
        <p14:creationId xmlns:p14="http://schemas.microsoft.com/office/powerpoint/2010/main" val="7347479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_Bloc et Texte_3">
    <p:spTree>
      <p:nvGrpSpPr>
        <p:cNvPr id="1" name=""/>
        <p:cNvGrpSpPr/>
        <p:nvPr/>
      </p:nvGrpSpPr>
      <p:grpSpPr>
        <a:xfrm>
          <a:off x="0" y="0"/>
          <a:ext cx="0" cy="0"/>
          <a:chOff x="0" y="0"/>
          <a:chExt cx="0" cy="0"/>
        </a:xfrm>
      </p:grpSpPr>
      <p:sp>
        <p:nvSpPr>
          <p:cNvPr id="10" name="Forme libre 9"/>
          <p:cNvSpPr/>
          <p:nvPr userDrawn="1"/>
        </p:nvSpPr>
        <p:spPr>
          <a:xfrm flipH="1">
            <a:off x="363187" y="1052513"/>
            <a:ext cx="2916001" cy="2088157"/>
          </a:xfrm>
          <a:custGeom>
            <a:avLst/>
            <a:gdLst>
              <a:gd name="connsiteX0" fmla="*/ 2916001 w 2916001"/>
              <a:gd name="connsiteY0" fmla="*/ 0 h 2088157"/>
              <a:gd name="connsiteX1" fmla="*/ 1315159 w 2916001"/>
              <a:gd name="connsiteY1" fmla="*/ 0 h 2088157"/>
              <a:gd name="connsiteX2" fmla="*/ 1315159 w 2916001"/>
              <a:gd name="connsiteY2" fmla="*/ 1 h 2088157"/>
              <a:gd name="connsiteX3" fmla="*/ 999013 w 2916001"/>
              <a:gd name="connsiteY3" fmla="*/ 1 h 2088157"/>
              <a:gd name="connsiteX4" fmla="*/ 999000 w 2916001"/>
              <a:gd name="connsiteY4" fmla="*/ 0 h 2088157"/>
              <a:gd name="connsiteX5" fmla="*/ 0 w 2916001"/>
              <a:gd name="connsiteY5" fmla="*/ 999000 h 2088157"/>
              <a:gd name="connsiteX6" fmla="*/ 0 w 2916001"/>
              <a:gd name="connsiteY6" fmla="*/ 1332000 h 2088157"/>
              <a:gd name="connsiteX7" fmla="*/ 1 w 2916001"/>
              <a:gd name="connsiteY7" fmla="*/ 1332000 h 2088157"/>
              <a:gd name="connsiteX8" fmla="*/ 1 w 2916001"/>
              <a:gd name="connsiteY8" fmla="*/ 2088157 h 2088157"/>
              <a:gd name="connsiteX9" fmla="*/ 2916000 w 2916001"/>
              <a:gd name="connsiteY9" fmla="*/ 2088157 h 2088157"/>
              <a:gd name="connsiteX10" fmla="*/ 2916000 w 2916001"/>
              <a:gd name="connsiteY10" fmla="*/ 1332508 h 2088157"/>
              <a:gd name="connsiteX11" fmla="*/ 2916001 w 2916001"/>
              <a:gd name="connsiteY11" fmla="*/ 1332508 h 208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1" h="2088157">
                <a:moveTo>
                  <a:pt x="2916001" y="0"/>
                </a:moveTo>
                <a:lnTo>
                  <a:pt x="1315159" y="0"/>
                </a:lnTo>
                <a:lnTo>
                  <a:pt x="1315159" y="1"/>
                </a:lnTo>
                <a:lnTo>
                  <a:pt x="999013" y="1"/>
                </a:lnTo>
                <a:lnTo>
                  <a:pt x="999000" y="0"/>
                </a:lnTo>
                <a:cubicBezTo>
                  <a:pt x="447268" y="0"/>
                  <a:pt x="0" y="447268"/>
                  <a:pt x="0" y="999000"/>
                </a:cubicBezTo>
                <a:lnTo>
                  <a:pt x="0" y="1332000"/>
                </a:lnTo>
                <a:lnTo>
                  <a:pt x="1" y="1332000"/>
                </a:lnTo>
                <a:lnTo>
                  <a:pt x="1" y="2088157"/>
                </a:lnTo>
                <a:lnTo>
                  <a:pt x="2916000" y="2088157"/>
                </a:lnTo>
                <a:lnTo>
                  <a:pt x="2916000" y="1332508"/>
                </a:lnTo>
                <a:lnTo>
                  <a:pt x="2916001" y="133250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 name="Espace réservé du contenu 2"/>
          <p:cNvSpPr>
            <a:spLocks noGrp="1"/>
          </p:cNvSpPr>
          <p:nvPr>
            <p:ph idx="1" hasCustomPrompt="1"/>
          </p:nvPr>
        </p:nvSpPr>
        <p:spPr bwMode="gray">
          <a:xfrm>
            <a:off x="3671901" y="1052513"/>
            <a:ext cx="5113324" cy="4968876"/>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4" hasCustomPrompt="1"/>
          </p:nvPr>
        </p:nvSpPr>
        <p:spPr bwMode="gray">
          <a:xfrm>
            <a:off x="665107" y="1403637"/>
            <a:ext cx="2303337" cy="1458198"/>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520815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texte et tableau_3">
    <p:spTree>
      <p:nvGrpSpPr>
        <p:cNvPr id="1" name=""/>
        <p:cNvGrpSpPr/>
        <p:nvPr/>
      </p:nvGrpSpPr>
      <p:grpSpPr>
        <a:xfrm>
          <a:off x="0" y="0"/>
          <a:ext cx="0" cy="0"/>
          <a:chOff x="0" y="0"/>
          <a:chExt cx="0" cy="0"/>
        </a:xfrm>
      </p:grpSpPr>
      <p:sp>
        <p:nvSpPr>
          <p:cNvPr id="17" name="Forme libre 16"/>
          <p:cNvSpPr/>
          <p:nvPr userDrawn="1"/>
        </p:nvSpPr>
        <p:spPr>
          <a:xfrm flipH="1">
            <a:off x="361096" y="2060575"/>
            <a:ext cx="2916002" cy="1764469"/>
          </a:xfrm>
          <a:custGeom>
            <a:avLst/>
            <a:gdLst>
              <a:gd name="connsiteX0" fmla="*/ 2916001 w 2916002"/>
              <a:gd name="connsiteY0" fmla="*/ 0 h 1764469"/>
              <a:gd name="connsiteX1" fmla="*/ 1315159 w 2916002"/>
              <a:gd name="connsiteY1" fmla="*/ 0 h 1764469"/>
              <a:gd name="connsiteX2" fmla="*/ 1315159 w 2916002"/>
              <a:gd name="connsiteY2" fmla="*/ 1 h 1764469"/>
              <a:gd name="connsiteX3" fmla="*/ 999013 w 2916002"/>
              <a:gd name="connsiteY3" fmla="*/ 1 h 1764469"/>
              <a:gd name="connsiteX4" fmla="*/ 999000 w 2916002"/>
              <a:gd name="connsiteY4" fmla="*/ 0 h 1764469"/>
              <a:gd name="connsiteX5" fmla="*/ 0 w 2916002"/>
              <a:gd name="connsiteY5" fmla="*/ 999000 h 1764469"/>
              <a:gd name="connsiteX6" fmla="*/ 0 w 2916002"/>
              <a:gd name="connsiteY6" fmla="*/ 1332000 h 1764469"/>
              <a:gd name="connsiteX7" fmla="*/ 3 w 2916002"/>
              <a:gd name="connsiteY7" fmla="*/ 1332000 h 1764469"/>
              <a:gd name="connsiteX8" fmla="*/ 3 w 2916002"/>
              <a:gd name="connsiteY8" fmla="*/ 1764469 h 1764469"/>
              <a:gd name="connsiteX9" fmla="*/ 2916002 w 2916002"/>
              <a:gd name="connsiteY9" fmla="*/ 1764469 h 1764469"/>
              <a:gd name="connsiteX10" fmla="*/ 2916002 w 2916002"/>
              <a:gd name="connsiteY10" fmla="*/ 1224359 h 1764469"/>
              <a:gd name="connsiteX11" fmla="*/ 2916001 w 2916002"/>
              <a:gd name="connsiteY11" fmla="*/ 1224359 h 176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2" h="1764469">
                <a:moveTo>
                  <a:pt x="2916001" y="0"/>
                </a:moveTo>
                <a:lnTo>
                  <a:pt x="1315159" y="0"/>
                </a:lnTo>
                <a:lnTo>
                  <a:pt x="1315159" y="1"/>
                </a:lnTo>
                <a:lnTo>
                  <a:pt x="999013" y="1"/>
                </a:lnTo>
                <a:lnTo>
                  <a:pt x="999000" y="0"/>
                </a:lnTo>
                <a:cubicBezTo>
                  <a:pt x="447268" y="0"/>
                  <a:pt x="0" y="447268"/>
                  <a:pt x="0" y="999000"/>
                </a:cubicBezTo>
                <a:lnTo>
                  <a:pt x="0" y="1332000"/>
                </a:lnTo>
                <a:lnTo>
                  <a:pt x="3" y="1332000"/>
                </a:lnTo>
                <a:lnTo>
                  <a:pt x="3" y="1764469"/>
                </a:lnTo>
                <a:lnTo>
                  <a:pt x="2916002" y="1764469"/>
                </a:lnTo>
                <a:lnTo>
                  <a:pt x="2916002" y="1224359"/>
                </a:lnTo>
                <a:lnTo>
                  <a:pt x="2916001" y="122435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Espace réservé du tableau 22"/>
          <p:cNvSpPr>
            <a:spLocks noGrp="1"/>
          </p:cNvSpPr>
          <p:nvPr>
            <p:ph type="tbl" sz="quarter" idx="15"/>
          </p:nvPr>
        </p:nvSpPr>
        <p:spPr bwMode="gray">
          <a:xfrm>
            <a:off x="358776" y="2060575"/>
            <a:ext cx="8426449" cy="3960813"/>
          </a:xfrm>
        </p:spPr>
        <p:txBody>
          <a:bodyPr tIns="540000" anchor="ctr" anchorCtr="0"/>
          <a:lstStyle>
            <a:lvl1pPr algn="ctr">
              <a:defRPr sz="1400" b="0"/>
            </a:lvl1pPr>
          </a:lstStyle>
          <a:p>
            <a:r>
              <a:rPr lang="fr-FR"/>
              <a:t>Cliquez sur l'icône pour ajouter un tableau</a:t>
            </a:r>
          </a:p>
        </p:txBody>
      </p:sp>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358775" y="1520825"/>
            <a:ext cx="8426450" cy="468313"/>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16" name="Espace réservé du texte 8"/>
          <p:cNvSpPr>
            <a:spLocks noGrp="1"/>
          </p:cNvSpPr>
          <p:nvPr>
            <p:ph type="body" sz="quarter" idx="14" hasCustomPrompt="1"/>
          </p:nvPr>
        </p:nvSpPr>
        <p:spPr bwMode="gray">
          <a:xfrm>
            <a:off x="900113" y="2366574"/>
            <a:ext cx="2086792" cy="1152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78648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_GB">
    <p:spTree>
      <p:nvGrpSpPr>
        <p:cNvPr id="1" name=""/>
        <p:cNvGrpSpPr/>
        <p:nvPr/>
      </p:nvGrpSpPr>
      <p:grpSpPr>
        <a:xfrm>
          <a:off x="0" y="0"/>
          <a:ext cx="0" cy="0"/>
          <a:chOff x="0" y="0"/>
          <a:chExt cx="0" cy="0"/>
        </a:xfrm>
      </p:grpSpPr>
      <p:sp>
        <p:nvSpPr>
          <p:cNvPr id="22" name="Forme libre 21"/>
          <p:cNvSpPr/>
          <p:nvPr userDrawn="1"/>
        </p:nvSpPr>
        <p:spPr bwMode="gray">
          <a:xfrm rot="10800000">
            <a:off x="2843807" y="368301"/>
            <a:ext cx="5941418" cy="2960779"/>
          </a:xfrm>
          <a:custGeom>
            <a:avLst/>
            <a:gdLst>
              <a:gd name="connsiteX0" fmla="*/ 5941418 w 5941418"/>
              <a:gd name="connsiteY0" fmla="*/ 2960779 h 2960779"/>
              <a:gd name="connsiteX1" fmla="*/ 0 w 5941418"/>
              <a:gd name="connsiteY1" fmla="*/ 2960779 h 2960779"/>
              <a:gd name="connsiteX2" fmla="*/ 0 w 5941418"/>
              <a:gd name="connsiteY2" fmla="*/ 1268504 h 2960779"/>
              <a:gd name="connsiteX3" fmla="*/ 1 w 5941418"/>
              <a:gd name="connsiteY3" fmla="*/ 1268504 h 2960779"/>
              <a:gd name="connsiteX4" fmla="*/ 1 w 5941418"/>
              <a:gd name="connsiteY4" fmla="*/ 0 h 2960779"/>
              <a:gd name="connsiteX5" fmla="*/ 4933306 w 5941418"/>
              <a:gd name="connsiteY5" fmla="*/ 0 h 2960779"/>
              <a:gd name="connsiteX6" fmla="*/ 4933306 w 5941418"/>
              <a:gd name="connsiteY6" fmla="*/ 2 h 2960779"/>
              <a:gd name="connsiteX7" fmla="*/ 4942404 w 5941418"/>
              <a:gd name="connsiteY7" fmla="*/ 2 h 2960779"/>
              <a:gd name="connsiteX8" fmla="*/ 4942417 w 5941418"/>
              <a:gd name="connsiteY8" fmla="*/ 1 h 2960779"/>
              <a:gd name="connsiteX9" fmla="*/ 5941417 w 5941418"/>
              <a:gd name="connsiteY9" fmla="*/ 999001 h 2960779"/>
              <a:gd name="connsiteX10" fmla="*/ 5941417 w 5941418"/>
              <a:gd name="connsiteY10" fmla="*/ 1268504 h 2960779"/>
              <a:gd name="connsiteX11" fmla="*/ 5941418 w 5941418"/>
              <a:gd name="connsiteY11" fmla="*/ 1268504 h 296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1418" h="2960779">
                <a:moveTo>
                  <a:pt x="5941418" y="2960779"/>
                </a:moveTo>
                <a:lnTo>
                  <a:pt x="0" y="2960779"/>
                </a:lnTo>
                <a:lnTo>
                  <a:pt x="0" y="1268504"/>
                </a:lnTo>
                <a:lnTo>
                  <a:pt x="1" y="1268504"/>
                </a:lnTo>
                <a:lnTo>
                  <a:pt x="1" y="0"/>
                </a:lnTo>
                <a:lnTo>
                  <a:pt x="4933306" y="0"/>
                </a:lnTo>
                <a:lnTo>
                  <a:pt x="4933306" y="2"/>
                </a:lnTo>
                <a:lnTo>
                  <a:pt x="4942404" y="2"/>
                </a:lnTo>
                <a:lnTo>
                  <a:pt x="4942417" y="1"/>
                </a:lnTo>
                <a:cubicBezTo>
                  <a:pt x="5494149" y="1"/>
                  <a:pt x="5941417" y="447269"/>
                  <a:pt x="5941417" y="999001"/>
                </a:cubicBezTo>
                <a:lnTo>
                  <a:pt x="5941417" y="1268504"/>
                </a:lnTo>
                <a:lnTo>
                  <a:pt x="5941418" y="1268504"/>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ctrTitle" hasCustomPrompt="1"/>
          </p:nvPr>
        </p:nvSpPr>
        <p:spPr>
          <a:xfrm>
            <a:off x="3600000" y="944299"/>
            <a:ext cx="4572000" cy="1800000"/>
          </a:xfrm>
        </p:spPr>
        <p:txBody>
          <a:bodyPr anchor="ctr" anchorCtr="0"/>
          <a:lstStyle>
            <a:lvl1pPr>
              <a:defRPr sz="3100">
                <a:solidFill>
                  <a:schemeClr val="bg1"/>
                </a:solidFill>
              </a:defRPr>
            </a:lvl1pPr>
          </a:lstStyle>
          <a:p>
            <a:r>
              <a:rPr lang="fr-FR" dirty="0"/>
              <a:t>Titre</a:t>
            </a:r>
          </a:p>
        </p:txBody>
      </p:sp>
      <p:sp>
        <p:nvSpPr>
          <p:cNvPr id="3" name="Sous-titre 2"/>
          <p:cNvSpPr>
            <a:spLocks noGrp="1"/>
          </p:cNvSpPr>
          <p:nvPr>
            <p:ph type="subTitle" idx="1" hasCustomPrompt="1"/>
          </p:nvPr>
        </p:nvSpPr>
        <p:spPr>
          <a:xfrm>
            <a:off x="360000" y="1548000"/>
            <a:ext cx="1980000" cy="576000"/>
          </a:xfrm>
        </p:spPr>
        <p:txBody>
          <a:bodyPr anchor="ctr" anchorCtr="0"/>
          <a:lstStyle>
            <a:lvl1pPr marL="0" indent="0" algn="r">
              <a:lnSpc>
                <a:spcPct val="100000"/>
              </a:lnSpc>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00/00/2014</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r>
              <a:rPr lang="fr-FR"/>
              <a:t>Date</a:t>
            </a:r>
          </a:p>
        </p:txBody>
      </p:sp>
      <p:sp>
        <p:nvSpPr>
          <p:cNvPr id="5" name="Espace réservé du pied de page 4"/>
          <p:cNvSpPr>
            <a:spLocks noGrp="1"/>
          </p:cNvSpPr>
          <p:nvPr>
            <p:ph type="ftr" sz="quarter" idx="11"/>
          </p:nvPr>
        </p:nvSpPr>
        <p:spPr>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6" name="Espace réservé du numéro de diapositive 5"/>
          <p:cNvSpPr>
            <a:spLocks noGrp="1"/>
          </p:cNvSpPr>
          <p:nvPr>
            <p:ph type="sldNum" sz="quarter" idx="12"/>
          </p:nvPr>
        </p:nvSpPr>
        <p:spPr>
          <a:xfrm>
            <a:off x="8784000" y="6669088"/>
            <a:ext cx="360000" cy="188912"/>
          </a:xfrm>
        </p:spPr>
        <p:txBody>
          <a:bodyPr/>
          <a:lstStyle>
            <a:lvl1pPr>
              <a:defRPr sz="100">
                <a:solidFill>
                  <a:schemeClr val="bg1">
                    <a:alpha val="0"/>
                  </a:schemeClr>
                </a:solidFill>
              </a:defRPr>
            </a:lvl1pPr>
          </a:lstStyle>
          <a:p>
            <a:fld id="{0C197323-6641-4A03-96B0-405BDF906FEC}" type="slidenum">
              <a:rPr lang="fr-FR" smtClean="0"/>
              <a:pPr/>
              <a:t>‹N°›</a:t>
            </a:fld>
            <a:endParaRPr lang="fr-FR"/>
          </a:p>
        </p:txBody>
      </p:sp>
      <p:grpSp>
        <p:nvGrpSpPr>
          <p:cNvPr id="8" name="Groupe 7"/>
          <p:cNvGrpSpPr/>
          <p:nvPr userDrawn="1"/>
        </p:nvGrpSpPr>
        <p:grpSpPr>
          <a:xfrm>
            <a:off x="360000" y="4966900"/>
            <a:ext cx="1974030" cy="1522801"/>
            <a:chOff x="360000" y="4966900"/>
            <a:chExt cx="1974030" cy="1522801"/>
          </a:xfrm>
        </p:grpSpPr>
        <p:grpSp>
          <p:nvGrpSpPr>
            <p:cNvPr id="13" name="Groupe 12"/>
            <p:cNvGrpSpPr/>
            <p:nvPr userDrawn="1"/>
          </p:nvGrpSpPr>
          <p:grpSpPr>
            <a:xfrm>
              <a:off x="360500" y="4966900"/>
              <a:ext cx="1973530" cy="1522801"/>
              <a:chOff x="360500" y="4966900"/>
              <a:chExt cx="1973530" cy="1522801"/>
            </a:xfrm>
          </p:grpSpPr>
          <p:sp>
            <p:nvSpPr>
              <p:cNvPr id="14" name="Forme libre 13"/>
              <p:cNvSpPr/>
              <p:nvPr userDrawn="1"/>
            </p:nvSpPr>
            <p:spPr bwMode="gray">
              <a:xfrm rot="16200000" flipV="1">
                <a:off x="811229" y="4966900"/>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15" name="Rectangle 14"/>
              <p:cNvSpPr/>
              <p:nvPr userDrawn="1"/>
            </p:nvSpPr>
            <p:spPr>
              <a:xfrm>
                <a:off x="360500" y="4966900"/>
                <a:ext cx="540000" cy="152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5518800"/>
              <a:ext cx="1836939" cy="468000"/>
            </a:xfrm>
            <a:prstGeom prst="rect">
              <a:avLst/>
            </a:prstGeom>
          </p:spPr>
        </p:pic>
      </p:grpSp>
    </p:spTree>
    <p:extLst>
      <p:ext uri="{BB962C8B-B14F-4D97-AF65-F5344CB8AC3E}">
        <p14:creationId xmlns:p14="http://schemas.microsoft.com/office/powerpoint/2010/main" val="21094115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ommaire_Chapitre_4">
    <p:spTree>
      <p:nvGrpSpPr>
        <p:cNvPr id="1" name=""/>
        <p:cNvGrpSpPr/>
        <p:nvPr/>
      </p:nvGrpSpPr>
      <p:grpSpPr>
        <a:xfrm>
          <a:off x="0" y="0"/>
          <a:ext cx="0" cy="0"/>
          <a:chOff x="0" y="0"/>
          <a:chExt cx="0" cy="0"/>
        </a:xfrm>
      </p:grpSpPr>
      <p:sp>
        <p:nvSpPr>
          <p:cNvPr id="10" name="Forme libre 9"/>
          <p:cNvSpPr/>
          <p:nvPr userDrawn="1"/>
        </p:nvSpPr>
        <p:spPr bwMode="gray">
          <a:xfrm flipV="1">
            <a:off x="4213225" y="368298"/>
            <a:ext cx="4572000" cy="2477070"/>
          </a:xfrm>
          <a:custGeom>
            <a:avLst/>
            <a:gdLst>
              <a:gd name="connsiteX0" fmla="*/ 324272 w 4572000"/>
              <a:gd name="connsiteY0" fmla="*/ 2477070 h 2477070"/>
              <a:gd name="connsiteX1" fmla="*/ 4572000 w 4572000"/>
              <a:gd name="connsiteY1" fmla="*/ 2477070 h 2477070"/>
              <a:gd name="connsiteX2" fmla="*/ 4572000 w 4572000"/>
              <a:gd name="connsiteY2" fmla="*/ 1332000 h 2477070"/>
              <a:gd name="connsiteX3" fmla="*/ 4572000 w 4572000"/>
              <a:gd name="connsiteY3" fmla="*/ 1143051 h 2477070"/>
              <a:gd name="connsiteX4" fmla="*/ 4572000 w 4572000"/>
              <a:gd name="connsiteY4" fmla="*/ 999000 h 2477070"/>
              <a:gd name="connsiteX5" fmla="*/ 3573000 w 4572000"/>
              <a:gd name="connsiteY5" fmla="*/ 0 h 2477070"/>
              <a:gd name="connsiteX6" fmla="*/ 3572987 w 4572000"/>
              <a:gd name="connsiteY6" fmla="*/ 1 h 2477070"/>
              <a:gd name="connsiteX7" fmla="*/ 3311103 w 4572000"/>
              <a:gd name="connsiteY7" fmla="*/ 1 h 2477070"/>
              <a:gd name="connsiteX8" fmla="*/ 3240000 w 4572000"/>
              <a:gd name="connsiteY8" fmla="*/ 1 h 2477070"/>
              <a:gd name="connsiteX9" fmla="*/ 0 w 4572000"/>
              <a:gd name="connsiteY9" fmla="*/ 1 h 2477070"/>
              <a:gd name="connsiteX10" fmla="*/ 0 w 4572000"/>
              <a:gd name="connsiteY10" fmla="*/ 2477069 h 2477070"/>
              <a:gd name="connsiteX11" fmla="*/ 324272 w 4572000"/>
              <a:gd name="connsiteY11" fmla="*/ 2477069 h 247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0" h="2477070">
                <a:moveTo>
                  <a:pt x="324272" y="2477070"/>
                </a:moveTo>
                <a:lnTo>
                  <a:pt x="4572000" y="2477070"/>
                </a:lnTo>
                <a:lnTo>
                  <a:pt x="4572000" y="1332000"/>
                </a:lnTo>
                <a:lnTo>
                  <a:pt x="4572000" y="1143051"/>
                </a:lnTo>
                <a:lnTo>
                  <a:pt x="4572000" y="999000"/>
                </a:lnTo>
                <a:cubicBezTo>
                  <a:pt x="4572000" y="447268"/>
                  <a:pt x="4124732" y="0"/>
                  <a:pt x="3573000" y="0"/>
                </a:cubicBezTo>
                <a:lnTo>
                  <a:pt x="3572987" y="1"/>
                </a:lnTo>
                <a:lnTo>
                  <a:pt x="3311103" y="1"/>
                </a:lnTo>
                <a:lnTo>
                  <a:pt x="3240000" y="1"/>
                </a:lnTo>
                <a:lnTo>
                  <a:pt x="0" y="1"/>
                </a:lnTo>
                <a:lnTo>
                  <a:pt x="0" y="2477069"/>
                </a:lnTo>
                <a:lnTo>
                  <a:pt x="324272" y="2477069"/>
                </a:ln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4680011" y="818300"/>
            <a:ext cx="3600000" cy="1584000"/>
          </a:xfrm>
        </p:spPr>
        <p:txBody>
          <a:bodyPr anchor="ctr" anchorCtr="0"/>
          <a:lstStyle>
            <a:lvl1pPr>
              <a:lnSpc>
                <a:spcPct val="110000"/>
              </a:lnSpc>
              <a:defRPr sz="3100">
                <a:solidFill>
                  <a:schemeClr val="bg1"/>
                </a:solidFill>
              </a:defRPr>
            </a:lvl1pPr>
          </a:lstStyle>
          <a:p>
            <a:r>
              <a:rPr lang="fr-FR" noProof="0" dirty="0"/>
              <a:t>Titre</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4000" y="6669088"/>
            <a:ext cx="360000" cy="188912"/>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18" name="Espace réservé du texte 17"/>
          <p:cNvSpPr>
            <a:spLocks noGrp="1"/>
          </p:cNvSpPr>
          <p:nvPr>
            <p:ph type="body" sz="quarter" idx="13" hasCustomPrompt="1"/>
          </p:nvPr>
        </p:nvSpPr>
        <p:spPr bwMode="gray">
          <a:xfrm>
            <a:off x="0" y="0"/>
            <a:ext cx="3599892" cy="2880000"/>
          </a:xfrm>
        </p:spPr>
        <p:txBody>
          <a:bodyPr anchor="b" anchorCtr="0"/>
          <a:lstStyle>
            <a:lvl1pPr algn="r">
              <a:lnSpc>
                <a:spcPct val="100000"/>
              </a:lnSpc>
              <a:defRPr sz="18200" b="0">
                <a:solidFill>
                  <a:schemeClr val="accent3"/>
                </a:solidFill>
              </a:defRPr>
            </a:lvl1pPr>
          </a:lstStyle>
          <a:p>
            <a:pPr lvl="0"/>
            <a:r>
              <a:rPr lang="fr-FR" dirty="0"/>
              <a:t>00.</a:t>
            </a:r>
          </a:p>
        </p:txBody>
      </p:sp>
      <p:sp>
        <p:nvSpPr>
          <p:cNvPr id="20" name="Espace réservé du texte 19"/>
          <p:cNvSpPr>
            <a:spLocks noGrp="1"/>
          </p:cNvSpPr>
          <p:nvPr>
            <p:ph type="body" sz="quarter" idx="14" hasCustomPrompt="1"/>
          </p:nvPr>
        </p:nvSpPr>
        <p:spPr bwMode="gray">
          <a:xfrm>
            <a:off x="358774" y="2914819"/>
            <a:ext cx="8426451" cy="3106570"/>
          </a:xfrm>
        </p:spPr>
        <p:txBody>
          <a:bodyPr/>
          <a:lstStyle>
            <a:lvl1pPr>
              <a:spcAft>
                <a:spcPts val="21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39440444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itre_4">
    <p:spTree>
      <p:nvGrpSpPr>
        <p:cNvPr id="1" name=""/>
        <p:cNvGrpSpPr/>
        <p:nvPr/>
      </p:nvGrpSpPr>
      <p:grpSpPr>
        <a:xfrm>
          <a:off x="0" y="0"/>
          <a:ext cx="0" cy="0"/>
          <a:chOff x="0" y="0"/>
          <a:chExt cx="0" cy="0"/>
        </a:xfrm>
      </p:grpSpPr>
      <p:sp>
        <p:nvSpPr>
          <p:cNvPr id="8" name="Forme libre 7"/>
          <p:cNvSpPr/>
          <p:nvPr userDrawn="1"/>
        </p:nvSpPr>
        <p:spPr>
          <a:xfrm flipV="1">
            <a:off x="3779913" y="3177697"/>
            <a:ext cx="5005312" cy="3312002"/>
          </a:xfrm>
          <a:custGeom>
            <a:avLst/>
            <a:gdLst>
              <a:gd name="connsiteX0" fmla="*/ 0 w 5005312"/>
              <a:gd name="connsiteY0" fmla="*/ 3312002 h 3312002"/>
              <a:gd name="connsiteX1" fmla="*/ 5005312 w 5005312"/>
              <a:gd name="connsiteY1" fmla="*/ 3312002 h 3312002"/>
              <a:gd name="connsiteX2" fmla="*/ 5005312 w 5005312"/>
              <a:gd name="connsiteY2" fmla="*/ 1332000 h 3312002"/>
              <a:gd name="connsiteX3" fmla="*/ 5005312 w 5005312"/>
              <a:gd name="connsiteY3" fmla="*/ 1143053 h 3312002"/>
              <a:gd name="connsiteX4" fmla="*/ 5005312 w 5005312"/>
              <a:gd name="connsiteY4" fmla="*/ 999000 h 3312002"/>
              <a:gd name="connsiteX5" fmla="*/ 4006312 w 5005312"/>
              <a:gd name="connsiteY5" fmla="*/ 0 h 3312002"/>
              <a:gd name="connsiteX6" fmla="*/ 4006299 w 5005312"/>
              <a:gd name="connsiteY6" fmla="*/ 1 h 3312002"/>
              <a:gd name="connsiteX7" fmla="*/ 3744416 w 5005312"/>
              <a:gd name="connsiteY7" fmla="*/ 1 h 3312002"/>
              <a:gd name="connsiteX8" fmla="*/ 3673312 w 5005312"/>
              <a:gd name="connsiteY8" fmla="*/ 1 h 3312002"/>
              <a:gd name="connsiteX9" fmla="*/ 0 w 5005312"/>
              <a:gd name="connsiteY9" fmla="*/ 1 h 3312002"/>
              <a:gd name="connsiteX10" fmla="*/ 0 w 5005312"/>
              <a:gd name="connsiteY10" fmla="*/ 1143053 h 3312002"/>
              <a:gd name="connsiteX11" fmla="*/ 0 w 5005312"/>
              <a:gd name="connsiteY11" fmla="*/ 2477069 h 331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5312" h="3312002">
                <a:moveTo>
                  <a:pt x="0" y="3312002"/>
                </a:moveTo>
                <a:lnTo>
                  <a:pt x="5005312" y="3312002"/>
                </a:lnTo>
                <a:lnTo>
                  <a:pt x="5005312" y="1332000"/>
                </a:lnTo>
                <a:lnTo>
                  <a:pt x="5005312" y="1143053"/>
                </a:lnTo>
                <a:lnTo>
                  <a:pt x="5005312" y="999000"/>
                </a:lnTo>
                <a:cubicBezTo>
                  <a:pt x="5005312" y="447268"/>
                  <a:pt x="4558044" y="0"/>
                  <a:pt x="4006312" y="0"/>
                </a:cubicBezTo>
                <a:lnTo>
                  <a:pt x="4006299" y="1"/>
                </a:lnTo>
                <a:lnTo>
                  <a:pt x="3744416" y="1"/>
                </a:lnTo>
                <a:lnTo>
                  <a:pt x="3673312" y="1"/>
                </a:lnTo>
                <a:lnTo>
                  <a:pt x="0" y="1"/>
                </a:lnTo>
                <a:lnTo>
                  <a:pt x="0" y="1143053"/>
                </a:lnTo>
                <a:lnTo>
                  <a:pt x="0" y="24770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142751" y="737192"/>
            <a:ext cx="3457141" cy="2952303"/>
          </a:xfrm>
        </p:spPr>
        <p:txBody>
          <a:bodyPr anchor="b" anchorCtr="0"/>
          <a:lstStyle>
            <a:lvl1pPr algn="r">
              <a:defRPr sz="18200" b="0">
                <a:solidFill>
                  <a:schemeClr val="accent3"/>
                </a:solidFill>
              </a:defRPr>
            </a:lvl1pPr>
          </a:lstStyle>
          <a:p>
            <a:r>
              <a:rPr lang="fr-FR" noProof="0" dirty="0"/>
              <a:t>00.</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5225" y="6669088"/>
            <a:ext cx="360000" cy="188912"/>
          </a:xfrm>
        </p:spPr>
        <p:txBody>
          <a:bodyPr/>
          <a:lstStyle>
            <a:lvl1pPr>
              <a:defRPr sz="100" b="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4572000" y="3519553"/>
            <a:ext cx="3780000" cy="2628292"/>
          </a:xfrm>
        </p:spPr>
        <p:txBody>
          <a:bodyPr anchor="ctr" anchorCtr="0"/>
          <a:lstStyle>
            <a:lvl1pPr>
              <a:lnSpc>
                <a:spcPct val="110000"/>
              </a:lnSpc>
              <a:defRPr sz="3100">
                <a:solidFill>
                  <a:schemeClr val="bg1"/>
                </a:solidFill>
              </a:defRPr>
            </a:lvl1pPr>
          </a:lstStyle>
          <a:p>
            <a:pPr lvl="0"/>
            <a:r>
              <a:rPr lang="fr-FR" dirty="0"/>
              <a:t>Titre du chapitre</a:t>
            </a:r>
          </a:p>
        </p:txBody>
      </p:sp>
    </p:spTree>
    <p:extLst>
      <p:ext uri="{BB962C8B-B14F-4D97-AF65-F5344CB8AC3E}">
        <p14:creationId xmlns:p14="http://schemas.microsoft.com/office/powerpoint/2010/main" val="1612305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_Bloc et Texte_4">
    <p:spTree>
      <p:nvGrpSpPr>
        <p:cNvPr id="1" name=""/>
        <p:cNvGrpSpPr/>
        <p:nvPr/>
      </p:nvGrpSpPr>
      <p:grpSpPr>
        <a:xfrm>
          <a:off x="0" y="0"/>
          <a:ext cx="0" cy="0"/>
          <a:chOff x="0" y="0"/>
          <a:chExt cx="0" cy="0"/>
        </a:xfrm>
      </p:grpSpPr>
      <p:sp>
        <p:nvSpPr>
          <p:cNvPr id="10" name="Forme libre 9"/>
          <p:cNvSpPr/>
          <p:nvPr userDrawn="1"/>
        </p:nvSpPr>
        <p:spPr>
          <a:xfrm flipH="1">
            <a:off x="363187" y="1052513"/>
            <a:ext cx="2916001" cy="2088157"/>
          </a:xfrm>
          <a:custGeom>
            <a:avLst/>
            <a:gdLst>
              <a:gd name="connsiteX0" fmla="*/ 2916001 w 2916001"/>
              <a:gd name="connsiteY0" fmla="*/ 0 h 2088157"/>
              <a:gd name="connsiteX1" fmla="*/ 1315159 w 2916001"/>
              <a:gd name="connsiteY1" fmla="*/ 0 h 2088157"/>
              <a:gd name="connsiteX2" fmla="*/ 1315159 w 2916001"/>
              <a:gd name="connsiteY2" fmla="*/ 1 h 2088157"/>
              <a:gd name="connsiteX3" fmla="*/ 999013 w 2916001"/>
              <a:gd name="connsiteY3" fmla="*/ 1 h 2088157"/>
              <a:gd name="connsiteX4" fmla="*/ 999000 w 2916001"/>
              <a:gd name="connsiteY4" fmla="*/ 0 h 2088157"/>
              <a:gd name="connsiteX5" fmla="*/ 0 w 2916001"/>
              <a:gd name="connsiteY5" fmla="*/ 999000 h 2088157"/>
              <a:gd name="connsiteX6" fmla="*/ 0 w 2916001"/>
              <a:gd name="connsiteY6" fmla="*/ 1332000 h 2088157"/>
              <a:gd name="connsiteX7" fmla="*/ 1 w 2916001"/>
              <a:gd name="connsiteY7" fmla="*/ 1332000 h 2088157"/>
              <a:gd name="connsiteX8" fmla="*/ 1 w 2916001"/>
              <a:gd name="connsiteY8" fmla="*/ 2088157 h 2088157"/>
              <a:gd name="connsiteX9" fmla="*/ 2916000 w 2916001"/>
              <a:gd name="connsiteY9" fmla="*/ 2088157 h 2088157"/>
              <a:gd name="connsiteX10" fmla="*/ 2916000 w 2916001"/>
              <a:gd name="connsiteY10" fmla="*/ 1332508 h 2088157"/>
              <a:gd name="connsiteX11" fmla="*/ 2916001 w 2916001"/>
              <a:gd name="connsiteY11" fmla="*/ 1332508 h 208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1" h="2088157">
                <a:moveTo>
                  <a:pt x="2916001" y="0"/>
                </a:moveTo>
                <a:lnTo>
                  <a:pt x="1315159" y="0"/>
                </a:lnTo>
                <a:lnTo>
                  <a:pt x="1315159" y="1"/>
                </a:lnTo>
                <a:lnTo>
                  <a:pt x="999013" y="1"/>
                </a:lnTo>
                <a:lnTo>
                  <a:pt x="999000" y="0"/>
                </a:lnTo>
                <a:cubicBezTo>
                  <a:pt x="447268" y="0"/>
                  <a:pt x="0" y="447268"/>
                  <a:pt x="0" y="999000"/>
                </a:cubicBezTo>
                <a:lnTo>
                  <a:pt x="0" y="1332000"/>
                </a:lnTo>
                <a:lnTo>
                  <a:pt x="1" y="1332000"/>
                </a:lnTo>
                <a:lnTo>
                  <a:pt x="1" y="2088157"/>
                </a:lnTo>
                <a:lnTo>
                  <a:pt x="2916000" y="2088157"/>
                </a:lnTo>
                <a:lnTo>
                  <a:pt x="2916000" y="1332508"/>
                </a:lnTo>
                <a:lnTo>
                  <a:pt x="2916001" y="13325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 name="Espace réservé du contenu 2"/>
          <p:cNvSpPr>
            <a:spLocks noGrp="1"/>
          </p:cNvSpPr>
          <p:nvPr>
            <p:ph idx="1" hasCustomPrompt="1"/>
          </p:nvPr>
        </p:nvSpPr>
        <p:spPr bwMode="gray">
          <a:xfrm>
            <a:off x="3671901" y="1052737"/>
            <a:ext cx="5113324" cy="496865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4" hasCustomPrompt="1"/>
          </p:nvPr>
        </p:nvSpPr>
        <p:spPr bwMode="gray">
          <a:xfrm>
            <a:off x="665107" y="1403637"/>
            <a:ext cx="2303337" cy="1458198"/>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2629934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texte et tableau_4">
    <p:spTree>
      <p:nvGrpSpPr>
        <p:cNvPr id="1" name=""/>
        <p:cNvGrpSpPr/>
        <p:nvPr/>
      </p:nvGrpSpPr>
      <p:grpSpPr>
        <a:xfrm>
          <a:off x="0" y="0"/>
          <a:ext cx="0" cy="0"/>
          <a:chOff x="0" y="0"/>
          <a:chExt cx="0" cy="0"/>
        </a:xfrm>
      </p:grpSpPr>
      <p:sp>
        <p:nvSpPr>
          <p:cNvPr id="17" name="Forme libre 16"/>
          <p:cNvSpPr/>
          <p:nvPr userDrawn="1"/>
        </p:nvSpPr>
        <p:spPr>
          <a:xfrm flipH="1">
            <a:off x="361096" y="2060575"/>
            <a:ext cx="2916002" cy="1764469"/>
          </a:xfrm>
          <a:custGeom>
            <a:avLst/>
            <a:gdLst>
              <a:gd name="connsiteX0" fmla="*/ 2916001 w 2916002"/>
              <a:gd name="connsiteY0" fmla="*/ 0 h 1764469"/>
              <a:gd name="connsiteX1" fmla="*/ 1315159 w 2916002"/>
              <a:gd name="connsiteY1" fmla="*/ 0 h 1764469"/>
              <a:gd name="connsiteX2" fmla="*/ 1315159 w 2916002"/>
              <a:gd name="connsiteY2" fmla="*/ 1 h 1764469"/>
              <a:gd name="connsiteX3" fmla="*/ 999013 w 2916002"/>
              <a:gd name="connsiteY3" fmla="*/ 1 h 1764469"/>
              <a:gd name="connsiteX4" fmla="*/ 999000 w 2916002"/>
              <a:gd name="connsiteY4" fmla="*/ 0 h 1764469"/>
              <a:gd name="connsiteX5" fmla="*/ 0 w 2916002"/>
              <a:gd name="connsiteY5" fmla="*/ 999000 h 1764469"/>
              <a:gd name="connsiteX6" fmla="*/ 0 w 2916002"/>
              <a:gd name="connsiteY6" fmla="*/ 1332000 h 1764469"/>
              <a:gd name="connsiteX7" fmla="*/ 3 w 2916002"/>
              <a:gd name="connsiteY7" fmla="*/ 1332000 h 1764469"/>
              <a:gd name="connsiteX8" fmla="*/ 3 w 2916002"/>
              <a:gd name="connsiteY8" fmla="*/ 1764469 h 1764469"/>
              <a:gd name="connsiteX9" fmla="*/ 2916002 w 2916002"/>
              <a:gd name="connsiteY9" fmla="*/ 1764469 h 1764469"/>
              <a:gd name="connsiteX10" fmla="*/ 2916002 w 2916002"/>
              <a:gd name="connsiteY10" fmla="*/ 1224359 h 1764469"/>
              <a:gd name="connsiteX11" fmla="*/ 2916001 w 2916002"/>
              <a:gd name="connsiteY11" fmla="*/ 1224359 h 176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2" h="1764469">
                <a:moveTo>
                  <a:pt x="2916001" y="0"/>
                </a:moveTo>
                <a:lnTo>
                  <a:pt x="1315159" y="0"/>
                </a:lnTo>
                <a:lnTo>
                  <a:pt x="1315159" y="1"/>
                </a:lnTo>
                <a:lnTo>
                  <a:pt x="999013" y="1"/>
                </a:lnTo>
                <a:lnTo>
                  <a:pt x="999000" y="0"/>
                </a:lnTo>
                <a:cubicBezTo>
                  <a:pt x="447268" y="0"/>
                  <a:pt x="0" y="447268"/>
                  <a:pt x="0" y="999000"/>
                </a:cubicBezTo>
                <a:lnTo>
                  <a:pt x="0" y="1332000"/>
                </a:lnTo>
                <a:lnTo>
                  <a:pt x="3" y="1332000"/>
                </a:lnTo>
                <a:lnTo>
                  <a:pt x="3" y="1764469"/>
                </a:lnTo>
                <a:lnTo>
                  <a:pt x="2916002" y="1764469"/>
                </a:lnTo>
                <a:lnTo>
                  <a:pt x="2916002" y="1224359"/>
                </a:lnTo>
                <a:lnTo>
                  <a:pt x="2916001" y="122435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Espace réservé du tableau 22"/>
          <p:cNvSpPr>
            <a:spLocks noGrp="1"/>
          </p:cNvSpPr>
          <p:nvPr>
            <p:ph type="tbl" sz="quarter" idx="15"/>
          </p:nvPr>
        </p:nvSpPr>
        <p:spPr bwMode="gray">
          <a:xfrm>
            <a:off x="358776" y="2060575"/>
            <a:ext cx="8426449" cy="3960813"/>
          </a:xfrm>
        </p:spPr>
        <p:txBody>
          <a:bodyPr tIns="540000" anchor="ctr" anchorCtr="0"/>
          <a:lstStyle>
            <a:lvl1pPr algn="ctr">
              <a:defRPr sz="1400" b="0"/>
            </a:lvl1pPr>
          </a:lstStyle>
          <a:p>
            <a:r>
              <a:rPr lang="fr-FR"/>
              <a:t>Cliquez sur l'icône pour ajouter un tableau</a:t>
            </a:r>
          </a:p>
        </p:txBody>
      </p:sp>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358775" y="1520825"/>
            <a:ext cx="8426450" cy="468313"/>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16" name="Espace réservé du texte 8"/>
          <p:cNvSpPr>
            <a:spLocks noGrp="1"/>
          </p:cNvSpPr>
          <p:nvPr>
            <p:ph type="body" sz="quarter" idx="14" hasCustomPrompt="1"/>
          </p:nvPr>
        </p:nvSpPr>
        <p:spPr bwMode="gray">
          <a:xfrm>
            <a:off x="900113" y="2366574"/>
            <a:ext cx="2086792" cy="1152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34242813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ommaire_Chapitre_5">
    <p:spTree>
      <p:nvGrpSpPr>
        <p:cNvPr id="1" name=""/>
        <p:cNvGrpSpPr/>
        <p:nvPr/>
      </p:nvGrpSpPr>
      <p:grpSpPr>
        <a:xfrm>
          <a:off x="0" y="0"/>
          <a:ext cx="0" cy="0"/>
          <a:chOff x="0" y="0"/>
          <a:chExt cx="0" cy="0"/>
        </a:xfrm>
      </p:grpSpPr>
      <p:sp>
        <p:nvSpPr>
          <p:cNvPr id="10" name="Forme libre 9"/>
          <p:cNvSpPr/>
          <p:nvPr userDrawn="1"/>
        </p:nvSpPr>
        <p:spPr bwMode="gray">
          <a:xfrm flipV="1">
            <a:off x="4213225" y="368298"/>
            <a:ext cx="4572000" cy="2477070"/>
          </a:xfrm>
          <a:custGeom>
            <a:avLst/>
            <a:gdLst>
              <a:gd name="connsiteX0" fmla="*/ 324272 w 4572000"/>
              <a:gd name="connsiteY0" fmla="*/ 2477070 h 2477070"/>
              <a:gd name="connsiteX1" fmla="*/ 4572000 w 4572000"/>
              <a:gd name="connsiteY1" fmla="*/ 2477070 h 2477070"/>
              <a:gd name="connsiteX2" fmla="*/ 4572000 w 4572000"/>
              <a:gd name="connsiteY2" fmla="*/ 1332000 h 2477070"/>
              <a:gd name="connsiteX3" fmla="*/ 4572000 w 4572000"/>
              <a:gd name="connsiteY3" fmla="*/ 1143051 h 2477070"/>
              <a:gd name="connsiteX4" fmla="*/ 4572000 w 4572000"/>
              <a:gd name="connsiteY4" fmla="*/ 999000 h 2477070"/>
              <a:gd name="connsiteX5" fmla="*/ 3573000 w 4572000"/>
              <a:gd name="connsiteY5" fmla="*/ 0 h 2477070"/>
              <a:gd name="connsiteX6" fmla="*/ 3572987 w 4572000"/>
              <a:gd name="connsiteY6" fmla="*/ 1 h 2477070"/>
              <a:gd name="connsiteX7" fmla="*/ 3311103 w 4572000"/>
              <a:gd name="connsiteY7" fmla="*/ 1 h 2477070"/>
              <a:gd name="connsiteX8" fmla="*/ 3240000 w 4572000"/>
              <a:gd name="connsiteY8" fmla="*/ 1 h 2477070"/>
              <a:gd name="connsiteX9" fmla="*/ 0 w 4572000"/>
              <a:gd name="connsiteY9" fmla="*/ 1 h 2477070"/>
              <a:gd name="connsiteX10" fmla="*/ 0 w 4572000"/>
              <a:gd name="connsiteY10" fmla="*/ 2477069 h 2477070"/>
              <a:gd name="connsiteX11" fmla="*/ 324272 w 4572000"/>
              <a:gd name="connsiteY11" fmla="*/ 2477069 h 2477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72000" h="2477070">
                <a:moveTo>
                  <a:pt x="324272" y="2477070"/>
                </a:moveTo>
                <a:lnTo>
                  <a:pt x="4572000" y="2477070"/>
                </a:lnTo>
                <a:lnTo>
                  <a:pt x="4572000" y="1332000"/>
                </a:lnTo>
                <a:lnTo>
                  <a:pt x="4572000" y="1143051"/>
                </a:lnTo>
                <a:lnTo>
                  <a:pt x="4572000" y="999000"/>
                </a:lnTo>
                <a:cubicBezTo>
                  <a:pt x="4572000" y="447268"/>
                  <a:pt x="4124732" y="0"/>
                  <a:pt x="3573000" y="0"/>
                </a:cubicBezTo>
                <a:lnTo>
                  <a:pt x="3572987" y="1"/>
                </a:lnTo>
                <a:lnTo>
                  <a:pt x="3311103" y="1"/>
                </a:lnTo>
                <a:lnTo>
                  <a:pt x="3240000" y="1"/>
                </a:lnTo>
                <a:lnTo>
                  <a:pt x="0" y="1"/>
                </a:lnTo>
                <a:lnTo>
                  <a:pt x="0" y="2477069"/>
                </a:lnTo>
                <a:lnTo>
                  <a:pt x="324272" y="2477069"/>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4680011" y="818300"/>
            <a:ext cx="3600000" cy="1584000"/>
          </a:xfrm>
        </p:spPr>
        <p:txBody>
          <a:bodyPr anchor="ctr" anchorCtr="0"/>
          <a:lstStyle>
            <a:lvl1pPr>
              <a:lnSpc>
                <a:spcPct val="110000"/>
              </a:lnSpc>
              <a:defRPr sz="3100">
                <a:solidFill>
                  <a:schemeClr val="bg1"/>
                </a:solidFill>
              </a:defRPr>
            </a:lvl1pPr>
          </a:lstStyle>
          <a:p>
            <a:r>
              <a:rPr lang="fr-FR" noProof="0" dirty="0"/>
              <a:t>Titre</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4000" y="6669088"/>
            <a:ext cx="360000" cy="188912"/>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18" name="Espace réservé du texte 17"/>
          <p:cNvSpPr>
            <a:spLocks noGrp="1"/>
          </p:cNvSpPr>
          <p:nvPr>
            <p:ph type="body" sz="quarter" idx="13" hasCustomPrompt="1"/>
          </p:nvPr>
        </p:nvSpPr>
        <p:spPr bwMode="gray">
          <a:xfrm>
            <a:off x="0" y="0"/>
            <a:ext cx="3599892" cy="2880000"/>
          </a:xfrm>
        </p:spPr>
        <p:txBody>
          <a:bodyPr anchor="b" anchorCtr="0"/>
          <a:lstStyle>
            <a:lvl1pPr algn="r">
              <a:lnSpc>
                <a:spcPct val="100000"/>
              </a:lnSpc>
              <a:defRPr sz="18200" b="0">
                <a:solidFill>
                  <a:schemeClr val="accent2"/>
                </a:solidFill>
              </a:defRPr>
            </a:lvl1pPr>
          </a:lstStyle>
          <a:p>
            <a:pPr lvl="0"/>
            <a:r>
              <a:rPr lang="fr-FR" dirty="0"/>
              <a:t>00.</a:t>
            </a:r>
          </a:p>
        </p:txBody>
      </p:sp>
      <p:sp>
        <p:nvSpPr>
          <p:cNvPr id="20" name="Espace réservé du texte 19"/>
          <p:cNvSpPr>
            <a:spLocks noGrp="1"/>
          </p:cNvSpPr>
          <p:nvPr>
            <p:ph type="body" sz="quarter" idx="14" hasCustomPrompt="1"/>
          </p:nvPr>
        </p:nvSpPr>
        <p:spPr bwMode="gray">
          <a:xfrm>
            <a:off x="358774" y="2914819"/>
            <a:ext cx="8426451" cy="3106570"/>
          </a:xfrm>
        </p:spPr>
        <p:txBody>
          <a:bodyPr/>
          <a:lstStyle>
            <a:lvl1pPr>
              <a:spcAft>
                <a:spcPts val="2100"/>
              </a:spcAft>
              <a:tabLst>
                <a:tab pos="8424000" algn="r"/>
              </a:tabLst>
              <a:defRPr/>
            </a:lvl1pPr>
            <a:lvl2pPr>
              <a:tabLst>
                <a:tab pos="8424000" algn="r"/>
              </a:tabLst>
              <a:defRPr/>
            </a:lvl2pPr>
            <a:lvl3pPr>
              <a:tabLst>
                <a:tab pos="8424000" algn="r"/>
              </a:tabLst>
              <a:defRPr/>
            </a:lvl3pPr>
            <a:lvl4pPr>
              <a:tabLst>
                <a:tab pos="8424000" algn="r"/>
              </a:tabLst>
              <a:defRPr/>
            </a:lvl4pPr>
            <a:lvl5pPr>
              <a:tabLst>
                <a:tab pos="8424000" algn="r"/>
              </a:tabLst>
              <a:defRPr/>
            </a:lvl5pPr>
          </a:lstStyle>
          <a:p>
            <a:pPr lvl="0"/>
            <a:r>
              <a:rPr lang="fr-FR" dirty="0"/>
              <a:t>a. Sous-titre</a:t>
            </a:r>
          </a:p>
        </p:txBody>
      </p:sp>
    </p:spTree>
    <p:extLst>
      <p:ext uri="{BB962C8B-B14F-4D97-AF65-F5344CB8AC3E}">
        <p14:creationId xmlns:p14="http://schemas.microsoft.com/office/powerpoint/2010/main" val="11391225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itre_5">
    <p:spTree>
      <p:nvGrpSpPr>
        <p:cNvPr id="1" name=""/>
        <p:cNvGrpSpPr/>
        <p:nvPr/>
      </p:nvGrpSpPr>
      <p:grpSpPr>
        <a:xfrm>
          <a:off x="0" y="0"/>
          <a:ext cx="0" cy="0"/>
          <a:chOff x="0" y="0"/>
          <a:chExt cx="0" cy="0"/>
        </a:xfrm>
      </p:grpSpPr>
      <p:sp>
        <p:nvSpPr>
          <p:cNvPr id="8" name="Forme libre 7"/>
          <p:cNvSpPr/>
          <p:nvPr userDrawn="1"/>
        </p:nvSpPr>
        <p:spPr>
          <a:xfrm flipV="1">
            <a:off x="3779913" y="3177697"/>
            <a:ext cx="5005312" cy="3312002"/>
          </a:xfrm>
          <a:custGeom>
            <a:avLst/>
            <a:gdLst>
              <a:gd name="connsiteX0" fmla="*/ 0 w 5005312"/>
              <a:gd name="connsiteY0" fmla="*/ 3312002 h 3312002"/>
              <a:gd name="connsiteX1" fmla="*/ 5005312 w 5005312"/>
              <a:gd name="connsiteY1" fmla="*/ 3312002 h 3312002"/>
              <a:gd name="connsiteX2" fmla="*/ 5005312 w 5005312"/>
              <a:gd name="connsiteY2" fmla="*/ 1332000 h 3312002"/>
              <a:gd name="connsiteX3" fmla="*/ 5005312 w 5005312"/>
              <a:gd name="connsiteY3" fmla="*/ 1143053 h 3312002"/>
              <a:gd name="connsiteX4" fmla="*/ 5005312 w 5005312"/>
              <a:gd name="connsiteY4" fmla="*/ 999000 h 3312002"/>
              <a:gd name="connsiteX5" fmla="*/ 4006312 w 5005312"/>
              <a:gd name="connsiteY5" fmla="*/ 0 h 3312002"/>
              <a:gd name="connsiteX6" fmla="*/ 4006299 w 5005312"/>
              <a:gd name="connsiteY6" fmla="*/ 1 h 3312002"/>
              <a:gd name="connsiteX7" fmla="*/ 3744416 w 5005312"/>
              <a:gd name="connsiteY7" fmla="*/ 1 h 3312002"/>
              <a:gd name="connsiteX8" fmla="*/ 3673312 w 5005312"/>
              <a:gd name="connsiteY8" fmla="*/ 1 h 3312002"/>
              <a:gd name="connsiteX9" fmla="*/ 0 w 5005312"/>
              <a:gd name="connsiteY9" fmla="*/ 1 h 3312002"/>
              <a:gd name="connsiteX10" fmla="*/ 0 w 5005312"/>
              <a:gd name="connsiteY10" fmla="*/ 1143053 h 3312002"/>
              <a:gd name="connsiteX11" fmla="*/ 0 w 5005312"/>
              <a:gd name="connsiteY11" fmla="*/ 2477069 h 331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05312" h="3312002">
                <a:moveTo>
                  <a:pt x="0" y="3312002"/>
                </a:moveTo>
                <a:lnTo>
                  <a:pt x="5005312" y="3312002"/>
                </a:lnTo>
                <a:lnTo>
                  <a:pt x="5005312" y="1332000"/>
                </a:lnTo>
                <a:lnTo>
                  <a:pt x="5005312" y="1143053"/>
                </a:lnTo>
                <a:lnTo>
                  <a:pt x="5005312" y="999000"/>
                </a:lnTo>
                <a:cubicBezTo>
                  <a:pt x="5005312" y="447268"/>
                  <a:pt x="4558044" y="0"/>
                  <a:pt x="4006312" y="0"/>
                </a:cubicBezTo>
                <a:lnTo>
                  <a:pt x="4006299" y="1"/>
                </a:lnTo>
                <a:lnTo>
                  <a:pt x="3744416" y="1"/>
                </a:lnTo>
                <a:lnTo>
                  <a:pt x="3673312" y="1"/>
                </a:lnTo>
                <a:lnTo>
                  <a:pt x="0" y="1"/>
                </a:lnTo>
                <a:lnTo>
                  <a:pt x="0" y="1143053"/>
                </a:lnTo>
                <a:lnTo>
                  <a:pt x="0" y="247706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 name="Titre 1"/>
          <p:cNvSpPr>
            <a:spLocks noGrp="1"/>
          </p:cNvSpPr>
          <p:nvPr>
            <p:ph type="title" hasCustomPrompt="1"/>
          </p:nvPr>
        </p:nvSpPr>
        <p:spPr bwMode="gray">
          <a:xfrm>
            <a:off x="142751" y="737192"/>
            <a:ext cx="3457141" cy="2952303"/>
          </a:xfrm>
        </p:spPr>
        <p:txBody>
          <a:bodyPr anchor="b" anchorCtr="0"/>
          <a:lstStyle>
            <a:lvl1pPr algn="r">
              <a:defRPr sz="18200" b="0">
                <a:solidFill>
                  <a:schemeClr val="accent2"/>
                </a:solidFill>
              </a:defRPr>
            </a:lvl1pPr>
          </a:lstStyle>
          <a:p>
            <a:r>
              <a:rPr lang="fr-FR" noProof="0" dirty="0"/>
              <a:t>00.</a:t>
            </a:r>
          </a:p>
        </p:txBody>
      </p:sp>
      <p:sp>
        <p:nvSpPr>
          <p:cNvPr id="11" name="Espace réservé de la date 10"/>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2" name="Espace réservé du numéro de diapositive 11"/>
          <p:cNvSpPr>
            <a:spLocks noGrp="1"/>
          </p:cNvSpPr>
          <p:nvPr>
            <p:ph type="sldNum" sz="quarter" idx="11"/>
          </p:nvPr>
        </p:nvSpPr>
        <p:spPr bwMode="gray">
          <a:xfrm>
            <a:off x="8785225" y="6669088"/>
            <a:ext cx="360000" cy="188912"/>
          </a:xfrm>
        </p:spPr>
        <p:txBody>
          <a:bodyPr/>
          <a:lstStyle>
            <a:lvl1pPr>
              <a:defRPr sz="100" b="0">
                <a:solidFill>
                  <a:schemeClr val="bg1">
                    <a:alpha val="0"/>
                  </a:schemeClr>
                </a:solidFill>
              </a:defRPr>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4572000" y="3519553"/>
            <a:ext cx="3780000" cy="2628292"/>
          </a:xfrm>
        </p:spPr>
        <p:txBody>
          <a:bodyPr anchor="ctr" anchorCtr="0"/>
          <a:lstStyle>
            <a:lvl1pPr>
              <a:lnSpc>
                <a:spcPct val="110000"/>
              </a:lnSpc>
              <a:defRPr sz="3100">
                <a:solidFill>
                  <a:schemeClr val="bg1"/>
                </a:solidFill>
              </a:defRPr>
            </a:lvl1pPr>
          </a:lstStyle>
          <a:p>
            <a:pPr lvl="0"/>
            <a:r>
              <a:rPr lang="fr-FR" dirty="0"/>
              <a:t>Titre du chapitre</a:t>
            </a:r>
          </a:p>
        </p:txBody>
      </p:sp>
    </p:spTree>
    <p:extLst>
      <p:ext uri="{BB962C8B-B14F-4D97-AF65-F5344CB8AC3E}">
        <p14:creationId xmlns:p14="http://schemas.microsoft.com/office/powerpoint/2010/main" val="38882234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_Bloc et Texte_5">
    <p:spTree>
      <p:nvGrpSpPr>
        <p:cNvPr id="1" name=""/>
        <p:cNvGrpSpPr/>
        <p:nvPr/>
      </p:nvGrpSpPr>
      <p:grpSpPr>
        <a:xfrm>
          <a:off x="0" y="0"/>
          <a:ext cx="0" cy="0"/>
          <a:chOff x="0" y="0"/>
          <a:chExt cx="0" cy="0"/>
        </a:xfrm>
      </p:grpSpPr>
      <p:sp>
        <p:nvSpPr>
          <p:cNvPr id="10" name="Forme libre 9"/>
          <p:cNvSpPr/>
          <p:nvPr userDrawn="1"/>
        </p:nvSpPr>
        <p:spPr>
          <a:xfrm flipH="1">
            <a:off x="363187" y="1052513"/>
            <a:ext cx="2916001" cy="2088157"/>
          </a:xfrm>
          <a:custGeom>
            <a:avLst/>
            <a:gdLst>
              <a:gd name="connsiteX0" fmla="*/ 2916001 w 2916001"/>
              <a:gd name="connsiteY0" fmla="*/ 0 h 2088157"/>
              <a:gd name="connsiteX1" fmla="*/ 1315159 w 2916001"/>
              <a:gd name="connsiteY1" fmla="*/ 0 h 2088157"/>
              <a:gd name="connsiteX2" fmla="*/ 1315159 w 2916001"/>
              <a:gd name="connsiteY2" fmla="*/ 1 h 2088157"/>
              <a:gd name="connsiteX3" fmla="*/ 999013 w 2916001"/>
              <a:gd name="connsiteY3" fmla="*/ 1 h 2088157"/>
              <a:gd name="connsiteX4" fmla="*/ 999000 w 2916001"/>
              <a:gd name="connsiteY4" fmla="*/ 0 h 2088157"/>
              <a:gd name="connsiteX5" fmla="*/ 0 w 2916001"/>
              <a:gd name="connsiteY5" fmla="*/ 999000 h 2088157"/>
              <a:gd name="connsiteX6" fmla="*/ 0 w 2916001"/>
              <a:gd name="connsiteY6" fmla="*/ 1332000 h 2088157"/>
              <a:gd name="connsiteX7" fmla="*/ 1 w 2916001"/>
              <a:gd name="connsiteY7" fmla="*/ 1332000 h 2088157"/>
              <a:gd name="connsiteX8" fmla="*/ 1 w 2916001"/>
              <a:gd name="connsiteY8" fmla="*/ 2088157 h 2088157"/>
              <a:gd name="connsiteX9" fmla="*/ 2916000 w 2916001"/>
              <a:gd name="connsiteY9" fmla="*/ 2088157 h 2088157"/>
              <a:gd name="connsiteX10" fmla="*/ 2916000 w 2916001"/>
              <a:gd name="connsiteY10" fmla="*/ 1332508 h 2088157"/>
              <a:gd name="connsiteX11" fmla="*/ 2916001 w 2916001"/>
              <a:gd name="connsiteY11" fmla="*/ 1332508 h 2088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1" h="2088157">
                <a:moveTo>
                  <a:pt x="2916001" y="0"/>
                </a:moveTo>
                <a:lnTo>
                  <a:pt x="1315159" y="0"/>
                </a:lnTo>
                <a:lnTo>
                  <a:pt x="1315159" y="1"/>
                </a:lnTo>
                <a:lnTo>
                  <a:pt x="999013" y="1"/>
                </a:lnTo>
                <a:lnTo>
                  <a:pt x="999000" y="0"/>
                </a:lnTo>
                <a:cubicBezTo>
                  <a:pt x="447268" y="0"/>
                  <a:pt x="0" y="447268"/>
                  <a:pt x="0" y="999000"/>
                </a:cubicBezTo>
                <a:lnTo>
                  <a:pt x="0" y="1332000"/>
                </a:lnTo>
                <a:lnTo>
                  <a:pt x="1" y="1332000"/>
                </a:lnTo>
                <a:lnTo>
                  <a:pt x="1" y="2088157"/>
                </a:lnTo>
                <a:lnTo>
                  <a:pt x="2916000" y="2088157"/>
                </a:lnTo>
                <a:lnTo>
                  <a:pt x="2916000" y="1332508"/>
                </a:lnTo>
                <a:lnTo>
                  <a:pt x="2916001" y="13325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 name="Espace réservé du contenu 2"/>
          <p:cNvSpPr>
            <a:spLocks noGrp="1"/>
          </p:cNvSpPr>
          <p:nvPr>
            <p:ph idx="1" hasCustomPrompt="1"/>
          </p:nvPr>
        </p:nvSpPr>
        <p:spPr bwMode="gray">
          <a:xfrm>
            <a:off x="3671901" y="1052513"/>
            <a:ext cx="5113324" cy="4968875"/>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4" hasCustomPrompt="1"/>
          </p:nvPr>
        </p:nvSpPr>
        <p:spPr bwMode="gray">
          <a:xfrm>
            <a:off x="665107" y="1403637"/>
            <a:ext cx="2303337" cy="1458198"/>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42654296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texte et tableau_5">
    <p:spTree>
      <p:nvGrpSpPr>
        <p:cNvPr id="1" name=""/>
        <p:cNvGrpSpPr/>
        <p:nvPr/>
      </p:nvGrpSpPr>
      <p:grpSpPr>
        <a:xfrm>
          <a:off x="0" y="0"/>
          <a:ext cx="0" cy="0"/>
          <a:chOff x="0" y="0"/>
          <a:chExt cx="0" cy="0"/>
        </a:xfrm>
      </p:grpSpPr>
      <p:sp>
        <p:nvSpPr>
          <p:cNvPr id="17" name="Forme libre 16"/>
          <p:cNvSpPr/>
          <p:nvPr userDrawn="1"/>
        </p:nvSpPr>
        <p:spPr>
          <a:xfrm flipH="1">
            <a:off x="361096" y="2060575"/>
            <a:ext cx="2916002" cy="1764469"/>
          </a:xfrm>
          <a:custGeom>
            <a:avLst/>
            <a:gdLst>
              <a:gd name="connsiteX0" fmla="*/ 2916001 w 2916002"/>
              <a:gd name="connsiteY0" fmla="*/ 0 h 1764469"/>
              <a:gd name="connsiteX1" fmla="*/ 1315159 w 2916002"/>
              <a:gd name="connsiteY1" fmla="*/ 0 h 1764469"/>
              <a:gd name="connsiteX2" fmla="*/ 1315159 w 2916002"/>
              <a:gd name="connsiteY2" fmla="*/ 1 h 1764469"/>
              <a:gd name="connsiteX3" fmla="*/ 999013 w 2916002"/>
              <a:gd name="connsiteY3" fmla="*/ 1 h 1764469"/>
              <a:gd name="connsiteX4" fmla="*/ 999000 w 2916002"/>
              <a:gd name="connsiteY4" fmla="*/ 0 h 1764469"/>
              <a:gd name="connsiteX5" fmla="*/ 0 w 2916002"/>
              <a:gd name="connsiteY5" fmla="*/ 999000 h 1764469"/>
              <a:gd name="connsiteX6" fmla="*/ 0 w 2916002"/>
              <a:gd name="connsiteY6" fmla="*/ 1332000 h 1764469"/>
              <a:gd name="connsiteX7" fmla="*/ 3 w 2916002"/>
              <a:gd name="connsiteY7" fmla="*/ 1332000 h 1764469"/>
              <a:gd name="connsiteX8" fmla="*/ 3 w 2916002"/>
              <a:gd name="connsiteY8" fmla="*/ 1764469 h 1764469"/>
              <a:gd name="connsiteX9" fmla="*/ 2916002 w 2916002"/>
              <a:gd name="connsiteY9" fmla="*/ 1764469 h 1764469"/>
              <a:gd name="connsiteX10" fmla="*/ 2916002 w 2916002"/>
              <a:gd name="connsiteY10" fmla="*/ 1224359 h 1764469"/>
              <a:gd name="connsiteX11" fmla="*/ 2916001 w 2916002"/>
              <a:gd name="connsiteY11" fmla="*/ 1224359 h 176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2" h="1764469">
                <a:moveTo>
                  <a:pt x="2916001" y="0"/>
                </a:moveTo>
                <a:lnTo>
                  <a:pt x="1315159" y="0"/>
                </a:lnTo>
                <a:lnTo>
                  <a:pt x="1315159" y="1"/>
                </a:lnTo>
                <a:lnTo>
                  <a:pt x="999013" y="1"/>
                </a:lnTo>
                <a:lnTo>
                  <a:pt x="999000" y="0"/>
                </a:lnTo>
                <a:cubicBezTo>
                  <a:pt x="447268" y="0"/>
                  <a:pt x="0" y="447268"/>
                  <a:pt x="0" y="999000"/>
                </a:cubicBezTo>
                <a:lnTo>
                  <a:pt x="0" y="1332000"/>
                </a:lnTo>
                <a:lnTo>
                  <a:pt x="3" y="1332000"/>
                </a:lnTo>
                <a:lnTo>
                  <a:pt x="3" y="1764469"/>
                </a:lnTo>
                <a:lnTo>
                  <a:pt x="2916002" y="1764469"/>
                </a:lnTo>
                <a:lnTo>
                  <a:pt x="2916002" y="1224359"/>
                </a:lnTo>
                <a:lnTo>
                  <a:pt x="2916001" y="12243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Espace réservé du tableau 22"/>
          <p:cNvSpPr>
            <a:spLocks noGrp="1"/>
          </p:cNvSpPr>
          <p:nvPr>
            <p:ph type="tbl" sz="quarter" idx="15"/>
          </p:nvPr>
        </p:nvSpPr>
        <p:spPr bwMode="gray">
          <a:xfrm>
            <a:off x="358776" y="2060575"/>
            <a:ext cx="8426449" cy="3960813"/>
          </a:xfrm>
        </p:spPr>
        <p:txBody>
          <a:bodyPr tIns="540000" anchor="ctr" anchorCtr="0"/>
          <a:lstStyle>
            <a:lvl1pPr algn="ctr">
              <a:defRPr sz="1400" b="0"/>
            </a:lvl1pPr>
          </a:lstStyle>
          <a:p>
            <a:r>
              <a:rPr lang="fr-FR"/>
              <a:t>Cliquez sur l'icône pour ajouter un tableau</a:t>
            </a:r>
          </a:p>
        </p:txBody>
      </p:sp>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358775" y="1520825"/>
            <a:ext cx="8426450" cy="468313"/>
          </a:xfrm>
        </p:spPr>
        <p:txBody>
          <a:bodyPr/>
          <a:lstStyle>
            <a:lvl1pPr>
              <a:defRPr/>
            </a:lvl1pPr>
            <a:lvl2pPr>
              <a:defRPr/>
            </a:lvl2pPr>
            <a:lvl3pPr>
              <a:defRPr/>
            </a:lvl3pPr>
            <a:lvl4pPr>
              <a:defRPr/>
            </a:lvl4pPr>
            <a:lvl5pPr>
              <a:defRPr/>
            </a:lvl5pPr>
            <a:lvl6pPr>
              <a:defRPr/>
            </a:lvl6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a:p>
            <a:pPr lvl="5"/>
            <a:r>
              <a:rPr lang="fr-FR" dirty="0"/>
              <a:t>Texte de niveau 6</a:t>
            </a:r>
          </a:p>
        </p:txBody>
      </p:sp>
      <p:sp>
        <p:nvSpPr>
          <p:cNvPr id="16" name="Espace réservé du texte 8"/>
          <p:cNvSpPr>
            <a:spLocks noGrp="1"/>
          </p:cNvSpPr>
          <p:nvPr>
            <p:ph type="body" sz="quarter" idx="14" hasCustomPrompt="1"/>
          </p:nvPr>
        </p:nvSpPr>
        <p:spPr bwMode="gray">
          <a:xfrm>
            <a:off x="900113" y="2366574"/>
            <a:ext cx="2086792" cy="1152000"/>
          </a:xfrm>
        </p:spPr>
        <p:txBody>
          <a:bodyPr anchor="ctr" anchorCtr="0"/>
          <a:lstStyle>
            <a:lvl1pPr algn="l">
              <a:defRPr>
                <a:solidFill>
                  <a:schemeClr val="bg1"/>
                </a:solidFill>
              </a:defRPr>
            </a:lvl1pPr>
            <a:lvl2pPr>
              <a:defRPr/>
            </a:lvl2pPr>
            <a:lvl3pPr>
              <a:defRPr/>
            </a:lvl3pPr>
            <a:lvl4pPr>
              <a:defRPr/>
            </a:lvl4pPr>
            <a:lvl5pPr>
              <a:defRPr/>
            </a:lvl5pPr>
            <a:lvl6pPr>
              <a:defRPr/>
            </a:lvl6pPr>
          </a:lstStyle>
          <a:p>
            <a:pPr lvl="0"/>
            <a:r>
              <a:rPr lang="fr-FR" dirty="0"/>
              <a:t>Texte exergue</a:t>
            </a:r>
          </a:p>
        </p:txBody>
      </p:sp>
    </p:spTree>
    <p:extLst>
      <p:ext uri="{BB962C8B-B14F-4D97-AF65-F5344CB8AC3E}">
        <p14:creationId xmlns:p14="http://schemas.microsoft.com/office/powerpoint/2010/main" val="2090855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lanning">
    <p:spTree>
      <p:nvGrpSpPr>
        <p:cNvPr id="1" name=""/>
        <p:cNvGrpSpPr/>
        <p:nvPr/>
      </p:nvGrpSpPr>
      <p:grpSpPr>
        <a:xfrm>
          <a:off x="0" y="0"/>
          <a:ext cx="0" cy="0"/>
          <a:chOff x="0" y="0"/>
          <a:chExt cx="0" cy="0"/>
        </a:xfrm>
      </p:grpSpPr>
      <p:graphicFrame>
        <p:nvGraphicFramePr>
          <p:cNvPr id="10" name="Espace réservé du tableau 10"/>
          <p:cNvGraphicFramePr>
            <a:graphicFrameLocks/>
          </p:cNvGraphicFramePr>
          <p:nvPr userDrawn="1">
            <p:extLst>
              <p:ext uri="{D42A27DB-BD31-4B8C-83A1-F6EECF244321}">
                <p14:modId xmlns:p14="http://schemas.microsoft.com/office/powerpoint/2010/main" val="183797485"/>
              </p:ext>
            </p:extLst>
          </p:nvPr>
        </p:nvGraphicFramePr>
        <p:xfrm>
          <a:off x="358775" y="1520825"/>
          <a:ext cx="8426400" cy="4510080"/>
        </p:xfrm>
        <a:graphic>
          <a:graphicData uri="http://schemas.openxmlformats.org/drawingml/2006/table">
            <a:tbl>
              <a:tblPr>
                <a:tableStyleId>{69012ECD-51FC-41F1-AA8D-1B2483CD663E}</a:tableStyleId>
              </a:tblPr>
              <a:tblGrid>
                <a:gridCol w="175550">
                  <a:extLst>
                    <a:ext uri="{9D8B030D-6E8A-4147-A177-3AD203B41FA5}">
                      <a16:colId xmlns:a16="http://schemas.microsoft.com/office/drawing/2014/main" val="20000"/>
                    </a:ext>
                  </a:extLst>
                </a:gridCol>
                <a:gridCol w="175550">
                  <a:extLst>
                    <a:ext uri="{9D8B030D-6E8A-4147-A177-3AD203B41FA5}">
                      <a16:colId xmlns:a16="http://schemas.microsoft.com/office/drawing/2014/main" val="20001"/>
                    </a:ext>
                  </a:extLst>
                </a:gridCol>
                <a:gridCol w="175550">
                  <a:extLst>
                    <a:ext uri="{9D8B030D-6E8A-4147-A177-3AD203B41FA5}">
                      <a16:colId xmlns:a16="http://schemas.microsoft.com/office/drawing/2014/main" val="20002"/>
                    </a:ext>
                  </a:extLst>
                </a:gridCol>
                <a:gridCol w="175550">
                  <a:extLst>
                    <a:ext uri="{9D8B030D-6E8A-4147-A177-3AD203B41FA5}">
                      <a16:colId xmlns:a16="http://schemas.microsoft.com/office/drawing/2014/main" val="20003"/>
                    </a:ext>
                  </a:extLst>
                </a:gridCol>
                <a:gridCol w="175550">
                  <a:extLst>
                    <a:ext uri="{9D8B030D-6E8A-4147-A177-3AD203B41FA5}">
                      <a16:colId xmlns:a16="http://schemas.microsoft.com/office/drawing/2014/main" val="20004"/>
                    </a:ext>
                  </a:extLst>
                </a:gridCol>
                <a:gridCol w="175550">
                  <a:extLst>
                    <a:ext uri="{9D8B030D-6E8A-4147-A177-3AD203B41FA5}">
                      <a16:colId xmlns:a16="http://schemas.microsoft.com/office/drawing/2014/main" val="20005"/>
                    </a:ext>
                  </a:extLst>
                </a:gridCol>
                <a:gridCol w="175550">
                  <a:extLst>
                    <a:ext uri="{9D8B030D-6E8A-4147-A177-3AD203B41FA5}">
                      <a16:colId xmlns:a16="http://schemas.microsoft.com/office/drawing/2014/main" val="20006"/>
                    </a:ext>
                  </a:extLst>
                </a:gridCol>
                <a:gridCol w="175550">
                  <a:extLst>
                    <a:ext uri="{9D8B030D-6E8A-4147-A177-3AD203B41FA5}">
                      <a16:colId xmlns:a16="http://schemas.microsoft.com/office/drawing/2014/main" val="20007"/>
                    </a:ext>
                  </a:extLst>
                </a:gridCol>
                <a:gridCol w="175550">
                  <a:extLst>
                    <a:ext uri="{9D8B030D-6E8A-4147-A177-3AD203B41FA5}">
                      <a16:colId xmlns:a16="http://schemas.microsoft.com/office/drawing/2014/main" val="20008"/>
                    </a:ext>
                  </a:extLst>
                </a:gridCol>
                <a:gridCol w="175550">
                  <a:extLst>
                    <a:ext uri="{9D8B030D-6E8A-4147-A177-3AD203B41FA5}">
                      <a16:colId xmlns:a16="http://schemas.microsoft.com/office/drawing/2014/main" val="20009"/>
                    </a:ext>
                  </a:extLst>
                </a:gridCol>
                <a:gridCol w="175550">
                  <a:extLst>
                    <a:ext uri="{9D8B030D-6E8A-4147-A177-3AD203B41FA5}">
                      <a16:colId xmlns:a16="http://schemas.microsoft.com/office/drawing/2014/main" val="20010"/>
                    </a:ext>
                  </a:extLst>
                </a:gridCol>
                <a:gridCol w="175550">
                  <a:extLst>
                    <a:ext uri="{9D8B030D-6E8A-4147-A177-3AD203B41FA5}">
                      <a16:colId xmlns:a16="http://schemas.microsoft.com/office/drawing/2014/main" val="20011"/>
                    </a:ext>
                  </a:extLst>
                </a:gridCol>
                <a:gridCol w="175550">
                  <a:extLst>
                    <a:ext uri="{9D8B030D-6E8A-4147-A177-3AD203B41FA5}">
                      <a16:colId xmlns:a16="http://schemas.microsoft.com/office/drawing/2014/main" val="20012"/>
                    </a:ext>
                  </a:extLst>
                </a:gridCol>
                <a:gridCol w="175550">
                  <a:extLst>
                    <a:ext uri="{9D8B030D-6E8A-4147-A177-3AD203B41FA5}">
                      <a16:colId xmlns:a16="http://schemas.microsoft.com/office/drawing/2014/main" val="20013"/>
                    </a:ext>
                  </a:extLst>
                </a:gridCol>
                <a:gridCol w="175550">
                  <a:extLst>
                    <a:ext uri="{9D8B030D-6E8A-4147-A177-3AD203B41FA5}">
                      <a16:colId xmlns:a16="http://schemas.microsoft.com/office/drawing/2014/main" val="20014"/>
                    </a:ext>
                  </a:extLst>
                </a:gridCol>
                <a:gridCol w="175550">
                  <a:extLst>
                    <a:ext uri="{9D8B030D-6E8A-4147-A177-3AD203B41FA5}">
                      <a16:colId xmlns:a16="http://schemas.microsoft.com/office/drawing/2014/main" val="20015"/>
                    </a:ext>
                  </a:extLst>
                </a:gridCol>
                <a:gridCol w="175550">
                  <a:extLst>
                    <a:ext uri="{9D8B030D-6E8A-4147-A177-3AD203B41FA5}">
                      <a16:colId xmlns:a16="http://schemas.microsoft.com/office/drawing/2014/main" val="20016"/>
                    </a:ext>
                  </a:extLst>
                </a:gridCol>
                <a:gridCol w="175550">
                  <a:extLst>
                    <a:ext uri="{9D8B030D-6E8A-4147-A177-3AD203B41FA5}">
                      <a16:colId xmlns:a16="http://schemas.microsoft.com/office/drawing/2014/main" val="20017"/>
                    </a:ext>
                  </a:extLst>
                </a:gridCol>
                <a:gridCol w="175550">
                  <a:extLst>
                    <a:ext uri="{9D8B030D-6E8A-4147-A177-3AD203B41FA5}">
                      <a16:colId xmlns:a16="http://schemas.microsoft.com/office/drawing/2014/main" val="20018"/>
                    </a:ext>
                  </a:extLst>
                </a:gridCol>
                <a:gridCol w="175550">
                  <a:extLst>
                    <a:ext uri="{9D8B030D-6E8A-4147-A177-3AD203B41FA5}">
                      <a16:colId xmlns:a16="http://schemas.microsoft.com/office/drawing/2014/main" val="20019"/>
                    </a:ext>
                  </a:extLst>
                </a:gridCol>
                <a:gridCol w="175550">
                  <a:extLst>
                    <a:ext uri="{9D8B030D-6E8A-4147-A177-3AD203B41FA5}">
                      <a16:colId xmlns:a16="http://schemas.microsoft.com/office/drawing/2014/main" val="20020"/>
                    </a:ext>
                  </a:extLst>
                </a:gridCol>
                <a:gridCol w="175550">
                  <a:extLst>
                    <a:ext uri="{9D8B030D-6E8A-4147-A177-3AD203B41FA5}">
                      <a16:colId xmlns:a16="http://schemas.microsoft.com/office/drawing/2014/main" val="20021"/>
                    </a:ext>
                  </a:extLst>
                </a:gridCol>
                <a:gridCol w="175550">
                  <a:extLst>
                    <a:ext uri="{9D8B030D-6E8A-4147-A177-3AD203B41FA5}">
                      <a16:colId xmlns:a16="http://schemas.microsoft.com/office/drawing/2014/main" val="20022"/>
                    </a:ext>
                  </a:extLst>
                </a:gridCol>
                <a:gridCol w="175550">
                  <a:extLst>
                    <a:ext uri="{9D8B030D-6E8A-4147-A177-3AD203B41FA5}">
                      <a16:colId xmlns:a16="http://schemas.microsoft.com/office/drawing/2014/main" val="20023"/>
                    </a:ext>
                  </a:extLst>
                </a:gridCol>
                <a:gridCol w="175550">
                  <a:extLst>
                    <a:ext uri="{9D8B030D-6E8A-4147-A177-3AD203B41FA5}">
                      <a16:colId xmlns:a16="http://schemas.microsoft.com/office/drawing/2014/main" val="20024"/>
                    </a:ext>
                  </a:extLst>
                </a:gridCol>
                <a:gridCol w="175550">
                  <a:extLst>
                    <a:ext uri="{9D8B030D-6E8A-4147-A177-3AD203B41FA5}">
                      <a16:colId xmlns:a16="http://schemas.microsoft.com/office/drawing/2014/main" val="20025"/>
                    </a:ext>
                  </a:extLst>
                </a:gridCol>
                <a:gridCol w="175550">
                  <a:extLst>
                    <a:ext uri="{9D8B030D-6E8A-4147-A177-3AD203B41FA5}">
                      <a16:colId xmlns:a16="http://schemas.microsoft.com/office/drawing/2014/main" val="20026"/>
                    </a:ext>
                  </a:extLst>
                </a:gridCol>
                <a:gridCol w="175550">
                  <a:extLst>
                    <a:ext uri="{9D8B030D-6E8A-4147-A177-3AD203B41FA5}">
                      <a16:colId xmlns:a16="http://schemas.microsoft.com/office/drawing/2014/main" val="20027"/>
                    </a:ext>
                  </a:extLst>
                </a:gridCol>
                <a:gridCol w="175550">
                  <a:extLst>
                    <a:ext uri="{9D8B030D-6E8A-4147-A177-3AD203B41FA5}">
                      <a16:colId xmlns:a16="http://schemas.microsoft.com/office/drawing/2014/main" val="20028"/>
                    </a:ext>
                  </a:extLst>
                </a:gridCol>
                <a:gridCol w="175550">
                  <a:extLst>
                    <a:ext uri="{9D8B030D-6E8A-4147-A177-3AD203B41FA5}">
                      <a16:colId xmlns:a16="http://schemas.microsoft.com/office/drawing/2014/main" val="20029"/>
                    </a:ext>
                  </a:extLst>
                </a:gridCol>
                <a:gridCol w="175550">
                  <a:extLst>
                    <a:ext uri="{9D8B030D-6E8A-4147-A177-3AD203B41FA5}">
                      <a16:colId xmlns:a16="http://schemas.microsoft.com/office/drawing/2014/main" val="20030"/>
                    </a:ext>
                  </a:extLst>
                </a:gridCol>
                <a:gridCol w="175550">
                  <a:extLst>
                    <a:ext uri="{9D8B030D-6E8A-4147-A177-3AD203B41FA5}">
                      <a16:colId xmlns:a16="http://schemas.microsoft.com/office/drawing/2014/main" val="20031"/>
                    </a:ext>
                  </a:extLst>
                </a:gridCol>
                <a:gridCol w="175550">
                  <a:extLst>
                    <a:ext uri="{9D8B030D-6E8A-4147-A177-3AD203B41FA5}">
                      <a16:colId xmlns:a16="http://schemas.microsoft.com/office/drawing/2014/main" val="20032"/>
                    </a:ext>
                  </a:extLst>
                </a:gridCol>
                <a:gridCol w="175550">
                  <a:extLst>
                    <a:ext uri="{9D8B030D-6E8A-4147-A177-3AD203B41FA5}">
                      <a16:colId xmlns:a16="http://schemas.microsoft.com/office/drawing/2014/main" val="20033"/>
                    </a:ext>
                  </a:extLst>
                </a:gridCol>
                <a:gridCol w="175550">
                  <a:extLst>
                    <a:ext uri="{9D8B030D-6E8A-4147-A177-3AD203B41FA5}">
                      <a16:colId xmlns:a16="http://schemas.microsoft.com/office/drawing/2014/main" val="20034"/>
                    </a:ext>
                  </a:extLst>
                </a:gridCol>
                <a:gridCol w="175550">
                  <a:extLst>
                    <a:ext uri="{9D8B030D-6E8A-4147-A177-3AD203B41FA5}">
                      <a16:colId xmlns:a16="http://schemas.microsoft.com/office/drawing/2014/main" val="20035"/>
                    </a:ext>
                  </a:extLst>
                </a:gridCol>
                <a:gridCol w="175550">
                  <a:extLst>
                    <a:ext uri="{9D8B030D-6E8A-4147-A177-3AD203B41FA5}">
                      <a16:colId xmlns:a16="http://schemas.microsoft.com/office/drawing/2014/main" val="20036"/>
                    </a:ext>
                  </a:extLst>
                </a:gridCol>
                <a:gridCol w="175550">
                  <a:extLst>
                    <a:ext uri="{9D8B030D-6E8A-4147-A177-3AD203B41FA5}">
                      <a16:colId xmlns:a16="http://schemas.microsoft.com/office/drawing/2014/main" val="20037"/>
                    </a:ext>
                  </a:extLst>
                </a:gridCol>
                <a:gridCol w="175550">
                  <a:extLst>
                    <a:ext uri="{9D8B030D-6E8A-4147-A177-3AD203B41FA5}">
                      <a16:colId xmlns:a16="http://schemas.microsoft.com/office/drawing/2014/main" val="20038"/>
                    </a:ext>
                  </a:extLst>
                </a:gridCol>
                <a:gridCol w="175550">
                  <a:extLst>
                    <a:ext uri="{9D8B030D-6E8A-4147-A177-3AD203B41FA5}">
                      <a16:colId xmlns:a16="http://schemas.microsoft.com/office/drawing/2014/main" val="20039"/>
                    </a:ext>
                  </a:extLst>
                </a:gridCol>
                <a:gridCol w="175550">
                  <a:extLst>
                    <a:ext uri="{9D8B030D-6E8A-4147-A177-3AD203B41FA5}">
                      <a16:colId xmlns:a16="http://schemas.microsoft.com/office/drawing/2014/main" val="20040"/>
                    </a:ext>
                  </a:extLst>
                </a:gridCol>
                <a:gridCol w="175550">
                  <a:extLst>
                    <a:ext uri="{9D8B030D-6E8A-4147-A177-3AD203B41FA5}">
                      <a16:colId xmlns:a16="http://schemas.microsoft.com/office/drawing/2014/main" val="20041"/>
                    </a:ext>
                  </a:extLst>
                </a:gridCol>
                <a:gridCol w="175550">
                  <a:extLst>
                    <a:ext uri="{9D8B030D-6E8A-4147-A177-3AD203B41FA5}">
                      <a16:colId xmlns:a16="http://schemas.microsoft.com/office/drawing/2014/main" val="20042"/>
                    </a:ext>
                  </a:extLst>
                </a:gridCol>
                <a:gridCol w="175550">
                  <a:extLst>
                    <a:ext uri="{9D8B030D-6E8A-4147-A177-3AD203B41FA5}">
                      <a16:colId xmlns:a16="http://schemas.microsoft.com/office/drawing/2014/main" val="20043"/>
                    </a:ext>
                  </a:extLst>
                </a:gridCol>
                <a:gridCol w="175550">
                  <a:extLst>
                    <a:ext uri="{9D8B030D-6E8A-4147-A177-3AD203B41FA5}">
                      <a16:colId xmlns:a16="http://schemas.microsoft.com/office/drawing/2014/main" val="20044"/>
                    </a:ext>
                  </a:extLst>
                </a:gridCol>
                <a:gridCol w="175550">
                  <a:extLst>
                    <a:ext uri="{9D8B030D-6E8A-4147-A177-3AD203B41FA5}">
                      <a16:colId xmlns:a16="http://schemas.microsoft.com/office/drawing/2014/main" val="20045"/>
                    </a:ext>
                  </a:extLst>
                </a:gridCol>
                <a:gridCol w="175550">
                  <a:extLst>
                    <a:ext uri="{9D8B030D-6E8A-4147-A177-3AD203B41FA5}">
                      <a16:colId xmlns:a16="http://schemas.microsoft.com/office/drawing/2014/main" val="20046"/>
                    </a:ext>
                  </a:extLst>
                </a:gridCol>
                <a:gridCol w="175550">
                  <a:extLst>
                    <a:ext uri="{9D8B030D-6E8A-4147-A177-3AD203B41FA5}">
                      <a16:colId xmlns:a16="http://schemas.microsoft.com/office/drawing/2014/main" val="20047"/>
                    </a:ext>
                  </a:extLst>
                </a:gridCol>
              </a:tblGrid>
              <a:tr h="289953">
                <a:tc gridSpan="4">
                  <a:txBody>
                    <a:bodyPr/>
                    <a:lstStyle/>
                    <a:p>
                      <a:r>
                        <a:rPr lang="fr-FR" sz="800">
                          <a:solidFill>
                            <a:schemeClr val="accent2"/>
                          </a:solidFill>
                        </a:rPr>
                        <a:t>Janvier</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a:solidFill>
                            <a:schemeClr val="accent2"/>
                          </a:solidFill>
                        </a:rPr>
                        <a:t>Février</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Mars</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Avril</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Mai</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Juin</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Juillet</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Août</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Septembre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Octobre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Novembre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Décembre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extLst>
                  <a:ext uri="{0D108BD9-81ED-4DB2-BD59-A6C34878D82A}">
                    <a16:rowId xmlns:a16="http://schemas.microsoft.com/office/drawing/2014/main" val="10000"/>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178026">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w="9525" cap="flat" cmpd="sng" algn="ctr">
                      <a:solidFill>
                        <a:schemeClr val="accent1"/>
                      </a:solidFill>
                      <a:prstDash val="sysDash"/>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2"/>
                        </a:solidFill>
                      </a:endParaRPr>
                    </a:p>
                  </a:txBody>
                  <a:tcPr marL="0" marR="0" marT="36000" marB="36000">
                    <a:lnL>
                      <a:noFill/>
                    </a:lnL>
                    <a:lnR w="9525" cap="flat" cmpd="sng" algn="ctr">
                      <a:solidFill>
                        <a:schemeClr val="accent1"/>
                      </a:solidFill>
                      <a:prstDash val="sysDash"/>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r h="289953">
                <a:tc gridSpan="4">
                  <a:txBody>
                    <a:bodyPr/>
                    <a:lstStyle/>
                    <a:p>
                      <a:r>
                        <a:rPr lang="fr-FR" sz="800">
                          <a:solidFill>
                            <a:schemeClr val="accent2"/>
                          </a:solidFill>
                        </a:rPr>
                        <a:t>Janvier</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a:solidFill>
                            <a:schemeClr val="accent2"/>
                          </a:solidFill>
                        </a:rPr>
                        <a:t>Février</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Mars</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Avril</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Mai</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Juin</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Juillet</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Août</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Septembre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Octobre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Novembre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800">
                          <a:solidFill>
                            <a:schemeClr val="accent2"/>
                          </a:solidFill>
                        </a:rPr>
                        <a:t>Décembre</a:t>
                      </a:r>
                      <a:br>
                        <a:rPr lang="fr-FR" sz="800">
                          <a:solidFill>
                            <a:schemeClr val="accent2"/>
                          </a:solidFill>
                        </a:rPr>
                      </a:br>
                      <a:r>
                        <a:rPr lang="fr-FR" sz="800">
                          <a:solidFill>
                            <a:schemeClr val="accent2"/>
                          </a:solidFill>
                        </a:rPr>
                        <a:t>2015</a:t>
                      </a:r>
                    </a:p>
                  </a:txBody>
                  <a:tcPr marL="72000" marR="0" marT="36000" marB="36000">
                    <a:lnL w="9525" cap="flat" cmpd="sng" algn="ctr">
                      <a:solidFill>
                        <a:schemeClr val="accent1"/>
                      </a:solidFill>
                      <a:prstDash val="sysDash"/>
                      <a:round/>
                      <a:headEnd type="none" w="med" len="med"/>
                      <a:tailEnd type="none" w="med" len="med"/>
                    </a:lnL>
                    <a:lnR w="9525" cap="flat" cmpd="sng" algn="ctr">
                      <a:solidFill>
                        <a:schemeClr val="accent1"/>
                      </a:solidFill>
                      <a:prstDash val="sysDash"/>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extLst>
                  <a:ext uri="{0D108BD9-81ED-4DB2-BD59-A6C34878D82A}">
                    <a16:rowId xmlns:a16="http://schemas.microsoft.com/office/drawing/2014/main" val="10021"/>
                  </a:ext>
                </a:extLst>
              </a:tr>
            </a:tbl>
          </a:graphicData>
        </a:graphic>
      </p:graphicFrame>
      <p:sp>
        <p:nvSpPr>
          <p:cNvPr id="2" name="Titre 1"/>
          <p:cNvSpPr>
            <a:spLocks noGrp="1"/>
          </p:cNvSpPr>
          <p:nvPr>
            <p:ph type="title" hasCustomPrompt="1"/>
          </p:nvPr>
        </p:nvSpPr>
        <p:spPr bwMode="gray"/>
        <p:txBody>
          <a:bodyPr/>
          <a:lstStyle>
            <a:lvl1pPr>
              <a:defRPr/>
            </a:lvl1pPr>
          </a:lstStyle>
          <a:p>
            <a:r>
              <a:rPr lang="fr-FR" noProof="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7" name="Espace réservé du texte 27"/>
          <p:cNvSpPr>
            <a:spLocks noGrp="1"/>
          </p:cNvSpPr>
          <p:nvPr>
            <p:ph type="body" sz="quarter" idx="17" hasCustomPrompt="1"/>
          </p:nvPr>
        </p:nvSpPr>
        <p:spPr bwMode="gray">
          <a:xfrm>
            <a:off x="358115" y="1988840"/>
            <a:ext cx="2124000" cy="288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3"/>
            </a:solidFill>
            <a:headEnd type="none" w="med" len="med"/>
            <a:tailEnd type="triangle" w="med" len="med"/>
          </a:ln>
        </p:spPr>
        <p:txBody>
          <a:bodyPr tIns="36000"/>
          <a:lstStyle>
            <a:lvl1pPr algn="ctr">
              <a:lnSpc>
                <a:spcPct val="90000"/>
              </a:lnSpc>
              <a:defRPr sz="900" b="0">
                <a:solidFill>
                  <a:schemeClr val="accent3"/>
                </a:solidFill>
              </a:defRPr>
            </a:lvl1pPr>
          </a:lstStyle>
          <a:p>
            <a:pPr lvl="0"/>
            <a:r>
              <a:rPr lang="fr-FR" dirty="0"/>
              <a:t>Légende</a:t>
            </a:r>
          </a:p>
        </p:txBody>
      </p:sp>
      <p:sp>
        <p:nvSpPr>
          <p:cNvPr id="4" name="Espace réservé du texte 3"/>
          <p:cNvSpPr>
            <a:spLocks noGrp="1"/>
          </p:cNvSpPr>
          <p:nvPr>
            <p:ph type="body" sz="quarter" idx="20" hasCustomPrompt="1"/>
          </p:nvPr>
        </p:nvSpPr>
        <p:spPr>
          <a:xfrm>
            <a:off x="1844405" y="5048238"/>
            <a:ext cx="540000" cy="540000"/>
          </a:xfrm>
          <a:prstGeom prst="ellipse">
            <a:avLst/>
          </a:prstGeom>
          <a:solidFill>
            <a:schemeClr val="accent1"/>
          </a:solidFill>
        </p:spPr>
        <p:txBody>
          <a:bodyPr anchor="ctr" anchorCtr="0"/>
          <a:lstStyle>
            <a:lvl1pPr algn="ctr">
              <a:defRPr sz="700" b="0">
                <a:solidFill>
                  <a:schemeClr val="bg1"/>
                </a:solidFill>
              </a:defRPr>
            </a:lvl1pPr>
          </a:lstStyle>
          <a:p>
            <a:pPr lvl="0"/>
            <a:r>
              <a:rPr lang="fr-FR" dirty="0"/>
              <a:t>Texte</a:t>
            </a:r>
          </a:p>
        </p:txBody>
      </p:sp>
      <p:sp>
        <p:nvSpPr>
          <p:cNvPr id="24" name="Espace réservé du texte 3"/>
          <p:cNvSpPr>
            <a:spLocks noGrp="1"/>
          </p:cNvSpPr>
          <p:nvPr>
            <p:ph type="body" sz="quarter" idx="21" hasCustomPrompt="1"/>
          </p:nvPr>
        </p:nvSpPr>
        <p:spPr>
          <a:xfrm>
            <a:off x="6755042" y="5048238"/>
            <a:ext cx="540000" cy="540000"/>
          </a:xfrm>
          <a:prstGeom prst="ellipse">
            <a:avLst/>
          </a:prstGeom>
          <a:solidFill>
            <a:schemeClr val="accent3"/>
          </a:solidFill>
        </p:spPr>
        <p:txBody>
          <a:bodyPr anchor="ctr" anchorCtr="0"/>
          <a:lstStyle>
            <a:lvl1pPr algn="ctr">
              <a:defRPr sz="700" b="0">
                <a:solidFill>
                  <a:schemeClr val="bg1"/>
                </a:solidFill>
              </a:defRPr>
            </a:lvl1pPr>
          </a:lstStyle>
          <a:p>
            <a:pPr lvl="0"/>
            <a:r>
              <a:rPr lang="fr-FR" dirty="0"/>
              <a:t>Texte</a:t>
            </a:r>
          </a:p>
        </p:txBody>
      </p:sp>
      <p:sp>
        <p:nvSpPr>
          <p:cNvPr id="31" name="Espace réservé du texte 27"/>
          <p:cNvSpPr>
            <a:spLocks noGrp="1"/>
          </p:cNvSpPr>
          <p:nvPr>
            <p:ph type="body" sz="quarter" idx="26" hasCustomPrompt="1"/>
          </p:nvPr>
        </p:nvSpPr>
        <p:spPr bwMode="gray">
          <a:xfrm rot="16200000">
            <a:off x="-1152455" y="3789252"/>
            <a:ext cx="3528000" cy="288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tx2"/>
            </a:solidFill>
            <a:headEnd type="none" w="med" len="med"/>
            <a:tailEnd type="triangle" w="med" len="med"/>
          </a:ln>
        </p:spPr>
        <p:txBody>
          <a:bodyPr tIns="36000"/>
          <a:lstStyle>
            <a:lvl1pPr algn="ctr">
              <a:lnSpc>
                <a:spcPct val="90000"/>
              </a:lnSpc>
              <a:defRPr sz="900" b="0">
                <a:solidFill>
                  <a:schemeClr val="tx2"/>
                </a:solidFill>
              </a:defRPr>
            </a:lvl1pPr>
          </a:lstStyle>
          <a:p>
            <a:pPr lvl="0"/>
            <a:r>
              <a:rPr lang="fr-FR" dirty="0"/>
              <a:t>Légende</a:t>
            </a:r>
          </a:p>
        </p:txBody>
      </p:sp>
      <p:sp>
        <p:nvSpPr>
          <p:cNvPr id="32" name="Espace réservé du texte 27"/>
          <p:cNvSpPr>
            <a:spLocks noGrp="1"/>
          </p:cNvSpPr>
          <p:nvPr>
            <p:ph type="body" sz="quarter" idx="27" hasCustomPrompt="1"/>
          </p:nvPr>
        </p:nvSpPr>
        <p:spPr bwMode="gray">
          <a:xfrm>
            <a:off x="1070902" y="2341686"/>
            <a:ext cx="2736000" cy="288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1"/>
            </a:solidFill>
            <a:headEnd type="none" w="med" len="med"/>
            <a:tailEnd type="triangle" w="med" len="med"/>
          </a:ln>
        </p:spPr>
        <p:txBody>
          <a:bodyPr tIns="36000"/>
          <a:lstStyle>
            <a:lvl1pPr algn="ctr">
              <a:lnSpc>
                <a:spcPct val="90000"/>
              </a:lnSpc>
              <a:defRPr sz="900" b="0">
                <a:solidFill>
                  <a:schemeClr val="accent1"/>
                </a:solidFill>
              </a:defRPr>
            </a:lvl1pPr>
          </a:lstStyle>
          <a:p>
            <a:pPr lvl="0"/>
            <a:r>
              <a:rPr lang="fr-FR" dirty="0"/>
              <a:t>Légende</a:t>
            </a:r>
          </a:p>
        </p:txBody>
      </p:sp>
      <p:sp>
        <p:nvSpPr>
          <p:cNvPr id="33" name="Espace réservé du texte 27"/>
          <p:cNvSpPr>
            <a:spLocks noGrp="1"/>
          </p:cNvSpPr>
          <p:nvPr>
            <p:ph type="body" sz="quarter" idx="28" hasCustomPrompt="1"/>
          </p:nvPr>
        </p:nvSpPr>
        <p:spPr bwMode="gray">
          <a:xfrm>
            <a:off x="1765160" y="2694532"/>
            <a:ext cx="3132000" cy="288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2"/>
            </a:solidFill>
            <a:headEnd type="none" w="med" len="med"/>
            <a:tailEnd type="triangle" w="med" len="med"/>
          </a:ln>
        </p:spPr>
        <p:txBody>
          <a:bodyPr tIns="36000"/>
          <a:lstStyle>
            <a:lvl1pPr algn="ctr">
              <a:lnSpc>
                <a:spcPct val="90000"/>
              </a:lnSpc>
              <a:defRPr sz="900" b="0">
                <a:solidFill>
                  <a:schemeClr val="accent2"/>
                </a:solidFill>
              </a:defRPr>
            </a:lvl1pPr>
          </a:lstStyle>
          <a:p>
            <a:pPr lvl="0"/>
            <a:r>
              <a:rPr lang="fr-FR" dirty="0"/>
              <a:t>Légende</a:t>
            </a:r>
          </a:p>
        </p:txBody>
      </p:sp>
      <p:sp>
        <p:nvSpPr>
          <p:cNvPr id="34" name="Espace réservé du texte 27"/>
          <p:cNvSpPr>
            <a:spLocks noGrp="1"/>
          </p:cNvSpPr>
          <p:nvPr>
            <p:ph type="body" sz="quarter" idx="29" hasCustomPrompt="1"/>
          </p:nvPr>
        </p:nvSpPr>
        <p:spPr bwMode="gray">
          <a:xfrm>
            <a:off x="3872022" y="3047378"/>
            <a:ext cx="3132000" cy="288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4"/>
            </a:solidFill>
            <a:headEnd type="none" w="med" len="med"/>
            <a:tailEnd type="triangle" w="med" len="med"/>
          </a:ln>
        </p:spPr>
        <p:txBody>
          <a:bodyPr tIns="36000"/>
          <a:lstStyle>
            <a:lvl1pPr algn="ctr">
              <a:lnSpc>
                <a:spcPct val="90000"/>
              </a:lnSpc>
              <a:defRPr sz="900" b="0">
                <a:solidFill>
                  <a:schemeClr val="accent4"/>
                </a:solidFill>
              </a:defRPr>
            </a:lvl1pPr>
          </a:lstStyle>
          <a:p>
            <a:pPr lvl="0"/>
            <a:r>
              <a:rPr lang="fr-FR" dirty="0"/>
              <a:t>Légende</a:t>
            </a:r>
          </a:p>
        </p:txBody>
      </p:sp>
      <p:sp>
        <p:nvSpPr>
          <p:cNvPr id="35" name="Espace réservé du texte 27"/>
          <p:cNvSpPr>
            <a:spLocks noGrp="1"/>
          </p:cNvSpPr>
          <p:nvPr>
            <p:ph type="body" sz="quarter" idx="30" hasCustomPrompt="1"/>
          </p:nvPr>
        </p:nvSpPr>
        <p:spPr bwMode="gray">
          <a:xfrm>
            <a:off x="4582225" y="3400224"/>
            <a:ext cx="3132000" cy="288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accent5"/>
            </a:solidFill>
            <a:headEnd type="none" w="med" len="med"/>
            <a:tailEnd type="triangle" w="med" len="med"/>
          </a:ln>
        </p:spPr>
        <p:txBody>
          <a:bodyPr tIns="36000"/>
          <a:lstStyle>
            <a:lvl1pPr algn="ctr">
              <a:lnSpc>
                <a:spcPct val="90000"/>
              </a:lnSpc>
              <a:defRPr sz="900" b="0">
                <a:solidFill>
                  <a:schemeClr val="accent5"/>
                </a:solidFill>
              </a:defRPr>
            </a:lvl1pPr>
          </a:lstStyle>
          <a:p>
            <a:pPr lvl="0"/>
            <a:r>
              <a:rPr lang="fr-FR" dirty="0"/>
              <a:t>Légende</a:t>
            </a:r>
          </a:p>
        </p:txBody>
      </p:sp>
      <p:sp>
        <p:nvSpPr>
          <p:cNvPr id="36" name="Espace réservé du texte 27"/>
          <p:cNvSpPr>
            <a:spLocks noGrp="1"/>
          </p:cNvSpPr>
          <p:nvPr>
            <p:ph type="body" sz="quarter" idx="31" hasCustomPrompt="1"/>
          </p:nvPr>
        </p:nvSpPr>
        <p:spPr bwMode="gray">
          <a:xfrm>
            <a:off x="5273494" y="3753068"/>
            <a:ext cx="3132000" cy="288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25400">
            <a:solidFill>
              <a:schemeClr val="tx2"/>
            </a:solidFill>
            <a:headEnd type="none" w="med" len="med"/>
            <a:tailEnd type="triangle" w="med" len="med"/>
          </a:ln>
        </p:spPr>
        <p:txBody>
          <a:bodyPr tIns="36000"/>
          <a:lstStyle>
            <a:lvl1pPr algn="ctr">
              <a:lnSpc>
                <a:spcPct val="90000"/>
              </a:lnSpc>
              <a:defRPr sz="900" b="0">
                <a:solidFill>
                  <a:schemeClr val="tx2"/>
                </a:solidFill>
              </a:defRPr>
            </a:lvl1pPr>
          </a:lstStyle>
          <a:p>
            <a:pPr lvl="0"/>
            <a:r>
              <a:rPr lang="fr-FR" dirty="0"/>
              <a:t>Légende</a:t>
            </a:r>
          </a:p>
        </p:txBody>
      </p:sp>
    </p:spTree>
    <p:extLst>
      <p:ext uri="{BB962C8B-B14F-4D97-AF65-F5344CB8AC3E}">
        <p14:creationId xmlns:p14="http://schemas.microsoft.com/office/powerpoint/2010/main" val="35915684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ercle_4_parts">
    <p:spTree>
      <p:nvGrpSpPr>
        <p:cNvPr id="1" name=""/>
        <p:cNvGrpSpPr/>
        <p:nvPr/>
      </p:nvGrpSpPr>
      <p:grpSpPr>
        <a:xfrm>
          <a:off x="0" y="0"/>
          <a:ext cx="0" cy="0"/>
          <a:chOff x="0" y="0"/>
          <a:chExt cx="0" cy="0"/>
        </a:xfrm>
      </p:grpSpPr>
      <p:sp>
        <p:nvSpPr>
          <p:cNvPr id="26" name="Espace réservé du texte 25"/>
          <p:cNvSpPr>
            <a:spLocks noGrp="1"/>
          </p:cNvSpPr>
          <p:nvPr>
            <p:ph type="body" sz="quarter" idx="24" hasCustomPrompt="1"/>
          </p:nvPr>
        </p:nvSpPr>
        <p:spPr bwMode="gray">
          <a:xfrm>
            <a:off x="2682000" y="2062823"/>
            <a:ext cx="1890000" cy="1890000"/>
          </a:xfrm>
          <a:custGeom>
            <a:avLst/>
            <a:gdLst>
              <a:gd name="connsiteX0" fmla="*/ 1890000 w 1890000"/>
              <a:gd name="connsiteY0" fmla="*/ 0 h 1890000"/>
              <a:gd name="connsiteX1" fmla="*/ 1890000 w 1890000"/>
              <a:gd name="connsiteY1" fmla="*/ 1890000 h 1890000"/>
              <a:gd name="connsiteX2" fmla="*/ 0 w 1890000"/>
              <a:gd name="connsiteY2" fmla="*/ 1890000 h 1890000"/>
              <a:gd name="connsiteX3" fmla="*/ 1890000 w 1890000"/>
              <a:gd name="connsiteY3" fmla="*/ 0 h 1890000"/>
            </a:gdLst>
            <a:ahLst/>
            <a:cxnLst>
              <a:cxn ang="0">
                <a:pos x="connsiteX0" y="connsiteY0"/>
              </a:cxn>
              <a:cxn ang="0">
                <a:pos x="connsiteX1" y="connsiteY1"/>
              </a:cxn>
              <a:cxn ang="0">
                <a:pos x="connsiteX2" y="connsiteY2"/>
              </a:cxn>
              <a:cxn ang="0">
                <a:pos x="connsiteX3" y="connsiteY3"/>
              </a:cxn>
            </a:cxnLst>
            <a:rect l="l" t="t" r="r" b="b"/>
            <a:pathLst>
              <a:path w="1890000" h="1890000">
                <a:moveTo>
                  <a:pt x="1890000" y="0"/>
                </a:moveTo>
                <a:lnTo>
                  <a:pt x="1890000" y="1890000"/>
                </a:lnTo>
                <a:lnTo>
                  <a:pt x="0" y="1890000"/>
                </a:lnTo>
                <a:cubicBezTo>
                  <a:pt x="0" y="846182"/>
                  <a:pt x="846182" y="0"/>
                  <a:pt x="1890000" y="0"/>
                </a:cubicBezTo>
                <a:close/>
              </a:path>
            </a:pathLst>
          </a:custGeom>
          <a:solidFill>
            <a:schemeClr val="accent1"/>
          </a:solidFill>
        </p:spPr>
        <p:txBody>
          <a:bodyPr wrap="square" lIns="612000" tIns="720000" rIns="72000" bIns="72000">
            <a:noAutofit/>
          </a:bodyPr>
          <a:lstStyle>
            <a:lvl1pPr>
              <a:defRPr sz="900" b="0">
                <a:solidFill>
                  <a:schemeClr val="bg1"/>
                </a:solidFill>
              </a:defRPr>
            </a:lvl1pPr>
          </a:lstStyle>
          <a:p>
            <a:pPr lvl="0"/>
            <a:r>
              <a:rPr lang="fr-FR" dirty="0"/>
              <a:t>Texte</a:t>
            </a:r>
          </a:p>
        </p:txBody>
      </p:sp>
      <p:sp>
        <p:nvSpPr>
          <p:cNvPr id="27" name="Espace réservé du texte 28"/>
          <p:cNvSpPr>
            <a:spLocks noGrp="1"/>
          </p:cNvSpPr>
          <p:nvPr>
            <p:ph type="body" sz="quarter" idx="25" hasCustomPrompt="1"/>
          </p:nvPr>
        </p:nvSpPr>
        <p:spPr bwMode="gray">
          <a:xfrm>
            <a:off x="4572000" y="2062823"/>
            <a:ext cx="1890000" cy="1890000"/>
          </a:xfrm>
          <a:custGeom>
            <a:avLst/>
            <a:gdLst>
              <a:gd name="connsiteX0" fmla="*/ 0 w 1890000"/>
              <a:gd name="connsiteY0" fmla="*/ 0 h 1890000"/>
              <a:gd name="connsiteX1" fmla="*/ 1890000 w 1890000"/>
              <a:gd name="connsiteY1" fmla="*/ 1890000 h 1890000"/>
              <a:gd name="connsiteX2" fmla="*/ 0 w 1890000"/>
              <a:gd name="connsiteY2" fmla="*/ 1890000 h 1890000"/>
            </a:gdLst>
            <a:ahLst/>
            <a:cxnLst>
              <a:cxn ang="0">
                <a:pos x="connsiteX0" y="connsiteY0"/>
              </a:cxn>
              <a:cxn ang="0">
                <a:pos x="connsiteX1" y="connsiteY1"/>
              </a:cxn>
              <a:cxn ang="0">
                <a:pos x="connsiteX2" y="connsiteY2"/>
              </a:cxn>
            </a:cxnLst>
            <a:rect l="l" t="t" r="r" b="b"/>
            <a:pathLst>
              <a:path w="1890000" h="1890000">
                <a:moveTo>
                  <a:pt x="0" y="0"/>
                </a:moveTo>
                <a:cubicBezTo>
                  <a:pt x="1043818" y="0"/>
                  <a:pt x="1890000" y="846182"/>
                  <a:pt x="1890000" y="1890000"/>
                </a:cubicBezTo>
                <a:lnTo>
                  <a:pt x="0" y="1890000"/>
                </a:lnTo>
                <a:close/>
              </a:path>
            </a:pathLst>
          </a:custGeom>
          <a:solidFill>
            <a:schemeClr val="accent3"/>
          </a:solidFill>
        </p:spPr>
        <p:txBody>
          <a:bodyPr wrap="square" lIns="360000" tIns="720000" rIns="360000" bIns="72000">
            <a:noAutofit/>
          </a:bodyPr>
          <a:lstStyle>
            <a:lvl1pPr>
              <a:defRPr sz="900" b="0">
                <a:solidFill>
                  <a:schemeClr val="bg1"/>
                </a:solidFill>
              </a:defRPr>
            </a:lvl1pPr>
          </a:lstStyle>
          <a:p>
            <a:pPr lvl="0"/>
            <a:r>
              <a:rPr lang="fr-FR" dirty="0"/>
              <a:t>Texte</a:t>
            </a:r>
          </a:p>
        </p:txBody>
      </p:sp>
      <p:sp>
        <p:nvSpPr>
          <p:cNvPr id="29" name="Espace réservé du texte 25"/>
          <p:cNvSpPr>
            <a:spLocks noGrp="1"/>
          </p:cNvSpPr>
          <p:nvPr>
            <p:ph type="body" sz="quarter" idx="26" hasCustomPrompt="1"/>
          </p:nvPr>
        </p:nvSpPr>
        <p:spPr bwMode="gray">
          <a:xfrm>
            <a:off x="2682000" y="3952823"/>
            <a:ext cx="1890000" cy="1890000"/>
          </a:xfrm>
          <a:custGeom>
            <a:avLst/>
            <a:gdLst>
              <a:gd name="connsiteX0" fmla="*/ 0 w 1890000"/>
              <a:gd name="connsiteY0" fmla="*/ 0 h 1890000"/>
              <a:gd name="connsiteX1" fmla="*/ 1890000 w 1890000"/>
              <a:gd name="connsiteY1" fmla="*/ 0 h 1890000"/>
              <a:gd name="connsiteX2" fmla="*/ 1890000 w 1890000"/>
              <a:gd name="connsiteY2" fmla="*/ 1890000 h 1890000"/>
              <a:gd name="connsiteX3" fmla="*/ 0 w 1890000"/>
              <a:gd name="connsiteY3" fmla="*/ 0 h 1890000"/>
            </a:gdLst>
            <a:ahLst/>
            <a:cxnLst>
              <a:cxn ang="0">
                <a:pos x="connsiteX0" y="connsiteY0"/>
              </a:cxn>
              <a:cxn ang="0">
                <a:pos x="connsiteX1" y="connsiteY1"/>
              </a:cxn>
              <a:cxn ang="0">
                <a:pos x="connsiteX2" y="connsiteY2"/>
              </a:cxn>
              <a:cxn ang="0">
                <a:pos x="connsiteX3" y="connsiteY3"/>
              </a:cxn>
            </a:cxnLst>
            <a:rect l="l" t="t" r="r" b="b"/>
            <a:pathLst>
              <a:path w="1890000" h="1890000">
                <a:moveTo>
                  <a:pt x="0" y="0"/>
                </a:moveTo>
                <a:lnTo>
                  <a:pt x="1890000" y="0"/>
                </a:lnTo>
                <a:lnTo>
                  <a:pt x="1890000" y="1890000"/>
                </a:lnTo>
                <a:cubicBezTo>
                  <a:pt x="846182" y="1890000"/>
                  <a:pt x="0" y="1043818"/>
                  <a:pt x="0" y="0"/>
                </a:cubicBezTo>
                <a:close/>
              </a:path>
            </a:pathLst>
          </a:custGeom>
          <a:solidFill>
            <a:schemeClr val="accent1">
              <a:lumMod val="40000"/>
              <a:lumOff val="60000"/>
            </a:schemeClr>
          </a:solidFill>
        </p:spPr>
        <p:txBody>
          <a:bodyPr wrap="square" lIns="612000" tIns="468000" rIns="72000" bIns="72000">
            <a:noAutofit/>
          </a:bodyPr>
          <a:lstStyle>
            <a:lvl1pPr>
              <a:defRPr sz="900" b="0">
                <a:solidFill>
                  <a:schemeClr val="accent2"/>
                </a:solidFill>
              </a:defRPr>
            </a:lvl1pPr>
          </a:lstStyle>
          <a:p>
            <a:pPr lvl="0"/>
            <a:r>
              <a:rPr lang="fr-FR" dirty="0"/>
              <a:t>Texte</a:t>
            </a:r>
          </a:p>
        </p:txBody>
      </p:sp>
      <p:sp>
        <p:nvSpPr>
          <p:cNvPr id="32" name="Espace réservé du texte 25"/>
          <p:cNvSpPr>
            <a:spLocks noGrp="1"/>
          </p:cNvSpPr>
          <p:nvPr>
            <p:ph type="body" sz="quarter" idx="27" hasCustomPrompt="1"/>
          </p:nvPr>
        </p:nvSpPr>
        <p:spPr bwMode="gray">
          <a:xfrm>
            <a:off x="4572000" y="3952823"/>
            <a:ext cx="1890000" cy="1890000"/>
          </a:xfrm>
          <a:custGeom>
            <a:avLst/>
            <a:gdLst>
              <a:gd name="connsiteX0" fmla="*/ 0 w 1890000"/>
              <a:gd name="connsiteY0" fmla="*/ 0 h 1890000"/>
              <a:gd name="connsiteX1" fmla="*/ 1890000 w 1890000"/>
              <a:gd name="connsiteY1" fmla="*/ 0 h 1890000"/>
              <a:gd name="connsiteX2" fmla="*/ 0 w 1890000"/>
              <a:gd name="connsiteY2" fmla="*/ 1890000 h 1890000"/>
            </a:gdLst>
            <a:ahLst/>
            <a:cxnLst>
              <a:cxn ang="0">
                <a:pos x="connsiteX0" y="connsiteY0"/>
              </a:cxn>
              <a:cxn ang="0">
                <a:pos x="connsiteX1" y="connsiteY1"/>
              </a:cxn>
              <a:cxn ang="0">
                <a:pos x="connsiteX2" y="connsiteY2"/>
              </a:cxn>
            </a:cxnLst>
            <a:rect l="l" t="t" r="r" b="b"/>
            <a:pathLst>
              <a:path w="1890000" h="1890000">
                <a:moveTo>
                  <a:pt x="0" y="0"/>
                </a:moveTo>
                <a:lnTo>
                  <a:pt x="1890000" y="0"/>
                </a:lnTo>
                <a:cubicBezTo>
                  <a:pt x="1890000" y="1043818"/>
                  <a:pt x="1043818" y="1890000"/>
                  <a:pt x="0" y="1890000"/>
                </a:cubicBezTo>
                <a:close/>
              </a:path>
            </a:pathLst>
          </a:custGeom>
          <a:solidFill>
            <a:schemeClr val="accent3">
              <a:lumMod val="40000"/>
              <a:lumOff val="60000"/>
            </a:schemeClr>
          </a:solidFill>
        </p:spPr>
        <p:txBody>
          <a:bodyPr wrap="square" lIns="360000" tIns="468000" rIns="360000" bIns="72000">
            <a:noAutofit/>
          </a:bodyPr>
          <a:lstStyle>
            <a:lvl1pPr>
              <a:defRPr sz="900" b="0">
                <a:solidFill>
                  <a:schemeClr val="bg1"/>
                </a:solidFill>
              </a:defRPr>
            </a:lvl1pPr>
          </a:lstStyle>
          <a:p>
            <a:pPr lvl="0"/>
            <a:r>
              <a:rPr lang="fr-FR" dirty="0"/>
              <a:t>Texte</a:t>
            </a:r>
          </a:p>
        </p:txBody>
      </p:sp>
      <p:sp>
        <p:nvSpPr>
          <p:cNvPr id="2" name="Titre 1"/>
          <p:cNvSpPr>
            <a:spLocks noGrp="1"/>
          </p:cNvSpPr>
          <p:nvPr>
            <p:ph type="title" hasCustomPrompt="1"/>
          </p:nvPr>
        </p:nvSpPr>
        <p:spPr bwMode="gray"/>
        <p:txBody>
          <a:bodyPr/>
          <a:lstStyle>
            <a:lvl1pPr>
              <a:defRPr/>
            </a:lvl1pPr>
          </a:lstStyle>
          <a:p>
            <a:r>
              <a:rPr lang="fr-FR" noProof="0" dirty="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358775" y="1268413"/>
            <a:ext cx="1081088" cy="828462"/>
          </a:xfrm>
        </p:spPr>
        <p:txBody>
          <a:bodyPr anchor="b" anchorCtr="0"/>
          <a:lstStyle>
            <a:lvl1pPr>
              <a:defRPr sz="4600"/>
            </a:lvl1pPr>
          </a:lstStyle>
          <a:p>
            <a:pPr lvl="0"/>
            <a:r>
              <a:rPr lang="fr-FR" dirty="0"/>
              <a:t>0.</a:t>
            </a:r>
          </a:p>
        </p:txBody>
      </p:sp>
      <p:sp>
        <p:nvSpPr>
          <p:cNvPr id="14" name="Espace réservé du texte 13"/>
          <p:cNvSpPr>
            <a:spLocks noGrp="1"/>
          </p:cNvSpPr>
          <p:nvPr>
            <p:ph type="body" sz="quarter" idx="14" hasCustomPrompt="1"/>
          </p:nvPr>
        </p:nvSpPr>
        <p:spPr bwMode="gray">
          <a:xfrm>
            <a:off x="358775" y="2060574"/>
            <a:ext cx="2160588" cy="1260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300" b="0">
                <a:solidFill>
                  <a:schemeClr val="bg1"/>
                </a:solidFill>
              </a:defRPr>
            </a:lvl1pPr>
          </a:lstStyle>
          <a:p>
            <a:pPr lvl="0"/>
            <a:r>
              <a:rPr lang="fr-FR" dirty="0"/>
              <a:t>Texte</a:t>
            </a:r>
          </a:p>
        </p:txBody>
      </p:sp>
      <p:sp>
        <p:nvSpPr>
          <p:cNvPr id="15" name="Espace réservé du texte 8"/>
          <p:cNvSpPr>
            <a:spLocks noGrp="1"/>
          </p:cNvSpPr>
          <p:nvPr>
            <p:ph type="body" sz="quarter" idx="15" hasCustomPrompt="1"/>
          </p:nvPr>
        </p:nvSpPr>
        <p:spPr bwMode="gray">
          <a:xfrm>
            <a:off x="6624637" y="1268413"/>
            <a:ext cx="1081088" cy="828462"/>
          </a:xfrm>
        </p:spPr>
        <p:txBody>
          <a:bodyPr anchor="b" anchorCtr="0"/>
          <a:lstStyle>
            <a:lvl1pPr>
              <a:defRPr sz="4600"/>
            </a:lvl1pPr>
          </a:lstStyle>
          <a:p>
            <a:pPr lvl="0"/>
            <a:r>
              <a:rPr lang="fr-FR" dirty="0"/>
              <a:t>0.</a:t>
            </a:r>
          </a:p>
        </p:txBody>
      </p:sp>
      <p:sp>
        <p:nvSpPr>
          <p:cNvPr id="16" name="Espace réservé du texte 13"/>
          <p:cNvSpPr>
            <a:spLocks noGrp="1"/>
          </p:cNvSpPr>
          <p:nvPr>
            <p:ph type="body" sz="quarter" idx="16" hasCustomPrompt="1"/>
          </p:nvPr>
        </p:nvSpPr>
        <p:spPr bwMode="gray">
          <a:xfrm>
            <a:off x="6624637" y="2060574"/>
            <a:ext cx="2160588" cy="1260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300" b="0">
                <a:solidFill>
                  <a:schemeClr val="bg1"/>
                </a:solidFill>
              </a:defRPr>
            </a:lvl1pPr>
          </a:lstStyle>
          <a:p>
            <a:pPr lvl="0"/>
            <a:r>
              <a:rPr lang="fr-FR" dirty="0"/>
              <a:t>Texte</a:t>
            </a:r>
          </a:p>
        </p:txBody>
      </p:sp>
      <p:sp>
        <p:nvSpPr>
          <p:cNvPr id="17" name="Espace réservé du texte 8"/>
          <p:cNvSpPr>
            <a:spLocks noGrp="1"/>
          </p:cNvSpPr>
          <p:nvPr>
            <p:ph type="body" sz="quarter" idx="17" hasCustomPrompt="1"/>
          </p:nvPr>
        </p:nvSpPr>
        <p:spPr bwMode="gray">
          <a:xfrm>
            <a:off x="359569" y="3969227"/>
            <a:ext cx="1081088" cy="828462"/>
          </a:xfrm>
        </p:spPr>
        <p:txBody>
          <a:bodyPr anchor="b" anchorCtr="0"/>
          <a:lstStyle>
            <a:lvl1pPr>
              <a:defRPr sz="4600"/>
            </a:lvl1pPr>
          </a:lstStyle>
          <a:p>
            <a:pPr lvl="0"/>
            <a:r>
              <a:rPr lang="fr-FR" dirty="0"/>
              <a:t>0.</a:t>
            </a:r>
          </a:p>
        </p:txBody>
      </p:sp>
      <p:sp>
        <p:nvSpPr>
          <p:cNvPr id="18" name="Espace réservé du texte 13"/>
          <p:cNvSpPr>
            <a:spLocks noGrp="1"/>
          </p:cNvSpPr>
          <p:nvPr>
            <p:ph type="body" sz="quarter" idx="18" hasCustomPrompt="1"/>
          </p:nvPr>
        </p:nvSpPr>
        <p:spPr bwMode="gray">
          <a:xfrm>
            <a:off x="359569" y="4761388"/>
            <a:ext cx="2160588" cy="1260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300" b="0">
                <a:solidFill>
                  <a:schemeClr val="bg1"/>
                </a:solidFill>
              </a:defRPr>
            </a:lvl1pPr>
          </a:lstStyle>
          <a:p>
            <a:pPr lvl="0"/>
            <a:r>
              <a:rPr lang="fr-FR" dirty="0"/>
              <a:t>Texte</a:t>
            </a:r>
          </a:p>
        </p:txBody>
      </p:sp>
      <p:sp>
        <p:nvSpPr>
          <p:cNvPr id="19" name="Espace réservé du texte 8"/>
          <p:cNvSpPr>
            <a:spLocks noGrp="1"/>
          </p:cNvSpPr>
          <p:nvPr>
            <p:ph type="body" sz="quarter" idx="19" hasCustomPrompt="1"/>
          </p:nvPr>
        </p:nvSpPr>
        <p:spPr bwMode="gray">
          <a:xfrm>
            <a:off x="6625431" y="3969227"/>
            <a:ext cx="1081088" cy="828462"/>
          </a:xfrm>
        </p:spPr>
        <p:txBody>
          <a:bodyPr anchor="b" anchorCtr="0"/>
          <a:lstStyle>
            <a:lvl1pPr>
              <a:defRPr sz="4600"/>
            </a:lvl1pPr>
          </a:lstStyle>
          <a:p>
            <a:pPr lvl="0"/>
            <a:r>
              <a:rPr lang="fr-FR" dirty="0"/>
              <a:t>0.</a:t>
            </a:r>
          </a:p>
        </p:txBody>
      </p:sp>
      <p:sp>
        <p:nvSpPr>
          <p:cNvPr id="20" name="Espace réservé du texte 13"/>
          <p:cNvSpPr>
            <a:spLocks noGrp="1"/>
          </p:cNvSpPr>
          <p:nvPr>
            <p:ph type="body" sz="quarter" idx="20" hasCustomPrompt="1"/>
          </p:nvPr>
        </p:nvSpPr>
        <p:spPr bwMode="gray">
          <a:xfrm>
            <a:off x="6625431" y="4761388"/>
            <a:ext cx="2160588" cy="1260000"/>
          </a:xfrm>
          <a:solidFill>
            <a:schemeClr val="accent5"/>
          </a:solidFill>
        </p:spPr>
        <p:txBody>
          <a:bodyPr lIns="144000" tIns="144000" rIns="36000" bIns="36000">
            <a:noAutofit/>
          </a:bodyPr>
          <a:lstStyle>
            <a:lvl1pPr marL="144000" indent="-144000">
              <a:lnSpc>
                <a:spcPct val="100000"/>
              </a:lnSpc>
              <a:buFont typeface="Wingdings" pitchFamily="2" charset="2"/>
              <a:buChar char="§"/>
              <a:defRPr sz="1300" b="0">
                <a:solidFill>
                  <a:schemeClr val="bg1"/>
                </a:solidFill>
              </a:defRPr>
            </a:lvl1pPr>
          </a:lstStyle>
          <a:p>
            <a:pPr lvl="0"/>
            <a:r>
              <a:rPr lang="fr-FR" dirty="0"/>
              <a:t>Texte</a:t>
            </a:r>
          </a:p>
        </p:txBody>
      </p:sp>
      <p:sp>
        <p:nvSpPr>
          <p:cNvPr id="33" name="Espace réservé du texte 25"/>
          <p:cNvSpPr>
            <a:spLocks noGrp="1"/>
          </p:cNvSpPr>
          <p:nvPr>
            <p:ph type="body" sz="quarter" idx="28" hasCustomPrompt="1"/>
          </p:nvPr>
        </p:nvSpPr>
        <p:spPr bwMode="gray">
          <a:xfrm>
            <a:off x="4554000" y="2060848"/>
            <a:ext cx="36000" cy="3780000"/>
          </a:xfrm>
          <a:custGeom>
            <a:avLst/>
            <a:gdLst>
              <a:gd name="connsiteX0" fmla="*/ 18000 w 36000"/>
              <a:gd name="connsiteY0" fmla="*/ 0 h 3780000"/>
              <a:gd name="connsiteX1" fmla="*/ 36000 w 36000"/>
              <a:gd name="connsiteY1" fmla="*/ 909 h 3780000"/>
              <a:gd name="connsiteX2" fmla="*/ 36000 w 36000"/>
              <a:gd name="connsiteY2" fmla="*/ 3779091 h 3780000"/>
              <a:gd name="connsiteX3" fmla="*/ 18000 w 36000"/>
              <a:gd name="connsiteY3" fmla="*/ 3780000 h 3780000"/>
              <a:gd name="connsiteX4" fmla="*/ 0 w 36000"/>
              <a:gd name="connsiteY4" fmla="*/ 3779091 h 3780000"/>
              <a:gd name="connsiteX5" fmla="*/ 0 w 36000"/>
              <a:gd name="connsiteY5" fmla="*/ 909 h 37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 h="3780000">
                <a:moveTo>
                  <a:pt x="18000" y="0"/>
                </a:moveTo>
                <a:lnTo>
                  <a:pt x="36000" y="909"/>
                </a:lnTo>
                <a:lnTo>
                  <a:pt x="36000" y="3779091"/>
                </a:lnTo>
                <a:lnTo>
                  <a:pt x="18000" y="3780000"/>
                </a:lnTo>
                <a:lnTo>
                  <a:pt x="0" y="3779091"/>
                </a:lnTo>
                <a:lnTo>
                  <a:pt x="0" y="909"/>
                </a:lnTo>
                <a:close/>
              </a:path>
            </a:pathLst>
          </a:custGeom>
          <a:solidFill>
            <a:schemeClr val="accent2"/>
          </a:solidFill>
        </p:spPr>
        <p:txBody>
          <a:bodyPr wrap="square">
            <a:noAutofit/>
          </a:bodyPr>
          <a:lstStyle>
            <a:lvl1pPr>
              <a:defRPr sz="100" b="0">
                <a:solidFill>
                  <a:schemeClr val="bg1">
                    <a:alpha val="0"/>
                  </a:schemeClr>
                </a:solidFill>
              </a:defRPr>
            </a:lvl1pPr>
          </a:lstStyle>
          <a:p>
            <a:pPr lvl="0"/>
            <a:r>
              <a:rPr lang="fr-FR" dirty="0"/>
              <a:t> </a:t>
            </a:r>
          </a:p>
        </p:txBody>
      </p:sp>
      <p:sp>
        <p:nvSpPr>
          <p:cNvPr id="34" name="Espace réservé du texte 25"/>
          <p:cNvSpPr>
            <a:spLocks noGrp="1"/>
          </p:cNvSpPr>
          <p:nvPr>
            <p:ph type="body" sz="quarter" idx="29" hasCustomPrompt="1"/>
          </p:nvPr>
        </p:nvSpPr>
        <p:spPr bwMode="gray">
          <a:xfrm>
            <a:off x="2682000" y="3932848"/>
            <a:ext cx="3780000" cy="36000"/>
          </a:xfrm>
          <a:custGeom>
            <a:avLst/>
            <a:gdLst>
              <a:gd name="connsiteX0" fmla="*/ 909 w 3780000"/>
              <a:gd name="connsiteY0" fmla="*/ 0 h 36000"/>
              <a:gd name="connsiteX1" fmla="*/ 3779091 w 3780000"/>
              <a:gd name="connsiteY1" fmla="*/ 0 h 36000"/>
              <a:gd name="connsiteX2" fmla="*/ 3780000 w 3780000"/>
              <a:gd name="connsiteY2" fmla="*/ 18000 h 36000"/>
              <a:gd name="connsiteX3" fmla="*/ 3779091 w 3780000"/>
              <a:gd name="connsiteY3" fmla="*/ 36000 h 36000"/>
              <a:gd name="connsiteX4" fmla="*/ 909 w 3780000"/>
              <a:gd name="connsiteY4" fmla="*/ 36000 h 36000"/>
              <a:gd name="connsiteX5" fmla="*/ 0 w 3780000"/>
              <a:gd name="connsiteY5" fmla="*/ 18000 h 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0000" h="36000">
                <a:moveTo>
                  <a:pt x="909" y="0"/>
                </a:moveTo>
                <a:lnTo>
                  <a:pt x="3779091" y="0"/>
                </a:lnTo>
                <a:lnTo>
                  <a:pt x="3780000" y="18000"/>
                </a:lnTo>
                <a:lnTo>
                  <a:pt x="3779091" y="36000"/>
                </a:lnTo>
                <a:lnTo>
                  <a:pt x="909" y="36000"/>
                </a:lnTo>
                <a:lnTo>
                  <a:pt x="0" y="18000"/>
                </a:lnTo>
                <a:close/>
              </a:path>
            </a:pathLst>
          </a:custGeom>
          <a:solidFill>
            <a:schemeClr val="accent2"/>
          </a:solidFill>
        </p:spPr>
        <p:txBody>
          <a:bodyPr wrap="square">
            <a:noAutofit/>
          </a:bodyPr>
          <a:lstStyle>
            <a:lvl1pPr>
              <a:defRPr sz="100" b="0">
                <a:solidFill>
                  <a:schemeClr val="accent2">
                    <a:alpha val="0"/>
                  </a:schemeClr>
                </a:solidFill>
              </a:defRPr>
            </a:lvl1pPr>
          </a:lstStyle>
          <a:p>
            <a:pPr lvl="0"/>
            <a:r>
              <a:rPr lang="fr-FR" dirty="0"/>
              <a:t> </a:t>
            </a:r>
          </a:p>
        </p:txBody>
      </p:sp>
      <p:sp>
        <p:nvSpPr>
          <p:cNvPr id="37" name="Espace réservé du texte 8"/>
          <p:cNvSpPr>
            <a:spLocks noGrp="1"/>
          </p:cNvSpPr>
          <p:nvPr>
            <p:ph type="body" sz="quarter" idx="30" hasCustomPrompt="1"/>
          </p:nvPr>
        </p:nvSpPr>
        <p:spPr bwMode="gray">
          <a:xfrm>
            <a:off x="4122000" y="3519023"/>
            <a:ext cx="900000" cy="900000"/>
          </a:xfrm>
          <a:prstGeom prst="donut">
            <a:avLst>
              <a:gd name="adj" fmla="val 3539"/>
            </a:avLst>
          </a:prstGeom>
          <a:solidFill>
            <a:schemeClr val="bg1"/>
          </a:solidFill>
        </p:spPr>
        <p:txBody>
          <a:bodyPr anchor="b" anchorCtr="0"/>
          <a:lstStyle>
            <a:lvl1pPr>
              <a:defRPr sz="100" b="0">
                <a:solidFill>
                  <a:schemeClr val="bg1">
                    <a:alpha val="0"/>
                  </a:schemeClr>
                </a:solidFill>
              </a:defRPr>
            </a:lvl1pPr>
          </a:lstStyle>
          <a:p>
            <a:pPr lvl="0"/>
            <a:r>
              <a:rPr lang="fr-FR" dirty="0"/>
              <a:t> </a:t>
            </a:r>
          </a:p>
        </p:txBody>
      </p:sp>
      <p:sp>
        <p:nvSpPr>
          <p:cNvPr id="38" name="Espace réservé du texte 8"/>
          <p:cNvSpPr>
            <a:spLocks noGrp="1"/>
          </p:cNvSpPr>
          <p:nvPr>
            <p:ph type="body" sz="quarter" idx="31" hasCustomPrompt="1"/>
          </p:nvPr>
        </p:nvSpPr>
        <p:spPr bwMode="gray">
          <a:xfrm rot="480000">
            <a:off x="4929277" y="3971182"/>
            <a:ext cx="144000" cy="108000"/>
          </a:xfrm>
          <a:prstGeom prst="triangle">
            <a:avLst/>
          </a:prstGeom>
          <a:solidFill>
            <a:schemeClr val="bg1"/>
          </a:solidFill>
        </p:spPr>
        <p:txBody>
          <a:bodyPr anchor="b" anchorCtr="0"/>
          <a:lstStyle>
            <a:lvl1pPr>
              <a:defRPr sz="100" b="0"/>
            </a:lvl1pPr>
          </a:lstStyle>
          <a:p>
            <a:pPr lvl="0"/>
            <a:r>
              <a:rPr lang="fr-FR" dirty="0"/>
              <a:t> </a:t>
            </a:r>
          </a:p>
        </p:txBody>
      </p:sp>
      <p:sp>
        <p:nvSpPr>
          <p:cNvPr id="39" name="Espace réservé du texte 8"/>
          <p:cNvSpPr>
            <a:spLocks noGrp="1"/>
          </p:cNvSpPr>
          <p:nvPr>
            <p:ph type="body" sz="quarter" idx="32" hasCustomPrompt="1"/>
          </p:nvPr>
        </p:nvSpPr>
        <p:spPr bwMode="gray">
          <a:xfrm rot="11580000">
            <a:off x="4079520" y="3825048"/>
            <a:ext cx="144000" cy="108000"/>
          </a:xfrm>
          <a:prstGeom prst="triangle">
            <a:avLst/>
          </a:prstGeom>
          <a:solidFill>
            <a:schemeClr val="bg1"/>
          </a:solidFill>
        </p:spPr>
        <p:txBody>
          <a:bodyPr anchor="b" anchorCtr="0"/>
          <a:lstStyle>
            <a:lvl1pPr>
              <a:defRPr sz="100" b="0"/>
            </a:lvl1pPr>
          </a:lstStyle>
          <a:p>
            <a:pPr lvl="0"/>
            <a:r>
              <a:rPr lang="fr-FR" dirty="0"/>
              <a:t> </a:t>
            </a:r>
          </a:p>
        </p:txBody>
      </p:sp>
    </p:spTree>
    <p:extLst>
      <p:ext uri="{BB962C8B-B14F-4D97-AF65-F5344CB8AC3E}">
        <p14:creationId xmlns:p14="http://schemas.microsoft.com/office/powerpoint/2010/main" val="137129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avec visuel_GB">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599999" y="3672000"/>
            <a:ext cx="5185225" cy="1224000"/>
          </a:xfrm>
        </p:spPr>
        <p:txBody>
          <a:bodyPr anchor="t" anchorCtr="0"/>
          <a:lstStyle>
            <a:lvl1pPr>
              <a:defRPr sz="3100">
                <a:solidFill>
                  <a:schemeClr val="accent2"/>
                </a:solidFill>
              </a:defRPr>
            </a:lvl1pPr>
          </a:lstStyle>
          <a:p>
            <a:r>
              <a:rPr lang="fr-FR" dirty="0"/>
              <a:t>Titre</a:t>
            </a:r>
          </a:p>
        </p:txBody>
      </p:sp>
      <p:sp>
        <p:nvSpPr>
          <p:cNvPr id="3" name="Sous-titre 2"/>
          <p:cNvSpPr>
            <a:spLocks noGrp="1"/>
          </p:cNvSpPr>
          <p:nvPr>
            <p:ph type="subTitle" idx="1" hasCustomPrompt="1"/>
          </p:nvPr>
        </p:nvSpPr>
        <p:spPr>
          <a:xfrm>
            <a:off x="360000" y="1548000"/>
            <a:ext cx="1980000" cy="576000"/>
          </a:xfrm>
        </p:spPr>
        <p:txBody>
          <a:bodyPr anchor="ctr" anchorCtr="0"/>
          <a:lstStyle>
            <a:lvl1pPr marL="0" indent="0" algn="r">
              <a:lnSpc>
                <a:spcPct val="100000"/>
              </a:lnSpc>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00/00/2014</a:t>
            </a:r>
          </a:p>
        </p:txBody>
      </p:sp>
      <p:sp>
        <p:nvSpPr>
          <p:cNvPr id="4" name="Espace réservé de la date 3"/>
          <p:cNvSpPr>
            <a:spLocks noGrp="1"/>
          </p:cNvSpPr>
          <p:nvPr>
            <p:ph type="dt" sz="half" idx="10"/>
          </p:nvPr>
        </p:nvSpPr>
        <p:spPr/>
        <p:txBody>
          <a:bodyPr/>
          <a:lstStyle>
            <a:lvl1pPr>
              <a:defRPr sz="100">
                <a:solidFill>
                  <a:schemeClr val="bg1">
                    <a:alpha val="0"/>
                  </a:schemeClr>
                </a:solidFill>
              </a:defRPr>
            </a:lvl1pPr>
          </a:lstStyle>
          <a:p>
            <a:r>
              <a:rPr lang="fr-FR"/>
              <a:t>Date</a:t>
            </a:r>
          </a:p>
        </p:txBody>
      </p:sp>
      <p:sp>
        <p:nvSpPr>
          <p:cNvPr id="5" name="Espace réservé du pied de page 4"/>
          <p:cNvSpPr>
            <a:spLocks noGrp="1"/>
          </p:cNvSpPr>
          <p:nvPr>
            <p:ph type="ftr" sz="quarter" idx="11"/>
          </p:nvPr>
        </p:nvSpPr>
        <p:spPr>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6" name="Espace réservé du numéro de diapositive 5"/>
          <p:cNvSpPr>
            <a:spLocks noGrp="1"/>
          </p:cNvSpPr>
          <p:nvPr>
            <p:ph type="sldNum" sz="quarter" idx="12"/>
          </p:nvPr>
        </p:nvSpPr>
        <p:spPr>
          <a:xfrm>
            <a:off x="8784000" y="6669088"/>
            <a:ext cx="360000" cy="188912"/>
          </a:xfrm>
        </p:spPr>
        <p:txBody>
          <a:bodyPr/>
          <a:lstStyle>
            <a:lvl1pPr>
              <a:defRPr sz="100">
                <a:solidFill>
                  <a:schemeClr val="bg1">
                    <a:alpha val="0"/>
                  </a:schemeClr>
                </a:solidFill>
              </a:defRPr>
            </a:lvl1pPr>
          </a:lstStyle>
          <a:p>
            <a:fld id="{0C197323-6641-4A03-96B0-405BDF906FEC}" type="slidenum">
              <a:rPr lang="fr-FR" smtClean="0"/>
              <a:pPr/>
              <a:t>‹N°›</a:t>
            </a:fld>
            <a:endParaRPr lang="fr-FR"/>
          </a:p>
        </p:txBody>
      </p:sp>
      <p:sp>
        <p:nvSpPr>
          <p:cNvPr id="23" name="Espace réservé pour une image  22"/>
          <p:cNvSpPr>
            <a:spLocks noGrp="1"/>
          </p:cNvSpPr>
          <p:nvPr>
            <p:ph type="pic" sz="quarter" idx="18"/>
          </p:nvPr>
        </p:nvSpPr>
        <p:spPr bwMode="gray">
          <a:xfrm>
            <a:off x="2843807" y="368302"/>
            <a:ext cx="5941418" cy="2960779"/>
          </a:xfrm>
          <a:custGeom>
            <a:avLst/>
            <a:gdLst>
              <a:gd name="connsiteX0" fmla="*/ 0 w 5941418"/>
              <a:gd name="connsiteY0" fmla="*/ 0 h 2960779"/>
              <a:gd name="connsiteX1" fmla="*/ 5941418 w 5941418"/>
              <a:gd name="connsiteY1" fmla="*/ 0 h 2960779"/>
              <a:gd name="connsiteX2" fmla="*/ 5941418 w 5941418"/>
              <a:gd name="connsiteY2" fmla="*/ 1692275 h 2960779"/>
              <a:gd name="connsiteX3" fmla="*/ 5941417 w 5941418"/>
              <a:gd name="connsiteY3" fmla="*/ 1692275 h 2960779"/>
              <a:gd name="connsiteX4" fmla="*/ 5941417 w 5941418"/>
              <a:gd name="connsiteY4" fmla="*/ 2960779 h 2960779"/>
              <a:gd name="connsiteX5" fmla="*/ 1008112 w 5941418"/>
              <a:gd name="connsiteY5" fmla="*/ 2960779 h 2960779"/>
              <a:gd name="connsiteX6" fmla="*/ 1008112 w 5941418"/>
              <a:gd name="connsiteY6" fmla="*/ 2960777 h 2960779"/>
              <a:gd name="connsiteX7" fmla="*/ 999014 w 5941418"/>
              <a:gd name="connsiteY7" fmla="*/ 2960777 h 2960779"/>
              <a:gd name="connsiteX8" fmla="*/ 999001 w 5941418"/>
              <a:gd name="connsiteY8" fmla="*/ 2960778 h 2960779"/>
              <a:gd name="connsiteX9" fmla="*/ 1 w 5941418"/>
              <a:gd name="connsiteY9" fmla="*/ 1961778 h 2960779"/>
              <a:gd name="connsiteX10" fmla="*/ 1 w 5941418"/>
              <a:gd name="connsiteY10" fmla="*/ 1692275 h 2960779"/>
              <a:gd name="connsiteX11" fmla="*/ 0 w 5941418"/>
              <a:gd name="connsiteY11" fmla="*/ 1692275 h 296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1418" h="2960779">
                <a:moveTo>
                  <a:pt x="0" y="0"/>
                </a:moveTo>
                <a:lnTo>
                  <a:pt x="5941418" y="0"/>
                </a:lnTo>
                <a:lnTo>
                  <a:pt x="5941418" y="1692275"/>
                </a:lnTo>
                <a:lnTo>
                  <a:pt x="5941417" y="1692275"/>
                </a:lnTo>
                <a:lnTo>
                  <a:pt x="5941417" y="2960779"/>
                </a:lnTo>
                <a:lnTo>
                  <a:pt x="1008112" y="2960779"/>
                </a:lnTo>
                <a:lnTo>
                  <a:pt x="1008112" y="2960777"/>
                </a:lnTo>
                <a:lnTo>
                  <a:pt x="999014" y="2960777"/>
                </a:lnTo>
                <a:lnTo>
                  <a:pt x="999001" y="2960778"/>
                </a:lnTo>
                <a:cubicBezTo>
                  <a:pt x="447269" y="2960778"/>
                  <a:pt x="1" y="2513510"/>
                  <a:pt x="1" y="1961778"/>
                </a:cubicBezTo>
                <a:lnTo>
                  <a:pt x="1" y="1692275"/>
                </a:lnTo>
                <a:lnTo>
                  <a:pt x="0" y="1692275"/>
                </a:lnTo>
                <a:close/>
              </a:path>
            </a:pathLst>
          </a:custGeom>
          <a:solidFill>
            <a:schemeClr val="accent6"/>
          </a:solidFill>
        </p:spPr>
        <p:txBody>
          <a:bodyPr wrap="square" tIns="540000" anchor="ctr" anchorCtr="0">
            <a:noAutofit/>
          </a:bodyPr>
          <a:lstStyle>
            <a:lvl1pPr algn="ctr">
              <a:defRPr sz="1400" b="0"/>
            </a:lvl1pPr>
          </a:lstStyle>
          <a:p>
            <a:r>
              <a:rPr lang="fr-FR"/>
              <a:t>Cliquez sur l'icône pour ajouter une image</a:t>
            </a:r>
          </a:p>
        </p:txBody>
      </p:sp>
      <p:grpSp>
        <p:nvGrpSpPr>
          <p:cNvPr id="13" name="Groupe 12"/>
          <p:cNvGrpSpPr/>
          <p:nvPr userDrawn="1"/>
        </p:nvGrpSpPr>
        <p:grpSpPr>
          <a:xfrm>
            <a:off x="360000" y="4966900"/>
            <a:ext cx="1974030" cy="1522801"/>
            <a:chOff x="360000" y="4966900"/>
            <a:chExt cx="1974030" cy="1522801"/>
          </a:xfrm>
        </p:grpSpPr>
        <p:grpSp>
          <p:nvGrpSpPr>
            <p:cNvPr id="19" name="Groupe 18"/>
            <p:cNvGrpSpPr/>
            <p:nvPr userDrawn="1"/>
          </p:nvGrpSpPr>
          <p:grpSpPr>
            <a:xfrm>
              <a:off x="360500" y="4966900"/>
              <a:ext cx="1973530" cy="1522801"/>
              <a:chOff x="360500" y="4966900"/>
              <a:chExt cx="1973530" cy="1522801"/>
            </a:xfrm>
          </p:grpSpPr>
          <p:sp>
            <p:nvSpPr>
              <p:cNvPr id="21" name="Forme libre 20"/>
              <p:cNvSpPr/>
              <p:nvPr userDrawn="1"/>
            </p:nvSpPr>
            <p:spPr bwMode="gray">
              <a:xfrm rot="16200000" flipV="1">
                <a:off x="811229" y="4966900"/>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2" name="Rectangle 21"/>
              <p:cNvSpPr/>
              <p:nvPr userDrawn="1"/>
            </p:nvSpPr>
            <p:spPr>
              <a:xfrm>
                <a:off x="360500" y="4966900"/>
                <a:ext cx="540000" cy="1522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0" name="Imag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5518800"/>
              <a:ext cx="1836939" cy="468000"/>
            </a:xfrm>
            <a:prstGeom prst="rect">
              <a:avLst/>
            </a:prstGeom>
          </p:spPr>
        </p:pic>
      </p:grpSp>
    </p:spTree>
    <p:extLst>
      <p:ext uri="{BB962C8B-B14F-4D97-AF65-F5344CB8AC3E}">
        <p14:creationId xmlns:p14="http://schemas.microsoft.com/office/powerpoint/2010/main" val="4048038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ercle_10_textes_v1">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8" name="Espace réservé du texte 8"/>
          <p:cNvSpPr>
            <a:spLocks noGrp="1"/>
          </p:cNvSpPr>
          <p:nvPr>
            <p:ph type="body" sz="quarter" idx="13" hasCustomPrompt="1"/>
          </p:nvPr>
        </p:nvSpPr>
        <p:spPr bwMode="gray">
          <a:xfrm>
            <a:off x="3582000" y="2961288"/>
            <a:ext cx="1980000" cy="1980000"/>
          </a:xfrm>
          <a:prstGeom prst="ellipse">
            <a:avLst/>
          </a:prstGeom>
          <a:solidFill>
            <a:schemeClr val="accent1"/>
          </a:solidFill>
        </p:spPr>
        <p:txBody>
          <a:bodyPr anchor="ctr" anchorCtr="0"/>
          <a:lstStyle>
            <a:lvl1pPr algn="ctr">
              <a:defRPr sz="1800">
                <a:solidFill>
                  <a:schemeClr val="bg1"/>
                </a:solidFill>
              </a:defRPr>
            </a:lvl1pPr>
          </a:lstStyle>
          <a:p>
            <a:pPr lvl="0"/>
            <a:r>
              <a:rPr lang="fr-FR" dirty="0"/>
              <a:t>Titre</a:t>
            </a:r>
          </a:p>
        </p:txBody>
      </p:sp>
      <p:sp>
        <p:nvSpPr>
          <p:cNvPr id="9" name="Espace réservé du texte 8"/>
          <p:cNvSpPr>
            <a:spLocks noGrp="1"/>
          </p:cNvSpPr>
          <p:nvPr>
            <p:ph type="body" sz="quarter" idx="14" hasCustomPrompt="1"/>
          </p:nvPr>
        </p:nvSpPr>
        <p:spPr bwMode="gray">
          <a:xfrm>
            <a:off x="2645846" y="1416488"/>
            <a:ext cx="1080000" cy="1080000"/>
          </a:xfrm>
          <a:prstGeom prst="rect">
            <a:avLst/>
          </a:prstGeom>
          <a:solidFill>
            <a:schemeClr val="accent6"/>
          </a:solidFill>
        </p:spPr>
        <p:txBody>
          <a:bodyPr anchor="ctr" anchorCtr="0"/>
          <a:lstStyle>
            <a:lvl1pPr algn="ctr">
              <a:defRPr sz="900" b="0">
                <a:solidFill>
                  <a:schemeClr val="accent2"/>
                </a:solidFill>
              </a:defRPr>
            </a:lvl1pPr>
          </a:lstStyle>
          <a:p>
            <a:pPr lvl="0"/>
            <a:r>
              <a:rPr lang="fr-FR" dirty="0"/>
              <a:t>Texte</a:t>
            </a:r>
          </a:p>
        </p:txBody>
      </p:sp>
      <p:sp>
        <p:nvSpPr>
          <p:cNvPr id="10" name="Espace réservé du texte 8"/>
          <p:cNvSpPr>
            <a:spLocks noGrp="1"/>
          </p:cNvSpPr>
          <p:nvPr>
            <p:ph type="body" sz="quarter" idx="15" hasCustomPrompt="1"/>
          </p:nvPr>
        </p:nvSpPr>
        <p:spPr bwMode="gray">
          <a:xfrm>
            <a:off x="4032000" y="1416488"/>
            <a:ext cx="1080000" cy="1080000"/>
          </a:xfrm>
          <a:prstGeom prst="rect">
            <a:avLst/>
          </a:prstGeom>
          <a:solidFill>
            <a:schemeClr val="accent2"/>
          </a:solidFill>
        </p:spPr>
        <p:txBody>
          <a:bodyPr anchor="ctr" anchorCtr="0"/>
          <a:lstStyle>
            <a:lvl1pPr algn="ctr">
              <a:defRPr sz="900" b="0">
                <a:solidFill>
                  <a:schemeClr val="bg1"/>
                </a:solidFill>
              </a:defRPr>
            </a:lvl1pPr>
          </a:lstStyle>
          <a:p>
            <a:pPr lvl="0"/>
            <a:r>
              <a:rPr lang="fr-FR" dirty="0"/>
              <a:t>Texte</a:t>
            </a:r>
          </a:p>
        </p:txBody>
      </p:sp>
      <p:sp>
        <p:nvSpPr>
          <p:cNvPr id="14" name="Espace réservé du texte 8"/>
          <p:cNvSpPr>
            <a:spLocks noGrp="1"/>
          </p:cNvSpPr>
          <p:nvPr>
            <p:ph type="body" sz="quarter" idx="16" hasCustomPrompt="1"/>
          </p:nvPr>
        </p:nvSpPr>
        <p:spPr bwMode="gray">
          <a:xfrm>
            <a:off x="5418154" y="1416488"/>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5" name="Espace réservé du texte 8"/>
          <p:cNvSpPr>
            <a:spLocks noGrp="1"/>
          </p:cNvSpPr>
          <p:nvPr>
            <p:ph type="body" sz="quarter" idx="17" hasCustomPrompt="1"/>
          </p:nvPr>
        </p:nvSpPr>
        <p:spPr bwMode="gray">
          <a:xfrm>
            <a:off x="2645846" y="540970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6" name="Espace réservé du texte 8"/>
          <p:cNvSpPr>
            <a:spLocks noGrp="1"/>
          </p:cNvSpPr>
          <p:nvPr>
            <p:ph type="body" sz="quarter" idx="18" hasCustomPrompt="1"/>
          </p:nvPr>
        </p:nvSpPr>
        <p:spPr bwMode="gray">
          <a:xfrm>
            <a:off x="4032000" y="5409700"/>
            <a:ext cx="1080000" cy="1080000"/>
          </a:xfrm>
          <a:prstGeom prst="rect">
            <a:avLst/>
          </a:prstGeom>
          <a:solidFill>
            <a:schemeClr val="accent2"/>
          </a:solidFill>
        </p:spPr>
        <p:txBody>
          <a:bodyPr anchor="ctr" anchorCtr="0"/>
          <a:lstStyle>
            <a:lvl1pPr algn="ctr">
              <a:defRPr sz="900" b="0">
                <a:solidFill>
                  <a:schemeClr val="bg1"/>
                </a:solidFill>
              </a:defRPr>
            </a:lvl1pPr>
          </a:lstStyle>
          <a:p>
            <a:pPr lvl="0"/>
            <a:r>
              <a:rPr lang="fr-FR" dirty="0"/>
              <a:t>Texte</a:t>
            </a:r>
          </a:p>
        </p:txBody>
      </p:sp>
      <p:sp>
        <p:nvSpPr>
          <p:cNvPr id="17" name="Espace réservé du texte 8"/>
          <p:cNvSpPr>
            <a:spLocks noGrp="1"/>
          </p:cNvSpPr>
          <p:nvPr>
            <p:ph type="body" sz="quarter" idx="19" hasCustomPrompt="1"/>
          </p:nvPr>
        </p:nvSpPr>
        <p:spPr bwMode="gray">
          <a:xfrm>
            <a:off x="5418154" y="5409700"/>
            <a:ext cx="1080000" cy="1080000"/>
          </a:xfrm>
          <a:prstGeom prst="rect">
            <a:avLst/>
          </a:prstGeom>
          <a:solidFill>
            <a:schemeClr val="accent6"/>
          </a:solidFill>
        </p:spPr>
        <p:txBody>
          <a:bodyPr anchor="ctr" anchorCtr="0"/>
          <a:lstStyle>
            <a:lvl1pPr algn="ctr">
              <a:defRPr sz="900" b="0">
                <a:solidFill>
                  <a:schemeClr val="accent2"/>
                </a:solidFill>
              </a:defRPr>
            </a:lvl1pPr>
          </a:lstStyle>
          <a:p>
            <a:pPr lvl="0"/>
            <a:r>
              <a:rPr lang="fr-FR" dirty="0"/>
              <a:t>Texte</a:t>
            </a:r>
          </a:p>
        </p:txBody>
      </p:sp>
      <p:sp>
        <p:nvSpPr>
          <p:cNvPr id="18" name="Espace réservé du texte 8"/>
          <p:cNvSpPr>
            <a:spLocks noGrp="1"/>
          </p:cNvSpPr>
          <p:nvPr>
            <p:ph type="body" sz="quarter" idx="20" hasCustomPrompt="1"/>
          </p:nvPr>
        </p:nvSpPr>
        <p:spPr bwMode="gray">
          <a:xfrm>
            <a:off x="1691680" y="2745150"/>
            <a:ext cx="1080000" cy="1080000"/>
          </a:xfrm>
          <a:prstGeom prst="rect">
            <a:avLst/>
          </a:prstGeom>
          <a:solidFill>
            <a:schemeClr val="accent5"/>
          </a:solidFill>
        </p:spPr>
        <p:txBody>
          <a:bodyPr anchor="ctr" anchorCtr="0"/>
          <a:lstStyle>
            <a:lvl1pPr algn="ctr">
              <a:defRPr sz="900" b="0">
                <a:solidFill>
                  <a:schemeClr val="bg1"/>
                </a:solidFill>
              </a:defRPr>
            </a:lvl1pPr>
          </a:lstStyle>
          <a:p>
            <a:pPr lvl="0"/>
            <a:r>
              <a:rPr lang="fr-FR" dirty="0"/>
              <a:t>Texte</a:t>
            </a:r>
          </a:p>
        </p:txBody>
      </p:sp>
      <p:sp>
        <p:nvSpPr>
          <p:cNvPr id="19" name="Espace réservé du texte 8"/>
          <p:cNvSpPr>
            <a:spLocks noGrp="1"/>
          </p:cNvSpPr>
          <p:nvPr>
            <p:ph type="body" sz="quarter" idx="21" hasCustomPrompt="1"/>
          </p:nvPr>
        </p:nvSpPr>
        <p:spPr bwMode="gray">
          <a:xfrm>
            <a:off x="1691680" y="4077425"/>
            <a:ext cx="1080000" cy="1080000"/>
          </a:xfrm>
          <a:prstGeom prst="rect">
            <a:avLst/>
          </a:prstGeom>
          <a:solidFill>
            <a:schemeClr val="accent4"/>
          </a:solidFill>
        </p:spPr>
        <p:txBody>
          <a:bodyPr anchor="ctr" anchorCtr="0"/>
          <a:lstStyle>
            <a:lvl1pPr algn="ctr">
              <a:defRPr sz="900" b="0">
                <a:solidFill>
                  <a:schemeClr val="bg1"/>
                </a:solidFill>
              </a:defRPr>
            </a:lvl1pPr>
          </a:lstStyle>
          <a:p>
            <a:pPr lvl="0"/>
            <a:r>
              <a:rPr lang="fr-FR" dirty="0"/>
              <a:t>Texte</a:t>
            </a:r>
          </a:p>
        </p:txBody>
      </p:sp>
      <p:sp>
        <p:nvSpPr>
          <p:cNvPr id="20" name="Espace réservé du texte 8"/>
          <p:cNvSpPr>
            <a:spLocks noGrp="1"/>
          </p:cNvSpPr>
          <p:nvPr>
            <p:ph type="body" sz="quarter" idx="22" hasCustomPrompt="1"/>
          </p:nvPr>
        </p:nvSpPr>
        <p:spPr bwMode="gray">
          <a:xfrm>
            <a:off x="6336196" y="2745150"/>
            <a:ext cx="1080000" cy="1080000"/>
          </a:xfrm>
          <a:prstGeom prst="rect">
            <a:avLst/>
          </a:prstGeom>
          <a:solidFill>
            <a:schemeClr val="accent4"/>
          </a:solidFill>
        </p:spPr>
        <p:txBody>
          <a:bodyPr anchor="ctr" anchorCtr="0"/>
          <a:lstStyle>
            <a:lvl1pPr algn="ctr">
              <a:defRPr sz="900" b="0">
                <a:solidFill>
                  <a:schemeClr val="bg1"/>
                </a:solidFill>
              </a:defRPr>
            </a:lvl1pPr>
          </a:lstStyle>
          <a:p>
            <a:pPr lvl="0"/>
            <a:r>
              <a:rPr lang="fr-FR" dirty="0"/>
              <a:t>Texte</a:t>
            </a:r>
          </a:p>
        </p:txBody>
      </p:sp>
      <p:sp>
        <p:nvSpPr>
          <p:cNvPr id="21" name="Espace réservé du texte 8"/>
          <p:cNvSpPr>
            <a:spLocks noGrp="1"/>
          </p:cNvSpPr>
          <p:nvPr>
            <p:ph type="body" sz="quarter" idx="23" hasCustomPrompt="1"/>
          </p:nvPr>
        </p:nvSpPr>
        <p:spPr bwMode="gray">
          <a:xfrm>
            <a:off x="6336196" y="4077425"/>
            <a:ext cx="1080000" cy="1080000"/>
          </a:xfrm>
          <a:prstGeom prst="rect">
            <a:avLst/>
          </a:prstGeom>
          <a:solidFill>
            <a:schemeClr val="accent5"/>
          </a:solidFill>
        </p:spPr>
        <p:txBody>
          <a:bodyPr anchor="ctr" anchorCtr="0"/>
          <a:lstStyle>
            <a:lvl1pPr algn="ctr">
              <a:defRPr sz="900" b="0">
                <a:solidFill>
                  <a:schemeClr val="bg1"/>
                </a:solidFill>
              </a:defRPr>
            </a:lvl1pPr>
          </a:lstStyle>
          <a:p>
            <a:pPr lvl="0"/>
            <a:r>
              <a:rPr lang="fr-FR" dirty="0"/>
              <a:t>Texte</a:t>
            </a:r>
          </a:p>
        </p:txBody>
      </p:sp>
      <p:sp>
        <p:nvSpPr>
          <p:cNvPr id="22" name="Titre 1"/>
          <p:cNvSpPr>
            <a:spLocks noGrp="1"/>
          </p:cNvSpPr>
          <p:nvPr>
            <p:ph type="title" hasCustomPrompt="1"/>
          </p:nvPr>
        </p:nvSpPr>
        <p:spPr bwMode="gray">
          <a:xfrm>
            <a:off x="358775" y="620713"/>
            <a:ext cx="8426450" cy="684000"/>
          </a:xfrm>
        </p:spPr>
        <p:txBody>
          <a:bodyPr/>
          <a:lstStyle>
            <a:lvl1pPr>
              <a:defRPr/>
            </a:lvl1pPr>
          </a:lstStyle>
          <a:p>
            <a:r>
              <a:rPr lang="fr-FR" noProof="0" dirty="0"/>
              <a:t>Titre</a:t>
            </a:r>
          </a:p>
        </p:txBody>
      </p:sp>
    </p:spTree>
    <p:extLst>
      <p:ext uri="{BB962C8B-B14F-4D97-AF65-F5344CB8AC3E}">
        <p14:creationId xmlns:p14="http://schemas.microsoft.com/office/powerpoint/2010/main" val="2510506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ercle_10_textes_v2">
    <p:spTree>
      <p:nvGrpSpPr>
        <p:cNvPr id="1" name=""/>
        <p:cNvGrpSpPr/>
        <p:nvPr/>
      </p:nvGrpSpPr>
      <p:grpSpPr>
        <a:xfrm>
          <a:off x="0" y="0"/>
          <a:ext cx="0" cy="0"/>
          <a:chOff x="0" y="0"/>
          <a:chExt cx="0" cy="0"/>
        </a:xfrm>
      </p:grpSpPr>
      <p:sp>
        <p:nvSpPr>
          <p:cNvPr id="31" name="Espace réservé du texte 8"/>
          <p:cNvSpPr>
            <a:spLocks noGrp="1"/>
          </p:cNvSpPr>
          <p:nvPr>
            <p:ph type="body" sz="quarter" idx="33" hasCustomPrompt="1"/>
          </p:nvPr>
        </p:nvSpPr>
        <p:spPr bwMode="gray">
          <a:xfrm>
            <a:off x="3222000" y="2613609"/>
            <a:ext cx="2700000" cy="2700000"/>
          </a:xfrm>
          <a:prstGeom prst="circularArrow">
            <a:avLst>
              <a:gd name="adj1" fmla="val 5234"/>
              <a:gd name="adj2" fmla="val 574901"/>
              <a:gd name="adj3" fmla="val 19878878"/>
              <a:gd name="adj4" fmla="val 9734746"/>
              <a:gd name="adj5" fmla="val 6096"/>
            </a:avLst>
          </a:prstGeom>
          <a:solidFill>
            <a:schemeClr val="accent4"/>
          </a:solidFill>
        </p:spPr>
        <p:txBody>
          <a:bodyPr anchor="ctr" anchorCtr="0"/>
          <a:lstStyle>
            <a:lvl1pPr algn="ctr">
              <a:defRPr sz="100" b="0">
                <a:solidFill>
                  <a:schemeClr val="bg1">
                    <a:alpha val="0"/>
                  </a:schemeClr>
                </a:solidFill>
              </a:defRPr>
            </a:lvl1pPr>
          </a:lstStyle>
          <a:p>
            <a:pPr lvl="0"/>
            <a:r>
              <a:rPr lang="fr-FR" dirty="0"/>
              <a:t>Texte</a:t>
            </a:r>
          </a:p>
        </p:txBody>
      </p:sp>
      <p:sp>
        <p:nvSpPr>
          <p:cNvPr id="32" name="Espace réservé du texte 8"/>
          <p:cNvSpPr>
            <a:spLocks noGrp="1"/>
          </p:cNvSpPr>
          <p:nvPr>
            <p:ph type="body" sz="quarter" idx="34" hasCustomPrompt="1"/>
          </p:nvPr>
        </p:nvSpPr>
        <p:spPr bwMode="gray">
          <a:xfrm rot="10800000">
            <a:off x="3222000" y="2613609"/>
            <a:ext cx="2700000" cy="2700000"/>
          </a:xfrm>
          <a:prstGeom prst="circularArrow">
            <a:avLst>
              <a:gd name="adj1" fmla="val 5234"/>
              <a:gd name="adj2" fmla="val 574901"/>
              <a:gd name="adj3" fmla="val 19878878"/>
              <a:gd name="adj4" fmla="val 9785971"/>
              <a:gd name="adj5" fmla="val 6096"/>
            </a:avLst>
          </a:prstGeom>
          <a:solidFill>
            <a:schemeClr val="accent4"/>
          </a:solidFill>
        </p:spPr>
        <p:txBody>
          <a:bodyPr anchor="ctr" anchorCtr="0"/>
          <a:lstStyle>
            <a:lvl1pPr algn="ctr">
              <a:defRPr sz="100" b="0">
                <a:solidFill>
                  <a:schemeClr val="bg1">
                    <a:alpha val="0"/>
                  </a:schemeClr>
                </a:solidFill>
              </a:defRPr>
            </a:lvl1pPr>
          </a:lstStyle>
          <a:p>
            <a:pPr lvl="0"/>
            <a:r>
              <a:rPr lang="fr-FR" dirty="0"/>
              <a:t>Texte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8" name="Espace réservé du texte 8"/>
          <p:cNvSpPr>
            <a:spLocks noGrp="1"/>
          </p:cNvSpPr>
          <p:nvPr>
            <p:ph type="body" sz="quarter" idx="13" hasCustomPrompt="1"/>
          </p:nvPr>
        </p:nvSpPr>
        <p:spPr bwMode="gray">
          <a:xfrm>
            <a:off x="3582000" y="2973609"/>
            <a:ext cx="1980000" cy="1980000"/>
          </a:xfrm>
          <a:prstGeom prst="ellipse">
            <a:avLst/>
          </a:prstGeom>
          <a:solidFill>
            <a:schemeClr val="accent4"/>
          </a:solidFill>
        </p:spPr>
        <p:txBody>
          <a:bodyPr anchor="ctr" anchorCtr="0"/>
          <a:lstStyle>
            <a:lvl1pPr algn="ctr">
              <a:defRPr sz="1800">
                <a:solidFill>
                  <a:schemeClr val="accent2"/>
                </a:solidFill>
              </a:defRPr>
            </a:lvl1pPr>
          </a:lstStyle>
          <a:p>
            <a:pPr lvl="0"/>
            <a:r>
              <a:rPr lang="fr-FR" dirty="0"/>
              <a:t>Titre</a:t>
            </a:r>
          </a:p>
        </p:txBody>
      </p:sp>
      <p:sp>
        <p:nvSpPr>
          <p:cNvPr id="9" name="Espace réservé du texte 8"/>
          <p:cNvSpPr>
            <a:spLocks noGrp="1"/>
          </p:cNvSpPr>
          <p:nvPr>
            <p:ph type="body" sz="quarter" idx="14" hasCustomPrompt="1"/>
          </p:nvPr>
        </p:nvSpPr>
        <p:spPr bwMode="gray">
          <a:xfrm>
            <a:off x="2645846" y="1416488"/>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0" name="Espace réservé du texte 8"/>
          <p:cNvSpPr>
            <a:spLocks noGrp="1"/>
          </p:cNvSpPr>
          <p:nvPr>
            <p:ph type="body" sz="quarter" idx="15" hasCustomPrompt="1"/>
          </p:nvPr>
        </p:nvSpPr>
        <p:spPr bwMode="gray">
          <a:xfrm>
            <a:off x="4032000" y="1416488"/>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4" name="Espace réservé du texte 8"/>
          <p:cNvSpPr>
            <a:spLocks noGrp="1"/>
          </p:cNvSpPr>
          <p:nvPr>
            <p:ph type="body" sz="quarter" idx="16" hasCustomPrompt="1"/>
          </p:nvPr>
        </p:nvSpPr>
        <p:spPr bwMode="gray">
          <a:xfrm>
            <a:off x="5418154" y="1416488"/>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5" name="Espace réservé du texte 8"/>
          <p:cNvSpPr>
            <a:spLocks noGrp="1"/>
          </p:cNvSpPr>
          <p:nvPr>
            <p:ph type="body" sz="quarter" idx="17" hasCustomPrompt="1"/>
          </p:nvPr>
        </p:nvSpPr>
        <p:spPr bwMode="gray">
          <a:xfrm>
            <a:off x="2645846" y="540970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6" name="Espace réservé du texte 8"/>
          <p:cNvSpPr>
            <a:spLocks noGrp="1"/>
          </p:cNvSpPr>
          <p:nvPr>
            <p:ph type="body" sz="quarter" idx="18" hasCustomPrompt="1"/>
          </p:nvPr>
        </p:nvSpPr>
        <p:spPr bwMode="gray">
          <a:xfrm>
            <a:off x="4032000" y="540970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7" name="Espace réservé du texte 8"/>
          <p:cNvSpPr>
            <a:spLocks noGrp="1"/>
          </p:cNvSpPr>
          <p:nvPr>
            <p:ph type="body" sz="quarter" idx="19" hasCustomPrompt="1"/>
          </p:nvPr>
        </p:nvSpPr>
        <p:spPr bwMode="gray">
          <a:xfrm>
            <a:off x="5418154" y="540970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8" name="Espace réservé du texte 8"/>
          <p:cNvSpPr>
            <a:spLocks noGrp="1"/>
          </p:cNvSpPr>
          <p:nvPr>
            <p:ph type="body" sz="quarter" idx="20" hasCustomPrompt="1"/>
          </p:nvPr>
        </p:nvSpPr>
        <p:spPr bwMode="gray">
          <a:xfrm>
            <a:off x="1691680" y="274515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9" name="Espace réservé du texte 8"/>
          <p:cNvSpPr>
            <a:spLocks noGrp="1"/>
          </p:cNvSpPr>
          <p:nvPr>
            <p:ph type="body" sz="quarter" idx="21" hasCustomPrompt="1"/>
          </p:nvPr>
        </p:nvSpPr>
        <p:spPr bwMode="gray">
          <a:xfrm>
            <a:off x="1691680" y="4077425"/>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20" name="Espace réservé du texte 8"/>
          <p:cNvSpPr>
            <a:spLocks noGrp="1"/>
          </p:cNvSpPr>
          <p:nvPr>
            <p:ph type="body" sz="quarter" idx="22" hasCustomPrompt="1"/>
          </p:nvPr>
        </p:nvSpPr>
        <p:spPr bwMode="gray">
          <a:xfrm>
            <a:off x="6336196" y="274515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21" name="Espace réservé du texte 8"/>
          <p:cNvSpPr>
            <a:spLocks noGrp="1"/>
          </p:cNvSpPr>
          <p:nvPr>
            <p:ph type="body" sz="quarter" idx="23" hasCustomPrompt="1"/>
          </p:nvPr>
        </p:nvSpPr>
        <p:spPr bwMode="gray">
          <a:xfrm>
            <a:off x="6336196" y="4077425"/>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22" name="Titre 1"/>
          <p:cNvSpPr>
            <a:spLocks noGrp="1"/>
          </p:cNvSpPr>
          <p:nvPr>
            <p:ph type="title" hasCustomPrompt="1"/>
          </p:nvPr>
        </p:nvSpPr>
        <p:spPr bwMode="gray">
          <a:xfrm>
            <a:off x="358775" y="620713"/>
            <a:ext cx="8426450" cy="684000"/>
          </a:xfrm>
        </p:spPr>
        <p:txBody>
          <a:bodyPr/>
          <a:lstStyle>
            <a:lvl1pPr>
              <a:defRPr/>
            </a:lvl1pPr>
          </a:lstStyle>
          <a:p>
            <a:r>
              <a:rPr lang="fr-FR" noProof="0" dirty="0"/>
              <a:t>Titre</a:t>
            </a:r>
          </a:p>
        </p:txBody>
      </p:sp>
      <p:sp>
        <p:nvSpPr>
          <p:cNvPr id="23" name="Espace réservé du texte 8"/>
          <p:cNvSpPr>
            <a:spLocks noGrp="1"/>
          </p:cNvSpPr>
          <p:nvPr>
            <p:ph type="body" sz="quarter" idx="24" hasCustomPrompt="1"/>
          </p:nvPr>
        </p:nvSpPr>
        <p:spPr bwMode="gray">
          <a:xfrm>
            <a:off x="3680923" y="1848488"/>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3" name="Espace réservé du texte 8"/>
          <p:cNvSpPr>
            <a:spLocks noGrp="1"/>
          </p:cNvSpPr>
          <p:nvPr>
            <p:ph type="body" sz="quarter" idx="35" hasCustomPrompt="1"/>
          </p:nvPr>
        </p:nvSpPr>
        <p:spPr bwMode="gray">
          <a:xfrm>
            <a:off x="5067077" y="1848488"/>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5" name="Espace réservé du texte 8"/>
          <p:cNvSpPr>
            <a:spLocks noGrp="1"/>
          </p:cNvSpPr>
          <p:nvPr>
            <p:ph type="body" sz="quarter" idx="36" hasCustomPrompt="1"/>
          </p:nvPr>
        </p:nvSpPr>
        <p:spPr bwMode="gray">
          <a:xfrm rot="10800000">
            <a:off x="3680923" y="5841700"/>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6" name="Espace réservé du texte 8"/>
          <p:cNvSpPr>
            <a:spLocks noGrp="1"/>
          </p:cNvSpPr>
          <p:nvPr>
            <p:ph type="body" sz="quarter" idx="37" hasCustomPrompt="1"/>
          </p:nvPr>
        </p:nvSpPr>
        <p:spPr bwMode="gray">
          <a:xfrm rot="10800000">
            <a:off x="5067077" y="5841700"/>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7" name="Espace réservé du texte 8"/>
          <p:cNvSpPr>
            <a:spLocks noGrp="1"/>
          </p:cNvSpPr>
          <p:nvPr>
            <p:ph type="body" sz="quarter" idx="38" hasCustomPrompt="1"/>
          </p:nvPr>
        </p:nvSpPr>
        <p:spPr bwMode="gray">
          <a:xfrm rot="5400000">
            <a:off x="6678196" y="3843288"/>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8" name="Espace réservé du texte 8"/>
          <p:cNvSpPr>
            <a:spLocks noGrp="1"/>
          </p:cNvSpPr>
          <p:nvPr>
            <p:ph type="body" sz="quarter" idx="39" hasCustomPrompt="1"/>
          </p:nvPr>
        </p:nvSpPr>
        <p:spPr bwMode="gray">
          <a:xfrm rot="16200000">
            <a:off x="2033680" y="3843288"/>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0" name="Espace réservé du texte 8"/>
          <p:cNvSpPr>
            <a:spLocks noGrp="1"/>
          </p:cNvSpPr>
          <p:nvPr>
            <p:ph type="body" sz="quarter" idx="40" hasCustomPrompt="1"/>
          </p:nvPr>
        </p:nvSpPr>
        <p:spPr bwMode="gray">
          <a:xfrm rot="3600000">
            <a:off x="6362686" y="2502358"/>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2" name="Espace réservé du texte 8"/>
          <p:cNvSpPr>
            <a:spLocks noGrp="1"/>
          </p:cNvSpPr>
          <p:nvPr>
            <p:ph type="body" sz="quarter" idx="41" hasCustomPrompt="1"/>
          </p:nvPr>
        </p:nvSpPr>
        <p:spPr bwMode="gray">
          <a:xfrm rot="18000000" flipH="1">
            <a:off x="6362686" y="5166653"/>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3" name="Espace réservé du texte 8"/>
          <p:cNvSpPr>
            <a:spLocks noGrp="1"/>
          </p:cNvSpPr>
          <p:nvPr>
            <p:ph type="body" sz="quarter" idx="42" hasCustomPrompt="1"/>
          </p:nvPr>
        </p:nvSpPr>
        <p:spPr bwMode="gray">
          <a:xfrm rot="18000000" flipV="1">
            <a:off x="2402247" y="2502358"/>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4" name="Espace réservé du texte 8"/>
          <p:cNvSpPr>
            <a:spLocks noGrp="1"/>
          </p:cNvSpPr>
          <p:nvPr>
            <p:ph type="body" sz="quarter" idx="43" hasCustomPrompt="1"/>
          </p:nvPr>
        </p:nvSpPr>
        <p:spPr bwMode="gray">
          <a:xfrm rot="3600000" flipH="1" flipV="1">
            <a:off x="2402247" y="5166653"/>
            <a:ext cx="396000" cy="216000"/>
          </a:xfrm>
          <a:prstGeom prst="rightArrow">
            <a:avLst>
              <a:gd name="adj1" fmla="val 30330"/>
              <a:gd name="adj2" fmla="val 97569"/>
            </a:avLst>
          </a:prstGeom>
          <a:solidFill>
            <a:schemeClr val="accent4"/>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Tree>
    <p:extLst>
      <p:ext uri="{BB962C8B-B14F-4D97-AF65-F5344CB8AC3E}">
        <p14:creationId xmlns:p14="http://schemas.microsoft.com/office/powerpoint/2010/main" val="23592522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rcle_10_textes_v3">
    <p:spTree>
      <p:nvGrpSpPr>
        <p:cNvPr id="1" name=""/>
        <p:cNvGrpSpPr/>
        <p:nvPr/>
      </p:nvGrpSpPr>
      <p:grpSpPr>
        <a:xfrm>
          <a:off x="0" y="0"/>
          <a:ext cx="0" cy="0"/>
          <a:chOff x="0" y="0"/>
          <a:chExt cx="0" cy="0"/>
        </a:xfrm>
      </p:grpSpPr>
      <p:sp>
        <p:nvSpPr>
          <p:cNvPr id="31" name="Espace réservé du texte 8"/>
          <p:cNvSpPr>
            <a:spLocks noGrp="1"/>
          </p:cNvSpPr>
          <p:nvPr>
            <p:ph type="body" sz="quarter" idx="33" hasCustomPrompt="1"/>
          </p:nvPr>
        </p:nvSpPr>
        <p:spPr bwMode="gray">
          <a:xfrm>
            <a:off x="3222000" y="2613609"/>
            <a:ext cx="2700000" cy="2700000"/>
          </a:xfrm>
          <a:prstGeom prst="circularArrow">
            <a:avLst>
              <a:gd name="adj1" fmla="val 5234"/>
              <a:gd name="adj2" fmla="val 574901"/>
              <a:gd name="adj3" fmla="val 19878878"/>
              <a:gd name="adj4" fmla="val 9734746"/>
              <a:gd name="adj5" fmla="val 6096"/>
            </a:avLst>
          </a:prstGeom>
          <a:solidFill>
            <a:schemeClr val="bg2"/>
          </a:solidFill>
        </p:spPr>
        <p:txBody>
          <a:bodyPr anchor="ctr" anchorCtr="0"/>
          <a:lstStyle>
            <a:lvl1pPr algn="ctr">
              <a:defRPr sz="100" b="0">
                <a:solidFill>
                  <a:schemeClr val="bg1">
                    <a:alpha val="0"/>
                  </a:schemeClr>
                </a:solidFill>
              </a:defRPr>
            </a:lvl1pPr>
          </a:lstStyle>
          <a:p>
            <a:pPr lvl="0"/>
            <a:r>
              <a:rPr lang="fr-FR" dirty="0"/>
              <a:t>Texte</a:t>
            </a:r>
          </a:p>
        </p:txBody>
      </p:sp>
      <p:sp>
        <p:nvSpPr>
          <p:cNvPr id="32" name="Espace réservé du texte 8"/>
          <p:cNvSpPr>
            <a:spLocks noGrp="1"/>
          </p:cNvSpPr>
          <p:nvPr>
            <p:ph type="body" sz="quarter" idx="34" hasCustomPrompt="1"/>
          </p:nvPr>
        </p:nvSpPr>
        <p:spPr bwMode="gray">
          <a:xfrm rot="10800000">
            <a:off x="3222000" y="2613609"/>
            <a:ext cx="2700000" cy="2700000"/>
          </a:xfrm>
          <a:prstGeom prst="circularArrow">
            <a:avLst>
              <a:gd name="adj1" fmla="val 5234"/>
              <a:gd name="adj2" fmla="val 574901"/>
              <a:gd name="adj3" fmla="val 19878878"/>
              <a:gd name="adj4" fmla="val 9785971"/>
              <a:gd name="adj5" fmla="val 6096"/>
            </a:avLst>
          </a:prstGeom>
          <a:solidFill>
            <a:schemeClr val="bg2"/>
          </a:solidFill>
        </p:spPr>
        <p:txBody>
          <a:bodyPr anchor="ctr" anchorCtr="0"/>
          <a:lstStyle>
            <a:lvl1pPr algn="ctr">
              <a:defRPr sz="100" b="0">
                <a:solidFill>
                  <a:schemeClr val="bg1">
                    <a:alpha val="0"/>
                  </a:schemeClr>
                </a:solidFill>
              </a:defRPr>
            </a:lvl1pPr>
          </a:lstStyle>
          <a:p>
            <a:pPr lvl="0"/>
            <a:r>
              <a:rPr lang="fr-FR" dirty="0"/>
              <a:t>Texte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8" name="Espace réservé du texte 8"/>
          <p:cNvSpPr>
            <a:spLocks noGrp="1"/>
          </p:cNvSpPr>
          <p:nvPr>
            <p:ph type="body" sz="quarter" idx="13" hasCustomPrompt="1"/>
          </p:nvPr>
        </p:nvSpPr>
        <p:spPr bwMode="gray">
          <a:xfrm>
            <a:off x="3582000" y="2973609"/>
            <a:ext cx="1980000" cy="1980000"/>
          </a:xfrm>
          <a:prstGeom prst="ellipse">
            <a:avLst/>
          </a:prstGeom>
          <a:solidFill>
            <a:schemeClr val="bg2"/>
          </a:solidFill>
        </p:spPr>
        <p:txBody>
          <a:bodyPr anchor="ctr" anchorCtr="0"/>
          <a:lstStyle>
            <a:lvl1pPr algn="ctr">
              <a:defRPr sz="1800">
                <a:solidFill>
                  <a:schemeClr val="accent2"/>
                </a:solidFill>
              </a:defRPr>
            </a:lvl1pPr>
          </a:lstStyle>
          <a:p>
            <a:pPr lvl="0"/>
            <a:r>
              <a:rPr lang="fr-FR" dirty="0"/>
              <a:t>Titre</a:t>
            </a:r>
          </a:p>
        </p:txBody>
      </p:sp>
      <p:sp>
        <p:nvSpPr>
          <p:cNvPr id="9" name="Espace réservé du texte 8"/>
          <p:cNvSpPr>
            <a:spLocks noGrp="1"/>
          </p:cNvSpPr>
          <p:nvPr>
            <p:ph type="body" sz="quarter" idx="14" hasCustomPrompt="1"/>
          </p:nvPr>
        </p:nvSpPr>
        <p:spPr bwMode="gray">
          <a:xfrm>
            <a:off x="2645846" y="1416488"/>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0" name="Espace réservé du texte 8"/>
          <p:cNvSpPr>
            <a:spLocks noGrp="1"/>
          </p:cNvSpPr>
          <p:nvPr>
            <p:ph type="body" sz="quarter" idx="15" hasCustomPrompt="1"/>
          </p:nvPr>
        </p:nvSpPr>
        <p:spPr bwMode="gray">
          <a:xfrm>
            <a:off x="4032000" y="1416488"/>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4" name="Espace réservé du texte 8"/>
          <p:cNvSpPr>
            <a:spLocks noGrp="1"/>
          </p:cNvSpPr>
          <p:nvPr>
            <p:ph type="body" sz="quarter" idx="16" hasCustomPrompt="1"/>
          </p:nvPr>
        </p:nvSpPr>
        <p:spPr bwMode="gray">
          <a:xfrm>
            <a:off x="5418154" y="1416488"/>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5" name="Espace réservé du texte 8"/>
          <p:cNvSpPr>
            <a:spLocks noGrp="1"/>
          </p:cNvSpPr>
          <p:nvPr>
            <p:ph type="body" sz="quarter" idx="17" hasCustomPrompt="1"/>
          </p:nvPr>
        </p:nvSpPr>
        <p:spPr bwMode="gray">
          <a:xfrm>
            <a:off x="2645846" y="540970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6" name="Espace réservé du texte 8"/>
          <p:cNvSpPr>
            <a:spLocks noGrp="1"/>
          </p:cNvSpPr>
          <p:nvPr>
            <p:ph type="body" sz="quarter" idx="18" hasCustomPrompt="1"/>
          </p:nvPr>
        </p:nvSpPr>
        <p:spPr bwMode="gray">
          <a:xfrm>
            <a:off x="4032000" y="540970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7" name="Espace réservé du texte 8"/>
          <p:cNvSpPr>
            <a:spLocks noGrp="1"/>
          </p:cNvSpPr>
          <p:nvPr>
            <p:ph type="body" sz="quarter" idx="19" hasCustomPrompt="1"/>
          </p:nvPr>
        </p:nvSpPr>
        <p:spPr bwMode="gray">
          <a:xfrm>
            <a:off x="5418154" y="540970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8" name="Espace réservé du texte 8"/>
          <p:cNvSpPr>
            <a:spLocks noGrp="1"/>
          </p:cNvSpPr>
          <p:nvPr>
            <p:ph type="body" sz="quarter" idx="20" hasCustomPrompt="1"/>
          </p:nvPr>
        </p:nvSpPr>
        <p:spPr bwMode="gray">
          <a:xfrm>
            <a:off x="1691680" y="274515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19" name="Espace réservé du texte 8"/>
          <p:cNvSpPr>
            <a:spLocks noGrp="1"/>
          </p:cNvSpPr>
          <p:nvPr>
            <p:ph type="body" sz="quarter" idx="21" hasCustomPrompt="1"/>
          </p:nvPr>
        </p:nvSpPr>
        <p:spPr bwMode="gray">
          <a:xfrm>
            <a:off x="1691680" y="4077425"/>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20" name="Espace réservé du texte 8"/>
          <p:cNvSpPr>
            <a:spLocks noGrp="1"/>
          </p:cNvSpPr>
          <p:nvPr>
            <p:ph type="body" sz="quarter" idx="22" hasCustomPrompt="1"/>
          </p:nvPr>
        </p:nvSpPr>
        <p:spPr bwMode="gray">
          <a:xfrm>
            <a:off x="6336196" y="2745150"/>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21" name="Espace réservé du texte 8"/>
          <p:cNvSpPr>
            <a:spLocks noGrp="1"/>
          </p:cNvSpPr>
          <p:nvPr>
            <p:ph type="body" sz="quarter" idx="23" hasCustomPrompt="1"/>
          </p:nvPr>
        </p:nvSpPr>
        <p:spPr bwMode="gray">
          <a:xfrm>
            <a:off x="6336196" y="4077425"/>
            <a:ext cx="1080000" cy="1080000"/>
          </a:xfrm>
          <a:prstGeom prst="rect">
            <a:avLst/>
          </a:prstGeom>
          <a:solidFill>
            <a:schemeClr val="accent3"/>
          </a:solidFill>
        </p:spPr>
        <p:txBody>
          <a:bodyPr anchor="ctr" anchorCtr="0"/>
          <a:lstStyle>
            <a:lvl1pPr algn="ctr">
              <a:defRPr sz="900" b="0">
                <a:solidFill>
                  <a:schemeClr val="bg1"/>
                </a:solidFill>
              </a:defRPr>
            </a:lvl1pPr>
          </a:lstStyle>
          <a:p>
            <a:pPr lvl="0"/>
            <a:r>
              <a:rPr lang="fr-FR" dirty="0"/>
              <a:t>Texte</a:t>
            </a:r>
          </a:p>
        </p:txBody>
      </p:sp>
      <p:sp>
        <p:nvSpPr>
          <p:cNvPr id="22" name="Titre 1"/>
          <p:cNvSpPr>
            <a:spLocks noGrp="1"/>
          </p:cNvSpPr>
          <p:nvPr>
            <p:ph type="title" hasCustomPrompt="1"/>
          </p:nvPr>
        </p:nvSpPr>
        <p:spPr bwMode="gray">
          <a:xfrm>
            <a:off x="358775" y="620713"/>
            <a:ext cx="8426450" cy="684000"/>
          </a:xfrm>
        </p:spPr>
        <p:txBody>
          <a:bodyPr/>
          <a:lstStyle>
            <a:lvl1pPr>
              <a:defRPr/>
            </a:lvl1pPr>
          </a:lstStyle>
          <a:p>
            <a:r>
              <a:rPr lang="fr-FR" noProof="0" dirty="0"/>
              <a:t>Titre</a:t>
            </a:r>
          </a:p>
        </p:txBody>
      </p:sp>
      <p:sp>
        <p:nvSpPr>
          <p:cNvPr id="23" name="Espace réservé du texte 8"/>
          <p:cNvSpPr>
            <a:spLocks noGrp="1"/>
          </p:cNvSpPr>
          <p:nvPr>
            <p:ph type="body" sz="quarter" idx="24" hasCustomPrompt="1"/>
          </p:nvPr>
        </p:nvSpPr>
        <p:spPr bwMode="gray">
          <a:xfrm>
            <a:off x="3680923" y="1848488"/>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3" name="Espace réservé du texte 8"/>
          <p:cNvSpPr>
            <a:spLocks noGrp="1"/>
          </p:cNvSpPr>
          <p:nvPr>
            <p:ph type="body" sz="quarter" idx="35" hasCustomPrompt="1"/>
          </p:nvPr>
        </p:nvSpPr>
        <p:spPr bwMode="gray">
          <a:xfrm>
            <a:off x="5067077" y="1848488"/>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5" name="Espace réservé du texte 8"/>
          <p:cNvSpPr>
            <a:spLocks noGrp="1"/>
          </p:cNvSpPr>
          <p:nvPr>
            <p:ph type="body" sz="quarter" idx="36" hasCustomPrompt="1"/>
          </p:nvPr>
        </p:nvSpPr>
        <p:spPr bwMode="gray">
          <a:xfrm rot="10800000">
            <a:off x="3680923" y="5841700"/>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6" name="Espace réservé du texte 8"/>
          <p:cNvSpPr>
            <a:spLocks noGrp="1"/>
          </p:cNvSpPr>
          <p:nvPr>
            <p:ph type="body" sz="quarter" idx="37" hasCustomPrompt="1"/>
          </p:nvPr>
        </p:nvSpPr>
        <p:spPr bwMode="gray">
          <a:xfrm rot="10800000">
            <a:off x="5067077" y="5841700"/>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7" name="Espace réservé du texte 8"/>
          <p:cNvSpPr>
            <a:spLocks noGrp="1"/>
          </p:cNvSpPr>
          <p:nvPr>
            <p:ph type="body" sz="quarter" idx="38" hasCustomPrompt="1"/>
          </p:nvPr>
        </p:nvSpPr>
        <p:spPr bwMode="gray">
          <a:xfrm rot="5400000">
            <a:off x="6678196" y="3843288"/>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38" name="Espace réservé du texte 8"/>
          <p:cNvSpPr>
            <a:spLocks noGrp="1"/>
          </p:cNvSpPr>
          <p:nvPr>
            <p:ph type="body" sz="quarter" idx="39" hasCustomPrompt="1"/>
          </p:nvPr>
        </p:nvSpPr>
        <p:spPr bwMode="gray">
          <a:xfrm rot="16200000">
            <a:off x="2033680" y="3843288"/>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0" name="Espace réservé du texte 8"/>
          <p:cNvSpPr>
            <a:spLocks noGrp="1"/>
          </p:cNvSpPr>
          <p:nvPr>
            <p:ph type="body" sz="quarter" idx="40" hasCustomPrompt="1"/>
          </p:nvPr>
        </p:nvSpPr>
        <p:spPr bwMode="gray">
          <a:xfrm rot="3600000">
            <a:off x="6362686" y="2502358"/>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2" name="Espace réservé du texte 8"/>
          <p:cNvSpPr>
            <a:spLocks noGrp="1"/>
          </p:cNvSpPr>
          <p:nvPr>
            <p:ph type="body" sz="quarter" idx="41" hasCustomPrompt="1"/>
          </p:nvPr>
        </p:nvSpPr>
        <p:spPr bwMode="gray">
          <a:xfrm rot="18000000" flipH="1">
            <a:off x="6362686" y="5166653"/>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3" name="Espace réservé du texte 8"/>
          <p:cNvSpPr>
            <a:spLocks noGrp="1"/>
          </p:cNvSpPr>
          <p:nvPr>
            <p:ph type="body" sz="quarter" idx="42" hasCustomPrompt="1"/>
          </p:nvPr>
        </p:nvSpPr>
        <p:spPr bwMode="gray">
          <a:xfrm rot="18000000" flipV="1">
            <a:off x="2402247" y="2502358"/>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
        <p:nvSpPr>
          <p:cNvPr id="44" name="Espace réservé du texte 8"/>
          <p:cNvSpPr>
            <a:spLocks noGrp="1"/>
          </p:cNvSpPr>
          <p:nvPr>
            <p:ph type="body" sz="quarter" idx="43" hasCustomPrompt="1"/>
          </p:nvPr>
        </p:nvSpPr>
        <p:spPr bwMode="gray">
          <a:xfrm rot="3600000" flipH="1" flipV="1">
            <a:off x="2402247" y="5166653"/>
            <a:ext cx="396000" cy="216000"/>
          </a:xfrm>
          <a:prstGeom prst="rightArrow">
            <a:avLst>
              <a:gd name="adj1" fmla="val 30330"/>
              <a:gd name="adj2" fmla="val 97569"/>
            </a:avLst>
          </a:prstGeom>
          <a:solidFill>
            <a:schemeClr val="bg2"/>
          </a:solidFill>
          <a:ln>
            <a:solidFill>
              <a:schemeClr val="bg1"/>
            </a:solidFill>
          </a:ln>
        </p:spPr>
        <p:txBody>
          <a:bodyPr anchor="ctr" anchorCtr="0"/>
          <a:lstStyle>
            <a:lvl1pPr algn="ctr">
              <a:defRPr sz="100" b="0">
                <a:solidFill>
                  <a:schemeClr val="accent4">
                    <a:alpha val="0"/>
                  </a:schemeClr>
                </a:solidFill>
              </a:defRPr>
            </a:lvl1pPr>
          </a:lstStyle>
          <a:p>
            <a:pPr lvl="0"/>
            <a:r>
              <a:rPr lang="fr-FR" dirty="0"/>
              <a:t> </a:t>
            </a:r>
          </a:p>
        </p:txBody>
      </p:sp>
    </p:spTree>
    <p:extLst>
      <p:ext uri="{BB962C8B-B14F-4D97-AF65-F5344CB8AC3E}">
        <p14:creationId xmlns:p14="http://schemas.microsoft.com/office/powerpoint/2010/main" val="602839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age_Carronds">
    <p:spTree>
      <p:nvGrpSpPr>
        <p:cNvPr id="1" name=""/>
        <p:cNvGrpSpPr/>
        <p:nvPr/>
      </p:nvGrpSpPr>
      <p:grpSpPr>
        <a:xfrm>
          <a:off x="0" y="0"/>
          <a:ext cx="0" cy="0"/>
          <a:chOff x="0" y="0"/>
          <a:chExt cx="0" cy="0"/>
        </a:xfrm>
      </p:grpSpPr>
      <p:grpSp>
        <p:nvGrpSpPr>
          <p:cNvPr id="38" name="Groupe 37"/>
          <p:cNvGrpSpPr/>
          <p:nvPr userDrawn="1"/>
        </p:nvGrpSpPr>
        <p:grpSpPr>
          <a:xfrm>
            <a:off x="2627313" y="3860801"/>
            <a:ext cx="2665412" cy="2628901"/>
            <a:chOff x="2627313" y="3860801"/>
            <a:chExt cx="2665412" cy="2628901"/>
          </a:xfrm>
        </p:grpSpPr>
        <p:sp>
          <p:nvSpPr>
            <p:cNvPr id="16" name="Forme libre 15"/>
            <p:cNvSpPr/>
            <p:nvPr userDrawn="1"/>
          </p:nvSpPr>
          <p:spPr bwMode="gray">
            <a:xfrm flipV="1">
              <a:off x="3769924" y="4966899"/>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2" name="Forme en L 21"/>
            <p:cNvSpPr/>
            <p:nvPr userDrawn="1"/>
          </p:nvSpPr>
          <p:spPr>
            <a:xfrm rot="5400000">
              <a:off x="2645568" y="3842546"/>
              <a:ext cx="2628901" cy="2665412"/>
            </a:xfrm>
            <a:prstGeom prst="corner">
              <a:avLst>
                <a:gd name="adj1" fmla="val 45582"/>
                <a:gd name="adj2" fmla="val 44100"/>
              </a:avLst>
            </a:prstGeom>
            <a:solidFill>
              <a:schemeClr val="accent2"/>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6" name="Groupe 35"/>
          <p:cNvGrpSpPr/>
          <p:nvPr userDrawn="1"/>
        </p:nvGrpSpPr>
        <p:grpSpPr>
          <a:xfrm>
            <a:off x="354091" y="1052513"/>
            <a:ext cx="2273223" cy="2808291"/>
            <a:chOff x="354091" y="1052513"/>
            <a:chExt cx="2273223" cy="2808291"/>
          </a:xfrm>
        </p:grpSpPr>
        <p:sp>
          <p:nvSpPr>
            <p:cNvPr id="25" name="Forme libre 24"/>
            <p:cNvSpPr/>
            <p:nvPr userDrawn="1"/>
          </p:nvSpPr>
          <p:spPr bwMode="gray">
            <a:xfrm flipH="1" flipV="1">
              <a:off x="354091" y="2337997"/>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6" name="Forme en L 25"/>
            <p:cNvSpPr/>
            <p:nvPr userDrawn="1"/>
          </p:nvSpPr>
          <p:spPr>
            <a:xfrm rot="16200000" flipH="1">
              <a:off x="86557" y="1320048"/>
              <a:ext cx="2808291" cy="2273222"/>
            </a:xfrm>
            <a:prstGeom prst="corner">
              <a:avLst>
                <a:gd name="adj1" fmla="val 36897"/>
                <a:gd name="adj2" fmla="val 61470"/>
              </a:avLst>
            </a:prstGeom>
            <a:solidFill>
              <a:schemeClr val="accent3"/>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9" name="Groupe 38"/>
          <p:cNvGrpSpPr/>
          <p:nvPr userDrawn="1"/>
        </p:nvGrpSpPr>
        <p:grpSpPr>
          <a:xfrm>
            <a:off x="5292724" y="1051200"/>
            <a:ext cx="3492503" cy="2808297"/>
            <a:chOff x="5292724" y="1051200"/>
            <a:chExt cx="3492503" cy="2808297"/>
          </a:xfrm>
        </p:grpSpPr>
        <p:sp>
          <p:nvSpPr>
            <p:cNvPr id="28" name="Forme libre 27"/>
            <p:cNvSpPr/>
            <p:nvPr userDrawn="1"/>
          </p:nvSpPr>
          <p:spPr bwMode="gray">
            <a:xfrm flipH="1">
              <a:off x="5292724" y="1051200"/>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9" name="Forme en L 28"/>
            <p:cNvSpPr/>
            <p:nvPr userDrawn="1"/>
          </p:nvSpPr>
          <p:spPr>
            <a:xfrm rot="5400000" flipH="1" flipV="1">
              <a:off x="5634829" y="709098"/>
              <a:ext cx="2808296" cy="3492501"/>
            </a:xfrm>
            <a:prstGeom prst="corner">
              <a:avLst>
                <a:gd name="adj1" fmla="val 73958"/>
                <a:gd name="adj2" fmla="val 48040"/>
              </a:avLst>
            </a:prstGeom>
            <a:solidFill>
              <a:schemeClr val="accent1"/>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Espace réservé de la date 10"/>
          <p:cNvSpPr>
            <a:spLocks noGrp="1"/>
          </p:cNvSpPr>
          <p:nvPr userDrawn="1">
            <p:ph type="dt" sz="half" idx="10"/>
          </p:nvPr>
        </p:nvSpPr>
        <p:spPr bwMode="gray"/>
        <p:txBody>
          <a:bodyPr/>
          <a:lstStyle/>
          <a:p>
            <a:r>
              <a:rPr lang="fr-FR" noProof="0"/>
              <a:t>Date</a:t>
            </a:r>
          </a:p>
        </p:txBody>
      </p:sp>
      <p:sp>
        <p:nvSpPr>
          <p:cNvPr id="12" name="Espace réservé du numéro de diapositive 11"/>
          <p:cNvSpPr>
            <a:spLocks noGrp="1"/>
          </p:cNvSpPr>
          <p:nvPr userDrawn="1">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userDrawn="1">
            <p:ph type="ftr" sz="quarter" idx="12"/>
          </p:nvPr>
        </p:nvSpPr>
        <p:spPr bwMode="gray"/>
        <p:txBody>
          <a:bodyPr/>
          <a:lstStyle/>
          <a:p>
            <a:r>
              <a:rPr lang="fr-FR" noProof="0"/>
              <a:t>CNP Assurances - Personnaliser le haut de page avec le menu "Insertion / En-tête et pied de page"</a:t>
            </a:r>
          </a:p>
        </p:txBody>
      </p:sp>
      <p:sp>
        <p:nvSpPr>
          <p:cNvPr id="31" name="Espace réservé du texte 30"/>
          <p:cNvSpPr>
            <a:spLocks noGrp="1"/>
          </p:cNvSpPr>
          <p:nvPr userDrawn="1">
            <p:ph type="body" sz="quarter" idx="13"/>
          </p:nvPr>
        </p:nvSpPr>
        <p:spPr>
          <a:xfrm>
            <a:off x="559292" y="1268413"/>
            <a:ext cx="1873250" cy="2016000"/>
          </a:xfrm>
        </p:spPr>
        <p:txBody>
          <a:bodyPr/>
          <a:lstStyle>
            <a:lvl1pPr>
              <a:defRPr sz="1600">
                <a:solidFill>
                  <a:schemeClr val="bg1"/>
                </a:solidFill>
              </a:defRPr>
            </a:lvl1pPr>
            <a:lvl2pPr>
              <a:buClr>
                <a:schemeClr val="bg1"/>
              </a:buClr>
              <a:defRPr sz="1400">
                <a:solidFill>
                  <a:schemeClr val="bg1"/>
                </a:solidFill>
              </a:defRPr>
            </a:lvl2pPr>
            <a:lvl3pPr>
              <a:defRPr sz="1200">
                <a:solidFill>
                  <a:schemeClr val="bg1"/>
                </a:solidFill>
              </a:defRPr>
            </a:lvl3pPr>
            <a:lvl4pPr>
              <a:defRPr sz="1200">
                <a:solidFill>
                  <a:schemeClr val="bg1"/>
                </a:solidFill>
              </a:defRPr>
            </a:lvl4pPr>
            <a:lvl5pPr>
              <a:defRPr sz="1000">
                <a:solidFill>
                  <a:schemeClr val="bg1"/>
                </a:solidFill>
              </a:defRPr>
            </a:lvl5pPr>
            <a:lvl6pPr>
              <a:defRPr sz="1000">
                <a:solidFill>
                  <a:schemeClr val="bg1"/>
                </a:solidFill>
              </a:defRPr>
            </a:lvl6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2" name="Espace réservé du texte 30"/>
          <p:cNvSpPr>
            <a:spLocks noGrp="1"/>
          </p:cNvSpPr>
          <p:nvPr userDrawn="1">
            <p:ph type="body" sz="quarter" idx="14"/>
          </p:nvPr>
        </p:nvSpPr>
        <p:spPr>
          <a:xfrm>
            <a:off x="5508104" y="2040515"/>
            <a:ext cx="3024336" cy="1584000"/>
          </a:xfrm>
        </p:spPr>
        <p:txBody>
          <a:bodyPr/>
          <a:lstStyle>
            <a:lvl1pPr>
              <a:defRPr sz="1600">
                <a:solidFill>
                  <a:schemeClr val="bg1"/>
                </a:solidFill>
              </a:defRPr>
            </a:lvl1pPr>
            <a:lvl2pPr>
              <a:buClr>
                <a:schemeClr val="bg1"/>
              </a:buClr>
              <a:defRPr sz="1400">
                <a:solidFill>
                  <a:schemeClr val="bg1"/>
                </a:solidFill>
              </a:defRPr>
            </a:lvl2pPr>
            <a:lvl3pPr>
              <a:defRPr sz="1200">
                <a:solidFill>
                  <a:schemeClr val="bg1"/>
                </a:solidFill>
              </a:defRPr>
            </a:lvl3pPr>
            <a:lvl4pPr>
              <a:defRPr sz="1200">
                <a:solidFill>
                  <a:schemeClr val="bg1"/>
                </a:solidFill>
              </a:defRPr>
            </a:lvl4pPr>
            <a:lvl5pPr>
              <a:defRPr sz="1000">
                <a:solidFill>
                  <a:schemeClr val="bg1"/>
                </a:solidFill>
              </a:defRPr>
            </a:lvl5pPr>
            <a:lvl6pPr>
              <a:defRPr sz="1000">
                <a:solidFill>
                  <a:schemeClr val="bg1"/>
                </a:solidFill>
              </a:defRPr>
            </a:lvl6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3" name="Espace réservé du texte 30"/>
          <p:cNvSpPr>
            <a:spLocks noGrp="1"/>
          </p:cNvSpPr>
          <p:nvPr userDrawn="1">
            <p:ph type="body" sz="quarter" idx="15"/>
          </p:nvPr>
        </p:nvSpPr>
        <p:spPr>
          <a:xfrm>
            <a:off x="2878770" y="4113300"/>
            <a:ext cx="1873250" cy="2016000"/>
          </a:xfrm>
        </p:spPr>
        <p:txBody>
          <a:bodyPr/>
          <a:lstStyle>
            <a:lvl1pPr>
              <a:defRPr sz="1600">
                <a:solidFill>
                  <a:schemeClr val="bg1"/>
                </a:solidFill>
              </a:defRPr>
            </a:lvl1pPr>
            <a:lvl2pPr>
              <a:buClr>
                <a:schemeClr val="bg1"/>
              </a:buClr>
              <a:defRPr sz="1400">
                <a:solidFill>
                  <a:schemeClr val="bg1"/>
                </a:solidFill>
              </a:defRPr>
            </a:lvl2pPr>
            <a:lvl3pPr>
              <a:defRPr sz="1200">
                <a:solidFill>
                  <a:schemeClr val="bg1"/>
                </a:solidFill>
              </a:defRPr>
            </a:lvl3pPr>
            <a:lvl4pPr>
              <a:defRPr sz="1200">
                <a:solidFill>
                  <a:schemeClr val="bg1"/>
                </a:solidFill>
              </a:defRPr>
            </a:lvl4pPr>
            <a:lvl5pPr>
              <a:defRPr sz="1000">
                <a:solidFill>
                  <a:schemeClr val="bg1"/>
                </a:solidFill>
              </a:defRPr>
            </a:lvl5pPr>
            <a:lvl6pPr>
              <a:defRPr sz="1000">
                <a:solidFill>
                  <a:schemeClr val="bg1"/>
                </a:solidFill>
              </a:defRPr>
            </a:lvl6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30516138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age_Blocs">
    <p:spTree>
      <p:nvGrpSpPr>
        <p:cNvPr id="1" name=""/>
        <p:cNvGrpSpPr/>
        <p:nvPr/>
      </p:nvGrpSpPr>
      <p:grpSpPr>
        <a:xfrm>
          <a:off x="0" y="0"/>
          <a:ext cx="0" cy="0"/>
          <a:chOff x="0" y="0"/>
          <a:chExt cx="0" cy="0"/>
        </a:xfrm>
      </p:grpSpPr>
      <p:sp>
        <p:nvSpPr>
          <p:cNvPr id="35" name="Forme libre 34"/>
          <p:cNvSpPr/>
          <p:nvPr userDrawn="1"/>
        </p:nvSpPr>
        <p:spPr>
          <a:xfrm flipH="1">
            <a:off x="3419997" y="3286800"/>
            <a:ext cx="3167894" cy="1691999"/>
          </a:xfrm>
          <a:custGeom>
            <a:avLst/>
            <a:gdLst>
              <a:gd name="connsiteX0" fmla="*/ 3167891 w 3167894"/>
              <a:gd name="connsiteY0" fmla="*/ 0 h 1691999"/>
              <a:gd name="connsiteX1" fmla="*/ 1315159 w 3167894"/>
              <a:gd name="connsiteY1" fmla="*/ 0 h 1691999"/>
              <a:gd name="connsiteX2" fmla="*/ 1315159 w 3167894"/>
              <a:gd name="connsiteY2" fmla="*/ 1 h 1691999"/>
              <a:gd name="connsiteX3" fmla="*/ 999013 w 3167894"/>
              <a:gd name="connsiteY3" fmla="*/ 1 h 1691999"/>
              <a:gd name="connsiteX4" fmla="*/ 999000 w 3167894"/>
              <a:gd name="connsiteY4" fmla="*/ 0 h 1691999"/>
              <a:gd name="connsiteX5" fmla="*/ 0 w 3167894"/>
              <a:gd name="connsiteY5" fmla="*/ 999000 h 1691999"/>
              <a:gd name="connsiteX6" fmla="*/ 0 w 3167894"/>
              <a:gd name="connsiteY6" fmla="*/ 1332000 h 1691999"/>
              <a:gd name="connsiteX7" fmla="*/ 7 w 3167894"/>
              <a:gd name="connsiteY7" fmla="*/ 1332000 h 1691999"/>
              <a:gd name="connsiteX8" fmla="*/ 7 w 3167894"/>
              <a:gd name="connsiteY8" fmla="*/ 1691999 h 1691999"/>
              <a:gd name="connsiteX9" fmla="*/ 3167894 w 3167894"/>
              <a:gd name="connsiteY9" fmla="*/ 1691999 h 1691999"/>
              <a:gd name="connsiteX10" fmla="*/ 3167894 w 3167894"/>
              <a:gd name="connsiteY10" fmla="*/ 1224358 h 1691999"/>
              <a:gd name="connsiteX11" fmla="*/ 3167891 w 3167894"/>
              <a:gd name="connsiteY11" fmla="*/ 1224358 h 16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7894" h="1691999">
                <a:moveTo>
                  <a:pt x="3167891" y="0"/>
                </a:moveTo>
                <a:lnTo>
                  <a:pt x="1315159" y="0"/>
                </a:lnTo>
                <a:lnTo>
                  <a:pt x="1315159" y="1"/>
                </a:lnTo>
                <a:lnTo>
                  <a:pt x="999013" y="1"/>
                </a:lnTo>
                <a:lnTo>
                  <a:pt x="999000" y="0"/>
                </a:lnTo>
                <a:cubicBezTo>
                  <a:pt x="447268" y="0"/>
                  <a:pt x="0" y="447268"/>
                  <a:pt x="0" y="999000"/>
                </a:cubicBezTo>
                <a:lnTo>
                  <a:pt x="0" y="1332000"/>
                </a:lnTo>
                <a:lnTo>
                  <a:pt x="7" y="1332000"/>
                </a:lnTo>
                <a:lnTo>
                  <a:pt x="7" y="1691999"/>
                </a:lnTo>
                <a:lnTo>
                  <a:pt x="3167894" y="1691999"/>
                </a:lnTo>
                <a:lnTo>
                  <a:pt x="3167894" y="1224358"/>
                </a:lnTo>
                <a:lnTo>
                  <a:pt x="3167891" y="12243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34" name="Forme libre 33"/>
          <p:cNvSpPr/>
          <p:nvPr userDrawn="1"/>
        </p:nvSpPr>
        <p:spPr>
          <a:xfrm flipH="1">
            <a:off x="360597" y="1052736"/>
            <a:ext cx="2916003" cy="2088231"/>
          </a:xfrm>
          <a:custGeom>
            <a:avLst/>
            <a:gdLst>
              <a:gd name="connsiteX0" fmla="*/ 2916001 w 2916003"/>
              <a:gd name="connsiteY0" fmla="*/ 0 h 2088231"/>
              <a:gd name="connsiteX1" fmla="*/ 1315159 w 2916003"/>
              <a:gd name="connsiteY1" fmla="*/ 0 h 2088231"/>
              <a:gd name="connsiteX2" fmla="*/ 1315159 w 2916003"/>
              <a:gd name="connsiteY2" fmla="*/ 1 h 2088231"/>
              <a:gd name="connsiteX3" fmla="*/ 999013 w 2916003"/>
              <a:gd name="connsiteY3" fmla="*/ 1 h 2088231"/>
              <a:gd name="connsiteX4" fmla="*/ 999000 w 2916003"/>
              <a:gd name="connsiteY4" fmla="*/ 0 h 2088231"/>
              <a:gd name="connsiteX5" fmla="*/ 0 w 2916003"/>
              <a:gd name="connsiteY5" fmla="*/ 999000 h 2088231"/>
              <a:gd name="connsiteX6" fmla="*/ 0 w 2916003"/>
              <a:gd name="connsiteY6" fmla="*/ 1332000 h 2088231"/>
              <a:gd name="connsiteX7" fmla="*/ 4 w 2916003"/>
              <a:gd name="connsiteY7" fmla="*/ 1332000 h 2088231"/>
              <a:gd name="connsiteX8" fmla="*/ 4 w 2916003"/>
              <a:gd name="connsiteY8" fmla="*/ 2088231 h 2088231"/>
              <a:gd name="connsiteX9" fmla="*/ 2916003 w 2916003"/>
              <a:gd name="connsiteY9" fmla="*/ 2088231 h 2088231"/>
              <a:gd name="connsiteX10" fmla="*/ 2916003 w 2916003"/>
              <a:gd name="connsiteY10" fmla="*/ 1224358 h 2088231"/>
              <a:gd name="connsiteX11" fmla="*/ 2916001 w 2916003"/>
              <a:gd name="connsiteY11" fmla="*/ 1224358 h 2088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16003" h="2088231">
                <a:moveTo>
                  <a:pt x="2916001" y="0"/>
                </a:moveTo>
                <a:lnTo>
                  <a:pt x="1315159" y="0"/>
                </a:lnTo>
                <a:lnTo>
                  <a:pt x="1315159" y="1"/>
                </a:lnTo>
                <a:lnTo>
                  <a:pt x="999013" y="1"/>
                </a:lnTo>
                <a:lnTo>
                  <a:pt x="999000" y="0"/>
                </a:lnTo>
                <a:cubicBezTo>
                  <a:pt x="447268" y="0"/>
                  <a:pt x="0" y="447268"/>
                  <a:pt x="0" y="999000"/>
                </a:cubicBezTo>
                <a:lnTo>
                  <a:pt x="0" y="1332000"/>
                </a:lnTo>
                <a:lnTo>
                  <a:pt x="4" y="1332000"/>
                </a:lnTo>
                <a:lnTo>
                  <a:pt x="4" y="2088231"/>
                </a:lnTo>
                <a:lnTo>
                  <a:pt x="2916003" y="2088231"/>
                </a:lnTo>
                <a:lnTo>
                  <a:pt x="2916003" y="1224358"/>
                </a:lnTo>
                <a:lnTo>
                  <a:pt x="2916001" y="12243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2" name="Rectangle 21"/>
          <p:cNvSpPr/>
          <p:nvPr userDrawn="1"/>
        </p:nvSpPr>
        <p:spPr bwMode="gray">
          <a:xfrm>
            <a:off x="0" y="3140968"/>
            <a:ext cx="3419872"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10" name="Espace réservé du texte 8"/>
          <p:cNvSpPr>
            <a:spLocks noGrp="1"/>
          </p:cNvSpPr>
          <p:nvPr>
            <p:ph type="body" sz="quarter" idx="14" hasCustomPrompt="1"/>
          </p:nvPr>
        </p:nvSpPr>
        <p:spPr bwMode="gray">
          <a:xfrm>
            <a:off x="665107" y="1403637"/>
            <a:ext cx="2303337" cy="1458198"/>
          </a:xfrm>
        </p:spPr>
        <p:txBody>
          <a:bodyPr anchor="ctr" anchorCtr="0"/>
          <a:lstStyle>
            <a:lvl1pPr algn="l">
              <a:defRPr sz="1800">
                <a:solidFill>
                  <a:schemeClr val="bg1"/>
                </a:solidFill>
              </a:defRPr>
            </a:lvl1pPr>
            <a:lvl2pPr>
              <a:defRPr/>
            </a:lvl2pPr>
            <a:lvl3pPr>
              <a:defRPr/>
            </a:lvl3pPr>
            <a:lvl4pPr>
              <a:defRPr/>
            </a:lvl4pPr>
            <a:lvl5pPr>
              <a:defRPr/>
            </a:lvl5pPr>
            <a:lvl6pPr>
              <a:defRPr/>
            </a:lvl6pPr>
          </a:lstStyle>
          <a:p>
            <a:pPr lvl="0"/>
            <a:r>
              <a:rPr lang="fr-FR" dirty="0"/>
              <a:t>Texte exergue</a:t>
            </a:r>
          </a:p>
        </p:txBody>
      </p:sp>
      <p:sp>
        <p:nvSpPr>
          <p:cNvPr id="14" name="Espace réservé pour une image  9"/>
          <p:cNvSpPr>
            <a:spLocks noGrp="1"/>
          </p:cNvSpPr>
          <p:nvPr>
            <p:ph type="pic" sz="quarter" idx="13"/>
          </p:nvPr>
        </p:nvSpPr>
        <p:spPr bwMode="gray">
          <a:xfrm>
            <a:off x="3419871" y="1052514"/>
            <a:ext cx="5365353" cy="2089150"/>
          </a:xfrm>
          <a:prstGeom prst="rect">
            <a:avLst/>
          </a:prstGeom>
          <a:solidFill>
            <a:schemeClr val="bg1">
              <a:lumMod val="95000"/>
            </a:schemeClr>
          </a:solidFill>
        </p:spPr>
        <p:txBody>
          <a:bodyPr tIns="540000" anchor="ctr" anchorCtr="0"/>
          <a:lstStyle>
            <a:lvl1pPr algn="ctr">
              <a:defRPr sz="1400" b="0"/>
            </a:lvl1pPr>
          </a:lstStyle>
          <a:p>
            <a:r>
              <a:rPr lang="fr-FR"/>
              <a:t>Cliquez sur l'icône pour ajouter une image</a:t>
            </a:r>
          </a:p>
        </p:txBody>
      </p:sp>
      <p:sp>
        <p:nvSpPr>
          <p:cNvPr id="15" name="Espace réservé pour une image  9"/>
          <p:cNvSpPr>
            <a:spLocks noGrp="1"/>
          </p:cNvSpPr>
          <p:nvPr>
            <p:ph type="pic" sz="quarter" idx="15"/>
          </p:nvPr>
        </p:nvSpPr>
        <p:spPr bwMode="gray">
          <a:xfrm>
            <a:off x="358775" y="3284984"/>
            <a:ext cx="2917081" cy="3204716"/>
          </a:xfrm>
          <a:prstGeom prst="rect">
            <a:avLst/>
          </a:prstGeom>
          <a:solidFill>
            <a:schemeClr val="bg1">
              <a:lumMod val="95000"/>
            </a:schemeClr>
          </a:solidFill>
        </p:spPr>
        <p:txBody>
          <a:bodyPr tIns="540000" anchor="ctr" anchorCtr="0"/>
          <a:lstStyle>
            <a:lvl1pPr algn="ctr">
              <a:defRPr sz="1400" b="0"/>
            </a:lvl1pPr>
          </a:lstStyle>
          <a:p>
            <a:r>
              <a:rPr lang="fr-FR"/>
              <a:t>Cliquez sur l'icône pour ajouter une image</a:t>
            </a:r>
          </a:p>
        </p:txBody>
      </p:sp>
      <p:sp>
        <p:nvSpPr>
          <p:cNvPr id="16" name="Rectangle 15"/>
          <p:cNvSpPr/>
          <p:nvPr userDrawn="1"/>
        </p:nvSpPr>
        <p:spPr bwMode="gray">
          <a:xfrm>
            <a:off x="6732240" y="3286800"/>
            <a:ext cx="2052985" cy="169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userDrawn="1"/>
        </p:nvSpPr>
        <p:spPr bwMode="gray">
          <a:xfrm>
            <a:off x="3347864" y="4978800"/>
            <a:ext cx="3419872"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space réservé du texte 8"/>
          <p:cNvSpPr>
            <a:spLocks noGrp="1"/>
          </p:cNvSpPr>
          <p:nvPr>
            <p:ph type="body" sz="quarter" idx="16" hasCustomPrompt="1"/>
          </p:nvPr>
        </p:nvSpPr>
        <p:spPr bwMode="gray">
          <a:xfrm>
            <a:off x="3743908" y="3538894"/>
            <a:ext cx="2376000" cy="1188000"/>
          </a:xfrm>
        </p:spPr>
        <p:txBody>
          <a:bodyPr anchor="ctr" anchorCtr="0"/>
          <a:lstStyle>
            <a:lvl1pPr algn="just">
              <a:lnSpc>
                <a:spcPct val="90000"/>
              </a:lnSpc>
              <a:defRPr sz="1600" b="0">
                <a:solidFill>
                  <a:schemeClr val="accent2"/>
                </a:solidFill>
              </a:defRPr>
            </a:lvl1pPr>
            <a:lvl2pPr>
              <a:defRPr/>
            </a:lvl2pPr>
            <a:lvl3pPr>
              <a:defRPr/>
            </a:lvl3pPr>
            <a:lvl4pPr>
              <a:defRPr/>
            </a:lvl4pPr>
            <a:lvl5pPr>
              <a:defRPr/>
            </a:lvl5pPr>
            <a:lvl6pPr>
              <a:defRPr/>
            </a:lvl6pPr>
          </a:lstStyle>
          <a:p>
            <a:pPr lvl="0"/>
            <a:r>
              <a:rPr lang="fr-FR" dirty="0"/>
              <a:t>Texte</a:t>
            </a:r>
          </a:p>
        </p:txBody>
      </p:sp>
      <p:sp>
        <p:nvSpPr>
          <p:cNvPr id="17" name="Rectangle 16"/>
          <p:cNvSpPr/>
          <p:nvPr userDrawn="1"/>
        </p:nvSpPr>
        <p:spPr bwMode="gray">
          <a:xfrm>
            <a:off x="3420000" y="5122800"/>
            <a:ext cx="3168352" cy="1366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303947" y="2152234"/>
            <a:ext cx="3600000" cy="2812024"/>
          </a:xfrm>
          <a:prstGeom prst="rect">
            <a:avLst/>
          </a:prstGeom>
        </p:spPr>
      </p:pic>
      <p:sp>
        <p:nvSpPr>
          <p:cNvPr id="14" name="Espace réservé de la date 13"/>
          <p:cNvSpPr>
            <a:spLocks noGrp="1"/>
          </p:cNvSpPr>
          <p:nvPr>
            <p:ph type="dt" sz="half" idx="10"/>
          </p:nvPr>
        </p:nvSpPr>
        <p:spPr bwMode="gray"/>
        <p:txBody>
          <a:bodyPr/>
          <a:lstStyle>
            <a:lvl1pPr>
              <a:defRPr sz="100">
                <a:solidFill>
                  <a:schemeClr val="bg1">
                    <a:alpha val="0"/>
                  </a:schemeClr>
                </a:solidFill>
              </a:defRPr>
            </a:lvl1pPr>
          </a:lstStyle>
          <a:p>
            <a:r>
              <a:rPr lang="fr-FR"/>
              <a:t>Date</a:t>
            </a:r>
          </a:p>
        </p:txBody>
      </p:sp>
      <p:sp>
        <p:nvSpPr>
          <p:cNvPr id="15" name="Espace réservé du pied de page 14"/>
          <p:cNvSpPr>
            <a:spLocks noGrp="1"/>
          </p:cNvSpPr>
          <p:nvPr>
            <p:ph type="ftr" sz="quarter" idx="11"/>
          </p:nvPr>
        </p:nvSpPr>
        <p:spPr bwMode="gray"/>
        <p:txBody>
          <a:bodyPr/>
          <a:lstStyle/>
          <a:p>
            <a:r>
              <a:rPr lang="fr-FR"/>
              <a:t>CNP Assurances - Personnaliser le haut de page avec le menu "Insertion / En-tête et pied de page"</a:t>
            </a:r>
          </a:p>
        </p:txBody>
      </p:sp>
      <p:sp>
        <p:nvSpPr>
          <p:cNvPr id="16" name="Espace réservé du numéro de diapositive 15"/>
          <p:cNvSpPr>
            <a:spLocks noGrp="1"/>
          </p:cNvSpPr>
          <p:nvPr>
            <p:ph type="sldNum" sz="quarter" idx="12"/>
          </p:nvPr>
        </p:nvSpPr>
        <p:spPr bwMode="gray">
          <a:xfrm>
            <a:off x="8785225" y="6669088"/>
            <a:ext cx="358774" cy="188627"/>
          </a:xfrm>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Tree>
    <p:extLst>
      <p:ext uri="{BB962C8B-B14F-4D97-AF65-F5344CB8AC3E}">
        <p14:creationId xmlns:p14="http://schemas.microsoft.com/office/powerpoint/2010/main" val="42936138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os_bis">
    <p:spTree>
      <p:nvGrpSpPr>
        <p:cNvPr id="1" name=""/>
        <p:cNvGrpSpPr/>
        <p:nvPr/>
      </p:nvGrpSpPr>
      <p:grpSpPr>
        <a:xfrm>
          <a:off x="0" y="0"/>
          <a:ext cx="0" cy="0"/>
          <a:chOff x="0" y="0"/>
          <a:chExt cx="0" cy="0"/>
        </a:xfrm>
      </p:grpSpPr>
      <p:sp>
        <p:nvSpPr>
          <p:cNvPr id="14" name="Espace réservé de la date 13"/>
          <p:cNvSpPr>
            <a:spLocks noGrp="1"/>
          </p:cNvSpPr>
          <p:nvPr>
            <p:ph type="dt" sz="half" idx="10"/>
          </p:nvPr>
        </p:nvSpPr>
        <p:spPr bwMode="gray"/>
        <p:txBody>
          <a:bodyPr/>
          <a:lstStyle>
            <a:lvl1pPr>
              <a:defRPr sz="100">
                <a:solidFill>
                  <a:schemeClr val="accent1">
                    <a:alpha val="0"/>
                  </a:schemeClr>
                </a:solidFill>
              </a:defRPr>
            </a:lvl1pPr>
          </a:lstStyle>
          <a:p>
            <a:r>
              <a:rPr lang="fr-FR"/>
              <a:t>Date</a:t>
            </a:r>
          </a:p>
        </p:txBody>
      </p:sp>
      <p:sp>
        <p:nvSpPr>
          <p:cNvPr id="15" name="Espace réservé du pied de page 14"/>
          <p:cNvSpPr>
            <a:spLocks noGrp="1"/>
          </p:cNvSpPr>
          <p:nvPr>
            <p:ph type="ftr" sz="quarter" idx="11"/>
          </p:nvPr>
        </p:nvSpPr>
        <p:spPr bwMode="gray">
          <a:xfrm>
            <a:off x="8785225" y="6669088"/>
            <a:ext cx="358774" cy="188628"/>
          </a:xfrm>
        </p:spPr>
        <p:txBody>
          <a:bodyPr/>
          <a:lstStyle>
            <a:lvl1pPr>
              <a:defRPr sz="100">
                <a:solidFill>
                  <a:schemeClr val="accent1">
                    <a:alpha val="0"/>
                  </a:schemeClr>
                </a:solidFill>
              </a:defRPr>
            </a:lvl1pPr>
          </a:lstStyle>
          <a:p>
            <a:r>
              <a:rPr lang="fr-FR"/>
              <a:t>CNP Assurances - Personnaliser le haut de page avec le menu "Insertion / En-tête et pied de page"</a:t>
            </a:r>
          </a:p>
        </p:txBody>
      </p:sp>
      <p:sp>
        <p:nvSpPr>
          <p:cNvPr id="16" name="Espace réservé du numéro de diapositive 15"/>
          <p:cNvSpPr>
            <a:spLocks noGrp="1"/>
          </p:cNvSpPr>
          <p:nvPr>
            <p:ph type="sldNum" sz="quarter" idx="12"/>
          </p:nvPr>
        </p:nvSpPr>
        <p:spPr bwMode="gray">
          <a:xfrm>
            <a:off x="8785225" y="6669088"/>
            <a:ext cx="358774" cy="188627"/>
          </a:xfrm>
        </p:spPr>
        <p:txBody>
          <a:bodyPr/>
          <a:lstStyle>
            <a:lvl1pPr>
              <a:defRPr sz="100">
                <a:solidFill>
                  <a:schemeClr val="accent1">
                    <a:alpha val="0"/>
                  </a:schemeClr>
                </a:solidFill>
              </a:defRPr>
            </a:lvl1pPr>
          </a:lstStyle>
          <a:p>
            <a:fld id="{733122C9-A0B9-462F-8757-0847AD287B63}" type="slidenum">
              <a:rPr lang="fr-FR" smtClean="0"/>
              <a:pPr/>
              <a:t>‹N°›</a:t>
            </a:fld>
            <a:endParaRPr lang="fr-F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848895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os_bis_GB">
    <p:spTree>
      <p:nvGrpSpPr>
        <p:cNvPr id="1" name=""/>
        <p:cNvGrpSpPr/>
        <p:nvPr/>
      </p:nvGrpSpPr>
      <p:grpSpPr>
        <a:xfrm>
          <a:off x="0" y="0"/>
          <a:ext cx="0" cy="0"/>
          <a:chOff x="0" y="0"/>
          <a:chExt cx="0" cy="0"/>
        </a:xfrm>
      </p:grpSpPr>
      <p:sp>
        <p:nvSpPr>
          <p:cNvPr id="14" name="Espace réservé de la date 13"/>
          <p:cNvSpPr>
            <a:spLocks noGrp="1"/>
          </p:cNvSpPr>
          <p:nvPr>
            <p:ph type="dt" sz="half" idx="10"/>
          </p:nvPr>
        </p:nvSpPr>
        <p:spPr bwMode="gray"/>
        <p:txBody>
          <a:bodyPr/>
          <a:lstStyle>
            <a:lvl1pPr>
              <a:defRPr sz="100">
                <a:solidFill>
                  <a:schemeClr val="accent1">
                    <a:alpha val="0"/>
                  </a:schemeClr>
                </a:solidFill>
              </a:defRPr>
            </a:lvl1pPr>
          </a:lstStyle>
          <a:p>
            <a:r>
              <a:rPr lang="fr-FR"/>
              <a:t>Date</a:t>
            </a:r>
          </a:p>
        </p:txBody>
      </p:sp>
      <p:sp>
        <p:nvSpPr>
          <p:cNvPr id="15" name="Espace réservé du pied de page 14"/>
          <p:cNvSpPr>
            <a:spLocks noGrp="1"/>
          </p:cNvSpPr>
          <p:nvPr>
            <p:ph type="ftr" sz="quarter" idx="11"/>
          </p:nvPr>
        </p:nvSpPr>
        <p:spPr bwMode="gray">
          <a:xfrm>
            <a:off x="8785225" y="6669088"/>
            <a:ext cx="358774" cy="188628"/>
          </a:xfrm>
        </p:spPr>
        <p:txBody>
          <a:bodyPr/>
          <a:lstStyle>
            <a:lvl1pPr>
              <a:defRPr sz="100">
                <a:solidFill>
                  <a:schemeClr val="accent1">
                    <a:alpha val="0"/>
                  </a:schemeClr>
                </a:solidFill>
              </a:defRPr>
            </a:lvl1pPr>
          </a:lstStyle>
          <a:p>
            <a:r>
              <a:rPr lang="fr-FR"/>
              <a:t>CNP Assurances - Personnaliser le haut de page avec le menu "Insertion / En-tête et pied de page"</a:t>
            </a:r>
          </a:p>
        </p:txBody>
      </p:sp>
      <p:sp>
        <p:nvSpPr>
          <p:cNvPr id="16" name="Espace réservé du numéro de diapositive 15"/>
          <p:cNvSpPr>
            <a:spLocks noGrp="1"/>
          </p:cNvSpPr>
          <p:nvPr>
            <p:ph type="sldNum" sz="quarter" idx="12"/>
          </p:nvPr>
        </p:nvSpPr>
        <p:spPr bwMode="gray">
          <a:xfrm>
            <a:off x="8785225" y="6669088"/>
            <a:ext cx="358774" cy="188627"/>
          </a:xfrm>
        </p:spPr>
        <p:txBody>
          <a:bodyPr/>
          <a:lstStyle>
            <a:lvl1pPr>
              <a:defRPr sz="100">
                <a:solidFill>
                  <a:schemeClr val="accent1">
                    <a:alpha val="0"/>
                  </a:schemeClr>
                </a:solidFill>
              </a:defRPr>
            </a:lvl1pPr>
          </a:lstStyle>
          <a:p>
            <a:fld id="{733122C9-A0B9-462F-8757-0847AD287B63}" type="slidenum">
              <a:rPr lang="fr-FR" smtClean="0"/>
              <a:pPr/>
              <a:t>‹N°›</a:t>
            </a:fld>
            <a:endParaRPr lang="fr-FR"/>
          </a:p>
        </p:txBody>
      </p:sp>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615528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ernière B">
    <p:spTree>
      <p:nvGrpSpPr>
        <p:cNvPr id="1" name=""/>
        <p:cNvGrpSpPr/>
        <p:nvPr/>
      </p:nvGrpSpPr>
      <p:grpSpPr>
        <a:xfrm>
          <a:off x="0" y="0"/>
          <a:ext cx="0" cy="0"/>
          <a:chOff x="0" y="0"/>
          <a:chExt cx="0" cy="0"/>
        </a:xfrm>
      </p:grpSpPr>
      <p:sp>
        <p:nvSpPr>
          <p:cNvPr id="10" name="Freeform 5"/>
          <p:cNvSpPr>
            <a:spLocks/>
          </p:cNvSpPr>
          <p:nvPr userDrawn="1"/>
        </p:nvSpPr>
        <p:spPr bwMode="auto">
          <a:xfrm>
            <a:off x="0" y="3343837"/>
            <a:ext cx="9144000" cy="19200"/>
          </a:xfrm>
          <a:custGeom>
            <a:avLst/>
            <a:gdLst>
              <a:gd name="T0" fmla="*/ 0 w 3958"/>
              <a:gd name="T1" fmla="*/ 27 h 27"/>
              <a:gd name="T2" fmla="*/ 0 w 3958"/>
              <a:gd name="T3" fmla="*/ 27 h 27"/>
              <a:gd name="T4" fmla="*/ 3958 w 3958"/>
              <a:gd name="T5" fmla="*/ 27 h 27"/>
              <a:gd name="T6" fmla="*/ 3958 w 3958"/>
              <a:gd name="T7" fmla="*/ 0 h 27"/>
              <a:gd name="T8" fmla="*/ 0 w 3958"/>
              <a:gd name="T9" fmla="*/ 0 h 27"/>
              <a:gd name="T10" fmla="*/ 0 w 3958"/>
              <a:gd name="T11" fmla="*/ 27 h 27"/>
            </a:gdLst>
            <a:ahLst/>
            <a:cxnLst>
              <a:cxn ang="0">
                <a:pos x="T0" y="T1"/>
              </a:cxn>
              <a:cxn ang="0">
                <a:pos x="T2" y="T3"/>
              </a:cxn>
              <a:cxn ang="0">
                <a:pos x="T4" y="T5"/>
              </a:cxn>
              <a:cxn ang="0">
                <a:pos x="T6" y="T7"/>
              </a:cxn>
              <a:cxn ang="0">
                <a:pos x="T8" y="T9"/>
              </a:cxn>
              <a:cxn ang="0">
                <a:pos x="T10" y="T11"/>
              </a:cxn>
            </a:cxnLst>
            <a:rect l="0" t="0" r="r" b="b"/>
            <a:pathLst>
              <a:path w="3958" h="27">
                <a:moveTo>
                  <a:pt x="0" y="27"/>
                </a:moveTo>
                <a:lnTo>
                  <a:pt x="0" y="27"/>
                </a:lnTo>
                <a:lnTo>
                  <a:pt x="3958" y="27"/>
                </a:lnTo>
                <a:lnTo>
                  <a:pt x="3958" y="0"/>
                </a:lnTo>
                <a:lnTo>
                  <a:pt x="0" y="0"/>
                </a:lnTo>
                <a:lnTo>
                  <a:pt x="0" y="27"/>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1800"/>
          </a:p>
        </p:txBody>
      </p:sp>
      <p:sp>
        <p:nvSpPr>
          <p:cNvPr id="2" name="Espace réservé de la date 1"/>
          <p:cNvSpPr>
            <a:spLocks noGrp="1"/>
          </p:cNvSpPr>
          <p:nvPr>
            <p:ph type="dt" sz="half" idx="10"/>
          </p:nvPr>
        </p:nvSpPr>
        <p:spPr>
          <a:xfrm>
            <a:off x="-1" y="6738000"/>
            <a:ext cx="180000" cy="120000"/>
          </a:xfrm>
          <a:ln>
            <a:solidFill>
              <a:schemeClr val="bg1">
                <a:alpha val="0"/>
              </a:schemeClr>
            </a:solidFill>
          </a:ln>
        </p:spPr>
        <p:txBody>
          <a:bodyPr/>
          <a:lstStyle/>
          <a:p>
            <a:r>
              <a:rPr lang="fr-FR"/>
              <a:t>Date</a:t>
            </a:r>
          </a:p>
        </p:txBody>
      </p:sp>
      <p:sp>
        <p:nvSpPr>
          <p:cNvPr id="5" name="Espace réservé du pied de page 4"/>
          <p:cNvSpPr>
            <a:spLocks noGrp="1"/>
          </p:cNvSpPr>
          <p:nvPr>
            <p:ph type="ftr" sz="quarter" idx="11"/>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r>
              <a:rPr lang="fr-FR"/>
              <a:t>CNP Assurances - Personnaliser le haut de page avec le menu "Insertion / En-tête et pied de page"</a:t>
            </a:r>
          </a:p>
        </p:txBody>
      </p:sp>
      <p:sp>
        <p:nvSpPr>
          <p:cNvPr id="6" name="Espace réservé du numéro de diapositive 5"/>
          <p:cNvSpPr>
            <a:spLocks noGrp="1"/>
          </p:cNvSpPr>
          <p:nvPr>
            <p:ph type="sldNum" sz="quarter" idx="12"/>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fld id="{733122C9-A0B9-462F-8757-0847AD287B63}" type="slidenum">
              <a:rPr lang="fr-FR" smtClean="0"/>
              <a:pPr/>
              <a:t>‹N°›</a:t>
            </a:fld>
            <a:endParaRPr lang="fr-FR"/>
          </a:p>
        </p:txBody>
      </p:sp>
      <p:sp>
        <p:nvSpPr>
          <p:cNvPr id="9" name="Rectangle 8"/>
          <p:cNvSpPr/>
          <p:nvPr userDrawn="1"/>
        </p:nvSpPr>
        <p:spPr>
          <a:xfrm>
            <a:off x="3564612" y="3236979"/>
            <a:ext cx="2014779" cy="5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Titre 6"/>
          <p:cNvSpPr>
            <a:spLocks noGrp="1"/>
          </p:cNvSpPr>
          <p:nvPr userDrawn="1">
            <p:ph type="title" hasCustomPrompt="1"/>
          </p:nvPr>
        </p:nvSpPr>
        <p:spPr>
          <a:xfrm>
            <a:off x="3695699" y="2531037"/>
            <a:ext cx="1752602" cy="1003193"/>
          </a:xfrm>
        </p:spPr>
        <p:txBody>
          <a:bodyPr anchor="b" anchorCtr="0"/>
          <a:lstStyle>
            <a:lvl1pPr algn="ctr">
              <a:defRPr sz="4500">
                <a:solidFill>
                  <a:schemeClr val="accent2"/>
                </a:solidFill>
                <a:latin typeface="Rawline ExtraBold" pitchFamily="2" charset="0"/>
              </a:defRPr>
            </a:lvl1pPr>
          </a:lstStyle>
          <a:p>
            <a:r>
              <a:rPr lang="fr-FR" dirty="0"/>
              <a:t>Merci</a:t>
            </a:r>
          </a:p>
        </p:txBody>
      </p:sp>
    </p:spTree>
    <p:extLst>
      <p:ext uri="{BB962C8B-B14F-4D97-AF65-F5344CB8AC3E}">
        <p14:creationId xmlns:p14="http://schemas.microsoft.com/office/powerpoint/2010/main" val="41312464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hapitre A fond">
    <p:spTree>
      <p:nvGrpSpPr>
        <p:cNvPr id="1" name=""/>
        <p:cNvGrpSpPr/>
        <p:nvPr/>
      </p:nvGrpSpPr>
      <p:grpSpPr>
        <a:xfrm>
          <a:off x="0" y="0"/>
          <a:ext cx="0" cy="0"/>
          <a:chOff x="0" y="0"/>
          <a:chExt cx="0" cy="0"/>
        </a:xfrm>
      </p:grpSpPr>
      <p:pic>
        <p:nvPicPr>
          <p:cNvPr id="15" name="Espace réservé pour une image  4"/>
          <p:cNvPicPr preferRelativeResize="0">
            <a:picLocks/>
          </p:cNvPicPr>
          <p:nvPr userDrawn="1"/>
        </p:nvPicPr>
        <p:blipFill>
          <a:blip r:embed="rId2">
            <a:extLst>
              <a:ext uri="{28A0092B-C50C-407E-A947-70E740481C1C}">
                <a14:useLocalDpi xmlns:a14="http://schemas.microsoft.com/office/drawing/2010/main" val="0"/>
              </a:ext>
            </a:extLst>
          </a:blip>
          <a:srcRect l="108" r="108"/>
          <a:stretch>
            <a:fillRect/>
          </a:stretch>
        </p:blipFill>
        <p:spPr bwMode="gray">
          <a:xfrm>
            <a:off x="-7200" y="-600"/>
            <a:ext cx="9144000" cy="6859200"/>
          </a:xfrm>
          <a:prstGeom prst="rect">
            <a:avLst/>
          </a:prstGeom>
        </p:spPr>
      </p:pic>
      <p:sp>
        <p:nvSpPr>
          <p:cNvPr id="4" name="Espace réservé du pied de page 3"/>
          <p:cNvSpPr>
            <a:spLocks noGrp="1"/>
          </p:cNvSpPr>
          <p:nvPr>
            <p:ph type="ftr" sz="quarter" idx="11"/>
          </p:nvPr>
        </p:nvSpPr>
        <p:spPr>
          <a:xfrm>
            <a:off x="0" y="6738000"/>
            <a:ext cx="180000" cy="120000"/>
          </a:xfrm>
          <a:ln>
            <a:solidFill>
              <a:schemeClr val="bg1">
                <a:alpha val="0"/>
              </a:schemeClr>
            </a:solidFill>
          </a:ln>
        </p:spPr>
        <p:txBody>
          <a:bodyPr/>
          <a:lstStyle>
            <a:lvl1pPr>
              <a:defRPr>
                <a:solidFill>
                  <a:schemeClr val="bg1">
                    <a:alpha val="0"/>
                  </a:schemeClr>
                </a:solidFill>
              </a:defRPr>
            </a:lvl1pPr>
          </a:lstStyle>
          <a:p>
            <a:r>
              <a:rPr lang="fr-FR"/>
              <a:t>CNP Assurances - Personnaliser le haut de page avec le menu "Insertion / En-tête et pied de page"</a:t>
            </a:r>
          </a:p>
        </p:txBody>
      </p:sp>
      <p:sp>
        <p:nvSpPr>
          <p:cNvPr id="5" name="Espace réservé du numéro de diapositive 4"/>
          <p:cNvSpPr>
            <a:spLocks noGrp="1"/>
          </p:cNvSpPr>
          <p:nvPr>
            <p:ph type="sldNum" sz="quarter" idx="12"/>
          </p:nvPr>
        </p:nvSpPr>
        <p:spPr>
          <a:xfrm>
            <a:off x="0"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2" name="Titre 1"/>
          <p:cNvSpPr>
            <a:spLocks noGrp="1"/>
          </p:cNvSpPr>
          <p:nvPr>
            <p:ph type="title" hasCustomPrompt="1"/>
          </p:nvPr>
        </p:nvSpPr>
        <p:spPr>
          <a:xfrm>
            <a:off x="2772000" y="1325827"/>
            <a:ext cx="3600000" cy="1635820"/>
          </a:xfrm>
          <a:noFill/>
        </p:spPr>
        <p:txBody>
          <a:bodyPr wrap="square" lIns="0" tIns="0" rIns="0" bIns="0" anchor="ctr" anchorCtr="0">
            <a:noAutofit/>
          </a:bodyPr>
          <a:lstStyle>
            <a:lvl1pPr algn="ctr">
              <a:defRPr sz="7500">
                <a:solidFill>
                  <a:schemeClr val="bg1"/>
                </a:solidFill>
                <a:latin typeface="+mj-lt"/>
              </a:defRPr>
            </a:lvl1pPr>
          </a:lstStyle>
          <a:p>
            <a:r>
              <a:rPr lang="fr-FR" dirty="0"/>
              <a:t>00</a:t>
            </a:r>
          </a:p>
        </p:txBody>
      </p:sp>
      <p:sp>
        <p:nvSpPr>
          <p:cNvPr id="3" name="Espace réservé de la date 2"/>
          <p:cNvSpPr>
            <a:spLocks noGrp="1"/>
          </p:cNvSpPr>
          <p:nvPr>
            <p:ph type="dt" sz="half" idx="10"/>
          </p:nvPr>
        </p:nvSpPr>
        <p:spPr/>
        <p:txBody>
          <a:bodyPr/>
          <a:lstStyle/>
          <a:p>
            <a:r>
              <a:rPr lang="fr-FR"/>
              <a:t>Date</a:t>
            </a:r>
          </a:p>
        </p:txBody>
      </p:sp>
      <p:sp>
        <p:nvSpPr>
          <p:cNvPr id="11" name="Espace réservé du texte 10"/>
          <p:cNvSpPr>
            <a:spLocks noGrp="1"/>
          </p:cNvSpPr>
          <p:nvPr>
            <p:ph type="body" sz="quarter" idx="15" hasCustomPrompt="1"/>
          </p:nvPr>
        </p:nvSpPr>
        <p:spPr>
          <a:xfrm>
            <a:off x="972000" y="2660914"/>
            <a:ext cx="7200000" cy="1066023"/>
          </a:xfrm>
        </p:spPr>
        <p:txBody>
          <a:bodyPr anchor="b" anchorCtr="0"/>
          <a:lstStyle>
            <a:lvl1pPr marL="3175" indent="0" algn="ctr">
              <a:lnSpc>
                <a:spcPct val="85000"/>
              </a:lnSpc>
              <a:spcAft>
                <a:spcPts val="0"/>
              </a:spcAft>
              <a:defRPr sz="2600" b="0">
                <a:solidFill>
                  <a:schemeClr val="bg1"/>
                </a:solidFill>
                <a:latin typeface="+mj-lt"/>
              </a:defRPr>
            </a:lvl1pPr>
          </a:lstStyle>
          <a:p>
            <a:pPr lvl="0"/>
            <a:r>
              <a:rPr lang="fr-FR"/>
              <a:t>Titre de chapitre</a:t>
            </a:r>
            <a:endParaRPr lang="fr-FR" dirty="0"/>
          </a:p>
        </p:txBody>
      </p:sp>
      <p:sp>
        <p:nvSpPr>
          <p:cNvPr id="13" name="Espace réservé du texte 12"/>
          <p:cNvSpPr>
            <a:spLocks noGrp="1"/>
          </p:cNvSpPr>
          <p:nvPr>
            <p:ph type="body" sz="quarter" idx="16" hasCustomPrompt="1"/>
          </p:nvPr>
        </p:nvSpPr>
        <p:spPr>
          <a:xfrm>
            <a:off x="3773038" y="3842759"/>
            <a:ext cx="1597929" cy="361565"/>
          </a:xfrm>
          <a:solidFill>
            <a:schemeClr val="bg1"/>
          </a:solidFill>
        </p:spPr>
        <p:txBody>
          <a:bodyPr wrap="none" lIns="288000" tIns="36000" rIns="288000" bIns="36000">
            <a:spAutoFit/>
          </a:bodyPr>
          <a:lstStyle>
            <a:lvl1pPr marL="3175" indent="0" algn="ctr">
              <a:spcAft>
                <a:spcPts val="0"/>
              </a:spcAft>
              <a:defRPr sz="1850" b="0">
                <a:solidFill>
                  <a:schemeClr val="accent1"/>
                </a:solidFill>
                <a:latin typeface="+mj-lt"/>
              </a:defRPr>
            </a:lvl1pPr>
          </a:lstStyle>
          <a:p>
            <a:pPr lvl="0"/>
            <a:r>
              <a:rPr lang="fr-FR" dirty="0"/>
              <a:t>Sous-titre</a:t>
            </a:r>
          </a:p>
        </p:txBody>
      </p:sp>
      <p:sp>
        <p:nvSpPr>
          <p:cNvPr id="8" name="Espace réservé du texte 4"/>
          <p:cNvSpPr>
            <a:spLocks noGrp="1"/>
          </p:cNvSpPr>
          <p:nvPr>
            <p:ph type="body" sz="quarter" idx="13" hasCustomPrompt="1"/>
          </p:nvPr>
        </p:nvSpPr>
        <p:spPr>
          <a:xfrm>
            <a:off x="4564800" y="0"/>
            <a:ext cx="14400" cy="13728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9" name="Espace réservé du texte 4"/>
          <p:cNvSpPr>
            <a:spLocks noGrp="1"/>
          </p:cNvSpPr>
          <p:nvPr>
            <p:ph type="body" sz="quarter" idx="14" hasCustomPrompt="1"/>
          </p:nvPr>
        </p:nvSpPr>
        <p:spPr>
          <a:xfrm>
            <a:off x="4564800" y="4712400"/>
            <a:ext cx="14400" cy="21456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270659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1874838" y="1456570"/>
            <a:ext cx="6910387" cy="720000"/>
          </a:xfrm>
        </p:spPr>
        <p:txBody>
          <a:bodyPr anchor="b" anchorCtr="0"/>
          <a:lstStyle>
            <a:lvl1pPr>
              <a:defRPr/>
            </a:lvl1pPr>
          </a:lstStyle>
          <a:p>
            <a:r>
              <a:rPr lang="fr-FR" noProof="0" dirty="0"/>
              <a:t>Titre</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a:xfrm>
            <a:off x="8784000" y="6669088"/>
            <a:ext cx="360000" cy="188912"/>
          </a:xfrm>
        </p:spPr>
        <p:txBody>
          <a:bodyPr/>
          <a:lstStyle>
            <a:lvl1pPr>
              <a:defRPr sz="100"/>
            </a:lvl1pPr>
          </a:lstStyle>
          <a:p>
            <a:fld id="{733122C9-A0B9-462F-8757-0847AD287B63}" type="slidenum">
              <a:rPr lang="fr-FR" smtClean="0"/>
              <a:pPr/>
              <a:t>‹N°›</a:t>
            </a:fld>
            <a:endParaRPr lang="fr-FR"/>
          </a:p>
        </p:txBody>
      </p:sp>
      <p:sp>
        <p:nvSpPr>
          <p:cNvPr id="13" name="Espace réservé du pied de page 12"/>
          <p:cNvSpPr>
            <a:spLocks noGrp="1"/>
          </p:cNvSpPr>
          <p:nvPr>
            <p:ph type="ftr" sz="quarter" idx="12"/>
          </p:nvPr>
        </p:nvSpPr>
        <p:spPr bwMode="gray">
          <a:xfrm>
            <a:off x="8785224" y="6669088"/>
            <a:ext cx="358775" cy="188912"/>
          </a:xfrm>
        </p:spPr>
        <p:txBody>
          <a:bodyPr/>
          <a:lstStyle>
            <a:lvl1pPr>
              <a:defRPr sz="100">
                <a:solidFill>
                  <a:schemeClr val="bg1">
                    <a:alpha val="0"/>
                  </a:schemeClr>
                </a:solidFill>
              </a:defRPr>
            </a:lvl1pPr>
          </a:lstStyle>
          <a:p>
            <a:r>
              <a:rPr lang="fr-FR"/>
              <a:t>CNP Assurances - Personnaliser le haut de page avec le menu "Insertion / En-tête et pied de page"</a:t>
            </a:r>
          </a:p>
        </p:txBody>
      </p:sp>
      <p:sp>
        <p:nvSpPr>
          <p:cNvPr id="9" name="Espace réservé du texte 8"/>
          <p:cNvSpPr>
            <a:spLocks noGrp="1"/>
          </p:cNvSpPr>
          <p:nvPr>
            <p:ph type="body" sz="quarter" idx="13" hasCustomPrompt="1"/>
          </p:nvPr>
        </p:nvSpPr>
        <p:spPr bwMode="gray">
          <a:xfrm>
            <a:off x="1874838" y="2501182"/>
            <a:ext cx="6910387" cy="3988518"/>
          </a:xfrm>
        </p:spPr>
        <p:txBody>
          <a:bodyPr/>
          <a:lstStyle>
            <a:lvl1pPr>
              <a:spcAft>
                <a:spcPts val="1600"/>
              </a:spcAft>
              <a:tabLst>
                <a:tab pos="648000" algn="l"/>
                <a:tab pos="6876000" algn="r"/>
              </a:tabLst>
              <a:defRPr/>
            </a:lvl1pPr>
            <a:lvl2pPr>
              <a:tabLst>
                <a:tab pos="648000" algn="l"/>
                <a:tab pos="6876000" algn="r"/>
              </a:tabLst>
              <a:defRPr/>
            </a:lvl2pPr>
            <a:lvl3pPr>
              <a:tabLst>
                <a:tab pos="648000" algn="l"/>
                <a:tab pos="6876000" algn="r"/>
              </a:tabLst>
              <a:defRPr/>
            </a:lvl3pPr>
            <a:lvl4pPr>
              <a:tabLst>
                <a:tab pos="648000" algn="l"/>
                <a:tab pos="6876000" algn="r"/>
              </a:tabLst>
              <a:defRPr/>
            </a:lvl4pPr>
            <a:lvl5pPr>
              <a:tabLst>
                <a:tab pos="648000" algn="l"/>
                <a:tab pos="6876000" algn="r"/>
              </a:tabLst>
              <a:defRPr/>
            </a:lvl5pPr>
          </a:lstStyle>
          <a:p>
            <a:pPr lvl="0"/>
            <a:r>
              <a:rPr lang="fr-FR" dirty="0"/>
              <a:t>Titre du chapitre</a:t>
            </a:r>
          </a:p>
        </p:txBody>
      </p:sp>
      <p:sp>
        <p:nvSpPr>
          <p:cNvPr id="10" name="Forme libre 9"/>
          <p:cNvSpPr/>
          <p:nvPr userDrawn="1"/>
        </p:nvSpPr>
        <p:spPr bwMode="gray">
          <a:xfrm rot="10800000" flipV="1">
            <a:off x="354541" y="368966"/>
            <a:ext cx="1522801" cy="1522801"/>
          </a:xfrm>
          <a:custGeom>
            <a:avLst/>
            <a:gdLst>
              <a:gd name="connsiteX0" fmla="*/ 1522801 w 1522801"/>
              <a:gd name="connsiteY0" fmla="*/ 999001 h 1522801"/>
              <a:gd name="connsiteX1" fmla="*/ 625943 w 1522801"/>
              <a:gd name="connsiteY1" fmla="*/ 5159 h 1522801"/>
              <a:gd name="connsiteX2" fmla="*/ 523801 w 1522801"/>
              <a:gd name="connsiteY2" fmla="*/ 0 h 1522801"/>
              <a:gd name="connsiteX3" fmla="*/ 523801 w 1522801"/>
              <a:gd name="connsiteY3" fmla="*/ 0 h 1522801"/>
              <a:gd name="connsiteX4" fmla="*/ 1 w 1522801"/>
              <a:gd name="connsiteY4" fmla="*/ 0 h 1522801"/>
              <a:gd name="connsiteX5" fmla="*/ 1 w 1522801"/>
              <a:gd name="connsiteY5" fmla="*/ 149504 h 1522801"/>
              <a:gd name="connsiteX6" fmla="*/ 0 w 1522801"/>
              <a:gd name="connsiteY6" fmla="*/ 149504 h 1522801"/>
              <a:gd name="connsiteX7" fmla="*/ 0 w 1522801"/>
              <a:gd name="connsiteY7" fmla="*/ 1522801 h 1522801"/>
              <a:gd name="connsiteX8" fmla="*/ 1373297 w 1522801"/>
              <a:gd name="connsiteY8" fmla="*/ 1522801 h 1522801"/>
              <a:gd name="connsiteX9" fmla="*/ 1373298 w 1522801"/>
              <a:gd name="connsiteY9" fmla="*/ 1522801 h 1522801"/>
              <a:gd name="connsiteX10" fmla="*/ 1522800 w 1522801"/>
              <a:gd name="connsiteY10" fmla="*/ 1522801 h 1522801"/>
              <a:gd name="connsiteX11" fmla="*/ 1522800 w 1522801"/>
              <a:gd name="connsiteY11" fmla="*/ 999017 h 15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2801" h="1522801">
                <a:moveTo>
                  <a:pt x="1522801" y="999001"/>
                </a:moveTo>
                <a:cubicBezTo>
                  <a:pt x="1522801" y="481752"/>
                  <a:pt x="1129694" y="56318"/>
                  <a:pt x="625943" y="5159"/>
                </a:cubicBezTo>
                <a:lnTo>
                  <a:pt x="523801" y="0"/>
                </a:lnTo>
                <a:lnTo>
                  <a:pt x="523801" y="0"/>
                </a:lnTo>
                <a:lnTo>
                  <a:pt x="1" y="0"/>
                </a:lnTo>
                <a:lnTo>
                  <a:pt x="1" y="149504"/>
                </a:lnTo>
                <a:lnTo>
                  <a:pt x="0" y="149504"/>
                </a:lnTo>
                <a:lnTo>
                  <a:pt x="0" y="1522801"/>
                </a:lnTo>
                <a:lnTo>
                  <a:pt x="1373297" y="1522801"/>
                </a:lnTo>
                <a:lnTo>
                  <a:pt x="1373298" y="1522801"/>
                </a:lnTo>
                <a:lnTo>
                  <a:pt x="1522800" y="1522801"/>
                </a:lnTo>
                <a:lnTo>
                  <a:pt x="1522800" y="999017"/>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hapitre A fond">
    <p:spTree>
      <p:nvGrpSpPr>
        <p:cNvPr id="1" name=""/>
        <p:cNvGrpSpPr/>
        <p:nvPr/>
      </p:nvGrpSpPr>
      <p:grpSpPr>
        <a:xfrm>
          <a:off x="0" y="0"/>
          <a:ext cx="0" cy="0"/>
          <a:chOff x="0" y="0"/>
          <a:chExt cx="0" cy="0"/>
        </a:xfrm>
      </p:grpSpPr>
      <p:pic>
        <p:nvPicPr>
          <p:cNvPr id="15" name="Espace réservé pour une image  4"/>
          <p:cNvPicPr preferRelativeResize="0">
            <a:picLocks/>
          </p:cNvPicPr>
          <p:nvPr userDrawn="1"/>
        </p:nvPicPr>
        <p:blipFill>
          <a:blip r:embed="rId2">
            <a:extLst>
              <a:ext uri="{28A0092B-C50C-407E-A947-70E740481C1C}">
                <a14:useLocalDpi xmlns:a14="http://schemas.microsoft.com/office/drawing/2010/main" val="0"/>
              </a:ext>
            </a:extLst>
          </a:blip>
          <a:srcRect l="108" r="108"/>
          <a:stretch>
            <a:fillRect/>
          </a:stretch>
        </p:blipFill>
        <p:spPr bwMode="gray">
          <a:xfrm>
            <a:off x="0" y="-600"/>
            <a:ext cx="9144000" cy="6859200"/>
          </a:xfrm>
          <a:prstGeom prst="rect">
            <a:avLst/>
          </a:prstGeom>
        </p:spPr>
      </p:pic>
      <p:sp>
        <p:nvSpPr>
          <p:cNvPr id="4" name="Espace réservé du pied de page 3"/>
          <p:cNvSpPr>
            <a:spLocks noGrp="1"/>
          </p:cNvSpPr>
          <p:nvPr>
            <p:ph type="ftr" sz="quarter" idx="11"/>
          </p:nvPr>
        </p:nvSpPr>
        <p:spPr>
          <a:xfrm>
            <a:off x="0" y="6738000"/>
            <a:ext cx="180000" cy="120000"/>
          </a:xfrm>
          <a:ln>
            <a:solidFill>
              <a:schemeClr val="bg1">
                <a:alpha val="0"/>
              </a:schemeClr>
            </a:solidFill>
          </a:ln>
        </p:spPr>
        <p:txBody>
          <a:bodyPr/>
          <a:lstStyle>
            <a:lvl1pPr>
              <a:defRPr>
                <a:solidFill>
                  <a:schemeClr val="bg1">
                    <a:alpha val="0"/>
                  </a:schemeClr>
                </a:solidFill>
              </a:defRPr>
            </a:lvl1pPr>
          </a:lstStyle>
          <a:p>
            <a:r>
              <a:rPr lang="fr-FR"/>
              <a:t>CNP Assurances - Personnaliser le haut de page avec le menu "Insertion / En-tête et pied de page"</a:t>
            </a:r>
          </a:p>
        </p:txBody>
      </p:sp>
      <p:sp>
        <p:nvSpPr>
          <p:cNvPr id="5" name="Espace réservé du numéro de diapositive 4"/>
          <p:cNvSpPr>
            <a:spLocks noGrp="1"/>
          </p:cNvSpPr>
          <p:nvPr>
            <p:ph type="sldNum" sz="quarter" idx="12"/>
          </p:nvPr>
        </p:nvSpPr>
        <p:spPr>
          <a:xfrm>
            <a:off x="0"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2" name="Titre 1"/>
          <p:cNvSpPr>
            <a:spLocks noGrp="1"/>
          </p:cNvSpPr>
          <p:nvPr>
            <p:ph type="title" hasCustomPrompt="1"/>
          </p:nvPr>
        </p:nvSpPr>
        <p:spPr>
          <a:xfrm>
            <a:off x="2772000" y="1325827"/>
            <a:ext cx="3600000" cy="1635820"/>
          </a:xfrm>
          <a:noFill/>
        </p:spPr>
        <p:txBody>
          <a:bodyPr wrap="square" lIns="0" tIns="0" rIns="0" bIns="0" anchor="ctr" anchorCtr="0">
            <a:noAutofit/>
          </a:bodyPr>
          <a:lstStyle>
            <a:lvl1pPr algn="ctr">
              <a:defRPr sz="7500">
                <a:solidFill>
                  <a:schemeClr val="bg1"/>
                </a:solidFill>
                <a:latin typeface="+mj-lt"/>
              </a:defRPr>
            </a:lvl1pPr>
          </a:lstStyle>
          <a:p>
            <a:r>
              <a:rPr lang="fr-FR" dirty="0"/>
              <a:t>00</a:t>
            </a:r>
          </a:p>
        </p:txBody>
      </p:sp>
      <p:sp>
        <p:nvSpPr>
          <p:cNvPr id="3" name="Espace réservé de la date 2"/>
          <p:cNvSpPr>
            <a:spLocks noGrp="1"/>
          </p:cNvSpPr>
          <p:nvPr>
            <p:ph type="dt" sz="half" idx="10"/>
          </p:nvPr>
        </p:nvSpPr>
        <p:spPr/>
        <p:txBody>
          <a:bodyPr/>
          <a:lstStyle/>
          <a:p>
            <a:r>
              <a:rPr lang="fr-FR"/>
              <a:t>Date</a:t>
            </a:r>
          </a:p>
        </p:txBody>
      </p:sp>
      <p:sp>
        <p:nvSpPr>
          <p:cNvPr id="11" name="Espace réservé du texte 10"/>
          <p:cNvSpPr>
            <a:spLocks noGrp="1"/>
          </p:cNvSpPr>
          <p:nvPr>
            <p:ph type="body" sz="quarter" idx="15" hasCustomPrompt="1"/>
          </p:nvPr>
        </p:nvSpPr>
        <p:spPr>
          <a:xfrm>
            <a:off x="972000" y="2660914"/>
            <a:ext cx="7200000" cy="1066023"/>
          </a:xfrm>
        </p:spPr>
        <p:txBody>
          <a:bodyPr anchor="b" anchorCtr="0"/>
          <a:lstStyle>
            <a:lvl1pPr marL="3175" indent="0" algn="ctr">
              <a:lnSpc>
                <a:spcPct val="85000"/>
              </a:lnSpc>
              <a:spcAft>
                <a:spcPts val="0"/>
              </a:spcAft>
              <a:defRPr sz="2600" b="0">
                <a:solidFill>
                  <a:schemeClr val="bg1"/>
                </a:solidFill>
                <a:latin typeface="+mj-lt"/>
              </a:defRPr>
            </a:lvl1pPr>
          </a:lstStyle>
          <a:p>
            <a:pPr lvl="0"/>
            <a:r>
              <a:rPr lang="fr-FR"/>
              <a:t>Titre de chapitre</a:t>
            </a:r>
            <a:endParaRPr lang="fr-FR" dirty="0"/>
          </a:p>
        </p:txBody>
      </p:sp>
      <p:sp>
        <p:nvSpPr>
          <p:cNvPr id="13" name="Espace réservé du texte 12"/>
          <p:cNvSpPr>
            <a:spLocks noGrp="1"/>
          </p:cNvSpPr>
          <p:nvPr>
            <p:ph type="body" sz="quarter" idx="16" hasCustomPrompt="1"/>
          </p:nvPr>
        </p:nvSpPr>
        <p:spPr>
          <a:xfrm>
            <a:off x="3773038" y="3842759"/>
            <a:ext cx="1597929" cy="361565"/>
          </a:xfrm>
          <a:solidFill>
            <a:schemeClr val="bg1"/>
          </a:solidFill>
        </p:spPr>
        <p:txBody>
          <a:bodyPr wrap="none" lIns="288000" tIns="36000" rIns="288000" bIns="36000">
            <a:spAutoFit/>
          </a:bodyPr>
          <a:lstStyle>
            <a:lvl1pPr marL="3175" indent="0" algn="ctr">
              <a:spcAft>
                <a:spcPts val="0"/>
              </a:spcAft>
              <a:defRPr sz="1850" b="0">
                <a:solidFill>
                  <a:schemeClr val="accent1"/>
                </a:solidFill>
                <a:latin typeface="+mj-lt"/>
              </a:defRPr>
            </a:lvl1pPr>
          </a:lstStyle>
          <a:p>
            <a:pPr lvl="0"/>
            <a:r>
              <a:rPr lang="fr-FR" dirty="0"/>
              <a:t>Sous-titre</a:t>
            </a:r>
          </a:p>
        </p:txBody>
      </p:sp>
      <p:sp>
        <p:nvSpPr>
          <p:cNvPr id="8" name="Espace réservé du texte 4"/>
          <p:cNvSpPr>
            <a:spLocks noGrp="1"/>
          </p:cNvSpPr>
          <p:nvPr>
            <p:ph type="body" sz="quarter" idx="13" hasCustomPrompt="1"/>
          </p:nvPr>
        </p:nvSpPr>
        <p:spPr>
          <a:xfrm>
            <a:off x="4564800" y="0"/>
            <a:ext cx="14400" cy="13728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9" name="Espace réservé du texte 4"/>
          <p:cNvSpPr>
            <a:spLocks noGrp="1"/>
          </p:cNvSpPr>
          <p:nvPr>
            <p:ph type="body" sz="quarter" idx="14" hasCustomPrompt="1"/>
          </p:nvPr>
        </p:nvSpPr>
        <p:spPr>
          <a:xfrm>
            <a:off x="4564800" y="4712400"/>
            <a:ext cx="14400" cy="21456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36723769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re et 2 contenus_d">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8426450" cy="2160000"/>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7" name="Espace réservé du contenu 2"/>
          <p:cNvSpPr>
            <a:spLocks noGrp="1"/>
          </p:cNvSpPr>
          <p:nvPr>
            <p:ph idx="13" hasCustomPrompt="1"/>
          </p:nvPr>
        </p:nvSpPr>
        <p:spPr bwMode="gray">
          <a:xfrm>
            <a:off x="358775" y="3861388"/>
            <a:ext cx="8426450" cy="2160000"/>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34553883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Dernière B">
    <p:spTree>
      <p:nvGrpSpPr>
        <p:cNvPr id="1" name=""/>
        <p:cNvGrpSpPr/>
        <p:nvPr/>
      </p:nvGrpSpPr>
      <p:grpSpPr>
        <a:xfrm>
          <a:off x="0" y="0"/>
          <a:ext cx="0" cy="0"/>
          <a:chOff x="0" y="0"/>
          <a:chExt cx="0" cy="0"/>
        </a:xfrm>
      </p:grpSpPr>
      <p:sp>
        <p:nvSpPr>
          <p:cNvPr id="10" name="Freeform 5"/>
          <p:cNvSpPr>
            <a:spLocks/>
          </p:cNvSpPr>
          <p:nvPr userDrawn="1"/>
        </p:nvSpPr>
        <p:spPr bwMode="auto">
          <a:xfrm>
            <a:off x="0" y="3343837"/>
            <a:ext cx="9144000" cy="19200"/>
          </a:xfrm>
          <a:custGeom>
            <a:avLst/>
            <a:gdLst>
              <a:gd name="T0" fmla="*/ 0 w 3958"/>
              <a:gd name="T1" fmla="*/ 27 h 27"/>
              <a:gd name="T2" fmla="*/ 0 w 3958"/>
              <a:gd name="T3" fmla="*/ 27 h 27"/>
              <a:gd name="T4" fmla="*/ 3958 w 3958"/>
              <a:gd name="T5" fmla="*/ 27 h 27"/>
              <a:gd name="T6" fmla="*/ 3958 w 3958"/>
              <a:gd name="T7" fmla="*/ 0 h 27"/>
              <a:gd name="T8" fmla="*/ 0 w 3958"/>
              <a:gd name="T9" fmla="*/ 0 h 27"/>
              <a:gd name="T10" fmla="*/ 0 w 3958"/>
              <a:gd name="T11" fmla="*/ 27 h 27"/>
            </a:gdLst>
            <a:ahLst/>
            <a:cxnLst>
              <a:cxn ang="0">
                <a:pos x="T0" y="T1"/>
              </a:cxn>
              <a:cxn ang="0">
                <a:pos x="T2" y="T3"/>
              </a:cxn>
              <a:cxn ang="0">
                <a:pos x="T4" y="T5"/>
              </a:cxn>
              <a:cxn ang="0">
                <a:pos x="T6" y="T7"/>
              </a:cxn>
              <a:cxn ang="0">
                <a:pos x="T8" y="T9"/>
              </a:cxn>
              <a:cxn ang="0">
                <a:pos x="T10" y="T11"/>
              </a:cxn>
            </a:cxnLst>
            <a:rect l="0" t="0" r="r" b="b"/>
            <a:pathLst>
              <a:path w="3958" h="27">
                <a:moveTo>
                  <a:pt x="0" y="27"/>
                </a:moveTo>
                <a:lnTo>
                  <a:pt x="0" y="27"/>
                </a:lnTo>
                <a:lnTo>
                  <a:pt x="3958" y="27"/>
                </a:lnTo>
                <a:lnTo>
                  <a:pt x="3958" y="0"/>
                </a:lnTo>
                <a:lnTo>
                  <a:pt x="0" y="0"/>
                </a:lnTo>
                <a:lnTo>
                  <a:pt x="0" y="27"/>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1800"/>
          </a:p>
        </p:txBody>
      </p:sp>
      <p:sp>
        <p:nvSpPr>
          <p:cNvPr id="2" name="Espace réservé de la date 1"/>
          <p:cNvSpPr>
            <a:spLocks noGrp="1"/>
          </p:cNvSpPr>
          <p:nvPr>
            <p:ph type="dt" sz="half" idx="10"/>
          </p:nvPr>
        </p:nvSpPr>
        <p:spPr>
          <a:xfrm>
            <a:off x="-1" y="6738000"/>
            <a:ext cx="180000" cy="120000"/>
          </a:xfrm>
          <a:ln>
            <a:solidFill>
              <a:schemeClr val="bg1">
                <a:alpha val="0"/>
              </a:schemeClr>
            </a:solidFill>
          </a:ln>
        </p:spPr>
        <p:txBody>
          <a:bodyPr/>
          <a:lstStyle/>
          <a:p>
            <a:r>
              <a:rPr lang="fr-FR"/>
              <a:t>Date</a:t>
            </a:r>
          </a:p>
        </p:txBody>
      </p:sp>
      <p:sp>
        <p:nvSpPr>
          <p:cNvPr id="5" name="Espace réservé du pied de page 4"/>
          <p:cNvSpPr>
            <a:spLocks noGrp="1"/>
          </p:cNvSpPr>
          <p:nvPr>
            <p:ph type="ftr" sz="quarter" idx="11"/>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r>
              <a:rPr lang="fr-FR"/>
              <a:t>CNP Assurances - Personnaliser le haut de page avec le menu "Insertion / En-tête et pied de page"</a:t>
            </a:r>
          </a:p>
        </p:txBody>
      </p:sp>
      <p:sp>
        <p:nvSpPr>
          <p:cNvPr id="6" name="Espace réservé du numéro de diapositive 5"/>
          <p:cNvSpPr>
            <a:spLocks noGrp="1"/>
          </p:cNvSpPr>
          <p:nvPr>
            <p:ph type="sldNum" sz="quarter" idx="12"/>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fld id="{733122C9-A0B9-462F-8757-0847AD287B63}" type="slidenum">
              <a:rPr lang="fr-FR" smtClean="0"/>
              <a:pPr/>
              <a:t>‹N°›</a:t>
            </a:fld>
            <a:endParaRPr lang="fr-FR"/>
          </a:p>
        </p:txBody>
      </p:sp>
      <p:sp>
        <p:nvSpPr>
          <p:cNvPr id="9" name="Rectangle 8"/>
          <p:cNvSpPr/>
          <p:nvPr userDrawn="1"/>
        </p:nvSpPr>
        <p:spPr>
          <a:xfrm>
            <a:off x="3564612" y="3236979"/>
            <a:ext cx="2014779" cy="5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Titre 6"/>
          <p:cNvSpPr>
            <a:spLocks noGrp="1"/>
          </p:cNvSpPr>
          <p:nvPr userDrawn="1">
            <p:ph type="title" hasCustomPrompt="1"/>
          </p:nvPr>
        </p:nvSpPr>
        <p:spPr>
          <a:xfrm>
            <a:off x="3695699" y="2531037"/>
            <a:ext cx="1752602" cy="1003193"/>
          </a:xfrm>
        </p:spPr>
        <p:txBody>
          <a:bodyPr anchor="b" anchorCtr="0"/>
          <a:lstStyle>
            <a:lvl1pPr algn="ctr">
              <a:defRPr sz="4500">
                <a:solidFill>
                  <a:schemeClr val="accent2"/>
                </a:solidFill>
                <a:latin typeface="Rawline ExtraBold" pitchFamily="2" charset="0"/>
              </a:defRPr>
            </a:lvl1pPr>
          </a:lstStyle>
          <a:p>
            <a:r>
              <a:rPr lang="fr-FR" dirty="0"/>
              <a:t>Merci</a:t>
            </a:r>
          </a:p>
        </p:txBody>
      </p:sp>
    </p:spTree>
    <p:extLst>
      <p:ext uri="{BB962C8B-B14F-4D97-AF65-F5344CB8AC3E}">
        <p14:creationId xmlns:p14="http://schemas.microsoft.com/office/powerpoint/2010/main" val="3499386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Diapositive de titre A picto 1">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4181909" y="4315402"/>
            <a:ext cx="780195" cy="241980"/>
          </a:xfrm>
          <a:solidFill>
            <a:schemeClr val="accent2"/>
          </a:solidFill>
        </p:spPr>
        <p:txBody>
          <a:bodyPr wrap="none" lIns="72000" tIns="36000" rIns="72000" bIns="36000">
            <a:spAutoFit/>
          </a:bodyPr>
          <a:lstStyle>
            <a:lvl1pPr marL="0" indent="0" algn="ctr">
              <a:buNone/>
              <a:defRPr sz="1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00/00/2020</a:t>
            </a:r>
          </a:p>
        </p:txBody>
      </p:sp>
      <p:sp>
        <p:nvSpPr>
          <p:cNvPr id="7" name="Titre 6"/>
          <p:cNvSpPr>
            <a:spLocks noGrp="1"/>
          </p:cNvSpPr>
          <p:nvPr>
            <p:ph type="title" hasCustomPrompt="1"/>
          </p:nvPr>
        </p:nvSpPr>
        <p:spPr>
          <a:xfrm>
            <a:off x="393700" y="2959099"/>
            <a:ext cx="8356602" cy="1163140"/>
          </a:xfrm>
        </p:spPr>
        <p:txBody>
          <a:bodyPr anchor="b" anchorCtr="0"/>
          <a:lstStyle>
            <a:lvl1pPr algn="ctr">
              <a:defRPr sz="5100">
                <a:solidFill>
                  <a:schemeClr val="accent2"/>
                </a:solidFill>
                <a:latin typeface="Rawline ExtraBold" pitchFamily="2" charset="0"/>
              </a:defRPr>
            </a:lvl1pPr>
          </a:lstStyle>
          <a:p>
            <a:r>
              <a:rPr lang="fr-FR" dirty="0"/>
              <a:t>Titre</a:t>
            </a:r>
          </a:p>
        </p:txBody>
      </p:sp>
      <p:sp>
        <p:nvSpPr>
          <p:cNvPr id="2" name="Espace réservé de la date 1"/>
          <p:cNvSpPr>
            <a:spLocks noGrp="1"/>
          </p:cNvSpPr>
          <p:nvPr>
            <p:ph type="dt" sz="half" idx="10"/>
          </p:nvPr>
        </p:nvSpPr>
        <p:spPr>
          <a:xfrm>
            <a:off x="-1" y="6738000"/>
            <a:ext cx="180000" cy="120000"/>
          </a:xfrm>
          <a:ln>
            <a:solidFill>
              <a:schemeClr val="bg1">
                <a:alpha val="0"/>
              </a:schemeClr>
            </a:solidFill>
          </a:ln>
        </p:spPr>
        <p:txBody>
          <a:bodyPr/>
          <a:lstStyle/>
          <a:p>
            <a:r>
              <a:rPr lang="fr-FR"/>
              <a:t>Date</a:t>
            </a:r>
          </a:p>
        </p:txBody>
      </p:sp>
      <p:sp>
        <p:nvSpPr>
          <p:cNvPr id="4" name="Espace réservé du pied de page 3"/>
          <p:cNvSpPr>
            <a:spLocks noGrp="1"/>
          </p:cNvSpPr>
          <p:nvPr>
            <p:ph type="ftr" sz="quarter" idx="11"/>
          </p:nvPr>
        </p:nvSpPr>
        <p:spPr>
          <a:xfrm>
            <a:off x="-1" y="6738000"/>
            <a:ext cx="180000" cy="120000"/>
          </a:xfrm>
          <a:ln>
            <a:solidFill>
              <a:schemeClr val="bg1">
                <a:alpha val="0"/>
              </a:schemeClr>
            </a:solidFill>
          </a:ln>
        </p:spPr>
        <p:txBody>
          <a:bodyPr/>
          <a:lstStyle>
            <a:lvl1pPr>
              <a:defRPr sz="100">
                <a:solidFill>
                  <a:schemeClr val="bg1">
                    <a:alpha val="0"/>
                  </a:schemeClr>
                </a:solidFill>
              </a:defRPr>
            </a:lvl1pPr>
          </a:lstStyle>
          <a:p>
            <a:r>
              <a:rPr lang="fr-FR"/>
              <a:t>Comité Risque Modèle - 18/10/2022</a:t>
            </a:r>
          </a:p>
        </p:txBody>
      </p:sp>
      <p:sp>
        <p:nvSpPr>
          <p:cNvPr id="6" name="Espace réservé du numéro de diapositive 5"/>
          <p:cNvSpPr>
            <a:spLocks noGrp="1"/>
          </p:cNvSpPr>
          <p:nvPr>
            <p:ph type="sldNum" sz="quarter" idx="12"/>
          </p:nvPr>
        </p:nvSpPr>
        <p:spPr>
          <a:xfrm>
            <a:off x="-1"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5" name="Rectangle 4"/>
          <p:cNvSpPr/>
          <p:nvPr userDrawn="1"/>
        </p:nvSpPr>
        <p:spPr>
          <a:xfrm>
            <a:off x="4564800" y="0"/>
            <a:ext cx="14400" cy="2904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800"/>
          </a:p>
        </p:txBody>
      </p:sp>
      <p:sp>
        <p:nvSpPr>
          <p:cNvPr id="23" name="Rectangle 22"/>
          <p:cNvSpPr/>
          <p:nvPr userDrawn="1"/>
        </p:nvSpPr>
        <p:spPr>
          <a:xfrm>
            <a:off x="4564800" y="4866000"/>
            <a:ext cx="14400" cy="19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7201" y="436800"/>
            <a:ext cx="2519989" cy="1198544"/>
          </a:xfrm>
          <a:prstGeom prst="rect">
            <a:avLst/>
          </a:prstGeom>
        </p:spPr>
      </p:pic>
    </p:spTree>
    <p:extLst>
      <p:ext uri="{BB962C8B-B14F-4D97-AF65-F5344CB8AC3E}">
        <p14:creationId xmlns:p14="http://schemas.microsoft.com/office/powerpoint/2010/main" val="35327763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 picto 1">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4061683" y="4315402"/>
            <a:ext cx="1020646" cy="226591"/>
          </a:xfrm>
          <a:solidFill>
            <a:schemeClr val="accent1"/>
          </a:solidFill>
        </p:spPr>
        <p:txBody>
          <a:bodyPr wrap="none" lIns="72000" tIns="36000" rIns="72000" bIns="36000">
            <a:spAutoFit/>
          </a:bodyPr>
          <a:lstStyle>
            <a:lvl1pPr marL="0" indent="0" algn="ctr">
              <a:buNone/>
              <a:defRPr sz="1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00/00/2020</a:t>
            </a:r>
          </a:p>
        </p:txBody>
      </p:sp>
      <p:sp>
        <p:nvSpPr>
          <p:cNvPr id="7" name="Titre 6"/>
          <p:cNvSpPr>
            <a:spLocks noGrp="1"/>
          </p:cNvSpPr>
          <p:nvPr>
            <p:ph type="title" hasCustomPrompt="1"/>
          </p:nvPr>
        </p:nvSpPr>
        <p:spPr>
          <a:xfrm>
            <a:off x="393700" y="2959099"/>
            <a:ext cx="8356602" cy="1163140"/>
          </a:xfrm>
        </p:spPr>
        <p:txBody>
          <a:bodyPr anchor="b" anchorCtr="0"/>
          <a:lstStyle>
            <a:lvl1pPr algn="ctr">
              <a:defRPr sz="5100">
                <a:solidFill>
                  <a:schemeClr val="accent1"/>
                </a:solidFill>
                <a:latin typeface="Rawline ExtraBold" pitchFamily="2" charset="0"/>
              </a:defRPr>
            </a:lvl1pPr>
          </a:lstStyle>
          <a:p>
            <a:r>
              <a:rPr lang="fr-FR" dirty="0"/>
              <a:t>Titre</a:t>
            </a:r>
          </a:p>
        </p:txBody>
      </p:sp>
      <p:sp>
        <p:nvSpPr>
          <p:cNvPr id="2" name="Espace réservé de la date 1"/>
          <p:cNvSpPr>
            <a:spLocks noGrp="1"/>
          </p:cNvSpPr>
          <p:nvPr>
            <p:ph type="dt" sz="half" idx="10"/>
          </p:nvPr>
        </p:nvSpPr>
        <p:spPr>
          <a:xfrm>
            <a:off x="-1" y="6738000"/>
            <a:ext cx="180000" cy="120000"/>
          </a:xfrm>
          <a:ln>
            <a:solidFill>
              <a:schemeClr val="bg1">
                <a:alpha val="0"/>
              </a:schemeClr>
            </a:solidFill>
          </a:ln>
        </p:spPr>
        <p:txBody>
          <a:bodyPr/>
          <a:lstStyle/>
          <a:p>
            <a:r>
              <a:rPr lang="fr-FR"/>
              <a:t>Date</a:t>
            </a:r>
          </a:p>
        </p:txBody>
      </p:sp>
      <p:sp>
        <p:nvSpPr>
          <p:cNvPr id="4" name="Espace réservé du pied de page 3"/>
          <p:cNvSpPr>
            <a:spLocks noGrp="1"/>
          </p:cNvSpPr>
          <p:nvPr>
            <p:ph type="ftr" sz="quarter" idx="11"/>
          </p:nvPr>
        </p:nvSpPr>
        <p:spPr>
          <a:xfrm>
            <a:off x="-1" y="6738000"/>
            <a:ext cx="180000" cy="120000"/>
          </a:xfrm>
          <a:ln>
            <a:solidFill>
              <a:schemeClr val="bg1">
                <a:alpha val="0"/>
              </a:schemeClr>
            </a:solidFill>
          </a:ln>
        </p:spPr>
        <p:txBody>
          <a:bodyPr/>
          <a:lstStyle>
            <a:lvl1pPr>
              <a:defRPr sz="100">
                <a:solidFill>
                  <a:schemeClr val="bg1">
                    <a:alpha val="0"/>
                  </a:schemeClr>
                </a:solidFill>
              </a:defRPr>
            </a:lvl1pPr>
          </a:lstStyle>
          <a:p>
            <a:r>
              <a:rPr lang="fr-FR"/>
              <a:t>Comité Risque Modèle - 18/10/2022</a:t>
            </a:r>
          </a:p>
        </p:txBody>
      </p:sp>
      <p:sp>
        <p:nvSpPr>
          <p:cNvPr id="6" name="Espace réservé du numéro de diapositive 5"/>
          <p:cNvSpPr>
            <a:spLocks noGrp="1"/>
          </p:cNvSpPr>
          <p:nvPr>
            <p:ph type="sldNum" sz="quarter" idx="12"/>
          </p:nvPr>
        </p:nvSpPr>
        <p:spPr>
          <a:xfrm>
            <a:off x="-1"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5" name="Rectangle 4"/>
          <p:cNvSpPr/>
          <p:nvPr userDrawn="1"/>
        </p:nvSpPr>
        <p:spPr>
          <a:xfrm>
            <a:off x="4564800" y="0"/>
            <a:ext cx="14400" cy="29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3" name="Rectangle 22"/>
          <p:cNvSpPr/>
          <p:nvPr userDrawn="1"/>
        </p:nvSpPr>
        <p:spPr>
          <a:xfrm>
            <a:off x="4564800" y="4866000"/>
            <a:ext cx="14400" cy="19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7201" y="436800"/>
            <a:ext cx="2519989" cy="1198544"/>
          </a:xfrm>
          <a:prstGeom prst="rect">
            <a:avLst/>
          </a:prstGeom>
        </p:spPr>
      </p:pic>
    </p:spTree>
    <p:extLst>
      <p:ext uri="{BB962C8B-B14F-4D97-AF65-F5344CB8AC3E}">
        <p14:creationId xmlns:p14="http://schemas.microsoft.com/office/powerpoint/2010/main" val="21736432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B">
    <p:spTree>
      <p:nvGrpSpPr>
        <p:cNvPr id="1" name=""/>
        <p:cNvGrpSpPr/>
        <p:nvPr/>
      </p:nvGrpSpPr>
      <p:grpSpPr>
        <a:xfrm>
          <a:off x="0" y="0"/>
          <a:ext cx="0" cy="0"/>
          <a:chOff x="0" y="0"/>
          <a:chExt cx="0" cy="0"/>
        </a:xfrm>
      </p:grpSpPr>
      <p:sp>
        <p:nvSpPr>
          <p:cNvPr id="2" name="Espace réservé de la date 1"/>
          <p:cNvSpPr>
            <a:spLocks noGrp="1"/>
          </p:cNvSpPr>
          <p:nvPr>
            <p:ph type="dt" sz="half" idx="17"/>
          </p:nvPr>
        </p:nvSpPr>
        <p:spPr>
          <a:xfrm>
            <a:off x="-1" y="6738000"/>
            <a:ext cx="180000" cy="120000"/>
          </a:xfrm>
          <a:ln>
            <a:solidFill>
              <a:schemeClr val="bg1">
                <a:alpha val="0"/>
              </a:schemeClr>
            </a:solidFill>
          </a:ln>
        </p:spPr>
        <p:txBody>
          <a:bodyPr/>
          <a:lstStyle/>
          <a:p>
            <a:r>
              <a:rPr lang="fr-FR"/>
              <a:t>Date</a:t>
            </a:r>
          </a:p>
        </p:txBody>
      </p:sp>
      <p:sp>
        <p:nvSpPr>
          <p:cNvPr id="4" name="Espace réservé du pied de page 3"/>
          <p:cNvSpPr>
            <a:spLocks noGrp="1"/>
          </p:cNvSpPr>
          <p:nvPr>
            <p:ph type="ftr" sz="quarter" idx="18"/>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6" name="Espace réservé du numéro de diapositive 5"/>
          <p:cNvSpPr>
            <a:spLocks noGrp="1"/>
          </p:cNvSpPr>
          <p:nvPr>
            <p:ph type="sldNum" sz="quarter" idx="19"/>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fld id="{733122C9-A0B9-462F-8757-0847AD287B63}" type="slidenum">
              <a:rPr lang="fr-FR" smtClean="0"/>
              <a:pPr/>
              <a:t>‹N°›</a:t>
            </a:fld>
            <a:endParaRPr lang="fr-FR"/>
          </a:p>
        </p:txBody>
      </p:sp>
      <p:sp>
        <p:nvSpPr>
          <p:cNvPr id="3" name="Sous-titre 2"/>
          <p:cNvSpPr>
            <a:spLocks noGrp="1"/>
          </p:cNvSpPr>
          <p:nvPr>
            <p:ph type="subTitle" idx="1" hasCustomPrompt="1"/>
          </p:nvPr>
        </p:nvSpPr>
        <p:spPr>
          <a:xfrm>
            <a:off x="4061683" y="4315402"/>
            <a:ext cx="1020646" cy="226591"/>
          </a:xfrm>
          <a:solidFill>
            <a:schemeClr val="accent1"/>
          </a:solidFill>
        </p:spPr>
        <p:txBody>
          <a:bodyPr wrap="none" lIns="72000" tIns="36000" rIns="72000" bIns="36000">
            <a:spAutoFit/>
          </a:bodyPr>
          <a:lstStyle>
            <a:lvl1pPr marL="0" indent="0" algn="ctr">
              <a:buNone/>
              <a:defRPr sz="1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00/00/2020</a:t>
            </a:r>
            <a:endParaRPr lang="fr-FR" dirty="0"/>
          </a:p>
        </p:txBody>
      </p:sp>
      <p:sp>
        <p:nvSpPr>
          <p:cNvPr id="7" name="Titre 6"/>
          <p:cNvSpPr>
            <a:spLocks noGrp="1"/>
          </p:cNvSpPr>
          <p:nvPr>
            <p:ph type="title" hasCustomPrompt="1"/>
          </p:nvPr>
        </p:nvSpPr>
        <p:spPr>
          <a:xfrm>
            <a:off x="1199409" y="2948947"/>
            <a:ext cx="6745184" cy="1173293"/>
          </a:xfrm>
        </p:spPr>
        <p:txBody>
          <a:bodyPr anchor="b" anchorCtr="0"/>
          <a:lstStyle>
            <a:lvl1pPr algn="ctr">
              <a:defRPr sz="2450" baseline="0">
                <a:solidFill>
                  <a:schemeClr val="accent1"/>
                </a:solidFill>
                <a:latin typeface="Rawline ExtraBold" pitchFamily="2" charset="0"/>
              </a:defRPr>
            </a:lvl1pPr>
          </a:lstStyle>
          <a:p>
            <a:r>
              <a:rPr lang="fr-FR"/>
              <a:t>Titre sur deux </a:t>
            </a:r>
            <a:br>
              <a:rPr lang="fr-FR"/>
            </a:br>
            <a:r>
              <a:rPr lang="fr-FR"/>
              <a:t>lignes maximum</a:t>
            </a:r>
            <a:endParaRPr lang="fr-FR" dirty="0"/>
          </a:p>
        </p:txBody>
      </p:sp>
      <p:sp>
        <p:nvSpPr>
          <p:cNvPr id="12" name="Espace réservé pour une image  10"/>
          <p:cNvSpPr>
            <a:spLocks noGrp="1"/>
          </p:cNvSpPr>
          <p:nvPr>
            <p:ph type="pic" sz="quarter" idx="15" hasCustomPrompt="1"/>
          </p:nvPr>
        </p:nvSpPr>
        <p:spPr bwMode="gray">
          <a:xfrm>
            <a:off x="0" y="-13869"/>
            <a:ext cx="9144000" cy="6871868"/>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 puis disposer l’image en arrière plan </a:t>
            </a:r>
            <a:br>
              <a:rPr lang="fr-FR" noProof="0"/>
            </a:br>
            <a:r>
              <a:rPr lang="fr-FR" noProof="0"/>
              <a:t>(Sélectionner l’image avec le bouton droit de la souris / Mettre à l’arrière plan)</a:t>
            </a:r>
          </a:p>
        </p:txBody>
      </p:sp>
      <p:sp>
        <p:nvSpPr>
          <p:cNvPr id="5" name="Espace réservé du texte 4"/>
          <p:cNvSpPr>
            <a:spLocks noGrp="1"/>
          </p:cNvSpPr>
          <p:nvPr>
            <p:ph type="body" sz="quarter" idx="13" hasCustomPrompt="1"/>
          </p:nvPr>
        </p:nvSpPr>
        <p:spPr>
          <a:xfrm>
            <a:off x="4564800" y="0"/>
            <a:ext cx="14400" cy="29040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1" name="Espace réservé du texte 4"/>
          <p:cNvSpPr>
            <a:spLocks noGrp="1"/>
          </p:cNvSpPr>
          <p:nvPr>
            <p:ph type="body" sz="quarter" idx="14" hasCustomPrompt="1"/>
          </p:nvPr>
        </p:nvSpPr>
        <p:spPr>
          <a:xfrm>
            <a:off x="4564800" y="4866000"/>
            <a:ext cx="14400" cy="19920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3" name="Espace réservé du texte 4"/>
          <p:cNvSpPr>
            <a:spLocks noGrp="1"/>
          </p:cNvSpPr>
          <p:nvPr>
            <p:ph type="body" sz="quarter" idx="16" hasCustomPrompt="1"/>
          </p:nvPr>
        </p:nvSpPr>
        <p:spPr>
          <a:xfrm>
            <a:off x="277200" y="437175"/>
            <a:ext cx="2520000" cy="1200000"/>
          </a:xfrm>
          <a:blipFill>
            <a:blip r:embed="rId2"/>
            <a:stretch>
              <a:fillRect/>
            </a:stretch>
          </a:blip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7164823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C">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6456018" y="4315402"/>
            <a:ext cx="1020646" cy="226591"/>
          </a:xfrm>
          <a:solidFill>
            <a:schemeClr val="accent1"/>
          </a:solidFill>
        </p:spPr>
        <p:txBody>
          <a:bodyPr wrap="none" lIns="72000" tIns="36000" rIns="72000" bIns="36000">
            <a:spAutoFit/>
          </a:bodyPr>
          <a:lstStyle>
            <a:lvl1pPr marL="0" indent="0" algn="ctr">
              <a:buNone/>
              <a:defRPr sz="1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00/00/2020</a:t>
            </a:r>
            <a:endParaRPr lang="fr-FR" dirty="0"/>
          </a:p>
        </p:txBody>
      </p:sp>
      <p:sp>
        <p:nvSpPr>
          <p:cNvPr id="7" name="Titre 6"/>
          <p:cNvSpPr>
            <a:spLocks noGrp="1"/>
          </p:cNvSpPr>
          <p:nvPr>
            <p:ph type="title" hasCustomPrompt="1"/>
          </p:nvPr>
        </p:nvSpPr>
        <p:spPr>
          <a:xfrm>
            <a:off x="4772025" y="2948947"/>
            <a:ext cx="4388622" cy="1173293"/>
          </a:xfrm>
        </p:spPr>
        <p:txBody>
          <a:bodyPr anchor="b" anchorCtr="0"/>
          <a:lstStyle>
            <a:lvl1pPr algn="ctr">
              <a:defRPr sz="2450" baseline="0">
                <a:solidFill>
                  <a:schemeClr val="accent1"/>
                </a:solidFill>
                <a:latin typeface="Rawline ExtraBold" pitchFamily="2" charset="0"/>
              </a:defRPr>
            </a:lvl1pPr>
          </a:lstStyle>
          <a:p>
            <a:r>
              <a:rPr lang="fr-FR"/>
              <a:t>Titre sur deux </a:t>
            </a:r>
            <a:br>
              <a:rPr lang="fr-FR"/>
            </a:br>
            <a:r>
              <a:rPr lang="fr-FR"/>
              <a:t>lignes maximum</a:t>
            </a:r>
            <a:endParaRPr lang="fr-FR" dirty="0"/>
          </a:p>
        </p:txBody>
      </p:sp>
      <p:sp>
        <p:nvSpPr>
          <p:cNvPr id="2" name="Espace réservé de la date 1"/>
          <p:cNvSpPr>
            <a:spLocks noGrp="1"/>
          </p:cNvSpPr>
          <p:nvPr>
            <p:ph type="dt" sz="half" idx="17"/>
          </p:nvPr>
        </p:nvSpPr>
        <p:spPr>
          <a:xfrm>
            <a:off x="-1" y="6738000"/>
            <a:ext cx="180000" cy="120000"/>
          </a:xfrm>
          <a:ln>
            <a:solidFill>
              <a:schemeClr val="bg1">
                <a:alpha val="0"/>
              </a:schemeClr>
            </a:solidFill>
          </a:ln>
        </p:spPr>
        <p:txBody>
          <a:bodyPr/>
          <a:lstStyle/>
          <a:p>
            <a:r>
              <a:rPr lang="fr-FR"/>
              <a:t>Date</a:t>
            </a:r>
          </a:p>
        </p:txBody>
      </p:sp>
      <p:sp>
        <p:nvSpPr>
          <p:cNvPr id="4" name="Espace réservé du pied de page 3"/>
          <p:cNvSpPr>
            <a:spLocks noGrp="1"/>
          </p:cNvSpPr>
          <p:nvPr>
            <p:ph type="ftr" sz="quarter" idx="18"/>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6" name="Espace réservé du numéro de diapositive 5"/>
          <p:cNvSpPr>
            <a:spLocks noGrp="1"/>
          </p:cNvSpPr>
          <p:nvPr>
            <p:ph type="sldNum" sz="quarter" idx="19"/>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fld id="{733122C9-A0B9-462F-8757-0847AD287B63}" type="slidenum">
              <a:rPr lang="fr-FR" smtClean="0"/>
              <a:pPr/>
              <a:t>‹N°›</a:t>
            </a:fld>
            <a:endParaRPr lang="fr-FR"/>
          </a:p>
        </p:txBody>
      </p:sp>
      <p:sp>
        <p:nvSpPr>
          <p:cNvPr id="12" name="Espace réservé pour une image  10"/>
          <p:cNvSpPr>
            <a:spLocks noGrp="1"/>
          </p:cNvSpPr>
          <p:nvPr>
            <p:ph type="pic" sz="quarter" idx="15" hasCustomPrompt="1"/>
          </p:nvPr>
        </p:nvSpPr>
        <p:spPr bwMode="gray">
          <a:xfrm>
            <a:off x="0" y="-13869"/>
            <a:ext cx="9144000" cy="6871868"/>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 puis disposer l’image en arrière plan </a:t>
            </a:r>
            <a:br>
              <a:rPr lang="fr-FR" noProof="0"/>
            </a:br>
            <a:r>
              <a:rPr lang="fr-FR" noProof="0"/>
              <a:t>(Sélectionner l’image avec le bouton droit de la souris / Mettre à l’arrière plan)</a:t>
            </a:r>
          </a:p>
        </p:txBody>
      </p:sp>
      <p:sp>
        <p:nvSpPr>
          <p:cNvPr id="5" name="Espace réservé du texte 4"/>
          <p:cNvSpPr>
            <a:spLocks noGrp="1"/>
          </p:cNvSpPr>
          <p:nvPr>
            <p:ph type="body" sz="quarter" idx="13" hasCustomPrompt="1"/>
          </p:nvPr>
        </p:nvSpPr>
        <p:spPr>
          <a:xfrm>
            <a:off x="6959136" y="0"/>
            <a:ext cx="14400" cy="29040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1" name="Espace réservé du texte 4"/>
          <p:cNvSpPr>
            <a:spLocks noGrp="1"/>
          </p:cNvSpPr>
          <p:nvPr>
            <p:ph type="body" sz="quarter" idx="14" hasCustomPrompt="1"/>
          </p:nvPr>
        </p:nvSpPr>
        <p:spPr>
          <a:xfrm>
            <a:off x="6959136" y="4866000"/>
            <a:ext cx="14400" cy="19920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3" name="Espace réservé du texte 4"/>
          <p:cNvSpPr>
            <a:spLocks noGrp="1"/>
          </p:cNvSpPr>
          <p:nvPr>
            <p:ph type="body" sz="quarter" idx="16" hasCustomPrompt="1"/>
          </p:nvPr>
        </p:nvSpPr>
        <p:spPr>
          <a:xfrm>
            <a:off x="277200" y="437175"/>
            <a:ext cx="2520000" cy="1200000"/>
          </a:xfrm>
          <a:blipFill>
            <a:blip r:embed="rId2"/>
            <a:stretch>
              <a:fillRect/>
            </a:stretch>
          </a:blip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10320483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D">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671860" y="3395722"/>
            <a:ext cx="1020646" cy="226591"/>
          </a:xfrm>
          <a:solidFill>
            <a:schemeClr val="accent1"/>
          </a:solidFill>
        </p:spPr>
        <p:txBody>
          <a:bodyPr wrap="none" lIns="72000" tIns="36000" rIns="72000" bIns="36000">
            <a:spAutoFit/>
          </a:bodyPr>
          <a:lstStyle>
            <a:lvl1pPr marL="0" indent="0" algn="ctr">
              <a:buNone/>
              <a:defRPr sz="1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00/00/2020</a:t>
            </a:r>
            <a:endParaRPr lang="fr-FR" dirty="0"/>
          </a:p>
        </p:txBody>
      </p:sp>
      <p:sp>
        <p:nvSpPr>
          <p:cNvPr id="7" name="Titre 6"/>
          <p:cNvSpPr>
            <a:spLocks noGrp="1"/>
          </p:cNvSpPr>
          <p:nvPr>
            <p:ph type="title" hasCustomPrompt="1"/>
          </p:nvPr>
        </p:nvSpPr>
        <p:spPr>
          <a:xfrm>
            <a:off x="-12129" y="2029267"/>
            <a:ext cx="4388622" cy="1173293"/>
          </a:xfrm>
        </p:spPr>
        <p:txBody>
          <a:bodyPr anchor="b" anchorCtr="0"/>
          <a:lstStyle>
            <a:lvl1pPr algn="ctr">
              <a:defRPr sz="2450" baseline="0">
                <a:solidFill>
                  <a:schemeClr val="accent1"/>
                </a:solidFill>
                <a:latin typeface="Rawline ExtraBold" pitchFamily="2" charset="0"/>
              </a:defRPr>
            </a:lvl1pPr>
          </a:lstStyle>
          <a:p>
            <a:r>
              <a:rPr lang="fr-FR"/>
              <a:t>Titre sur deux </a:t>
            </a:r>
            <a:br>
              <a:rPr lang="fr-FR"/>
            </a:br>
            <a:r>
              <a:rPr lang="fr-FR"/>
              <a:t>lignes maximum</a:t>
            </a:r>
            <a:endParaRPr lang="fr-FR" dirty="0"/>
          </a:p>
        </p:txBody>
      </p:sp>
      <p:sp>
        <p:nvSpPr>
          <p:cNvPr id="2" name="Espace réservé de la date 1"/>
          <p:cNvSpPr>
            <a:spLocks noGrp="1"/>
          </p:cNvSpPr>
          <p:nvPr>
            <p:ph type="dt" sz="half" idx="17"/>
          </p:nvPr>
        </p:nvSpPr>
        <p:spPr>
          <a:xfrm>
            <a:off x="-1" y="6738000"/>
            <a:ext cx="180000" cy="120000"/>
          </a:xfrm>
          <a:ln>
            <a:solidFill>
              <a:schemeClr val="bg1">
                <a:alpha val="0"/>
              </a:schemeClr>
            </a:solidFill>
          </a:ln>
        </p:spPr>
        <p:txBody>
          <a:bodyPr/>
          <a:lstStyle/>
          <a:p>
            <a:r>
              <a:rPr lang="fr-FR"/>
              <a:t>Date</a:t>
            </a:r>
          </a:p>
        </p:txBody>
      </p:sp>
      <p:sp>
        <p:nvSpPr>
          <p:cNvPr id="4" name="Espace réservé du pied de page 3"/>
          <p:cNvSpPr>
            <a:spLocks noGrp="1"/>
          </p:cNvSpPr>
          <p:nvPr>
            <p:ph type="ftr" sz="quarter" idx="18"/>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6" name="Espace réservé du numéro de diapositive 5"/>
          <p:cNvSpPr>
            <a:spLocks noGrp="1"/>
          </p:cNvSpPr>
          <p:nvPr>
            <p:ph type="sldNum" sz="quarter" idx="19"/>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fld id="{733122C9-A0B9-462F-8757-0847AD287B63}" type="slidenum">
              <a:rPr lang="fr-FR" smtClean="0"/>
              <a:pPr/>
              <a:t>‹N°›</a:t>
            </a:fld>
            <a:endParaRPr lang="fr-FR"/>
          </a:p>
        </p:txBody>
      </p:sp>
      <p:sp>
        <p:nvSpPr>
          <p:cNvPr id="12" name="Espace réservé pour une image  10"/>
          <p:cNvSpPr>
            <a:spLocks noGrp="1"/>
          </p:cNvSpPr>
          <p:nvPr>
            <p:ph type="pic" sz="quarter" idx="15" hasCustomPrompt="1"/>
          </p:nvPr>
        </p:nvSpPr>
        <p:spPr bwMode="gray">
          <a:xfrm>
            <a:off x="0" y="-13869"/>
            <a:ext cx="9144000" cy="6871868"/>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 puis disposer l’image en arrière plan </a:t>
            </a:r>
            <a:br>
              <a:rPr lang="fr-FR" noProof="0"/>
            </a:br>
            <a:r>
              <a:rPr lang="fr-FR" noProof="0"/>
              <a:t>(Sélectionner l’image avec le bouton droit de la souris / Mettre à l’arrière plan)</a:t>
            </a:r>
          </a:p>
        </p:txBody>
      </p:sp>
      <p:sp>
        <p:nvSpPr>
          <p:cNvPr id="5" name="Espace réservé du texte 4"/>
          <p:cNvSpPr>
            <a:spLocks noGrp="1"/>
          </p:cNvSpPr>
          <p:nvPr>
            <p:ph type="body" sz="quarter" idx="13" hasCustomPrompt="1"/>
          </p:nvPr>
        </p:nvSpPr>
        <p:spPr>
          <a:xfrm>
            <a:off x="2174982" y="0"/>
            <a:ext cx="14400" cy="19920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1" name="Espace réservé du texte 4"/>
          <p:cNvSpPr>
            <a:spLocks noGrp="1"/>
          </p:cNvSpPr>
          <p:nvPr>
            <p:ph type="body" sz="quarter" idx="14" hasCustomPrompt="1"/>
          </p:nvPr>
        </p:nvSpPr>
        <p:spPr>
          <a:xfrm>
            <a:off x="2174982" y="3946320"/>
            <a:ext cx="14400" cy="291168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3" name="Espace réservé du texte 4"/>
          <p:cNvSpPr>
            <a:spLocks noGrp="1"/>
          </p:cNvSpPr>
          <p:nvPr>
            <p:ph type="body" sz="quarter" idx="16" hasCustomPrompt="1"/>
          </p:nvPr>
        </p:nvSpPr>
        <p:spPr>
          <a:xfrm>
            <a:off x="6314144" y="5380336"/>
            <a:ext cx="2520000" cy="1200000"/>
          </a:xfrm>
          <a:blipFill>
            <a:blip r:embed="rId2"/>
            <a:stretch>
              <a:fillRect/>
            </a:stretch>
          </a:blip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1290555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Titre 2"/>
          <p:cNvSpPr>
            <a:spLocks noGrp="1"/>
          </p:cNvSpPr>
          <p:nvPr>
            <p:ph type="title" hasCustomPrompt="1"/>
          </p:nvPr>
        </p:nvSpPr>
        <p:spPr>
          <a:xfrm>
            <a:off x="640688" y="541836"/>
            <a:ext cx="7927200" cy="1042457"/>
          </a:xfrm>
        </p:spPr>
        <p:txBody>
          <a:bodyPr/>
          <a:lstStyle>
            <a:lvl1pPr>
              <a:defRPr sz="2450">
                <a:latin typeface="Rawline ExtraBold" pitchFamily="2" charset="0"/>
              </a:defRPr>
            </a:lvl1pPr>
          </a:lstStyle>
          <a:p>
            <a:r>
              <a:rPr lang="fr-FR" noProof="0" dirty="0"/>
              <a:t>Titre</a:t>
            </a:r>
            <a:endParaRPr lang="fr-FR" dirty="0"/>
          </a:p>
        </p:txBody>
      </p:sp>
      <p:sp>
        <p:nvSpPr>
          <p:cNvPr id="5" name="Espace réservé du texte 4"/>
          <p:cNvSpPr>
            <a:spLocks noGrp="1"/>
          </p:cNvSpPr>
          <p:nvPr>
            <p:ph type="body" sz="quarter" idx="13" hasCustomPrompt="1"/>
          </p:nvPr>
        </p:nvSpPr>
        <p:spPr>
          <a:xfrm>
            <a:off x="647565" y="1733012"/>
            <a:ext cx="3240000" cy="4583192"/>
          </a:xfrm>
        </p:spPr>
        <p:txBody>
          <a:bodyPr/>
          <a:lstStyle>
            <a:lvl1pPr marL="0" indent="0">
              <a:lnSpc>
                <a:spcPct val="85000"/>
              </a:lnSpc>
              <a:spcBef>
                <a:spcPts val="1700"/>
              </a:spcBef>
              <a:spcAft>
                <a:spcPts val="0"/>
              </a:spcAft>
              <a:tabLst/>
              <a:defRPr sz="2500" b="0">
                <a:latin typeface="Rawline ExtraBold" pitchFamily="2" charset="0"/>
              </a:defRPr>
            </a:lvl1pPr>
            <a:lvl2pPr marL="0" indent="0">
              <a:lnSpc>
                <a:spcPct val="85000"/>
              </a:lnSpc>
              <a:tabLst>
                <a:tab pos="3079750" algn="r"/>
              </a:tabLst>
              <a:defRPr sz="1300"/>
            </a:lvl2pPr>
          </a:lstStyle>
          <a:p>
            <a:pPr lvl="0"/>
            <a:r>
              <a:rPr lang="fr-FR" noProof="0" dirty="0"/>
              <a:t>00.</a:t>
            </a:r>
          </a:p>
          <a:p>
            <a:pPr lvl="1"/>
            <a:r>
              <a:rPr lang="fr-FR" noProof="0" dirty="0"/>
              <a:t>Titre du chapitre 00	00</a:t>
            </a:r>
          </a:p>
        </p:txBody>
      </p:sp>
      <p:sp>
        <p:nvSpPr>
          <p:cNvPr id="2" name="Espace réservé de la date 1"/>
          <p:cNvSpPr>
            <a:spLocks noGrp="1"/>
          </p:cNvSpPr>
          <p:nvPr>
            <p:ph type="dt" sz="half" idx="15"/>
          </p:nvPr>
        </p:nvSpPr>
        <p:spPr/>
        <p:txBody>
          <a:bodyPr/>
          <a:lstStyle/>
          <a:p>
            <a:r>
              <a:rPr lang="fr-FR"/>
              <a:t>Date</a:t>
            </a:r>
          </a:p>
        </p:txBody>
      </p:sp>
      <p:sp>
        <p:nvSpPr>
          <p:cNvPr id="4" name="Espace réservé du pied de page 3"/>
          <p:cNvSpPr>
            <a:spLocks noGrp="1"/>
          </p:cNvSpPr>
          <p:nvPr>
            <p:ph type="ftr" sz="quarter" idx="16"/>
          </p:nvPr>
        </p:nvSpPr>
        <p:spPr/>
        <p:txBody>
          <a:bodyPr/>
          <a:lstStyle/>
          <a:p>
            <a:r>
              <a:rPr lang="fr-FR"/>
              <a:t>Comité Risque Modèle - 18/10/2022</a:t>
            </a:r>
          </a:p>
        </p:txBody>
      </p:sp>
      <p:sp>
        <p:nvSpPr>
          <p:cNvPr id="6" name="Espace réservé du numéro de diapositive 5"/>
          <p:cNvSpPr>
            <a:spLocks noGrp="1"/>
          </p:cNvSpPr>
          <p:nvPr>
            <p:ph type="sldNum" sz="quarter" idx="17"/>
          </p:nvPr>
        </p:nvSpPr>
        <p:spPr/>
        <p:txBody>
          <a:bodyPr/>
          <a:lstStyle/>
          <a:p>
            <a:fld id="{733122C9-A0B9-462F-8757-0847AD287B63}" type="slidenum">
              <a:rPr lang="fr-FR" smtClean="0"/>
              <a:pPr/>
              <a:t>‹N°›</a:t>
            </a:fld>
            <a:endParaRPr lang="fr-FR"/>
          </a:p>
        </p:txBody>
      </p:sp>
      <p:sp>
        <p:nvSpPr>
          <p:cNvPr id="10" name="Espace réservé du texte 4"/>
          <p:cNvSpPr>
            <a:spLocks noGrp="1"/>
          </p:cNvSpPr>
          <p:nvPr>
            <p:ph type="body" sz="quarter" idx="18" hasCustomPrompt="1"/>
          </p:nvPr>
        </p:nvSpPr>
        <p:spPr>
          <a:xfrm>
            <a:off x="4932040" y="1733012"/>
            <a:ext cx="3240000" cy="4583192"/>
          </a:xfrm>
        </p:spPr>
        <p:txBody>
          <a:bodyPr/>
          <a:lstStyle>
            <a:lvl1pPr marL="0" indent="0">
              <a:lnSpc>
                <a:spcPct val="85000"/>
              </a:lnSpc>
              <a:spcBef>
                <a:spcPts val="1700"/>
              </a:spcBef>
              <a:spcAft>
                <a:spcPts val="0"/>
              </a:spcAft>
              <a:tabLst/>
              <a:defRPr sz="2500" b="0">
                <a:latin typeface="Rawline ExtraBold" pitchFamily="2" charset="0"/>
              </a:defRPr>
            </a:lvl1pPr>
            <a:lvl2pPr marL="0" indent="0">
              <a:lnSpc>
                <a:spcPct val="85000"/>
              </a:lnSpc>
              <a:tabLst>
                <a:tab pos="3079750" algn="r"/>
              </a:tabLst>
              <a:defRPr sz="1300"/>
            </a:lvl2pPr>
          </a:lstStyle>
          <a:p>
            <a:pPr lvl="0"/>
            <a:r>
              <a:rPr lang="fr-FR" noProof="0"/>
              <a:t>00.</a:t>
            </a:r>
          </a:p>
          <a:p>
            <a:pPr lvl="1"/>
            <a:r>
              <a:rPr lang="fr-FR" noProof="0"/>
              <a:t>Titre du chapitre 00	00</a:t>
            </a:r>
            <a:endParaRPr lang="fr-FR" noProof="0" dirty="0"/>
          </a:p>
        </p:txBody>
      </p:sp>
    </p:spTree>
    <p:extLst>
      <p:ext uri="{BB962C8B-B14F-4D97-AF65-F5344CB8AC3E}">
        <p14:creationId xmlns:p14="http://schemas.microsoft.com/office/powerpoint/2010/main" val="6051690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hapitre A">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a:xfrm>
            <a:off x="0"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5" name="Espace réservé du numéro de diapositive 4"/>
          <p:cNvSpPr>
            <a:spLocks noGrp="1"/>
          </p:cNvSpPr>
          <p:nvPr>
            <p:ph type="sldNum" sz="quarter" idx="12"/>
          </p:nvPr>
        </p:nvSpPr>
        <p:spPr>
          <a:xfrm>
            <a:off x="0"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2" name="Titre 1"/>
          <p:cNvSpPr>
            <a:spLocks noGrp="1"/>
          </p:cNvSpPr>
          <p:nvPr>
            <p:ph type="title" hasCustomPrompt="1"/>
          </p:nvPr>
        </p:nvSpPr>
        <p:spPr>
          <a:xfrm>
            <a:off x="2772000" y="1325827"/>
            <a:ext cx="3600000" cy="1635820"/>
          </a:xfrm>
          <a:noFill/>
        </p:spPr>
        <p:txBody>
          <a:bodyPr wrap="square" lIns="0" tIns="0" rIns="0" bIns="0" anchor="ctr" anchorCtr="0">
            <a:noAutofit/>
          </a:bodyPr>
          <a:lstStyle>
            <a:lvl1pPr algn="ctr">
              <a:defRPr sz="7500">
                <a:solidFill>
                  <a:schemeClr val="accent1"/>
                </a:solidFill>
                <a:latin typeface="+mj-lt"/>
              </a:defRPr>
            </a:lvl1pPr>
          </a:lstStyle>
          <a:p>
            <a:r>
              <a:rPr lang="fr-FR"/>
              <a:t>00</a:t>
            </a:r>
            <a:endParaRPr lang="fr-FR" dirty="0"/>
          </a:p>
        </p:txBody>
      </p:sp>
      <p:sp>
        <p:nvSpPr>
          <p:cNvPr id="3" name="Espace réservé de la date 2"/>
          <p:cNvSpPr>
            <a:spLocks noGrp="1"/>
          </p:cNvSpPr>
          <p:nvPr>
            <p:ph type="dt" sz="half" idx="10"/>
          </p:nvPr>
        </p:nvSpPr>
        <p:spPr/>
        <p:txBody>
          <a:bodyPr/>
          <a:lstStyle/>
          <a:p>
            <a:r>
              <a:rPr lang="fr-FR"/>
              <a:t>Date</a:t>
            </a:r>
          </a:p>
        </p:txBody>
      </p:sp>
      <p:sp>
        <p:nvSpPr>
          <p:cNvPr id="11" name="Espace réservé du texte 10"/>
          <p:cNvSpPr>
            <a:spLocks noGrp="1"/>
          </p:cNvSpPr>
          <p:nvPr>
            <p:ph type="body" sz="quarter" idx="15" hasCustomPrompt="1"/>
          </p:nvPr>
        </p:nvSpPr>
        <p:spPr>
          <a:xfrm>
            <a:off x="972000" y="2660914"/>
            <a:ext cx="7200000" cy="1066023"/>
          </a:xfrm>
        </p:spPr>
        <p:txBody>
          <a:bodyPr anchor="b" anchorCtr="0"/>
          <a:lstStyle>
            <a:lvl1pPr marL="3175" indent="0" algn="ctr">
              <a:lnSpc>
                <a:spcPct val="85000"/>
              </a:lnSpc>
              <a:spcAft>
                <a:spcPts val="0"/>
              </a:spcAft>
              <a:defRPr sz="2600" b="0">
                <a:solidFill>
                  <a:schemeClr val="bg1"/>
                </a:solidFill>
                <a:latin typeface="+mj-lt"/>
              </a:defRPr>
            </a:lvl1pPr>
          </a:lstStyle>
          <a:p>
            <a:pPr lvl="0"/>
            <a:r>
              <a:rPr lang="fr-FR"/>
              <a:t>Titre de chapitre</a:t>
            </a:r>
            <a:endParaRPr lang="fr-FR" dirty="0"/>
          </a:p>
        </p:txBody>
      </p:sp>
      <p:sp>
        <p:nvSpPr>
          <p:cNvPr id="13" name="Espace réservé du texte 12"/>
          <p:cNvSpPr>
            <a:spLocks noGrp="1"/>
          </p:cNvSpPr>
          <p:nvPr>
            <p:ph type="body" sz="quarter" idx="16" hasCustomPrompt="1"/>
          </p:nvPr>
        </p:nvSpPr>
        <p:spPr>
          <a:xfrm>
            <a:off x="3694491" y="3842759"/>
            <a:ext cx="1755023" cy="357396"/>
          </a:xfrm>
          <a:solidFill>
            <a:schemeClr val="accent1"/>
          </a:solidFill>
        </p:spPr>
        <p:txBody>
          <a:bodyPr wrap="none" lIns="288000" tIns="36000" rIns="288000" bIns="36000">
            <a:spAutoFit/>
          </a:bodyPr>
          <a:lstStyle>
            <a:lvl1pPr marL="3175" indent="0" algn="ctr">
              <a:spcAft>
                <a:spcPts val="0"/>
              </a:spcAft>
              <a:defRPr sz="1850" b="0">
                <a:solidFill>
                  <a:schemeClr val="bg1"/>
                </a:solidFill>
                <a:latin typeface="+mj-lt"/>
              </a:defRPr>
            </a:lvl1pPr>
          </a:lstStyle>
          <a:p>
            <a:pPr lvl="0"/>
            <a:r>
              <a:rPr lang="fr-FR"/>
              <a:t>Sous-titre</a:t>
            </a:r>
            <a:endParaRPr lang="fr-FR" dirty="0"/>
          </a:p>
        </p:txBody>
      </p:sp>
      <p:sp>
        <p:nvSpPr>
          <p:cNvPr id="14" name="Espace réservé pour une image  10"/>
          <p:cNvSpPr>
            <a:spLocks noGrp="1"/>
          </p:cNvSpPr>
          <p:nvPr>
            <p:ph type="pic" sz="quarter" idx="17" hasCustomPrompt="1"/>
          </p:nvPr>
        </p:nvSpPr>
        <p:spPr bwMode="gray">
          <a:xfrm>
            <a:off x="0" y="1"/>
            <a:ext cx="9144000" cy="6871868"/>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 puis disposer l’image en arrière plan </a:t>
            </a:r>
            <a:br>
              <a:rPr lang="fr-FR" noProof="0"/>
            </a:br>
            <a:r>
              <a:rPr lang="fr-FR" noProof="0"/>
              <a:t>(Sélectionner l’image avec le bouton droit de la souris / Mettre à l’arrière plan)</a:t>
            </a:r>
          </a:p>
        </p:txBody>
      </p:sp>
      <p:sp>
        <p:nvSpPr>
          <p:cNvPr id="8" name="Espace réservé du texte 4"/>
          <p:cNvSpPr>
            <a:spLocks noGrp="1"/>
          </p:cNvSpPr>
          <p:nvPr>
            <p:ph type="body" sz="quarter" idx="13" hasCustomPrompt="1"/>
          </p:nvPr>
        </p:nvSpPr>
        <p:spPr>
          <a:xfrm>
            <a:off x="4564800" y="0"/>
            <a:ext cx="14400" cy="13728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9" name="Espace réservé du texte 4"/>
          <p:cNvSpPr>
            <a:spLocks noGrp="1"/>
          </p:cNvSpPr>
          <p:nvPr>
            <p:ph type="body" sz="quarter" idx="14" hasCustomPrompt="1"/>
          </p:nvPr>
        </p:nvSpPr>
        <p:spPr>
          <a:xfrm>
            <a:off x="4564800" y="4712400"/>
            <a:ext cx="14400" cy="21456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329870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p:txBody>
          <a:bodyPr/>
          <a:lstStyle>
            <a:lvl2pPr>
              <a:defRPr/>
            </a:lvl2pPr>
            <a:lvl3pPr>
              <a:defRPr/>
            </a:lvl3pPr>
            <a:lvl4pPr>
              <a:defRPr baseline="0"/>
            </a:lvl4pPr>
            <a:lvl5pPr>
              <a:defRPr/>
            </a:lvl5pPr>
            <a:lvl6pPr>
              <a:defRPr/>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pitre B">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a:xfrm>
            <a:off x="0"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5" name="Espace réservé du numéro de diapositive 4"/>
          <p:cNvSpPr>
            <a:spLocks noGrp="1"/>
          </p:cNvSpPr>
          <p:nvPr>
            <p:ph type="sldNum" sz="quarter" idx="12"/>
          </p:nvPr>
        </p:nvSpPr>
        <p:spPr>
          <a:xfrm>
            <a:off x="0"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2" name="Titre 1"/>
          <p:cNvSpPr>
            <a:spLocks noGrp="1"/>
          </p:cNvSpPr>
          <p:nvPr>
            <p:ph type="title" hasCustomPrompt="1"/>
          </p:nvPr>
        </p:nvSpPr>
        <p:spPr>
          <a:xfrm>
            <a:off x="5544000" y="1325827"/>
            <a:ext cx="3600000" cy="1635820"/>
          </a:xfrm>
          <a:noFill/>
        </p:spPr>
        <p:txBody>
          <a:bodyPr wrap="square" lIns="0" tIns="0" rIns="0" bIns="0" anchor="ctr" anchorCtr="0">
            <a:noAutofit/>
          </a:bodyPr>
          <a:lstStyle>
            <a:lvl1pPr algn="ctr">
              <a:defRPr sz="7500">
                <a:solidFill>
                  <a:schemeClr val="accent1"/>
                </a:solidFill>
                <a:latin typeface="+mj-lt"/>
              </a:defRPr>
            </a:lvl1pPr>
          </a:lstStyle>
          <a:p>
            <a:r>
              <a:rPr lang="fr-FR"/>
              <a:t>00</a:t>
            </a:r>
            <a:endParaRPr lang="fr-FR" dirty="0"/>
          </a:p>
        </p:txBody>
      </p:sp>
      <p:sp>
        <p:nvSpPr>
          <p:cNvPr id="3" name="Espace réservé de la date 2"/>
          <p:cNvSpPr>
            <a:spLocks noGrp="1"/>
          </p:cNvSpPr>
          <p:nvPr>
            <p:ph type="dt" sz="half" idx="10"/>
          </p:nvPr>
        </p:nvSpPr>
        <p:spPr/>
        <p:txBody>
          <a:bodyPr/>
          <a:lstStyle/>
          <a:p>
            <a:r>
              <a:rPr lang="fr-FR"/>
              <a:t>Date</a:t>
            </a:r>
          </a:p>
        </p:txBody>
      </p:sp>
      <p:sp>
        <p:nvSpPr>
          <p:cNvPr id="11" name="Espace réservé du texte 10"/>
          <p:cNvSpPr>
            <a:spLocks noGrp="1"/>
          </p:cNvSpPr>
          <p:nvPr>
            <p:ph type="body" sz="quarter" idx="15" hasCustomPrompt="1"/>
          </p:nvPr>
        </p:nvSpPr>
        <p:spPr>
          <a:xfrm>
            <a:off x="5544000" y="2660914"/>
            <a:ext cx="3600000" cy="1066023"/>
          </a:xfrm>
        </p:spPr>
        <p:txBody>
          <a:bodyPr anchor="b" anchorCtr="0"/>
          <a:lstStyle>
            <a:lvl1pPr marL="3175" indent="0" algn="ctr">
              <a:lnSpc>
                <a:spcPct val="85000"/>
              </a:lnSpc>
              <a:spcAft>
                <a:spcPts val="0"/>
              </a:spcAft>
              <a:defRPr sz="2600" b="0">
                <a:solidFill>
                  <a:schemeClr val="bg1"/>
                </a:solidFill>
                <a:latin typeface="+mj-lt"/>
              </a:defRPr>
            </a:lvl1pPr>
          </a:lstStyle>
          <a:p>
            <a:pPr lvl="0"/>
            <a:r>
              <a:rPr lang="fr-FR"/>
              <a:t>Titre de chapitre</a:t>
            </a:r>
            <a:br>
              <a:rPr lang="fr-FR"/>
            </a:br>
            <a:r>
              <a:rPr lang="fr-FR"/>
              <a:t>sur deux lignes</a:t>
            </a:r>
            <a:endParaRPr lang="fr-FR" dirty="0"/>
          </a:p>
        </p:txBody>
      </p:sp>
      <p:sp>
        <p:nvSpPr>
          <p:cNvPr id="13" name="Espace réservé du texte 12"/>
          <p:cNvSpPr>
            <a:spLocks noGrp="1"/>
          </p:cNvSpPr>
          <p:nvPr>
            <p:ph type="body" sz="quarter" idx="16" hasCustomPrompt="1"/>
          </p:nvPr>
        </p:nvSpPr>
        <p:spPr>
          <a:xfrm>
            <a:off x="6466496" y="3842759"/>
            <a:ext cx="1755023" cy="357396"/>
          </a:xfrm>
          <a:solidFill>
            <a:schemeClr val="accent1"/>
          </a:solidFill>
        </p:spPr>
        <p:txBody>
          <a:bodyPr wrap="none" lIns="288000" tIns="36000" rIns="288000" bIns="36000">
            <a:spAutoFit/>
          </a:bodyPr>
          <a:lstStyle>
            <a:lvl1pPr marL="3175" indent="0" algn="ctr">
              <a:spcAft>
                <a:spcPts val="0"/>
              </a:spcAft>
              <a:defRPr sz="1850" b="0">
                <a:solidFill>
                  <a:schemeClr val="bg1"/>
                </a:solidFill>
                <a:latin typeface="+mj-lt"/>
              </a:defRPr>
            </a:lvl1pPr>
          </a:lstStyle>
          <a:p>
            <a:pPr lvl="0"/>
            <a:r>
              <a:rPr lang="fr-FR"/>
              <a:t>Sous-titre</a:t>
            </a:r>
            <a:endParaRPr lang="fr-FR" dirty="0"/>
          </a:p>
        </p:txBody>
      </p:sp>
      <p:sp>
        <p:nvSpPr>
          <p:cNvPr id="14" name="Espace réservé pour une image  10"/>
          <p:cNvSpPr>
            <a:spLocks noGrp="1"/>
          </p:cNvSpPr>
          <p:nvPr>
            <p:ph type="pic" sz="quarter" idx="17" hasCustomPrompt="1"/>
          </p:nvPr>
        </p:nvSpPr>
        <p:spPr bwMode="gray">
          <a:xfrm>
            <a:off x="0" y="1"/>
            <a:ext cx="9144000" cy="6871868"/>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 puis disposer l’image en arrière plan </a:t>
            </a:r>
            <a:br>
              <a:rPr lang="fr-FR" noProof="0"/>
            </a:br>
            <a:r>
              <a:rPr lang="fr-FR" noProof="0"/>
              <a:t>(Sélectionner l’image avec le bouton droit de la souris / Mettre à l’arrière plan)</a:t>
            </a:r>
          </a:p>
        </p:txBody>
      </p:sp>
      <p:sp>
        <p:nvSpPr>
          <p:cNvPr id="12" name="Espace réservé du texte 4"/>
          <p:cNvSpPr>
            <a:spLocks noGrp="1"/>
          </p:cNvSpPr>
          <p:nvPr>
            <p:ph type="body" sz="quarter" idx="13" hasCustomPrompt="1"/>
          </p:nvPr>
        </p:nvSpPr>
        <p:spPr>
          <a:xfrm>
            <a:off x="7336800" y="0"/>
            <a:ext cx="14400" cy="13728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5" name="Espace réservé du texte 4"/>
          <p:cNvSpPr>
            <a:spLocks noGrp="1"/>
          </p:cNvSpPr>
          <p:nvPr>
            <p:ph type="body" sz="quarter" idx="14" hasCustomPrompt="1"/>
          </p:nvPr>
        </p:nvSpPr>
        <p:spPr>
          <a:xfrm>
            <a:off x="7336800" y="4712400"/>
            <a:ext cx="14400" cy="2145600"/>
          </a:xfrm>
          <a:solidFill>
            <a:schemeClr val="accent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335629047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hapitre A fond">
    <p:spTree>
      <p:nvGrpSpPr>
        <p:cNvPr id="1" name=""/>
        <p:cNvGrpSpPr/>
        <p:nvPr/>
      </p:nvGrpSpPr>
      <p:grpSpPr>
        <a:xfrm>
          <a:off x="0" y="0"/>
          <a:ext cx="0" cy="0"/>
          <a:chOff x="0" y="0"/>
          <a:chExt cx="0" cy="0"/>
        </a:xfrm>
      </p:grpSpPr>
      <p:pic>
        <p:nvPicPr>
          <p:cNvPr id="15" name="Espace réservé pour une image  4"/>
          <p:cNvPicPr preferRelativeResize="0">
            <a:picLocks/>
          </p:cNvPicPr>
          <p:nvPr userDrawn="1"/>
        </p:nvPicPr>
        <p:blipFill>
          <a:blip r:embed="rId2">
            <a:extLst>
              <a:ext uri="{28A0092B-C50C-407E-A947-70E740481C1C}">
                <a14:useLocalDpi xmlns:a14="http://schemas.microsoft.com/office/drawing/2010/main" val="0"/>
              </a:ext>
            </a:extLst>
          </a:blip>
          <a:srcRect l="108" r="108"/>
          <a:stretch>
            <a:fillRect/>
          </a:stretch>
        </p:blipFill>
        <p:spPr bwMode="gray">
          <a:xfrm>
            <a:off x="0" y="-600"/>
            <a:ext cx="9144000" cy="6859200"/>
          </a:xfrm>
          <a:prstGeom prst="rect">
            <a:avLst/>
          </a:prstGeom>
        </p:spPr>
      </p:pic>
      <p:sp>
        <p:nvSpPr>
          <p:cNvPr id="4" name="Espace réservé du pied de page 3"/>
          <p:cNvSpPr>
            <a:spLocks noGrp="1"/>
          </p:cNvSpPr>
          <p:nvPr>
            <p:ph type="ftr" sz="quarter" idx="11"/>
          </p:nvPr>
        </p:nvSpPr>
        <p:spPr>
          <a:xfrm>
            <a:off x="0"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5" name="Espace réservé du numéro de diapositive 4"/>
          <p:cNvSpPr>
            <a:spLocks noGrp="1"/>
          </p:cNvSpPr>
          <p:nvPr>
            <p:ph type="sldNum" sz="quarter" idx="12"/>
          </p:nvPr>
        </p:nvSpPr>
        <p:spPr>
          <a:xfrm>
            <a:off x="0"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2" name="Titre 1"/>
          <p:cNvSpPr>
            <a:spLocks noGrp="1"/>
          </p:cNvSpPr>
          <p:nvPr>
            <p:ph type="title" hasCustomPrompt="1"/>
          </p:nvPr>
        </p:nvSpPr>
        <p:spPr>
          <a:xfrm>
            <a:off x="2772000" y="1325827"/>
            <a:ext cx="3600000" cy="1635820"/>
          </a:xfrm>
          <a:noFill/>
        </p:spPr>
        <p:txBody>
          <a:bodyPr wrap="square" lIns="0" tIns="0" rIns="0" bIns="0" anchor="ctr" anchorCtr="0">
            <a:noAutofit/>
          </a:bodyPr>
          <a:lstStyle>
            <a:lvl1pPr algn="ctr">
              <a:defRPr sz="7500">
                <a:solidFill>
                  <a:schemeClr val="bg1"/>
                </a:solidFill>
                <a:latin typeface="+mj-lt"/>
              </a:defRPr>
            </a:lvl1pPr>
          </a:lstStyle>
          <a:p>
            <a:r>
              <a:rPr lang="fr-FR" dirty="0"/>
              <a:t>00</a:t>
            </a:r>
          </a:p>
        </p:txBody>
      </p:sp>
      <p:sp>
        <p:nvSpPr>
          <p:cNvPr id="3" name="Espace réservé de la date 2"/>
          <p:cNvSpPr>
            <a:spLocks noGrp="1"/>
          </p:cNvSpPr>
          <p:nvPr>
            <p:ph type="dt" sz="half" idx="10"/>
          </p:nvPr>
        </p:nvSpPr>
        <p:spPr/>
        <p:txBody>
          <a:bodyPr/>
          <a:lstStyle/>
          <a:p>
            <a:r>
              <a:rPr lang="fr-FR"/>
              <a:t>Date</a:t>
            </a:r>
          </a:p>
        </p:txBody>
      </p:sp>
      <p:sp>
        <p:nvSpPr>
          <p:cNvPr id="11" name="Espace réservé du texte 10"/>
          <p:cNvSpPr>
            <a:spLocks noGrp="1"/>
          </p:cNvSpPr>
          <p:nvPr>
            <p:ph type="body" sz="quarter" idx="15" hasCustomPrompt="1"/>
          </p:nvPr>
        </p:nvSpPr>
        <p:spPr>
          <a:xfrm>
            <a:off x="972000" y="2660914"/>
            <a:ext cx="7200000" cy="1066023"/>
          </a:xfrm>
        </p:spPr>
        <p:txBody>
          <a:bodyPr anchor="b" anchorCtr="0"/>
          <a:lstStyle>
            <a:lvl1pPr marL="3175" indent="0" algn="ctr">
              <a:lnSpc>
                <a:spcPct val="85000"/>
              </a:lnSpc>
              <a:spcAft>
                <a:spcPts val="0"/>
              </a:spcAft>
              <a:defRPr sz="2600" b="0">
                <a:solidFill>
                  <a:schemeClr val="bg1"/>
                </a:solidFill>
                <a:latin typeface="+mj-lt"/>
              </a:defRPr>
            </a:lvl1pPr>
          </a:lstStyle>
          <a:p>
            <a:pPr lvl="0"/>
            <a:r>
              <a:rPr lang="fr-FR"/>
              <a:t>Titre de chapitre</a:t>
            </a:r>
            <a:endParaRPr lang="fr-FR" dirty="0"/>
          </a:p>
        </p:txBody>
      </p:sp>
      <p:sp>
        <p:nvSpPr>
          <p:cNvPr id="13" name="Espace réservé du texte 12"/>
          <p:cNvSpPr>
            <a:spLocks noGrp="1"/>
          </p:cNvSpPr>
          <p:nvPr>
            <p:ph type="body" sz="quarter" idx="16" hasCustomPrompt="1"/>
          </p:nvPr>
        </p:nvSpPr>
        <p:spPr>
          <a:xfrm>
            <a:off x="3694491" y="3842759"/>
            <a:ext cx="1755023" cy="357396"/>
          </a:xfrm>
          <a:solidFill>
            <a:schemeClr val="bg1"/>
          </a:solidFill>
        </p:spPr>
        <p:txBody>
          <a:bodyPr wrap="none" lIns="288000" tIns="36000" rIns="288000" bIns="36000">
            <a:spAutoFit/>
          </a:bodyPr>
          <a:lstStyle>
            <a:lvl1pPr marL="3175" indent="0" algn="ctr">
              <a:spcAft>
                <a:spcPts val="0"/>
              </a:spcAft>
              <a:defRPr sz="1850" b="0">
                <a:solidFill>
                  <a:schemeClr val="accent1"/>
                </a:solidFill>
                <a:latin typeface="+mj-lt"/>
              </a:defRPr>
            </a:lvl1pPr>
          </a:lstStyle>
          <a:p>
            <a:pPr lvl="0"/>
            <a:r>
              <a:rPr lang="fr-FR" dirty="0"/>
              <a:t>Sous-titre</a:t>
            </a:r>
          </a:p>
        </p:txBody>
      </p:sp>
      <p:sp>
        <p:nvSpPr>
          <p:cNvPr id="8" name="Espace réservé du texte 4"/>
          <p:cNvSpPr>
            <a:spLocks noGrp="1"/>
          </p:cNvSpPr>
          <p:nvPr>
            <p:ph type="body" sz="quarter" idx="13" hasCustomPrompt="1"/>
          </p:nvPr>
        </p:nvSpPr>
        <p:spPr>
          <a:xfrm>
            <a:off x="4564800" y="0"/>
            <a:ext cx="14400" cy="13728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9" name="Espace réservé du texte 4"/>
          <p:cNvSpPr>
            <a:spLocks noGrp="1"/>
          </p:cNvSpPr>
          <p:nvPr>
            <p:ph type="body" sz="quarter" idx="14" hasCustomPrompt="1"/>
          </p:nvPr>
        </p:nvSpPr>
        <p:spPr>
          <a:xfrm>
            <a:off x="4564800" y="4712400"/>
            <a:ext cx="14400" cy="21456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2827702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hapitre B fond">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Espace réservé du pied de page 3"/>
          <p:cNvSpPr>
            <a:spLocks noGrp="1"/>
          </p:cNvSpPr>
          <p:nvPr>
            <p:ph type="ftr" sz="quarter" idx="11"/>
          </p:nvPr>
        </p:nvSpPr>
        <p:spPr>
          <a:xfrm>
            <a:off x="0"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5" name="Espace réservé du numéro de diapositive 4"/>
          <p:cNvSpPr>
            <a:spLocks noGrp="1"/>
          </p:cNvSpPr>
          <p:nvPr>
            <p:ph type="sldNum" sz="quarter" idx="12"/>
          </p:nvPr>
        </p:nvSpPr>
        <p:spPr>
          <a:xfrm>
            <a:off x="0" y="6738000"/>
            <a:ext cx="180000" cy="120000"/>
          </a:xfrm>
          <a:ln>
            <a:solidFill>
              <a:schemeClr val="bg1">
                <a:alpha val="0"/>
              </a:schemeClr>
            </a:solidFill>
          </a:ln>
        </p:spPr>
        <p:txBody>
          <a:bodyPr/>
          <a:lstStyle>
            <a:lvl1pPr>
              <a:defRPr sz="100">
                <a:solidFill>
                  <a:schemeClr val="bg1">
                    <a:alpha val="0"/>
                  </a:schemeClr>
                </a:solidFill>
              </a:defRPr>
            </a:lvl1pPr>
          </a:lstStyle>
          <a:p>
            <a:fld id="{733122C9-A0B9-462F-8757-0847AD287B63}" type="slidenum">
              <a:rPr lang="fr-FR" smtClean="0"/>
              <a:pPr/>
              <a:t>‹N°›</a:t>
            </a:fld>
            <a:endParaRPr lang="fr-FR"/>
          </a:p>
        </p:txBody>
      </p:sp>
      <p:sp>
        <p:nvSpPr>
          <p:cNvPr id="2" name="Titre 1"/>
          <p:cNvSpPr>
            <a:spLocks noGrp="1"/>
          </p:cNvSpPr>
          <p:nvPr>
            <p:ph type="title" hasCustomPrompt="1"/>
          </p:nvPr>
        </p:nvSpPr>
        <p:spPr>
          <a:xfrm>
            <a:off x="5544000" y="1325827"/>
            <a:ext cx="3600000" cy="1635820"/>
          </a:xfrm>
          <a:noFill/>
        </p:spPr>
        <p:txBody>
          <a:bodyPr wrap="square" lIns="0" tIns="0" rIns="0" bIns="0" anchor="ctr" anchorCtr="0">
            <a:noAutofit/>
          </a:bodyPr>
          <a:lstStyle>
            <a:lvl1pPr algn="ctr">
              <a:defRPr sz="7500">
                <a:solidFill>
                  <a:schemeClr val="bg1"/>
                </a:solidFill>
                <a:latin typeface="+mj-lt"/>
              </a:defRPr>
            </a:lvl1pPr>
          </a:lstStyle>
          <a:p>
            <a:r>
              <a:rPr lang="fr-FR" dirty="0"/>
              <a:t>00</a:t>
            </a:r>
          </a:p>
        </p:txBody>
      </p:sp>
      <p:sp>
        <p:nvSpPr>
          <p:cNvPr id="3" name="Espace réservé de la date 2"/>
          <p:cNvSpPr>
            <a:spLocks noGrp="1"/>
          </p:cNvSpPr>
          <p:nvPr>
            <p:ph type="dt" sz="half" idx="10"/>
          </p:nvPr>
        </p:nvSpPr>
        <p:spPr/>
        <p:txBody>
          <a:bodyPr/>
          <a:lstStyle/>
          <a:p>
            <a:r>
              <a:rPr lang="fr-FR"/>
              <a:t>Date</a:t>
            </a:r>
          </a:p>
        </p:txBody>
      </p:sp>
      <p:sp>
        <p:nvSpPr>
          <p:cNvPr id="11" name="Espace réservé du texte 10"/>
          <p:cNvSpPr>
            <a:spLocks noGrp="1"/>
          </p:cNvSpPr>
          <p:nvPr>
            <p:ph type="body" sz="quarter" idx="15" hasCustomPrompt="1"/>
          </p:nvPr>
        </p:nvSpPr>
        <p:spPr>
          <a:xfrm>
            <a:off x="5544000" y="2660914"/>
            <a:ext cx="3600000" cy="1066023"/>
          </a:xfrm>
        </p:spPr>
        <p:txBody>
          <a:bodyPr anchor="b" anchorCtr="0"/>
          <a:lstStyle>
            <a:lvl1pPr marL="3175" indent="0" algn="ctr">
              <a:lnSpc>
                <a:spcPct val="85000"/>
              </a:lnSpc>
              <a:spcAft>
                <a:spcPts val="0"/>
              </a:spcAft>
              <a:defRPr sz="2600" b="0">
                <a:solidFill>
                  <a:schemeClr val="bg1"/>
                </a:solidFill>
                <a:latin typeface="+mj-lt"/>
              </a:defRPr>
            </a:lvl1pPr>
          </a:lstStyle>
          <a:p>
            <a:pPr lvl="0"/>
            <a:r>
              <a:rPr lang="fr-FR"/>
              <a:t>Titre de chapitre</a:t>
            </a:r>
            <a:br>
              <a:rPr lang="fr-FR"/>
            </a:br>
            <a:r>
              <a:rPr lang="fr-FR"/>
              <a:t>sur deux lignes</a:t>
            </a:r>
            <a:endParaRPr lang="fr-FR" dirty="0"/>
          </a:p>
        </p:txBody>
      </p:sp>
      <p:sp>
        <p:nvSpPr>
          <p:cNvPr id="13" name="Espace réservé du texte 12"/>
          <p:cNvSpPr>
            <a:spLocks noGrp="1"/>
          </p:cNvSpPr>
          <p:nvPr>
            <p:ph type="body" sz="quarter" idx="16" hasCustomPrompt="1"/>
          </p:nvPr>
        </p:nvSpPr>
        <p:spPr>
          <a:xfrm>
            <a:off x="6466490" y="3842759"/>
            <a:ext cx="1755023" cy="357396"/>
          </a:xfrm>
          <a:solidFill>
            <a:schemeClr val="bg1"/>
          </a:solidFill>
        </p:spPr>
        <p:txBody>
          <a:bodyPr wrap="none" lIns="288000" tIns="36000" rIns="288000" bIns="36000">
            <a:spAutoFit/>
          </a:bodyPr>
          <a:lstStyle>
            <a:lvl1pPr marL="3175" indent="0" algn="ctr">
              <a:spcAft>
                <a:spcPts val="0"/>
              </a:spcAft>
              <a:defRPr sz="1850" b="0">
                <a:solidFill>
                  <a:schemeClr val="accent1"/>
                </a:solidFill>
                <a:latin typeface="+mj-lt"/>
              </a:defRPr>
            </a:lvl1pPr>
          </a:lstStyle>
          <a:p>
            <a:pPr lvl="0"/>
            <a:r>
              <a:rPr lang="fr-FR" dirty="0"/>
              <a:t>Sous-titre</a:t>
            </a:r>
          </a:p>
        </p:txBody>
      </p:sp>
      <p:sp>
        <p:nvSpPr>
          <p:cNvPr id="14" name="Espace réservé du texte 4"/>
          <p:cNvSpPr>
            <a:spLocks noGrp="1"/>
          </p:cNvSpPr>
          <p:nvPr>
            <p:ph type="body" sz="quarter" idx="13" hasCustomPrompt="1"/>
          </p:nvPr>
        </p:nvSpPr>
        <p:spPr>
          <a:xfrm>
            <a:off x="7336800" y="0"/>
            <a:ext cx="14400" cy="13728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5" name="Espace réservé du texte 4"/>
          <p:cNvSpPr>
            <a:spLocks noGrp="1"/>
          </p:cNvSpPr>
          <p:nvPr>
            <p:ph type="body" sz="quarter" idx="14" hasCustomPrompt="1"/>
          </p:nvPr>
        </p:nvSpPr>
        <p:spPr>
          <a:xfrm>
            <a:off x="7336800" y="4712400"/>
            <a:ext cx="14400" cy="2145600"/>
          </a:xfrm>
          <a:solidFill>
            <a:schemeClr val="bg1"/>
          </a:solid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2625754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text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
        <p:nvSpPr>
          <p:cNvPr id="7" name="Espace réservé du texte 6"/>
          <p:cNvSpPr>
            <a:spLocks noGrp="1"/>
          </p:cNvSpPr>
          <p:nvPr>
            <p:ph type="body" sz="quarter" idx="13" hasCustomPrompt="1"/>
          </p:nvPr>
        </p:nvSpPr>
        <p:spPr>
          <a:xfrm>
            <a:off x="640689" y="748701"/>
            <a:ext cx="7927200" cy="568064"/>
          </a:xfrm>
        </p:spPr>
        <p:txBody>
          <a:bodyPr/>
          <a:lstStyle>
            <a:lvl1pPr marL="3175" indent="0">
              <a:spcAft>
                <a:spcPts val="0"/>
              </a:spcAft>
              <a:defRPr sz="1150" b="0">
                <a:solidFill>
                  <a:schemeClr val="tx1"/>
                </a:solidFill>
                <a:latin typeface="+mn-lt"/>
              </a:defRPr>
            </a:lvl1pPr>
            <a:lvl5pPr>
              <a:defRPr/>
            </a:lvl5pPr>
          </a:lstStyle>
          <a:p>
            <a:pPr lvl="0"/>
            <a:r>
              <a:rPr lang="fr-FR" noProof="0"/>
              <a:t>Sous-titre de la page</a:t>
            </a:r>
            <a:endParaRPr lang="fr-FR" noProof="0" dirty="0"/>
          </a:p>
        </p:txBody>
      </p:sp>
      <p:sp>
        <p:nvSpPr>
          <p:cNvPr id="9" name="Espace réservé du texte 6"/>
          <p:cNvSpPr>
            <a:spLocks noGrp="1"/>
          </p:cNvSpPr>
          <p:nvPr>
            <p:ph type="body" sz="quarter" idx="14" hasCustomPrompt="1"/>
          </p:nvPr>
        </p:nvSpPr>
        <p:spPr>
          <a:xfrm>
            <a:off x="468000" y="1459200"/>
            <a:ext cx="8100000"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
        <p:nvSpPr>
          <p:cNvPr id="10" name="Titre 9"/>
          <p:cNvSpPr>
            <a:spLocks noGrp="1"/>
          </p:cNvSpPr>
          <p:nvPr>
            <p:ph type="title" hasCustomPrompt="1"/>
          </p:nvPr>
        </p:nvSpPr>
        <p:spPr>
          <a:xfrm>
            <a:off x="640690" y="322313"/>
            <a:ext cx="7927755" cy="384000"/>
          </a:xfrm>
        </p:spPr>
        <p:txBody>
          <a:bodyPr/>
          <a:lstStyle>
            <a:lvl1pPr>
              <a:defRPr/>
            </a:lvl1pPr>
          </a:lstStyle>
          <a:p>
            <a:r>
              <a:rPr lang="fr-FR" dirty="0"/>
              <a:t>Titre</a:t>
            </a:r>
          </a:p>
        </p:txBody>
      </p:sp>
    </p:spTree>
    <p:extLst>
      <p:ext uri="{BB962C8B-B14F-4D97-AF65-F5344CB8AC3E}">
        <p14:creationId xmlns:p14="http://schemas.microsoft.com/office/powerpoint/2010/main" val="37197553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texte 2 colonn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
        <p:nvSpPr>
          <p:cNvPr id="7" name="Espace réservé du texte 6"/>
          <p:cNvSpPr>
            <a:spLocks noGrp="1"/>
          </p:cNvSpPr>
          <p:nvPr>
            <p:ph type="body" sz="quarter" idx="13" hasCustomPrompt="1"/>
          </p:nvPr>
        </p:nvSpPr>
        <p:spPr>
          <a:xfrm>
            <a:off x="640689" y="748701"/>
            <a:ext cx="7927200" cy="568064"/>
          </a:xfrm>
        </p:spPr>
        <p:txBody>
          <a:bodyPr/>
          <a:lstStyle>
            <a:lvl1pPr marL="3175" indent="0">
              <a:spcAft>
                <a:spcPts val="0"/>
              </a:spcAft>
              <a:defRPr sz="1150" b="0">
                <a:solidFill>
                  <a:schemeClr val="tx1"/>
                </a:solidFill>
                <a:latin typeface="+mn-lt"/>
              </a:defRPr>
            </a:lvl1pPr>
            <a:lvl5pPr>
              <a:defRPr/>
            </a:lvl5pPr>
          </a:lstStyle>
          <a:p>
            <a:pPr lvl="0"/>
            <a:r>
              <a:rPr lang="fr-FR" noProof="0" dirty="0"/>
              <a:t>Sous-titre de la page</a:t>
            </a:r>
          </a:p>
        </p:txBody>
      </p:sp>
      <p:sp>
        <p:nvSpPr>
          <p:cNvPr id="9" name="Espace réservé du texte 6"/>
          <p:cNvSpPr>
            <a:spLocks noGrp="1"/>
          </p:cNvSpPr>
          <p:nvPr>
            <p:ph type="body" sz="quarter" idx="14" hasCustomPrompt="1"/>
          </p:nvPr>
        </p:nvSpPr>
        <p:spPr>
          <a:xfrm>
            <a:off x="468000" y="1459200"/>
            <a:ext cx="3978000"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
        <p:nvSpPr>
          <p:cNvPr id="10" name="Titre 9"/>
          <p:cNvSpPr>
            <a:spLocks noGrp="1"/>
          </p:cNvSpPr>
          <p:nvPr>
            <p:ph type="title" hasCustomPrompt="1"/>
          </p:nvPr>
        </p:nvSpPr>
        <p:spPr>
          <a:xfrm>
            <a:off x="640690" y="322313"/>
            <a:ext cx="7927755" cy="384000"/>
          </a:xfrm>
        </p:spPr>
        <p:txBody>
          <a:bodyPr/>
          <a:lstStyle>
            <a:lvl1pPr>
              <a:defRPr/>
            </a:lvl1pPr>
          </a:lstStyle>
          <a:p>
            <a:r>
              <a:rPr lang="fr-FR" dirty="0"/>
              <a:t>Titre</a:t>
            </a:r>
          </a:p>
        </p:txBody>
      </p:sp>
      <p:sp>
        <p:nvSpPr>
          <p:cNvPr id="11" name="Espace réservé du texte 6"/>
          <p:cNvSpPr>
            <a:spLocks noGrp="1"/>
          </p:cNvSpPr>
          <p:nvPr>
            <p:ph type="body" sz="quarter" idx="15" hasCustomPrompt="1"/>
          </p:nvPr>
        </p:nvSpPr>
        <p:spPr>
          <a:xfrm>
            <a:off x="4590653" y="1459200"/>
            <a:ext cx="3977791"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Tree>
    <p:extLst>
      <p:ext uri="{BB962C8B-B14F-4D97-AF65-F5344CB8AC3E}">
        <p14:creationId xmlns:p14="http://schemas.microsoft.com/office/powerpoint/2010/main" val="42929377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texte 3 colonne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
        <p:nvSpPr>
          <p:cNvPr id="7" name="Espace réservé du texte 6"/>
          <p:cNvSpPr>
            <a:spLocks noGrp="1"/>
          </p:cNvSpPr>
          <p:nvPr>
            <p:ph type="body" sz="quarter" idx="13" hasCustomPrompt="1"/>
          </p:nvPr>
        </p:nvSpPr>
        <p:spPr>
          <a:xfrm>
            <a:off x="640689" y="748701"/>
            <a:ext cx="7927200" cy="568064"/>
          </a:xfrm>
        </p:spPr>
        <p:txBody>
          <a:bodyPr/>
          <a:lstStyle>
            <a:lvl1pPr marL="3175" indent="0">
              <a:spcAft>
                <a:spcPts val="0"/>
              </a:spcAft>
              <a:defRPr sz="1150" b="0">
                <a:solidFill>
                  <a:schemeClr val="tx1"/>
                </a:solidFill>
                <a:latin typeface="+mn-lt"/>
              </a:defRPr>
            </a:lvl1pPr>
            <a:lvl5pPr>
              <a:defRPr/>
            </a:lvl5pPr>
          </a:lstStyle>
          <a:p>
            <a:pPr lvl="0"/>
            <a:r>
              <a:rPr lang="fr-FR" noProof="0" dirty="0"/>
              <a:t>Sous-titre de la page</a:t>
            </a:r>
          </a:p>
        </p:txBody>
      </p:sp>
      <p:sp>
        <p:nvSpPr>
          <p:cNvPr id="9" name="Espace réservé du texte 6"/>
          <p:cNvSpPr>
            <a:spLocks noGrp="1"/>
          </p:cNvSpPr>
          <p:nvPr>
            <p:ph type="body" sz="quarter" idx="14" hasCustomPrompt="1"/>
          </p:nvPr>
        </p:nvSpPr>
        <p:spPr>
          <a:xfrm>
            <a:off x="468000" y="1459200"/>
            <a:ext cx="2386800"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0" name="Titre 9"/>
          <p:cNvSpPr>
            <a:spLocks noGrp="1"/>
          </p:cNvSpPr>
          <p:nvPr>
            <p:ph type="title" hasCustomPrompt="1"/>
          </p:nvPr>
        </p:nvSpPr>
        <p:spPr>
          <a:xfrm>
            <a:off x="640690" y="322313"/>
            <a:ext cx="7927755" cy="384000"/>
          </a:xfrm>
        </p:spPr>
        <p:txBody>
          <a:bodyPr/>
          <a:lstStyle/>
          <a:p>
            <a:r>
              <a:rPr lang="fr-FR" dirty="0"/>
              <a:t>Titre</a:t>
            </a:r>
          </a:p>
        </p:txBody>
      </p:sp>
      <p:sp>
        <p:nvSpPr>
          <p:cNvPr id="12" name="Espace réservé du texte 6"/>
          <p:cNvSpPr>
            <a:spLocks noGrp="1"/>
          </p:cNvSpPr>
          <p:nvPr>
            <p:ph type="body" sz="quarter" idx="15" hasCustomPrompt="1"/>
          </p:nvPr>
        </p:nvSpPr>
        <p:spPr>
          <a:xfrm>
            <a:off x="3324228" y="1459200"/>
            <a:ext cx="2386800"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
        <p:nvSpPr>
          <p:cNvPr id="13" name="Espace réservé du texte 6"/>
          <p:cNvSpPr>
            <a:spLocks noGrp="1"/>
          </p:cNvSpPr>
          <p:nvPr>
            <p:ph type="body" sz="quarter" idx="16" hasCustomPrompt="1"/>
          </p:nvPr>
        </p:nvSpPr>
        <p:spPr>
          <a:xfrm>
            <a:off x="6180456" y="1459200"/>
            <a:ext cx="2387989"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Tree>
    <p:extLst>
      <p:ext uri="{BB962C8B-B14F-4D97-AF65-F5344CB8AC3E}">
        <p14:creationId xmlns:p14="http://schemas.microsoft.com/office/powerpoint/2010/main" val="32269532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re et texte 1 visuel">
    <p:spTree>
      <p:nvGrpSpPr>
        <p:cNvPr id="1" name=""/>
        <p:cNvGrpSpPr/>
        <p:nvPr/>
      </p:nvGrpSpPr>
      <p:grpSpPr>
        <a:xfrm>
          <a:off x="0" y="0"/>
          <a:ext cx="0" cy="0"/>
          <a:chOff x="0" y="0"/>
          <a:chExt cx="0" cy="0"/>
        </a:xfrm>
      </p:grpSpPr>
      <p:sp>
        <p:nvSpPr>
          <p:cNvPr id="9" name="Espace réservé pour une image  10"/>
          <p:cNvSpPr>
            <a:spLocks noGrp="1"/>
          </p:cNvSpPr>
          <p:nvPr>
            <p:ph type="pic" sz="quarter" idx="17" hasCustomPrompt="1"/>
          </p:nvPr>
        </p:nvSpPr>
        <p:spPr bwMode="gray">
          <a:xfrm>
            <a:off x="4572000" y="0"/>
            <a:ext cx="4572000" cy="6858000"/>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 </a:t>
            </a:r>
            <a:br>
              <a:rPr lang="fr-FR" noProof="0"/>
            </a:br>
            <a:r>
              <a:rPr lang="fr-FR" noProof="0"/>
              <a:t>puis disposer l’image en arrière plan </a:t>
            </a:r>
            <a:br>
              <a:rPr lang="fr-FR" noProof="0"/>
            </a:br>
            <a:r>
              <a:rPr lang="fr-FR" noProof="0"/>
              <a:t>(Sélectionner l’image avec le bouton droit de </a:t>
            </a:r>
            <a:br>
              <a:rPr lang="fr-FR" noProof="0"/>
            </a:br>
            <a:r>
              <a:rPr lang="fr-FR" noProof="0"/>
              <a:t>la souris / Mettre à l’arrière plan)</a:t>
            </a:r>
          </a:p>
        </p:txBody>
      </p:sp>
      <p:sp>
        <p:nvSpPr>
          <p:cNvPr id="2" name="Titre 1"/>
          <p:cNvSpPr>
            <a:spLocks noGrp="1"/>
          </p:cNvSpPr>
          <p:nvPr>
            <p:ph type="title" hasCustomPrompt="1"/>
          </p:nvPr>
        </p:nvSpPr>
        <p:spPr>
          <a:xfrm>
            <a:off x="640689" y="322313"/>
            <a:ext cx="3805200" cy="384000"/>
          </a:xfrm>
        </p:spPr>
        <p:txBody>
          <a:bodyPr/>
          <a:lstStyle>
            <a:lvl1pPr>
              <a:defRPr/>
            </a:lvl1pPr>
          </a:lstStyle>
          <a:p>
            <a:r>
              <a:rPr lang="fr-FR" dirty="0"/>
              <a:t>Titre</a:t>
            </a:r>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a:xfrm>
            <a:off x="4572000" y="0"/>
            <a:ext cx="4572000" cy="288032"/>
          </a:xfrm>
        </p:spPr>
        <p:txBody>
          <a:bodyPr/>
          <a:lstStyle>
            <a:lvl1pPr>
              <a:defRPr>
                <a:solidFill>
                  <a:schemeClr val="bg1"/>
                </a:solidFill>
              </a:defRPr>
            </a:lvl1pPr>
          </a:lstStyle>
          <a:p>
            <a:r>
              <a:rPr lang="fr-FR"/>
              <a:t>Comité Risque Modèle - 18/10/2022</a:t>
            </a:r>
          </a:p>
        </p:txBody>
      </p:sp>
      <p:sp>
        <p:nvSpPr>
          <p:cNvPr id="5" name="Espace réservé du numéro de diapositive 4"/>
          <p:cNvSpPr>
            <a:spLocks noGrp="1"/>
          </p:cNvSpPr>
          <p:nvPr>
            <p:ph type="sldNum" sz="quarter" idx="12"/>
          </p:nvPr>
        </p:nvSpPr>
        <p:spPr/>
        <p:txBody>
          <a:bodyPr/>
          <a:lstStyle>
            <a:lvl1pPr>
              <a:defRPr>
                <a:solidFill>
                  <a:schemeClr val="bg1"/>
                </a:solidFill>
              </a:defRPr>
            </a:lvl1pPr>
          </a:lstStyle>
          <a:p>
            <a:fld id="{733122C9-A0B9-462F-8757-0847AD287B63}" type="slidenum">
              <a:rPr lang="fr-FR" smtClean="0"/>
              <a:pPr/>
              <a:t>‹N°›</a:t>
            </a:fld>
            <a:endParaRPr lang="fr-FR"/>
          </a:p>
        </p:txBody>
      </p:sp>
      <p:sp>
        <p:nvSpPr>
          <p:cNvPr id="6" name="Espace réservé du texte 6"/>
          <p:cNvSpPr>
            <a:spLocks noGrp="1"/>
          </p:cNvSpPr>
          <p:nvPr>
            <p:ph type="body" sz="quarter" idx="13" hasCustomPrompt="1"/>
          </p:nvPr>
        </p:nvSpPr>
        <p:spPr>
          <a:xfrm>
            <a:off x="640689" y="748701"/>
            <a:ext cx="3805200" cy="568064"/>
          </a:xfrm>
        </p:spPr>
        <p:txBody>
          <a:bodyPr/>
          <a:lstStyle>
            <a:lvl1pPr marL="3175" indent="0">
              <a:spcAft>
                <a:spcPts val="0"/>
              </a:spcAft>
              <a:defRPr sz="1150" b="0">
                <a:solidFill>
                  <a:schemeClr val="tx1"/>
                </a:solidFill>
                <a:latin typeface="+mn-lt"/>
              </a:defRPr>
            </a:lvl1pPr>
            <a:lvl5pPr>
              <a:defRPr/>
            </a:lvl5pPr>
          </a:lstStyle>
          <a:p>
            <a:pPr lvl="0"/>
            <a:r>
              <a:rPr lang="fr-FR" noProof="0"/>
              <a:t>Sous-titre de la page</a:t>
            </a:r>
            <a:endParaRPr lang="fr-FR" noProof="0" dirty="0"/>
          </a:p>
        </p:txBody>
      </p:sp>
      <p:sp>
        <p:nvSpPr>
          <p:cNvPr id="7" name="Espace réservé du texte 6"/>
          <p:cNvSpPr>
            <a:spLocks noGrp="1"/>
          </p:cNvSpPr>
          <p:nvPr>
            <p:ph type="body" sz="quarter" idx="14" hasCustomPrompt="1"/>
          </p:nvPr>
        </p:nvSpPr>
        <p:spPr>
          <a:xfrm>
            <a:off x="468000" y="1459200"/>
            <a:ext cx="3978000"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
        <p:nvSpPr>
          <p:cNvPr id="8" name="Espace réservé du texte 4"/>
          <p:cNvSpPr>
            <a:spLocks noGrp="1"/>
          </p:cNvSpPr>
          <p:nvPr>
            <p:ph type="body" sz="quarter" idx="15" hasCustomPrompt="1"/>
          </p:nvPr>
        </p:nvSpPr>
        <p:spPr>
          <a:xfrm>
            <a:off x="4572000" y="6700800"/>
            <a:ext cx="1764000" cy="0"/>
          </a:xfrm>
          <a:solidFill>
            <a:schemeClr val="bg1"/>
          </a:solidFill>
          <a:ln w="12700">
            <a:solidFill>
              <a:schemeClr val="bg1"/>
            </a:solidFill>
          </a:ln>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1" name="Espace réservé du texte 4"/>
          <p:cNvSpPr>
            <a:spLocks noGrp="1"/>
          </p:cNvSpPr>
          <p:nvPr>
            <p:ph type="body" sz="quarter" idx="18" hasCustomPrompt="1"/>
          </p:nvPr>
        </p:nvSpPr>
        <p:spPr>
          <a:xfrm>
            <a:off x="7382708" y="6700800"/>
            <a:ext cx="1404000" cy="0"/>
          </a:xfrm>
          <a:solidFill>
            <a:schemeClr val="bg1"/>
          </a:solidFill>
          <a:ln w="12700">
            <a:solidFill>
              <a:schemeClr val="bg1"/>
            </a:solidFill>
          </a:ln>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2" name="Espace réservé du texte 4"/>
          <p:cNvSpPr>
            <a:spLocks noGrp="1"/>
          </p:cNvSpPr>
          <p:nvPr>
            <p:ph type="body" sz="quarter" idx="19" hasCustomPrompt="1"/>
          </p:nvPr>
        </p:nvSpPr>
        <p:spPr>
          <a:xfrm>
            <a:off x="6341400" y="6580800"/>
            <a:ext cx="1033200" cy="240000"/>
          </a:xfrm>
          <a:blipFill>
            <a:blip r:embed="rId2"/>
            <a:stretch>
              <a:fillRect/>
            </a:stretch>
          </a:blipFill>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26399489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re et texte 2 visuels">
    <p:spTree>
      <p:nvGrpSpPr>
        <p:cNvPr id="1" name=""/>
        <p:cNvGrpSpPr/>
        <p:nvPr/>
      </p:nvGrpSpPr>
      <p:grpSpPr>
        <a:xfrm>
          <a:off x="0" y="0"/>
          <a:ext cx="0" cy="0"/>
          <a:chOff x="0" y="0"/>
          <a:chExt cx="0" cy="0"/>
        </a:xfrm>
      </p:grpSpPr>
      <p:sp>
        <p:nvSpPr>
          <p:cNvPr id="12" name="Espace réservé pour une image  10"/>
          <p:cNvSpPr>
            <a:spLocks noGrp="1"/>
          </p:cNvSpPr>
          <p:nvPr>
            <p:ph type="pic" sz="quarter" idx="19" hasCustomPrompt="1"/>
          </p:nvPr>
        </p:nvSpPr>
        <p:spPr bwMode="gray">
          <a:xfrm>
            <a:off x="4572000" y="3738000"/>
            <a:ext cx="4572000" cy="3120000"/>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 </a:t>
            </a:r>
            <a:br>
              <a:rPr lang="fr-FR" noProof="0"/>
            </a:br>
            <a:r>
              <a:rPr lang="fr-FR" noProof="0"/>
              <a:t>puis disposer l’image en arrière plan </a:t>
            </a:r>
            <a:br>
              <a:rPr lang="fr-FR" noProof="0"/>
            </a:br>
            <a:r>
              <a:rPr lang="fr-FR" noProof="0"/>
              <a:t>(Sélectionner l’image avec le bouton droit de </a:t>
            </a:r>
            <a:br>
              <a:rPr lang="fr-FR" noProof="0"/>
            </a:br>
            <a:r>
              <a:rPr lang="fr-FR" noProof="0"/>
              <a:t>la souris / Mettre à l’arrière plan)</a:t>
            </a:r>
          </a:p>
        </p:txBody>
      </p:sp>
      <p:sp>
        <p:nvSpPr>
          <p:cNvPr id="9" name="Espace réservé pour une image  10"/>
          <p:cNvSpPr>
            <a:spLocks noGrp="1"/>
          </p:cNvSpPr>
          <p:nvPr>
            <p:ph type="pic" sz="quarter" idx="17" hasCustomPrompt="1"/>
          </p:nvPr>
        </p:nvSpPr>
        <p:spPr bwMode="gray">
          <a:xfrm>
            <a:off x="4572000" y="426000"/>
            <a:ext cx="4572000" cy="3120000"/>
          </a:xfrm>
          <a:solidFill>
            <a:schemeClr val="bg1">
              <a:lumMod val="85000"/>
            </a:schemeClr>
          </a:solidFill>
        </p:spPr>
        <p:txBody>
          <a:bodyPr tIns="126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solidFill>
                  <a:schemeClr val="accent1"/>
                </a:solidFill>
              </a:defRPr>
            </a:lvl1pPr>
          </a:lstStyle>
          <a:p>
            <a:r>
              <a:rPr lang="fr-FR" noProof="0"/>
              <a:t>Sélectionner l’icône pour insérer une image</a:t>
            </a:r>
          </a:p>
        </p:txBody>
      </p:sp>
      <p:sp>
        <p:nvSpPr>
          <p:cNvPr id="2" name="Titre 1"/>
          <p:cNvSpPr>
            <a:spLocks noGrp="1"/>
          </p:cNvSpPr>
          <p:nvPr>
            <p:ph type="title" hasCustomPrompt="1"/>
          </p:nvPr>
        </p:nvSpPr>
        <p:spPr>
          <a:xfrm>
            <a:off x="640690" y="322313"/>
            <a:ext cx="3805973" cy="384000"/>
          </a:xfrm>
        </p:spPr>
        <p:txBody>
          <a:bodyPr/>
          <a:lstStyle>
            <a:lvl1pPr>
              <a:defRPr/>
            </a:lvl1pPr>
          </a:lstStyle>
          <a:p>
            <a:r>
              <a:rPr lang="fr-FR" dirty="0"/>
              <a:t>Titre</a:t>
            </a:r>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lvl1pPr>
              <a:defRPr>
                <a:solidFill>
                  <a:schemeClr val="bg1"/>
                </a:solidFill>
              </a:defRPr>
            </a:lvl1pPr>
          </a:lstStyle>
          <a:p>
            <a:fld id="{733122C9-A0B9-462F-8757-0847AD287B63}" type="slidenum">
              <a:rPr lang="fr-FR" smtClean="0"/>
              <a:pPr/>
              <a:t>‹N°›</a:t>
            </a:fld>
            <a:endParaRPr lang="fr-FR"/>
          </a:p>
        </p:txBody>
      </p:sp>
      <p:sp>
        <p:nvSpPr>
          <p:cNvPr id="6" name="Espace réservé du texte 6"/>
          <p:cNvSpPr>
            <a:spLocks noGrp="1"/>
          </p:cNvSpPr>
          <p:nvPr>
            <p:ph type="body" sz="quarter" idx="13" hasCustomPrompt="1"/>
          </p:nvPr>
        </p:nvSpPr>
        <p:spPr>
          <a:xfrm>
            <a:off x="640690" y="748701"/>
            <a:ext cx="3805707" cy="568064"/>
          </a:xfrm>
        </p:spPr>
        <p:txBody>
          <a:bodyPr/>
          <a:lstStyle>
            <a:lvl1pPr marL="3175" indent="0">
              <a:spcAft>
                <a:spcPts val="0"/>
              </a:spcAft>
              <a:defRPr sz="1150" b="0">
                <a:solidFill>
                  <a:schemeClr val="tx1"/>
                </a:solidFill>
                <a:latin typeface="+mn-lt"/>
              </a:defRPr>
            </a:lvl1pPr>
            <a:lvl5pPr>
              <a:defRPr/>
            </a:lvl5pPr>
          </a:lstStyle>
          <a:p>
            <a:pPr lvl="0"/>
            <a:r>
              <a:rPr lang="fr-FR" noProof="0"/>
              <a:t>Sous-titre de la page</a:t>
            </a:r>
            <a:endParaRPr lang="fr-FR" noProof="0" dirty="0"/>
          </a:p>
        </p:txBody>
      </p:sp>
      <p:sp>
        <p:nvSpPr>
          <p:cNvPr id="7" name="Espace réservé du texte 6"/>
          <p:cNvSpPr>
            <a:spLocks noGrp="1"/>
          </p:cNvSpPr>
          <p:nvPr>
            <p:ph type="body" sz="quarter" idx="14" hasCustomPrompt="1"/>
          </p:nvPr>
        </p:nvSpPr>
        <p:spPr>
          <a:xfrm>
            <a:off x="468000" y="1459200"/>
            <a:ext cx="3978000"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
        <p:nvSpPr>
          <p:cNvPr id="13" name="Espace réservé du texte 4"/>
          <p:cNvSpPr>
            <a:spLocks noGrp="1"/>
          </p:cNvSpPr>
          <p:nvPr>
            <p:ph type="body" sz="quarter" idx="20" hasCustomPrompt="1"/>
          </p:nvPr>
        </p:nvSpPr>
        <p:spPr>
          <a:xfrm>
            <a:off x="6341400" y="6580800"/>
            <a:ext cx="1033200" cy="240000"/>
          </a:xfrm>
          <a:blipFill>
            <a:blip r:embed="rId2"/>
            <a:stretch>
              <a:fillRect/>
            </a:stretch>
          </a:blip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6" name="Espace réservé du texte 4"/>
          <p:cNvSpPr>
            <a:spLocks noGrp="1"/>
          </p:cNvSpPr>
          <p:nvPr>
            <p:ph type="body" sz="quarter" idx="15" hasCustomPrompt="1"/>
          </p:nvPr>
        </p:nvSpPr>
        <p:spPr>
          <a:xfrm>
            <a:off x="4572000" y="6700800"/>
            <a:ext cx="1764000" cy="0"/>
          </a:xfrm>
          <a:solidFill>
            <a:schemeClr val="bg1"/>
          </a:solidFill>
          <a:ln w="12700">
            <a:solidFill>
              <a:schemeClr val="bg1"/>
            </a:solidFill>
          </a:ln>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7" name="Espace réservé du texte 4"/>
          <p:cNvSpPr>
            <a:spLocks noGrp="1"/>
          </p:cNvSpPr>
          <p:nvPr>
            <p:ph type="body" sz="quarter" idx="18" hasCustomPrompt="1"/>
          </p:nvPr>
        </p:nvSpPr>
        <p:spPr>
          <a:xfrm>
            <a:off x="7382708" y="6700800"/>
            <a:ext cx="1404000" cy="0"/>
          </a:xfrm>
          <a:solidFill>
            <a:schemeClr val="bg1"/>
          </a:solidFill>
          <a:ln w="12700">
            <a:solidFill>
              <a:schemeClr val="bg1"/>
            </a:solidFill>
          </a:ln>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40286332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re et texte chiffres clés">
    <p:spTree>
      <p:nvGrpSpPr>
        <p:cNvPr id="1" name=""/>
        <p:cNvGrpSpPr/>
        <p:nvPr/>
      </p:nvGrpSpPr>
      <p:grpSpPr>
        <a:xfrm>
          <a:off x="0" y="0"/>
          <a:ext cx="0" cy="0"/>
          <a:chOff x="0" y="0"/>
          <a:chExt cx="0" cy="0"/>
        </a:xfrm>
      </p:grpSpPr>
      <p:sp>
        <p:nvSpPr>
          <p:cNvPr id="9" name="Rectangle 8"/>
          <p:cNvSpPr/>
          <p:nvPr userDrawn="1"/>
        </p:nvSpPr>
        <p:spPr>
          <a:xfrm>
            <a:off x="4572000" y="1"/>
            <a:ext cx="457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2" name="Titre 1"/>
          <p:cNvSpPr>
            <a:spLocks noGrp="1"/>
          </p:cNvSpPr>
          <p:nvPr>
            <p:ph type="title" hasCustomPrompt="1"/>
          </p:nvPr>
        </p:nvSpPr>
        <p:spPr>
          <a:xfrm>
            <a:off x="640689" y="740701"/>
            <a:ext cx="3805200" cy="384000"/>
          </a:xfrm>
        </p:spPr>
        <p:txBody>
          <a:bodyPr/>
          <a:lstStyle>
            <a:lvl1pPr>
              <a:defRPr/>
            </a:lvl1pPr>
          </a:lstStyle>
          <a:p>
            <a:r>
              <a:rPr lang="fr-FR" dirty="0"/>
              <a:t>Titre</a:t>
            </a:r>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a:xfrm>
            <a:off x="4572000" y="0"/>
            <a:ext cx="4572000" cy="288032"/>
          </a:xfrm>
        </p:spPr>
        <p:txBody>
          <a:bodyPr/>
          <a:lstStyle>
            <a:lvl1pPr>
              <a:defRPr>
                <a:solidFill>
                  <a:schemeClr val="bg1"/>
                </a:solidFill>
              </a:defRPr>
            </a:lvl1pPr>
          </a:lstStyle>
          <a:p>
            <a:r>
              <a:rPr lang="fr-FR"/>
              <a:t>Comité Risque Modèle - 18/10/2022</a:t>
            </a:r>
          </a:p>
        </p:txBody>
      </p:sp>
      <p:sp>
        <p:nvSpPr>
          <p:cNvPr id="5" name="Espace réservé du numéro de diapositive 4"/>
          <p:cNvSpPr>
            <a:spLocks noGrp="1"/>
          </p:cNvSpPr>
          <p:nvPr>
            <p:ph type="sldNum" sz="quarter" idx="12"/>
          </p:nvPr>
        </p:nvSpPr>
        <p:spPr/>
        <p:txBody>
          <a:bodyPr/>
          <a:lstStyle>
            <a:lvl1pPr>
              <a:defRPr>
                <a:solidFill>
                  <a:schemeClr val="bg1"/>
                </a:solidFill>
              </a:defRPr>
            </a:lvl1pPr>
          </a:lstStyle>
          <a:p>
            <a:fld id="{733122C9-A0B9-462F-8757-0847AD287B63}" type="slidenum">
              <a:rPr lang="fr-FR" smtClean="0"/>
              <a:pPr/>
              <a:t>‹N°›</a:t>
            </a:fld>
            <a:endParaRPr lang="fr-FR"/>
          </a:p>
        </p:txBody>
      </p:sp>
      <p:sp>
        <p:nvSpPr>
          <p:cNvPr id="6" name="Espace réservé du texte 6"/>
          <p:cNvSpPr>
            <a:spLocks noGrp="1"/>
          </p:cNvSpPr>
          <p:nvPr>
            <p:ph type="body" sz="quarter" idx="13" hasCustomPrompt="1"/>
          </p:nvPr>
        </p:nvSpPr>
        <p:spPr>
          <a:xfrm>
            <a:off x="640689" y="1167089"/>
            <a:ext cx="3805200" cy="568064"/>
          </a:xfrm>
        </p:spPr>
        <p:txBody>
          <a:bodyPr/>
          <a:lstStyle>
            <a:lvl1pPr marL="3175" indent="0">
              <a:spcAft>
                <a:spcPts val="0"/>
              </a:spcAft>
              <a:defRPr sz="1150" b="0">
                <a:solidFill>
                  <a:schemeClr val="tx1"/>
                </a:solidFill>
                <a:latin typeface="+mn-lt"/>
              </a:defRPr>
            </a:lvl1pPr>
            <a:lvl5pPr>
              <a:defRPr/>
            </a:lvl5pPr>
          </a:lstStyle>
          <a:p>
            <a:pPr lvl="0"/>
            <a:r>
              <a:rPr lang="fr-FR" noProof="0" dirty="0"/>
              <a:t>Sous-titre de la page</a:t>
            </a:r>
          </a:p>
        </p:txBody>
      </p:sp>
      <p:sp>
        <p:nvSpPr>
          <p:cNvPr id="7" name="Espace réservé du texte 6"/>
          <p:cNvSpPr>
            <a:spLocks noGrp="1"/>
          </p:cNvSpPr>
          <p:nvPr>
            <p:ph type="body" sz="quarter" idx="14" hasCustomPrompt="1"/>
          </p:nvPr>
        </p:nvSpPr>
        <p:spPr>
          <a:xfrm>
            <a:off x="468000" y="1877588"/>
            <a:ext cx="3978000" cy="4800000"/>
          </a:xfrm>
        </p:spPr>
        <p:txBody>
          <a:bodyPr/>
          <a:lstStyle>
            <a:lvl2pPr>
              <a:spcAft>
                <a:spcPts val="0"/>
              </a:spcAft>
              <a:defRPr/>
            </a:lvl2pPr>
            <a:lvl3pPr>
              <a:spcBef>
                <a:spcPts val="0"/>
              </a:spcBef>
              <a:defRPr/>
            </a:lvl3pPr>
            <a:lvl4pPr>
              <a:spcBef>
                <a:spcPts val="0"/>
              </a:spcBef>
              <a:defRPr/>
            </a:lvl4pPr>
            <a:lvl5pPr>
              <a:spcBef>
                <a:spcPts val="0"/>
              </a:spcBef>
              <a:defRPr/>
            </a:lvl5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2" name="Espace réservé du texte 4"/>
          <p:cNvSpPr>
            <a:spLocks noGrp="1"/>
          </p:cNvSpPr>
          <p:nvPr>
            <p:ph type="body" sz="quarter" idx="19" hasCustomPrompt="1"/>
          </p:nvPr>
        </p:nvSpPr>
        <p:spPr>
          <a:xfrm>
            <a:off x="6341400" y="6580800"/>
            <a:ext cx="1033200" cy="240000"/>
          </a:xfrm>
          <a:blipFill>
            <a:blip r:embed="rId2"/>
            <a:stretch>
              <a:fillRect/>
            </a:stretch>
          </a:blipFill>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14" name="Espace réservé du texte 13"/>
          <p:cNvSpPr>
            <a:spLocks noGrp="1"/>
          </p:cNvSpPr>
          <p:nvPr>
            <p:ph type="body" sz="quarter" idx="20" hasCustomPrompt="1"/>
          </p:nvPr>
        </p:nvSpPr>
        <p:spPr>
          <a:xfrm>
            <a:off x="4860033" y="836713"/>
            <a:ext cx="543469" cy="138499"/>
          </a:xfrm>
          <a:solidFill>
            <a:schemeClr val="bg1"/>
          </a:solidFill>
        </p:spPr>
        <p:txBody>
          <a:bodyPr wrap="none" lIns="54000" rIns="54000">
            <a:spAutoFit/>
          </a:bodyPr>
          <a:lstStyle>
            <a:lvl1pPr marL="0" indent="0" algn="l">
              <a:spcAft>
                <a:spcPts val="0"/>
              </a:spcAft>
              <a:defRPr sz="900">
                <a:solidFill>
                  <a:schemeClr val="accent6"/>
                </a:solidFill>
              </a:defRPr>
            </a:lvl1pPr>
          </a:lstStyle>
          <a:p>
            <a:pPr lvl="0"/>
            <a:r>
              <a:rPr lang="fr-FR" dirty="0"/>
              <a:t>Chiffres</a:t>
            </a:r>
          </a:p>
        </p:txBody>
      </p:sp>
      <p:sp>
        <p:nvSpPr>
          <p:cNvPr id="16" name="Espace réservé du texte 15"/>
          <p:cNvSpPr>
            <a:spLocks noGrp="1"/>
          </p:cNvSpPr>
          <p:nvPr>
            <p:ph type="body" sz="quarter" idx="21" hasCustomPrompt="1"/>
          </p:nvPr>
        </p:nvSpPr>
        <p:spPr>
          <a:xfrm>
            <a:off x="4860031" y="1424528"/>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17" name="Espace réservé du texte 15"/>
          <p:cNvSpPr>
            <a:spLocks noGrp="1"/>
          </p:cNvSpPr>
          <p:nvPr>
            <p:ph type="body" sz="quarter" idx="22" hasCustomPrompt="1"/>
          </p:nvPr>
        </p:nvSpPr>
        <p:spPr>
          <a:xfrm>
            <a:off x="5855254" y="1424528"/>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18" name="Espace réservé du texte 15"/>
          <p:cNvSpPr>
            <a:spLocks noGrp="1"/>
          </p:cNvSpPr>
          <p:nvPr>
            <p:ph type="body" sz="quarter" idx="23" hasCustomPrompt="1"/>
          </p:nvPr>
        </p:nvSpPr>
        <p:spPr>
          <a:xfrm>
            <a:off x="6850477" y="1424528"/>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19" name="Espace réservé du texte 15"/>
          <p:cNvSpPr>
            <a:spLocks noGrp="1"/>
          </p:cNvSpPr>
          <p:nvPr>
            <p:ph type="body" sz="quarter" idx="24" hasCustomPrompt="1"/>
          </p:nvPr>
        </p:nvSpPr>
        <p:spPr>
          <a:xfrm>
            <a:off x="7845700" y="1424528"/>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20" name="Espace réservé du texte 15"/>
          <p:cNvSpPr>
            <a:spLocks noGrp="1"/>
          </p:cNvSpPr>
          <p:nvPr>
            <p:ph type="body" sz="quarter" idx="25" hasCustomPrompt="1"/>
          </p:nvPr>
        </p:nvSpPr>
        <p:spPr>
          <a:xfrm>
            <a:off x="4860031" y="2589357"/>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21" name="Espace réservé du texte 15"/>
          <p:cNvSpPr>
            <a:spLocks noGrp="1"/>
          </p:cNvSpPr>
          <p:nvPr>
            <p:ph type="body" sz="quarter" idx="26" hasCustomPrompt="1"/>
          </p:nvPr>
        </p:nvSpPr>
        <p:spPr>
          <a:xfrm>
            <a:off x="5855254" y="2589357"/>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22" name="Espace réservé du texte 15"/>
          <p:cNvSpPr>
            <a:spLocks noGrp="1"/>
          </p:cNvSpPr>
          <p:nvPr>
            <p:ph type="body" sz="quarter" idx="27" hasCustomPrompt="1"/>
          </p:nvPr>
        </p:nvSpPr>
        <p:spPr>
          <a:xfrm>
            <a:off x="6850477" y="2589357"/>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23" name="Espace réservé du texte 15"/>
          <p:cNvSpPr>
            <a:spLocks noGrp="1"/>
          </p:cNvSpPr>
          <p:nvPr>
            <p:ph type="body" sz="quarter" idx="28" hasCustomPrompt="1"/>
          </p:nvPr>
        </p:nvSpPr>
        <p:spPr>
          <a:xfrm>
            <a:off x="7845700" y="2589357"/>
            <a:ext cx="828000" cy="1092371"/>
          </a:xfrm>
        </p:spPr>
        <p:txBody>
          <a:bodyPr/>
          <a:lstStyle>
            <a:lvl1pPr marL="0" indent="0">
              <a:spcAft>
                <a:spcPts val="600"/>
              </a:spcAft>
              <a:buFont typeface="Arial" pitchFamily="34" charset="0"/>
              <a:buNone/>
              <a:defRPr sz="1800">
                <a:solidFill>
                  <a:schemeClr val="accent6"/>
                </a:solidFill>
              </a:defRPr>
            </a:lvl1pPr>
            <a:lvl2pPr marL="0" indent="0">
              <a:spcAft>
                <a:spcPts val="400"/>
              </a:spcAft>
              <a:buFont typeface="Arial" pitchFamily="34" charset="0"/>
              <a:buNone/>
              <a:defRPr sz="600">
                <a:solidFill>
                  <a:schemeClr val="accent6"/>
                </a:solidFill>
              </a:defRPr>
            </a:lvl2pPr>
            <a:lvl3pPr marL="0" indent="0">
              <a:buNone/>
              <a:defRPr sz="600" b="0">
                <a:solidFill>
                  <a:schemeClr val="bg1"/>
                </a:solidFill>
              </a:defRPr>
            </a:lvl3pPr>
          </a:lstStyle>
          <a:p>
            <a:pPr lvl="0"/>
            <a:r>
              <a:rPr lang="fr-FR" dirty="0"/>
              <a:t>00</a:t>
            </a:r>
          </a:p>
          <a:p>
            <a:pPr lvl="1"/>
            <a:r>
              <a:rPr lang="fr-FR" dirty="0"/>
              <a:t>Titre</a:t>
            </a:r>
          </a:p>
          <a:p>
            <a:pPr lvl="2"/>
            <a:r>
              <a:rPr lang="fr-FR" dirty="0"/>
              <a:t>Texte</a:t>
            </a:r>
          </a:p>
        </p:txBody>
      </p:sp>
      <p:sp>
        <p:nvSpPr>
          <p:cNvPr id="24" name="Espace réservé du texte 4"/>
          <p:cNvSpPr>
            <a:spLocks noGrp="1"/>
          </p:cNvSpPr>
          <p:nvPr>
            <p:ph type="body" sz="quarter" idx="15" hasCustomPrompt="1"/>
          </p:nvPr>
        </p:nvSpPr>
        <p:spPr>
          <a:xfrm>
            <a:off x="4572000" y="6700800"/>
            <a:ext cx="1764000" cy="0"/>
          </a:xfrm>
          <a:solidFill>
            <a:schemeClr val="bg1"/>
          </a:solidFill>
          <a:ln w="12700">
            <a:solidFill>
              <a:schemeClr val="bg1"/>
            </a:solidFill>
          </a:ln>
        </p:spPr>
        <p:txBody>
          <a:bodyPr anchor="ctr" anchorCtr="0"/>
          <a:lstStyle>
            <a:lvl1pPr marL="0" indent="0" algn="ctr">
              <a:defRPr sz="100">
                <a:solidFill>
                  <a:schemeClr val="bg1">
                    <a:alpha val="0"/>
                  </a:schemeClr>
                </a:solidFill>
              </a:defRPr>
            </a:lvl1pPr>
          </a:lstStyle>
          <a:p>
            <a:pPr lvl="0"/>
            <a:r>
              <a:rPr lang="fr-FR"/>
              <a:t> </a:t>
            </a:r>
            <a:endParaRPr lang="fr-FR" dirty="0"/>
          </a:p>
        </p:txBody>
      </p:sp>
      <p:sp>
        <p:nvSpPr>
          <p:cNvPr id="25" name="Espace réservé du texte 4"/>
          <p:cNvSpPr>
            <a:spLocks noGrp="1"/>
          </p:cNvSpPr>
          <p:nvPr>
            <p:ph type="body" sz="quarter" idx="18" hasCustomPrompt="1"/>
          </p:nvPr>
        </p:nvSpPr>
        <p:spPr>
          <a:xfrm>
            <a:off x="7382708" y="6700800"/>
            <a:ext cx="1404000" cy="0"/>
          </a:xfrm>
          <a:solidFill>
            <a:schemeClr val="bg1"/>
          </a:solidFill>
          <a:ln w="12700">
            <a:solidFill>
              <a:schemeClr val="bg1"/>
            </a:solidFill>
          </a:ln>
        </p:spPr>
        <p:txBody>
          <a:bodyPr anchor="ctr" anchorCtr="0"/>
          <a:lstStyle>
            <a:lvl1pPr marL="0" indent="0" algn="ctr">
              <a:defRPr sz="100">
                <a:solidFill>
                  <a:schemeClr val="bg1">
                    <a:alpha val="0"/>
                  </a:schemeClr>
                </a:solidFill>
              </a:defRPr>
            </a:lvl1pPr>
          </a:lstStyle>
          <a:p>
            <a:pPr lvl="0"/>
            <a:r>
              <a:rPr lang="fr-FR"/>
              <a:t> </a:t>
            </a:r>
            <a:endParaRPr lang="fr-FR" dirty="0"/>
          </a:p>
        </p:txBody>
      </p:sp>
    </p:spTree>
    <p:extLst>
      <p:ext uri="{BB962C8B-B14F-4D97-AF65-F5344CB8AC3E}">
        <p14:creationId xmlns:p14="http://schemas.microsoft.com/office/powerpoint/2010/main" val="17279118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xergue A">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40690" y="739200"/>
            <a:ext cx="7927755" cy="384000"/>
          </a:xfrm>
        </p:spPr>
        <p:txBody>
          <a:bodyPr/>
          <a:lstStyle>
            <a:lvl1pPr>
              <a:defRPr/>
            </a:lvl1pPr>
          </a:lstStyle>
          <a:p>
            <a:r>
              <a:rPr lang="fr-FR" dirty="0"/>
              <a:t>Titre</a:t>
            </a:r>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
        <p:nvSpPr>
          <p:cNvPr id="9" name="Espace réservé du texte 8"/>
          <p:cNvSpPr>
            <a:spLocks noGrp="1"/>
          </p:cNvSpPr>
          <p:nvPr>
            <p:ph type="body" sz="quarter" idx="14" hasCustomPrompt="1"/>
          </p:nvPr>
        </p:nvSpPr>
        <p:spPr>
          <a:xfrm>
            <a:off x="640690" y="1832124"/>
            <a:ext cx="3852863" cy="4323275"/>
          </a:xfrm>
        </p:spPr>
        <p:txBody>
          <a:bodyPr/>
          <a:lstStyle>
            <a:lvl1pPr marL="0" indent="0">
              <a:lnSpc>
                <a:spcPct val="96000"/>
              </a:lnSpc>
              <a:spcAft>
                <a:spcPts val="0"/>
              </a:spcAft>
              <a:defRPr sz="2500"/>
            </a:lvl1pPr>
          </a:lstStyle>
          <a:p>
            <a:pPr lvl="0"/>
            <a:r>
              <a:rPr lang="fr-FR" dirty="0"/>
              <a:t>Texte</a:t>
            </a:r>
          </a:p>
        </p:txBody>
      </p:sp>
      <p:sp>
        <p:nvSpPr>
          <p:cNvPr id="11" name="Espace réservé du texte 10"/>
          <p:cNvSpPr>
            <a:spLocks noGrp="1"/>
          </p:cNvSpPr>
          <p:nvPr>
            <p:ph type="body" sz="quarter" idx="15" hasCustomPrompt="1"/>
          </p:nvPr>
        </p:nvSpPr>
        <p:spPr>
          <a:xfrm>
            <a:off x="5111750" y="1933841"/>
            <a:ext cx="3455988" cy="3888316"/>
          </a:xfrm>
        </p:spPr>
        <p:txBody>
          <a:bodyPr/>
          <a:lstStyle>
            <a:lvl1pPr marL="0" indent="0">
              <a:lnSpc>
                <a:spcPct val="50000"/>
              </a:lnSpc>
              <a:spcBef>
                <a:spcPts val="1400"/>
              </a:spcBef>
              <a:spcAft>
                <a:spcPts val="0"/>
              </a:spcAft>
              <a:defRPr sz="2000" b="0">
                <a:solidFill>
                  <a:schemeClr val="accent1"/>
                </a:solidFill>
                <a:latin typeface="Rawline Light" pitchFamily="2" charset="0"/>
              </a:defRPr>
            </a:lvl1pPr>
            <a:lvl2pPr marL="144000" indent="0">
              <a:defRPr sz="800" b="1">
                <a:solidFill>
                  <a:schemeClr val="accent1"/>
                </a:solidFill>
              </a:defRPr>
            </a:lvl2pPr>
            <a:lvl3pPr marL="144000" indent="0">
              <a:buNone/>
              <a:defRPr sz="800" b="0">
                <a:solidFill>
                  <a:schemeClr val="accent1"/>
                </a:solidFill>
              </a:defRPr>
            </a:lvl3pPr>
          </a:lstStyle>
          <a:p>
            <a:pPr lvl="0"/>
            <a:r>
              <a:rPr lang="fr-FR" dirty="0"/>
              <a:t>–</a:t>
            </a:r>
          </a:p>
          <a:p>
            <a:pPr lvl="1"/>
            <a:r>
              <a:rPr lang="fr-FR" dirty="0"/>
              <a:t>Texte</a:t>
            </a:r>
          </a:p>
          <a:p>
            <a:pPr lvl="2"/>
            <a:r>
              <a:rPr lang="fr-FR" dirty="0"/>
              <a:t>Texte</a:t>
            </a:r>
          </a:p>
        </p:txBody>
      </p:sp>
      <p:sp>
        <p:nvSpPr>
          <p:cNvPr id="12" name="Espace réservé du texte 6"/>
          <p:cNvSpPr>
            <a:spLocks noGrp="1"/>
          </p:cNvSpPr>
          <p:nvPr>
            <p:ph type="body" sz="quarter" idx="13" hasCustomPrompt="1"/>
          </p:nvPr>
        </p:nvSpPr>
        <p:spPr>
          <a:xfrm>
            <a:off x="640689" y="1167089"/>
            <a:ext cx="7927200" cy="568064"/>
          </a:xfrm>
        </p:spPr>
        <p:txBody>
          <a:bodyPr/>
          <a:lstStyle>
            <a:lvl1pPr marL="3175" indent="0">
              <a:spcAft>
                <a:spcPts val="0"/>
              </a:spcAft>
              <a:defRPr sz="1150" b="0">
                <a:solidFill>
                  <a:schemeClr val="tx1"/>
                </a:solidFill>
                <a:latin typeface="+mn-lt"/>
              </a:defRPr>
            </a:lvl1pPr>
            <a:lvl5pPr>
              <a:defRPr/>
            </a:lvl5pPr>
          </a:lstStyle>
          <a:p>
            <a:pPr lvl="0"/>
            <a:r>
              <a:rPr lang="fr-FR" noProof="0" dirty="0"/>
              <a:t>Sous-titre de la page</a:t>
            </a:r>
          </a:p>
        </p:txBody>
      </p:sp>
    </p:spTree>
    <p:extLst>
      <p:ext uri="{BB962C8B-B14F-4D97-AF65-F5344CB8AC3E}">
        <p14:creationId xmlns:p14="http://schemas.microsoft.com/office/powerpoint/2010/main" val="79657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2 contenus_a">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4033205"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7" name="Espace réservé du contenu 2"/>
          <p:cNvSpPr>
            <a:spLocks noGrp="1"/>
          </p:cNvSpPr>
          <p:nvPr>
            <p:ph idx="13" hasCustomPrompt="1"/>
          </p:nvPr>
        </p:nvSpPr>
        <p:spPr bwMode="gray">
          <a:xfrm>
            <a:off x="4752020" y="1520826"/>
            <a:ext cx="4033205"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xergue B">
    <p:spTree>
      <p:nvGrpSpPr>
        <p:cNvPr id="1" name=""/>
        <p:cNvGrpSpPr/>
        <p:nvPr/>
      </p:nvGrpSpPr>
      <p:grpSpPr>
        <a:xfrm>
          <a:off x="0" y="0"/>
          <a:ext cx="0" cy="0"/>
          <a:chOff x="0" y="0"/>
          <a:chExt cx="0" cy="0"/>
        </a:xfrm>
      </p:grpSpPr>
      <p:sp>
        <p:nvSpPr>
          <p:cNvPr id="9" name="Espace réservé du texte 8"/>
          <p:cNvSpPr>
            <a:spLocks noGrp="1"/>
          </p:cNvSpPr>
          <p:nvPr>
            <p:ph type="body" sz="quarter" idx="15" hasCustomPrompt="1"/>
          </p:nvPr>
        </p:nvSpPr>
        <p:spPr bwMode="gray">
          <a:xfrm>
            <a:off x="639944" y="644691"/>
            <a:ext cx="7928500" cy="1856777"/>
          </a:xfrm>
          <a:custGeom>
            <a:avLst/>
            <a:gdLst>
              <a:gd name="connsiteX0" fmla="*/ 7928500 w 7928500"/>
              <a:gd name="connsiteY0" fmla="*/ 1785234 h 1785234"/>
              <a:gd name="connsiteX1" fmla="*/ 0 w 7928500"/>
              <a:gd name="connsiteY1" fmla="*/ 1785216 h 1785234"/>
              <a:gd name="connsiteX2" fmla="*/ 0 w 7928500"/>
              <a:gd name="connsiteY2" fmla="*/ 18 h 1785234"/>
              <a:gd name="connsiteX3" fmla="*/ 7928500 w 7928500"/>
              <a:gd name="connsiteY3" fmla="*/ 0 h 1785234"/>
              <a:gd name="connsiteX4" fmla="*/ 7928500 w 7928500"/>
              <a:gd name="connsiteY4" fmla="*/ 1785234 h 1785234"/>
              <a:gd name="connsiteX0" fmla="*/ 7928500 w 7928500"/>
              <a:gd name="connsiteY0" fmla="*/ 1785234 h 1785234"/>
              <a:gd name="connsiteX1" fmla="*/ 0 w 7928500"/>
              <a:gd name="connsiteY1" fmla="*/ 1785216 h 1785234"/>
              <a:gd name="connsiteX2" fmla="*/ 0 w 7928500"/>
              <a:gd name="connsiteY2" fmla="*/ 18 h 1785234"/>
              <a:gd name="connsiteX3" fmla="*/ 7928500 w 7928500"/>
              <a:gd name="connsiteY3" fmla="*/ 0 h 1785234"/>
              <a:gd name="connsiteX0" fmla="*/ 7928500 w 7928500"/>
              <a:gd name="connsiteY0" fmla="*/ 1785234 h 1785234"/>
              <a:gd name="connsiteX1" fmla="*/ 0 w 7928500"/>
              <a:gd name="connsiteY1" fmla="*/ 1785216 h 1785234"/>
              <a:gd name="connsiteX2" fmla="*/ 0 w 7928500"/>
              <a:gd name="connsiteY2" fmla="*/ 18 h 1785234"/>
              <a:gd name="connsiteX3" fmla="*/ 7928500 w 7928500"/>
              <a:gd name="connsiteY3" fmla="*/ 0 h 1785234"/>
              <a:gd name="connsiteX4" fmla="*/ 7928500 w 7928500"/>
              <a:gd name="connsiteY4" fmla="*/ 1785234 h 1785234"/>
              <a:gd name="connsiteX0" fmla="*/ 7928500 w 7928500"/>
              <a:gd name="connsiteY0" fmla="*/ 1785234 h 1785234"/>
              <a:gd name="connsiteX1" fmla="*/ 0 w 7928500"/>
              <a:gd name="connsiteY1" fmla="*/ 1785216 h 1785234"/>
              <a:gd name="connsiteX2" fmla="*/ 0 w 7928500"/>
              <a:gd name="connsiteY2" fmla="*/ 18 h 1785234"/>
              <a:gd name="connsiteX0" fmla="*/ 7928500 w 7928500"/>
              <a:gd name="connsiteY0" fmla="*/ 1785234 h 1785234"/>
              <a:gd name="connsiteX1" fmla="*/ 0 w 7928500"/>
              <a:gd name="connsiteY1" fmla="*/ 1785216 h 1785234"/>
              <a:gd name="connsiteX2" fmla="*/ 0 w 7928500"/>
              <a:gd name="connsiteY2" fmla="*/ 18 h 1785234"/>
              <a:gd name="connsiteX3" fmla="*/ 7928500 w 7928500"/>
              <a:gd name="connsiteY3" fmla="*/ 0 h 1785234"/>
              <a:gd name="connsiteX4" fmla="*/ 7928500 w 7928500"/>
              <a:gd name="connsiteY4" fmla="*/ 1785234 h 1785234"/>
              <a:gd name="connsiteX0" fmla="*/ 0 w 7928500"/>
              <a:gd name="connsiteY0" fmla="*/ 1785216 h 1785234"/>
              <a:gd name="connsiteX1" fmla="*/ 0 w 7928500"/>
              <a:gd name="connsiteY1" fmla="*/ 18 h 1785234"/>
            </a:gdLst>
            <a:ahLst/>
            <a:cxnLst>
              <a:cxn ang="0">
                <a:pos x="connsiteX0" y="connsiteY0"/>
              </a:cxn>
              <a:cxn ang="0">
                <a:pos x="connsiteX1" y="connsiteY1"/>
              </a:cxn>
            </a:cxnLst>
            <a:rect l="l" t="t" r="r" b="b"/>
            <a:pathLst>
              <a:path w="7928500" h="1785234" stroke="0" extrusionOk="0">
                <a:moveTo>
                  <a:pt x="7928500" y="1785234"/>
                </a:moveTo>
                <a:lnTo>
                  <a:pt x="0" y="1785216"/>
                </a:lnTo>
                <a:lnTo>
                  <a:pt x="0" y="18"/>
                </a:lnTo>
                <a:cubicBezTo>
                  <a:pt x="0" y="8"/>
                  <a:pt x="3549710" y="0"/>
                  <a:pt x="7928500" y="0"/>
                </a:cubicBezTo>
                <a:lnTo>
                  <a:pt x="7928500" y="1785234"/>
                </a:lnTo>
                <a:close/>
              </a:path>
              <a:path w="7928500" h="1785234" fill="none">
                <a:moveTo>
                  <a:pt x="0" y="1785216"/>
                </a:moveTo>
                <a:lnTo>
                  <a:pt x="0" y="18"/>
                </a:lnTo>
              </a:path>
            </a:pathLst>
          </a:custGeom>
          <a:ln w="12700">
            <a:solidFill>
              <a:schemeClr val="accent1"/>
            </a:solidFill>
          </a:ln>
        </p:spPr>
        <p:txBody>
          <a:bodyPr lIns="180000" tIns="612000">
            <a:spAutoFit/>
          </a:bodyPr>
          <a:lstStyle>
            <a:lvl6pPr>
              <a:defRPr/>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2" name="Titre 1"/>
          <p:cNvSpPr>
            <a:spLocks noGrp="1"/>
          </p:cNvSpPr>
          <p:nvPr>
            <p:ph type="title" hasCustomPrompt="1"/>
          </p:nvPr>
        </p:nvSpPr>
        <p:spPr>
          <a:xfrm>
            <a:off x="992364" y="644691"/>
            <a:ext cx="2209039" cy="395020"/>
          </a:xfrm>
          <a:solidFill>
            <a:schemeClr val="accent1"/>
          </a:solidFill>
        </p:spPr>
        <p:txBody>
          <a:bodyPr wrap="none" lIns="108000" tIns="43200" rIns="108000" bIns="43200">
            <a:spAutoFit/>
          </a:bodyPr>
          <a:lstStyle>
            <a:lvl1pPr>
              <a:defRPr>
                <a:solidFill>
                  <a:schemeClr val="bg1"/>
                </a:solidFill>
              </a:defRPr>
            </a:lvl1pPr>
          </a:lstStyle>
          <a:p>
            <a:r>
              <a:rPr lang="fr-FR" dirty="0"/>
              <a:t>Titre de la page</a:t>
            </a:r>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Tree>
    <p:extLst>
      <p:ext uri="{BB962C8B-B14F-4D97-AF65-F5344CB8AC3E}">
        <p14:creationId xmlns:p14="http://schemas.microsoft.com/office/powerpoint/2010/main" val="30201704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re et tablea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40690" y="322313"/>
            <a:ext cx="7927755" cy="384000"/>
          </a:xfrm>
        </p:spPr>
        <p:txBody>
          <a:bodyPr/>
          <a:lstStyle>
            <a:lvl1pPr>
              <a:defRPr/>
            </a:lvl1pPr>
          </a:lstStyle>
          <a:p>
            <a:r>
              <a:rPr lang="fr-FR"/>
              <a:t>Titre</a:t>
            </a:r>
            <a:endParaRPr lang="fr-FR" dirty="0"/>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
        <p:nvSpPr>
          <p:cNvPr id="7" name="Espace réservé du texte 6"/>
          <p:cNvSpPr>
            <a:spLocks noGrp="1"/>
          </p:cNvSpPr>
          <p:nvPr>
            <p:ph type="body" sz="quarter" idx="13" hasCustomPrompt="1"/>
          </p:nvPr>
        </p:nvSpPr>
        <p:spPr>
          <a:xfrm>
            <a:off x="640689" y="748701"/>
            <a:ext cx="7927200" cy="568064"/>
          </a:xfrm>
        </p:spPr>
        <p:txBody>
          <a:bodyPr/>
          <a:lstStyle>
            <a:lvl1pPr marL="3175" indent="0">
              <a:spcAft>
                <a:spcPts val="0"/>
              </a:spcAft>
              <a:defRPr sz="1150" b="0">
                <a:solidFill>
                  <a:schemeClr val="tx1"/>
                </a:solidFill>
                <a:latin typeface="+mn-lt"/>
              </a:defRPr>
            </a:lvl1pPr>
            <a:lvl5pPr>
              <a:defRPr/>
            </a:lvl5pPr>
          </a:lstStyle>
          <a:p>
            <a:pPr lvl="0"/>
            <a:r>
              <a:rPr lang="fr-FR" noProof="0"/>
              <a:t>Sous-titre de la page</a:t>
            </a:r>
            <a:endParaRPr lang="fr-FR" noProof="0" dirty="0"/>
          </a:p>
        </p:txBody>
      </p:sp>
      <p:sp>
        <p:nvSpPr>
          <p:cNvPr id="8" name="Espace réservé du tableau 18"/>
          <p:cNvSpPr>
            <a:spLocks noGrp="1"/>
          </p:cNvSpPr>
          <p:nvPr>
            <p:ph type="tbl" sz="quarter" idx="19" hasCustomPrompt="1"/>
          </p:nvPr>
        </p:nvSpPr>
        <p:spPr bwMode="gray">
          <a:xfrm>
            <a:off x="640687" y="1505992"/>
            <a:ext cx="7848000" cy="4464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900" baseline="0"/>
            </a:lvl1pPr>
          </a:lstStyle>
          <a:p>
            <a:r>
              <a:rPr lang="fr-FR" noProof="0"/>
              <a:t>Sélectionner l’icône pour insérer un tableau</a:t>
            </a:r>
          </a:p>
        </p:txBody>
      </p:sp>
    </p:spTree>
    <p:extLst>
      <p:ext uri="{BB962C8B-B14F-4D97-AF65-F5344CB8AC3E}">
        <p14:creationId xmlns:p14="http://schemas.microsoft.com/office/powerpoint/2010/main" val="26014701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age graphique A">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40690" y="322313"/>
            <a:ext cx="7927755" cy="384000"/>
          </a:xfrm>
        </p:spPr>
        <p:txBody>
          <a:bodyPr/>
          <a:lstStyle>
            <a:lvl1pPr>
              <a:defRPr/>
            </a:lvl1pPr>
          </a:lstStyle>
          <a:p>
            <a:r>
              <a:rPr lang="fr-FR"/>
              <a:t>Titre</a:t>
            </a:r>
            <a:endParaRPr lang="fr-FR" dirty="0"/>
          </a:p>
        </p:txBody>
      </p:sp>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
        <p:nvSpPr>
          <p:cNvPr id="7" name="Espace réservé du texte 6"/>
          <p:cNvSpPr>
            <a:spLocks noGrp="1"/>
          </p:cNvSpPr>
          <p:nvPr>
            <p:ph type="body" sz="quarter" idx="13" hasCustomPrompt="1"/>
          </p:nvPr>
        </p:nvSpPr>
        <p:spPr>
          <a:xfrm>
            <a:off x="640689" y="748701"/>
            <a:ext cx="7927200" cy="568064"/>
          </a:xfrm>
        </p:spPr>
        <p:txBody>
          <a:bodyPr/>
          <a:lstStyle>
            <a:lvl1pPr marL="3175" indent="0">
              <a:spcAft>
                <a:spcPts val="0"/>
              </a:spcAft>
              <a:defRPr sz="1150" b="0">
                <a:solidFill>
                  <a:schemeClr val="tx1"/>
                </a:solidFill>
                <a:latin typeface="+mn-lt"/>
              </a:defRPr>
            </a:lvl1pPr>
            <a:lvl5pPr>
              <a:defRPr/>
            </a:lvl5pPr>
          </a:lstStyle>
          <a:p>
            <a:pPr lvl="0"/>
            <a:r>
              <a:rPr lang="fr-FR" noProof="0" dirty="0"/>
              <a:t>Sous-titre de la page</a:t>
            </a:r>
          </a:p>
        </p:txBody>
      </p:sp>
      <p:graphicFrame>
        <p:nvGraphicFramePr>
          <p:cNvPr id="10" name="Espace réservé du tableau 10"/>
          <p:cNvGraphicFramePr>
            <a:graphicFrameLocks/>
          </p:cNvGraphicFramePr>
          <p:nvPr userDrawn="1"/>
        </p:nvGraphicFramePr>
        <p:xfrm>
          <a:off x="647566" y="1508779"/>
          <a:ext cx="7848864" cy="4503573"/>
        </p:xfrm>
        <a:graphic>
          <a:graphicData uri="http://schemas.openxmlformats.org/drawingml/2006/table">
            <a:tbl>
              <a:tblPr>
                <a:tableStyleId>{69012ECD-51FC-41F1-AA8D-1B2483CD663E}</a:tableStyleId>
              </a:tblPr>
              <a:tblGrid>
                <a:gridCol w="163518">
                  <a:extLst>
                    <a:ext uri="{9D8B030D-6E8A-4147-A177-3AD203B41FA5}">
                      <a16:colId xmlns:a16="http://schemas.microsoft.com/office/drawing/2014/main" val="20000"/>
                    </a:ext>
                  </a:extLst>
                </a:gridCol>
                <a:gridCol w="163518">
                  <a:extLst>
                    <a:ext uri="{9D8B030D-6E8A-4147-A177-3AD203B41FA5}">
                      <a16:colId xmlns:a16="http://schemas.microsoft.com/office/drawing/2014/main" val="20001"/>
                    </a:ext>
                  </a:extLst>
                </a:gridCol>
                <a:gridCol w="163518">
                  <a:extLst>
                    <a:ext uri="{9D8B030D-6E8A-4147-A177-3AD203B41FA5}">
                      <a16:colId xmlns:a16="http://schemas.microsoft.com/office/drawing/2014/main" val="20002"/>
                    </a:ext>
                  </a:extLst>
                </a:gridCol>
                <a:gridCol w="163518">
                  <a:extLst>
                    <a:ext uri="{9D8B030D-6E8A-4147-A177-3AD203B41FA5}">
                      <a16:colId xmlns:a16="http://schemas.microsoft.com/office/drawing/2014/main" val="20003"/>
                    </a:ext>
                  </a:extLst>
                </a:gridCol>
                <a:gridCol w="163518">
                  <a:extLst>
                    <a:ext uri="{9D8B030D-6E8A-4147-A177-3AD203B41FA5}">
                      <a16:colId xmlns:a16="http://schemas.microsoft.com/office/drawing/2014/main" val="20004"/>
                    </a:ext>
                  </a:extLst>
                </a:gridCol>
                <a:gridCol w="163518">
                  <a:extLst>
                    <a:ext uri="{9D8B030D-6E8A-4147-A177-3AD203B41FA5}">
                      <a16:colId xmlns:a16="http://schemas.microsoft.com/office/drawing/2014/main" val="20005"/>
                    </a:ext>
                  </a:extLst>
                </a:gridCol>
                <a:gridCol w="163518">
                  <a:extLst>
                    <a:ext uri="{9D8B030D-6E8A-4147-A177-3AD203B41FA5}">
                      <a16:colId xmlns:a16="http://schemas.microsoft.com/office/drawing/2014/main" val="20006"/>
                    </a:ext>
                  </a:extLst>
                </a:gridCol>
                <a:gridCol w="163518">
                  <a:extLst>
                    <a:ext uri="{9D8B030D-6E8A-4147-A177-3AD203B41FA5}">
                      <a16:colId xmlns:a16="http://schemas.microsoft.com/office/drawing/2014/main" val="20007"/>
                    </a:ext>
                  </a:extLst>
                </a:gridCol>
                <a:gridCol w="163518">
                  <a:extLst>
                    <a:ext uri="{9D8B030D-6E8A-4147-A177-3AD203B41FA5}">
                      <a16:colId xmlns:a16="http://schemas.microsoft.com/office/drawing/2014/main" val="20008"/>
                    </a:ext>
                  </a:extLst>
                </a:gridCol>
                <a:gridCol w="163518">
                  <a:extLst>
                    <a:ext uri="{9D8B030D-6E8A-4147-A177-3AD203B41FA5}">
                      <a16:colId xmlns:a16="http://schemas.microsoft.com/office/drawing/2014/main" val="20009"/>
                    </a:ext>
                  </a:extLst>
                </a:gridCol>
                <a:gridCol w="163518">
                  <a:extLst>
                    <a:ext uri="{9D8B030D-6E8A-4147-A177-3AD203B41FA5}">
                      <a16:colId xmlns:a16="http://schemas.microsoft.com/office/drawing/2014/main" val="20010"/>
                    </a:ext>
                  </a:extLst>
                </a:gridCol>
                <a:gridCol w="163518">
                  <a:extLst>
                    <a:ext uri="{9D8B030D-6E8A-4147-A177-3AD203B41FA5}">
                      <a16:colId xmlns:a16="http://schemas.microsoft.com/office/drawing/2014/main" val="20011"/>
                    </a:ext>
                  </a:extLst>
                </a:gridCol>
                <a:gridCol w="163518">
                  <a:extLst>
                    <a:ext uri="{9D8B030D-6E8A-4147-A177-3AD203B41FA5}">
                      <a16:colId xmlns:a16="http://schemas.microsoft.com/office/drawing/2014/main" val="20012"/>
                    </a:ext>
                  </a:extLst>
                </a:gridCol>
                <a:gridCol w="163518">
                  <a:extLst>
                    <a:ext uri="{9D8B030D-6E8A-4147-A177-3AD203B41FA5}">
                      <a16:colId xmlns:a16="http://schemas.microsoft.com/office/drawing/2014/main" val="20013"/>
                    </a:ext>
                  </a:extLst>
                </a:gridCol>
                <a:gridCol w="163518">
                  <a:extLst>
                    <a:ext uri="{9D8B030D-6E8A-4147-A177-3AD203B41FA5}">
                      <a16:colId xmlns:a16="http://schemas.microsoft.com/office/drawing/2014/main" val="20014"/>
                    </a:ext>
                  </a:extLst>
                </a:gridCol>
                <a:gridCol w="163518">
                  <a:extLst>
                    <a:ext uri="{9D8B030D-6E8A-4147-A177-3AD203B41FA5}">
                      <a16:colId xmlns:a16="http://schemas.microsoft.com/office/drawing/2014/main" val="20015"/>
                    </a:ext>
                  </a:extLst>
                </a:gridCol>
                <a:gridCol w="163518">
                  <a:extLst>
                    <a:ext uri="{9D8B030D-6E8A-4147-A177-3AD203B41FA5}">
                      <a16:colId xmlns:a16="http://schemas.microsoft.com/office/drawing/2014/main" val="20016"/>
                    </a:ext>
                  </a:extLst>
                </a:gridCol>
                <a:gridCol w="163518">
                  <a:extLst>
                    <a:ext uri="{9D8B030D-6E8A-4147-A177-3AD203B41FA5}">
                      <a16:colId xmlns:a16="http://schemas.microsoft.com/office/drawing/2014/main" val="20017"/>
                    </a:ext>
                  </a:extLst>
                </a:gridCol>
                <a:gridCol w="163518">
                  <a:extLst>
                    <a:ext uri="{9D8B030D-6E8A-4147-A177-3AD203B41FA5}">
                      <a16:colId xmlns:a16="http://schemas.microsoft.com/office/drawing/2014/main" val="20018"/>
                    </a:ext>
                  </a:extLst>
                </a:gridCol>
                <a:gridCol w="163518">
                  <a:extLst>
                    <a:ext uri="{9D8B030D-6E8A-4147-A177-3AD203B41FA5}">
                      <a16:colId xmlns:a16="http://schemas.microsoft.com/office/drawing/2014/main" val="20019"/>
                    </a:ext>
                  </a:extLst>
                </a:gridCol>
                <a:gridCol w="163518">
                  <a:extLst>
                    <a:ext uri="{9D8B030D-6E8A-4147-A177-3AD203B41FA5}">
                      <a16:colId xmlns:a16="http://schemas.microsoft.com/office/drawing/2014/main" val="20020"/>
                    </a:ext>
                  </a:extLst>
                </a:gridCol>
                <a:gridCol w="163518">
                  <a:extLst>
                    <a:ext uri="{9D8B030D-6E8A-4147-A177-3AD203B41FA5}">
                      <a16:colId xmlns:a16="http://schemas.microsoft.com/office/drawing/2014/main" val="20021"/>
                    </a:ext>
                  </a:extLst>
                </a:gridCol>
                <a:gridCol w="163518">
                  <a:extLst>
                    <a:ext uri="{9D8B030D-6E8A-4147-A177-3AD203B41FA5}">
                      <a16:colId xmlns:a16="http://schemas.microsoft.com/office/drawing/2014/main" val="20022"/>
                    </a:ext>
                  </a:extLst>
                </a:gridCol>
                <a:gridCol w="163518">
                  <a:extLst>
                    <a:ext uri="{9D8B030D-6E8A-4147-A177-3AD203B41FA5}">
                      <a16:colId xmlns:a16="http://schemas.microsoft.com/office/drawing/2014/main" val="20023"/>
                    </a:ext>
                  </a:extLst>
                </a:gridCol>
                <a:gridCol w="163518">
                  <a:extLst>
                    <a:ext uri="{9D8B030D-6E8A-4147-A177-3AD203B41FA5}">
                      <a16:colId xmlns:a16="http://schemas.microsoft.com/office/drawing/2014/main" val="20024"/>
                    </a:ext>
                  </a:extLst>
                </a:gridCol>
                <a:gridCol w="163518">
                  <a:extLst>
                    <a:ext uri="{9D8B030D-6E8A-4147-A177-3AD203B41FA5}">
                      <a16:colId xmlns:a16="http://schemas.microsoft.com/office/drawing/2014/main" val="20025"/>
                    </a:ext>
                  </a:extLst>
                </a:gridCol>
                <a:gridCol w="163518">
                  <a:extLst>
                    <a:ext uri="{9D8B030D-6E8A-4147-A177-3AD203B41FA5}">
                      <a16:colId xmlns:a16="http://schemas.microsoft.com/office/drawing/2014/main" val="20026"/>
                    </a:ext>
                  </a:extLst>
                </a:gridCol>
                <a:gridCol w="163518">
                  <a:extLst>
                    <a:ext uri="{9D8B030D-6E8A-4147-A177-3AD203B41FA5}">
                      <a16:colId xmlns:a16="http://schemas.microsoft.com/office/drawing/2014/main" val="20027"/>
                    </a:ext>
                  </a:extLst>
                </a:gridCol>
                <a:gridCol w="163518">
                  <a:extLst>
                    <a:ext uri="{9D8B030D-6E8A-4147-A177-3AD203B41FA5}">
                      <a16:colId xmlns:a16="http://schemas.microsoft.com/office/drawing/2014/main" val="20028"/>
                    </a:ext>
                  </a:extLst>
                </a:gridCol>
                <a:gridCol w="163518">
                  <a:extLst>
                    <a:ext uri="{9D8B030D-6E8A-4147-A177-3AD203B41FA5}">
                      <a16:colId xmlns:a16="http://schemas.microsoft.com/office/drawing/2014/main" val="20029"/>
                    </a:ext>
                  </a:extLst>
                </a:gridCol>
                <a:gridCol w="163518">
                  <a:extLst>
                    <a:ext uri="{9D8B030D-6E8A-4147-A177-3AD203B41FA5}">
                      <a16:colId xmlns:a16="http://schemas.microsoft.com/office/drawing/2014/main" val="20030"/>
                    </a:ext>
                  </a:extLst>
                </a:gridCol>
                <a:gridCol w="163518">
                  <a:extLst>
                    <a:ext uri="{9D8B030D-6E8A-4147-A177-3AD203B41FA5}">
                      <a16:colId xmlns:a16="http://schemas.microsoft.com/office/drawing/2014/main" val="20031"/>
                    </a:ext>
                  </a:extLst>
                </a:gridCol>
                <a:gridCol w="163518">
                  <a:extLst>
                    <a:ext uri="{9D8B030D-6E8A-4147-A177-3AD203B41FA5}">
                      <a16:colId xmlns:a16="http://schemas.microsoft.com/office/drawing/2014/main" val="20032"/>
                    </a:ext>
                  </a:extLst>
                </a:gridCol>
                <a:gridCol w="163518">
                  <a:extLst>
                    <a:ext uri="{9D8B030D-6E8A-4147-A177-3AD203B41FA5}">
                      <a16:colId xmlns:a16="http://schemas.microsoft.com/office/drawing/2014/main" val="20033"/>
                    </a:ext>
                  </a:extLst>
                </a:gridCol>
                <a:gridCol w="163518">
                  <a:extLst>
                    <a:ext uri="{9D8B030D-6E8A-4147-A177-3AD203B41FA5}">
                      <a16:colId xmlns:a16="http://schemas.microsoft.com/office/drawing/2014/main" val="20034"/>
                    </a:ext>
                  </a:extLst>
                </a:gridCol>
                <a:gridCol w="163518">
                  <a:extLst>
                    <a:ext uri="{9D8B030D-6E8A-4147-A177-3AD203B41FA5}">
                      <a16:colId xmlns:a16="http://schemas.microsoft.com/office/drawing/2014/main" val="20035"/>
                    </a:ext>
                  </a:extLst>
                </a:gridCol>
                <a:gridCol w="163518">
                  <a:extLst>
                    <a:ext uri="{9D8B030D-6E8A-4147-A177-3AD203B41FA5}">
                      <a16:colId xmlns:a16="http://schemas.microsoft.com/office/drawing/2014/main" val="20036"/>
                    </a:ext>
                  </a:extLst>
                </a:gridCol>
                <a:gridCol w="163518">
                  <a:extLst>
                    <a:ext uri="{9D8B030D-6E8A-4147-A177-3AD203B41FA5}">
                      <a16:colId xmlns:a16="http://schemas.microsoft.com/office/drawing/2014/main" val="20037"/>
                    </a:ext>
                  </a:extLst>
                </a:gridCol>
                <a:gridCol w="163518">
                  <a:extLst>
                    <a:ext uri="{9D8B030D-6E8A-4147-A177-3AD203B41FA5}">
                      <a16:colId xmlns:a16="http://schemas.microsoft.com/office/drawing/2014/main" val="20038"/>
                    </a:ext>
                  </a:extLst>
                </a:gridCol>
                <a:gridCol w="163518">
                  <a:extLst>
                    <a:ext uri="{9D8B030D-6E8A-4147-A177-3AD203B41FA5}">
                      <a16:colId xmlns:a16="http://schemas.microsoft.com/office/drawing/2014/main" val="20039"/>
                    </a:ext>
                  </a:extLst>
                </a:gridCol>
                <a:gridCol w="163518">
                  <a:extLst>
                    <a:ext uri="{9D8B030D-6E8A-4147-A177-3AD203B41FA5}">
                      <a16:colId xmlns:a16="http://schemas.microsoft.com/office/drawing/2014/main" val="20040"/>
                    </a:ext>
                  </a:extLst>
                </a:gridCol>
                <a:gridCol w="163518">
                  <a:extLst>
                    <a:ext uri="{9D8B030D-6E8A-4147-A177-3AD203B41FA5}">
                      <a16:colId xmlns:a16="http://schemas.microsoft.com/office/drawing/2014/main" val="20041"/>
                    </a:ext>
                  </a:extLst>
                </a:gridCol>
                <a:gridCol w="163518">
                  <a:extLst>
                    <a:ext uri="{9D8B030D-6E8A-4147-A177-3AD203B41FA5}">
                      <a16:colId xmlns:a16="http://schemas.microsoft.com/office/drawing/2014/main" val="20042"/>
                    </a:ext>
                  </a:extLst>
                </a:gridCol>
                <a:gridCol w="163518">
                  <a:extLst>
                    <a:ext uri="{9D8B030D-6E8A-4147-A177-3AD203B41FA5}">
                      <a16:colId xmlns:a16="http://schemas.microsoft.com/office/drawing/2014/main" val="20043"/>
                    </a:ext>
                  </a:extLst>
                </a:gridCol>
                <a:gridCol w="163518">
                  <a:extLst>
                    <a:ext uri="{9D8B030D-6E8A-4147-A177-3AD203B41FA5}">
                      <a16:colId xmlns:a16="http://schemas.microsoft.com/office/drawing/2014/main" val="20044"/>
                    </a:ext>
                  </a:extLst>
                </a:gridCol>
                <a:gridCol w="163518">
                  <a:extLst>
                    <a:ext uri="{9D8B030D-6E8A-4147-A177-3AD203B41FA5}">
                      <a16:colId xmlns:a16="http://schemas.microsoft.com/office/drawing/2014/main" val="20045"/>
                    </a:ext>
                  </a:extLst>
                </a:gridCol>
                <a:gridCol w="163518">
                  <a:extLst>
                    <a:ext uri="{9D8B030D-6E8A-4147-A177-3AD203B41FA5}">
                      <a16:colId xmlns:a16="http://schemas.microsoft.com/office/drawing/2014/main" val="20046"/>
                    </a:ext>
                  </a:extLst>
                </a:gridCol>
                <a:gridCol w="163518">
                  <a:extLst>
                    <a:ext uri="{9D8B030D-6E8A-4147-A177-3AD203B41FA5}">
                      <a16:colId xmlns:a16="http://schemas.microsoft.com/office/drawing/2014/main" val="20047"/>
                    </a:ext>
                  </a:extLst>
                </a:gridCol>
              </a:tblGrid>
              <a:tr h="397120">
                <a:tc gridSpan="4">
                  <a:txBody>
                    <a:bodyPr/>
                    <a:lstStyle/>
                    <a:p>
                      <a:r>
                        <a:rPr lang="fr-FR" sz="1100">
                          <a:solidFill>
                            <a:schemeClr val="accent1"/>
                          </a:solidFill>
                        </a:rPr>
                        <a:t>Novembre </a:t>
                      </a:r>
                      <a:br>
                        <a:rPr lang="fr-FR" sz="1100">
                          <a:solidFill>
                            <a:schemeClr val="accent1"/>
                          </a:solidFill>
                        </a:rPr>
                      </a:br>
                      <a:r>
                        <a:rPr lang="fr-FR" sz="1100">
                          <a:solidFill>
                            <a:schemeClr val="accent1"/>
                          </a:solidFill>
                        </a:rPr>
                        <a:t>2019</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chemeClr val="accent1"/>
                          </a:solidFill>
                        </a:rPr>
                        <a:t>Décembre 2019</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Janvier</a:t>
                      </a:r>
                      <a:r>
                        <a:rPr lang="fr-FR" sz="1100" baseline="0">
                          <a:solidFill>
                            <a:schemeClr val="accent1"/>
                          </a:solidFill>
                        </a:rPr>
                        <a:t> 2020</a:t>
                      </a:r>
                      <a:endParaRPr lang="fr-FR" sz="1100">
                        <a:solidFill>
                          <a:schemeClr val="accent1"/>
                        </a:solidFill>
                      </a:endParaRP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Février 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Mars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Avril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Mai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Juin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Juillet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Août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Septembre</a:t>
                      </a:r>
                      <a:r>
                        <a:rPr lang="fr-FR" sz="1100" baseline="0">
                          <a:solidFill>
                            <a:schemeClr val="accent1"/>
                          </a:solidFill>
                        </a:rPr>
                        <a:t> 2020</a:t>
                      </a:r>
                      <a:endParaRPr lang="fr-FR" sz="1100">
                        <a:solidFill>
                          <a:schemeClr val="accent1"/>
                        </a:solidFill>
                      </a:endParaRP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Octobre 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extLst>
                  <a:ext uri="{0D108BD9-81ED-4DB2-BD59-A6C34878D82A}">
                    <a16:rowId xmlns:a16="http://schemas.microsoft.com/office/drawing/2014/main" val="10000"/>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a:noFill/>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31833">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w="12700" cap="flat" cmpd="sng" algn="ctr">
                      <a:solidFill>
                        <a:schemeClr val="accent1"/>
                      </a:solidFill>
                      <a:prstDash val="sysDash"/>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a:noFill/>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800">
                        <a:solidFill>
                          <a:schemeClr val="accent1"/>
                        </a:solidFill>
                      </a:endParaRPr>
                    </a:p>
                  </a:txBody>
                  <a:tcPr marL="0" marR="0" marT="36000" marB="36000">
                    <a:lnL>
                      <a:noFill/>
                    </a:lnL>
                    <a:lnR w="12700" cap="flat" cmpd="sng" algn="ctr">
                      <a:solidFill>
                        <a:schemeClr val="accent1"/>
                      </a:solidFill>
                      <a:prstDash val="sysDash"/>
                      <a:round/>
                      <a:headEnd type="none" w="med" len="med"/>
                      <a:tailEnd type="none" w="med" len="med"/>
                    </a:lnR>
                    <a:lnT>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397120">
                <a:tc gridSpan="4">
                  <a:txBody>
                    <a:bodyPr/>
                    <a:lstStyle/>
                    <a:p>
                      <a:r>
                        <a:rPr lang="fr-FR" sz="1100">
                          <a:solidFill>
                            <a:schemeClr val="accent1"/>
                          </a:solidFill>
                        </a:rPr>
                        <a:t>Novembre </a:t>
                      </a:r>
                      <a:br>
                        <a:rPr lang="fr-FR" sz="1100">
                          <a:solidFill>
                            <a:schemeClr val="accent1"/>
                          </a:solidFill>
                        </a:rPr>
                      </a:br>
                      <a:r>
                        <a:rPr lang="fr-FR" sz="1100">
                          <a:solidFill>
                            <a:schemeClr val="accent1"/>
                          </a:solidFill>
                        </a:rPr>
                        <a:t>2019</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chemeClr val="accent1"/>
                          </a:solidFill>
                        </a:rPr>
                        <a:t>Décembre 2019</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Janvier</a:t>
                      </a:r>
                      <a:r>
                        <a:rPr lang="fr-FR" sz="1100" baseline="0">
                          <a:solidFill>
                            <a:schemeClr val="accent1"/>
                          </a:solidFill>
                        </a:rPr>
                        <a:t> 2020</a:t>
                      </a:r>
                      <a:endParaRPr lang="fr-FR" sz="1100">
                        <a:solidFill>
                          <a:schemeClr val="accent1"/>
                        </a:solidFill>
                      </a:endParaRP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Février 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Mars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Avril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Mai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Juin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Juillet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Août </a:t>
                      </a:r>
                      <a:br>
                        <a:rPr lang="fr-FR" sz="1100">
                          <a:solidFill>
                            <a:schemeClr val="accent1"/>
                          </a:solidFill>
                        </a:rPr>
                      </a:br>
                      <a:r>
                        <a:rPr lang="fr-FR" sz="1100">
                          <a:solidFill>
                            <a:schemeClr val="accent1"/>
                          </a:solidFill>
                        </a:rPr>
                        <a:t>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Septembre</a:t>
                      </a:r>
                      <a:r>
                        <a:rPr lang="fr-FR" sz="1100" baseline="0">
                          <a:solidFill>
                            <a:schemeClr val="accent1"/>
                          </a:solidFill>
                        </a:rPr>
                        <a:t> 2020</a:t>
                      </a:r>
                      <a:endParaRPr lang="fr-FR" sz="1100">
                        <a:solidFill>
                          <a:schemeClr val="accent1"/>
                        </a:solidFill>
                      </a:endParaRP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tc gridSpan="4">
                  <a:txBody>
                    <a:bodyPr/>
                    <a:lstStyle/>
                    <a:p>
                      <a:r>
                        <a:rPr lang="fr-FR" sz="1100">
                          <a:solidFill>
                            <a:schemeClr val="accent1"/>
                          </a:solidFill>
                        </a:rPr>
                        <a:t>Octobre 2020</a:t>
                      </a:r>
                    </a:p>
                  </a:txBody>
                  <a:tcPr marL="72000" marR="0" marT="36000" marB="36000">
                    <a:lnL w="12700" cap="flat" cmpd="sng" algn="ctr">
                      <a:solidFill>
                        <a:schemeClr val="accent1"/>
                      </a:solidFill>
                      <a:prstDash val="sysDash"/>
                      <a:round/>
                      <a:headEnd type="none" w="med" len="med"/>
                      <a:tailEnd type="none" w="med" len="med"/>
                    </a:lnL>
                    <a:lnR w="12700" cap="flat" cmpd="sng" algn="ctr">
                      <a:solidFill>
                        <a:schemeClr val="accent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fr-FR" sz="800" dirty="0"/>
                    </a:p>
                  </a:txBody>
                  <a:tcPr marL="0" marR="0" marT="0" marB="0"/>
                </a:tc>
                <a:tc hMerge="1">
                  <a:txBody>
                    <a:bodyPr/>
                    <a:lstStyle/>
                    <a:p>
                      <a:endParaRPr lang="fr-FR"/>
                    </a:p>
                  </a:txBody>
                  <a:tcPr/>
                </a:tc>
                <a:tc hMerge="1">
                  <a:txBody>
                    <a:bodyPr/>
                    <a:lstStyle/>
                    <a:p>
                      <a:endParaRPr lang="fr-FR" sz="800" dirty="0"/>
                    </a:p>
                  </a:txBody>
                  <a:tcPr marL="0" marR="0" marT="0" marB="0"/>
                </a:tc>
                <a:extLst>
                  <a:ext uri="{0D108BD9-81ED-4DB2-BD59-A6C34878D82A}">
                    <a16:rowId xmlns:a16="http://schemas.microsoft.com/office/drawing/2014/main" val="10017"/>
                  </a:ext>
                </a:extLst>
              </a:tr>
            </a:tbl>
          </a:graphicData>
        </a:graphic>
      </p:graphicFrame>
      <p:sp>
        <p:nvSpPr>
          <p:cNvPr id="9" name="Espace réservé du texte 27"/>
          <p:cNvSpPr>
            <a:spLocks noGrp="1"/>
          </p:cNvSpPr>
          <p:nvPr>
            <p:ph type="body" sz="quarter" idx="17" hasCustomPrompt="1"/>
          </p:nvPr>
        </p:nvSpPr>
        <p:spPr bwMode="gray">
          <a:xfrm>
            <a:off x="647566" y="2036845"/>
            <a:ext cx="1980000" cy="336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12700">
            <a:solidFill>
              <a:schemeClr val="accent3"/>
            </a:solidFill>
            <a:headEnd type="none" w="med" len="med"/>
            <a:tailEnd type="triangle" w="med" len="med"/>
          </a:ln>
        </p:spPr>
        <p:txBody>
          <a:bodyPr tIns="36000"/>
          <a:lstStyle>
            <a:lvl1pPr marL="0" algn="ctr">
              <a:lnSpc>
                <a:spcPct val="90000"/>
              </a:lnSpc>
              <a:spcAft>
                <a:spcPts val="0"/>
              </a:spcAft>
              <a:defRPr sz="800" b="0">
                <a:solidFill>
                  <a:schemeClr val="accent3"/>
                </a:solidFill>
              </a:defRPr>
            </a:lvl1pPr>
          </a:lstStyle>
          <a:p>
            <a:pPr lvl="0"/>
            <a:r>
              <a:rPr lang="fr-FR"/>
              <a:t>Légende</a:t>
            </a:r>
            <a:endParaRPr lang="fr-FR" dirty="0"/>
          </a:p>
        </p:txBody>
      </p:sp>
      <p:sp>
        <p:nvSpPr>
          <p:cNvPr id="11" name="Espace réservé du texte 3"/>
          <p:cNvSpPr>
            <a:spLocks noGrp="1"/>
          </p:cNvSpPr>
          <p:nvPr>
            <p:ph type="body" sz="quarter" idx="20" hasCustomPrompt="1"/>
          </p:nvPr>
        </p:nvSpPr>
        <p:spPr>
          <a:xfrm>
            <a:off x="1375073" y="4718033"/>
            <a:ext cx="486000" cy="648000"/>
          </a:xfrm>
          <a:prstGeom prst="ellipse">
            <a:avLst/>
          </a:prstGeom>
          <a:solidFill>
            <a:schemeClr val="accent2"/>
          </a:solidFill>
        </p:spPr>
        <p:txBody>
          <a:bodyPr anchor="ctr" anchorCtr="0"/>
          <a:lstStyle>
            <a:lvl1pPr marL="0" algn="ctr">
              <a:spcAft>
                <a:spcPts val="0"/>
              </a:spcAft>
              <a:defRPr sz="800" b="0">
                <a:solidFill>
                  <a:schemeClr val="bg1"/>
                </a:solidFill>
              </a:defRPr>
            </a:lvl1pPr>
          </a:lstStyle>
          <a:p>
            <a:pPr lvl="0"/>
            <a:r>
              <a:rPr lang="fr-FR"/>
              <a:t>Texte</a:t>
            </a:r>
            <a:endParaRPr lang="fr-FR" dirty="0"/>
          </a:p>
        </p:txBody>
      </p:sp>
      <p:sp>
        <p:nvSpPr>
          <p:cNvPr id="12" name="Espace réservé du texte 3"/>
          <p:cNvSpPr>
            <a:spLocks noGrp="1"/>
          </p:cNvSpPr>
          <p:nvPr>
            <p:ph type="body" sz="quarter" idx="21" hasCustomPrompt="1"/>
          </p:nvPr>
        </p:nvSpPr>
        <p:spPr>
          <a:xfrm>
            <a:off x="6611842" y="4718033"/>
            <a:ext cx="486000" cy="648000"/>
          </a:xfrm>
          <a:prstGeom prst="ellipse">
            <a:avLst/>
          </a:prstGeom>
          <a:solidFill>
            <a:schemeClr val="accent3"/>
          </a:solidFill>
        </p:spPr>
        <p:txBody>
          <a:bodyPr anchor="ctr" anchorCtr="0"/>
          <a:lstStyle>
            <a:lvl1pPr marL="0" algn="ctr">
              <a:spcAft>
                <a:spcPts val="0"/>
              </a:spcAft>
              <a:defRPr sz="800" b="0">
                <a:solidFill>
                  <a:schemeClr val="bg1"/>
                </a:solidFill>
              </a:defRPr>
            </a:lvl1pPr>
          </a:lstStyle>
          <a:p>
            <a:pPr lvl="0"/>
            <a:r>
              <a:rPr lang="fr-FR"/>
              <a:t>Texte</a:t>
            </a:r>
            <a:endParaRPr lang="fr-FR" dirty="0"/>
          </a:p>
        </p:txBody>
      </p:sp>
      <p:sp>
        <p:nvSpPr>
          <p:cNvPr id="13" name="Espace réservé du texte 27"/>
          <p:cNvSpPr>
            <a:spLocks noGrp="1"/>
          </p:cNvSpPr>
          <p:nvPr>
            <p:ph type="body" sz="quarter" idx="26" hasCustomPrompt="1"/>
          </p:nvPr>
        </p:nvSpPr>
        <p:spPr bwMode="gray">
          <a:xfrm rot="16200000">
            <a:off x="-636359" y="3833853"/>
            <a:ext cx="3077931" cy="252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12700">
            <a:solidFill>
              <a:schemeClr val="accent1"/>
            </a:solidFill>
            <a:headEnd type="none" w="med" len="med"/>
            <a:tailEnd type="triangle" w="med" len="med"/>
          </a:ln>
        </p:spPr>
        <p:txBody>
          <a:bodyPr tIns="36000"/>
          <a:lstStyle>
            <a:lvl1pPr marL="0" algn="ctr">
              <a:lnSpc>
                <a:spcPct val="90000"/>
              </a:lnSpc>
              <a:spcAft>
                <a:spcPts val="0"/>
              </a:spcAft>
              <a:defRPr sz="800" b="0">
                <a:solidFill>
                  <a:schemeClr val="accent1"/>
                </a:solidFill>
              </a:defRPr>
            </a:lvl1pPr>
          </a:lstStyle>
          <a:p>
            <a:pPr lvl="0"/>
            <a:r>
              <a:rPr lang="fr-FR"/>
              <a:t>Légende</a:t>
            </a:r>
            <a:endParaRPr lang="fr-FR" dirty="0"/>
          </a:p>
        </p:txBody>
      </p:sp>
      <p:sp>
        <p:nvSpPr>
          <p:cNvPr id="14" name="Espace réservé du texte 27"/>
          <p:cNvSpPr>
            <a:spLocks noGrp="1"/>
          </p:cNvSpPr>
          <p:nvPr>
            <p:ph type="body" sz="quarter" idx="27" hasCustomPrompt="1"/>
          </p:nvPr>
        </p:nvSpPr>
        <p:spPr bwMode="gray">
          <a:xfrm>
            <a:off x="1313289" y="2501404"/>
            <a:ext cx="2592000" cy="336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12700">
            <a:solidFill>
              <a:schemeClr val="accent2"/>
            </a:solidFill>
            <a:headEnd type="none" w="med" len="med"/>
            <a:tailEnd type="triangle" w="med" len="med"/>
          </a:ln>
        </p:spPr>
        <p:txBody>
          <a:bodyPr tIns="36000"/>
          <a:lstStyle>
            <a:lvl1pPr marL="0" algn="ctr">
              <a:lnSpc>
                <a:spcPct val="90000"/>
              </a:lnSpc>
              <a:spcAft>
                <a:spcPts val="0"/>
              </a:spcAft>
              <a:defRPr sz="800" b="0">
                <a:solidFill>
                  <a:schemeClr val="accent2"/>
                </a:solidFill>
              </a:defRPr>
            </a:lvl1pPr>
          </a:lstStyle>
          <a:p>
            <a:pPr lvl="0"/>
            <a:r>
              <a:rPr lang="fr-FR" dirty="0"/>
              <a:t>Légende</a:t>
            </a:r>
          </a:p>
        </p:txBody>
      </p:sp>
      <p:sp>
        <p:nvSpPr>
          <p:cNvPr id="15" name="Espace réservé du texte 27"/>
          <p:cNvSpPr>
            <a:spLocks noGrp="1"/>
          </p:cNvSpPr>
          <p:nvPr>
            <p:ph type="body" sz="quarter" idx="28" hasCustomPrompt="1"/>
          </p:nvPr>
        </p:nvSpPr>
        <p:spPr bwMode="gray">
          <a:xfrm>
            <a:off x="1965995" y="2948947"/>
            <a:ext cx="2592000" cy="336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12700">
            <a:solidFill>
              <a:schemeClr val="accent1"/>
            </a:solidFill>
            <a:headEnd type="none" w="med" len="med"/>
            <a:tailEnd type="triangle" w="med" len="med"/>
          </a:ln>
        </p:spPr>
        <p:txBody>
          <a:bodyPr tIns="36000"/>
          <a:lstStyle>
            <a:lvl1pPr marL="0" algn="ctr">
              <a:lnSpc>
                <a:spcPct val="90000"/>
              </a:lnSpc>
              <a:spcAft>
                <a:spcPts val="0"/>
              </a:spcAft>
              <a:defRPr sz="800" b="0">
                <a:solidFill>
                  <a:schemeClr val="accent1"/>
                </a:solidFill>
              </a:defRPr>
            </a:lvl1pPr>
          </a:lstStyle>
          <a:p>
            <a:pPr lvl="0"/>
            <a:r>
              <a:rPr lang="fr-FR"/>
              <a:t>Légende</a:t>
            </a:r>
            <a:endParaRPr lang="fr-FR" dirty="0"/>
          </a:p>
        </p:txBody>
      </p:sp>
      <p:sp>
        <p:nvSpPr>
          <p:cNvPr id="16" name="Espace réservé du texte 27"/>
          <p:cNvSpPr>
            <a:spLocks noGrp="1"/>
          </p:cNvSpPr>
          <p:nvPr>
            <p:ph type="body" sz="quarter" idx="29" hasCustomPrompt="1"/>
          </p:nvPr>
        </p:nvSpPr>
        <p:spPr bwMode="gray">
          <a:xfrm>
            <a:off x="3923928" y="3403600"/>
            <a:ext cx="2916000" cy="336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12700">
            <a:solidFill>
              <a:schemeClr val="accent6"/>
            </a:solidFill>
            <a:headEnd type="none" w="med" len="med"/>
            <a:tailEnd type="triangle" w="med" len="med"/>
          </a:ln>
        </p:spPr>
        <p:txBody>
          <a:bodyPr tIns="36000"/>
          <a:lstStyle>
            <a:lvl1pPr marL="0" algn="ctr">
              <a:lnSpc>
                <a:spcPct val="90000"/>
              </a:lnSpc>
              <a:spcAft>
                <a:spcPts val="0"/>
              </a:spcAft>
              <a:defRPr sz="800" b="0">
                <a:solidFill>
                  <a:schemeClr val="accent6"/>
                </a:solidFill>
              </a:defRPr>
            </a:lvl1pPr>
          </a:lstStyle>
          <a:p>
            <a:pPr lvl="0"/>
            <a:r>
              <a:rPr lang="fr-FR"/>
              <a:t>Légende</a:t>
            </a:r>
            <a:endParaRPr lang="fr-FR" dirty="0"/>
          </a:p>
        </p:txBody>
      </p:sp>
      <p:sp>
        <p:nvSpPr>
          <p:cNvPr id="17" name="Espace réservé du texte 27"/>
          <p:cNvSpPr>
            <a:spLocks noGrp="1"/>
          </p:cNvSpPr>
          <p:nvPr>
            <p:ph type="body" sz="quarter" idx="30" hasCustomPrompt="1"/>
          </p:nvPr>
        </p:nvSpPr>
        <p:spPr bwMode="gray">
          <a:xfrm>
            <a:off x="4569904" y="3870372"/>
            <a:ext cx="2916000" cy="336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12700">
            <a:solidFill>
              <a:schemeClr val="accent4"/>
            </a:solidFill>
            <a:headEnd type="none" w="med" len="med"/>
            <a:tailEnd type="triangle" w="med" len="med"/>
          </a:ln>
        </p:spPr>
        <p:txBody>
          <a:bodyPr tIns="36000"/>
          <a:lstStyle>
            <a:lvl1pPr marL="0" algn="ctr">
              <a:lnSpc>
                <a:spcPct val="90000"/>
              </a:lnSpc>
              <a:spcAft>
                <a:spcPts val="0"/>
              </a:spcAft>
              <a:defRPr sz="800" b="0">
                <a:solidFill>
                  <a:schemeClr val="accent4"/>
                </a:solidFill>
              </a:defRPr>
            </a:lvl1pPr>
          </a:lstStyle>
          <a:p>
            <a:pPr lvl="0"/>
            <a:r>
              <a:rPr lang="fr-FR"/>
              <a:t>Légende</a:t>
            </a:r>
            <a:endParaRPr lang="fr-FR" dirty="0"/>
          </a:p>
        </p:txBody>
      </p:sp>
      <p:sp>
        <p:nvSpPr>
          <p:cNvPr id="18" name="Espace réservé du texte 27"/>
          <p:cNvSpPr>
            <a:spLocks noGrp="1"/>
          </p:cNvSpPr>
          <p:nvPr>
            <p:ph type="body" sz="quarter" idx="31" hasCustomPrompt="1"/>
          </p:nvPr>
        </p:nvSpPr>
        <p:spPr bwMode="gray">
          <a:xfrm>
            <a:off x="5227501" y="4235916"/>
            <a:ext cx="2916000" cy="336000"/>
          </a:xfrm>
          <a:custGeom>
            <a:avLst/>
            <a:gdLst>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6" fmla="*/ 2374900 w 2374900"/>
              <a:gd name="connsiteY6" fmla="*/ 0 h 997892"/>
              <a:gd name="connsiteX7" fmla="*/ 2374900 w 2374900"/>
              <a:gd name="connsiteY7"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241845 w 2374900"/>
              <a:gd name="connsiteY1" fmla="*/ 864837 h 997892"/>
              <a:gd name="connsiteX2" fmla="*/ 2374900 w 2374900"/>
              <a:gd name="connsiteY2" fmla="*/ 831573 h 997892"/>
              <a:gd name="connsiteX3" fmla="*/ 2208581 w 2374900"/>
              <a:gd name="connsiteY3"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2208581 w 2374900"/>
              <a:gd name="connsiteY2" fmla="*/ 997892 h 997892"/>
              <a:gd name="connsiteX3" fmla="*/ 0 w 2374900"/>
              <a:gd name="connsiteY3" fmla="*/ 997892 h 997892"/>
              <a:gd name="connsiteX4" fmla="*/ 0 w 2374900"/>
              <a:gd name="connsiteY4" fmla="*/ 0 h 997892"/>
              <a:gd name="connsiteX5" fmla="*/ 2374900 w 2374900"/>
              <a:gd name="connsiteY5" fmla="*/ 0 h 997892"/>
              <a:gd name="connsiteX6" fmla="*/ 2374900 w 2374900"/>
              <a:gd name="connsiteY6"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208581 w 2374900"/>
              <a:gd name="connsiteY0" fmla="*/ 997892 h 997892"/>
              <a:gd name="connsiteX1" fmla="*/ 2374900 w 2374900"/>
              <a:gd name="connsiteY1" fmla="*/ 831573 h 997892"/>
              <a:gd name="connsiteX2" fmla="*/ 0 w 2374900"/>
              <a:gd name="connsiteY2" fmla="*/ 997892 h 997892"/>
              <a:gd name="connsiteX3" fmla="*/ 0 w 2374900"/>
              <a:gd name="connsiteY3" fmla="*/ 0 h 997892"/>
              <a:gd name="connsiteX4" fmla="*/ 2374900 w 2374900"/>
              <a:gd name="connsiteY4" fmla="*/ 0 h 997892"/>
              <a:gd name="connsiteX5" fmla="*/ 2374900 w 2374900"/>
              <a:gd name="connsiteY5"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997892 h 997892"/>
              <a:gd name="connsiteX2" fmla="*/ 0 w 2374900"/>
              <a:gd name="connsiteY2" fmla="*/ 0 h 997892"/>
              <a:gd name="connsiteX3" fmla="*/ 2374900 w 2374900"/>
              <a:gd name="connsiteY3" fmla="*/ 0 h 997892"/>
              <a:gd name="connsiteX4" fmla="*/ 2374900 w 2374900"/>
              <a:gd name="connsiteY4"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997892 h 997892"/>
              <a:gd name="connsiteX5" fmla="*/ 0 w 2374900"/>
              <a:gd name="connsiteY5"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3" fmla="*/ 2374900 w 2374900"/>
              <a:gd name="connsiteY3" fmla="*/ 831573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2374900 w 2374900"/>
              <a:gd name="connsiteY0" fmla="*/ 831573 h 997892"/>
              <a:gd name="connsiteX1" fmla="*/ 0 w 2374900"/>
              <a:gd name="connsiteY1" fmla="*/ 0 h 997892"/>
              <a:gd name="connsiteX2" fmla="*/ 2374900 w 2374900"/>
              <a:gd name="connsiteY2" fmla="*/ 0 h 997892"/>
              <a:gd name="connsiteX0" fmla="*/ 0 w 2374900"/>
              <a:gd name="connsiteY0" fmla="*/ 0 h 997892"/>
              <a:gd name="connsiteX1" fmla="*/ 2374900 w 2374900"/>
              <a:gd name="connsiteY1" fmla="*/ 0 h 997892"/>
              <a:gd name="connsiteX2" fmla="*/ 2374900 w 2374900"/>
              <a:gd name="connsiteY2" fmla="*/ 831573 h 997892"/>
              <a:gd name="connsiteX3" fmla="*/ 2208581 w 2374900"/>
              <a:gd name="connsiteY3" fmla="*/ 997892 h 997892"/>
              <a:gd name="connsiteX4" fmla="*/ 0 w 2374900"/>
              <a:gd name="connsiteY4" fmla="*/ 0 h 997892"/>
              <a:gd name="connsiteX0" fmla="*/ 2208581 w 2374900"/>
              <a:gd name="connsiteY0" fmla="*/ 997892 h 997892"/>
              <a:gd name="connsiteX1" fmla="*/ 2374900 w 2374900"/>
              <a:gd name="connsiteY1" fmla="*/ 831573 h 997892"/>
              <a:gd name="connsiteX2" fmla="*/ 2208581 w 2374900"/>
              <a:gd name="connsiteY2" fmla="*/ 997892 h 997892"/>
              <a:gd name="connsiteX0" fmla="*/ 0 w 2374900"/>
              <a:gd name="connsiteY0" fmla="*/ 0 h 997892"/>
              <a:gd name="connsiteX1" fmla="*/ 2374900 w 2374900"/>
              <a:gd name="connsiteY1" fmla="*/ 0 h 997892"/>
            </a:gdLst>
            <a:ahLst/>
            <a:cxnLst>
              <a:cxn ang="0">
                <a:pos x="connsiteX0" y="connsiteY0"/>
              </a:cxn>
              <a:cxn ang="0">
                <a:pos x="connsiteX1" y="connsiteY1"/>
              </a:cxn>
            </a:cxnLst>
            <a:rect l="l" t="t" r="r" b="b"/>
            <a:pathLst>
              <a:path w="2374900" h="997892" stroke="0" extrusionOk="0">
                <a:moveTo>
                  <a:pt x="0" y="0"/>
                </a:moveTo>
                <a:lnTo>
                  <a:pt x="2374900" y="0"/>
                </a:lnTo>
                <a:lnTo>
                  <a:pt x="2374900" y="831573"/>
                </a:lnTo>
                <a:lnTo>
                  <a:pt x="2208581" y="997892"/>
                </a:lnTo>
                <a:lnTo>
                  <a:pt x="0" y="0"/>
                </a:lnTo>
                <a:close/>
              </a:path>
              <a:path w="2374900" h="997892" fill="darkenLess" stroke="0" extrusionOk="0">
                <a:moveTo>
                  <a:pt x="2208581" y="997892"/>
                </a:moveTo>
                <a:lnTo>
                  <a:pt x="2374900" y="831573"/>
                </a:lnTo>
                <a:lnTo>
                  <a:pt x="2208581" y="997892"/>
                </a:lnTo>
                <a:close/>
              </a:path>
              <a:path w="2374900" h="997892" fill="none" extrusionOk="0">
                <a:moveTo>
                  <a:pt x="0" y="0"/>
                </a:moveTo>
                <a:lnTo>
                  <a:pt x="2374900" y="0"/>
                </a:lnTo>
              </a:path>
            </a:pathLst>
          </a:custGeom>
          <a:ln w="12700">
            <a:solidFill>
              <a:schemeClr val="accent1"/>
            </a:solidFill>
            <a:headEnd type="none" w="med" len="med"/>
            <a:tailEnd type="triangle" w="med" len="med"/>
          </a:ln>
        </p:spPr>
        <p:txBody>
          <a:bodyPr tIns="36000"/>
          <a:lstStyle>
            <a:lvl1pPr marL="0" algn="ctr">
              <a:lnSpc>
                <a:spcPct val="90000"/>
              </a:lnSpc>
              <a:spcAft>
                <a:spcPts val="0"/>
              </a:spcAft>
              <a:defRPr sz="900" b="0">
                <a:solidFill>
                  <a:schemeClr val="accent1"/>
                </a:solidFill>
              </a:defRPr>
            </a:lvl1pPr>
          </a:lstStyle>
          <a:p>
            <a:pPr lvl="0"/>
            <a:r>
              <a:rPr lang="fr-FR"/>
              <a:t>Légende</a:t>
            </a:r>
            <a:endParaRPr lang="fr-FR" dirty="0"/>
          </a:p>
        </p:txBody>
      </p:sp>
    </p:spTree>
    <p:extLst>
      <p:ext uri="{BB962C8B-B14F-4D97-AF65-F5344CB8AC3E}">
        <p14:creationId xmlns:p14="http://schemas.microsoft.com/office/powerpoint/2010/main" val="137083436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age graphique B">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a:t>Date</a:t>
            </a:r>
          </a:p>
        </p:txBody>
      </p:sp>
      <p:sp>
        <p:nvSpPr>
          <p:cNvPr id="4" name="Espace réservé du pied de page 3"/>
          <p:cNvSpPr>
            <a:spLocks noGrp="1"/>
          </p:cNvSpPr>
          <p:nvPr>
            <p:ph type="ftr" sz="quarter" idx="11"/>
          </p:nvPr>
        </p:nvSpPr>
        <p:spPr>
          <a:xfrm>
            <a:off x="640800" y="0"/>
            <a:ext cx="8503200" cy="288032"/>
          </a:xfrm>
        </p:spPr>
        <p:txBody>
          <a:bodyPr/>
          <a:lstStyle/>
          <a:p>
            <a:r>
              <a:rPr lang="fr-FR"/>
              <a:t>Comité Risque Modèle - 18/10/2022</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‹N°›</a:t>
            </a:fld>
            <a:endParaRPr lang="fr-FR"/>
          </a:p>
        </p:txBody>
      </p:sp>
      <p:sp>
        <p:nvSpPr>
          <p:cNvPr id="9" name="Espace réservé du graphique 8"/>
          <p:cNvSpPr>
            <a:spLocks noGrp="1"/>
          </p:cNvSpPr>
          <p:nvPr>
            <p:ph type="chart" sz="quarter" idx="14" hasCustomPrompt="1"/>
          </p:nvPr>
        </p:nvSpPr>
        <p:spPr>
          <a:xfrm>
            <a:off x="2699793" y="1462115"/>
            <a:ext cx="3455987" cy="4608000"/>
          </a:xfrm>
        </p:spPr>
        <p:txBody>
          <a:bodyPr tIns="900000" anchor="ctr" anchorCtr="0"/>
          <a:lstStyle>
            <a:lvl1pPr algn="ctr">
              <a:defRPr sz="900"/>
            </a:lvl1pPr>
          </a:lstStyle>
          <a:p>
            <a:r>
              <a:rPr lang="fr-FR" noProof="0"/>
              <a:t>Sélectionner l’icône pour insérer un tableau</a:t>
            </a:r>
          </a:p>
        </p:txBody>
      </p:sp>
      <p:sp>
        <p:nvSpPr>
          <p:cNvPr id="11" name="Espace réservé du texte 10"/>
          <p:cNvSpPr>
            <a:spLocks noGrp="1"/>
          </p:cNvSpPr>
          <p:nvPr>
            <p:ph type="body" sz="quarter" idx="15" hasCustomPrompt="1"/>
          </p:nvPr>
        </p:nvSpPr>
        <p:spPr>
          <a:xfrm>
            <a:off x="3149849" y="3143975"/>
            <a:ext cx="2555875" cy="1519829"/>
          </a:xfrm>
        </p:spPr>
        <p:txBody>
          <a:bodyPr anchor="ctr" anchorCtr="0"/>
          <a:lstStyle>
            <a:lvl1pPr marL="1588" indent="0" algn="ctr">
              <a:spcAft>
                <a:spcPts val="0"/>
              </a:spcAft>
              <a:defRPr sz="3100">
                <a:solidFill>
                  <a:schemeClr val="accent1"/>
                </a:solidFill>
              </a:defRPr>
            </a:lvl1pPr>
            <a:lvl2pPr marL="1588" indent="0" algn="ctr">
              <a:lnSpc>
                <a:spcPct val="100000"/>
              </a:lnSpc>
              <a:defRPr sz="1350">
                <a:solidFill>
                  <a:schemeClr val="accent1"/>
                </a:solidFill>
              </a:defRPr>
            </a:lvl2pPr>
            <a:lvl3pPr marL="17650" indent="0" algn="ctr">
              <a:buNone/>
              <a:defRPr sz="800" b="1">
                <a:solidFill>
                  <a:schemeClr val="accent1"/>
                </a:solidFill>
              </a:defRPr>
            </a:lvl3pPr>
          </a:lstStyle>
          <a:p>
            <a:pPr lvl="0"/>
            <a:r>
              <a:rPr lang="fr-FR" dirty="0"/>
              <a:t>0000</a:t>
            </a:r>
          </a:p>
          <a:p>
            <a:pPr lvl="1"/>
            <a:r>
              <a:rPr lang="fr-FR" dirty="0"/>
              <a:t>Titre</a:t>
            </a:r>
          </a:p>
          <a:p>
            <a:pPr lvl="2"/>
            <a:r>
              <a:rPr lang="fr-FR" dirty="0"/>
              <a:t>Texte</a:t>
            </a:r>
          </a:p>
        </p:txBody>
      </p:sp>
      <p:sp>
        <p:nvSpPr>
          <p:cNvPr id="13" name="Espace réservé du texte 12"/>
          <p:cNvSpPr>
            <a:spLocks noGrp="1"/>
          </p:cNvSpPr>
          <p:nvPr>
            <p:ph type="body" sz="quarter" idx="16" hasCustomPrompt="1"/>
          </p:nvPr>
        </p:nvSpPr>
        <p:spPr>
          <a:xfrm>
            <a:off x="1727685" y="1481984"/>
            <a:ext cx="807445" cy="433277"/>
          </a:xfrm>
          <a:prstGeom prst="callout1">
            <a:avLst>
              <a:gd name="adj1" fmla="val 87993"/>
              <a:gd name="adj2" fmla="val 115719"/>
              <a:gd name="adj3" fmla="val 88098"/>
              <a:gd name="adj4" fmla="val 247701"/>
            </a:avLst>
          </a:prstGeom>
          <a:ln w="12700">
            <a:solidFill>
              <a:schemeClr val="tx1"/>
            </a:solidFill>
          </a:ln>
        </p:spPr>
        <p:txBody>
          <a:bodyPr anchor="b" anchorCtr="0"/>
          <a:lstStyle>
            <a:lvl1pPr marL="1588" indent="0" algn="r">
              <a:defRPr sz="1400"/>
            </a:lvl1pPr>
          </a:lstStyle>
          <a:p>
            <a:pPr lvl="0"/>
            <a:r>
              <a:rPr lang="fr-FR" dirty="0"/>
              <a:t>00 %</a:t>
            </a:r>
          </a:p>
        </p:txBody>
      </p:sp>
      <p:sp>
        <p:nvSpPr>
          <p:cNvPr id="14" name="Espace réservé du texte 12"/>
          <p:cNvSpPr>
            <a:spLocks noGrp="1"/>
          </p:cNvSpPr>
          <p:nvPr>
            <p:ph type="body" sz="quarter" idx="17" hasCustomPrompt="1"/>
          </p:nvPr>
        </p:nvSpPr>
        <p:spPr>
          <a:xfrm>
            <a:off x="1727685" y="2147708"/>
            <a:ext cx="807445" cy="433277"/>
          </a:xfrm>
          <a:prstGeom prst="callout1">
            <a:avLst>
              <a:gd name="adj1" fmla="val 87993"/>
              <a:gd name="adj2" fmla="val 115719"/>
              <a:gd name="adj3" fmla="val 88098"/>
              <a:gd name="adj4" fmla="val 173383"/>
            </a:avLst>
          </a:prstGeom>
          <a:ln w="12700">
            <a:solidFill>
              <a:schemeClr val="tx1"/>
            </a:solidFill>
          </a:ln>
        </p:spPr>
        <p:txBody>
          <a:bodyPr anchor="b" anchorCtr="0"/>
          <a:lstStyle>
            <a:lvl1pPr marL="1588" indent="0" algn="r">
              <a:defRPr sz="1400"/>
            </a:lvl1pPr>
          </a:lstStyle>
          <a:p>
            <a:pPr lvl="0"/>
            <a:r>
              <a:rPr lang="fr-FR" dirty="0"/>
              <a:t>00 %</a:t>
            </a:r>
          </a:p>
        </p:txBody>
      </p:sp>
      <p:sp>
        <p:nvSpPr>
          <p:cNvPr id="15" name="Espace réservé du texte 12"/>
          <p:cNvSpPr>
            <a:spLocks noGrp="1"/>
          </p:cNvSpPr>
          <p:nvPr>
            <p:ph type="body" sz="quarter" idx="18" hasCustomPrompt="1"/>
          </p:nvPr>
        </p:nvSpPr>
        <p:spPr>
          <a:xfrm>
            <a:off x="1727685" y="2709414"/>
            <a:ext cx="807445" cy="433277"/>
          </a:xfrm>
          <a:prstGeom prst="callout1">
            <a:avLst>
              <a:gd name="adj1" fmla="val 87993"/>
              <a:gd name="adj2" fmla="val 115719"/>
              <a:gd name="adj3" fmla="val 88098"/>
              <a:gd name="adj4" fmla="val 148016"/>
            </a:avLst>
          </a:prstGeom>
          <a:ln w="12700">
            <a:solidFill>
              <a:schemeClr val="tx1"/>
            </a:solidFill>
          </a:ln>
        </p:spPr>
        <p:txBody>
          <a:bodyPr anchor="b" anchorCtr="0"/>
          <a:lstStyle>
            <a:lvl1pPr marL="1588" indent="0" algn="r">
              <a:defRPr sz="1400"/>
            </a:lvl1pPr>
          </a:lstStyle>
          <a:p>
            <a:pPr lvl="0"/>
            <a:r>
              <a:rPr lang="fr-FR" dirty="0"/>
              <a:t>00 %</a:t>
            </a:r>
          </a:p>
        </p:txBody>
      </p:sp>
      <p:sp>
        <p:nvSpPr>
          <p:cNvPr id="16" name="Espace réservé du texte 12"/>
          <p:cNvSpPr>
            <a:spLocks noGrp="1"/>
          </p:cNvSpPr>
          <p:nvPr>
            <p:ph type="body" sz="quarter" idx="19" hasCustomPrompt="1"/>
          </p:nvPr>
        </p:nvSpPr>
        <p:spPr>
          <a:xfrm>
            <a:off x="1727685" y="4017168"/>
            <a:ext cx="807445" cy="433277"/>
          </a:xfrm>
          <a:prstGeom prst="callout1">
            <a:avLst>
              <a:gd name="adj1" fmla="val 87993"/>
              <a:gd name="adj2" fmla="val 115719"/>
              <a:gd name="adj3" fmla="val 88098"/>
              <a:gd name="adj4" fmla="val 146204"/>
            </a:avLst>
          </a:prstGeom>
          <a:ln w="12700">
            <a:solidFill>
              <a:schemeClr val="tx1"/>
            </a:solidFill>
          </a:ln>
        </p:spPr>
        <p:txBody>
          <a:bodyPr anchor="b" anchorCtr="0"/>
          <a:lstStyle>
            <a:lvl1pPr marL="1588" indent="0" algn="r">
              <a:defRPr sz="1400"/>
            </a:lvl1pPr>
          </a:lstStyle>
          <a:p>
            <a:pPr lvl="0"/>
            <a:r>
              <a:rPr lang="fr-FR" dirty="0"/>
              <a:t>00 %</a:t>
            </a:r>
          </a:p>
        </p:txBody>
      </p:sp>
      <p:sp>
        <p:nvSpPr>
          <p:cNvPr id="17" name="Espace réservé du texte 12"/>
          <p:cNvSpPr>
            <a:spLocks noGrp="1"/>
          </p:cNvSpPr>
          <p:nvPr>
            <p:ph type="body" sz="quarter" idx="20" hasCustomPrompt="1"/>
          </p:nvPr>
        </p:nvSpPr>
        <p:spPr>
          <a:xfrm>
            <a:off x="1727685" y="5197795"/>
            <a:ext cx="807445" cy="433277"/>
          </a:xfrm>
          <a:prstGeom prst="callout1">
            <a:avLst>
              <a:gd name="adj1" fmla="val 87993"/>
              <a:gd name="adj2" fmla="val 115719"/>
              <a:gd name="adj3" fmla="val 88098"/>
              <a:gd name="adj4" fmla="val 233177"/>
            </a:avLst>
          </a:prstGeom>
          <a:ln w="12700">
            <a:solidFill>
              <a:schemeClr val="tx1"/>
            </a:solidFill>
          </a:ln>
        </p:spPr>
        <p:txBody>
          <a:bodyPr anchor="b" anchorCtr="0"/>
          <a:lstStyle>
            <a:lvl1pPr marL="1588" indent="0" algn="r">
              <a:defRPr sz="1400"/>
            </a:lvl1pPr>
          </a:lstStyle>
          <a:p>
            <a:pPr lvl="0"/>
            <a:r>
              <a:rPr lang="fr-FR" dirty="0"/>
              <a:t>00 %</a:t>
            </a:r>
          </a:p>
        </p:txBody>
      </p:sp>
      <p:sp>
        <p:nvSpPr>
          <p:cNvPr id="18" name="Espace réservé du texte 12"/>
          <p:cNvSpPr>
            <a:spLocks noGrp="1"/>
          </p:cNvSpPr>
          <p:nvPr>
            <p:ph type="body" sz="quarter" idx="21" hasCustomPrompt="1"/>
          </p:nvPr>
        </p:nvSpPr>
        <p:spPr>
          <a:xfrm>
            <a:off x="4723967" y="884718"/>
            <a:ext cx="568113" cy="433277"/>
          </a:xfrm>
          <a:prstGeom prst="callout1">
            <a:avLst>
              <a:gd name="adj1" fmla="val 78205"/>
              <a:gd name="adj2" fmla="val -21835"/>
              <a:gd name="adj3" fmla="val 176185"/>
              <a:gd name="adj4" fmla="val -31503"/>
            </a:avLst>
          </a:prstGeom>
          <a:ln w="12700">
            <a:solidFill>
              <a:schemeClr val="tx1"/>
            </a:solidFill>
          </a:ln>
        </p:spPr>
        <p:txBody>
          <a:bodyPr anchor="b" anchorCtr="0"/>
          <a:lstStyle>
            <a:lvl1pPr marL="1588" indent="0" algn="l">
              <a:defRPr sz="1400"/>
            </a:lvl1pPr>
          </a:lstStyle>
          <a:p>
            <a:pPr lvl="0"/>
            <a:r>
              <a:rPr lang="fr-FR" dirty="0"/>
              <a:t>00 %</a:t>
            </a:r>
          </a:p>
        </p:txBody>
      </p:sp>
      <p:sp>
        <p:nvSpPr>
          <p:cNvPr id="19" name="Espace réservé du texte 12"/>
          <p:cNvSpPr>
            <a:spLocks noGrp="1"/>
          </p:cNvSpPr>
          <p:nvPr>
            <p:ph type="body" sz="quarter" idx="22" hasCustomPrompt="1"/>
          </p:nvPr>
        </p:nvSpPr>
        <p:spPr>
          <a:xfrm>
            <a:off x="6652282" y="2149058"/>
            <a:ext cx="568113" cy="433277"/>
          </a:xfrm>
          <a:prstGeom prst="callout1">
            <a:avLst>
              <a:gd name="adj1" fmla="val 80652"/>
              <a:gd name="adj2" fmla="val -30233"/>
              <a:gd name="adj3" fmla="val 80757"/>
              <a:gd name="adj4" fmla="val -165864"/>
            </a:avLst>
          </a:prstGeom>
          <a:ln w="12700">
            <a:solidFill>
              <a:schemeClr val="tx1"/>
            </a:solidFill>
          </a:ln>
        </p:spPr>
        <p:txBody>
          <a:bodyPr anchor="b" anchorCtr="0"/>
          <a:lstStyle>
            <a:lvl1pPr marL="1588" indent="0" algn="l">
              <a:defRPr sz="1400"/>
            </a:lvl1pPr>
          </a:lstStyle>
          <a:p>
            <a:pPr lvl="0"/>
            <a:r>
              <a:rPr lang="fr-FR" dirty="0"/>
              <a:t>00 %</a:t>
            </a:r>
          </a:p>
        </p:txBody>
      </p:sp>
      <p:sp>
        <p:nvSpPr>
          <p:cNvPr id="20" name="Espace réservé du texte 12"/>
          <p:cNvSpPr>
            <a:spLocks noGrp="1"/>
          </p:cNvSpPr>
          <p:nvPr>
            <p:ph type="body" sz="quarter" idx="23" hasCustomPrompt="1"/>
          </p:nvPr>
        </p:nvSpPr>
        <p:spPr>
          <a:xfrm>
            <a:off x="6652282" y="4475115"/>
            <a:ext cx="568113" cy="433277"/>
          </a:xfrm>
          <a:prstGeom prst="callout1">
            <a:avLst>
              <a:gd name="adj1" fmla="val 80652"/>
              <a:gd name="adj2" fmla="val -30233"/>
              <a:gd name="adj3" fmla="val 80757"/>
              <a:gd name="adj4" fmla="val -165864"/>
            </a:avLst>
          </a:prstGeom>
          <a:ln w="12700">
            <a:solidFill>
              <a:schemeClr val="tx1"/>
            </a:solidFill>
          </a:ln>
        </p:spPr>
        <p:txBody>
          <a:bodyPr anchor="b" anchorCtr="0"/>
          <a:lstStyle>
            <a:lvl1pPr marL="1588" indent="0" algn="l">
              <a:defRPr sz="1400"/>
            </a:lvl1pPr>
          </a:lstStyle>
          <a:p>
            <a:pPr lvl="0"/>
            <a:r>
              <a:rPr lang="fr-FR" dirty="0"/>
              <a:t>00 %</a:t>
            </a:r>
          </a:p>
        </p:txBody>
      </p:sp>
      <p:sp>
        <p:nvSpPr>
          <p:cNvPr id="21" name="Espace réservé du texte 12"/>
          <p:cNvSpPr>
            <a:spLocks noGrp="1"/>
          </p:cNvSpPr>
          <p:nvPr>
            <p:ph type="body" sz="quarter" idx="24" hasCustomPrompt="1"/>
          </p:nvPr>
        </p:nvSpPr>
        <p:spPr>
          <a:xfrm>
            <a:off x="4612622" y="5790963"/>
            <a:ext cx="568113" cy="433277"/>
          </a:xfrm>
          <a:prstGeom prst="callout1">
            <a:avLst>
              <a:gd name="adj1" fmla="val 78205"/>
              <a:gd name="adj2" fmla="val -21835"/>
              <a:gd name="adj3" fmla="val 22217"/>
              <a:gd name="adj4" fmla="val -26948"/>
            </a:avLst>
          </a:prstGeom>
          <a:ln w="12700">
            <a:solidFill>
              <a:schemeClr val="tx1"/>
            </a:solidFill>
          </a:ln>
        </p:spPr>
        <p:txBody>
          <a:bodyPr anchor="b" anchorCtr="0"/>
          <a:lstStyle>
            <a:lvl1pPr marL="1588" indent="0" algn="l">
              <a:defRPr sz="1400"/>
            </a:lvl1pPr>
          </a:lstStyle>
          <a:p>
            <a:pPr lvl="0"/>
            <a:r>
              <a:rPr lang="fr-FR" dirty="0"/>
              <a:t>00 %</a:t>
            </a:r>
          </a:p>
        </p:txBody>
      </p:sp>
      <p:sp>
        <p:nvSpPr>
          <p:cNvPr id="23" name="Espace réservé du texte 22"/>
          <p:cNvSpPr>
            <a:spLocks noGrp="1"/>
          </p:cNvSpPr>
          <p:nvPr>
            <p:ph type="body" sz="quarter" idx="25" hasCustomPrompt="1"/>
          </p:nvPr>
        </p:nvSpPr>
        <p:spPr>
          <a:xfrm>
            <a:off x="5354638" y="1061836"/>
            <a:ext cx="1547812"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25" name="Espace réservé du texte 22"/>
          <p:cNvSpPr>
            <a:spLocks noGrp="1"/>
          </p:cNvSpPr>
          <p:nvPr>
            <p:ph type="body" sz="quarter" idx="27" hasCustomPrompt="1"/>
          </p:nvPr>
        </p:nvSpPr>
        <p:spPr>
          <a:xfrm>
            <a:off x="7279855" y="2331178"/>
            <a:ext cx="1547812"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27" name="Espace réservé du texte 22"/>
          <p:cNvSpPr>
            <a:spLocks noGrp="1"/>
          </p:cNvSpPr>
          <p:nvPr>
            <p:ph type="body" sz="quarter" idx="29" hasCustomPrompt="1"/>
          </p:nvPr>
        </p:nvSpPr>
        <p:spPr>
          <a:xfrm>
            <a:off x="7284491" y="4646778"/>
            <a:ext cx="1547812"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29" name="Espace réservé du texte 22"/>
          <p:cNvSpPr>
            <a:spLocks noGrp="1"/>
          </p:cNvSpPr>
          <p:nvPr>
            <p:ph type="body" sz="quarter" idx="31" hasCustomPrompt="1"/>
          </p:nvPr>
        </p:nvSpPr>
        <p:spPr>
          <a:xfrm>
            <a:off x="640800" y="1823611"/>
            <a:ext cx="1266904"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30" name="Espace réservé du texte 22"/>
          <p:cNvSpPr>
            <a:spLocks noGrp="1"/>
          </p:cNvSpPr>
          <p:nvPr>
            <p:ph type="body" sz="quarter" idx="32" hasCustomPrompt="1"/>
          </p:nvPr>
        </p:nvSpPr>
        <p:spPr>
          <a:xfrm>
            <a:off x="640800" y="2790787"/>
            <a:ext cx="1266904"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31" name="Espace réservé du texte 22"/>
          <p:cNvSpPr>
            <a:spLocks noGrp="1"/>
          </p:cNvSpPr>
          <p:nvPr>
            <p:ph type="body" sz="quarter" idx="33" hasCustomPrompt="1"/>
          </p:nvPr>
        </p:nvSpPr>
        <p:spPr>
          <a:xfrm>
            <a:off x="640800" y="3757963"/>
            <a:ext cx="1266904"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32" name="Espace réservé du texte 22"/>
          <p:cNvSpPr>
            <a:spLocks noGrp="1"/>
          </p:cNvSpPr>
          <p:nvPr>
            <p:ph type="body" sz="quarter" idx="34" hasCustomPrompt="1"/>
          </p:nvPr>
        </p:nvSpPr>
        <p:spPr>
          <a:xfrm>
            <a:off x="640800" y="4725139"/>
            <a:ext cx="1266904"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33" name="Espace réservé du texte 22"/>
          <p:cNvSpPr>
            <a:spLocks noGrp="1"/>
          </p:cNvSpPr>
          <p:nvPr>
            <p:ph type="body" sz="quarter" idx="35" hasCustomPrompt="1"/>
          </p:nvPr>
        </p:nvSpPr>
        <p:spPr>
          <a:xfrm>
            <a:off x="640800" y="5692315"/>
            <a:ext cx="1266904" cy="768349"/>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
        <p:nvSpPr>
          <p:cNvPr id="34" name="Freeform 5"/>
          <p:cNvSpPr>
            <a:spLocks/>
          </p:cNvSpPr>
          <p:nvPr userDrawn="1"/>
        </p:nvSpPr>
        <p:spPr bwMode="auto">
          <a:xfrm>
            <a:off x="640689" y="1025939"/>
            <a:ext cx="396000" cy="19200"/>
          </a:xfrm>
          <a:custGeom>
            <a:avLst/>
            <a:gdLst>
              <a:gd name="T0" fmla="*/ 0 w 3958"/>
              <a:gd name="T1" fmla="*/ 27 h 27"/>
              <a:gd name="T2" fmla="*/ 0 w 3958"/>
              <a:gd name="T3" fmla="*/ 27 h 27"/>
              <a:gd name="T4" fmla="*/ 3958 w 3958"/>
              <a:gd name="T5" fmla="*/ 27 h 27"/>
              <a:gd name="T6" fmla="*/ 3958 w 3958"/>
              <a:gd name="T7" fmla="*/ 0 h 27"/>
              <a:gd name="T8" fmla="*/ 0 w 3958"/>
              <a:gd name="T9" fmla="*/ 0 h 27"/>
              <a:gd name="T10" fmla="*/ 0 w 3958"/>
              <a:gd name="T11" fmla="*/ 27 h 27"/>
            </a:gdLst>
            <a:ahLst/>
            <a:cxnLst>
              <a:cxn ang="0">
                <a:pos x="T0" y="T1"/>
              </a:cxn>
              <a:cxn ang="0">
                <a:pos x="T2" y="T3"/>
              </a:cxn>
              <a:cxn ang="0">
                <a:pos x="T4" y="T5"/>
              </a:cxn>
              <a:cxn ang="0">
                <a:pos x="T6" y="T7"/>
              </a:cxn>
              <a:cxn ang="0">
                <a:pos x="T8" y="T9"/>
              </a:cxn>
              <a:cxn ang="0">
                <a:pos x="T10" y="T11"/>
              </a:cxn>
            </a:cxnLst>
            <a:rect l="0" t="0" r="r" b="b"/>
            <a:pathLst>
              <a:path w="3958" h="27">
                <a:moveTo>
                  <a:pt x="0" y="27"/>
                </a:moveTo>
                <a:lnTo>
                  <a:pt x="0" y="27"/>
                </a:lnTo>
                <a:lnTo>
                  <a:pt x="3958" y="27"/>
                </a:lnTo>
                <a:lnTo>
                  <a:pt x="3958" y="0"/>
                </a:lnTo>
                <a:lnTo>
                  <a:pt x="0" y="0"/>
                </a:lnTo>
                <a:lnTo>
                  <a:pt x="0" y="2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1800"/>
          </a:p>
        </p:txBody>
      </p:sp>
      <p:sp>
        <p:nvSpPr>
          <p:cNvPr id="35" name="Titre 34"/>
          <p:cNvSpPr>
            <a:spLocks noGrp="1"/>
          </p:cNvSpPr>
          <p:nvPr>
            <p:ph type="title" hasCustomPrompt="1"/>
          </p:nvPr>
        </p:nvSpPr>
        <p:spPr>
          <a:xfrm>
            <a:off x="640690" y="322313"/>
            <a:ext cx="7927755" cy="384000"/>
          </a:xfrm>
        </p:spPr>
        <p:txBody>
          <a:bodyPr/>
          <a:lstStyle>
            <a:lvl1pPr>
              <a:defRPr/>
            </a:lvl1pPr>
          </a:lstStyle>
          <a:p>
            <a:r>
              <a:rPr lang="fr-FR" dirty="0"/>
              <a:t>Titre</a:t>
            </a:r>
          </a:p>
        </p:txBody>
      </p:sp>
      <p:sp>
        <p:nvSpPr>
          <p:cNvPr id="37" name="Espace réservé du texte 22"/>
          <p:cNvSpPr>
            <a:spLocks noGrp="1"/>
          </p:cNvSpPr>
          <p:nvPr>
            <p:ph type="body" sz="quarter" idx="37" hasCustomPrompt="1"/>
          </p:nvPr>
        </p:nvSpPr>
        <p:spPr>
          <a:xfrm>
            <a:off x="5237324" y="5971333"/>
            <a:ext cx="1547812" cy="667844"/>
          </a:xfrm>
        </p:spPr>
        <p:txBody>
          <a:bodyPr/>
          <a:lstStyle>
            <a:lvl1pPr marL="3175" indent="0">
              <a:lnSpc>
                <a:spcPct val="85000"/>
              </a:lnSpc>
              <a:spcAft>
                <a:spcPts val="200"/>
              </a:spcAft>
              <a:defRPr sz="800">
                <a:solidFill>
                  <a:schemeClr val="accent1"/>
                </a:solidFill>
              </a:defRPr>
            </a:lvl1pPr>
            <a:lvl2pPr marL="3175" indent="0">
              <a:lnSpc>
                <a:spcPct val="85000"/>
              </a:lnSpc>
              <a:defRPr sz="800" b="0">
                <a:solidFill>
                  <a:schemeClr val="accent1"/>
                </a:solidFill>
              </a:defRPr>
            </a:lvl2pPr>
          </a:lstStyle>
          <a:p>
            <a:pPr lvl="0"/>
            <a:r>
              <a:rPr lang="fr-FR" dirty="0"/>
              <a:t>Titre</a:t>
            </a:r>
          </a:p>
          <a:p>
            <a:pPr lvl="1"/>
            <a:r>
              <a:rPr lang="fr-FR" dirty="0"/>
              <a:t>Texte</a:t>
            </a:r>
          </a:p>
        </p:txBody>
      </p:sp>
    </p:spTree>
    <p:extLst>
      <p:ext uri="{BB962C8B-B14F-4D97-AF65-F5344CB8AC3E}">
        <p14:creationId xmlns:p14="http://schemas.microsoft.com/office/powerpoint/2010/main" val="37831652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ernière A">
    <p:spTree>
      <p:nvGrpSpPr>
        <p:cNvPr id="1" name=""/>
        <p:cNvGrpSpPr/>
        <p:nvPr/>
      </p:nvGrpSpPr>
      <p:grpSpPr>
        <a:xfrm>
          <a:off x="0" y="0"/>
          <a:ext cx="0" cy="0"/>
          <a:chOff x="0" y="0"/>
          <a:chExt cx="0" cy="0"/>
        </a:xfrm>
      </p:grpSpPr>
      <p:sp>
        <p:nvSpPr>
          <p:cNvPr id="3" name="Sous-titre 2"/>
          <p:cNvSpPr>
            <a:spLocks noGrp="1"/>
          </p:cNvSpPr>
          <p:nvPr userDrawn="1">
            <p:ph type="subTitle" idx="1" hasCustomPrompt="1"/>
          </p:nvPr>
        </p:nvSpPr>
        <p:spPr>
          <a:xfrm>
            <a:off x="1198800" y="4437112"/>
            <a:ext cx="6746400" cy="1680187"/>
          </a:xfrm>
          <a:noFill/>
        </p:spPr>
        <p:txBody>
          <a:bodyPr wrap="square" lIns="0" tIns="0" rIns="0" bIns="0">
            <a:noAutofit/>
          </a:bodyPr>
          <a:lstStyle>
            <a:lvl1pPr marL="0" indent="0" algn="ctr">
              <a:spcAft>
                <a:spcPts val="0"/>
              </a:spcAft>
              <a:buNone/>
              <a:defRPr sz="1000">
                <a:solidFill>
                  <a:schemeClr val="accent1"/>
                </a:solidFill>
              </a:defRPr>
            </a:lvl1pPr>
            <a:lvl2pPr marL="0" indent="0" algn="ctr">
              <a:spcAft>
                <a:spcPts val="0"/>
              </a:spcAft>
              <a:buNone/>
              <a:defRPr b="0">
                <a:solidFill>
                  <a:schemeClr val="accent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p>
          <a:p>
            <a:pPr lvl="1"/>
            <a:r>
              <a:rPr lang="fr-FR" dirty="0"/>
              <a:t>adresse</a:t>
            </a:r>
          </a:p>
        </p:txBody>
      </p:sp>
      <p:sp>
        <p:nvSpPr>
          <p:cNvPr id="7" name="Titre 6"/>
          <p:cNvSpPr>
            <a:spLocks noGrp="1"/>
          </p:cNvSpPr>
          <p:nvPr userDrawn="1">
            <p:ph type="title" hasCustomPrompt="1"/>
          </p:nvPr>
        </p:nvSpPr>
        <p:spPr>
          <a:xfrm>
            <a:off x="1199409" y="1892829"/>
            <a:ext cx="6745184" cy="1711259"/>
          </a:xfrm>
        </p:spPr>
        <p:txBody>
          <a:bodyPr anchor="b" anchorCtr="0"/>
          <a:lstStyle>
            <a:lvl1pPr algn="ctr">
              <a:defRPr sz="7600">
                <a:solidFill>
                  <a:schemeClr val="accent1"/>
                </a:solidFill>
                <a:latin typeface="Rawline ExtraBold" pitchFamily="2" charset="0"/>
              </a:defRPr>
            </a:lvl1pPr>
          </a:lstStyle>
          <a:p>
            <a:r>
              <a:rPr lang="fr-FR" dirty="0"/>
              <a:t>Merci</a:t>
            </a:r>
          </a:p>
        </p:txBody>
      </p:sp>
      <p:pic>
        <p:nvPicPr>
          <p:cNvPr id="4" name="Imag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32000" y="3956051"/>
            <a:ext cx="1080000" cy="310028"/>
          </a:xfrm>
          <a:prstGeom prst="rect">
            <a:avLst/>
          </a:prstGeom>
        </p:spPr>
      </p:pic>
      <p:sp>
        <p:nvSpPr>
          <p:cNvPr id="2" name="Espace réservé de la date 1"/>
          <p:cNvSpPr>
            <a:spLocks noGrp="1"/>
          </p:cNvSpPr>
          <p:nvPr>
            <p:ph type="dt" sz="half" idx="10"/>
          </p:nvPr>
        </p:nvSpPr>
        <p:spPr>
          <a:xfrm>
            <a:off x="-1" y="6738000"/>
            <a:ext cx="180000" cy="120000"/>
          </a:xfrm>
          <a:ln>
            <a:solidFill>
              <a:schemeClr val="bg1">
                <a:alpha val="0"/>
              </a:schemeClr>
            </a:solidFill>
          </a:ln>
        </p:spPr>
        <p:txBody>
          <a:bodyPr/>
          <a:lstStyle/>
          <a:p>
            <a:r>
              <a:rPr lang="fr-FR"/>
              <a:t>Date</a:t>
            </a:r>
          </a:p>
        </p:txBody>
      </p:sp>
      <p:sp>
        <p:nvSpPr>
          <p:cNvPr id="5" name="Espace réservé du pied de page 4"/>
          <p:cNvSpPr>
            <a:spLocks noGrp="1"/>
          </p:cNvSpPr>
          <p:nvPr>
            <p:ph type="ftr" sz="quarter" idx="11"/>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6" name="Espace réservé du numéro de diapositive 5"/>
          <p:cNvSpPr>
            <a:spLocks noGrp="1"/>
          </p:cNvSpPr>
          <p:nvPr>
            <p:ph type="sldNum" sz="quarter" idx="12"/>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fld id="{733122C9-A0B9-462F-8757-0847AD287B63}" type="slidenum">
              <a:rPr lang="fr-FR" smtClean="0"/>
              <a:pPr/>
              <a:t>‹N°›</a:t>
            </a:fld>
            <a:endParaRPr lang="fr-FR"/>
          </a:p>
        </p:txBody>
      </p:sp>
      <p:sp>
        <p:nvSpPr>
          <p:cNvPr id="16" name="Freeform 5"/>
          <p:cNvSpPr>
            <a:spLocks/>
          </p:cNvSpPr>
          <p:nvPr userDrawn="1"/>
        </p:nvSpPr>
        <p:spPr bwMode="auto">
          <a:xfrm>
            <a:off x="0" y="3956051"/>
            <a:ext cx="3776400" cy="19200"/>
          </a:xfrm>
          <a:custGeom>
            <a:avLst/>
            <a:gdLst>
              <a:gd name="T0" fmla="*/ 0 w 3958"/>
              <a:gd name="T1" fmla="*/ 27 h 27"/>
              <a:gd name="T2" fmla="*/ 0 w 3958"/>
              <a:gd name="T3" fmla="*/ 27 h 27"/>
              <a:gd name="T4" fmla="*/ 3958 w 3958"/>
              <a:gd name="T5" fmla="*/ 27 h 27"/>
              <a:gd name="T6" fmla="*/ 3958 w 3958"/>
              <a:gd name="T7" fmla="*/ 0 h 27"/>
              <a:gd name="T8" fmla="*/ 0 w 3958"/>
              <a:gd name="T9" fmla="*/ 0 h 27"/>
              <a:gd name="T10" fmla="*/ 0 w 3958"/>
              <a:gd name="T11" fmla="*/ 27 h 27"/>
            </a:gdLst>
            <a:ahLst/>
            <a:cxnLst>
              <a:cxn ang="0">
                <a:pos x="T0" y="T1"/>
              </a:cxn>
              <a:cxn ang="0">
                <a:pos x="T2" y="T3"/>
              </a:cxn>
              <a:cxn ang="0">
                <a:pos x="T4" y="T5"/>
              </a:cxn>
              <a:cxn ang="0">
                <a:pos x="T6" y="T7"/>
              </a:cxn>
              <a:cxn ang="0">
                <a:pos x="T8" y="T9"/>
              </a:cxn>
              <a:cxn ang="0">
                <a:pos x="T10" y="T11"/>
              </a:cxn>
            </a:cxnLst>
            <a:rect l="0" t="0" r="r" b="b"/>
            <a:pathLst>
              <a:path w="3958" h="27">
                <a:moveTo>
                  <a:pt x="0" y="27"/>
                </a:moveTo>
                <a:lnTo>
                  <a:pt x="0" y="27"/>
                </a:lnTo>
                <a:lnTo>
                  <a:pt x="3958" y="27"/>
                </a:lnTo>
                <a:lnTo>
                  <a:pt x="3958" y="0"/>
                </a:lnTo>
                <a:lnTo>
                  <a:pt x="0" y="0"/>
                </a:lnTo>
                <a:lnTo>
                  <a:pt x="0" y="2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1800"/>
          </a:p>
        </p:txBody>
      </p:sp>
      <p:sp>
        <p:nvSpPr>
          <p:cNvPr id="17" name="Freeform 5"/>
          <p:cNvSpPr>
            <a:spLocks/>
          </p:cNvSpPr>
          <p:nvPr userDrawn="1"/>
        </p:nvSpPr>
        <p:spPr bwMode="auto">
          <a:xfrm>
            <a:off x="5367600" y="3956051"/>
            <a:ext cx="3776400" cy="19200"/>
          </a:xfrm>
          <a:custGeom>
            <a:avLst/>
            <a:gdLst>
              <a:gd name="T0" fmla="*/ 0 w 3958"/>
              <a:gd name="T1" fmla="*/ 27 h 27"/>
              <a:gd name="T2" fmla="*/ 0 w 3958"/>
              <a:gd name="T3" fmla="*/ 27 h 27"/>
              <a:gd name="T4" fmla="*/ 3958 w 3958"/>
              <a:gd name="T5" fmla="*/ 27 h 27"/>
              <a:gd name="T6" fmla="*/ 3958 w 3958"/>
              <a:gd name="T7" fmla="*/ 0 h 27"/>
              <a:gd name="T8" fmla="*/ 0 w 3958"/>
              <a:gd name="T9" fmla="*/ 0 h 27"/>
              <a:gd name="T10" fmla="*/ 0 w 3958"/>
              <a:gd name="T11" fmla="*/ 27 h 27"/>
            </a:gdLst>
            <a:ahLst/>
            <a:cxnLst>
              <a:cxn ang="0">
                <a:pos x="T0" y="T1"/>
              </a:cxn>
              <a:cxn ang="0">
                <a:pos x="T2" y="T3"/>
              </a:cxn>
              <a:cxn ang="0">
                <a:pos x="T4" y="T5"/>
              </a:cxn>
              <a:cxn ang="0">
                <a:pos x="T6" y="T7"/>
              </a:cxn>
              <a:cxn ang="0">
                <a:pos x="T8" y="T9"/>
              </a:cxn>
              <a:cxn ang="0">
                <a:pos x="T10" y="T11"/>
              </a:cxn>
            </a:cxnLst>
            <a:rect l="0" t="0" r="r" b="b"/>
            <a:pathLst>
              <a:path w="3958" h="27">
                <a:moveTo>
                  <a:pt x="0" y="27"/>
                </a:moveTo>
                <a:lnTo>
                  <a:pt x="0" y="27"/>
                </a:lnTo>
                <a:lnTo>
                  <a:pt x="3958" y="27"/>
                </a:lnTo>
                <a:lnTo>
                  <a:pt x="3958" y="0"/>
                </a:lnTo>
                <a:lnTo>
                  <a:pt x="0" y="0"/>
                </a:lnTo>
                <a:lnTo>
                  <a:pt x="0" y="2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1800"/>
          </a:p>
        </p:txBody>
      </p:sp>
    </p:spTree>
    <p:extLst>
      <p:ext uri="{BB962C8B-B14F-4D97-AF65-F5344CB8AC3E}">
        <p14:creationId xmlns:p14="http://schemas.microsoft.com/office/powerpoint/2010/main" val="7388092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ernière B">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1" y="6738000"/>
            <a:ext cx="180000" cy="120000"/>
          </a:xfrm>
          <a:ln>
            <a:solidFill>
              <a:schemeClr val="bg1">
                <a:alpha val="0"/>
              </a:schemeClr>
            </a:solidFill>
          </a:ln>
        </p:spPr>
        <p:txBody>
          <a:bodyPr/>
          <a:lstStyle/>
          <a:p>
            <a:r>
              <a:rPr lang="fr-FR"/>
              <a:t>Date</a:t>
            </a:r>
          </a:p>
        </p:txBody>
      </p:sp>
      <p:sp>
        <p:nvSpPr>
          <p:cNvPr id="5" name="Espace réservé du pied de page 4"/>
          <p:cNvSpPr>
            <a:spLocks noGrp="1"/>
          </p:cNvSpPr>
          <p:nvPr>
            <p:ph type="ftr" sz="quarter" idx="11"/>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r>
              <a:rPr lang="fr-FR"/>
              <a:t>Comité Risque Modèle - 18/10/2022</a:t>
            </a:r>
          </a:p>
        </p:txBody>
      </p:sp>
      <p:sp>
        <p:nvSpPr>
          <p:cNvPr id="6" name="Espace réservé du numéro de diapositive 5"/>
          <p:cNvSpPr>
            <a:spLocks noGrp="1"/>
          </p:cNvSpPr>
          <p:nvPr>
            <p:ph type="sldNum" sz="quarter" idx="12"/>
          </p:nvPr>
        </p:nvSpPr>
        <p:spPr>
          <a:xfrm>
            <a:off x="-1" y="6738000"/>
            <a:ext cx="180000" cy="120000"/>
          </a:xfrm>
          <a:ln>
            <a:solidFill>
              <a:schemeClr val="bg1">
                <a:alpha val="0"/>
              </a:schemeClr>
            </a:solidFill>
          </a:ln>
        </p:spPr>
        <p:txBody>
          <a:bodyPr/>
          <a:lstStyle>
            <a:lvl1pPr>
              <a:defRPr>
                <a:solidFill>
                  <a:schemeClr val="bg1">
                    <a:alpha val="0"/>
                  </a:schemeClr>
                </a:solidFill>
              </a:defRPr>
            </a:lvl1pPr>
          </a:lstStyle>
          <a:p>
            <a:fld id="{733122C9-A0B9-462F-8757-0847AD287B63}" type="slidenum">
              <a:rPr lang="fr-FR" smtClean="0"/>
              <a:pPr/>
              <a:t>‹N°›</a:t>
            </a:fld>
            <a:endParaRPr lang="fr-FR"/>
          </a:p>
        </p:txBody>
      </p:sp>
      <p:sp>
        <p:nvSpPr>
          <p:cNvPr id="17" name="Freeform 5"/>
          <p:cNvSpPr>
            <a:spLocks/>
          </p:cNvSpPr>
          <p:nvPr userDrawn="1"/>
        </p:nvSpPr>
        <p:spPr bwMode="auto">
          <a:xfrm>
            <a:off x="0" y="3343837"/>
            <a:ext cx="9144000" cy="19200"/>
          </a:xfrm>
          <a:custGeom>
            <a:avLst/>
            <a:gdLst>
              <a:gd name="T0" fmla="*/ 0 w 3958"/>
              <a:gd name="T1" fmla="*/ 27 h 27"/>
              <a:gd name="T2" fmla="*/ 0 w 3958"/>
              <a:gd name="T3" fmla="*/ 27 h 27"/>
              <a:gd name="T4" fmla="*/ 3958 w 3958"/>
              <a:gd name="T5" fmla="*/ 27 h 27"/>
              <a:gd name="T6" fmla="*/ 3958 w 3958"/>
              <a:gd name="T7" fmla="*/ 0 h 27"/>
              <a:gd name="T8" fmla="*/ 0 w 3958"/>
              <a:gd name="T9" fmla="*/ 0 h 27"/>
              <a:gd name="T10" fmla="*/ 0 w 3958"/>
              <a:gd name="T11" fmla="*/ 27 h 27"/>
            </a:gdLst>
            <a:ahLst/>
            <a:cxnLst>
              <a:cxn ang="0">
                <a:pos x="T0" y="T1"/>
              </a:cxn>
              <a:cxn ang="0">
                <a:pos x="T2" y="T3"/>
              </a:cxn>
              <a:cxn ang="0">
                <a:pos x="T4" y="T5"/>
              </a:cxn>
              <a:cxn ang="0">
                <a:pos x="T6" y="T7"/>
              </a:cxn>
              <a:cxn ang="0">
                <a:pos x="T8" y="T9"/>
              </a:cxn>
              <a:cxn ang="0">
                <a:pos x="T10" y="T11"/>
              </a:cxn>
            </a:cxnLst>
            <a:rect l="0" t="0" r="r" b="b"/>
            <a:pathLst>
              <a:path w="3958" h="27">
                <a:moveTo>
                  <a:pt x="0" y="27"/>
                </a:moveTo>
                <a:lnTo>
                  <a:pt x="0" y="27"/>
                </a:lnTo>
                <a:lnTo>
                  <a:pt x="3958" y="27"/>
                </a:lnTo>
                <a:lnTo>
                  <a:pt x="3958" y="0"/>
                </a:lnTo>
                <a:lnTo>
                  <a:pt x="0" y="0"/>
                </a:lnTo>
                <a:lnTo>
                  <a:pt x="0" y="2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sz="1800"/>
          </a:p>
        </p:txBody>
      </p:sp>
      <p:sp>
        <p:nvSpPr>
          <p:cNvPr id="9" name="Rectangle 8"/>
          <p:cNvSpPr/>
          <p:nvPr userDrawn="1"/>
        </p:nvSpPr>
        <p:spPr>
          <a:xfrm>
            <a:off x="3564612" y="3236979"/>
            <a:ext cx="2014779" cy="5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Titre 6"/>
          <p:cNvSpPr>
            <a:spLocks noGrp="1"/>
          </p:cNvSpPr>
          <p:nvPr userDrawn="1">
            <p:ph type="title" hasCustomPrompt="1"/>
          </p:nvPr>
        </p:nvSpPr>
        <p:spPr>
          <a:xfrm>
            <a:off x="3695699" y="2531037"/>
            <a:ext cx="1752602" cy="1003193"/>
          </a:xfrm>
        </p:spPr>
        <p:txBody>
          <a:bodyPr anchor="b" anchorCtr="0"/>
          <a:lstStyle>
            <a:lvl1pPr algn="ctr">
              <a:defRPr sz="4500">
                <a:solidFill>
                  <a:schemeClr val="accent1"/>
                </a:solidFill>
                <a:latin typeface="Rawline ExtraBold" pitchFamily="2" charset="0"/>
              </a:defRPr>
            </a:lvl1pPr>
          </a:lstStyle>
          <a:p>
            <a:r>
              <a:rPr lang="fr-FR"/>
              <a:t>Merci</a:t>
            </a:r>
            <a:endParaRPr lang="fr-FR" dirty="0"/>
          </a:p>
        </p:txBody>
      </p:sp>
    </p:spTree>
    <p:extLst>
      <p:ext uri="{BB962C8B-B14F-4D97-AF65-F5344CB8AC3E}">
        <p14:creationId xmlns:p14="http://schemas.microsoft.com/office/powerpoint/2010/main" val="6933469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noProof="0"/>
              <a:t>Titre</a:t>
            </a:r>
            <a:endParaRPr lang="fr-FR" dirty="0"/>
          </a:p>
        </p:txBody>
      </p:sp>
      <p:sp>
        <p:nvSpPr>
          <p:cNvPr id="3" name="Espace réservé du contenu 2"/>
          <p:cNvSpPr>
            <a:spLocks noGrp="1"/>
          </p:cNvSpPr>
          <p:nvPr>
            <p:ph idx="1" hasCustomPrompt="1"/>
          </p:nvPr>
        </p:nvSpPr>
        <p:spPr/>
        <p:txBody>
          <a:bodyPr/>
          <a:lstStyle>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a:p>
            <a:pPr lvl="5"/>
            <a:r>
              <a:rPr lang="fr-FR" noProof="0"/>
              <a:t>Texte de niveau 6</a:t>
            </a:r>
            <a:endParaRPr lang="fr-FR" noProof="0" dirty="0"/>
          </a:p>
        </p:txBody>
      </p:sp>
      <p:sp>
        <p:nvSpPr>
          <p:cNvPr id="7" name="Espace réservé de la date 6"/>
          <p:cNvSpPr>
            <a:spLocks noGrp="1"/>
          </p:cNvSpPr>
          <p:nvPr>
            <p:ph type="dt" sz="half" idx="10"/>
          </p:nvPr>
        </p:nvSpPr>
        <p:spPr/>
        <p:txBody>
          <a:bodyPr/>
          <a:lstStyle/>
          <a:p>
            <a:r>
              <a:rPr lang="fr-FR"/>
              <a:t>Date</a:t>
            </a:r>
          </a:p>
        </p:txBody>
      </p:sp>
      <p:sp>
        <p:nvSpPr>
          <p:cNvPr id="8" name="Espace réservé du pied de page 7"/>
          <p:cNvSpPr>
            <a:spLocks noGrp="1"/>
          </p:cNvSpPr>
          <p:nvPr>
            <p:ph type="ftr" sz="quarter" idx="11"/>
          </p:nvPr>
        </p:nvSpPr>
        <p:spPr/>
        <p:txBody>
          <a:bodyPr/>
          <a:lstStyle/>
          <a:p>
            <a:r>
              <a:rPr lang="fr-FR"/>
              <a:t>Comité Risque Modèle - 18/10/2022</a:t>
            </a:r>
          </a:p>
        </p:txBody>
      </p:sp>
      <p:sp>
        <p:nvSpPr>
          <p:cNvPr id="9" name="Espace réservé du numéro de diapositive 8"/>
          <p:cNvSpPr>
            <a:spLocks noGrp="1"/>
          </p:cNvSpPr>
          <p:nvPr>
            <p:ph type="sldNum" sz="quarter" idx="12"/>
          </p:nvPr>
        </p:nvSpPr>
        <p:spPr/>
        <p:txBody>
          <a:bodyPr/>
          <a:lstStyle/>
          <a:p>
            <a:fld id="{733122C9-A0B9-462F-8757-0847AD287B63}" type="slidenum">
              <a:rPr lang="fr-FR" smtClean="0"/>
              <a:pPr/>
              <a:t>‹N°›</a:t>
            </a:fld>
            <a:endParaRPr lang="fr-FR"/>
          </a:p>
        </p:txBody>
      </p:sp>
    </p:spTree>
    <p:extLst>
      <p:ext uri="{BB962C8B-B14F-4D97-AF65-F5344CB8AC3E}">
        <p14:creationId xmlns:p14="http://schemas.microsoft.com/office/powerpoint/2010/main" val="11845626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5" name="Espace réservé du texte 2"/>
          <p:cNvSpPr>
            <a:spLocks noGrp="1"/>
          </p:cNvSpPr>
          <p:nvPr>
            <p:ph idx="1"/>
          </p:nvPr>
        </p:nvSpPr>
        <p:spPr bwMode="gray">
          <a:xfrm>
            <a:off x="358775" y="1520825"/>
            <a:ext cx="8426450" cy="4500563"/>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59884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2 contenus_b">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5" y="1520826"/>
            <a:ext cx="2592000"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7" name="Espace réservé du contenu 2"/>
          <p:cNvSpPr>
            <a:spLocks noGrp="1"/>
          </p:cNvSpPr>
          <p:nvPr>
            <p:ph idx="13" hasCustomPrompt="1"/>
          </p:nvPr>
        </p:nvSpPr>
        <p:spPr bwMode="gray">
          <a:xfrm>
            <a:off x="3276600" y="1520826"/>
            <a:ext cx="5508625"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92880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re et 2 contenus_c">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358772" y="1520826"/>
            <a:ext cx="5508627"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11" name="Espace réservé de la date 10"/>
          <p:cNvSpPr>
            <a:spLocks noGrp="1"/>
          </p:cNvSpPr>
          <p:nvPr>
            <p:ph type="dt" sz="half" idx="10"/>
          </p:nvPr>
        </p:nvSpPr>
        <p:spPr bwMode="gray"/>
        <p:txBody>
          <a:bodyPr/>
          <a:lstStyle/>
          <a:p>
            <a:r>
              <a:rPr lang="fr-FR" noProof="0"/>
              <a:t>Date</a:t>
            </a:r>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fr-FR" noProof="0" smtClean="0"/>
              <a:pPr/>
              <a:t>‹N°›</a:t>
            </a:fld>
            <a:endParaRPr lang="fr-FR" noProof="0"/>
          </a:p>
        </p:txBody>
      </p:sp>
      <p:sp>
        <p:nvSpPr>
          <p:cNvPr id="13" name="Espace réservé du pied de page 12"/>
          <p:cNvSpPr>
            <a:spLocks noGrp="1"/>
          </p:cNvSpPr>
          <p:nvPr>
            <p:ph type="ftr" sz="quarter" idx="12"/>
          </p:nvPr>
        </p:nvSpPr>
        <p:spPr bwMode="gray"/>
        <p:txBody>
          <a:bodyPr/>
          <a:lstStyle/>
          <a:p>
            <a:r>
              <a:rPr lang="fr-FR" noProof="0"/>
              <a:t>CNP Assurances - Personnaliser le haut de page avec le menu "Insertion / En-tête et pied de page"</a:t>
            </a:r>
          </a:p>
        </p:txBody>
      </p:sp>
      <p:sp>
        <p:nvSpPr>
          <p:cNvPr id="7" name="Espace réservé du contenu 2"/>
          <p:cNvSpPr>
            <a:spLocks noGrp="1"/>
          </p:cNvSpPr>
          <p:nvPr>
            <p:ph idx="13" hasCustomPrompt="1"/>
          </p:nvPr>
        </p:nvSpPr>
        <p:spPr bwMode="gray">
          <a:xfrm>
            <a:off x="6192838" y="1520826"/>
            <a:ext cx="2592387" cy="4500562"/>
          </a:xfrm>
        </p:spPr>
        <p:txBody>
          <a:bodyPr/>
          <a:lstStyle>
            <a:lvl2pPr>
              <a:defRPr/>
            </a:lvl2pPr>
            <a:lvl3pPr>
              <a:defRPr/>
            </a:lvl3pPr>
            <a:lvl4pPr>
              <a:defRPr baseline="0"/>
            </a:lvl4pPr>
            <a:lvl5pPr>
              <a:defRPr/>
            </a:lvl5pPr>
            <a:lvl6pPr>
              <a:defRPr baseline="0"/>
            </a:lvl6p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Tree>
    <p:extLst>
      <p:ext uri="{BB962C8B-B14F-4D97-AF65-F5344CB8AC3E}">
        <p14:creationId xmlns:p14="http://schemas.microsoft.com/office/powerpoint/2010/main" val="10269483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image" Target="../media/image9.png"/><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theme" Target="../theme/theme2.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5" y="620713"/>
            <a:ext cx="8426450" cy="684000"/>
          </a:xfrm>
          <a:prstGeom prst="rect">
            <a:avLst/>
          </a:prstGeom>
        </p:spPr>
        <p:txBody>
          <a:bodyPr vert="horz" lIns="0" tIns="0" rIns="0" bIns="0" rtlCol="0" anchor="t" anchorCtr="0">
            <a:noAutofit/>
          </a:bodyPr>
          <a:lstStyle/>
          <a:p>
            <a:r>
              <a:rPr lang="fr-FR" noProof="0" dirty="0"/>
              <a:t>Titre</a:t>
            </a:r>
          </a:p>
        </p:txBody>
      </p:sp>
      <p:sp>
        <p:nvSpPr>
          <p:cNvPr id="3" name="Espace réservé du texte 2"/>
          <p:cNvSpPr>
            <a:spLocks noGrp="1"/>
          </p:cNvSpPr>
          <p:nvPr>
            <p:ph type="body" idx="1"/>
          </p:nvPr>
        </p:nvSpPr>
        <p:spPr bwMode="gray">
          <a:xfrm>
            <a:off x="358775" y="1520826"/>
            <a:ext cx="8426450" cy="4500562"/>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4" name="Espace réservé de la date 3"/>
          <p:cNvSpPr>
            <a:spLocks noGrp="1"/>
          </p:cNvSpPr>
          <p:nvPr>
            <p:ph type="dt" sz="half" idx="2"/>
          </p:nvPr>
        </p:nvSpPr>
        <p:spPr bwMode="gray">
          <a:xfrm>
            <a:off x="8785224" y="6669088"/>
            <a:ext cx="358776" cy="188912"/>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a:t>Date</a:t>
            </a:r>
          </a:p>
        </p:txBody>
      </p:sp>
      <p:sp>
        <p:nvSpPr>
          <p:cNvPr id="5" name="Espace réservé du pied de page 4"/>
          <p:cNvSpPr>
            <a:spLocks noGrp="1"/>
          </p:cNvSpPr>
          <p:nvPr>
            <p:ph type="ftr" sz="quarter" idx="3"/>
          </p:nvPr>
        </p:nvSpPr>
        <p:spPr bwMode="gray">
          <a:xfrm>
            <a:off x="358776" y="188713"/>
            <a:ext cx="8426450" cy="432000"/>
          </a:xfrm>
          <a:prstGeom prst="rect">
            <a:avLst/>
          </a:prstGeom>
        </p:spPr>
        <p:txBody>
          <a:bodyPr vert="horz" lIns="0" tIns="0" rIns="0" bIns="0" rtlCol="0" anchor="ctr" anchorCtr="0">
            <a:noAutofit/>
          </a:bodyPr>
          <a:lstStyle>
            <a:lvl1pPr algn="r">
              <a:defRPr sz="900">
                <a:solidFill>
                  <a:schemeClr val="accent2"/>
                </a:solidFill>
              </a:defRPr>
            </a:lvl1pPr>
          </a:lstStyle>
          <a:p>
            <a:r>
              <a:rPr lang="fr-FR"/>
              <a:t>CNP Assurances - Personnaliser le haut de page avec le menu "Insertion / En-tête et pied de page"</a:t>
            </a:r>
          </a:p>
        </p:txBody>
      </p:sp>
      <p:sp>
        <p:nvSpPr>
          <p:cNvPr id="6" name="Espace réservé du numéro de diapositive 5"/>
          <p:cNvSpPr>
            <a:spLocks noGrp="1"/>
          </p:cNvSpPr>
          <p:nvPr>
            <p:ph type="sldNum" sz="quarter" idx="4"/>
          </p:nvPr>
        </p:nvSpPr>
        <p:spPr bwMode="gray">
          <a:xfrm>
            <a:off x="8461229" y="6190413"/>
            <a:ext cx="322771" cy="324000"/>
          </a:xfrm>
          <a:prstGeom prst="rect">
            <a:avLst/>
          </a:prstGeom>
        </p:spPr>
        <p:txBody>
          <a:bodyPr vert="horz" lIns="0" tIns="0" rIns="0" bIns="0" rtlCol="0" anchor="b" anchorCtr="0">
            <a:noAutofit/>
          </a:bodyPr>
          <a:lstStyle>
            <a:lvl1pPr algn="r">
              <a:defRPr sz="800" b="1" u="none">
                <a:solidFill>
                  <a:schemeClr val="accent2"/>
                </a:solidFill>
              </a:defRPr>
            </a:lvl1pPr>
          </a:lstStyle>
          <a:p>
            <a:fld id="{733122C9-A0B9-462F-8757-0847AD287B6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935" r:id="rId3"/>
    <p:sldLayoutId id="2147483936" r:id="rId4"/>
    <p:sldLayoutId id="2147483815" r:id="rId5"/>
    <p:sldLayoutId id="2147483798" r:id="rId6"/>
    <p:sldLayoutId id="2147483828" r:id="rId7"/>
    <p:sldLayoutId id="2147483931" r:id="rId8"/>
    <p:sldLayoutId id="2147483932" r:id="rId9"/>
    <p:sldLayoutId id="2147483929" r:id="rId10"/>
    <p:sldLayoutId id="2147483930" r:id="rId11"/>
    <p:sldLayoutId id="2147483821" r:id="rId12"/>
    <p:sldLayoutId id="2147483822" r:id="rId13"/>
    <p:sldLayoutId id="2147483823" r:id="rId14"/>
    <p:sldLayoutId id="2147483826" r:id="rId15"/>
    <p:sldLayoutId id="2147483824" r:id="rId16"/>
    <p:sldLayoutId id="2147483825" r:id="rId17"/>
    <p:sldLayoutId id="2147483904" r:id="rId18"/>
    <p:sldLayoutId id="2147483905" r:id="rId19"/>
    <p:sldLayoutId id="2147483906" r:id="rId20"/>
    <p:sldLayoutId id="2147483908" r:id="rId21"/>
    <p:sldLayoutId id="2147483909" r:id="rId22"/>
    <p:sldLayoutId id="2147483910" r:id="rId23"/>
    <p:sldLayoutId id="2147483911" r:id="rId24"/>
    <p:sldLayoutId id="2147483913" r:id="rId25"/>
    <p:sldLayoutId id="2147483914" r:id="rId26"/>
    <p:sldLayoutId id="2147483915" r:id="rId27"/>
    <p:sldLayoutId id="2147483916" r:id="rId28"/>
    <p:sldLayoutId id="2147483918" r:id="rId29"/>
    <p:sldLayoutId id="2147483919" r:id="rId30"/>
    <p:sldLayoutId id="2147483920" r:id="rId31"/>
    <p:sldLayoutId id="2147483921" r:id="rId32"/>
    <p:sldLayoutId id="2147483923" r:id="rId33"/>
    <p:sldLayoutId id="2147483924" r:id="rId34"/>
    <p:sldLayoutId id="2147483925" r:id="rId35"/>
    <p:sldLayoutId id="2147483926" r:id="rId36"/>
    <p:sldLayoutId id="2147483928" r:id="rId37"/>
    <p:sldLayoutId id="2147483898" r:id="rId38"/>
    <p:sldLayoutId id="2147483840" r:id="rId39"/>
    <p:sldLayoutId id="2147483895" r:id="rId40"/>
    <p:sldLayoutId id="2147483897" r:id="rId41"/>
    <p:sldLayoutId id="2147483896" r:id="rId42"/>
    <p:sldLayoutId id="2147483937" r:id="rId43"/>
    <p:sldLayoutId id="2147483827" r:id="rId44"/>
    <p:sldLayoutId id="2147483933" r:id="rId45"/>
    <p:sldLayoutId id="2147483934" r:id="rId46"/>
    <p:sldLayoutId id="2147483938" r:id="rId47"/>
    <p:sldLayoutId id="2147483945" r:id="rId48"/>
    <p:sldLayoutId id="2147483949" r:id="rId49"/>
    <p:sldLayoutId id="2147484015" r:id="rId50"/>
    <p:sldLayoutId id="2147484016" r:id="rId51"/>
    <p:sldLayoutId id="2147484017" r:id="rId52"/>
    <p:sldLayoutId id="2147484018" r:id="rId53"/>
  </p:sldLayoutIdLst>
  <p:hf hdr="0" ftr="0" dt="0"/>
  <p:txStyles>
    <p:titleStyle>
      <a:lvl1pPr algn="l" defTabSz="914400" rtl="0" eaLnBrk="1" latinLnBrk="0" hangingPunct="1">
        <a:lnSpc>
          <a:spcPct val="100000"/>
        </a:lnSpc>
        <a:spcBef>
          <a:spcPct val="0"/>
        </a:spcBef>
        <a:buNone/>
        <a:defRPr sz="2100" b="1"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800" b="1" kern="1200">
          <a:solidFill>
            <a:schemeClr val="accent2"/>
          </a:solidFill>
          <a:latin typeface="+mn-lt"/>
          <a:ea typeface="+mn-ea"/>
          <a:cs typeface="+mn-cs"/>
        </a:defRPr>
      </a:lvl1pPr>
      <a:lvl2pPr marL="216000" indent="-216000" algn="l" defTabSz="914400" rtl="0" eaLnBrk="1" latinLnBrk="0" hangingPunct="1">
        <a:lnSpc>
          <a:spcPct val="110000"/>
        </a:lnSpc>
        <a:spcBef>
          <a:spcPts val="0"/>
        </a:spcBef>
        <a:buClr>
          <a:schemeClr val="accent2"/>
        </a:buClr>
        <a:buSzPct val="80000"/>
        <a:buFont typeface="Arial" pitchFamily="34" charset="0"/>
        <a:buChar char="►"/>
        <a:defRPr sz="1800" b="1" kern="1200">
          <a:solidFill>
            <a:schemeClr val="accent2"/>
          </a:solidFill>
          <a:latin typeface="+mn-lt"/>
          <a:ea typeface="+mn-ea"/>
          <a:cs typeface="+mn-cs"/>
        </a:defRPr>
      </a:lvl2pPr>
      <a:lvl3pPr marL="216000" indent="0" algn="l" defTabSz="914400" rtl="0" eaLnBrk="1" latinLnBrk="0" hangingPunct="1">
        <a:lnSpc>
          <a:spcPct val="110000"/>
        </a:lnSpc>
        <a:spcBef>
          <a:spcPts val="0"/>
        </a:spcBef>
        <a:buSzPct val="100000"/>
        <a:buFont typeface="Arial" pitchFamily="34" charset="0"/>
        <a:buNone/>
        <a:defRPr sz="1600" kern="1200">
          <a:solidFill>
            <a:schemeClr val="accent2"/>
          </a:solidFill>
          <a:latin typeface="+mn-lt"/>
          <a:ea typeface="+mn-ea"/>
          <a:cs typeface="+mn-cs"/>
        </a:defRPr>
      </a:lvl3pPr>
      <a:lvl4pPr marL="360000" indent="-144000" algn="l" defTabSz="914400" rtl="0" eaLnBrk="1" latinLnBrk="0" hangingPunct="1">
        <a:lnSpc>
          <a:spcPct val="110000"/>
        </a:lnSpc>
        <a:spcBef>
          <a:spcPts val="0"/>
        </a:spcBef>
        <a:buSzPct val="60000"/>
        <a:buFont typeface="Wingdings" panose="05000000000000000000" pitchFamily="2" charset="2"/>
        <a:buChar char=""/>
        <a:defRPr sz="1600" kern="1200">
          <a:solidFill>
            <a:schemeClr val="accent2"/>
          </a:solidFill>
          <a:latin typeface="+mn-lt"/>
          <a:ea typeface="+mn-ea"/>
          <a:cs typeface="+mn-cs"/>
        </a:defRPr>
      </a:lvl4pPr>
      <a:lvl5pPr marL="360000" indent="0" algn="l" defTabSz="914400" rtl="0" eaLnBrk="1" latinLnBrk="0" hangingPunct="1">
        <a:lnSpc>
          <a:spcPct val="110000"/>
        </a:lnSpc>
        <a:spcBef>
          <a:spcPts val="0"/>
        </a:spcBef>
        <a:buSzPct val="100000"/>
        <a:buFont typeface="Arial" pitchFamily="34" charset="0"/>
        <a:buNone/>
        <a:defRPr sz="1400" kern="1200">
          <a:solidFill>
            <a:schemeClr val="accent2"/>
          </a:solidFill>
          <a:latin typeface="+mn-lt"/>
          <a:ea typeface="+mn-ea"/>
          <a:cs typeface="+mn-cs"/>
        </a:defRPr>
      </a:lvl5pPr>
      <a:lvl6pPr marL="504000" indent="-144000" algn="l" defTabSz="914400" rtl="0" eaLnBrk="1" latinLnBrk="0" hangingPunct="1">
        <a:lnSpc>
          <a:spcPct val="110000"/>
        </a:lnSpc>
        <a:spcBef>
          <a:spcPts val="0"/>
        </a:spcBef>
        <a:buSzPct val="60000"/>
        <a:buFont typeface="Wingdings" panose="05000000000000000000" pitchFamily="2" charset="2"/>
        <a:buChar char=""/>
        <a:defRPr sz="1400" kern="1200" baseline="0">
          <a:solidFill>
            <a:schemeClr val="accent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40690" y="322314"/>
            <a:ext cx="7927755" cy="1042457"/>
          </a:xfrm>
          <a:prstGeom prst="rect">
            <a:avLst/>
          </a:prstGeom>
        </p:spPr>
        <p:txBody>
          <a:bodyPr vert="horz" lIns="0" tIns="0" rIns="0" bIns="0" rtlCol="0" anchor="t" anchorCtr="0">
            <a:noAutofit/>
          </a:bodyPr>
          <a:lstStyle/>
          <a:p>
            <a:r>
              <a:rPr lang="fr-FR" noProof="0" dirty="0"/>
              <a:t>Titre</a:t>
            </a:r>
          </a:p>
        </p:txBody>
      </p:sp>
      <p:sp>
        <p:nvSpPr>
          <p:cNvPr id="3" name="Espace réservé du texte 2"/>
          <p:cNvSpPr>
            <a:spLocks noGrp="1"/>
          </p:cNvSpPr>
          <p:nvPr>
            <p:ph type="body" idx="1"/>
          </p:nvPr>
        </p:nvSpPr>
        <p:spPr bwMode="gray">
          <a:xfrm>
            <a:off x="467545" y="1460783"/>
            <a:ext cx="8100900" cy="4800533"/>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a:p>
            <a:pPr lvl="5"/>
            <a:r>
              <a:rPr lang="fr-FR" noProof="0" dirty="0"/>
              <a:t>Texte de niveau 6</a:t>
            </a:r>
          </a:p>
        </p:txBody>
      </p:sp>
      <p:sp>
        <p:nvSpPr>
          <p:cNvPr id="4" name="Espace réservé de la date 3"/>
          <p:cNvSpPr>
            <a:spLocks noGrp="1"/>
          </p:cNvSpPr>
          <p:nvPr>
            <p:ph type="dt" sz="half" idx="2"/>
          </p:nvPr>
        </p:nvSpPr>
        <p:spPr bwMode="gray">
          <a:xfrm>
            <a:off x="-1" y="6738000"/>
            <a:ext cx="180000" cy="120000"/>
          </a:xfrm>
          <a:prstGeom prst="rect">
            <a:avLst/>
          </a:prstGeom>
          <a:ln>
            <a:solidFill>
              <a:schemeClr val="bg1">
                <a:alpha val="0"/>
              </a:schemeClr>
            </a:solidFill>
          </a:ln>
        </p:spPr>
        <p:txBody>
          <a:bodyPr vert="horz" lIns="0" tIns="0" rIns="0" bIns="0" rtlCol="0" anchor="ctr" anchorCtr="0">
            <a:noAutofit/>
          </a:bodyPr>
          <a:lstStyle>
            <a:lvl1pPr algn="ctr">
              <a:defRPr sz="100">
                <a:solidFill>
                  <a:schemeClr val="bg1">
                    <a:alpha val="0"/>
                  </a:schemeClr>
                </a:solidFill>
              </a:defRPr>
            </a:lvl1pPr>
          </a:lstStyle>
          <a:p>
            <a:r>
              <a:rPr lang="fr-FR"/>
              <a:t>Date</a:t>
            </a:r>
          </a:p>
        </p:txBody>
      </p:sp>
      <p:sp>
        <p:nvSpPr>
          <p:cNvPr id="5" name="Espace réservé du pied de page 4"/>
          <p:cNvSpPr>
            <a:spLocks noGrp="1"/>
          </p:cNvSpPr>
          <p:nvPr>
            <p:ph type="ftr" sz="quarter" idx="3"/>
          </p:nvPr>
        </p:nvSpPr>
        <p:spPr bwMode="gray">
          <a:xfrm>
            <a:off x="640800" y="0"/>
            <a:ext cx="8503200" cy="288032"/>
          </a:xfrm>
          <a:prstGeom prst="rect">
            <a:avLst/>
          </a:prstGeom>
          <a:ln>
            <a:noFill/>
          </a:ln>
        </p:spPr>
        <p:txBody>
          <a:bodyPr vert="horz" lIns="0" tIns="108000" rIns="126000" bIns="0" rtlCol="0" anchor="t" anchorCtr="0">
            <a:noAutofit/>
          </a:bodyPr>
          <a:lstStyle>
            <a:lvl1pPr algn="r">
              <a:defRPr sz="750">
                <a:solidFill>
                  <a:schemeClr val="accent1"/>
                </a:solidFill>
              </a:defRPr>
            </a:lvl1pPr>
          </a:lstStyle>
          <a:p>
            <a:r>
              <a:rPr lang="fr-FR"/>
              <a:t>Comité Risque Modèle - 18/10/2022</a:t>
            </a:r>
          </a:p>
        </p:txBody>
      </p:sp>
      <p:sp>
        <p:nvSpPr>
          <p:cNvPr id="6" name="Espace réservé du numéro de diapositive 5"/>
          <p:cNvSpPr>
            <a:spLocks noGrp="1"/>
          </p:cNvSpPr>
          <p:nvPr>
            <p:ph type="sldNum" sz="quarter" idx="4"/>
          </p:nvPr>
        </p:nvSpPr>
        <p:spPr bwMode="gray">
          <a:xfrm>
            <a:off x="8863619" y="6453189"/>
            <a:ext cx="280382" cy="404812"/>
          </a:xfrm>
          <a:prstGeom prst="rect">
            <a:avLst/>
          </a:prstGeom>
        </p:spPr>
        <p:txBody>
          <a:bodyPr vert="horz" lIns="0" tIns="0" rIns="0" bIns="0" rtlCol="0" anchor="ctr" anchorCtr="0">
            <a:noAutofit/>
          </a:bodyPr>
          <a:lstStyle>
            <a:lvl1pPr algn="l">
              <a:defRPr sz="900">
                <a:solidFill>
                  <a:schemeClr val="accent1"/>
                </a:solidFill>
              </a:defRPr>
            </a:lvl1pPr>
          </a:lstStyle>
          <a:p>
            <a:fld id="{733122C9-A0B9-462F-8757-0847AD287B63}" type="slidenum">
              <a:rPr lang="fr-FR" smtClean="0"/>
              <a:pPr/>
              <a:t>‹N°›</a:t>
            </a:fld>
            <a:endParaRPr lang="fr-FR"/>
          </a:p>
        </p:txBody>
      </p:sp>
      <p:cxnSp>
        <p:nvCxnSpPr>
          <p:cNvPr id="9" name="Connecteur droit 8"/>
          <p:cNvCxnSpPr/>
          <p:nvPr userDrawn="1"/>
        </p:nvCxnSpPr>
        <p:spPr>
          <a:xfrm>
            <a:off x="2708" y="6701512"/>
            <a:ext cx="878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4055400" y="6581910"/>
            <a:ext cx="1033200" cy="239759"/>
          </a:xfrm>
          <a:prstGeom prst="rect">
            <a:avLst/>
          </a:prstGeom>
        </p:spPr>
      </p:pic>
    </p:spTree>
    <p:extLst>
      <p:ext uri="{BB962C8B-B14F-4D97-AF65-F5344CB8AC3E}">
        <p14:creationId xmlns:p14="http://schemas.microsoft.com/office/powerpoint/2010/main" val="42882528"/>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 id="2147484037" r:id="rId18"/>
    <p:sldLayoutId id="2147484038" r:id="rId19"/>
    <p:sldLayoutId id="2147484039" r:id="rId20"/>
    <p:sldLayoutId id="2147484040" r:id="rId21"/>
    <p:sldLayoutId id="2147484041" r:id="rId22"/>
    <p:sldLayoutId id="2147484042" r:id="rId23"/>
    <p:sldLayoutId id="2147484043" r:id="rId24"/>
  </p:sldLayoutIdLst>
  <p:hf hdr="0" dt="0"/>
  <p:txStyles>
    <p:titleStyle>
      <a:lvl1pPr algn="l" defTabSz="914400" rtl="0" eaLnBrk="1" latinLnBrk="0" hangingPunct="1">
        <a:lnSpc>
          <a:spcPct val="100000"/>
        </a:lnSpc>
        <a:spcBef>
          <a:spcPct val="0"/>
        </a:spcBef>
        <a:buNone/>
        <a:defRPr sz="2000" b="0" kern="1200">
          <a:solidFill>
            <a:schemeClr val="accent1"/>
          </a:solidFill>
          <a:latin typeface="+mj-lt"/>
          <a:ea typeface="+mj-ea"/>
          <a:cs typeface="+mj-cs"/>
        </a:defRPr>
      </a:lvl1pPr>
    </p:titleStyle>
    <p:bodyStyle>
      <a:lvl1pPr marL="176400" indent="0" algn="l" defTabSz="914400" rtl="0" eaLnBrk="1" latinLnBrk="0" hangingPunct="1">
        <a:lnSpc>
          <a:spcPct val="100000"/>
        </a:lnSpc>
        <a:spcBef>
          <a:spcPts val="0"/>
        </a:spcBef>
        <a:spcAft>
          <a:spcPts val="1800"/>
        </a:spcAft>
        <a:buFont typeface="Arial" pitchFamily="34" charset="0"/>
        <a:buNone/>
        <a:defRPr sz="1550" b="1" kern="1200">
          <a:solidFill>
            <a:schemeClr val="accent1"/>
          </a:solidFill>
          <a:latin typeface="+mn-lt"/>
          <a:ea typeface="+mn-ea"/>
          <a:cs typeface="+mn-cs"/>
        </a:defRPr>
      </a:lvl1pPr>
      <a:lvl2pPr marL="176213" indent="0" algn="l" defTabSz="914400" rtl="0" eaLnBrk="1" latinLnBrk="0" hangingPunct="1">
        <a:lnSpc>
          <a:spcPct val="100000"/>
        </a:lnSpc>
        <a:spcBef>
          <a:spcPts val="0"/>
        </a:spcBef>
        <a:spcAft>
          <a:spcPts val="0"/>
        </a:spcAft>
        <a:buFont typeface="Arial" pitchFamily="34" charset="0"/>
        <a:buNone/>
        <a:defRPr sz="1000" b="1" kern="1200">
          <a:solidFill>
            <a:schemeClr val="tx1"/>
          </a:solidFill>
          <a:latin typeface="+mn-lt"/>
          <a:ea typeface="+mn-ea"/>
          <a:cs typeface="+mn-cs"/>
        </a:defRPr>
      </a:lvl2pPr>
      <a:lvl3pPr marL="176400" indent="-158750" algn="l" defTabSz="914400" rtl="0" eaLnBrk="1" latinLnBrk="0" hangingPunct="1">
        <a:lnSpc>
          <a:spcPct val="100000"/>
        </a:lnSpc>
        <a:spcBef>
          <a:spcPts val="0"/>
        </a:spcBef>
        <a:buClrTx/>
        <a:buSzPct val="100000"/>
        <a:buFont typeface="Rawline Black" pitchFamily="2" charset="0"/>
        <a:buChar char="—"/>
        <a:defRPr sz="1000" b="1" kern="1200">
          <a:solidFill>
            <a:schemeClr val="accent1"/>
          </a:solidFill>
          <a:latin typeface="+mn-lt"/>
          <a:ea typeface="+mn-ea"/>
          <a:cs typeface="+mn-cs"/>
        </a:defRPr>
      </a:lvl3pPr>
      <a:lvl4pPr marL="176400" indent="0" algn="l" defTabSz="914400" rtl="0" eaLnBrk="1" latinLnBrk="0" hangingPunct="1">
        <a:lnSpc>
          <a:spcPct val="100000"/>
        </a:lnSpc>
        <a:spcBef>
          <a:spcPts val="0"/>
        </a:spcBef>
        <a:buSzPct val="100000"/>
        <a:buFont typeface="Rawline Black" pitchFamily="2" charset="0"/>
        <a:buNone/>
        <a:defRPr sz="1000" b="0" kern="1200">
          <a:solidFill>
            <a:schemeClr val="tx1"/>
          </a:solidFill>
          <a:latin typeface="+mn-lt"/>
          <a:ea typeface="+mn-ea"/>
          <a:cs typeface="+mn-cs"/>
        </a:defRPr>
      </a:lvl4pPr>
      <a:lvl5pPr marL="450000" indent="-158750" algn="l" defTabSz="914400" rtl="0" eaLnBrk="1" latinLnBrk="0" hangingPunct="1">
        <a:lnSpc>
          <a:spcPct val="100000"/>
        </a:lnSpc>
        <a:spcBef>
          <a:spcPts val="0"/>
        </a:spcBef>
        <a:buClr>
          <a:schemeClr val="accent1"/>
        </a:buClr>
        <a:buSzPct val="100000"/>
        <a:buFont typeface="Rawline Black" pitchFamily="2" charset="0"/>
        <a:buChar char="—"/>
        <a:defRPr sz="1000" b="1" kern="1200">
          <a:solidFill>
            <a:schemeClr val="tx1"/>
          </a:solidFill>
          <a:latin typeface="+mn-lt"/>
          <a:ea typeface="+mn-ea"/>
          <a:cs typeface="+mn-cs"/>
        </a:defRPr>
      </a:lvl5pPr>
      <a:lvl6pPr marL="450000" indent="0" algn="l" defTabSz="914400" rtl="0" eaLnBrk="1" latinLnBrk="0" hangingPunct="1">
        <a:spcBef>
          <a:spcPts val="0"/>
        </a:spcBef>
        <a:buFont typeface="Arial" pitchFamily="34" charset="0"/>
        <a:buNone/>
        <a:defRPr sz="1000" b="0" kern="1200">
          <a:solidFill>
            <a:schemeClr val="tx1"/>
          </a:solidFill>
          <a:latin typeface="+mn-lt"/>
          <a:ea typeface="+mn-ea"/>
          <a:cs typeface="+mn-cs"/>
        </a:defRPr>
      </a:lvl6pPr>
      <a:lvl7pPr marL="450000" indent="0" algn="l" defTabSz="914400" rtl="0" eaLnBrk="1" latinLnBrk="0" hangingPunct="1">
        <a:spcBef>
          <a:spcPts val="0"/>
        </a:spcBef>
        <a:buFont typeface="Arial" pitchFamily="34" charset="0"/>
        <a:buNone/>
        <a:defRPr sz="800" kern="1200">
          <a:solidFill>
            <a:schemeClr val="tx1"/>
          </a:solidFill>
          <a:latin typeface="+mn-lt"/>
          <a:ea typeface="+mn-ea"/>
          <a:cs typeface="+mn-cs"/>
        </a:defRPr>
      </a:lvl7pPr>
      <a:lvl8pPr marL="450000" indent="0" algn="l" defTabSz="914400" rtl="0" eaLnBrk="1" latinLnBrk="0" hangingPunct="1">
        <a:spcBef>
          <a:spcPts val="0"/>
        </a:spcBef>
        <a:buFont typeface="Arial" pitchFamily="34" charset="0"/>
        <a:buNone/>
        <a:defRPr sz="800" kern="1200">
          <a:solidFill>
            <a:schemeClr val="tx1"/>
          </a:solidFill>
          <a:latin typeface="+mn-lt"/>
          <a:ea typeface="+mn-ea"/>
          <a:cs typeface="+mn-cs"/>
        </a:defRPr>
      </a:lvl8pPr>
      <a:lvl9pPr marL="450000" indent="0" algn="l" defTabSz="914400" rtl="0" eaLnBrk="1" latinLnBrk="0" hangingPunct="1">
        <a:spcBef>
          <a:spcPts val="0"/>
        </a:spcBef>
        <a:buFont typeface="Arial" pitchFamily="34" charset="0"/>
        <a:buNone/>
        <a:defRPr sz="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3.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44.png"/><Relationship Id="rId5" Type="http://schemas.openxmlformats.org/officeDocument/2006/relationships/image" Target="../media/image17.png"/><Relationship Id="rId4"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9.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1.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4221414" y="4092315"/>
            <a:ext cx="850728" cy="244481"/>
          </a:xfrm>
        </p:spPr>
        <p:txBody>
          <a:bodyPr/>
          <a:lstStyle/>
          <a:p>
            <a:r>
              <a:rPr lang="fr-FR" sz="1100" dirty="0"/>
              <a:t>13/12/2023</a:t>
            </a:r>
          </a:p>
        </p:txBody>
      </p:sp>
      <p:sp>
        <p:nvSpPr>
          <p:cNvPr id="4" name="Titre 3"/>
          <p:cNvSpPr>
            <a:spLocks noGrp="1"/>
          </p:cNvSpPr>
          <p:nvPr>
            <p:ph type="title"/>
          </p:nvPr>
        </p:nvSpPr>
        <p:spPr>
          <a:xfrm>
            <a:off x="393699" y="2913975"/>
            <a:ext cx="8356602" cy="1169550"/>
          </a:xfrm>
        </p:spPr>
        <p:txBody>
          <a:bodyPr/>
          <a:lstStyle/>
          <a:p>
            <a:pPr>
              <a:lnSpc>
                <a:spcPct val="110000"/>
              </a:lnSpc>
              <a:buClr>
                <a:schemeClr val="accent2"/>
              </a:buClr>
              <a:buSzPts val="1400"/>
            </a:pPr>
            <a:br>
              <a:rPr lang="fr-FR" sz="2700" dirty="0"/>
            </a:br>
            <a:br>
              <a:rPr lang="fr-FR" sz="2700" dirty="0"/>
            </a:br>
            <a:br>
              <a:rPr lang="fr-FR" sz="2700" dirty="0"/>
            </a:br>
            <a:br>
              <a:rPr lang="fr-FR" sz="2700" dirty="0"/>
            </a:br>
            <a:br>
              <a:rPr lang="fr-FR" sz="2700" dirty="0"/>
            </a:br>
            <a:br>
              <a:rPr lang="fr-FR" sz="2700" dirty="0"/>
            </a:br>
            <a:r>
              <a:rPr lang="fr-FR" sz="4000" dirty="0">
                <a:solidFill>
                  <a:srgbClr val="002060"/>
                </a:solidFill>
                <a:sym typeface="Arial"/>
              </a:rPr>
              <a:t>PROJET ERM :</a:t>
            </a:r>
            <a:br>
              <a:rPr lang="fr-FR" sz="4000" dirty="0">
                <a:solidFill>
                  <a:srgbClr val="002060"/>
                </a:solidFill>
                <a:sym typeface="Arial"/>
              </a:rPr>
            </a:br>
            <a:r>
              <a:rPr lang="fr-FR" sz="4000" dirty="0">
                <a:solidFill>
                  <a:srgbClr val="002060"/>
                </a:solidFill>
                <a:sym typeface="Arial"/>
              </a:rPr>
              <a:t> METHODE D’EULER</a:t>
            </a:r>
          </a:p>
        </p:txBody>
      </p:sp>
      <p:pic>
        <p:nvPicPr>
          <p:cNvPr id="6" name="Google Shape;517;p62"/>
          <p:cNvPicPr preferRelativeResize="0"/>
          <p:nvPr/>
        </p:nvPicPr>
        <p:blipFill rotWithShape="1">
          <a:blip r:embed="rId3">
            <a:alphaModFix/>
          </a:blip>
          <a:srcRect/>
          <a:stretch/>
        </p:blipFill>
        <p:spPr>
          <a:xfrm>
            <a:off x="0" y="407505"/>
            <a:ext cx="3847171" cy="1192695"/>
          </a:xfrm>
          <a:prstGeom prst="rect">
            <a:avLst/>
          </a:prstGeom>
          <a:noFill/>
          <a:ln>
            <a:noFill/>
          </a:ln>
        </p:spPr>
      </p:pic>
      <p:sp>
        <p:nvSpPr>
          <p:cNvPr id="2" name="ZoneTexte 1"/>
          <p:cNvSpPr txBox="1"/>
          <p:nvPr/>
        </p:nvSpPr>
        <p:spPr>
          <a:xfrm>
            <a:off x="170637" y="4581129"/>
            <a:ext cx="3260550" cy="1323439"/>
          </a:xfrm>
          <a:prstGeom prst="rect">
            <a:avLst/>
          </a:prstGeom>
          <a:noFill/>
        </p:spPr>
        <p:txBody>
          <a:bodyPr wrap="square" rtlCol="0">
            <a:spAutoFit/>
          </a:bodyPr>
          <a:lstStyle/>
          <a:p>
            <a:r>
              <a:rPr lang="fr-FR" sz="1600" b="1" dirty="0">
                <a:solidFill>
                  <a:srgbClr val="002060"/>
                </a:solidFill>
              </a:rPr>
              <a:t>Présenté par:</a:t>
            </a:r>
          </a:p>
          <a:p>
            <a:r>
              <a:rPr lang="fr-FR" sz="1600" dirty="0">
                <a:solidFill>
                  <a:srgbClr val="002060"/>
                </a:solidFill>
              </a:rPr>
              <a:t>- METEGNE KOUGOUM Elsa</a:t>
            </a:r>
          </a:p>
          <a:p>
            <a:r>
              <a:rPr lang="fr-FR" sz="1600" dirty="0">
                <a:solidFill>
                  <a:srgbClr val="002060"/>
                </a:solidFill>
              </a:rPr>
              <a:t>- MONTARET Chloé</a:t>
            </a:r>
          </a:p>
          <a:p>
            <a:r>
              <a:rPr lang="fr-FR" sz="1600" dirty="0">
                <a:solidFill>
                  <a:srgbClr val="002060"/>
                </a:solidFill>
              </a:rPr>
              <a:t>- SLIM </a:t>
            </a:r>
            <a:r>
              <a:rPr lang="fr-FR" sz="1600" dirty="0" err="1">
                <a:solidFill>
                  <a:srgbClr val="002060"/>
                </a:solidFill>
              </a:rPr>
              <a:t>Ribal</a:t>
            </a:r>
            <a:endParaRPr lang="fr-FR" sz="1600" dirty="0">
              <a:solidFill>
                <a:srgbClr val="002060"/>
              </a:solidFill>
            </a:endParaRPr>
          </a:p>
          <a:p>
            <a:r>
              <a:rPr lang="fr-FR" sz="1600" dirty="0">
                <a:solidFill>
                  <a:srgbClr val="002060"/>
                </a:solidFill>
              </a:rPr>
              <a:t>- ZANGO S. M. Adam</a:t>
            </a: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843" y="407505"/>
            <a:ext cx="3001618" cy="1431234"/>
          </a:xfrm>
          <a:prstGeom prst="rect">
            <a:avLst/>
          </a:prstGeom>
        </p:spPr>
      </p:pic>
    </p:spTree>
    <p:extLst>
      <p:ext uri="{BB962C8B-B14F-4D97-AF65-F5344CB8AC3E}">
        <p14:creationId xmlns:p14="http://schemas.microsoft.com/office/powerpoint/2010/main" val="177224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70"/>
          <p:cNvSpPr txBox="1">
            <a:spLocks noGrp="1"/>
          </p:cNvSpPr>
          <p:nvPr>
            <p:ph type="title"/>
          </p:nvPr>
        </p:nvSpPr>
        <p:spPr>
          <a:xfrm>
            <a:off x="291600" y="275815"/>
            <a:ext cx="8852400" cy="404700"/>
          </a:xfrm>
          <a:prstGeom prst="rect">
            <a:avLst/>
          </a:prstGeom>
          <a:noFill/>
          <a:ln>
            <a:noFill/>
          </a:ln>
        </p:spPr>
        <p:txBody>
          <a:bodyPr spcFirstLastPara="1" vert="horz" wrap="square" lIns="0" tIns="0" rIns="0" bIns="0" rtlCol="0" anchor="t" anchorCtr="0">
            <a:noAutofit/>
          </a:bodyPr>
          <a:lstStyle/>
          <a:p>
            <a:pPr>
              <a:spcBef>
                <a:spcPts val="0"/>
              </a:spcBef>
              <a:buClr>
                <a:schemeClr val="accent1"/>
              </a:buClr>
              <a:buSzPts val="2400"/>
            </a:pPr>
            <a:r>
              <a:rPr lang="fr" sz="2400">
                <a:solidFill>
                  <a:schemeClr val="accent2"/>
                </a:solidFill>
                <a:latin typeface="Calibri"/>
                <a:ea typeface="Calibri"/>
                <a:cs typeface="Calibri"/>
                <a:sym typeface="Calibri"/>
              </a:rPr>
              <a:t>Mesures de risques et Méthode d’Euler</a:t>
            </a:r>
            <a:endParaRPr>
              <a:solidFill>
                <a:schemeClr val="accent2"/>
              </a:solidFill>
            </a:endParaRPr>
          </a:p>
        </p:txBody>
      </p:sp>
      <p:sp>
        <p:nvSpPr>
          <p:cNvPr id="3" name="Espace réservé du numéro de diapositive 2">
            <a:extLst>
              <a:ext uri="{FF2B5EF4-FFF2-40B4-BE49-F238E27FC236}">
                <a16:creationId xmlns:a16="http://schemas.microsoft.com/office/drawing/2014/main" id="{FF665F6D-EA95-424B-9DA1-F96F90129AB4}"/>
              </a:ext>
            </a:extLst>
          </p:cNvPr>
          <p:cNvSpPr>
            <a:spLocks noGrp="1"/>
          </p:cNvSpPr>
          <p:nvPr>
            <p:ph type="sldNum" sz="quarter" idx="11"/>
          </p:nvPr>
        </p:nvSpPr>
        <p:spPr/>
        <p:txBody>
          <a:bodyPr/>
          <a:lstStyle/>
          <a:p>
            <a:fld id="{733122C9-A0B9-462F-8757-0847AD287B63}" type="slidenum">
              <a:rPr lang="fr-FR" noProof="0" smtClean="0"/>
              <a:pPr/>
              <a:t>10</a:t>
            </a:fld>
            <a:endParaRPr lang="fr-FR" noProof="0"/>
          </a:p>
        </p:txBody>
      </p:sp>
      <mc:AlternateContent xmlns:mc="http://schemas.openxmlformats.org/markup-compatibility/2006" xmlns:a14="http://schemas.microsoft.com/office/drawing/2010/main">
        <mc:Choice Requires="a14">
          <p:sp>
            <p:nvSpPr>
              <p:cNvPr id="635" name="Google Shape;635;p70"/>
              <p:cNvSpPr txBox="1"/>
              <p:nvPr/>
            </p:nvSpPr>
            <p:spPr>
              <a:xfrm>
                <a:off x="429449" y="865905"/>
                <a:ext cx="8285100" cy="4452140"/>
              </a:xfrm>
              <a:prstGeom prst="rect">
                <a:avLst/>
              </a:prstGeom>
              <a:solidFill>
                <a:schemeClr val="lt1"/>
              </a:solidFill>
              <a:ln w="38100" cap="flat" cmpd="sng">
                <a:solidFill>
                  <a:schemeClr val="accent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t" anchorCtr="0">
                <a:spAutoFit/>
              </a:bodyPr>
              <a:lstStyle/>
              <a:p>
                <a:pPr marL="285750" indent="-285750" algn="just">
                  <a:buFont typeface="Wingdings" panose="05000000000000000000" pitchFamily="2" charset="2"/>
                  <a:buChar char="Ø"/>
                </a:pPr>
                <a:r>
                  <a:rPr lang="fr-FR" sz="2400" b="1" dirty="0">
                    <a:solidFill>
                      <a:schemeClr val="accent3"/>
                    </a:solidFill>
                    <a:latin typeface="Calibri"/>
                    <a:ea typeface="Calibri"/>
                    <a:cs typeface="Calibri"/>
                    <a:sym typeface="Calibri"/>
                  </a:rPr>
                  <a:t>La méthode d’Euler appliquée à la Tail Value at Risk : </a:t>
                </a:r>
              </a:p>
              <a:p>
                <a:pPr lvl="0" algn="just"/>
                <a:endParaRPr lang="fr-FR" dirty="0">
                  <a:solidFill>
                    <a:schemeClr val="accent2"/>
                  </a:solidFill>
                  <a:latin typeface="Calibri"/>
                  <a:cs typeface="Calibri"/>
                  <a:sym typeface="Calibri"/>
                </a:endParaRPr>
              </a:p>
              <a:p>
                <a:pPr lvl="0" algn="just"/>
                <a:r>
                  <a:rPr lang="fr-FR" dirty="0">
                    <a:solidFill>
                      <a:schemeClr val="accent2"/>
                    </a:solidFill>
                    <a:latin typeface="Calibri"/>
                    <a:cs typeface="Calibri"/>
                    <a:sym typeface="Calibri"/>
                  </a:rPr>
                  <a:t>La Tail-Value-at-Risk, notée </a:t>
                </a:r>
                <a:r>
                  <a:rPr lang="fr-FR" dirty="0" err="1">
                    <a:solidFill>
                      <a:schemeClr val="accent2"/>
                    </a:solidFill>
                    <a:latin typeface="Calibri"/>
                    <a:cs typeface="Calibri"/>
                    <a:sym typeface="Calibri"/>
                  </a:rPr>
                  <a:t>TVaR</a:t>
                </a:r>
                <a:r>
                  <a:rPr lang="fr-FR" dirty="0">
                    <a:solidFill>
                      <a:schemeClr val="accent2"/>
                    </a:solidFill>
                    <a:latin typeface="Calibri"/>
                    <a:cs typeface="Calibri"/>
                    <a:sym typeface="Calibri"/>
                  </a:rPr>
                  <a:t>, est une alternative à la </a:t>
                </a:r>
                <a:r>
                  <a:rPr lang="fr-FR" dirty="0" err="1">
                    <a:solidFill>
                      <a:schemeClr val="accent2"/>
                    </a:solidFill>
                    <a:latin typeface="Calibri"/>
                    <a:cs typeface="Calibri"/>
                    <a:sym typeface="Calibri"/>
                  </a:rPr>
                  <a:t>VaR.</a:t>
                </a:r>
                <a:r>
                  <a:rPr lang="fr-FR" dirty="0">
                    <a:solidFill>
                      <a:schemeClr val="accent2"/>
                    </a:solidFill>
                    <a:latin typeface="Calibri"/>
                    <a:cs typeface="Calibri"/>
                    <a:sym typeface="Calibri"/>
                  </a:rPr>
                  <a:t> Elle correspond à l’espérance conditionnelle de la variable de risque sachant que celle-ci dépasse la </a:t>
                </a:r>
                <a:r>
                  <a:rPr lang="fr-FR" dirty="0" err="1">
                    <a:solidFill>
                      <a:schemeClr val="accent2"/>
                    </a:solidFill>
                    <a:latin typeface="Calibri"/>
                    <a:cs typeface="Calibri"/>
                    <a:sym typeface="Calibri"/>
                  </a:rPr>
                  <a:t>VaR</a:t>
                </a:r>
                <a:r>
                  <a:rPr lang="fr-FR" dirty="0">
                    <a:solidFill>
                      <a:schemeClr val="accent2"/>
                    </a:solidFill>
                    <a:latin typeface="Calibri"/>
                    <a:cs typeface="Calibri"/>
                    <a:sym typeface="Calibri"/>
                  </a:rPr>
                  <a:t> de niveau </a:t>
                </a:r>
                <a:r>
                  <a:rPr lang="el-GR" dirty="0">
                    <a:solidFill>
                      <a:schemeClr val="accent2"/>
                    </a:solidFill>
                    <a:latin typeface="Calibri"/>
                    <a:cs typeface="Calibri"/>
                    <a:sym typeface="Calibri"/>
                  </a:rPr>
                  <a:t>α.</a:t>
                </a:r>
                <a:endParaRPr lang="fr-FR" dirty="0">
                  <a:solidFill>
                    <a:schemeClr val="accent2"/>
                  </a:solidFill>
                  <a:latin typeface="Calibri"/>
                  <a:cs typeface="Calibri"/>
                  <a:sym typeface="Calibri"/>
                </a:endParaRPr>
              </a:p>
              <a:p>
                <a:pPr lvl="0" algn="just"/>
                <a:endParaRPr lang="el-GR" dirty="0">
                  <a:solidFill>
                    <a:schemeClr val="accent2"/>
                  </a:solidFill>
                  <a:latin typeface="Calibri"/>
                  <a:cs typeface="Calibri"/>
                  <a:sym typeface="Calibri"/>
                </a:endParaRPr>
              </a:p>
              <a:p>
                <a:pPr algn="ctr"/>
                <a14:m>
                  <m:oMathPara xmlns:m="http://schemas.openxmlformats.org/officeDocument/2006/math">
                    <m:oMathParaPr>
                      <m:jc m:val="centerGroup"/>
                    </m:oMathParaPr>
                    <m:oMath xmlns:m="http://schemas.openxmlformats.org/officeDocument/2006/math">
                      <m:r>
                        <a:rPr lang="el-GR" b="1" i="1" smtClean="0">
                          <a:solidFill>
                            <a:schemeClr val="accent2"/>
                          </a:solidFill>
                          <a:latin typeface="Cambria Math" panose="02040503050406030204" pitchFamily="18" charset="0"/>
                          <a:cs typeface="Calibri" panose="020F0502020204030204" pitchFamily="34" charset="0"/>
                          <a:sym typeface="Calibri"/>
                        </a:rPr>
                        <m:t>𝑻</m:t>
                      </m:r>
                      <m:sSubSup>
                        <m:sSubSupPr>
                          <m:ctrlPr>
                            <a:rPr lang="ar-AE" b="1" i="1" smtClean="0">
                              <a:solidFill>
                                <a:schemeClr val="accent2"/>
                              </a:solidFill>
                              <a:latin typeface="Cambria Math" panose="02040503050406030204" pitchFamily="18" charset="0"/>
                              <a:cs typeface="Calibri" panose="020F0502020204030204" pitchFamily="34" charset="0"/>
                              <a:sym typeface="Calibri"/>
                            </a:rPr>
                          </m:ctrlPr>
                        </m:sSubSupPr>
                        <m:e>
                          <m:r>
                            <a:rPr lang="ar-AE" b="1" i="1" smtClean="0">
                              <a:solidFill>
                                <a:schemeClr val="accent2"/>
                              </a:solidFill>
                              <a:latin typeface="Cambria Math" panose="02040503050406030204" pitchFamily="18" charset="0"/>
                              <a:cs typeface="Calibri" panose="020F0502020204030204" pitchFamily="34" charset="0"/>
                              <a:sym typeface="Calibri"/>
                            </a:rPr>
                            <m:t>𝑽𝒂𝑹</m:t>
                          </m:r>
                        </m:e>
                        <m: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up>
                          <m:r>
                            <a:rPr lang="ar-AE" b="1" i="1" smtClean="0">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b="1" i="1" smtClean="0">
                              <a:solidFill>
                                <a:schemeClr val="accent2"/>
                              </a:solidFill>
                              <a:latin typeface="Cambria Math" panose="02040503050406030204" pitchFamily="18" charset="0"/>
                              <a:cs typeface="Calibri" panose="020F0502020204030204" pitchFamily="34" charset="0"/>
                              <a:sym typeface="Calibri"/>
                            </a:rPr>
                          </m:ctrlPr>
                        </m:dPr>
                        <m:e>
                          <m:sSub>
                            <m:sSubPr>
                              <m:ctrlPr>
                                <a:rPr lang="ar-AE" b="1" i="1" smtClean="0">
                                  <a:solidFill>
                                    <a:schemeClr val="accent2"/>
                                  </a:solidFill>
                                  <a:latin typeface="Cambria Math" panose="02040503050406030204" pitchFamily="18" charset="0"/>
                                  <a:cs typeface="Calibri" panose="020F0502020204030204" pitchFamily="34" charset="0"/>
                                  <a:sym typeface="Calibri"/>
                                </a:rPr>
                              </m:ctrlPr>
                            </m:sSubPr>
                            <m:e>
                              <m:r>
                                <a:rPr lang="ar-AE" b="1" i="1" smtClean="0">
                                  <a:solidFill>
                                    <a:schemeClr val="accent2"/>
                                  </a:solidFill>
                                  <a:latin typeface="Cambria Math" panose="02040503050406030204" pitchFamily="18" charset="0"/>
                                  <a:cs typeface="Calibri" panose="020F0502020204030204" pitchFamily="34" charset="0"/>
                                  <a:sym typeface="Calibri"/>
                                </a:rPr>
                                <m:t>𝑿</m:t>
                              </m:r>
                            </m:e>
                            <m:sub>
                              <m:r>
                                <a:rPr lang="ar-AE" b="1" i="1" smtClean="0">
                                  <a:solidFill>
                                    <a:schemeClr val="accent2"/>
                                  </a:solidFill>
                                  <a:latin typeface="Cambria Math" panose="02040503050406030204" pitchFamily="18" charset="0"/>
                                  <a:cs typeface="Calibri" panose="020F0502020204030204" pitchFamily="34" charset="0"/>
                                  <a:sym typeface="Calibri"/>
                                </a:rPr>
                                <m:t>𝒊</m:t>
                              </m:r>
                            </m:sub>
                          </m:sSub>
                        </m:e>
                        <m:e>
                          <m:r>
                            <a:rPr lang="ar-AE" b="1" i="1" smtClean="0">
                              <a:solidFill>
                                <a:schemeClr val="accent2"/>
                              </a:solidFill>
                              <a:latin typeface="Cambria Math" panose="02040503050406030204" pitchFamily="18" charset="0"/>
                              <a:cs typeface="Calibri" panose="020F0502020204030204" pitchFamily="34" charset="0"/>
                              <a:sym typeface="Calibri"/>
                            </a:rPr>
                            <m:t>𝑿</m:t>
                          </m:r>
                        </m:e>
                      </m:d>
                      <m:r>
                        <a:rPr lang="ar-AE" b="1" i="1" smtClean="0">
                          <a:solidFill>
                            <a:schemeClr val="accent2"/>
                          </a:solidFill>
                          <a:latin typeface="Cambria Math" panose="02040503050406030204" pitchFamily="18" charset="0"/>
                          <a:cs typeface="Calibri" panose="020F0502020204030204" pitchFamily="34" charset="0"/>
                          <a:sym typeface="Calibri"/>
                        </a:rPr>
                        <m:t>=</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𝔼</m:t>
                      </m:r>
                      <m:d>
                        <m:dPr>
                          <m:ctrlP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sSub>
                            <m:sSubPr>
                              <m:ctrlP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e>
                        <m:e>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r>
                            <a:rPr lang="fr-FR"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&gt;</m:t>
                          </m:r>
                          <m:sSub>
                            <m:sSubPr>
                              <m:ctrlP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𝑽𝒂𝑹</m:t>
                              </m:r>
                            </m:e>
                            <m: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e>
                      </m:d>
                    </m:oMath>
                  </m:oMathPara>
                </a14:m>
                <a:endParaRPr lang="fr-FR" b="1" dirty="0">
                  <a:solidFill>
                    <a:schemeClr val="accent2"/>
                  </a:solidFill>
                  <a:latin typeface="Calibri" panose="020F0502020204030204" pitchFamily="34" charset="0"/>
                  <a:ea typeface="Calibri"/>
                  <a:cs typeface="Calibri" panose="020F0502020204030204" pitchFamily="34" charset="0"/>
                  <a:sym typeface="Calibri"/>
                </a:endParaRPr>
              </a:p>
              <a:p>
                <a:pPr algn="just"/>
                <a:endParaRPr lang="fr-FR" dirty="0">
                  <a:solidFill>
                    <a:schemeClr val="accent2"/>
                  </a:solidFill>
                  <a:latin typeface="Calibri" panose="020F0502020204030204" pitchFamily="34" charset="0"/>
                  <a:ea typeface="Calibri"/>
                  <a:cs typeface="Calibri" panose="020F0502020204030204" pitchFamily="34" charset="0"/>
                  <a:sym typeface="Calibri"/>
                </a:endParaRPr>
              </a:p>
              <a:p>
                <a:pPr algn="just"/>
                <a:r>
                  <a:rPr lang="fr-FR" dirty="0">
                    <a:solidFill>
                      <a:schemeClr val="accent2"/>
                    </a:solidFill>
                    <a:latin typeface="Calibri" panose="020F0502020204030204" pitchFamily="34" charset="0"/>
                    <a:ea typeface="Calibri"/>
                    <a:cs typeface="Calibri" panose="020F0502020204030204" pitchFamily="34" charset="0"/>
                    <a:sym typeface="Calibri"/>
                  </a:rPr>
                  <a:t>On a l’approximation suivante : </a:t>
                </a:r>
                <a14:m>
                  <m:oMath xmlns:m="http://schemas.openxmlformats.org/officeDocument/2006/math">
                    <m:sSub>
                      <m:sSubPr>
                        <m:ctrlPr>
                          <a:rPr lang="ar-AE" i="1" smtClean="0">
                            <a:solidFill>
                              <a:schemeClr val="accent2"/>
                            </a:solidFill>
                            <a:latin typeface="Cambria Math" panose="02040503050406030204" pitchFamily="18" charset="0"/>
                            <a:cs typeface="Calibri" panose="020F0502020204030204" pitchFamily="34" charset="0"/>
                            <a:sym typeface="Calibri"/>
                          </a:rPr>
                        </m:ctrlPr>
                      </m:sSubPr>
                      <m:e>
                        <m:r>
                          <a:rPr lang="fr-FR" b="0" i="1" smtClean="0">
                            <a:solidFill>
                              <a:schemeClr val="accent2"/>
                            </a:solidFill>
                            <a:latin typeface="Cambria Math" panose="02040503050406030204" pitchFamily="18" charset="0"/>
                            <a:cs typeface="Calibri" panose="020F0502020204030204" pitchFamily="34" charset="0"/>
                            <a:sym typeface="Calibri"/>
                          </a:rPr>
                          <m:t>  </m:t>
                        </m:r>
                        <m:r>
                          <a:rPr lang="ar-AE"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𝜇</m:t>
                        </m:r>
                      </m:e>
                      <m:sub>
                        <m:r>
                          <a:rPr lang="ar-AE" b="0" i="1" smtClean="0">
                            <a:solidFill>
                              <a:schemeClr val="accent2"/>
                            </a:solidFill>
                            <a:latin typeface="Cambria Math" panose="02040503050406030204" pitchFamily="18" charset="0"/>
                            <a:cs typeface="Calibri" panose="020F0502020204030204" pitchFamily="34" charset="0"/>
                            <a:sym typeface="Calibri"/>
                          </a:rPr>
                          <m:t>𝑖</m:t>
                        </m:r>
                      </m:sub>
                    </m:sSub>
                    <m:r>
                      <a:rPr lang="ar-AE" b="0" i="1" smtClean="0">
                        <a:solidFill>
                          <a:schemeClr val="accent2"/>
                        </a:solidFill>
                        <a:latin typeface="Cambria Math" panose="02040503050406030204" pitchFamily="18" charset="0"/>
                        <a:cs typeface="Calibri" panose="020F0502020204030204" pitchFamily="34" charset="0"/>
                        <a:sym typeface="Calibri"/>
                      </a:rPr>
                      <m:t>+</m:t>
                    </m:r>
                    <m:f>
                      <m:fPr>
                        <m:ctrlPr>
                          <a:rPr lang="ar-AE" b="0" i="1" smtClean="0">
                            <a:solidFill>
                              <a:schemeClr val="accent2"/>
                            </a:solidFill>
                            <a:latin typeface="Cambria Math" panose="02040503050406030204" pitchFamily="18" charset="0"/>
                            <a:cs typeface="Calibri" panose="020F0502020204030204" pitchFamily="34" charset="0"/>
                            <a:sym typeface="Calibri"/>
                          </a:rPr>
                        </m:ctrlPr>
                      </m:fPr>
                      <m:num>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𝑜𝑣</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e>
                          <m:sub>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𝑖</m:t>
                            </m:r>
                          </m:sub>
                        </m:sSub>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num>
                      <m:den>
                        <m:r>
                          <a:rPr lang="fr-FR"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1</m:t>
                        </m:r>
                        <m:r>
                          <a:rPr lang="fr-FR"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fr-FR"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𝛼</m:t>
                        </m:r>
                      </m:den>
                    </m:f>
                    <m:sSub>
                      <m:sSubPr>
                        <m:ctrlPr>
                          <a:rPr lang="ar-AE" b="0" i="1" smtClean="0">
                            <a:solidFill>
                              <a:schemeClr val="accent2"/>
                            </a:solidFill>
                            <a:latin typeface="Cambria Math" panose="02040503050406030204" pitchFamily="18" charset="0"/>
                            <a:cs typeface="Calibri" panose="020F0502020204030204" pitchFamily="34" charset="0"/>
                            <a:sym typeface="Calibri"/>
                          </a:rPr>
                        </m:ctrlPr>
                      </m:sSubPr>
                      <m:e>
                        <m:r>
                          <a:rPr lang="fr-FR" b="0" i="1" smtClean="0">
                            <a:solidFill>
                              <a:schemeClr val="accent2"/>
                            </a:solidFill>
                            <a:latin typeface="Cambria Math" panose="02040503050406030204" pitchFamily="18" charset="0"/>
                            <a:cs typeface="Calibri" panose="020F0502020204030204" pitchFamily="34" charset="0"/>
                            <a:sym typeface="Calibri"/>
                          </a:rPr>
                          <m:t>𝑓</m:t>
                        </m:r>
                      </m:e>
                      <m:sub>
                        <m:r>
                          <a:rPr lang="fr-FR" b="0" i="1" smtClean="0">
                            <a:solidFill>
                              <a:schemeClr val="accent2"/>
                            </a:solidFill>
                            <a:latin typeface="Cambria Math" panose="02040503050406030204" pitchFamily="18" charset="0"/>
                            <a:cs typeface="Calibri" panose="020F0502020204030204" pitchFamily="34" charset="0"/>
                            <a:sym typeface="Calibri"/>
                          </a:rPr>
                          <m:t>𝑋</m:t>
                        </m:r>
                      </m:sub>
                    </m:sSub>
                    <m:d>
                      <m:dPr>
                        <m:ctrlPr>
                          <a:rPr lang="ar-AE" b="0" i="1" smtClean="0">
                            <a:solidFill>
                              <a:schemeClr val="accent2"/>
                            </a:solidFill>
                            <a:latin typeface="Cambria Math" panose="02040503050406030204" pitchFamily="18" charset="0"/>
                            <a:cs typeface="Calibri" panose="020F0502020204030204" pitchFamily="34" charset="0"/>
                            <a:sym typeface="Calibri"/>
                          </a:rPr>
                        </m:ctrlPr>
                      </m:dPr>
                      <m:e>
                        <m:sSub>
                          <m:sSubPr>
                            <m:ctrlP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𝑉𝑎𝑅</m:t>
                            </m:r>
                          </m:e>
                          <m:sub>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𝛼</m:t>
                            </m:r>
                          </m:sub>
                        </m:sSub>
                        <m:d>
                          <m:dPr>
                            <m:ctrlP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e>
                        </m:d>
                      </m:e>
                    </m:d>
                  </m:oMath>
                </a14:m>
                <a:r>
                  <a:rPr lang="fr-FR" dirty="0">
                    <a:solidFill>
                      <a:schemeClr val="accent2"/>
                    </a:solidFill>
                    <a:latin typeface="Calibri" panose="020F0502020204030204" pitchFamily="34" charset="0"/>
                    <a:ea typeface="Calibri"/>
                    <a:cs typeface="Calibri" panose="020F0502020204030204" pitchFamily="34" charset="0"/>
                    <a:sym typeface="Calibri"/>
                  </a:rPr>
                  <a:t> avec </a:t>
                </a:r>
                <a14:m>
                  <m:oMath xmlns:m="http://schemas.openxmlformats.org/officeDocument/2006/math">
                    <m:sSub>
                      <m:sSubPr>
                        <m:ctrlPr>
                          <a:rPr lang="fr-FR" i="1" smtClean="0">
                            <a:solidFill>
                              <a:schemeClr val="accent2"/>
                            </a:solidFill>
                            <a:latin typeface="Cambria Math" panose="02040503050406030204" pitchFamily="18" charset="0"/>
                            <a:cs typeface="Calibri" panose="020F0502020204030204" pitchFamily="34" charset="0"/>
                            <a:sym typeface="Calibri"/>
                          </a:rPr>
                        </m:ctrlPr>
                      </m:sSubPr>
                      <m:e>
                        <m:r>
                          <a:rPr lang="fr-FR" b="0" i="1" smtClean="0">
                            <a:solidFill>
                              <a:schemeClr val="accent2"/>
                            </a:solidFill>
                            <a:latin typeface="Cambria Math" panose="02040503050406030204" pitchFamily="18" charset="0"/>
                            <a:cs typeface="Calibri" panose="020F0502020204030204" pitchFamily="34" charset="0"/>
                            <a:sym typeface="Calibri"/>
                          </a:rPr>
                          <m:t>𝑓</m:t>
                        </m:r>
                      </m:e>
                      <m:sub>
                        <m:r>
                          <a:rPr lang="fr-FR" b="0" i="1" smtClean="0">
                            <a:solidFill>
                              <a:schemeClr val="accent2"/>
                            </a:solidFill>
                            <a:latin typeface="Cambria Math" panose="02040503050406030204" pitchFamily="18" charset="0"/>
                            <a:cs typeface="Calibri" panose="020F0502020204030204" pitchFamily="34" charset="0"/>
                            <a:sym typeface="Calibri"/>
                          </a:rPr>
                          <m:t>𝑋</m:t>
                        </m:r>
                      </m:sub>
                    </m:sSub>
                  </m:oMath>
                </a14:m>
                <a:r>
                  <a:rPr lang="fr-FR" dirty="0">
                    <a:solidFill>
                      <a:schemeClr val="accent2"/>
                    </a:solidFill>
                    <a:latin typeface="Calibri" panose="020F0502020204030204" pitchFamily="34" charset="0"/>
                    <a:ea typeface="Calibri"/>
                    <a:cs typeface="Calibri" panose="020F0502020204030204" pitchFamily="34" charset="0"/>
                    <a:sym typeface="Calibri"/>
                  </a:rPr>
                  <a:t> la densité de X</a:t>
                </a:r>
                <a:endParaRPr lang="ar-AE" dirty="0">
                  <a:solidFill>
                    <a:schemeClr val="accent2"/>
                  </a:solidFill>
                  <a:latin typeface="Calibri" panose="020F0502020204030204" pitchFamily="34" charset="0"/>
                  <a:ea typeface="Calibri"/>
                  <a:cs typeface="Calibri" panose="020F0502020204030204" pitchFamily="34" charset="0"/>
                  <a:sym typeface="Calibri"/>
                </a:endParaRPr>
              </a:p>
              <a:p>
                <a:pPr algn="just"/>
                <a:endParaRPr lang="ar-AE" dirty="0">
                  <a:solidFill>
                    <a:schemeClr val="accent2"/>
                  </a:solidFill>
                  <a:latin typeface="Calibri" panose="020F0502020204030204" pitchFamily="34" charset="0"/>
                  <a:ea typeface="Calibri"/>
                  <a:cs typeface="Calibri" panose="020F0502020204030204" pitchFamily="34" charset="0"/>
                  <a:sym typeface="Calibri"/>
                </a:endParaRPr>
              </a:p>
              <a:p>
                <a:pPr algn="just"/>
                <a:endParaRPr lang="ar-AE" dirty="0">
                  <a:solidFill>
                    <a:schemeClr val="accent2"/>
                  </a:solidFill>
                  <a:latin typeface="Calibri" panose="020F0502020204030204" pitchFamily="34" charset="0"/>
                  <a:ea typeface="Calibri"/>
                  <a:cs typeface="Calibri" panose="020F0502020204030204" pitchFamily="34" charset="0"/>
                  <a:sym typeface="Calibri"/>
                </a:endParaRPr>
              </a:p>
              <a:p>
                <a:pPr algn="just"/>
                <a:r>
                  <a:rPr lang="fr-FR" dirty="0">
                    <a:solidFill>
                      <a:schemeClr val="accent2"/>
                    </a:solidFill>
                    <a:latin typeface="Calibri" panose="020F0502020204030204" pitchFamily="34" charset="0"/>
                    <a:ea typeface="Calibri"/>
                    <a:cs typeface="Calibri" panose="020F0502020204030204" pitchFamily="34" charset="0"/>
                    <a:sym typeface="Calibri"/>
                  </a:rPr>
                  <a:t>Par simplification, grâce aux hypothèses gaussiennes, on obtient :</a:t>
                </a:r>
              </a:p>
              <a:p>
                <a:pPr algn="just"/>
                <a:endParaRPr lang="fr-FR" dirty="0">
                  <a:solidFill>
                    <a:schemeClr val="accent2"/>
                  </a:solidFill>
                  <a:latin typeface="Calibri" panose="020F0502020204030204" pitchFamily="34" charset="0"/>
                  <a:ea typeface="Calibri"/>
                  <a:cs typeface="Calibri" panose="020F0502020204030204" pitchFamily="34" charset="0"/>
                  <a:sym typeface="Calibri"/>
                </a:endParaRPr>
              </a:p>
              <a:p>
                <a:pPr algn="ctr"/>
                <a14:m>
                  <m:oMathPara xmlns:m="http://schemas.openxmlformats.org/officeDocument/2006/math">
                    <m:oMathParaPr>
                      <m:jc m:val="centerGroup"/>
                    </m:oMathParaPr>
                    <m:oMath xmlns:m="http://schemas.openxmlformats.org/officeDocument/2006/math">
                      <m:sSubSup>
                        <m:sSubSupPr>
                          <m:ctrlPr>
                            <a:rPr lang="ar-AE" b="1" i="1">
                              <a:solidFill>
                                <a:schemeClr val="accent2"/>
                              </a:solidFill>
                              <a:latin typeface="Cambria Math" panose="02040503050406030204" pitchFamily="18" charset="0"/>
                              <a:cs typeface="Calibri" panose="020F0502020204030204" pitchFamily="34" charset="0"/>
                              <a:sym typeface="Calibri"/>
                            </a:rPr>
                          </m:ctrlPr>
                        </m:sSubSupPr>
                        <m:e>
                          <m:r>
                            <a:rPr lang="fr-FR" b="1" i="1" smtClean="0">
                              <a:solidFill>
                                <a:schemeClr val="accent2"/>
                              </a:solidFill>
                              <a:latin typeface="Cambria Math" panose="02040503050406030204" pitchFamily="18" charset="0"/>
                              <a:cs typeface="Calibri" panose="020F0502020204030204" pitchFamily="34" charset="0"/>
                              <a:sym typeface="Calibri"/>
                            </a:rPr>
                            <m:t>𝑻</m:t>
                          </m:r>
                          <m:r>
                            <a:rPr lang="ar-AE" b="1" i="1">
                              <a:solidFill>
                                <a:schemeClr val="accent2"/>
                              </a:solidFill>
                              <a:latin typeface="Cambria Math" panose="02040503050406030204" pitchFamily="18" charset="0"/>
                              <a:cs typeface="Calibri" panose="020F0502020204030204" pitchFamily="34" charset="0"/>
                              <a:sym typeface="Calibri"/>
                            </a:rPr>
                            <m:t>𝑽𝒂𝑹</m:t>
                          </m:r>
                        </m:e>
                        <m: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up>
                          <m:r>
                            <a:rPr lang="ar-AE" b="1" i="1">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b="1" i="1">
                              <a:solidFill>
                                <a:schemeClr val="accent2"/>
                              </a:solidFill>
                              <a:latin typeface="Cambria Math" panose="02040503050406030204" pitchFamily="18" charset="0"/>
                              <a:cs typeface="Calibri" panose="020F0502020204030204" pitchFamily="34" charset="0"/>
                              <a:sym typeface="Calibri"/>
                            </a:rPr>
                          </m:ctrlPr>
                        </m:dPr>
                        <m:e>
                          <m:sSub>
                            <m:sSubPr>
                              <m:ctrlPr>
                                <a:rPr lang="ar-AE" b="1" i="1">
                                  <a:solidFill>
                                    <a:schemeClr val="accent2"/>
                                  </a:solidFill>
                                  <a:latin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cs typeface="Calibri" panose="020F0502020204030204" pitchFamily="34" charset="0"/>
                                  <a:sym typeface="Calibri"/>
                                </a:rPr>
                                <m:t>𝑿</m:t>
                              </m:r>
                            </m:e>
                            <m:sub>
                              <m:r>
                                <a:rPr lang="ar-AE" b="1" i="1">
                                  <a:solidFill>
                                    <a:schemeClr val="accent2"/>
                                  </a:solidFill>
                                  <a:latin typeface="Cambria Math" panose="02040503050406030204" pitchFamily="18" charset="0"/>
                                  <a:cs typeface="Calibri" panose="020F0502020204030204" pitchFamily="34" charset="0"/>
                                  <a:sym typeface="Calibri"/>
                                </a:rPr>
                                <m:t>𝒊</m:t>
                              </m:r>
                            </m:sub>
                          </m:sSub>
                        </m:e>
                        <m:e>
                          <m:r>
                            <a:rPr lang="ar-AE" b="1" i="1">
                              <a:solidFill>
                                <a:schemeClr val="accent2"/>
                              </a:solidFill>
                              <a:latin typeface="Cambria Math" panose="02040503050406030204" pitchFamily="18" charset="0"/>
                              <a:cs typeface="Calibri" panose="020F0502020204030204" pitchFamily="34" charset="0"/>
                              <a:sym typeface="Calibri"/>
                            </a:rPr>
                            <m:t>𝑿</m:t>
                          </m:r>
                        </m:e>
                      </m:d>
                      <m:r>
                        <a:rPr lang="ar-AE" b="1" i="1">
                          <a:solidFill>
                            <a:schemeClr val="accent2"/>
                          </a:solidFill>
                          <a:latin typeface="Cambria Math" panose="02040503050406030204" pitchFamily="18" charset="0"/>
                          <a:cs typeface="Calibri" panose="020F0502020204030204" pitchFamily="34" charset="0"/>
                          <a:sym typeface="Calibri"/>
                        </a:rPr>
                        <m:t>=</m:t>
                      </m:r>
                      <m:f>
                        <m:fPr>
                          <m:ctrlPr>
                            <a:rPr lang="ar-AE" b="1" i="1">
                              <a:solidFill>
                                <a:schemeClr val="accent2"/>
                              </a:solidFill>
                              <a:latin typeface="Cambria Math" panose="02040503050406030204" pitchFamily="18" charset="0"/>
                              <a:cs typeface="Calibri" panose="020F0502020204030204" pitchFamily="34" charset="0"/>
                              <a:sym typeface="Calibri"/>
                            </a:rPr>
                          </m:ctrlPr>
                        </m:fPr>
                        <m:num>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𝒐𝒗</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num>
                        <m:den>
                          <m:r>
                            <a:rPr lang="fr-FR"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𝟏</m:t>
                          </m:r>
                          <m:r>
                            <a:rPr lang="fr-FR"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fr-FR"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den>
                      </m:f>
                      <m:sSub>
                        <m:sSubPr>
                          <m:ctrlPr>
                            <a:rPr lang="ar-AE" b="1" i="1">
                              <a:solidFill>
                                <a:schemeClr val="accent2"/>
                              </a:solidFill>
                              <a:latin typeface="Cambria Math" panose="02040503050406030204" pitchFamily="18" charset="0"/>
                              <a:cs typeface="Calibri" panose="020F0502020204030204" pitchFamily="34" charset="0"/>
                              <a:sym typeface="Calibri"/>
                            </a:rPr>
                          </m:ctrlPr>
                        </m:sSubPr>
                        <m:e>
                          <m:r>
                            <a:rPr lang="fr-FR" b="1" i="1">
                              <a:solidFill>
                                <a:schemeClr val="accent2"/>
                              </a:solidFill>
                              <a:latin typeface="Cambria Math" panose="02040503050406030204" pitchFamily="18" charset="0"/>
                              <a:cs typeface="Calibri" panose="020F0502020204030204" pitchFamily="34" charset="0"/>
                              <a:sym typeface="Calibri"/>
                            </a:rPr>
                            <m:t>𝒇</m:t>
                          </m:r>
                        </m:e>
                        <m:sub>
                          <m:r>
                            <a:rPr lang="fr-FR" b="1" i="1">
                              <a:solidFill>
                                <a:schemeClr val="accent2"/>
                              </a:solidFill>
                              <a:latin typeface="Cambria Math" panose="02040503050406030204" pitchFamily="18" charset="0"/>
                              <a:cs typeface="Calibri" panose="020F0502020204030204" pitchFamily="34" charset="0"/>
                              <a:sym typeface="Calibri"/>
                            </a:rPr>
                            <m:t>𝑿</m:t>
                          </m:r>
                        </m:sub>
                      </m:sSub>
                      <m:d>
                        <m:dPr>
                          <m:ctrlPr>
                            <a:rPr lang="ar-AE" b="1" i="1">
                              <a:solidFill>
                                <a:schemeClr val="accent2"/>
                              </a:solidFill>
                              <a:latin typeface="Cambria Math" panose="02040503050406030204" pitchFamily="18" charset="0"/>
                              <a:cs typeface="Calibri" panose="020F0502020204030204" pitchFamily="34" charset="0"/>
                              <a:sym typeface="Calibri"/>
                            </a:rPr>
                          </m:ctrlPr>
                        </m:dPr>
                        <m:e>
                          <m:sSub>
                            <m:sSub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𝑽𝒂𝑹</m:t>
                              </m:r>
                            </m:e>
                            <m: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Sub>
                          <m:d>
                            <m:d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d>
                        </m:e>
                      </m:d>
                    </m:oMath>
                  </m:oMathPara>
                </a14:m>
                <a:endParaRPr lang="fr-FR" b="1" dirty="0">
                  <a:solidFill>
                    <a:schemeClr val="accent2"/>
                  </a:solidFill>
                  <a:latin typeface="Calibri" panose="020F0502020204030204" pitchFamily="34" charset="0"/>
                  <a:ea typeface="Calibri"/>
                  <a:cs typeface="Calibri" panose="020F0502020204030204" pitchFamily="34" charset="0"/>
                  <a:sym typeface="Calibri"/>
                </a:endParaRPr>
              </a:p>
            </p:txBody>
          </p:sp>
        </mc:Choice>
        <mc:Fallback xmlns="">
          <p:sp>
            <p:nvSpPr>
              <p:cNvPr id="635" name="Google Shape;635;p70"/>
              <p:cNvSpPr txBox="1">
                <a:spLocks noRot="1" noChangeAspect="1" noMove="1" noResize="1" noEditPoints="1" noAdjustHandles="1" noChangeArrowheads="1" noChangeShapeType="1" noTextEdit="1"/>
              </p:cNvSpPr>
              <p:nvPr/>
            </p:nvSpPr>
            <p:spPr>
              <a:xfrm>
                <a:off x="429449" y="865905"/>
                <a:ext cx="8285100" cy="4452140"/>
              </a:xfrm>
              <a:prstGeom prst="rect">
                <a:avLst/>
              </a:prstGeom>
              <a:blipFill>
                <a:blip r:embed="rId3"/>
                <a:stretch>
                  <a:fillRect/>
                </a:stretch>
              </a:blipFill>
              <a:ln w="38100" cap="flat" cmpd="sng">
                <a:solidFill>
                  <a:schemeClr val="accent2"/>
                </a:solidFill>
                <a:prstDash val="solid"/>
                <a:round/>
                <a:headEnd type="none" w="sm" len="sm"/>
                <a:tailEnd type="none" w="sm" len="sm"/>
              </a:ln>
              <a:effectLst>
                <a:outerShdw blurRad="40000" dist="20000" dir="5400000" rotWithShape="0">
                  <a:srgbClr val="000000">
                    <a:alpha val="37650"/>
                  </a:srgbClr>
                </a:outerShdw>
              </a:effectLst>
            </p:spPr>
            <p:txBody>
              <a:bodyPr/>
              <a:lstStyle/>
              <a:p>
                <a:r>
                  <a:rPr lang="fr-FR">
                    <a:noFill/>
                  </a:rPr>
                  <a:t> </a:t>
                </a:r>
              </a:p>
            </p:txBody>
          </p:sp>
        </mc:Fallback>
      </mc:AlternateContent>
      <p:sp>
        <p:nvSpPr>
          <p:cNvPr id="2" name="Rectangle 1">
            <a:extLst>
              <a:ext uri="{FF2B5EF4-FFF2-40B4-BE49-F238E27FC236}">
                <a16:creationId xmlns:a16="http://schemas.microsoft.com/office/drawing/2014/main" id="{E55D4B31-8284-4C2F-A31E-4643035D0B28}"/>
              </a:ext>
            </a:extLst>
          </p:cNvPr>
          <p:cNvSpPr/>
          <p:nvPr/>
        </p:nvSpPr>
        <p:spPr>
          <a:xfrm>
            <a:off x="291600" y="5514550"/>
            <a:ext cx="858715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fr-FR" b="1" u="sng" dirty="0">
                <a:solidFill>
                  <a:srgbClr val="002060"/>
                </a:solidFill>
                <a:latin typeface="Calibri" panose="020F0502020204030204" pitchFamily="34" charset="0"/>
                <a:cs typeface="Calibri" panose="020F0502020204030204" pitchFamily="34" charset="0"/>
              </a:rPr>
              <a:t>Note</a:t>
            </a:r>
          </a:p>
          <a:p>
            <a:pPr algn="ctr"/>
            <a:r>
              <a:rPr lang="fr-FR" dirty="0">
                <a:solidFill>
                  <a:srgbClr val="002060"/>
                </a:solidFill>
                <a:latin typeface="Calibri" panose="020F0502020204030204" pitchFamily="34" charset="0"/>
                <a:cs typeface="Calibri" panose="020F0502020204030204" pitchFamily="34" charset="0"/>
              </a:rPr>
              <a:t>La </a:t>
            </a:r>
            <a:r>
              <a:rPr lang="fr-FR" dirty="0" err="1">
                <a:solidFill>
                  <a:srgbClr val="002060"/>
                </a:solidFill>
                <a:latin typeface="Calibri" panose="020F0502020204030204" pitchFamily="34" charset="0"/>
                <a:cs typeface="Calibri" panose="020F0502020204030204" pitchFamily="34" charset="0"/>
              </a:rPr>
              <a:t>TVaR</a:t>
            </a:r>
            <a:r>
              <a:rPr lang="fr-FR" dirty="0">
                <a:solidFill>
                  <a:srgbClr val="002060"/>
                </a:solidFill>
                <a:latin typeface="Calibri" panose="020F0502020204030204" pitchFamily="34" charset="0"/>
                <a:cs typeface="Calibri" panose="020F0502020204030204" pitchFamily="34" charset="0"/>
              </a:rPr>
              <a:t> est sensible à la structure de la queue de distribution de la variable de risque</a:t>
            </a:r>
          </a:p>
        </p:txBody>
      </p:sp>
    </p:spTree>
    <p:extLst>
      <p:ext uri="{BB962C8B-B14F-4D97-AF65-F5344CB8AC3E}">
        <p14:creationId xmlns:p14="http://schemas.microsoft.com/office/powerpoint/2010/main" val="2031391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9"/>
          <p:cNvSpPr txBox="1">
            <a:spLocks noGrp="1"/>
          </p:cNvSpPr>
          <p:nvPr>
            <p:ph type="title"/>
          </p:nvPr>
        </p:nvSpPr>
        <p:spPr>
          <a:xfrm>
            <a:off x="280101" y="141294"/>
            <a:ext cx="8852337" cy="404585"/>
          </a:xfrm>
          <a:prstGeom prst="rect">
            <a:avLst/>
          </a:prstGeom>
          <a:noFill/>
          <a:ln>
            <a:noFill/>
          </a:ln>
        </p:spPr>
        <p:txBody>
          <a:bodyPr spcFirstLastPara="1" vert="horz" wrap="square" lIns="0" tIns="0" rIns="0" bIns="0" rtlCol="0" anchor="t" anchorCtr="0">
            <a:noAutofit/>
          </a:bodyPr>
          <a:lstStyle/>
          <a:p>
            <a:pPr>
              <a:spcBef>
                <a:spcPts val="0"/>
              </a:spcBef>
              <a:buClr>
                <a:schemeClr val="accent1"/>
              </a:buClr>
              <a:buSzPts val="2400"/>
            </a:pPr>
            <a:r>
              <a:rPr lang="fr" sz="3600" dirty="0">
                <a:solidFill>
                  <a:schemeClr val="accent2"/>
                </a:solidFill>
                <a:latin typeface="Calibri"/>
                <a:ea typeface="Calibri"/>
                <a:cs typeface="Calibri"/>
                <a:sym typeface="Calibri"/>
              </a:rPr>
              <a:t>Mesures de risques et Méthode d’Euler</a:t>
            </a:r>
            <a:endParaRPr sz="3200" dirty="0">
              <a:solidFill>
                <a:schemeClr val="accent2"/>
              </a:solidFill>
            </a:endParaRPr>
          </a:p>
        </p:txBody>
      </p:sp>
      <p:sp>
        <p:nvSpPr>
          <p:cNvPr id="2" name="Espace réservé du numéro de diapositive 1">
            <a:extLst>
              <a:ext uri="{FF2B5EF4-FFF2-40B4-BE49-F238E27FC236}">
                <a16:creationId xmlns:a16="http://schemas.microsoft.com/office/drawing/2014/main" id="{5A73A00A-AE22-479E-930B-69F01D20552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122C9-A0B9-462F-8757-0847AD287B63}" type="slidenum">
              <a:rPr kumimoji="0" lang="fr-FR" sz="1000" b="1" i="0" u="none" strike="noStrike" kern="1200" cap="none" spc="0" normalizeH="0" baseline="0" noProof="0" smtClean="0">
                <a:ln>
                  <a:noFill/>
                </a:ln>
                <a:solidFill>
                  <a:srgbClr val="00236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000" b="1" i="0" u="none" strike="noStrike" kern="1200" cap="none" spc="0" normalizeH="0" baseline="0" noProof="0">
              <a:ln>
                <a:noFill/>
              </a:ln>
              <a:solidFill>
                <a:srgbClr val="002364"/>
              </a:solidFill>
              <a:effectLst/>
              <a:uLnTx/>
              <a:uFillTx/>
              <a:latin typeface="Arial"/>
              <a:ea typeface="+mn-ea"/>
              <a:cs typeface="+mn-cs"/>
            </a:endParaRPr>
          </a:p>
        </p:txBody>
      </p:sp>
      <mc:AlternateContent xmlns:mc="http://schemas.openxmlformats.org/markup-compatibility/2006" xmlns:a14="http://schemas.microsoft.com/office/drawing/2010/main">
        <mc:Choice Requires="a14">
          <p:sp>
            <p:nvSpPr>
              <p:cNvPr id="626" name="Google Shape;626;p69"/>
              <p:cNvSpPr txBox="1"/>
              <p:nvPr/>
            </p:nvSpPr>
            <p:spPr>
              <a:xfrm>
                <a:off x="280101" y="592385"/>
                <a:ext cx="8655178" cy="6118381"/>
              </a:xfrm>
              <a:prstGeom prst="rect">
                <a:avLst/>
              </a:prstGeom>
              <a:solidFill>
                <a:schemeClr val="lt1"/>
              </a:solidFill>
              <a:ln w="38100" cap="flat" cmpd="sng">
                <a:noFill/>
                <a:prstDash val="solid"/>
                <a:round/>
                <a:headEnd type="none" w="sm" len="sm"/>
                <a:tailEnd type="none" w="sm" len="sm"/>
              </a:ln>
              <a:effectLst/>
            </p:spPr>
            <p:txBody>
              <a:bodyPr spcFirstLastPara="1" wrap="square" lIns="91425" tIns="45700" rIns="91425" bIns="45700" anchor="t" anchorCtr="0">
                <a:no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2400" b="1" i="0" u="none" strike="noStrike" kern="1200" cap="none" spc="0" normalizeH="0" baseline="0" noProof="0" dirty="0">
                    <a:ln>
                      <a:noFill/>
                    </a:ln>
                    <a:solidFill>
                      <a:srgbClr val="D70064"/>
                    </a:solidFill>
                    <a:effectLst/>
                    <a:uLnTx/>
                    <a:uFillTx/>
                    <a:latin typeface="Calibri" panose="020F0502020204030204" pitchFamily="34" charset="0"/>
                    <a:ea typeface="Calibri"/>
                    <a:cs typeface="Calibri" panose="020F0502020204030204" pitchFamily="34" charset="0"/>
                    <a:sym typeface="Calibri"/>
                  </a:rPr>
                  <a:t>Exemple : Considérons le cadre de Solvabilité 2 et la Formule Standard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dirty="0">
                    <a:ln>
                      <a:noFill/>
                    </a:ln>
                    <a:solidFill>
                      <a:srgbClr val="002364"/>
                    </a:solidFill>
                    <a:effectLst/>
                    <a:uLnTx/>
                    <a:uFillTx/>
                    <a:latin typeface="Calibri" panose="020F0502020204030204" pitchFamily="34" charset="0"/>
                    <a:ea typeface="Calibri" panose="020F0502020204030204" pitchFamily="34" charset="0"/>
                    <a:cs typeface="Calibri" panose="020F0502020204030204" pitchFamily="34" charset="0"/>
                    <a:sym typeface="Calibri"/>
                  </a:rPr>
                  <a:t>Pour cet exemple, nous allons utiliser la formule (1)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dirty="0">
                    <a:ln>
                      <a:noFill/>
                    </a:ln>
                    <a:solidFill>
                      <a:srgbClr val="002364"/>
                    </a:solidFill>
                    <a:effectLst/>
                    <a:uLnTx/>
                    <a:uFillTx/>
                    <a:latin typeface="Calibri" panose="020F0502020204030204" pitchFamily="34" charset="0"/>
                    <a:ea typeface="Calibri" panose="020F0502020204030204" pitchFamily="34" charset="0"/>
                    <a:cs typeface="Calibri" panose="020F0502020204030204" pitchFamily="34" charset="0"/>
                    <a:sym typeface="Calibri"/>
                  </a:rPr>
                  <a:t>On se situe dans un contexte d’allocation de capital après avoir effectué l’agrégation des risques.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dirty="0">
                    <a:ln>
                      <a:noFill/>
                    </a:ln>
                    <a:solidFill>
                      <a:srgbClr val="002364"/>
                    </a:solidFill>
                    <a:effectLst/>
                    <a:uLnTx/>
                    <a:uFillTx/>
                    <a:latin typeface="Calibri" panose="020F0502020204030204" pitchFamily="34" charset="0"/>
                    <a:ea typeface="Calibri" panose="020F0502020204030204" pitchFamily="34" charset="0"/>
                    <a:cs typeface="Calibri" panose="020F0502020204030204" pitchFamily="34" charset="0"/>
                    <a:sym typeface="Calibri"/>
                  </a:rPr>
                  <a:t>Considérons 3 risques élémentaires notés 1, 2 et 3.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2364"/>
                  </a:solidFill>
                  <a:effectLst/>
                  <a:uLnTx/>
                  <a:uFillTx/>
                  <a:latin typeface="Calibri" panose="020F0502020204030204" pitchFamily="34" charset="0"/>
                  <a:ea typeface="Calibri"/>
                  <a:cs typeface="Calibri" panose="020F0502020204030204" pitchFamily="34" charset="0"/>
                  <a:sym typeface="Calibri"/>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fr-FR" sz="2000" dirty="0">
                  <a:solidFill>
                    <a:srgbClr val="002364"/>
                  </a:solidFill>
                  <a:latin typeface="Calibri" panose="020F0502020204030204" pitchFamily="34" charset="0"/>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r-FR" dirty="0">
                    <a:solidFill>
                      <a:srgbClr val="002364"/>
                    </a:solidFill>
                    <a:latin typeface="Calibri" panose="020F0502020204030204" pitchFamily="34" charset="0"/>
                    <a:cs typeface="Calibri" panose="020F0502020204030204" pitchFamily="34" charset="0"/>
                    <a:sym typeface="Arial"/>
                  </a:rPr>
                  <a:t>On a </a:t>
                </a:r>
                <a14:m>
                  <m:oMath xmlns:m="http://schemas.openxmlformats.org/officeDocument/2006/math">
                    <m:sSubSup>
                      <m:sSubSupPr>
                        <m:ctrlP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Cambria Math" panose="02040503050406030204" pitchFamily="18" charset="0"/>
                          </a:rPr>
                        </m:ctrlPr>
                      </m:sSubSupPr>
                      <m:e>
                        <m:r>
                          <a:rPr kumimoji="0" lang="fr-FR" b="0" i="1" u="none" strike="noStrike" kern="1200" cap="none" spc="0" normalizeH="0" baseline="0" noProof="0">
                            <a:ln>
                              <a:noFill/>
                            </a:ln>
                            <a:solidFill>
                              <a:srgbClr val="002364"/>
                            </a:solidFill>
                            <a:effectLst/>
                            <a:uLnTx/>
                            <a:uFillTx/>
                            <a:latin typeface="Cambria Math" panose="02040503050406030204" pitchFamily="18" charset="0"/>
                            <a:ea typeface="Cambria Math" panose="02040503050406030204" pitchFamily="18" charset="0"/>
                          </a:rPr>
                          <m:t>𝜎</m:t>
                        </m:r>
                      </m:e>
                      <m:sub>
                        <m:r>
                          <a:rPr kumimoji="0" lang="fr-FR" b="0" i="1" u="none" strike="noStrike" kern="1200" cap="none" spc="0" normalizeH="0" baseline="0" noProof="0">
                            <a:ln>
                              <a:noFill/>
                            </a:ln>
                            <a:solidFill>
                              <a:srgbClr val="002364"/>
                            </a:solidFill>
                            <a:effectLst/>
                            <a:uLnTx/>
                            <a:uFillTx/>
                            <a:latin typeface="Cambria Math" panose="02040503050406030204" pitchFamily="18" charset="0"/>
                            <a:ea typeface="Cambria Math" panose="02040503050406030204" pitchFamily="18" charset="0"/>
                          </a:rPr>
                          <m:t>𝑋</m:t>
                        </m:r>
                      </m:sub>
                      <m:sup>
                        <m:r>
                          <a:rPr kumimoji="0" lang="fr-FR" b="0" i="1" u="none" strike="noStrike" kern="1200" cap="none" spc="0" normalizeH="0" baseline="0" noProof="0">
                            <a:ln>
                              <a:noFill/>
                            </a:ln>
                            <a:solidFill>
                              <a:srgbClr val="002364"/>
                            </a:solidFill>
                            <a:effectLst/>
                            <a:uLnTx/>
                            <a:uFillTx/>
                            <a:latin typeface="Cambria Math" panose="02040503050406030204" pitchFamily="18" charset="0"/>
                            <a:ea typeface="Cambria Math" panose="02040503050406030204" pitchFamily="18" charset="0"/>
                          </a:rPr>
                          <m:t>2</m:t>
                        </m:r>
                      </m:sup>
                    </m:sSubSup>
                  </m:oMath>
                </a14:m>
                <a:r>
                  <a:rPr kumimoji="0" lang="fr-FR" b="0" i="0" u="none" strike="noStrike" kern="1200" cap="none" spc="0" normalizeH="0" baseline="0" noProof="0" dirty="0">
                    <a:ln>
                      <a:noFill/>
                    </a:ln>
                    <a:solidFill>
                      <a:srgbClr val="002364"/>
                    </a:solidFill>
                    <a:effectLst/>
                    <a:uLnTx/>
                    <a:uFillTx/>
                    <a:latin typeface="Calibri" panose="020F0502020204030204" pitchFamily="34" charset="0"/>
                    <a:cs typeface="Calibri" panose="020F0502020204030204" pitchFamily="34" charset="0"/>
                    <a:sym typeface="Arial"/>
                  </a:rPr>
                  <a:t> = 70.24</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sym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sym typeface="Arial"/>
                </a:endParaRPr>
              </a:p>
            </p:txBody>
          </p:sp>
        </mc:Choice>
        <mc:Fallback xmlns="">
          <p:sp>
            <p:nvSpPr>
              <p:cNvPr id="626" name="Google Shape;626;p69"/>
              <p:cNvSpPr txBox="1">
                <a:spLocks noRot="1" noChangeAspect="1" noMove="1" noResize="1" noEditPoints="1" noAdjustHandles="1" noChangeArrowheads="1" noChangeShapeType="1" noTextEdit="1"/>
              </p:cNvSpPr>
              <p:nvPr/>
            </p:nvSpPr>
            <p:spPr>
              <a:xfrm>
                <a:off x="280101" y="592385"/>
                <a:ext cx="8655178" cy="6118381"/>
              </a:xfrm>
              <a:prstGeom prst="rect">
                <a:avLst/>
              </a:prstGeom>
              <a:blipFill>
                <a:blip r:embed="rId3"/>
                <a:stretch>
                  <a:fillRect l="-1026" t="-828" r="-1026"/>
                </a:stretch>
              </a:blipFill>
              <a:ln w="38100" cap="flat" cmpd="sng">
                <a:noFill/>
                <a:prstDash val="solid"/>
                <a:round/>
                <a:headEnd type="none" w="sm" len="sm"/>
                <a:tailEnd type="none" w="sm" len="sm"/>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FC68F3A-C6B5-8A50-CBC0-8E2C3479BDCE}"/>
                  </a:ext>
                </a:extLst>
              </p:cNvPr>
              <p:cNvSpPr txBox="1"/>
              <p:nvPr/>
            </p:nvSpPr>
            <p:spPr>
              <a:xfrm>
                <a:off x="240047" y="4125946"/>
                <a:ext cx="82774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2364"/>
                    </a:solidFill>
                    <a:effectLst/>
                    <a:uLnTx/>
                    <a:uFillTx/>
                    <a:latin typeface="Calibri" panose="020F0502020204030204" pitchFamily="34" charset="0"/>
                    <a:cs typeface="Calibri" panose="020F0502020204030204" pitchFamily="34" charset="0"/>
                  </a:rPr>
                  <a:t>                           Montant à allouer :    </a:t>
                </a:r>
                <a:r>
                  <a:rPr kumimoji="0" lang="fr-FR" sz="2000" b="1" i="0" u="none" strike="noStrike" kern="1200" cap="none" spc="0" normalizeH="0" baseline="0" noProof="0" dirty="0">
                    <a:ln>
                      <a:noFill/>
                    </a:ln>
                    <a:solidFill>
                      <a:srgbClr val="D70064"/>
                    </a:solidFill>
                    <a:effectLst/>
                    <a:uLnTx/>
                    <a:uFillTx/>
                    <a:latin typeface="Arial"/>
                  </a:rPr>
                  <a:t>SCR = </a:t>
                </a:r>
                <a14:m>
                  <m:oMath xmlns:m="http://schemas.openxmlformats.org/officeDocument/2006/math">
                    <m:sSub>
                      <m:sSubPr>
                        <m:ctrlPr>
                          <a:rPr kumimoji="0" lang="ar-AE" sz="2000" b="1" i="1" u="none" strike="noStrike" kern="1200" cap="none" spc="0" normalizeH="0" baseline="0" noProof="0" smtClean="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ctrlPr>
                      </m:sSubPr>
                      <m:e>
                        <m:r>
                          <a:rPr kumimoji="0" lang="ar-AE" sz="2000" b="1" i="1" u="none" strike="noStrike" kern="1200" cap="none" spc="0" normalizeH="0" baseline="0" noProof="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t>𝑽𝒂𝑹</m:t>
                        </m:r>
                      </m:e>
                      <m:sub>
                        <m:r>
                          <a:rPr kumimoji="0" lang="fr-FR" sz="2000" b="1" i="1" u="none" strike="noStrike" kern="1200" cap="none" spc="0" normalizeH="0" baseline="0" noProof="0" smtClean="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t>𝟗𝟗</m:t>
                        </m:r>
                        <m:r>
                          <a:rPr kumimoji="0" lang="fr-FR" sz="2000" b="1" i="1" u="none" strike="noStrike" kern="1200" cap="none" spc="0" normalizeH="0" baseline="0" noProof="0" smtClean="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t>.</m:t>
                        </m:r>
                        <m:r>
                          <a:rPr kumimoji="0" lang="fr-FR" sz="2000" b="1" i="1" u="none" strike="noStrike" kern="1200" cap="none" spc="0" normalizeH="0" baseline="0" noProof="0" smtClean="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t>𝟓</m:t>
                        </m:r>
                        <m:r>
                          <a:rPr kumimoji="0" lang="fr-FR" sz="2000" b="1" i="1" u="none" strike="noStrike" kern="1200" cap="none" spc="0" normalizeH="0" baseline="0" noProof="0" smtClean="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t>%</m:t>
                        </m:r>
                      </m:sub>
                    </m:sSub>
                    <m:d>
                      <m:dPr>
                        <m:ctrlPr>
                          <a:rPr kumimoji="0" lang="ar-AE" sz="2000" b="1" i="1" u="none" strike="noStrike" kern="1200" cap="none" spc="0" normalizeH="0" baseline="0" noProof="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ctrlPr>
                      </m:dPr>
                      <m:e>
                        <m:r>
                          <a:rPr kumimoji="0" lang="ar-AE" sz="2000" b="1" i="1" u="none" strike="noStrike" kern="1200" cap="none" spc="0" normalizeH="0" baseline="0" noProof="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t>𝑿</m:t>
                        </m:r>
                      </m:e>
                    </m:d>
                    <m:r>
                      <a:rPr kumimoji="0" lang="ar-AE" sz="2000" b="1" i="1" u="none" strike="noStrike" kern="1200" cap="none" spc="0" normalizeH="0" baseline="0" noProof="0">
                        <a:ln>
                          <a:noFill/>
                        </a:ln>
                        <a:solidFill>
                          <a:srgbClr val="D70064"/>
                        </a:solidFill>
                        <a:effectLst/>
                        <a:uLnTx/>
                        <a:uFillTx/>
                        <a:latin typeface="Cambria Math" panose="02040503050406030204" pitchFamily="18" charset="0"/>
                        <a:ea typeface="Cambria Math" panose="02040503050406030204" pitchFamily="18" charset="0"/>
                        <a:cs typeface="Calibri" panose="020F0502020204030204" pitchFamily="34" charset="0"/>
                        <a:sym typeface="Calibri"/>
                      </a:rPr>
                      <m:t> </m:t>
                    </m:r>
                  </m:oMath>
                </a14:m>
                <a:r>
                  <a:rPr kumimoji="0" lang="fr-FR" sz="2000" b="1" i="0" u="none" strike="noStrike" kern="1200" cap="none" spc="0" normalizeH="0" baseline="0" noProof="0" dirty="0">
                    <a:ln>
                      <a:noFill/>
                    </a:ln>
                    <a:solidFill>
                      <a:srgbClr val="D70064"/>
                    </a:solidFill>
                    <a:effectLst/>
                    <a:uLnTx/>
                    <a:uFillTx/>
                    <a:latin typeface="Arial"/>
                  </a:rPr>
                  <a:t>= 21.6</a:t>
                </a:r>
              </a:p>
            </p:txBody>
          </p:sp>
        </mc:Choice>
        <mc:Fallback xmlns="">
          <p:sp>
            <p:nvSpPr>
              <p:cNvPr id="6" name="ZoneTexte 5">
                <a:extLst>
                  <a:ext uri="{FF2B5EF4-FFF2-40B4-BE49-F238E27FC236}">
                    <a16:creationId xmlns:a16="http://schemas.microsoft.com/office/drawing/2014/main" id="{3FC68F3A-C6B5-8A50-CBC0-8E2C3479BDCE}"/>
                  </a:ext>
                </a:extLst>
              </p:cNvPr>
              <p:cNvSpPr txBox="1">
                <a:spLocks noRot="1" noChangeAspect="1" noMove="1" noResize="1" noEditPoints="1" noAdjustHandles="1" noChangeArrowheads="1" noChangeShapeType="1" noTextEdit="1"/>
              </p:cNvSpPr>
              <p:nvPr/>
            </p:nvSpPr>
            <p:spPr>
              <a:xfrm>
                <a:off x="240047" y="4125946"/>
                <a:ext cx="8277490" cy="400110"/>
              </a:xfrm>
              <a:prstGeom prst="rect">
                <a:avLst/>
              </a:prstGeom>
              <a:blipFill>
                <a:blip r:embed="rId4"/>
                <a:stretch>
                  <a:fillRect t="-6061" b="-2424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DF3E567E-1FF3-3B56-240E-84F9CA868173}"/>
                  </a:ext>
                </a:extLst>
              </p:cNvPr>
              <p:cNvSpPr txBox="1"/>
              <p:nvPr/>
            </p:nvSpPr>
            <p:spPr>
              <a:xfrm>
                <a:off x="5226891" y="2920588"/>
                <a:ext cx="2739596" cy="8305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dirty="0">
                    <a:ln>
                      <a:noFill/>
                    </a:ln>
                    <a:solidFill>
                      <a:srgbClr val="002364"/>
                    </a:solidFill>
                    <a:effectLst/>
                    <a:uLnTx/>
                    <a:uFillTx/>
                    <a:latin typeface="Arial"/>
                    <a:ea typeface="+mn-ea"/>
                    <a:cs typeface="+mn-cs"/>
                  </a:rPr>
                  <a:t> </a:t>
                </a:r>
                <a14:m>
                  <m:oMath xmlns:m="http://schemas.openxmlformats.org/officeDocument/2006/math">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𝐶</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m:t>
                    </m:r>
                    <m:d>
                      <m:dPr>
                        <m:ctrlP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ctrlPr>
                      </m:dPr>
                      <m:e>
                        <m:m>
                          <m:mPr>
                            <m:mcs>
                              <m:mc>
                                <m:mcPr>
                                  <m:count m:val="3"/>
                                  <m:mcJc m:val="center"/>
                                </m:mcPr>
                              </m:mc>
                            </m:mcs>
                            <m:ctrlP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ctrlPr>
                          </m:mPr>
                          <m:mr>
                            <m:e>
                              <m:r>
                                <m:rPr>
                                  <m:brk m:alnAt="7"/>
                                </m:rP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1</m:t>
                              </m:r>
                            </m:e>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0</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5</m:t>
                              </m:r>
                            </m:e>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0</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25</m:t>
                              </m:r>
                            </m:e>
                          </m:mr>
                          <m:mr>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0</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5</m:t>
                              </m:r>
                            </m:e>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1</m:t>
                              </m:r>
                            </m:e>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0</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75</m:t>
                              </m:r>
                            </m:e>
                          </m:mr>
                          <m:mr>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0</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25</m:t>
                              </m:r>
                            </m:e>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0</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m:t>
                              </m:r>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75</m:t>
                              </m:r>
                            </m:e>
                            <m:e>
                              <m:r>
                                <a:rPr kumimoji="0" lang="fr-FR" b="0" i="1" u="none" strike="noStrike" kern="1200" cap="none" spc="0" normalizeH="0" baseline="0" noProof="0" smtClean="0">
                                  <a:ln>
                                    <a:noFill/>
                                  </a:ln>
                                  <a:solidFill>
                                    <a:srgbClr val="002364"/>
                                  </a:solidFill>
                                  <a:effectLst/>
                                  <a:uLnTx/>
                                  <a:uFillTx/>
                                  <a:latin typeface="Cambria Math" panose="02040503050406030204" pitchFamily="18" charset="0"/>
                                  <a:ea typeface="+mn-ea"/>
                                  <a:cs typeface="+mn-cs"/>
                                </a:rPr>
                                <m:t>1</m:t>
                              </m:r>
                            </m:e>
                          </m:mr>
                        </m:m>
                      </m:e>
                    </m:d>
                  </m:oMath>
                </a14:m>
                <a:endParaRPr kumimoji="0" lang="fr-FR" b="0" i="0" u="none" strike="noStrike" kern="1200" cap="none" spc="0" normalizeH="0" baseline="0" noProof="0" dirty="0">
                  <a:ln>
                    <a:noFill/>
                  </a:ln>
                  <a:solidFill>
                    <a:srgbClr val="002364"/>
                  </a:solidFill>
                  <a:effectLst/>
                  <a:uLnTx/>
                  <a:uFillTx/>
                  <a:latin typeface="Arial"/>
                  <a:ea typeface="+mn-ea"/>
                  <a:cs typeface="+mn-cs"/>
                </a:endParaRPr>
              </a:p>
            </p:txBody>
          </p:sp>
        </mc:Choice>
        <mc:Fallback xmlns="">
          <p:sp>
            <p:nvSpPr>
              <p:cNvPr id="8" name="ZoneTexte 7">
                <a:extLst>
                  <a:ext uri="{FF2B5EF4-FFF2-40B4-BE49-F238E27FC236}">
                    <a16:creationId xmlns:a16="http://schemas.microsoft.com/office/drawing/2014/main" id="{DF3E567E-1FF3-3B56-240E-84F9CA868173}"/>
                  </a:ext>
                </a:extLst>
              </p:cNvPr>
              <p:cNvSpPr txBox="1">
                <a:spLocks noRot="1" noChangeAspect="1" noMove="1" noResize="1" noEditPoints="1" noAdjustHandles="1" noChangeArrowheads="1" noChangeShapeType="1" noTextEdit="1"/>
              </p:cNvSpPr>
              <p:nvPr/>
            </p:nvSpPr>
            <p:spPr>
              <a:xfrm>
                <a:off x="5226891" y="2920588"/>
                <a:ext cx="2739596" cy="830548"/>
              </a:xfrm>
              <a:prstGeom prst="rect">
                <a:avLst/>
              </a:prstGeom>
              <a:blipFill>
                <a:blip r:embed="rId5"/>
                <a:stretch>
                  <a:fillRect b="-2985"/>
                </a:stretch>
              </a:blipFill>
            </p:spPr>
            <p:txBody>
              <a:bodyPr/>
              <a:lstStyle/>
              <a:p>
                <a:r>
                  <a:rPr lang="fr-FR">
                    <a:noFill/>
                  </a:rPr>
                  <a:t> </a:t>
                </a:r>
              </a:p>
            </p:txBody>
          </p:sp>
        </mc:Fallback>
      </mc:AlternateContent>
      <p:sp>
        <p:nvSpPr>
          <p:cNvPr id="3" name="ZoneTexte 2"/>
          <p:cNvSpPr txBox="1"/>
          <p:nvPr/>
        </p:nvSpPr>
        <p:spPr>
          <a:xfrm>
            <a:off x="4980681" y="2559579"/>
            <a:ext cx="59716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dirty="0">
                <a:ln>
                  <a:noFill/>
                </a:ln>
                <a:solidFill>
                  <a:srgbClr val="002364"/>
                </a:solidFill>
                <a:effectLst/>
                <a:uLnTx/>
                <a:uFillTx/>
                <a:latin typeface="Calibri" panose="020F0502020204030204" pitchFamily="34" charset="0"/>
                <a:ea typeface="+mn-ea"/>
                <a:cs typeface="Calibri" panose="020F0502020204030204" pitchFamily="34" charset="0"/>
              </a:rPr>
              <a:t>Agrégation par la matrice de corrélation</a:t>
            </a:r>
          </a:p>
        </p:txBody>
      </p:sp>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645D4327-C263-DF5C-D9A0-A09AFA7774D3}"/>
                  </a:ext>
                </a:extLst>
              </p:cNvPr>
              <p:cNvGraphicFramePr>
                <a:graphicFrameLocks noGrp="1"/>
              </p:cNvGraphicFramePr>
              <p:nvPr>
                <p:extLst>
                  <p:ext uri="{D42A27DB-BD31-4B8C-83A1-F6EECF244321}">
                    <p14:modId xmlns:p14="http://schemas.microsoft.com/office/powerpoint/2010/main" val="1796744927"/>
                  </p:ext>
                </p:extLst>
              </p:nvPr>
            </p:nvGraphicFramePr>
            <p:xfrm>
              <a:off x="635402" y="4791315"/>
              <a:ext cx="1827166" cy="1151544"/>
            </p:xfrm>
            <a:graphic>
              <a:graphicData uri="http://schemas.openxmlformats.org/drawingml/2006/table">
                <a:tbl>
                  <a:tblPr firstCol="1">
                    <a:tableStyleId>{5C22544A-7EE6-4342-B048-85BDC9FD1C3A}</a:tableStyleId>
                  </a:tblPr>
                  <a:tblGrid>
                    <a:gridCol w="913583">
                      <a:extLst>
                        <a:ext uri="{9D8B030D-6E8A-4147-A177-3AD203B41FA5}">
                          <a16:colId xmlns:a16="http://schemas.microsoft.com/office/drawing/2014/main" val="208684812"/>
                        </a:ext>
                      </a:extLst>
                    </a:gridCol>
                    <a:gridCol w="913583">
                      <a:extLst>
                        <a:ext uri="{9D8B030D-6E8A-4147-A177-3AD203B41FA5}">
                          <a16:colId xmlns:a16="http://schemas.microsoft.com/office/drawing/2014/main" val="1390746109"/>
                        </a:ext>
                      </a:extLst>
                    </a:gridCol>
                  </a:tblGrid>
                  <a:tr h="383848">
                    <a:tc>
                      <a:txBody>
                        <a:bodyPr/>
                        <a:lstStyle/>
                        <a:p>
                          <a:pPr algn="ctr"/>
                          <a14:m>
                            <m:oMathPara xmlns:m="http://schemas.openxmlformats.org/officeDocument/2006/math">
                              <m:oMathParaPr>
                                <m:jc m:val="centerGroup"/>
                              </m:oMathParaPr>
                              <m:oMath xmlns:m="http://schemas.openxmlformats.org/officeDocument/2006/math">
                                <m:sSub>
                                  <m:sSubPr>
                                    <m:ctrlPr>
                                      <a:rPr lang="fr-FR" sz="1800" b="0" i="1" smtClean="0">
                                        <a:solidFill>
                                          <a:schemeClr val="accent2"/>
                                        </a:solidFill>
                                        <a:latin typeface="Cambria Math" panose="02040503050406030204" pitchFamily="18" charset="0"/>
                                      </a:rPr>
                                    </m:ctrlPr>
                                  </m:sSubPr>
                                  <m:e>
                                    <m:r>
                                      <a:rPr lang="fr-FR" sz="1800" b="0" i="1" smtClean="0">
                                        <a:solidFill>
                                          <a:schemeClr val="accent2"/>
                                        </a:solidFill>
                                        <a:latin typeface="Cambria Math" panose="02040503050406030204" pitchFamily="18" charset="0"/>
                                      </a:rPr>
                                      <m:t>𝑆𝐶𝑅</m:t>
                                    </m:r>
                                  </m:e>
                                  <m:sub>
                                    <m:r>
                                      <a:rPr lang="fr-FR" sz="1800" b="0" i="1" smtClean="0">
                                        <a:solidFill>
                                          <a:schemeClr val="accent2"/>
                                        </a:solidFill>
                                        <a:latin typeface="Cambria Math" panose="02040503050406030204" pitchFamily="18" charset="0"/>
                                      </a:rPr>
                                      <m:t>1</m:t>
                                    </m:r>
                                  </m:sub>
                                </m:sSub>
                              </m:oMath>
                            </m:oMathPara>
                          </a14:m>
                          <a:endParaRPr lang="fr-FR" sz="1800" b="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800" b="0" dirty="0">
                              <a:solidFill>
                                <a:schemeClr val="accent2"/>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456185"/>
                      </a:ext>
                    </a:extLst>
                  </a:tr>
                  <a:tr h="383848">
                    <a:tc>
                      <a:txBody>
                        <a:bodyPr/>
                        <a:lstStyle/>
                        <a:p>
                          <a:pPr algn="ctr"/>
                          <a14:m>
                            <m:oMathPara xmlns:m="http://schemas.openxmlformats.org/officeDocument/2006/math">
                              <m:oMathParaPr>
                                <m:jc m:val="centerGroup"/>
                              </m:oMathParaPr>
                              <m:oMath xmlns:m="http://schemas.openxmlformats.org/officeDocument/2006/math">
                                <m:sSub>
                                  <m:sSubPr>
                                    <m:ctrlPr>
                                      <a:rPr lang="fr-FR" sz="1800" b="0" i="1" smtClean="0">
                                        <a:solidFill>
                                          <a:schemeClr val="accent2"/>
                                        </a:solidFill>
                                        <a:latin typeface="Cambria Math" panose="02040503050406030204" pitchFamily="18" charset="0"/>
                                      </a:rPr>
                                    </m:ctrlPr>
                                  </m:sSubPr>
                                  <m:e>
                                    <m:r>
                                      <a:rPr lang="fr-FR" sz="1800" b="0" i="1" smtClean="0">
                                        <a:solidFill>
                                          <a:schemeClr val="accent2"/>
                                        </a:solidFill>
                                        <a:latin typeface="Cambria Math" panose="02040503050406030204" pitchFamily="18" charset="0"/>
                                      </a:rPr>
                                      <m:t>𝑆𝐶𝑅</m:t>
                                    </m:r>
                                  </m:e>
                                  <m:sub>
                                    <m:r>
                                      <a:rPr lang="fr-FR" sz="1800" b="0" i="1" smtClean="0">
                                        <a:solidFill>
                                          <a:schemeClr val="accent2"/>
                                        </a:solidFill>
                                        <a:latin typeface="Cambria Math" panose="02040503050406030204" pitchFamily="18" charset="0"/>
                                      </a:rPr>
                                      <m:t>2</m:t>
                                    </m:r>
                                  </m:sub>
                                </m:sSub>
                              </m:oMath>
                            </m:oMathPara>
                          </a14:m>
                          <a:endParaRPr lang="fr-FR" sz="1800"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800" b="0" dirty="0">
                              <a:solidFill>
                                <a:schemeClr val="accent2"/>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335946"/>
                      </a:ext>
                    </a:extLst>
                  </a:tr>
                  <a:tr h="383848">
                    <a:tc>
                      <a:txBody>
                        <a:bodyPr/>
                        <a:lstStyle/>
                        <a:p>
                          <a:pPr algn="ctr"/>
                          <a14:m>
                            <m:oMathPara xmlns:m="http://schemas.openxmlformats.org/officeDocument/2006/math">
                              <m:oMathParaPr>
                                <m:jc m:val="centerGroup"/>
                              </m:oMathParaPr>
                              <m:oMath xmlns:m="http://schemas.openxmlformats.org/officeDocument/2006/math">
                                <m:sSub>
                                  <m:sSubPr>
                                    <m:ctrlPr>
                                      <a:rPr lang="fr-FR" sz="1800" b="0" i="1" smtClean="0">
                                        <a:solidFill>
                                          <a:schemeClr val="accent2"/>
                                        </a:solidFill>
                                        <a:latin typeface="Cambria Math" panose="02040503050406030204" pitchFamily="18" charset="0"/>
                                      </a:rPr>
                                    </m:ctrlPr>
                                  </m:sSubPr>
                                  <m:e>
                                    <m:r>
                                      <a:rPr lang="fr-FR" sz="1800" b="0" i="1" smtClean="0">
                                        <a:solidFill>
                                          <a:schemeClr val="accent2"/>
                                        </a:solidFill>
                                        <a:latin typeface="Cambria Math" panose="02040503050406030204" pitchFamily="18" charset="0"/>
                                      </a:rPr>
                                      <m:t>𝑆𝐶𝑅</m:t>
                                    </m:r>
                                  </m:e>
                                  <m:sub>
                                    <m:r>
                                      <a:rPr lang="fr-FR" sz="1800" b="0" i="1" smtClean="0">
                                        <a:solidFill>
                                          <a:schemeClr val="accent2"/>
                                        </a:solidFill>
                                        <a:latin typeface="Cambria Math" panose="02040503050406030204" pitchFamily="18" charset="0"/>
                                      </a:rPr>
                                      <m:t>3</m:t>
                                    </m:r>
                                  </m:sub>
                                </m:sSub>
                              </m:oMath>
                            </m:oMathPara>
                          </a14:m>
                          <a:endParaRPr lang="fr-FR" sz="1800" b="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800" b="0" dirty="0">
                              <a:solidFill>
                                <a:schemeClr val="accent2"/>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7954927"/>
                      </a:ext>
                    </a:extLst>
                  </a:tr>
                </a:tbl>
              </a:graphicData>
            </a:graphic>
          </p:graphicFrame>
        </mc:Choice>
        <mc:Fallback xmlns="">
          <p:graphicFrame>
            <p:nvGraphicFramePr>
              <p:cNvPr id="4" name="Tableau 3">
                <a:extLst>
                  <a:ext uri="{FF2B5EF4-FFF2-40B4-BE49-F238E27FC236}">
                    <a16:creationId xmlns:a16="http://schemas.microsoft.com/office/drawing/2014/main" id="{645D4327-C263-DF5C-D9A0-A09AFA7774D3}"/>
                  </a:ext>
                </a:extLst>
              </p:cNvPr>
              <p:cNvGraphicFramePr>
                <a:graphicFrameLocks noGrp="1"/>
              </p:cNvGraphicFramePr>
              <p:nvPr>
                <p:extLst>
                  <p:ext uri="{D42A27DB-BD31-4B8C-83A1-F6EECF244321}">
                    <p14:modId xmlns:p14="http://schemas.microsoft.com/office/powerpoint/2010/main" val="1796744927"/>
                  </p:ext>
                </p:extLst>
              </p:nvPr>
            </p:nvGraphicFramePr>
            <p:xfrm>
              <a:off x="635402" y="4791315"/>
              <a:ext cx="1827166" cy="1151544"/>
            </p:xfrm>
            <a:graphic>
              <a:graphicData uri="http://schemas.openxmlformats.org/drawingml/2006/table">
                <a:tbl>
                  <a:tblPr firstCol="1">
                    <a:tableStyleId>{5C22544A-7EE6-4342-B048-85BDC9FD1C3A}</a:tableStyleId>
                  </a:tblPr>
                  <a:tblGrid>
                    <a:gridCol w="913583">
                      <a:extLst>
                        <a:ext uri="{9D8B030D-6E8A-4147-A177-3AD203B41FA5}">
                          <a16:colId xmlns:a16="http://schemas.microsoft.com/office/drawing/2014/main" val="208684812"/>
                        </a:ext>
                      </a:extLst>
                    </a:gridCol>
                    <a:gridCol w="913583">
                      <a:extLst>
                        <a:ext uri="{9D8B030D-6E8A-4147-A177-3AD203B41FA5}">
                          <a16:colId xmlns:a16="http://schemas.microsoft.com/office/drawing/2014/main" val="1390746109"/>
                        </a:ext>
                      </a:extLst>
                    </a:gridCol>
                  </a:tblGrid>
                  <a:tr h="383848">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389" t="-6667" r="-102778" b="-226667"/>
                          </a:stretch>
                        </a:blipFill>
                      </a:tcPr>
                    </a:tc>
                    <a:tc>
                      <a:txBody>
                        <a:bodyPr/>
                        <a:lstStyle/>
                        <a:p>
                          <a:pPr algn="ctr"/>
                          <a:r>
                            <a:rPr lang="fr-FR" sz="1800" b="0" dirty="0">
                              <a:solidFill>
                                <a:schemeClr val="accent2"/>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456185"/>
                      </a:ext>
                    </a:extLst>
                  </a:tr>
                  <a:tr h="383848">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389" t="-103226" r="-102778" b="-119355"/>
                          </a:stretch>
                        </a:blipFill>
                      </a:tcPr>
                    </a:tc>
                    <a:tc>
                      <a:txBody>
                        <a:bodyPr/>
                        <a:lstStyle/>
                        <a:p>
                          <a:pPr algn="ctr"/>
                          <a:r>
                            <a:rPr lang="fr-FR" sz="1800" b="0" dirty="0">
                              <a:solidFill>
                                <a:schemeClr val="accent2"/>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335946"/>
                      </a:ext>
                    </a:extLst>
                  </a:tr>
                  <a:tr h="383848">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389" t="-210000" r="-102778" b="-23333"/>
                          </a:stretch>
                        </a:blipFill>
                      </a:tcPr>
                    </a:tc>
                    <a:tc>
                      <a:txBody>
                        <a:bodyPr/>
                        <a:lstStyle/>
                        <a:p>
                          <a:pPr algn="ctr"/>
                          <a:r>
                            <a:rPr lang="fr-FR" sz="1800" b="0" dirty="0">
                              <a:solidFill>
                                <a:schemeClr val="accent2"/>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795492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au 4">
                <a:extLst>
                  <a:ext uri="{FF2B5EF4-FFF2-40B4-BE49-F238E27FC236}">
                    <a16:creationId xmlns:a16="http://schemas.microsoft.com/office/drawing/2014/main" id="{E2D9AB62-EAF6-F58D-9379-6E83E25952B4}"/>
                  </a:ext>
                </a:extLst>
              </p:cNvPr>
              <p:cNvGraphicFramePr>
                <a:graphicFrameLocks noGrp="1"/>
              </p:cNvGraphicFramePr>
              <p:nvPr/>
            </p:nvGraphicFramePr>
            <p:xfrm>
              <a:off x="316245" y="2559579"/>
              <a:ext cx="4331952" cy="1005840"/>
            </p:xfrm>
            <a:graphic>
              <a:graphicData uri="http://schemas.openxmlformats.org/drawingml/2006/table">
                <a:tbl>
                  <a:tblPr firstRow="1" bandRow="1">
                    <a:tableStyleId>{5C22544A-7EE6-4342-B048-85BDC9FD1C3A}</a:tableStyleId>
                  </a:tblPr>
                  <a:tblGrid>
                    <a:gridCol w="1082988">
                      <a:extLst>
                        <a:ext uri="{9D8B030D-6E8A-4147-A177-3AD203B41FA5}">
                          <a16:colId xmlns:a16="http://schemas.microsoft.com/office/drawing/2014/main" val="3076646995"/>
                        </a:ext>
                      </a:extLst>
                    </a:gridCol>
                    <a:gridCol w="1082988">
                      <a:extLst>
                        <a:ext uri="{9D8B030D-6E8A-4147-A177-3AD203B41FA5}">
                          <a16:colId xmlns:a16="http://schemas.microsoft.com/office/drawing/2014/main" val="2552063265"/>
                        </a:ext>
                      </a:extLst>
                    </a:gridCol>
                    <a:gridCol w="1082988">
                      <a:extLst>
                        <a:ext uri="{9D8B030D-6E8A-4147-A177-3AD203B41FA5}">
                          <a16:colId xmlns:a16="http://schemas.microsoft.com/office/drawing/2014/main" val="1305855411"/>
                        </a:ext>
                      </a:extLst>
                    </a:gridCol>
                    <a:gridCol w="1082988">
                      <a:extLst>
                        <a:ext uri="{9D8B030D-6E8A-4147-A177-3AD203B41FA5}">
                          <a16:colId xmlns:a16="http://schemas.microsoft.com/office/drawing/2014/main" val="2276084747"/>
                        </a:ext>
                      </a:extLst>
                    </a:gridCol>
                  </a:tblGrid>
                  <a:tr h="156858">
                    <a:tc>
                      <a:txBody>
                        <a:bodyPr/>
                        <a:lstStyle/>
                        <a:p>
                          <a:pPr algn="ctr"/>
                          <a:endParaRPr lang="fr-FR"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600" i="1" smtClean="0">
                                        <a:solidFill>
                                          <a:schemeClr val="accent2"/>
                                        </a:solidFill>
                                        <a:latin typeface="Cambria Math" panose="02040503050406030204" pitchFamily="18" charset="0"/>
                                      </a:rPr>
                                    </m:ctrlPr>
                                  </m:sSubPr>
                                  <m:e>
                                    <m:r>
                                      <a:rPr lang="fr-FR" sz="1600" b="1" i="1" smtClean="0">
                                        <a:solidFill>
                                          <a:schemeClr val="accent2"/>
                                        </a:solidFill>
                                        <a:latin typeface="Cambria Math" panose="02040503050406030204" pitchFamily="18" charset="0"/>
                                      </a:rPr>
                                      <m:t>𝑿</m:t>
                                    </m:r>
                                  </m:e>
                                  <m:sub>
                                    <m:r>
                                      <a:rPr lang="fr-FR" sz="1600" b="1" i="1" smtClean="0">
                                        <a:solidFill>
                                          <a:schemeClr val="accent2"/>
                                        </a:solidFill>
                                        <a:latin typeface="Cambria Math" panose="02040503050406030204" pitchFamily="18" charset="0"/>
                                      </a:rPr>
                                      <m:t>𝟏</m:t>
                                    </m:r>
                                  </m:sub>
                                </m:sSub>
                              </m:oMath>
                            </m:oMathPara>
                          </a14:m>
                          <a:endParaRPr lang="fr-FR" sz="16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600" i="1" smtClean="0">
                                        <a:solidFill>
                                          <a:schemeClr val="accent2"/>
                                        </a:solidFill>
                                        <a:latin typeface="Cambria Math" panose="02040503050406030204" pitchFamily="18" charset="0"/>
                                      </a:rPr>
                                    </m:ctrlPr>
                                  </m:sSubPr>
                                  <m:e>
                                    <m:r>
                                      <a:rPr lang="fr-FR" sz="1600" b="1" i="1" smtClean="0">
                                        <a:solidFill>
                                          <a:schemeClr val="accent2"/>
                                        </a:solidFill>
                                        <a:latin typeface="Cambria Math" panose="02040503050406030204" pitchFamily="18" charset="0"/>
                                      </a:rPr>
                                      <m:t>𝑿</m:t>
                                    </m:r>
                                  </m:e>
                                  <m:sub>
                                    <m:r>
                                      <a:rPr lang="fr-FR" sz="1600" b="1" i="1" smtClean="0">
                                        <a:solidFill>
                                          <a:schemeClr val="accent2"/>
                                        </a:solidFill>
                                        <a:latin typeface="Cambria Math" panose="02040503050406030204" pitchFamily="18" charset="0"/>
                                      </a:rPr>
                                      <m:t>𝟐</m:t>
                                    </m:r>
                                  </m:sub>
                                </m:sSub>
                              </m:oMath>
                            </m:oMathPara>
                          </a14:m>
                          <a:endParaRPr lang="fr-FR" sz="16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fr-FR" sz="1600" i="1" smtClean="0">
                                        <a:solidFill>
                                          <a:schemeClr val="accent2"/>
                                        </a:solidFill>
                                        <a:latin typeface="Cambria Math" panose="02040503050406030204" pitchFamily="18" charset="0"/>
                                      </a:rPr>
                                    </m:ctrlPr>
                                  </m:sSubPr>
                                  <m:e>
                                    <m:r>
                                      <a:rPr lang="fr-FR" sz="1600" b="1" i="1" smtClean="0">
                                        <a:solidFill>
                                          <a:schemeClr val="accent2"/>
                                        </a:solidFill>
                                        <a:latin typeface="Cambria Math" panose="02040503050406030204" pitchFamily="18" charset="0"/>
                                      </a:rPr>
                                      <m:t>𝑿</m:t>
                                    </m:r>
                                  </m:e>
                                  <m:sub>
                                    <m:r>
                                      <a:rPr lang="fr-FR" sz="1600" b="1" i="1" smtClean="0">
                                        <a:solidFill>
                                          <a:schemeClr val="accent2"/>
                                        </a:solidFill>
                                        <a:latin typeface="Cambria Math" panose="02040503050406030204" pitchFamily="18" charset="0"/>
                                      </a:rPr>
                                      <m:t>𝟑</m:t>
                                    </m:r>
                                  </m:sub>
                                </m:sSub>
                              </m:oMath>
                            </m:oMathPara>
                          </a14:m>
                          <a:endParaRPr lang="fr-FR" sz="16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885252"/>
                      </a:ext>
                    </a:extLst>
                  </a:tr>
                  <a:tr h="284960">
                    <a:tc>
                      <a:txBody>
                        <a:bodyPr/>
                        <a:lstStyle/>
                        <a:p>
                          <a:pPr algn="ctr"/>
                          <a14:m>
                            <m:oMath xmlns:m="http://schemas.openxmlformats.org/officeDocument/2006/math">
                              <m:r>
                                <a:rPr lang="ar-AE" sz="160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sz="160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𝑜𝑣</m:t>
                              </m:r>
                              <m:r>
                                <a:rPr lang="ar-AE" sz="160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600"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sz="1600"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e>
                                <m:sub>
                                  <m:r>
                                    <a:rPr lang="ar-AE" sz="1600"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𝑖</m:t>
                                  </m:r>
                                </m:sub>
                              </m:sSub>
                              <m:r>
                                <a:rPr lang="ar-AE" sz="1600"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sz="160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fr-FR" sz="1600"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oMath>
                          </a14:m>
                          <a:r>
                            <a:rPr lang="fr-FR" sz="1600" dirty="0">
                              <a:solidFill>
                                <a:schemeClr val="accent2"/>
                              </a:solidFill>
                              <a:latin typeface="Calibri" panose="020F0502020204030204" pitchFamily="34" charset="0"/>
                              <a:cs typeface="Calibri" panose="020F0502020204030204" pitchFamily="34" charset="0"/>
                              <a:sym typeface="Arial"/>
                            </a:rPr>
                            <a:t>) </a:t>
                          </a:r>
                          <a:endParaRPr lang="fr-FR" sz="16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dirty="0">
                              <a:solidFill>
                                <a:schemeClr val="accent2"/>
                              </a:solidFill>
                            </a:rPr>
                            <a:t>15.05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a:solidFill>
                                <a:schemeClr val="accent2"/>
                              </a:solidFill>
                            </a:rPr>
                            <a:t>30.49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dirty="0">
                              <a:solidFill>
                                <a:schemeClr val="accent2"/>
                              </a:solidFill>
                            </a:rPr>
                            <a:t>24.71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0526529"/>
                      </a:ext>
                    </a:extLst>
                  </a:tr>
                  <a:tr h="284960">
                    <a:tc>
                      <a:txBody>
                        <a:bodyPr/>
                        <a:lstStyle/>
                        <a:p>
                          <a:pPr algn="ctr"/>
                          <a14:m>
                            <m:oMathPara xmlns:m="http://schemas.openxmlformats.org/officeDocument/2006/math">
                              <m:oMathParaPr>
                                <m:jc m:val="center"/>
                              </m:oMathParaPr>
                              <m:oMath xmlns:m="http://schemas.openxmlformats.org/officeDocument/2006/math">
                                <m:sSub>
                                  <m:sSubPr>
                                    <m:ctrlPr>
                                      <a:rPr lang="fr-FR" sz="1600" i="1" smtClean="0">
                                        <a:solidFill>
                                          <a:schemeClr val="accent2"/>
                                        </a:solidFill>
                                        <a:latin typeface="Cambria Math" panose="02040503050406030204" pitchFamily="18" charset="0"/>
                                      </a:rPr>
                                    </m:ctrlPr>
                                  </m:sSubPr>
                                  <m:e>
                                    <m:r>
                                      <a:rPr lang="fr-FR" sz="1600" i="1" smtClean="0">
                                        <a:solidFill>
                                          <a:schemeClr val="accent2"/>
                                        </a:solidFill>
                                        <a:latin typeface="Cambria Math" panose="02040503050406030204" pitchFamily="18" charset="0"/>
                                        <a:ea typeface="Cambria Math" panose="02040503050406030204" pitchFamily="18" charset="0"/>
                                      </a:rPr>
                                      <m:t>𝜎</m:t>
                                    </m:r>
                                  </m:e>
                                  <m:sub>
                                    <m:r>
                                      <a:rPr lang="fr-FR" sz="1600" b="0" i="1" smtClean="0">
                                        <a:solidFill>
                                          <a:schemeClr val="accent2"/>
                                        </a:solidFill>
                                        <a:latin typeface="Cambria Math" panose="02040503050406030204" pitchFamily="18" charset="0"/>
                                      </a:rPr>
                                      <m:t>𝑖</m:t>
                                    </m:r>
                                  </m:sub>
                                </m:sSub>
                              </m:oMath>
                            </m:oMathPara>
                          </a14:m>
                          <a:endParaRPr lang="fr-FR" sz="16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a:solidFill>
                                <a:schemeClr val="accent2"/>
                              </a:solidFill>
                            </a:rPr>
                            <a:t>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dirty="0">
                              <a:solidFill>
                                <a:schemeClr val="accent2"/>
                              </a:solidFill>
                            </a:rPr>
                            <a:t>3.88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dirty="0">
                              <a:solidFill>
                                <a:schemeClr val="accent2"/>
                              </a:solidFill>
                            </a:rPr>
                            <a:t>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2974798"/>
                      </a:ext>
                    </a:extLst>
                  </a:tr>
                </a:tbl>
              </a:graphicData>
            </a:graphic>
          </p:graphicFrame>
        </mc:Choice>
        <mc:Fallback xmlns="">
          <p:graphicFrame>
            <p:nvGraphicFramePr>
              <p:cNvPr id="5" name="Tableau 4">
                <a:extLst>
                  <a:ext uri="{FF2B5EF4-FFF2-40B4-BE49-F238E27FC236}">
                    <a16:creationId xmlns:a16="http://schemas.microsoft.com/office/drawing/2014/main" id="{E2D9AB62-EAF6-F58D-9379-6E83E25952B4}"/>
                  </a:ext>
                </a:extLst>
              </p:cNvPr>
              <p:cNvGraphicFramePr>
                <a:graphicFrameLocks noGrp="1"/>
              </p:cNvGraphicFramePr>
              <p:nvPr/>
            </p:nvGraphicFramePr>
            <p:xfrm>
              <a:off x="316245" y="2559579"/>
              <a:ext cx="4331952" cy="1005840"/>
            </p:xfrm>
            <a:graphic>
              <a:graphicData uri="http://schemas.openxmlformats.org/drawingml/2006/table">
                <a:tbl>
                  <a:tblPr firstRow="1" bandRow="1">
                    <a:tableStyleId>{5C22544A-7EE6-4342-B048-85BDC9FD1C3A}</a:tableStyleId>
                  </a:tblPr>
                  <a:tblGrid>
                    <a:gridCol w="1082988">
                      <a:extLst>
                        <a:ext uri="{9D8B030D-6E8A-4147-A177-3AD203B41FA5}">
                          <a16:colId xmlns:a16="http://schemas.microsoft.com/office/drawing/2014/main" val="3076646995"/>
                        </a:ext>
                      </a:extLst>
                    </a:gridCol>
                    <a:gridCol w="1082988">
                      <a:extLst>
                        <a:ext uri="{9D8B030D-6E8A-4147-A177-3AD203B41FA5}">
                          <a16:colId xmlns:a16="http://schemas.microsoft.com/office/drawing/2014/main" val="2552063265"/>
                        </a:ext>
                      </a:extLst>
                    </a:gridCol>
                    <a:gridCol w="1082988">
                      <a:extLst>
                        <a:ext uri="{9D8B030D-6E8A-4147-A177-3AD203B41FA5}">
                          <a16:colId xmlns:a16="http://schemas.microsoft.com/office/drawing/2014/main" val="1305855411"/>
                        </a:ext>
                      </a:extLst>
                    </a:gridCol>
                    <a:gridCol w="1082988">
                      <a:extLst>
                        <a:ext uri="{9D8B030D-6E8A-4147-A177-3AD203B41FA5}">
                          <a16:colId xmlns:a16="http://schemas.microsoft.com/office/drawing/2014/main" val="2276084747"/>
                        </a:ext>
                      </a:extLst>
                    </a:gridCol>
                  </a:tblGrid>
                  <a:tr h="335280">
                    <a:tc>
                      <a:txBody>
                        <a:bodyPr/>
                        <a:lstStyle/>
                        <a:p>
                          <a:pPr algn="ctr"/>
                          <a:endParaRPr lang="fr-FR" sz="16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1176" t="-3704" r="-203529" b="-222222"/>
                          </a:stretch>
                        </a:blip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98837" t="-3704" r="-101163" b="-222222"/>
                          </a:stretch>
                        </a:blip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02353" t="-3704" r="-2353" b="-222222"/>
                          </a:stretch>
                        </a:blipFill>
                      </a:tcPr>
                    </a:tc>
                    <a:extLst>
                      <a:ext uri="{0D108BD9-81ED-4DB2-BD59-A6C34878D82A}">
                        <a16:rowId xmlns:a16="http://schemas.microsoft.com/office/drawing/2014/main" val="3264885252"/>
                      </a:ext>
                    </a:extLst>
                  </a:tr>
                  <a:tr h="335280">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t="-107692" r="-300000" b="-130769"/>
                          </a:stretch>
                        </a:blipFill>
                      </a:tcPr>
                    </a:tc>
                    <a:tc>
                      <a:txBody>
                        <a:bodyPr/>
                        <a:lstStyle/>
                        <a:p>
                          <a:pPr algn="ctr"/>
                          <a:r>
                            <a:rPr lang="fr-FR" sz="1600" dirty="0">
                              <a:solidFill>
                                <a:schemeClr val="accent2"/>
                              </a:solidFill>
                            </a:rPr>
                            <a:t>15.05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a:solidFill>
                                <a:schemeClr val="accent2"/>
                              </a:solidFill>
                            </a:rPr>
                            <a:t>30.49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dirty="0">
                              <a:solidFill>
                                <a:schemeClr val="accent2"/>
                              </a:solidFill>
                            </a:rPr>
                            <a:t>24.71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0526529"/>
                      </a:ext>
                    </a:extLst>
                  </a:tr>
                  <a:tr h="335280">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t="-200000" r="-300000" b="-25926"/>
                          </a:stretch>
                        </a:blipFill>
                      </a:tcPr>
                    </a:tc>
                    <a:tc>
                      <a:txBody>
                        <a:bodyPr/>
                        <a:lstStyle/>
                        <a:p>
                          <a:pPr algn="ctr"/>
                          <a:r>
                            <a:rPr lang="fr-FR" sz="1600">
                              <a:solidFill>
                                <a:schemeClr val="accent2"/>
                              </a:solidFill>
                            </a:rPr>
                            <a:t>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dirty="0">
                              <a:solidFill>
                                <a:schemeClr val="accent2"/>
                              </a:solidFill>
                            </a:rPr>
                            <a:t>3.88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600" dirty="0">
                              <a:solidFill>
                                <a:schemeClr val="accent2"/>
                              </a:solidFill>
                            </a:rPr>
                            <a:t>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297479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A781990F-C281-BC78-6764-92A86AEF3A96}"/>
                  </a:ext>
                </a:extLst>
              </p:cNvPr>
              <p:cNvGraphicFramePr>
                <a:graphicFrameLocks noGrp="1"/>
              </p:cNvGraphicFramePr>
              <p:nvPr>
                <p:extLst>
                  <p:ext uri="{D42A27DB-BD31-4B8C-83A1-F6EECF244321}">
                    <p14:modId xmlns:p14="http://schemas.microsoft.com/office/powerpoint/2010/main" val="231462072"/>
                  </p:ext>
                </p:extLst>
              </p:nvPr>
            </p:nvGraphicFramePr>
            <p:xfrm>
              <a:off x="4980681" y="4640572"/>
              <a:ext cx="3536856" cy="1453030"/>
            </p:xfrm>
            <a:graphic>
              <a:graphicData uri="http://schemas.openxmlformats.org/drawingml/2006/table">
                <a:tbl>
                  <a:tblPr firstCol="1" bandRow="1">
                    <a:tableStyleId>{5C22544A-7EE6-4342-B048-85BDC9FD1C3A}</a:tableStyleId>
                  </a:tblPr>
                  <a:tblGrid>
                    <a:gridCol w="2302042">
                      <a:extLst>
                        <a:ext uri="{9D8B030D-6E8A-4147-A177-3AD203B41FA5}">
                          <a16:colId xmlns:a16="http://schemas.microsoft.com/office/drawing/2014/main" val="3738593756"/>
                        </a:ext>
                      </a:extLst>
                    </a:gridCol>
                    <a:gridCol w="1234814">
                      <a:extLst>
                        <a:ext uri="{9D8B030D-6E8A-4147-A177-3AD203B41FA5}">
                          <a16:colId xmlns:a16="http://schemas.microsoft.com/office/drawing/2014/main" val="744692244"/>
                        </a:ext>
                      </a:extLst>
                    </a:gridCol>
                  </a:tblGrid>
                  <a:tr h="489014">
                    <a:tc>
                      <a:txBody>
                        <a:bodyPr/>
                        <a:lstStyle/>
                        <a:p>
                          <a:pPr algn="ctr"/>
                          <a14:m>
                            <m:oMathPara xmlns:m="http://schemas.openxmlformats.org/officeDocument/2006/math">
                              <m:oMathParaPr>
                                <m:jc m:val="centerGroup"/>
                              </m:oMathParaPr>
                              <m:oMath xmlns:m="http://schemas.openxmlformats.org/officeDocument/2006/math">
                                <m:sSubSup>
                                  <m:sSubSupPr>
                                    <m:ctrlPr>
                                      <a:rPr lang="ar-AE" sz="1800" b="1" i="1" smtClean="0">
                                        <a:solidFill>
                                          <a:schemeClr val="accent2"/>
                                        </a:solidFill>
                                        <a:latin typeface="Cambria Math" panose="02040503050406030204" pitchFamily="18" charset="0"/>
                                        <a:cs typeface="Calibri" panose="020F0502020204030204" pitchFamily="34" charset="0"/>
                                        <a:sym typeface="Calibri"/>
                                      </a:rPr>
                                    </m:ctrlPr>
                                  </m:sSubSupPr>
                                  <m:e>
                                    <m:r>
                                      <a:rPr lang="fr-FR" sz="1800" b="1" i="1" smtClean="0">
                                        <a:solidFill>
                                          <a:schemeClr val="accent2"/>
                                        </a:solidFill>
                                        <a:latin typeface="Cambria Math" panose="02040503050406030204" pitchFamily="18" charset="0"/>
                                        <a:cs typeface="Calibri" panose="020F0502020204030204" pitchFamily="34" charset="0"/>
                                        <a:sym typeface="Calibri"/>
                                      </a:rPr>
                                      <m:t> </m:t>
                                    </m:r>
                                    <m:r>
                                      <a:rPr lang="ar-AE" sz="1800" b="1" i="1">
                                        <a:solidFill>
                                          <a:schemeClr val="accent2"/>
                                        </a:solidFill>
                                        <a:latin typeface="Cambria Math" panose="02040503050406030204" pitchFamily="18" charset="0"/>
                                        <a:cs typeface="Calibri" panose="020F0502020204030204" pitchFamily="34" charset="0"/>
                                        <a:sym typeface="Calibri"/>
                                      </a:rPr>
                                      <m:t>𝑽𝒂𝑹</m:t>
                                    </m:r>
                                  </m:e>
                                  <m:sub>
                                    <m:r>
                                      <a:rPr lang="fr-FR" sz="1800" b="1" i="1" smtClean="0">
                                        <a:solidFill>
                                          <a:schemeClr val="accent2"/>
                                        </a:solidFill>
                                        <a:latin typeface="Cambria Math" panose="02040503050406030204" pitchFamily="18" charset="0"/>
                                        <a:cs typeface="Calibri" panose="020F0502020204030204" pitchFamily="34" charset="0"/>
                                        <a:sym typeface="Calibri"/>
                                      </a:rPr>
                                      <m:t>𝟗𝟗</m:t>
                                    </m:r>
                                    <m:r>
                                      <a:rPr lang="fr-FR" sz="1800" b="1" i="1" smtClean="0">
                                        <a:solidFill>
                                          <a:schemeClr val="accent2"/>
                                        </a:solidFill>
                                        <a:latin typeface="Cambria Math" panose="02040503050406030204" pitchFamily="18" charset="0"/>
                                        <a:cs typeface="Calibri" panose="020F0502020204030204" pitchFamily="34" charset="0"/>
                                        <a:sym typeface="Calibri"/>
                                      </a:rPr>
                                      <m:t>.</m:t>
                                    </m:r>
                                    <m:r>
                                      <a:rPr lang="fr-FR" sz="1800" b="1" i="1" smtClean="0">
                                        <a:solidFill>
                                          <a:schemeClr val="accent2"/>
                                        </a:solidFill>
                                        <a:latin typeface="Cambria Math" panose="02040503050406030204" pitchFamily="18" charset="0"/>
                                        <a:cs typeface="Calibri" panose="020F0502020204030204" pitchFamily="34" charset="0"/>
                                        <a:sym typeface="Calibri"/>
                                      </a:rPr>
                                      <m:t>𝟓</m:t>
                                    </m:r>
                                    <m:r>
                                      <a:rPr lang="fr-FR" sz="1800" b="1" i="1" smtClean="0">
                                        <a:solidFill>
                                          <a:schemeClr val="accent2"/>
                                        </a:solidFill>
                                        <a:latin typeface="Cambria Math" panose="02040503050406030204" pitchFamily="18" charset="0"/>
                                        <a:cs typeface="Calibri" panose="020F0502020204030204" pitchFamily="34" charset="0"/>
                                        <a:sym typeface="Calibri"/>
                                      </a:rPr>
                                      <m:t>%</m:t>
                                    </m:r>
                                  </m:sub>
                                  <m:sup>
                                    <m:r>
                                      <a:rPr lang="ar-AE" sz="1800" b="1" i="1">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sz="1800" b="1" i="1">
                                        <a:solidFill>
                                          <a:schemeClr val="accent2"/>
                                        </a:solidFill>
                                        <a:latin typeface="Cambria Math" panose="02040503050406030204" pitchFamily="18" charset="0"/>
                                        <a:cs typeface="Calibri" panose="020F0502020204030204" pitchFamily="34" charset="0"/>
                                        <a:sym typeface="Calibri"/>
                                      </a:rPr>
                                    </m:ctrlPr>
                                  </m:dPr>
                                  <m:e>
                                    <m:sSub>
                                      <m:sSubPr>
                                        <m:ctrlPr>
                                          <a:rPr lang="ar-AE" sz="1800" b="1" i="1">
                                            <a:solidFill>
                                              <a:schemeClr val="accent2"/>
                                            </a:solidFill>
                                            <a:latin typeface="Cambria Math" panose="02040503050406030204" pitchFamily="18" charset="0"/>
                                            <a:cs typeface="Calibri" panose="020F0502020204030204" pitchFamily="34" charset="0"/>
                                            <a:sym typeface="Calibri"/>
                                          </a:rPr>
                                        </m:ctrlPr>
                                      </m:sSubPr>
                                      <m:e>
                                        <m:r>
                                          <a:rPr lang="ar-AE" sz="1800" b="1" i="1">
                                            <a:solidFill>
                                              <a:schemeClr val="accent2"/>
                                            </a:solidFill>
                                            <a:latin typeface="Cambria Math" panose="02040503050406030204" pitchFamily="18" charset="0"/>
                                            <a:cs typeface="Calibri" panose="020F0502020204030204" pitchFamily="34" charset="0"/>
                                            <a:sym typeface="Calibri"/>
                                          </a:rPr>
                                          <m:t>𝑿</m:t>
                                        </m:r>
                                      </m:e>
                                      <m:sub>
                                        <m:r>
                                          <a:rPr lang="fr-FR" sz="1800" b="1" i="1" smtClean="0">
                                            <a:solidFill>
                                              <a:schemeClr val="accent2"/>
                                            </a:solidFill>
                                            <a:latin typeface="Cambria Math" panose="02040503050406030204" pitchFamily="18" charset="0"/>
                                            <a:cs typeface="Calibri" panose="020F0502020204030204" pitchFamily="34" charset="0"/>
                                            <a:sym typeface="Calibri"/>
                                          </a:rPr>
                                          <m:t>𝟏</m:t>
                                        </m:r>
                                      </m:sub>
                                    </m:sSub>
                                  </m:e>
                                  <m:e>
                                    <m:r>
                                      <a:rPr lang="ar-AE" sz="1800" b="1" i="1">
                                        <a:solidFill>
                                          <a:schemeClr val="accent2"/>
                                        </a:solidFill>
                                        <a:latin typeface="Cambria Math" panose="02040503050406030204" pitchFamily="18" charset="0"/>
                                        <a:cs typeface="Calibri" panose="020F0502020204030204" pitchFamily="34" charset="0"/>
                                        <a:sym typeface="Calibri"/>
                                      </a:rPr>
                                      <m:t>𝑿</m:t>
                                    </m:r>
                                  </m:e>
                                </m:d>
                              </m:oMath>
                            </m:oMathPara>
                          </a14:m>
                          <a:endParaRPr lang="fr-FR" sz="18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800">
                              <a:solidFill>
                                <a:schemeClr val="accent2"/>
                              </a:solidFill>
                            </a:rPr>
                            <a:t>4.63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2739183"/>
                      </a:ext>
                    </a:extLst>
                  </a:tr>
                  <a:tr h="462004">
                    <a:tc>
                      <a:txBody>
                        <a:bodyPr/>
                        <a:lstStyle/>
                        <a:p>
                          <a:pPr algn="ctr"/>
                          <a14:m>
                            <m:oMathPara xmlns:m="http://schemas.openxmlformats.org/officeDocument/2006/math">
                              <m:oMathParaPr>
                                <m:jc m:val="centerGroup"/>
                              </m:oMathParaPr>
                              <m:oMath xmlns:m="http://schemas.openxmlformats.org/officeDocument/2006/math">
                                <m:sSubSup>
                                  <m:sSubSupPr>
                                    <m:ctrlPr>
                                      <a:rPr lang="ar-AE" sz="1800" b="1" i="1" smtClean="0">
                                        <a:solidFill>
                                          <a:schemeClr val="accent2"/>
                                        </a:solidFill>
                                        <a:latin typeface="Cambria Math" panose="02040503050406030204" pitchFamily="18" charset="0"/>
                                        <a:cs typeface="Calibri" panose="020F0502020204030204" pitchFamily="34" charset="0"/>
                                        <a:sym typeface="Calibri"/>
                                      </a:rPr>
                                    </m:ctrlPr>
                                  </m:sSubSupPr>
                                  <m:e>
                                    <m:r>
                                      <a:rPr lang="fr-FR" sz="1800" b="1" i="1" smtClean="0">
                                        <a:solidFill>
                                          <a:schemeClr val="accent2"/>
                                        </a:solidFill>
                                        <a:latin typeface="Cambria Math" panose="02040503050406030204" pitchFamily="18" charset="0"/>
                                        <a:cs typeface="Calibri" panose="020F0502020204030204" pitchFamily="34" charset="0"/>
                                        <a:sym typeface="Calibri"/>
                                      </a:rPr>
                                      <m:t> </m:t>
                                    </m:r>
                                    <m:r>
                                      <a:rPr lang="ar-AE" sz="1800" b="1" i="1">
                                        <a:solidFill>
                                          <a:schemeClr val="accent2"/>
                                        </a:solidFill>
                                        <a:latin typeface="Cambria Math" panose="02040503050406030204" pitchFamily="18" charset="0"/>
                                        <a:cs typeface="Calibri" panose="020F0502020204030204" pitchFamily="34" charset="0"/>
                                        <a:sym typeface="Calibri"/>
                                      </a:rPr>
                                      <m:t>𝑽𝒂𝑹</m:t>
                                    </m:r>
                                  </m:e>
                                  <m:sub>
                                    <m:r>
                                      <a:rPr lang="fr-FR" sz="1800" b="1" i="1" smtClean="0">
                                        <a:solidFill>
                                          <a:schemeClr val="accent2"/>
                                        </a:solidFill>
                                        <a:latin typeface="Cambria Math" panose="02040503050406030204" pitchFamily="18" charset="0"/>
                                        <a:cs typeface="Calibri" panose="020F0502020204030204" pitchFamily="34" charset="0"/>
                                        <a:sym typeface="Calibri"/>
                                      </a:rPr>
                                      <m:t>𝟗𝟗</m:t>
                                    </m:r>
                                    <m:r>
                                      <a:rPr lang="fr-FR" sz="1800" b="1" i="1" smtClean="0">
                                        <a:solidFill>
                                          <a:schemeClr val="accent2"/>
                                        </a:solidFill>
                                        <a:latin typeface="Cambria Math" panose="02040503050406030204" pitchFamily="18" charset="0"/>
                                        <a:cs typeface="Calibri" panose="020F0502020204030204" pitchFamily="34" charset="0"/>
                                        <a:sym typeface="Calibri"/>
                                      </a:rPr>
                                      <m:t>.</m:t>
                                    </m:r>
                                    <m:r>
                                      <a:rPr lang="fr-FR" sz="1800" b="1" i="1" smtClean="0">
                                        <a:solidFill>
                                          <a:schemeClr val="accent2"/>
                                        </a:solidFill>
                                        <a:latin typeface="Cambria Math" panose="02040503050406030204" pitchFamily="18" charset="0"/>
                                        <a:cs typeface="Calibri" panose="020F0502020204030204" pitchFamily="34" charset="0"/>
                                        <a:sym typeface="Calibri"/>
                                      </a:rPr>
                                      <m:t>𝟓</m:t>
                                    </m:r>
                                    <m:r>
                                      <a:rPr lang="fr-FR" sz="1800" b="1" i="1" smtClean="0">
                                        <a:solidFill>
                                          <a:schemeClr val="accent2"/>
                                        </a:solidFill>
                                        <a:latin typeface="Cambria Math" panose="02040503050406030204" pitchFamily="18" charset="0"/>
                                        <a:cs typeface="Calibri" panose="020F0502020204030204" pitchFamily="34" charset="0"/>
                                        <a:sym typeface="Calibri"/>
                                      </a:rPr>
                                      <m:t>%</m:t>
                                    </m:r>
                                  </m:sub>
                                  <m:sup>
                                    <m:r>
                                      <a:rPr lang="ar-AE" sz="1800" b="1" i="1">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sz="1800" b="1" i="1">
                                        <a:solidFill>
                                          <a:schemeClr val="accent2"/>
                                        </a:solidFill>
                                        <a:latin typeface="Cambria Math" panose="02040503050406030204" pitchFamily="18" charset="0"/>
                                        <a:cs typeface="Calibri" panose="020F0502020204030204" pitchFamily="34" charset="0"/>
                                        <a:sym typeface="Calibri"/>
                                      </a:rPr>
                                    </m:ctrlPr>
                                  </m:dPr>
                                  <m:e>
                                    <m:sSub>
                                      <m:sSubPr>
                                        <m:ctrlPr>
                                          <a:rPr lang="ar-AE" sz="1800" b="1" i="1">
                                            <a:solidFill>
                                              <a:schemeClr val="accent2"/>
                                            </a:solidFill>
                                            <a:latin typeface="Cambria Math" panose="02040503050406030204" pitchFamily="18" charset="0"/>
                                            <a:cs typeface="Calibri" panose="020F0502020204030204" pitchFamily="34" charset="0"/>
                                            <a:sym typeface="Calibri"/>
                                          </a:rPr>
                                        </m:ctrlPr>
                                      </m:sSubPr>
                                      <m:e>
                                        <m:r>
                                          <a:rPr lang="ar-AE" sz="1800" b="1" i="1">
                                            <a:solidFill>
                                              <a:schemeClr val="accent2"/>
                                            </a:solidFill>
                                            <a:latin typeface="Cambria Math" panose="02040503050406030204" pitchFamily="18" charset="0"/>
                                            <a:cs typeface="Calibri" panose="020F0502020204030204" pitchFamily="34" charset="0"/>
                                            <a:sym typeface="Calibri"/>
                                          </a:rPr>
                                          <m:t>𝑿</m:t>
                                        </m:r>
                                      </m:e>
                                      <m:sub>
                                        <m:r>
                                          <a:rPr lang="fr-FR" sz="1800" b="1" i="1" smtClean="0">
                                            <a:solidFill>
                                              <a:schemeClr val="accent2"/>
                                            </a:solidFill>
                                            <a:latin typeface="Cambria Math" panose="02040503050406030204" pitchFamily="18" charset="0"/>
                                            <a:cs typeface="Calibri" panose="020F0502020204030204" pitchFamily="34" charset="0"/>
                                            <a:sym typeface="Calibri"/>
                                          </a:rPr>
                                          <m:t>𝟐</m:t>
                                        </m:r>
                                      </m:sub>
                                    </m:sSub>
                                  </m:e>
                                  <m:e>
                                    <m:r>
                                      <a:rPr lang="ar-AE" sz="1800" b="1" i="1">
                                        <a:solidFill>
                                          <a:schemeClr val="accent2"/>
                                        </a:solidFill>
                                        <a:latin typeface="Cambria Math" panose="02040503050406030204" pitchFamily="18" charset="0"/>
                                        <a:cs typeface="Calibri" panose="020F0502020204030204" pitchFamily="34" charset="0"/>
                                        <a:sym typeface="Calibri"/>
                                      </a:rPr>
                                      <m:t>𝑿</m:t>
                                    </m:r>
                                  </m:e>
                                </m:d>
                              </m:oMath>
                            </m:oMathPara>
                          </a14:m>
                          <a:endParaRPr lang="fr-FR"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800" dirty="0">
                              <a:solidFill>
                                <a:schemeClr val="accent2"/>
                              </a:solidFill>
                            </a:rPr>
                            <a:t>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749147"/>
                      </a:ext>
                    </a:extLst>
                  </a:tr>
                  <a:tr h="502012">
                    <a:tc>
                      <a:txBody>
                        <a:bodyPr/>
                        <a:lstStyle/>
                        <a:p>
                          <a:pPr algn="ctr"/>
                          <a14:m>
                            <m:oMathPara xmlns:m="http://schemas.openxmlformats.org/officeDocument/2006/math">
                              <m:oMathParaPr>
                                <m:jc m:val="centerGroup"/>
                              </m:oMathParaPr>
                              <m:oMath xmlns:m="http://schemas.openxmlformats.org/officeDocument/2006/math">
                                <m:sSubSup>
                                  <m:sSubSupPr>
                                    <m:ctrlPr>
                                      <a:rPr lang="ar-AE" sz="1800" b="1" i="1" smtClean="0">
                                        <a:solidFill>
                                          <a:schemeClr val="accent2"/>
                                        </a:solidFill>
                                        <a:latin typeface="Cambria Math" panose="02040503050406030204" pitchFamily="18" charset="0"/>
                                        <a:cs typeface="Calibri" panose="020F0502020204030204" pitchFamily="34" charset="0"/>
                                        <a:sym typeface="Calibri"/>
                                      </a:rPr>
                                    </m:ctrlPr>
                                  </m:sSubSupPr>
                                  <m:e>
                                    <m:r>
                                      <a:rPr lang="fr-FR" sz="1800" b="1" i="1" smtClean="0">
                                        <a:solidFill>
                                          <a:schemeClr val="accent2"/>
                                        </a:solidFill>
                                        <a:latin typeface="Cambria Math" panose="02040503050406030204" pitchFamily="18" charset="0"/>
                                        <a:cs typeface="Calibri" panose="020F0502020204030204" pitchFamily="34" charset="0"/>
                                        <a:sym typeface="Calibri"/>
                                      </a:rPr>
                                      <m:t> </m:t>
                                    </m:r>
                                    <m:r>
                                      <a:rPr lang="ar-AE" sz="1800" b="1" i="1">
                                        <a:solidFill>
                                          <a:schemeClr val="accent2"/>
                                        </a:solidFill>
                                        <a:latin typeface="Cambria Math" panose="02040503050406030204" pitchFamily="18" charset="0"/>
                                        <a:cs typeface="Calibri" panose="020F0502020204030204" pitchFamily="34" charset="0"/>
                                        <a:sym typeface="Calibri"/>
                                      </a:rPr>
                                      <m:t>𝑽𝒂𝑹</m:t>
                                    </m:r>
                                  </m:e>
                                  <m:sub>
                                    <m:r>
                                      <a:rPr lang="fr-FR" sz="1800" b="1" i="1" smtClean="0">
                                        <a:solidFill>
                                          <a:schemeClr val="accent2"/>
                                        </a:solidFill>
                                        <a:latin typeface="Cambria Math" panose="02040503050406030204" pitchFamily="18" charset="0"/>
                                        <a:cs typeface="Calibri" panose="020F0502020204030204" pitchFamily="34" charset="0"/>
                                        <a:sym typeface="Calibri"/>
                                      </a:rPr>
                                      <m:t>𝟗𝟗</m:t>
                                    </m:r>
                                    <m:r>
                                      <a:rPr lang="fr-FR" sz="1800" b="1" i="1" smtClean="0">
                                        <a:solidFill>
                                          <a:schemeClr val="accent2"/>
                                        </a:solidFill>
                                        <a:latin typeface="Cambria Math" panose="02040503050406030204" pitchFamily="18" charset="0"/>
                                        <a:cs typeface="Calibri" panose="020F0502020204030204" pitchFamily="34" charset="0"/>
                                        <a:sym typeface="Calibri"/>
                                      </a:rPr>
                                      <m:t>.</m:t>
                                    </m:r>
                                    <m:r>
                                      <a:rPr lang="fr-FR" sz="1800" b="1" i="1" smtClean="0">
                                        <a:solidFill>
                                          <a:schemeClr val="accent2"/>
                                        </a:solidFill>
                                        <a:latin typeface="Cambria Math" panose="02040503050406030204" pitchFamily="18" charset="0"/>
                                        <a:cs typeface="Calibri" panose="020F0502020204030204" pitchFamily="34" charset="0"/>
                                        <a:sym typeface="Calibri"/>
                                      </a:rPr>
                                      <m:t>𝟓</m:t>
                                    </m:r>
                                    <m:r>
                                      <a:rPr lang="fr-FR" sz="1800" b="1" i="1" smtClean="0">
                                        <a:solidFill>
                                          <a:schemeClr val="accent2"/>
                                        </a:solidFill>
                                        <a:latin typeface="Cambria Math" panose="02040503050406030204" pitchFamily="18" charset="0"/>
                                        <a:cs typeface="Calibri" panose="020F0502020204030204" pitchFamily="34" charset="0"/>
                                        <a:sym typeface="Calibri"/>
                                      </a:rPr>
                                      <m:t>%</m:t>
                                    </m:r>
                                  </m:sub>
                                  <m:sup>
                                    <m:r>
                                      <a:rPr lang="ar-AE" sz="1800" b="1" i="1">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sz="1800" b="1" i="1">
                                        <a:solidFill>
                                          <a:schemeClr val="accent2"/>
                                        </a:solidFill>
                                        <a:latin typeface="Cambria Math" panose="02040503050406030204" pitchFamily="18" charset="0"/>
                                        <a:cs typeface="Calibri" panose="020F0502020204030204" pitchFamily="34" charset="0"/>
                                        <a:sym typeface="Calibri"/>
                                      </a:rPr>
                                    </m:ctrlPr>
                                  </m:dPr>
                                  <m:e>
                                    <m:sSub>
                                      <m:sSubPr>
                                        <m:ctrlPr>
                                          <a:rPr lang="ar-AE" sz="1800" b="1" i="1">
                                            <a:solidFill>
                                              <a:schemeClr val="accent2"/>
                                            </a:solidFill>
                                            <a:latin typeface="Cambria Math" panose="02040503050406030204" pitchFamily="18" charset="0"/>
                                            <a:cs typeface="Calibri" panose="020F0502020204030204" pitchFamily="34" charset="0"/>
                                            <a:sym typeface="Calibri"/>
                                          </a:rPr>
                                        </m:ctrlPr>
                                      </m:sSubPr>
                                      <m:e>
                                        <m:r>
                                          <a:rPr lang="ar-AE" sz="1800" b="1" i="1">
                                            <a:solidFill>
                                              <a:schemeClr val="accent2"/>
                                            </a:solidFill>
                                            <a:latin typeface="Cambria Math" panose="02040503050406030204" pitchFamily="18" charset="0"/>
                                            <a:cs typeface="Calibri" panose="020F0502020204030204" pitchFamily="34" charset="0"/>
                                            <a:sym typeface="Calibri"/>
                                          </a:rPr>
                                          <m:t>𝑿</m:t>
                                        </m:r>
                                      </m:e>
                                      <m:sub>
                                        <m:r>
                                          <a:rPr lang="fr-FR" sz="1800" b="1" i="1" smtClean="0">
                                            <a:solidFill>
                                              <a:schemeClr val="accent2"/>
                                            </a:solidFill>
                                            <a:latin typeface="Cambria Math" panose="02040503050406030204" pitchFamily="18" charset="0"/>
                                            <a:cs typeface="Calibri" panose="020F0502020204030204" pitchFamily="34" charset="0"/>
                                            <a:sym typeface="Calibri"/>
                                          </a:rPr>
                                          <m:t>𝟑</m:t>
                                        </m:r>
                                      </m:sub>
                                    </m:sSub>
                                  </m:e>
                                  <m:e>
                                    <m:r>
                                      <a:rPr lang="ar-AE" sz="1800" b="1" i="1">
                                        <a:solidFill>
                                          <a:schemeClr val="accent2"/>
                                        </a:solidFill>
                                        <a:latin typeface="Cambria Math" panose="02040503050406030204" pitchFamily="18" charset="0"/>
                                        <a:cs typeface="Calibri" panose="020F0502020204030204" pitchFamily="34" charset="0"/>
                                        <a:sym typeface="Calibri"/>
                                      </a:rPr>
                                      <m:t>𝑿</m:t>
                                    </m:r>
                                  </m:e>
                                </m:d>
                              </m:oMath>
                            </m:oMathPara>
                          </a14:m>
                          <a:endParaRPr lang="fr-FR"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800" dirty="0">
                              <a:solidFill>
                                <a:schemeClr val="accent2"/>
                              </a:solidFill>
                            </a:rPr>
                            <a:t>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9401043"/>
                      </a:ext>
                    </a:extLst>
                  </a:tr>
                </a:tbl>
              </a:graphicData>
            </a:graphic>
          </p:graphicFrame>
        </mc:Choice>
        <mc:Fallback xmlns="">
          <p:graphicFrame>
            <p:nvGraphicFramePr>
              <p:cNvPr id="7" name="Tableau 6">
                <a:extLst>
                  <a:ext uri="{FF2B5EF4-FFF2-40B4-BE49-F238E27FC236}">
                    <a16:creationId xmlns:a16="http://schemas.microsoft.com/office/drawing/2014/main" id="{A781990F-C281-BC78-6764-92A86AEF3A96}"/>
                  </a:ext>
                </a:extLst>
              </p:cNvPr>
              <p:cNvGraphicFramePr>
                <a:graphicFrameLocks noGrp="1"/>
              </p:cNvGraphicFramePr>
              <p:nvPr>
                <p:extLst>
                  <p:ext uri="{D42A27DB-BD31-4B8C-83A1-F6EECF244321}">
                    <p14:modId xmlns:p14="http://schemas.microsoft.com/office/powerpoint/2010/main" val="231462072"/>
                  </p:ext>
                </p:extLst>
              </p:nvPr>
            </p:nvGraphicFramePr>
            <p:xfrm>
              <a:off x="4980681" y="4640572"/>
              <a:ext cx="3536856" cy="1453030"/>
            </p:xfrm>
            <a:graphic>
              <a:graphicData uri="http://schemas.openxmlformats.org/drawingml/2006/table">
                <a:tbl>
                  <a:tblPr firstCol="1" bandRow="1">
                    <a:tableStyleId>{5C22544A-7EE6-4342-B048-85BDC9FD1C3A}</a:tableStyleId>
                  </a:tblPr>
                  <a:tblGrid>
                    <a:gridCol w="2302042">
                      <a:extLst>
                        <a:ext uri="{9D8B030D-6E8A-4147-A177-3AD203B41FA5}">
                          <a16:colId xmlns:a16="http://schemas.microsoft.com/office/drawing/2014/main" val="3738593756"/>
                        </a:ext>
                      </a:extLst>
                    </a:gridCol>
                    <a:gridCol w="1234814">
                      <a:extLst>
                        <a:ext uri="{9D8B030D-6E8A-4147-A177-3AD203B41FA5}">
                          <a16:colId xmlns:a16="http://schemas.microsoft.com/office/drawing/2014/main" val="744692244"/>
                        </a:ext>
                      </a:extLst>
                    </a:gridCol>
                  </a:tblGrid>
                  <a:tr h="489014">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5128" r="-53846" b="-197436"/>
                          </a:stretch>
                        </a:blipFill>
                      </a:tcPr>
                    </a:tc>
                    <a:tc>
                      <a:txBody>
                        <a:bodyPr/>
                        <a:lstStyle/>
                        <a:p>
                          <a:pPr algn="ctr"/>
                          <a:r>
                            <a:rPr lang="fr-FR" sz="1800">
                              <a:solidFill>
                                <a:schemeClr val="accent2"/>
                              </a:solidFill>
                            </a:rPr>
                            <a:t>4.63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2739183"/>
                      </a:ext>
                    </a:extLst>
                  </a:tr>
                  <a:tr h="462004">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113889" r="-53846" b="-113889"/>
                          </a:stretch>
                        </a:blipFill>
                      </a:tcPr>
                    </a:tc>
                    <a:tc>
                      <a:txBody>
                        <a:bodyPr/>
                        <a:lstStyle/>
                        <a:p>
                          <a:pPr algn="ctr"/>
                          <a:r>
                            <a:rPr lang="fr-FR" sz="1800" dirty="0">
                              <a:solidFill>
                                <a:schemeClr val="accent2"/>
                              </a:solidFill>
                            </a:rPr>
                            <a:t>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749147"/>
                      </a:ext>
                    </a:extLst>
                  </a:tr>
                  <a:tr h="502012">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192500" r="-53846" b="-2500"/>
                          </a:stretch>
                        </a:blipFill>
                      </a:tcPr>
                    </a:tc>
                    <a:tc>
                      <a:txBody>
                        <a:bodyPr/>
                        <a:lstStyle/>
                        <a:p>
                          <a:pPr algn="ctr"/>
                          <a:r>
                            <a:rPr lang="fr-FR" sz="1800" dirty="0">
                              <a:solidFill>
                                <a:schemeClr val="accent2"/>
                              </a:solidFill>
                            </a:rPr>
                            <a:t>7.59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9401043"/>
                      </a:ext>
                    </a:extLst>
                  </a:tr>
                </a:tbl>
              </a:graphicData>
            </a:graphic>
          </p:graphicFrame>
        </mc:Fallback>
      </mc:AlternateContent>
      <p:sp>
        <p:nvSpPr>
          <p:cNvPr id="10" name="Flèche vers la droite 9">
            <a:extLst>
              <a:ext uri="{FF2B5EF4-FFF2-40B4-BE49-F238E27FC236}">
                <a16:creationId xmlns:a16="http://schemas.microsoft.com/office/drawing/2014/main" id="{99A7FCC6-1502-03BE-C20C-F9BD5D444FD4}"/>
              </a:ext>
            </a:extLst>
          </p:cNvPr>
          <p:cNvSpPr/>
          <p:nvPr/>
        </p:nvSpPr>
        <p:spPr>
          <a:xfrm>
            <a:off x="2808041" y="5259087"/>
            <a:ext cx="1827166" cy="216000"/>
          </a:xfrm>
          <a:prstGeom prst="rightArrow">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400"/>
          </a:p>
        </p:txBody>
      </p:sp>
    </p:spTree>
    <p:extLst>
      <p:ext uri="{BB962C8B-B14F-4D97-AF65-F5344CB8AC3E}">
        <p14:creationId xmlns:p14="http://schemas.microsoft.com/office/powerpoint/2010/main" val="7929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70"/>
          <p:cNvSpPr txBox="1">
            <a:spLocks noGrp="1"/>
          </p:cNvSpPr>
          <p:nvPr>
            <p:ph type="title"/>
          </p:nvPr>
        </p:nvSpPr>
        <p:spPr>
          <a:xfrm>
            <a:off x="291600" y="133315"/>
            <a:ext cx="8852400" cy="404700"/>
          </a:xfrm>
          <a:prstGeom prst="rect">
            <a:avLst/>
          </a:prstGeom>
          <a:noFill/>
          <a:ln>
            <a:noFill/>
          </a:ln>
        </p:spPr>
        <p:txBody>
          <a:bodyPr spcFirstLastPara="1" vert="horz" wrap="square" lIns="0" tIns="0" rIns="0" bIns="0" rtlCol="0" anchor="t" anchorCtr="0">
            <a:noAutofit/>
          </a:bodyPr>
          <a:lstStyle/>
          <a:p>
            <a:pPr>
              <a:spcBef>
                <a:spcPts val="0"/>
              </a:spcBef>
              <a:buClr>
                <a:schemeClr val="accent1"/>
              </a:buClr>
              <a:buSzPts val="2400"/>
            </a:pPr>
            <a:r>
              <a:rPr lang="en-US" sz="3600" dirty="0" err="1">
                <a:solidFill>
                  <a:schemeClr val="accent2"/>
                </a:solidFill>
                <a:latin typeface="Calibri" panose="020F0502020204030204" pitchFamily="34" charset="0"/>
                <a:cs typeface="Calibri" panose="020F0502020204030204" pitchFamily="34" charset="0"/>
              </a:rPr>
              <a:t>Interprétation</a:t>
            </a:r>
            <a:r>
              <a:rPr lang="en-US" sz="3600" dirty="0">
                <a:solidFill>
                  <a:schemeClr val="accent2"/>
                </a:solidFill>
                <a:latin typeface="Calibri" panose="020F0502020204030204" pitchFamily="34" charset="0"/>
                <a:cs typeface="Calibri" panose="020F0502020204030204" pitchFamily="34" charset="0"/>
              </a:rPr>
              <a:t> </a:t>
            </a:r>
            <a:r>
              <a:rPr lang="en-US" sz="3600" dirty="0" err="1">
                <a:solidFill>
                  <a:schemeClr val="accent2"/>
                </a:solidFill>
                <a:latin typeface="Calibri" panose="020F0502020204030204" pitchFamily="34" charset="0"/>
                <a:cs typeface="Calibri" panose="020F0502020204030204" pitchFamily="34" charset="0"/>
              </a:rPr>
              <a:t>géométrique</a:t>
            </a:r>
            <a:endParaRPr sz="3600" dirty="0">
              <a:solidFill>
                <a:schemeClr val="accent2"/>
              </a:solidFill>
              <a:latin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A3781FF1-D733-41AF-B71A-7A12D15EF874}"/>
              </a:ext>
            </a:extLst>
          </p:cNvPr>
          <p:cNvSpPr>
            <a:spLocks noGrp="1"/>
          </p:cNvSpPr>
          <p:nvPr>
            <p:ph type="sldNum" sz="quarter" idx="11"/>
          </p:nvPr>
        </p:nvSpPr>
        <p:spPr/>
        <p:txBody>
          <a:bodyPr/>
          <a:lstStyle/>
          <a:p>
            <a:fld id="{733122C9-A0B9-462F-8757-0847AD287B63}" type="slidenum">
              <a:rPr lang="fr-FR" noProof="0" smtClean="0"/>
              <a:pPr/>
              <a:t>12</a:t>
            </a:fld>
            <a:endParaRPr lang="fr-FR" noProof="0"/>
          </a:p>
        </p:txBody>
      </p:sp>
      <mc:AlternateContent xmlns:mc="http://schemas.openxmlformats.org/markup-compatibility/2006" xmlns:a14="http://schemas.microsoft.com/office/drawing/2010/main">
        <mc:Choice Requires="a14">
          <p:sp>
            <p:nvSpPr>
              <p:cNvPr id="635" name="Google Shape;635;p70"/>
              <p:cNvSpPr txBox="1"/>
              <p:nvPr/>
            </p:nvSpPr>
            <p:spPr>
              <a:xfrm>
                <a:off x="291600" y="800100"/>
                <a:ext cx="8169629" cy="3723095"/>
              </a:xfrm>
              <a:prstGeom prst="rect">
                <a:avLst/>
              </a:prstGeom>
              <a:solidFill>
                <a:schemeClr val="lt1"/>
              </a:solidFill>
              <a:ln w="38100" cap="flat" cmpd="sng">
                <a:solidFill>
                  <a:schemeClr val="accent2"/>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t" anchorCtr="0">
                <a:spAutoFit/>
              </a:bodyPr>
              <a:lstStyle/>
              <a:p>
                <a:pPr marL="285750" indent="-285750" algn="just">
                  <a:buFont typeface="Wingdings" panose="05000000000000000000" pitchFamily="2" charset="2"/>
                  <a:buChar char="Ø"/>
                </a:pPr>
                <a:r>
                  <a:rPr lang="fr-FR" sz="2400" b="1" dirty="0">
                    <a:solidFill>
                      <a:schemeClr val="accent3"/>
                    </a:solidFill>
                    <a:latin typeface="Calibri"/>
                    <a:ea typeface="Calibri"/>
                    <a:cs typeface="Calibri"/>
                    <a:sym typeface="Calibri"/>
                  </a:rPr>
                  <a:t>Méthode d’Euler et projection</a:t>
                </a:r>
              </a:p>
              <a:p>
                <a:pPr algn="just"/>
                <a:endParaRPr lang="en-US" dirty="0">
                  <a:solidFill>
                    <a:schemeClr val="accent2"/>
                  </a:solidFill>
                  <a:latin typeface="Cambria Math" panose="02040503050406030204" pitchFamily="18" charset="0"/>
                  <a:cs typeface="Calibri" panose="020F0502020204030204" pitchFamily="34" charset="0"/>
                  <a:sym typeface="Calibri"/>
                </a:endParaRPr>
              </a:p>
              <a:p>
                <a:pPr lvl="0" algn="just"/>
                <a:r>
                  <a:rPr lang="en-US" b="0" dirty="0" err="1">
                    <a:solidFill>
                      <a:schemeClr val="accent2"/>
                    </a:solidFill>
                    <a:latin typeface="Calibri" panose="020F0502020204030204" pitchFamily="34" charset="0"/>
                    <a:cs typeface="Calibri" panose="020F0502020204030204" pitchFamily="34" charset="0"/>
                    <a:sym typeface="Calibri"/>
                  </a:rPr>
                  <a:t>Géométriquement</a:t>
                </a:r>
                <a:r>
                  <a:rPr lang="en-US" dirty="0">
                    <a:solidFill>
                      <a:schemeClr val="accent2"/>
                    </a:solidFill>
                    <a:latin typeface="Calibri" panose="020F0502020204030204" pitchFamily="34" charset="0"/>
                    <a:cs typeface="Calibri" panose="020F0502020204030204" pitchFamily="34" charset="0"/>
                    <a:sym typeface="Calibri"/>
                  </a:rPr>
                  <a:t>, </a:t>
                </a:r>
                <a:r>
                  <a:rPr lang="en-US" dirty="0" err="1">
                    <a:solidFill>
                      <a:schemeClr val="accent2"/>
                    </a:solidFill>
                    <a:latin typeface="Calibri" panose="020F0502020204030204" pitchFamily="34" charset="0"/>
                    <a:cs typeface="Calibri" panose="020F0502020204030204" pitchFamily="34" charset="0"/>
                    <a:sym typeface="Calibri"/>
                  </a:rPr>
                  <a:t>l’allocation</a:t>
                </a:r>
                <a:r>
                  <a:rPr lang="en-US" dirty="0">
                    <a:solidFill>
                      <a:schemeClr val="accent2"/>
                    </a:solidFill>
                    <a:latin typeface="Calibri" panose="020F0502020204030204" pitchFamily="34" charset="0"/>
                    <a:cs typeface="Calibri" panose="020F0502020204030204" pitchFamily="34" charset="0"/>
                    <a:sym typeface="Calibri"/>
                  </a:rPr>
                  <a:t> par la </a:t>
                </a:r>
                <a:r>
                  <a:rPr lang="en-US" dirty="0" err="1">
                    <a:solidFill>
                      <a:schemeClr val="accent2"/>
                    </a:solidFill>
                    <a:latin typeface="Calibri" panose="020F0502020204030204" pitchFamily="34" charset="0"/>
                    <a:cs typeface="Calibri" panose="020F0502020204030204" pitchFamily="34" charset="0"/>
                    <a:sym typeface="Calibri"/>
                  </a:rPr>
                  <a:t>méthode</a:t>
                </a:r>
                <a:r>
                  <a:rPr lang="en-US" dirty="0">
                    <a:solidFill>
                      <a:schemeClr val="accent2"/>
                    </a:solidFill>
                    <a:latin typeface="Calibri" panose="020F0502020204030204" pitchFamily="34" charset="0"/>
                    <a:cs typeface="Calibri" panose="020F0502020204030204" pitchFamily="34" charset="0"/>
                    <a:sym typeface="Calibri"/>
                  </a:rPr>
                  <a:t> </a:t>
                </a:r>
                <a:r>
                  <a:rPr lang="en-US" dirty="0" err="1">
                    <a:solidFill>
                      <a:schemeClr val="accent2"/>
                    </a:solidFill>
                    <a:latin typeface="Calibri" panose="020F0502020204030204" pitchFamily="34" charset="0"/>
                    <a:cs typeface="Calibri" panose="020F0502020204030204" pitchFamily="34" charset="0"/>
                    <a:sym typeface="Calibri"/>
                  </a:rPr>
                  <a:t>d’Euler</a:t>
                </a:r>
                <a:r>
                  <a:rPr lang="en-US" dirty="0">
                    <a:solidFill>
                      <a:schemeClr val="accent2"/>
                    </a:solidFill>
                    <a:latin typeface="Calibri" panose="020F0502020204030204" pitchFamily="34" charset="0"/>
                    <a:cs typeface="Calibri" panose="020F0502020204030204" pitchFamily="34" charset="0"/>
                    <a:sym typeface="Calibri"/>
                  </a:rPr>
                  <a:t> </a:t>
                </a:r>
                <a:r>
                  <a:rPr lang="en-US" dirty="0" err="1">
                    <a:solidFill>
                      <a:schemeClr val="accent2"/>
                    </a:solidFill>
                    <a:latin typeface="Calibri" panose="020F0502020204030204" pitchFamily="34" charset="0"/>
                    <a:cs typeface="Calibri" panose="020F0502020204030204" pitchFamily="34" charset="0"/>
                    <a:sym typeface="Calibri"/>
                  </a:rPr>
                  <a:t>revient</a:t>
                </a:r>
                <a:r>
                  <a:rPr lang="en-US" dirty="0">
                    <a:solidFill>
                      <a:schemeClr val="accent2"/>
                    </a:solidFill>
                    <a:latin typeface="Calibri" panose="020F0502020204030204" pitchFamily="34" charset="0"/>
                    <a:cs typeface="Calibri" panose="020F0502020204030204" pitchFamily="34" charset="0"/>
                    <a:sym typeface="Calibri"/>
                  </a:rPr>
                  <a:t> à </a:t>
                </a:r>
                <a:r>
                  <a:rPr lang="en-US" dirty="0" err="1">
                    <a:solidFill>
                      <a:schemeClr val="accent2"/>
                    </a:solidFill>
                    <a:latin typeface="Calibri" panose="020F0502020204030204" pitchFamily="34" charset="0"/>
                    <a:cs typeface="Calibri" panose="020F0502020204030204" pitchFamily="34" charset="0"/>
                    <a:sym typeface="Calibri"/>
                  </a:rPr>
                  <a:t>réaliser</a:t>
                </a:r>
                <a:r>
                  <a:rPr lang="en-US" dirty="0">
                    <a:solidFill>
                      <a:schemeClr val="accent2"/>
                    </a:solidFill>
                    <a:latin typeface="Calibri" panose="020F0502020204030204" pitchFamily="34" charset="0"/>
                    <a:cs typeface="Calibri" panose="020F0502020204030204" pitchFamily="34" charset="0"/>
                    <a:sym typeface="Calibri"/>
                  </a:rPr>
                  <a:t> des projections </a:t>
                </a:r>
                <a:r>
                  <a:rPr lang="en-US" dirty="0" err="1">
                    <a:solidFill>
                      <a:schemeClr val="accent2"/>
                    </a:solidFill>
                    <a:latin typeface="Calibri" panose="020F0502020204030204" pitchFamily="34" charset="0"/>
                    <a:cs typeface="Calibri" panose="020F0502020204030204" pitchFamily="34" charset="0"/>
                    <a:sym typeface="Calibri"/>
                  </a:rPr>
                  <a:t>orthogonales</a:t>
                </a:r>
                <a:r>
                  <a:rPr lang="en-US" dirty="0">
                    <a:solidFill>
                      <a:schemeClr val="accent2"/>
                    </a:solidFill>
                    <a:latin typeface="Calibri" panose="020F0502020204030204" pitchFamily="34" charset="0"/>
                    <a:cs typeface="Calibri" panose="020F0502020204030204" pitchFamily="34" charset="0"/>
                    <a:sym typeface="Calibri"/>
                  </a:rPr>
                  <a:t>. On </a:t>
                </a:r>
                <a:r>
                  <a:rPr lang="en-US" dirty="0" err="1">
                    <a:solidFill>
                      <a:schemeClr val="accent2"/>
                    </a:solidFill>
                    <a:latin typeface="Calibri" panose="020F0502020204030204" pitchFamily="34" charset="0"/>
                    <a:cs typeface="Calibri" panose="020F0502020204030204" pitchFamily="34" charset="0"/>
                    <a:sym typeface="Calibri"/>
                  </a:rPr>
                  <a:t>séparera</a:t>
                </a:r>
                <a:r>
                  <a:rPr lang="en-US" dirty="0">
                    <a:solidFill>
                      <a:schemeClr val="accent2"/>
                    </a:solidFill>
                    <a:latin typeface="Calibri" panose="020F0502020204030204" pitchFamily="34" charset="0"/>
                    <a:cs typeface="Calibri" panose="020F0502020204030204" pitchFamily="34" charset="0"/>
                    <a:sym typeface="Calibri"/>
                  </a:rPr>
                  <a:t> </a:t>
                </a:r>
                <a:r>
                  <a:rPr lang="en-US" dirty="0" err="1">
                    <a:solidFill>
                      <a:schemeClr val="accent2"/>
                    </a:solidFill>
                    <a:latin typeface="Calibri" panose="020F0502020204030204" pitchFamily="34" charset="0"/>
                    <a:cs typeface="Calibri" panose="020F0502020204030204" pitchFamily="34" charset="0"/>
                    <a:sym typeface="Calibri"/>
                  </a:rPr>
                  <a:t>donc</a:t>
                </a:r>
                <a:r>
                  <a:rPr lang="en-US" dirty="0">
                    <a:solidFill>
                      <a:schemeClr val="accent2"/>
                    </a:solidFill>
                    <a:latin typeface="Calibri" panose="020F0502020204030204" pitchFamily="34" charset="0"/>
                    <a:cs typeface="Calibri" panose="020F0502020204030204" pitchFamily="34" charset="0"/>
                    <a:sym typeface="Calibri"/>
                  </a:rPr>
                  <a:t> le </a:t>
                </a:r>
                <a14:m>
                  <m:oMath xmlns:m="http://schemas.openxmlformats.org/officeDocument/2006/math">
                    <m:sSub>
                      <m:sSubPr>
                        <m:ctrlPr>
                          <a:rPr lang="ar-AE"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en-US"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𝑆𝐶𝑅</m:t>
                        </m:r>
                      </m:e>
                      <m:sub>
                        <m:r>
                          <a:rPr lang="en-US"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𝐴</m:t>
                        </m:r>
                        <m:r>
                          <a:rPr lang="en-US"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𝐵</m:t>
                        </m:r>
                      </m:sub>
                    </m:sSub>
                  </m:oMath>
                </a14:m>
                <a:r>
                  <a:rPr lang="en-US" b="0" dirty="0">
                    <a:solidFill>
                      <a:schemeClr val="accent2"/>
                    </a:solidFill>
                    <a:latin typeface="Calibri" panose="020F0502020204030204" pitchFamily="34" charset="0"/>
                    <a:cs typeface="Calibri" panose="020F0502020204030204" pitchFamily="34" charset="0"/>
                    <a:sym typeface="Calibri"/>
                  </a:rPr>
                  <a:t>. </a:t>
                </a:r>
                <a:r>
                  <a:rPr lang="en-US" dirty="0">
                    <a:solidFill>
                      <a:schemeClr val="accent2"/>
                    </a:solidFill>
                    <a:latin typeface="Calibri" panose="020F0502020204030204" pitchFamily="34" charset="0"/>
                    <a:cs typeface="Calibri" panose="020F0502020204030204" pitchFamily="34" charset="0"/>
                    <a:sym typeface="Calibri"/>
                  </a:rPr>
                  <a:t> On a avec la </a:t>
                </a:r>
                <a:r>
                  <a:rPr lang="en-US" dirty="0" err="1">
                    <a:solidFill>
                      <a:schemeClr val="accent2"/>
                    </a:solidFill>
                    <a:latin typeface="Calibri" panose="020F0502020204030204" pitchFamily="34" charset="0"/>
                    <a:cs typeface="Calibri" panose="020F0502020204030204" pitchFamily="34" charset="0"/>
                    <a:sym typeface="Calibri"/>
                  </a:rPr>
                  <a:t>formule</a:t>
                </a:r>
                <a:r>
                  <a:rPr lang="en-US" dirty="0">
                    <a:solidFill>
                      <a:schemeClr val="accent2"/>
                    </a:solidFill>
                    <a:latin typeface="Calibri" panose="020F0502020204030204" pitchFamily="34" charset="0"/>
                    <a:cs typeface="Calibri" panose="020F0502020204030204" pitchFamily="34" charset="0"/>
                    <a:sym typeface="Calibri"/>
                  </a:rPr>
                  <a:t> standard:</a:t>
                </a:r>
                <a:endParaRPr lang="fr-FR" b="1" i="1" dirty="0">
                  <a:solidFill>
                    <a:schemeClr val="accent2"/>
                  </a:solidFill>
                  <a:latin typeface="Cambria Math" panose="02040503050406030204" pitchFamily="18" charset="0"/>
                  <a:cs typeface="Calibri" panose="020F0502020204030204" pitchFamily="34" charset="0"/>
                  <a:sym typeface="Calibri"/>
                </a:endParaRPr>
              </a:p>
              <a:p>
                <a:pPr lvl="0" algn="just"/>
                <a14:m>
                  <m:oMathPara xmlns:m="http://schemas.openxmlformats.org/officeDocument/2006/math">
                    <m:oMathParaPr>
                      <m:jc m:val="centerGroup"/>
                    </m:oMathParaPr>
                    <m:oMath xmlns:m="http://schemas.openxmlformats.org/officeDocument/2006/math">
                      <m:sSubSup>
                        <m:sSubSupPr>
                          <m:ctrlPr>
                            <a:rPr lang="ar-AE" b="1" i="1" smtClean="0">
                              <a:solidFill>
                                <a:schemeClr val="accent2"/>
                              </a:solidFill>
                              <a:latin typeface="Cambria Math" panose="02040503050406030204" pitchFamily="18" charset="0"/>
                              <a:cs typeface="Calibri" panose="020F0502020204030204" pitchFamily="34" charset="0"/>
                              <a:sym typeface="Calibri"/>
                            </a:rPr>
                          </m:ctrlPr>
                        </m:sSubSupPr>
                        <m:e>
                          <m:r>
                            <a:rPr lang="ar-AE" b="1" i="1" smtClean="0">
                              <a:solidFill>
                                <a:schemeClr val="accent2"/>
                              </a:solidFill>
                              <a:latin typeface="Cambria Math" panose="02040503050406030204" pitchFamily="18" charset="0"/>
                              <a:cs typeface="Calibri" panose="020F0502020204030204" pitchFamily="34" charset="0"/>
                              <a:sym typeface="Calibri"/>
                            </a:rPr>
                            <m:t>𝑽𝒂𝑹</m:t>
                          </m:r>
                        </m:e>
                        <m:sub>
                          <m:r>
                            <a:rPr lang="en-US" b="1" i="1" smtClean="0">
                              <a:solidFill>
                                <a:schemeClr val="accent2"/>
                              </a:solidFill>
                              <a:latin typeface="Cambria Math" panose="02040503050406030204" pitchFamily="18" charset="0"/>
                              <a:cs typeface="Calibri" panose="020F0502020204030204" pitchFamily="34" charset="0"/>
                              <a:sym typeface="Calibri"/>
                            </a:rPr>
                            <m:t> </m:t>
                          </m:r>
                        </m:sub>
                        <m:sup>
                          <m:r>
                            <a:rPr lang="ar-AE" b="1" i="1" smtClean="0">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b="1" i="1" smtClean="0">
                              <a:solidFill>
                                <a:schemeClr val="accent2"/>
                              </a:solidFill>
                              <a:latin typeface="Cambria Math" panose="02040503050406030204" pitchFamily="18" charset="0"/>
                              <a:cs typeface="Calibri" panose="020F0502020204030204" pitchFamily="34" charset="0"/>
                              <a:sym typeface="Calibri"/>
                            </a:rPr>
                          </m:ctrlPr>
                        </m:dPr>
                        <m:e>
                          <m:r>
                            <a:rPr lang="fr-FR" b="1" i="1" smtClean="0">
                              <a:solidFill>
                                <a:schemeClr val="accent2"/>
                              </a:solidFill>
                              <a:latin typeface="Cambria Math" panose="02040503050406030204" pitchFamily="18" charset="0"/>
                              <a:cs typeface="Calibri" panose="020F0502020204030204" pitchFamily="34" charset="0"/>
                              <a:sym typeface="Calibri"/>
                            </a:rPr>
                            <m:t>𝑨</m:t>
                          </m:r>
                        </m:e>
                        <m:e>
                          <m:r>
                            <a:rPr lang="fr-FR" b="1" i="1" smtClean="0">
                              <a:solidFill>
                                <a:schemeClr val="accent2"/>
                              </a:solidFill>
                              <a:latin typeface="Cambria Math" panose="02040503050406030204" pitchFamily="18" charset="0"/>
                              <a:cs typeface="Calibri" panose="020F0502020204030204" pitchFamily="34" charset="0"/>
                              <a:sym typeface="Calibri"/>
                            </a:rPr>
                            <m:t>𝑨</m:t>
                          </m:r>
                          <m:r>
                            <a:rPr lang="fr-FR" b="1" i="1" smtClean="0">
                              <a:solidFill>
                                <a:schemeClr val="accent2"/>
                              </a:solidFill>
                              <a:latin typeface="Cambria Math" panose="02040503050406030204" pitchFamily="18" charset="0"/>
                              <a:cs typeface="Calibri" panose="020F0502020204030204" pitchFamily="34" charset="0"/>
                              <a:sym typeface="Calibri"/>
                            </a:rPr>
                            <m:t>+</m:t>
                          </m:r>
                          <m:r>
                            <a:rPr lang="fr-FR" b="1" i="1" smtClean="0">
                              <a:solidFill>
                                <a:schemeClr val="accent2"/>
                              </a:solidFill>
                              <a:latin typeface="Cambria Math" panose="02040503050406030204" pitchFamily="18" charset="0"/>
                              <a:cs typeface="Calibri" panose="020F0502020204030204" pitchFamily="34" charset="0"/>
                              <a:sym typeface="Calibri"/>
                            </a:rPr>
                            <m:t>𝑩</m:t>
                          </m:r>
                        </m:e>
                      </m:d>
                      <m:r>
                        <a:rPr lang="ar-AE" b="1" i="1" smtClean="0">
                          <a:solidFill>
                            <a:schemeClr val="accent2"/>
                          </a:solidFill>
                          <a:latin typeface="Cambria Math" panose="02040503050406030204" pitchFamily="18" charset="0"/>
                          <a:cs typeface="Calibri" panose="020F0502020204030204" pitchFamily="34" charset="0"/>
                          <a:sym typeface="Calibri"/>
                        </a:rPr>
                        <m:t>=</m:t>
                      </m:r>
                      <m:f>
                        <m:fPr>
                          <m:ctrlPr>
                            <a:rPr lang="ar-AE" b="1" i="1">
                              <a:solidFill>
                                <a:schemeClr val="accent2"/>
                              </a:solidFill>
                              <a:latin typeface="Cambria Math" panose="02040503050406030204" pitchFamily="18" charset="0"/>
                              <a:cs typeface="Calibri" panose="020F0502020204030204" pitchFamily="34" charset="0"/>
                              <a:sym typeface="Calibri"/>
                            </a:rPr>
                          </m:ctrlPr>
                        </m:fPr>
                        <m:num>
                          <m:sSub>
                            <m:sSubPr>
                              <m:ctrlPr>
                                <a:rPr lang="ar-AE" b="1" i="1">
                                  <a:solidFill>
                                    <a:schemeClr val="accent2"/>
                                  </a:solidFill>
                                  <a:latin typeface="Cambria Math" panose="02040503050406030204" pitchFamily="18" charset="0"/>
                                  <a:cs typeface="Calibri" panose="020F0502020204030204" pitchFamily="34" charset="0"/>
                                  <a:sym typeface="Calibri"/>
                                </a:rPr>
                              </m:ctrlPr>
                            </m:sSubPr>
                            <m:e>
                              <m:r>
                                <a:rPr lang="en-US" b="1" i="1">
                                  <a:solidFill>
                                    <a:schemeClr val="accent2"/>
                                  </a:solidFill>
                                  <a:latin typeface="Cambria Math" panose="02040503050406030204" pitchFamily="18" charset="0"/>
                                  <a:cs typeface="Calibri" panose="020F0502020204030204" pitchFamily="34" charset="0"/>
                                  <a:sym typeface="Calibri"/>
                                </a:rPr>
                                <m:t>𝑺𝑪𝑹</m:t>
                              </m:r>
                            </m:e>
                            <m:sub>
                              <m:r>
                                <a:rPr lang="en-US" b="1" i="1">
                                  <a:solidFill>
                                    <a:schemeClr val="accent2"/>
                                  </a:solidFill>
                                  <a:latin typeface="Cambria Math" panose="02040503050406030204" pitchFamily="18" charset="0"/>
                                  <a:cs typeface="Calibri" panose="020F0502020204030204" pitchFamily="34" charset="0"/>
                                  <a:sym typeface="Calibri"/>
                                </a:rPr>
                                <m:t>𝑨</m:t>
                              </m:r>
                            </m:sub>
                          </m:sSub>
                        </m:num>
                        <m:den>
                          <m:sSub>
                            <m:sSub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en-US"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𝑺𝑪𝑹</m:t>
                              </m:r>
                            </m:e>
                            <m:sub>
                              <m:r>
                                <a:rPr lang="en-US"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𝑨</m:t>
                              </m:r>
                              <m:r>
                                <a:rPr lang="en-US"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𝑩</m:t>
                              </m:r>
                            </m:sub>
                          </m:sSub>
                        </m:den>
                      </m:f>
                      <m:r>
                        <a:rPr lang="en-US" b="1" i="0"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b="1" i="1">
                              <a:solidFill>
                                <a:schemeClr val="accent2"/>
                              </a:solidFill>
                              <a:latin typeface="Cambria Math" panose="02040503050406030204" pitchFamily="18" charset="0"/>
                              <a:cs typeface="Calibri" panose="020F0502020204030204" pitchFamily="34" charset="0"/>
                              <a:sym typeface="Calibri"/>
                            </a:rPr>
                          </m:ctrlPr>
                        </m:sSubPr>
                        <m:e>
                          <m:r>
                            <a:rPr lang="en-US" b="1" i="1">
                              <a:solidFill>
                                <a:schemeClr val="accent2"/>
                              </a:solidFill>
                              <a:latin typeface="Cambria Math" panose="02040503050406030204" pitchFamily="18" charset="0"/>
                              <a:cs typeface="Calibri" panose="020F0502020204030204" pitchFamily="34" charset="0"/>
                              <a:sym typeface="Calibri"/>
                            </a:rPr>
                            <m:t>𝑺𝑪𝑹</m:t>
                          </m:r>
                        </m:e>
                        <m:sub>
                          <m:r>
                            <a:rPr lang="en-US" b="1" i="1">
                              <a:solidFill>
                                <a:schemeClr val="accent2"/>
                              </a:solidFill>
                              <a:latin typeface="Cambria Math" panose="02040503050406030204" pitchFamily="18" charset="0"/>
                              <a:cs typeface="Calibri" panose="020F0502020204030204" pitchFamily="34" charset="0"/>
                              <a:sym typeface="Calibri"/>
                            </a:rPr>
                            <m:t>𝑨</m:t>
                          </m:r>
                        </m:sub>
                      </m:sSub>
                      <m:r>
                        <a:rPr lang="en-US" b="1" i="0" smtClean="0">
                          <a:solidFill>
                            <a:schemeClr val="accent2"/>
                          </a:solidFill>
                          <a:latin typeface="Cambria Math" panose="02040503050406030204" pitchFamily="18" charset="0"/>
                          <a:cs typeface="Calibri" panose="020F0502020204030204" pitchFamily="34" charset="0"/>
                          <a:sym typeface="Calibri"/>
                        </a:rPr>
                        <m:t>+</m:t>
                      </m:r>
                      <m:sSub>
                        <m:sSub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𝒄𝒐𝒓𝒓</m:t>
                          </m:r>
                          <m:r>
                            <a:rPr lang="en-US" b="1" i="1" baseline="-25000"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𝑨𝑩</m:t>
                          </m:r>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𝑺𝑪𝑹</m:t>
                          </m:r>
                        </m:e>
                        <m:sub>
                          <m:r>
                            <a:rPr lang="en-US"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𝑩</m:t>
                          </m:r>
                        </m:sub>
                      </m:sSub>
                      <m:r>
                        <a:rPr lang="en-US" b="1" i="0"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oMath>
                  </m:oMathPara>
                </a14:m>
                <a:endParaRPr lang="fr-FR" b="1" dirty="0">
                  <a:solidFill>
                    <a:schemeClr val="accent2"/>
                  </a:solidFill>
                  <a:latin typeface="Calibri" panose="020F0502020204030204" pitchFamily="34" charset="0"/>
                  <a:ea typeface="Calibri"/>
                  <a:cs typeface="Calibri" panose="020F0502020204030204" pitchFamily="34" charset="0"/>
                  <a:sym typeface="Calibri"/>
                </a:endParaRPr>
              </a:p>
              <a:p>
                <a:pPr lvl="0" algn="just"/>
                <a:endParaRPr lang="fr-FR" b="1" dirty="0">
                  <a:solidFill>
                    <a:schemeClr val="accent2"/>
                  </a:solidFill>
                  <a:latin typeface="Calibri" panose="020F0502020204030204" pitchFamily="34" charset="0"/>
                  <a:ea typeface="Calibri"/>
                  <a:cs typeface="Calibri" panose="020F0502020204030204" pitchFamily="34" charset="0"/>
                  <a:sym typeface="Calibri"/>
                </a:endParaRPr>
              </a:p>
              <a:p>
                <a:pPr algn="just"/>
                <a:r>
                  <a:rPr lang="fr-FR" dirty="0">
                    <a:solidFill>
                      <a:schemeClr val="accent2"/>
                    </a:solidFill>
                    <a:latin typeface="Calibri" panose="020F0502020204030204" pitchFamily="34" charset="0"/>
                    <a:ea typeface="Calibri"/>
                    <a:cs typeface="Calibri" panose="020F0502020204030204" pitchFamily="34" charset="0"/>
                    <a:sym typeface="Calibri"/>
                  </a:rPr>
                  <a:t>Ce qui revient dans la formule de projection orthogonale sur le troisième côté d’un triangle quelconque: </a:t>
                </a:r>
              </a:p>
              <a:p>
                <a:pPr algn="just"/>
                <a:r>
                  <a:rPr lang="en-US" b="0" dirty="0">
                    <a:solidFill>
                      <a:schemeClr val="accent2"/>
                    </a:solidFill>
                    <a:ea typeface="Calibri"/>
                    <a:cs typeface="Calibri" panose="020F0502020204030204" pitchFamily="34" charset="0"/>
                    <a:sym typeface="Calibri"/>
                  </a:rPr>
                  <a:t>                                                  </a:t>
                </a:r>
              </a:p>
              <a:p>
                <a:pPr algn="just"/>
                <a14:m>
                  <m:oMathPara xmlns:m="http://schemas.openxmlformats.org/officeDocument/2006/math">
                    <m:oMathParaPr>
                      <m:jc m:val="centerGroup"/>
                    </m:oMathParaPr>
                    <m:oMath xmlns:m="http://schemas.openxmlformats.org/officeDocument/2006/math">
                      <m:sSup>
                        <m:sSupPr>
                          <m:ctrlPr>
                            <a:rPr lang="en-US" b="1" i="1" smtClean="0">
                              <a:solidFill>
                                <a:schemeClr val="accent2"/>
                              </a:solidFill>
                              <a:latin typeface="Cambria Math" panose="02040503050406030204" pitchFamily="18" charset="0"/>
                              <a:ea typeface="Calibri"/>
                              <a:cs typeface="Calibri" panose="020F0502020204030204" pitchFamily="34" charset="0"/>
                              <a:sym typeface="Calibri"/>
                            </a:rPr>
                          </m:ctrlPr>
                        </m:sSupPr>
                        <m:e>
                          <m:r>
                            <a:rPr lang="en-US" b="1" i="1" smtClean="0">
                              <a:solidFill>
                                <a:schemeClr val="accent2"/>
                              </a:solidFill>
                              <a:latin typeface="Cambria Math" panose="02040503050406030204" pitchFamily="18" charset="0"/>
                              <a:ea typeface="Calibri"/>
                              <a:cs typeface="Calibri" panose="020F0502020204030204" pitchFamily="34" charset="0"/>
                              <a:sym typeface="Calibri"/>
                            </a:rPr>
                            <m:t>𝒂</m:t>
                          </m:r>
                        </m:e>
                        <m:sup>
                          <m:r>
                            <a:rPr lang="en-US" b="1" i="1" smtClean="0">
                              <a:solidFill>
                                <a:schemeClr val="accent2"/>
                              </a:solidFill>
                              <a:latin typeface="Cambria Math" panose="02040503050406030204" pitchFamily="18" charset="0"/>
                              <a:ea typeface="Calibri"/>
                              <a:cs typeface="Calibri" panose="020F0502020204030204" pitchFamily="34" charset="0"/>
                              <a:sym typeface="Calibri"/>
                            </a:rPr>
                            <m:t>′</m:t>
                          </m:r>
                        </m:sup>
                      </m:sSup>
                      <m:r>
                        <a:rPr lang="en-US" b="1" i="1" smtClean="0">
                          <a:solidFill>
                            <a:schemeClr val="accent2"/>
                          </a:solidFill>
                          <a:latin typeface="Cambria Math" panose="02040503050406030204" pitchFamily="18" charset="0"/>
                          <a:ea typeface="Calibri"/>
                          <a:cs typeface="Calibri" panose="020F0502020204030204" pitchFamily="34" charset="0"/>
                          <a:sym typeface="Calibri"/>
                        </a:rPr>
                        <m:t>= </m:t>
                      </m:r>
                      <m:f>
                        <m:fPr>
                          <m:ctrlPr>
                            <a:rPr lang="en-US" b="1" i="1" smtClean="0">
                              <a:solidFill>
                                <a:schemeClr val="accent2"/>
                              </a:solidFill>
                              <a:latin typeface="Cambria Math" panose="02040503050406030204" pitchFamily="18" charset="0"/>
                              <a:cs typeface="Calibri" panose="020F0502020204030204" pitchFamily="34" charset="0"/>
                              <a:sym typeface="Calibri"/>
                            </a:rPr>
                          </m:ctrlPr>
                        </m:fPr>
                        <m:num>
                          <m:r>
                            <a:rPr lang="en-US" b="1" i="1" smtClean="0">
                              <a:solidFill>
                                <a:schemeClr val="accent2"/>
                              </a:solidFill>
                              <a:latin typeface="Cambria Math" panose="02040503050406030204" pitchFamily="18" charset="0"/>
                              <a:cs typeface="Calibri" panose="020F0502020204030204" pitchFamily="34" charset="0"/>
                              <a:sym typeface="Calibri"/>
                            </a:rPr>
                            <m:t>𝒂</m:t>
                          </m:r>
                        </m:num>
                        <m:den>
                          <m:r>
                            <a:rPr lang="en-US" b="1" i="1" smtClean="0">
                              <a:solidFill>
                                <a:schemeClr val="accent2"/>
                              </a:solidFill>
                              <a:latin typeface="Cambria Math" panose="02040503050406030204" pitchFamily="18" charset="0"/>
                              <a:cs typeface="Calibri" panose="020F0502020204030204" pitchFamily="34" charset="0"/>
                              <a:sym typeface="Calibri"/>
                            </a:rPr>
                            <m:t>𝒄</m:t>
                          </m:r>
                        </m:den>
                      </m:f>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𝒂</m:t>
                      </m:r>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𝒃</m:t>
                      </m:r>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func>
                        <m:funcPr>
                          <m:ctrlP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funcPr>
                        <m:fName>
                          <m:r>
                            <a:rPr lang="en-US" b="1" i="0"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𝐜𝐨𝐬</m:t>
                          </m:r>
                        </m:fName>
                        <m:e>
                          <m:d>
                            <m:dPr>
                              <m:ctrlP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𝜸</m:t>
                              </m:r>
                            </m:e>
                          </m:d>
                        </m:e>
                      </m:func>
                      <m:r>
                        <a:rPr lang="en-US"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oMath>
                  </m:oMathPara>
                </a14:m>
                <a:endParaRPr lang="ar-AE" b="1" dirty="0">
                  <a:solidFill>
                    <a:schemeClr val="accent2"/>
                  </a:solidFill>
                  <a:latin typeface="Calibri" panose="020F0502020204030204" pitchFamily="34" charset="0"/>
                  <a:ea typeface="Calibri"/>
                  <a:cs typeface="Calibri" panose="020F0502020204030204" pitchFamily="34" charset="0"/>
                  <a:sym typeface="Calibri"/>
                </a:endParaRPr>
              </a:p>
            </p:txBody>
          </p:sp>
        </mc:Choice>
        <mc:Fallback xmlns="">
          <p:sp>
            <p:nvSpPr>
              <p:cNvPr id="635" name="Google Shape;635;p70"/>
              <p:cNvSpPr txBox="1">
                <a:spLocks noRot="1" noChangeAspect="1" noMove="1" noResize="1" noEditPoints="1" noAdjustHandles="1" noChangeArrowheads="1" noChangeShapeType="1" noTextEdit="1"/>
              </p:cNvSpPr>
              <p:nvPr/>
            </p:nvSpPr>
            <p:spPr>
              <a:xfrm>
                <a:off x="291600" y="800100"/>
                <a:ext cx="8169629" cy="3723095"/>
              </a:xfrm>
              <a:prstGeom prst="rect">
                <a:avLst/>
              </a:prstGeom>
              <a:blipFill>
                <a:blip r:embed="rId3"/>
                <a:stretch>
                  <a:fillRect/>
                </a:stretch>
              </a:blipFill>
              <a:ln w="38100" cap="flat" cmpd="sng">
                <a:solidFill>
                  <a:schemeClr val="accent2"/>
                </a:solidFill>
                <a:prstDash val="solid"/>
                <a:round/>
                <a:headEnd type="none" w="sm" len="sm"/>
                <a:tailEnd type="none" w="sm" len="sm"/>
              </a:ln>
              <a:effectLst>
                <a:outerShdw blurRad="40000" dist="20000" dir="5400000" rotWithShape="0">
                  <a:srgbClr val="000000">
                    <a:alpha val="37650"/>
                  </a:srgbClr>
                </a:outerShdw>
              </a:effectLst>
            </p:spPr>
            <p:txBody>
              <a:bodyPr/>
              <a:lstStyle/>
              <a:p>
                <a:r>
                  <a:rPr lang="fr-FR">
                    <a:noFill/>
                  </a:rPr>
                  <a:t> </a:t>
                </a:r>
              </a:p>
            </p:txBody>
          </p:sp>
        </mc:Fallback>
      </mc:AlternateContent>
      <p:pic>
        <p:nvPicPr>
          <p:cNvPr id="13" name="Picture 12">
            <a:extLst>
              <a:ext uri="{FF2B5EF4-FFF2-40B4-BE49-F238E27FC236}">
                <a16:creationId xmlns:a16="http://schemas.microsoft.com/office/drawing/2014/main" id="{94250C0E-4500-E54C-FCAD-346ECE412E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9860" y="4638674"/>
            <a:ext cx="4229015" cy="2219325"/>
          </a:xfrm>
          <a:prstGeom prst="rect">
            <a:avLst/>
          </a:prstGeom>
        </p:spPr>
      </p:pic>
    </p:spTree>
    <p:extLst>
      <p:ext uri="{BB962C8B-B14F-4D97-AF65-F5344CB8AC3E}">
        <p14:creationId xmlns:p14="http://schemas.microsoft.com/office/powerpoint/2010/main" val="2161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70"/>
          <p:cNvSpPr txBox="1">
            <a:spLocks noGrp="1"/>
          </p:cNvSpPr>
          <p:nvPr>
            <p:ph type="title"/>
          </p:nvPr>
        </p:nvSpPr>
        <p:spPr>
          <a:xfrm>
            <a:off x="291600" y="114300"/>
            <a:ext cx="8852400" cy="404700"/>
          </a:xfrm>
          <a:prstGeom prst="rect">
            <a:avLst/>
          </a:prstGeom>
          <a:noFill/>
          <a:ln>
            <a:noFill/>
          </a:ln>
        </p:spPr>
        <p:txBody>
          <a:bodyPr spcFirstLastPara="1" vert="horz" wrap="square" lIns="0" tIns="0" rIns="0" bIns="0" rtlCol="0" anchor="t" anchorCtr="0">
            <a:noAutofit/>
          </a:bodyPr>
          <a:lstStyle/>
          <a:p>
            <a:pPr>
              <a:spcBef>
                <a:spcPts val="0"/>
              </a:spcBef>
              <a:buClr>
                <a:schemeClr val="accent1"/>
              </a:buClr>
              <a:buSzPts val="2400"/>
            </a:pPr>
            <a:r>
              <a:rPr lang="fr-FR" sz="3600" dirty="0">
                <a:solidFill>
                  <a:schemeClr val="accent2"/>
                </a:solidFill>
                <a:latin typeface="Calibri" panose="020F0502020204030204" pitchFamily="34" charset="0"/>
                <a:cs typeface="Calibri" panose="020F0502020204030204" pitchFamily="34" charset="0"/>
              </a:rPr>
              <a:t>Interprétation</a:t>
            </a:r>
            <a:r>
              <a:rPr lang="en-US" sz="3600" dirty="0">
                <a:solidFill>
                  <a:schemeClr val="accent2"/>
                </a:solidFill>
              </a:rPr>
              <a:t> </a:t>
            </a:r>
            <a:r>
              <a:rPr lang="en-US" sz="3600" dirty="0" err="1">
                <a:solidFill>
                  <a:schemeClr val="accent2"/>
                </a:solidFill>
              </a:rPr>
              <a:t>géométrique</a:t>
            </a:r>
            <a:endParaRPr sz="3600" dirty="0">
              <a:solidFill>
                <a:schemeClr val="accent2"/>
              </a:solidFill>
            </a:endParaRPr>
          </a:p>
        </p:txBody>
      </p:sp>
      <p:sp>
        <p:nvSpPr>
          <p:cNvPr id="2" name="Espace réservé du numéro de diapositive 1">
            <a:extLst>
              <a:ext uri="{FF2B5EF4-FFF2-40B4-BE49-F238E27FC236}">
                <a16:creationId xmlns:a16="http://schemas.microsoft.com/office/drawing/2014/main" id="{11576972-CA76-4997-842F-724025C09184}"/>
              </a:ext>
            </a:extLst>
          </p:cNvPr>
          <p:cNvSpPr>
            <a:spLocks noGrp="1"/>
          </p:cNvSpPr>
          <p:nvPr>
            <p:ph type="sldNum" sz="quarter" idx="11"/>
          </p:nvPr>
        </p:nvSpPr>
        <p:spPr/>
        <p:txBody>
          <a:bodyPr/>
          <a:lstStyle/>
          <a:p>
            <a:fld id="{733122C9-A0B9-462F-8757-0847AD287B63}" type="slidenum">
              <a:rPr lang="fr-FR" noProof="0" smtClean="0"/>
              <a:pPr/>
              <a:t>13</a:t>
            </a:fld>
            <a:endParaRPr lang="fr-FR" noProof="0"/>
          </a:p>
        </p:txBody>
      </p:sp>
      <mc:AlternateContent xmlns:mc="http://schemas.openxmlformats.org/markup-compatibility/2006" xmlns:a14="http://schemas.microsoft.com/office/drawing/2010/main">
        <mc:Choice Requires="a14">
          <p:sp>
            <p:nvSpPr>
              <p:cNvPr id="635" name="Google Shape;635;p70"/>
              <p:cNvSpPr txBox="1"/>
              <p:nvPr/>
            </p:nvSpPr>
            <p:spPr>
              <a:xfrm>
                <a:off x="174914" y="701404"/>
                <a:ext cx="8539059" cy="3820814"/>
              </a:xfrm>
              <a:prstGeom prst="rect">
                <a:avLst/>
              </a:prstGeom>
              <a:solidFill>
                <a:schemeClr val="lt1"/>
              </a:solidFill>
              <a:ln w="38100" cap="flat" cmpd="sng">
                <a:noFill/>
                <a:prstDash val="solid"/>
                <a:round/>
                <a:headEnd type="none" w="sm" len="sm"/>
                <a:tailEnd type="none" w="sm" len="sm"/>
              </a:ln>
              <a:effectLst/>
            </p:spPr>
            <p:txBody>
              <a:bodyPr spcFirstLastPara="1" wrap="square" lIns="91425" tIns="45700" rIns="91425" bIns="45700" anchor="t" anchorCtr="0">
                <a:spAutoFit/>
              </a:bodyPr>
              <a:lstStyle/>
              <a:p>
                <a:pPr marL="285750" indent="-285750" algn="just">
                  <a:buFont typeface="Wingdings" panose="05000000000000000000" pitchFamily="2" charset="2"/>
                  <a:buChar char="Ø"/>
                </a:pPr>
                <a:r>
                  <a:rPr lang="fr-FR" sz="2400" b="1" dirty="0">
                    <a:solidFill>
                      <a:schemeClr val="accent3"/>
                    </a:solidFill>
                    <a:latin typeface="Calibri"/>
                    <a:ea typeface="Calibri"/>
                    <a:cs typeface="Calibri"/>
                    <a:sym typeface="Calibri"/>
                  </a:rPr>
                  <a:t>Application numérique</a:t>
                </a:r>
                <a:endParaRPr lang="fr-FR" dirty="0">
                  <a:solidFill>
                    <a:schemeClr val="accent2"/>
                  </a:solidFill>
                  <a:latin typeface="Calibri"/>
                  <a:cs typeface="Calibri"/>
                  <a:sym typeface="Calibri"/>
                </a:endParaRPr>
              </a:p>
              <a:p>
                <a:pPr lvl="0" algn="just"/>
                <a:r>
                  <a:rPr lang="fr-FR" dirty="0">
                    <a:solidFill>
                      <a:srgbClr val="002060"/>
                    </a:solidFill>
                    <a:latin typeface="Calibri"/>
                    <a:ea typeface="Calibri"/>
                    <a:cs typeface="Calibri"/>
                    <a:sym typeface="Calibri"/>
                  </a:rPr>
                  <a:t>On considère deux risques A et B avec </a:t>
                </a:r>
                <a14:m>
                  <m:oMath xmlns:m="http://schemas.openxmlformats.org/officeDocument/2006/math">
                    <m:sSub>
                      <m:sSubPr>
                        <m:ctrlPr>
                          <a:rPr lang="ar-AE" i="1" smtClean="0">
                            <a:solidFill>
                              <a:srgbClr val="002060"/>
                            </a:solidFill>
                            <a:latin typeface="Cambria Math" panose="02040503050406030204" pitchFamily="18" charset="0"/>
                            <a:cs typeface="Calibri" panose="020F0502020204030204" pitchFamily="34" charset="0"/>
                            <a:sym typeface="Calibri"/>
                          </a:rPr>
                        </m:ctrlPr>
                      </m:sSubPr>
                      <m:e>
                        <m:r>
                          <a:rPr lang="en-US" i="1">
                            <a:solidFill>
                              <a:srgbClr val="002060"/>
                            </a:solidFill>
                            <a:latin typeface="Cambria Math" panose="02040503050406030204" pitchFamily="18" charset="0"/>
                            <a:cs typeface="Calibri" panose="020F0502020204030204" pitchFamily="34" charset="0"/>
                            <a:sym typeface="Calibri"/>
                          </a:rPr>
                          <m:t>𝑆𝐶𝑅</m:t>
                        </m:r>
                      </m:e>
                      <m:sub>
                        <m:r>
                          <a:rPr lang="en-US" i="1">
                            <a:solidFill>
                              <a:srgbClr val="002060"/>
                            </a:solidFill>
                            <a:latin typeface="Cambria Math" panose="02040503050406030204" pitchFamily="18" charset="0"/>
                            <a:cs typeface="Calibri" panose="020F0502020204030204" pitchFamily="34" charset="0"/>
                            <a:sym typeface="Calibri"/>
                          </a:rPr>
                          <m:t>𝐴</m:t>
                        </m:r>
                      </m:sub>
                    </m:sSub>
                    <m:r>
                      <a:rPr lang="en-US" b="0" i="0" smtClean="0">
                        <a:solidFill>
                          <a:srgbClr val="002060"/>
                        </a:solidFill>
                        <a:latin typeface="Cambria Math" panose="02040503050406030204" pitchFamily="18" charset="0"/>
                        <a:cs typeface="Calibri" panose="020F0502020204030204" pitchFamily="34" charset="0"/>
                        <a:sym typeface="Calibri"/>
                      </a:rPr>
                      <m:t>=</m:t>
                    </m:r>
                    <m:r>
                      <a:rPr lang="en-US" b="0" i="0" smtClean="0">
                        <a:solidFill>
                          <a:srgbClr val="002060"/>
                        </a:solidFill>
                        <a:latin typeface="Cambria Math" panose="02040503050406030204" pitchFamily="18" charset="0"/>
                        <a:cs typeface="Calibri" panose="020F0502020204030204" pitchFamily="34" charset="0"/>
                        <a:sym typeface="Calibri"/>
                      </a:rPr>
                      <m:t>5</m:t>
                    </m:r>
                    <m:r>
                      <a:rPr lang="en-US" b="0" i="1" smtClean="0">
                        <a:solidFill>
                          <a:srgbClr val="002060"/>
                        </a:solidFill>
                        <a:latin typeface="Cambria Math" panose="02040503050406030204" pitchFamily="18" charset="0"/>
                        <a:cs typeface="Calibri" panose="020F0502020204030204" pitchFamily="34" charset="0"/>
                        <a:sym typeface="Calibri"/>
                      </a:rPr>
                      <m:t>,</m:t>
                    </m:r>
                    <m:sSub>
                      <m:sSubPr>
                        <m:ctrlPr>
                          <a:rPr lang="ar-AE" i="1" smtClean="0">
                            <a:solidFill>
                              <a:srgbClr val="002060"/>
                            </a:solidFill>
                            <a:latin typeface="Cambria Math" panose="02040503050406030204" pitchFamily="18" charset="0"/>
                            <a:cs typeface="Calibri" panose="020F0502020204030204" pitchFamily="34" charset="0"/>
                            <a:sym typeface="Calibri"/>
                          </a:rPr>
                        </m:ctrlPr>
                      </m:sSubPr>
                      <m:e>
                        <m:r>
                          <a:rPr lang="en-US" b="0" i="1" smtClean="0">
                            <a:solidFill>
                              <a:srgbClr val="002060"/>
                            </a:solidFill>
                            <a:latin typeface="Cambria Math" panose="02040503050406030204" pitchFamily="18" charset="0"/>
                            <a:cs typeface="Calibri" panose="020F0502020204030204" pitchFamily="34" charset="0"/>
                            <a:sym typeface="Calibri"/>
                          </a:rPr>
                          <m:t> </m:t>
                        </m:r>
                        <m:r>
                          <a:rPr lang="en-US" i="1">
                            <a:solidFill>
                              <a:srgbClr val="002060"/>
                            </a:solidFill>
                            <a:latin typeface="Cambria Math" panose="02040503050406030204" pitchFamily="18" charset="0"/>
                            <a:cs typeface="Calibri" panose="020F0502020204030204" pitchFamily="34" charset="0"/>
                            <a:sym typeface="Calibri"/>
                          </a:rPr>
                          <m:t>𝑆𝐶𝑅</m:t>
                        </m:r>
                      </m:e>
                      <m:sub>
                        <m:r>
                          <a:rPr lang="en-US" b="0" i="1" smtClean="0">
                            <a:solidFill>
                              <a:srgbClr val="002060"/>
                            </a:solidFill>
                            <a:latin typeface="Cambria Math" panose="02040503050406030204" pitchFamily="18" charset="0"/>
                            <a:cs typeface="Calibri" panose="020F0502020204030204" pitchFamily="34" charset="0"/>
                            <a:sym typeface="Calibri"/>
                          </a:rPr>
                          <m:t>𝐵</m:t>
                        </m:r>
                      </m:sub>
                    </m:sSub>
                    <m:r>
                      <a:rPr lang="en-US" b="0" i="1" smtClean="0">
                        <a:solidFill>
                          <a:srgbClr val="002060"/>
                        </a:solidFill>
                        <a:latin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cs typeface="Calibri" panose="020F0502020204030204" pitchFamily="34" charset="0"/>
                        <a:sym typeface="Calibri"/>
                      </a:rPr>
                      <m:t>6</m:t>
                    </m:r>
                    <m:r>
                      <a:rPr lang="en-US" b="0" i="0" smtClean="0">
                        <a:solidFill>
                          <a:srgbClr val="002060"/>
                        </a:solidFill>
                        <a:latin typeface="Cambria Math" panose="02040503050406030204" pitchFamily="18" charset="0"/>
                        <a:cs typeface="Calibri" panose="020F0502020204030204" pitchFamily="34" charset="0"/>
                        <a:sym typeface="Calibri"/>
                      </a:rPr>
                      <m:t> </m:t>
                    </m:r>
                    <m:r>
                      <a:rPr lang="fr-FR" b="0" i="0" smtClean="0">
                        <a:solidFill>
                          <a:srgbClr val="002060"/>
                        </a:solidFill>
                        <a:latin typeface="Cambria Math" panose="02040503050406030204" pitchFamily="18" charset="0"/>
                        <a:cs typeface="Calibri" panose="020F0502020204030204" pitchFamily="34" charset="0"/>
                        <a:sym typeface="Calibri"/>
                      </a:rPr>
                      <m:t> </m:t>
                    </m:r>
                    <m:r>
                      <m:rPr>
                        <m:sty m:val="p"/>
                      </m:rPr>
                      <a:rPr lang="en-US" b="0" i="0" smtClean="0">
                        <a:solidFill>
                          <a:srgbClr val="002060"/>
                        </a:solidFill>
                        <a:latin typeface="Cambria Math" panose="02040503050406030204" pitchFamily="18" charset="0"/>
                        <a:cs typeface="Calibri" panose="020F0502020204030204" pitchFamily="34" charset="0"/>
                        <a:sym typeface="Calibri"/>
                      </a:rPr>
                      <m:t>et</m:t>
                    </m:r>
                    <m:r>
                      <a:rPr lang="en-US" b="0" i="1" smtClean="0">
                        <a:solidFill>
                          <a:srgbClr val="002060"/>
                        </a:solidFill>
                        <a:latin typeface="Cambria Math" panose="02040503050406030204" pitchFamily="18" charset="0"/>
                        <a:cs typeface="Calibri" panose="020F0502020204030204" pitchFamily="34" charset="0"/>
                        <a:sym typeface="Calibri"/>
                      </a:rPr>
                      <m:t> </m:t>
                    </m:r>
                    <m:r>
                      <a:rPr lang="fr-FR" b="0" i="1" smtClean="0">
                        <a:solidFill>
                          <a:srgbClr val="002060"/>
                        </a:solidFill>
                        <a:latin typeface="Cambria Math" panose="02040503050406030204" pitchFamily="18" charset="0"/>
                        <a:cs typeface="Calibri" panose="020F0502020204030204" pitchFamily="34" charset="0"/>
                        <a:sym typeface="Calibri"/>
                      </a:rPr>
                      <m:t> </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𝑐𝑜𝑟𝑟</m:t>
                    </m:r>
                    <m:r>
                      <a:rPr lang="en-US" i="1" baseline="-2500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𝐴𝐵</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30</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   </m:t>
                    </m:r>
                  </m:oMath>
                </a14:m>
                <a:r>
                  <a:rPr lang="fr-FR" dirty="0">
                    <a:solidFill>
                      <a:srgbClr val="002060"/>
                    </a:solidFill>
                    <a:latin typeface="Calibri" panose="020F0502020204030204" pitchFamily="34" charset="0"/>
                    <a:ea typeface="Calibri"/>
                    <a:cs typeface="Calibri" panose="020F0502020204030204" pitchFamily="34" charset="0"/>
                    <a:sym typeface="Calibri"/>
                  </a:rPr>
                  <a:t>On a alors, d’après la formule d’agrégation:</a:t>
                </a:r>
              </a:p>
              <a:p>
                <a:pPr lvl="0" algn="just"/>
                <a:endParaRPr lang="fr-FR" i="1" dirty="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endParaRPr>
              </a:p>
              <a:p>
                <a:pPr lvl="0" algn="ctr"/>
                <a14:m>
                  <m:oMath xmlns:m="http://schemas.openxmlformats.org/officeDocument/2006/math">
                    <m:sSub>
                      <m:sSubPr>
                        <m:ctrlPr>
                          <a:rPr lang="ar-AE"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𝑆𝐶𝑅</m:t>
                        </m:r>
                      </m:e>
                      <m:sub>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𝐴</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𝐵</m:t>
                        </m:r>
                      </m:sub>
                    </m:sSub>
                    <m:r>
                      <a:rPr lang="en-US" b="0" i="0"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ad>
                      <m:radPr>
                        <m:degHide m:val="on"/>
                        <m:ctrlPr>
                          <a:rPr lang="fr-FR" i="1" smtClean="0">
                            <a:solidFill>
                              <a:srgbClr val="002060"/>
                            </a:solidFill>
                            <a:latin typeface="Cambria Math" panose="02040503050406030204" pitchFamily="18" charset="0"/>
                            <a:cs typeface="Calibri" panose="020F0502020204030204" pitchFamily="34" charset="0"/>
                            <a:sym typeface="Calibri"/>
                          </a:rPr>
                        </m:ctrlPr>
                      </m:radPr>
                      <m:deg/>
                      <m:e>
                        <m:sSup>
                          <m:sSupPr>
                            <m:ctrlPr>
                              <a:rPr lang="en-US" b="0" i="1" smtClean="0">
                                <a:solidFill>
                                  <a:srgbClr val="002060"/>
                                </a:solidFill>
                                <a:latin typeface="Cambria Math" panose="02040503050406030204" pitchFamily="18" charset="0"/>
                                <a:cs typeface="Calibri" panose="020F0502020204030204" pitchFamily="34" charset="0"/>
                                <a:sym typeface="Calibri"/>
                              </a:rPr>
                            </m:ctrlPr>
                          </m:sSupPr>
                          <m:e>
                            <m:r>
                              <a:rPr lang="en-US" b="0" i="1" smtClean="0">
                                <a:solidFill>
                                  <a:srgbClr val="002060"/>
                                </a:solidFill>
                                <a:latin typeface="Cambria Math" panose="02040503050406030204" pitchFamily="18" charset="0"/>
                                <a:cs typeface="Calibri" panose="020F0502020204030204" pitchFamily="34" charset="0"/>
                                <a:sym typeface="Calibri"/>
                              </a:rPr>
                              <m:t>5</m:t>
                            </m:r>
                          </m:e>
                          <m:sup>
                            <m:r>
                              <a:rPr lang="en-US" b="0" i="1" smtClean="0">
                                <a:solidFill>
                                  <a:srgbClr val="002060"/>
                                </a:solidFill>
                                <a:latin typeface="Cambria Math" panose="02040503050406030204" pitchFamily="18" charset="0"/>
                                <a:cs typeface="Calibri" panose="020F0502020204030204" pitchFamily="34" charset="0"/>
                                <a:sym typeface="Calibri"/>
                              </a:rPr>
                              <m:t>2</m:t>
                            </m:r>
                          </m:sup>
                        </m:sSup>
                        <m:r>
                          <a:rPr lang="en-US" b="0" i="1" smtClean="0">
                            <a:solidFill>
                              <a:srgbClr val="002060"/>
                            </a:solidFill>
                            <a:latin typeface="Cambria Math" panose="02040503050406030204" pitchFamily="18" charset="0"/>
                            <a:cs typeface="Calibri" panose="020F0502020204030204" pitchFamily="34" charset="0"/>
                            <a:sym typeface="Calibri"/>
                          </a:rPr>
                          <m:t>+</m:t>
                        </m:r>
                        <m:sSup>
                          <m:sSupPr>
                            <m:ctrlPr>
                              <a:rPr lang="en-US" i="1">
                                <a:solidFill>
                                  <a:srgbClr val="002060"/>
                                </a:solidFill>
                                <a:latin typeface="Cambria Math" panose="02040503050406030204" pitchFamily="18" charset="0"/>
                                <a:cs typeface="Calibri" panose="020F0502020204030204" pitchFamily="34" charset="0"/>
                                <a:sym typeface="Calibri"/>
                              </a:rPr>
                            </m:ctrlPr>
                          </m:sSupPr>
                          <m:e>
                            <m:r>
                              <a:rPr lang="en-US" b="0" i="1" smtClean="0">
                                <a:solidFill>
                                  <a:srgbClr val="002060"/>
                                </a:solidFill>
                                <a:latin typeface="Cambria Math" panose="02040503050406030204" pitchFamily="18" charset="0"/>
                                <a:cs typeface="Calibri" panose="020F0502020204030204" pitchFamily="34" charset="0"/>
                                <a:sym typeface="Calibri"/>
                              </a:rPr>
                              <m:t>6</m:t>
                            </m:r>
                          </m:e>
                          <m:sup>
                            <m:r>
                              <a:rPr lang="en-US" i="1">
                                <a:solidFill>
                                  <a:srgbClr val="002060"/>
                                </a:solidFill>
                                <a:latin typeface="Cambria Math" panose="02040503050406030204" pitchFamily="18" charset="0"/>
                                <a:cs typeface="Calibri" panose="020F0502020204030204" pitchFamily="34" charset="0"/>
                                <a:sym typeface="Calibri"/>
                              </a:rPr>
                              <m:t>2</m:t>
                            </m:r>
                          </m:sup>
                        </m:sSup>
                        <m:r>
                          <a:rPr lang="en-US" b="0" i="1" smtClean="0">
                            <a:solidFill>
                              <a:srgbClr val="002060"/>
                            </a:solidFill>
                            <a:latin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cs typeface="Calibri" panose="020F0502020204030204" pitchFamily="34" charset="0"/>
                            <a:sym typeface="Calibri"/>
                          </a:rPr>
                          <m:t>2</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5</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6</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30</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e>
                    </m:rad>
                    <m:r>
                      <a:rPr lang="fr-FR"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8</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89</m:t>
                    </m:r>
                  </m:oMath>
                </a14:m>
                <a:r>
                  <a:rPr lang="fr-FR" dirty="0">
                    <a:solidFill>
                      <a:srgbClr val="002060"/>
                    </a:solidFill>
                    <a:latin typeface="Calibri" panose="020F0502020204030204" pitchFamily="34" charset="0"/>
                    <a:ea typeface="Calibri"/>
                    <a:cs typeface="Calibri" panose="020F0502020204030204" pitchFamily="34" charset="0"/>
                    <a:sym typeface="Calibri"/>
                  </a:rPr>
                  <a:t>.</a:t>
                </a:r>
              </a:p>
              <a:p>
                <a:pPr lvl="0" algn="ctr"/>
                <a:endParaRPr lang="fr-FR" dirty="0">
                  <a:solidFill>
                    <a:srgbClr val="002060"/>
                  </a:solidFill>
                  <a:latin typeface="Calibri" panose="020F0502020204030204" pitchFamily="34" charset="0"/>
                  <a:ea typeface="Calibri"/>
                  <a:cs typeface="Calibri" panose="020F0502020204030204" pitchFamily="34" charset="0"/>
                  <a:sym typeface="Calibri"/>
                </a:endParaRPr>
              </a:p>
              <a:p>
                <a:pPr lvl="0" algn="just"/>
                <a:r>
                  <a:rPr lang="fr-FR" dirty="0">
                    <a:solidFill>
                      <a:srgbClr val="002060"/>
                    </a:solidFill>
                    <a:latin typeface="Calibri" panose="020F0502020204030204" pitchFamily="34" charset="0"/>
                    <a:ea typeface="Calibri"/>
                    <a:cs typeface="Calibri" panose="020F0502020204030204" pitchFamily="34" charset="0"/>
                    <a:sym typeface="Calibri"/>
                  </a:rPr>
                  <a:t>Et les projetés orthogonaux, donc les allocations d’après la méthode d’Euler, sont:</a:t>
                </a:r>
              </a:p>
              <a:p>
                <a:pPr lvl="0" algn="just"/>
                <a:r>
                  <a:rPr lang="fr-FR" dirty="0">
                    <a:solidFill>
                      <a:srgbClr val="002060"/>
                    </a:solidFill>
                    <a:latin typeface="Calibri" panose="020F0502020204030204" pitchFamily="34" charset="0"/>
                    <a:ea typeface="Calibri"/>
                    <a:cs typeface="Calibri" panose="020F0502020204030204" pitchFamily="34" charset="0"/>
                    <a:sym typeface="Calibri"/>
                  </a:rPr>
                  <a:t>Avec   </a:t>
                </a:r>
                <a14:m>
                  <m:oMath xmlns:m="http://schemas.openxmlformats.org/officeDocument/2006/math">
                    <m:r>
                      <a:rPr lang="fr-FR"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𝛾</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sSup>
                      <m:sSupPr>
                        <m:ctrlP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sSupPr>
                      <m:e>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𝑐𝑜𝑠</m:t>
                        </m:r>
                      </m:e>
                      <m:sup>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1</m:t>
                        </m:r>
                      </m:sup>
                    </m:sSup>
                    <m:d>
                      <m:dPr>
                        <m:ctrlP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0</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30</m:t>
                        </m:r>
                      </m:e>
                    </m:d>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107</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46</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oMath>
                </a14:m>
                <a:r>
                  <a:rPr lang="fr-FR" dirty="0">
                    <a:solidFill>
                      <a:srgbClr val="002060"/>
                    </a:solidFill>
                    <a:latin typeface="Calibri" panose="020F0502020204030204" pitchFamily="34" charset="0"/>
                    <a:ea typeface="Calibri"/>
                    <a:cs typeface="Calibri" panose="020F0502020204030204" pitchFamily="34" charset="0"/>
                    <a:sym typeface="Calibri"/>
                  </a:rPr>
                  <a:t>.</a:t>
                </a:r>
              </a:p>
              <a:p>
                <a:pPr lvl="0" algn="just"/>
                <a:endParaRPr lang="en-US" b="0" i="1" dirty="0">
                  <a:solidFill>
                    <a:srgbClr val="002060"/>
                  </a:solidFill>
                  <a:latin typeface="Cambria Math" panose="02040503050406030204" pitchFamily="18" charset="0"/>
                  <a:ea typeface="Calibri"/>
                  <a:cs typeface="Calibri" panose="020F0502020204030204" pitchFamily="34" charset="0"/>
                  <a:sym typeface="Calibri"/>
                </a:endParaRPr>
              </a:p>
              <a:p>
                <a:pPr lvl="0" algn="just"/>
                <a14:m>
                  <m:oMathPara xmlns:m="http://schemas.openxmlformats.org/officeDocument/2006/math">
                    <m:oMathParaPr>
                      <m:jc m:val="centerGroup"/>
                    </m:oMathParaPr>
                    <m:oMath xmlns:m="http://schemas.openxmlformats.org/officeDocument/2006/math">
                      <m:sSup>
                        <m:sSupPr>
                          <m:ctrlPr>
                            <a:rPr lang="en-US" b="0" i="1" smtClean="0">
                              <a:solidFill>
                                <a:srgbClr val="002060"/>
                              </a:solidFill>
                              <a:latin typeface="Cambria Math" panose="02040503050406030204" pitchFamily="18" charset="0"/>
                              <a:ea typeface="Calibri"/>
                              <a:cs typeface="Calibri" panose="020F0502020204030204" pitchFamily="34" charset="0"/>
                              <a:sym typeface="Calibri"/>
                            </a:rPr>
                          </m:ctrlPr>
                        </m:sSupPr>
                        <m:e>
                          <m:r>
                            <a:rPr lang="en-US" b="0" i="1" smtClean="0">
                              <a:solidFill>
                                <a:srgbClr val="002060"/>
                              </a:solidFill>
                              <a:latin typeface="Cambria Math" panose="02040503050406030204" pitchFamily="18" charset="0"/>
                              <a:ea typeface="Calibri"/>
                              <a:cs typeface="Calibri" panose="020F0502020204030204" pitchFamily="34" charset="0"/>
                              <a:sym typeface="Calibri"/>
                            </a:rPr>
                            <m:t>𝑎</m:t>
                          </m:r>
                        </m:e>
                        <m:sup>
                          <m:r>
                            <a:rPr lang="en-US" b="0" i="1" smtClean="0">
                              <a:solidFill>
                                <a:srgbClr val="002060"/>
                              </a:solidFill>
                              <a:latin typeface="Cambria Math" panose="02040503050406030204" pitchFamily="18" charset="0"/>
                              <a:ea typeface="Calibri"/>
                              <a:cs typeface="Calibri" panose="020F0502020204030204" pitchFamily="34" charset="0"/>
                              <a:sym typeface="Calibri"/>
                            </a:rPr>
                            <m:t>′</m:t>
                          </m:r>
                        </m:sup>
                      </m:sSup>
                      <m:r>
                        <a:rPr lang="en-US" b="0" i="1" smtClean="0">
                          <a:solidFill>
                            <a:srgbClr val="002060"/>
                          </a:solidFill>
                          <a:latin typeface="Cambria Math" panose="02040503050406030204" pitchFamily="18" charset="0"/>
                          <a:ea typeface="Calibri"/>
                          <a:cs typeface="Calibri" panose="020F0502020204030204" pitchFamily="34" charset="0"/>
                          <a:sym typeface="Calibri"/>
                        </a:rPr>
                        <m:t>= </m:t>
                      </m:r>
                      <m:f>
                        <m:fPr>
                          <m:ctrlPr>
                            <a:rPr lang="en-US" b="0" i="1" smtClean="0">
                              <a:solidFill>
                                <a:srgbClr val="002060"/>
                              </a:solidFill>
                              <a:latin typeface="Cambria Math" panose="02040503050406030204" pitchFamily="18" charset="0"/>
                              <a:cs typeface="Calibri" panose="020F0502020204030204" pitchFamily="34" charset="0"/>
                              <a:sym typeface="Calibri"/>
                            </a:rPr>
                          </m:ctrlPr>
                        </m:fPr>
                        <m:num>
                          <m:r>
                            <a:rPr lang="en-US" b="0" i="1" smtClean="0">
                              <a:solidFill>
                                <a:srgbClr val="002060"/>
                              </a:solidFill>
                              <a:latin typeface="Cambria Math" panose="02040503050406030204" pitchFamily="18" charset="0"/>
                              <a:cs typeface="Calibri" panose="020F0502020204030204" pitchFamily="34" charset="0"/>
                              <a:sym typeface="Calibri"/>
                            </a:rPr>
                            <m:t>𝑎</m:t>
                          </m:r>
                        </m:num>
                        <m:den>
                          <m:r>
                            <a:rPr lang="en-US" b="0" i="1" smtClean="0">
                              <a:solidFill>
                                <a:srgbClr val="002060"/>
                              </a:solidFill>
                              <a:latin typeface="Cambria Math" panose="02040503050406030204" pitchFamily="18" charset="0"/>
                              <a:cs typeface="Calibri" panose="020F0502020204030204" pitchFamily="34" charset="0"/>
                              <a:sym typeface="Calibri"/>
                            </a:rPr>
                            <m:t>𝑐</m:t>
                          </m:r>
                        </m:den>
                      </m:f>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d>
                        <m:dPr>
                          <m:ctrlP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𝑎</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𝑏</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func>
                            <m:funcPr>
                              <m:ctrlP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funcPr>
                            <m:fName>
                              <m:r>
                                <m:rPr>
                                  <m:sty m:val="p"/>
                                </m:rPr>
                                <a:rPr lang="en-US" b="0" i="0"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cos</m:t>
                              </m:r>
                            </m:fName>
                            <m:e>
                              <m:d>
                                <m:dPr>
                                  <m:ctrlP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𝛾</m:t>
                                  </m:r>
                                </m:e>
                              </m:d>
                            </m:e>
                          </m:func>
                        </m:e>
                      </m:d>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f>
                        <m:fPr>
                          <m:ctrlPr>
                            <a:rPr lang="en-US" i="1">
                              <a:solidFill>
                                <a:srgbClr val="002060"/>
                              </a:solidFill>
                              <a:latin typeface="Cambria Math" panose="02040503050406030204" pitchFamily="18" charset="0"/>
                              <a:cs typeface="Calibri" panose="020F0502020204030204" pitchFamily="34" charset="0"/>
                              <a:sym typeface="Calibri"/>
                            </a:rPr>
                          </m:ctrlPr>
                        </m:fPr>
                        <m:num>
                          <m:r>
                            <a:rPr lang="en-US" b="0" i="1" smtClean="0">
                              <a:solidFill>
                                <a:srgbClr val="002060"/>
                              </a:solidFill>
                              <a:latin typeface="Cambria Math" panose="02040503050406030204" pitchFamily="18" charset="0"/>
                              <a:cs typeface="Calibri" panose="020F0502020204030204" pitchFamily="34" charset="0"/>
                              <a:sym typeface="Calibri"/>
                            </a:rPr>
                            <m:t>5</m:t>
                          </m:r>
                        </m:num>
                        <m:den>
                          <m:r>
                            <a:rPr lang="en-US" b="0" i="1" smtClean="0">
                              <a:solidFill>
                                <a:srgbClr val="002060"/>
                              </a:solidFill>
                              <a:latin typeface="Cambria Math" panose="02040503050406030204" pitchFamily="18" charset="0"/>
                              <a:cs typeface="Calibri" panose="020F0502020204030204" pitchFamily="34" charset="0"/>
                              <a:sym typeface="Calibri"/>
                            </a:rPr>
                            <m:t>8</m:t>
                          </m:r>
                          <m:r>
                            <a:rPr lang="en-US" b="0" i="1" smtClean="0">
                              <a:solidFill>
                                <a:srgbClr val="002060"/>
                              </a:solidFill>
                              <a:latin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cs typeface="Calibri" panose="020F0502020204030204" pitchFamily="34" charset="0"/>
                              <a:sym typeface="Calibri"/>
                            </a:rPr>
                            <m:t>89</m:t>
                          </m:r>
                        </m:den>
                      </m:f>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d>
                        <m:dPr>
                          <m:ctrlP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5</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6</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func>
                            <m:funcPr>
                              <m:ctrlP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funcPr>
                            <m:fName>
                              <m:r>
                                <m:rPr>
                                  <m:sty m:val="p"/>
                                </m:rPr>
                                <a:rPr lang="en-US">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cos</m:t>
                              </m:r>
                            </m:fName>
                            <m:e>
                              <m:d>
                                <m:dPr>
                                  <m:ctrlP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107</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46</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e>
                              </m:d>
                            </m:e>
                          </m:func>
                        </m:e>
                      </m:d>
                      <m:r>
                        <a:rPr lang="fr-FR"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3</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83</m:t>
                      </m:r>
                    </m:oMath>
                  </m:oMathPara>
                </a14:m>
                <a:endParaRPr lang="fr-FR" dirty="0">
                  <a:solidFill>
                    <a:srgbClr val="002060"/>
                  </a:solidFill>
                  <a:latin typeface="Calibri" panose="020F0502020204030204" pitchFamily="34" charset="0"/>
                  <a:ea typeface="Calibri"/>
                  <a:cs typeface="Calibri" panose="020F0502020204030204" pitchFamily="34" charset="0"/>
                  <a:sym typeface="Calibri"/>
                </a:endParaRPr>
              </a:p>
              <a:p>
                <a:pPr lvl="0" algn="just"/>
                <a14:m>
                  <m:oMathPara xmlns:m="http://schemas.openxmlformats.org/officeDocument/2006/math">
                    <m:oMathParaPr>
                      <m:jc m:val="centerGroup"/>
                    </m:oMathParaPr>
                    <m:oMath xmlns:m="http://schemas.openxmlformats.org/officeDocument/2006/math">
                      <m:sSup>
                        <m:sSupPr>
                          <m:ctrlPr>
                            <a:rPr lang="en-US" b="0" i="1" smtClean="0">
                              <a:solidFill>
                                <a:srgbClr val="002060"/>
                              </a:solidFill>
                              <a:latin typeface="Cambria Math" panose="02040503050406030204" pitchFamily="18" charset="0"/>
                              <a:ea typeface="Calibri"/>
                              <a:cs typeface="Calibri" panose="020F0502020204030204" pitchFamily="34" charset="0"/>
                              <a:sym typeface="Calibri"/>
                            </a:rPr>
                          </m:ctrlPr>
                        </m:sSupPr>
                        <m:e>
                          <m:r>
                            <a:rPr lang="en-US" b="0" i="1" smtClean="0">
                              <a:solidFill>
                                <a:srgbClr val="002060"/>
                              </a:solidFill>
                              <a:latin typeface="Cambria Math" panose="02040503050406030204" pitchFamily="18" charset="0"/>
                              <a:ea typeface="Calibri"/>
                              <a:cs typeface="Calibri" panose="020F0502020204030204" pitchFamily="34" charset="0"/>
                              <a:sym typeface="Calibri"/>
                            </a:rPr>
                            <m:t>𝑏</m:t>
                          </m:r>
                        </m:e>
                        <m:sup>
                          <m:r>
                            <a:rPr lang="en-US" b="0" i="1" smtClean="0">
                              <a:solidFill>
                                <a:srgbClr val="002060"/>
                              </a:solidFill>
                              <a:latin typeface="Cambria Math" panose="02040503050406030204" pitchFamily="18" charset="0"/>
                              <a:ea typeface="Calibri"/>
                              <a:cs typeface="Calibri" panose="020F0502020204030204" pitchFamily="34" charset="0"/>
                              <a:sym typeface="Calibri"/>
                            </a:rPr>
                            <m:t>′</m:t>
                          </m:r>
                        </m:sup>
                      </m:sSup>
                      <m:r>
                        <a:rPr lang="en-US" b="0" i="1" smtClean="0">
                          <a:solidFill>
                            <a:srgbClr val="002060"/>
                          </a:solidFill>
                          <a:latin typeface="Cambria Math" panose="02040503050406030204" pitchFamily="18" charset="0"/>
                          <a:ea typeface="Calibri"/>
                          <a:cs typeface="Calibri" panose="020F0502020204030204" pitchFamily="34" charset="0"/>
                          <a:sym typeface="Calibri"/>
                        </a:rPr>
                        <m:t>= </m:t>
                      </m:r>
                      <m:f>
                        <m:fPr>
                          <m:ctrlPr>
                            <a:rPr lang="en-US" b="0" i="1" smtClean="0">
                              <a:solidFill>
                                <a:srgbClr val="002060"/>
                              </a:solidFill>
                              <a:latin typeface="Cambria Math" panose="02040503050406030204" pitchFamily="18" charset="0"/>
                              <a:cs typeface="Calibri" panose="020F0502020204030204" pitchFamily="34" charset="0"/>
                              <a:sym typeface="Calibri"/>
                            </a:rPr>
                          </m:ctrlPr>
                        </m:fPr>
                        <m:num>
                          <m:r>
                            <a:rPr lang="en-US" b="0" i="1" smtClean="0">
                              <a:solidFill>
                                <a:srgbClr val="002060"/>
                              </a:solidFill>
                              <a:latin typeface="Cambria Math" panose="02040503050406030204" pitchFamily="18" charset="0"/>
                              <a:cs typeface="Calibri" panose="020F0502020204030204" pitchFamily="34" charset="0"/>
                              <a:sym typeface="Calibri"/>
                            </a:rPr>
                            <m:t>𝑏</m:t>
                          </m:r>
                        </m:num>
                        <m:den>
                          <m:r>
                            <a:rPr lang="en-US" b="0" i="1" smtClean="0">
                              <a:solidFill>
                                <a:srgbClr val="002060"/>
                              </a:solidFill>
                              <a:latin typeface="Cambria Math" panose="02040503050406030204" pitchFamily="18" charset="0"/>
                              <a:cs typeface="Calibri" panose="020F0502020204030204" pitchFamily="34" charset="0"/>
                              <a:sym typeface="Calibri"/>
                            </a:rPr>
                            <m:t>𝑐</m:t>
                          </m:r>
                        </m:den>
                      </m:f>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𝑏</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𝑎</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func>
                        <m:funcPr>
                          <m:ctrlP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funcPr>
                        <m:fName>
                          <m:r>
                            <m:rPr>
                              <m:sty m:val="p"/>
                            </m:rPr>
                            <a:rPr lang="en-US" b="0" i="0"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cos</m:t>
                          </m:r>
                        </m:fName>
                        <m:e>
                          <m:d>
                            <m:dPr>
                              <m:ctrlP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𝛾</m:t>
                              </m:r>
                            </m:e>
                          </m:d>
                        </m:e>
                      </m:func>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f>
                        <m:fPr>
                          <m:ctrlPr>
                            <a:rPr lang="en-US" i="1">
                              <a:solidFill>
                                <a:srgbClr val="002060"/>
                              </a:solidFill>
                              <a:latin typeface="Cambria Math" panose="02040503050406030204" pitchFamily="18" charset="0"/>
                              <a:cs typeface="Calibri" panose="020F0502020204030204" pitchFamily="34" charset="0"/>
                              <a:sym typeface="Calibri"/>
                            </a:rPr>
                          </m:ctrlPr>
                        </m:fPr>
                        <m:num>
                          <m:r>
                            <a:rPr lang="en-US" b="0" i="1" smtClean="0">
                              <a:solidFill>
                                <a:srgbClr val="002060"/>
                              </a:solidFill>
                              <a:latin typeface="Cambria Math" panose="02040503050406030204" pitchFamily="18" charset="0"/>
                              <a:cs typeface="Calibri" panose="020F0502020204030204" pitchFamily="34" charset="0"/>
                              <a:sym typeface="Calibri"/>
                            </a:rPr>
                            <m:t>6</m:t>
                          </m:r>
                        </m:num>
                        <m:den>
                          <m:r>
                            <a:rPr lang="en-US" i="1">
                              <a:solidFill>
                                <a:srgbClr val="002060"/>
                              </a:solidFill>
                              <a:latin typeface="Cambria Math" panose="02040503050406030204" pitchFamily="18" charset="0"/>
                              <a:cs typeface="Calibri" panose="020F0502020204030204" pitchFamily="34" charset="0"/>
                              <a:sym typeface="Calibri"/>
                            </a:rPr>
                            <m:t>8</m:t>
                          </m:r>
                          <m:r>
                            <a:rPr lang="en-US" i="1">
                              <a:solidFill>
                                <a:srgbClr val="002060"/>
                              </a:solidFill>
                              <a:latin typeface="Cambria Math" panose="02040503050406030204" pitchFamily="18" charset="0"/>
                              <a:cs typeface="Calibri" panose="020F0502020204030204" pitchFamily="34" charset="0"/>
                              <a:sym typeface="Calibri"/>
                            </a:rPr>
                            <m:t>,</m:t>
                          </m:r>
                          <m:r>
                            <a:rPr lang="en-US" i="1">
                              <a:solidFill>
                                <a:srgbClr val="002060"/>
                              </a:solidFill>
                              <a:latin typeface="Cambria Math" panose="02040503050406030204" pitchFamily="18" charset="0"/>
                              <a:cs typeface="Calibri" panose="020F0502020204030204" pitchFamily="34" charset="0"/>
                              <a:sym typeface="Calibri"/>
                            </a:rPr>
                            <m:t>89</m:t>
                          </m:r>
                        </m:den>
                      </m:f>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d>
                        <m:dPr>
                          <m:ctrlP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6</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5</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func>
                            <m:funcPr>
                              <m:ctrlP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funcPr>
                            <m:fName>
                              <m:r>
                                <m:rPr>
                                  <m:sty m:val="p"/>
                                </m:rPr>
                                <a:rPr lang="en-US">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cos</m:t>
                              </m:r>
                            </m:fName>
                            <m:e>
                              <m:d>
                                <m:dPr>
                                  <m:ctrlP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107</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46</m:t>
                                  </m:r>
                                  <m:r>
                                    <a:rPr lang="en-US"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e>
                              </m:d>
                            </m:e>
                          </m:func>
                        </m:e>
                      </m:d>
                      <m:r>
                        <a:rPr lang="fr-FR" i="1">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5</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en-US" b="0" i="1" smtClean="0">
                          <a:solidFill>
                            <a:srgbClr val="002060"/>
                          </a:solidFill>
                          <a:latin typeface="Cambria Math" panose="02040503050406030204" pitchFamily="18" charset="0"/>
                          <a:ea typeface="Cambria Math" panose="02040503050406030204" pitchFamily="18" charset="0"/>
                          <a:cs typeface="Calibri" panose="020F0502020204030204" pitchFamily="34" charset="0"/>
                          <a:sym typeface="Calibri"/>
                        </a:rPr>
                        <m:t>06</m:t>
                      </m:r>
                    </m:oMath>
                  </m:oMathPara>
                </a14:m>
                <a:endParaRPr lang="fr-FR" b="1" dirty="0">
                  <a:solidFill>
                    <a:srgbClr val="002060"/>
                  </a:solidFill>
                  <a:latin typeface="Calibri" panose="020F0502020204030204" pitchFamily="34" charset="0"/>
                  <a:ea typeface="Calibri"/>
                  <a:cs typeface="Calibri" panose="020F0502020204030204" pitchFamily="34" charset="0"/>
                  <a:sym typeface="Calibri"/>
                </a:endParaRPr>
              </a:p>
            </p:txBody>
          </p:sp>
        </mc:Choice>
        <mc:Fallback xmlns="">
          <p:sp>
            <p:nvSpPr>
              <p:cNvPr id="635" name="Google Shape;635;p70"/>
              <p:cNvSpPr txBox="1">
                <a:spLocks noRot="1" noChangeAspect="1" noMove="1" noResize="1" noEditPoints="1" noAdjustHandles="1" noChangeArrowheads="1" noChangeShapeType="1" noTextEdit="1"/>
              </p:cNvSpPr>
              <p:nvPr/>
            </p:nvSpPr>
            <p:spPr>
              <a:xfrm>
                <a:off x="174914" y="701404"/>
                <a:ext cx="8539059" cy="3820814"/>
              </a:xfrm>
              <a:prstGeom prst="rect">
                <a:avLst/>
              </a:prstGeom>
              <a:blipFill>
                <a:blip r:embed="rId3"/>
                <a:stretch>
                  <a:fillRect l="-1000" t="-1276" r="-643"/>
                </a:stretch>
              </a:blipFill>
              <a:ln w="38100" cap="flat" cmpd="sng">
                <a:noFill/>
                <a:prstDash val="solid"/>
                <a:round/>
                <a:headEnd type="none" w="sm" len="sm"/>
                <a:tailEnd type="none" w="sm" len="sm"/>
              </a:ln>
              <a:effectLst/>
            </p:spPr>
            <p:txBody>
              <a:bodyPr/>
              <a:lstStyle/>
              <a:p>
                <a:r>
                  <a:rPr lang="fr-FR">
                    <a:noFill/>
                  </a:rPr>
                  <a:t> </a:t>
                </a:r>
              </a:p>
            </p:txBody>
          </p:sp>
        </mc:Fallback>
      </mc:AlternateContent>
      <p:pic>
        <p:nvPicPr>
          <p:cNvPr id="4" name="Picture 3">
            <a:extLst>
              <a:ext uri="{FF2B5EF4-FFF2-40B4-BE49-F238E27FC236}">
                <a16:creationId xmlns:a16="http://schemas.microsoft.com/office/drawing/2014/main" id="{09A579C6-C89D-0983-E3F8-CB7998CA8C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7709" y="4704622"/>
            <a:ext cx="4164204" cy="2039078"/>
          </a:xfrm>
          <a:prstGeom prst="rect">
            <a:avLst/>
          </a:prstGeom>
        </p:spPr>
      </p:pic>
    </p:spTree>
    <p:extLst>
      <p:ext uri="{BB962C8B-B14F-4D97-AF65-F5344CB8AC3E}">
        <p14:creationId xmlns:p14="http://schemas.microsoft.com/office/powerpoint/2010/main" val="174494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14</a:t>
            </a:fld>
            <a:endParaRPr lang="fr-FR" noProof="0"/>
          </a:p>
        </p:txBody>
      </p:sp>
      <p:sp>
        <p:nvSpPr>
          <p:cNvPr id="2" name="Titre 1"/>
          <p:cNvSpPr>
            <a:spLocks noGrp="1"/>
          </p:cNvSpPr>
          <p:nvPr>
            <p:ph type="title"/>
          </p:nvPr>
        </p:nvSpPr>
        <p:spPr/>
        <p:txBody>
          <a:bodyPr/>
          <a:lstStyle/>
          <a:p>
            <a:r>
              <a:rPr lang="fr-FR"/>
              <a:t>03</a:t>
            </a:r>
          </a:p>
        </p:txBody>
      </p:sp>
      <p:sp>
        <p:nvSpPr>
          <p:cNvPr id="12" name="Espace réservé du texte 11"/>
          <p:cNvSpPr>
            <a:spLocks noGrp="1"/>
          </p:cNvSpPr>
          <p:nvPr>
            <p:ph type="body" sz="quarter" idx="15"/>
          </p:nvPr>
        </p:nvSpPr>
        <p:spPr/>
        <p:txBody>
          <a:bodyPr/>
          <a:lstStyle/>
          <a:p>
            <a:r>
              <a:rPr lang="fr-FR" sz="4400" dirty="0"/>
              <a:t>Applications Numériques</a:t>
            </a:r>
          </a:p>
        </p:txBody>
      </p:sp>
      <p:sp>
        <p:nvSpPr>
          <p:cNvPr id="10" name="Espace réservé du texte 9"/>
          <p:cNvSpPr>
            <a:spLocks noGrp="1"/>
          </p:cNvSpPr>
          <p:nvPr>
            <p:ph type="body" sz="quarter" idx="13"/>
          </p:nvPr>
        </p:nvSpPr>
        <p:spPr/>
        <p:txBody>
          <a:bodyPr/>
          <a:lstStyle/>
          <a:p>
            <a:r>
              <a:rPr lang="fr-FR"/>
              <a:t> </a:t>
            </a:r>
          </a:p>
        </p:txBody>
      </p:sp>
      <p:sp>
        <p:nvSpPr>
          <p:cNvPr id="11" name="Espace réservé du texte 10"/>
          <p:cNvSpPr>
            <a:spLocks noGrp="1"/>
          </p:cNvSpPr>
          <p:nvPr>
            <p:ph type="body" sz="quarter" idx="14"/>
          </p:nvPr>
        </p:nvSpPr>
        <p:spPr/>
        <p:txBody>
          <a:bodyPr/>
          <a:lstStyle/>
          <a:p>
            <a:r>
              <a:rPr lang="fr-FR"/>
              <a:t> </a:t>
            </a:r>
          </a:p>
        </p:txBody>
      </p:sp>
    </p:spTree>
    <p:extLst>
      <p:ext uri="{BB962C8B-B14F-4D97-AF65-F5344CB8AC3E}">
        <p14:creationId xmlns:p14="http://schemas.microsoft.com/office/powerpoint/2010/main" val="112120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6"/>
          <p:cNvSpPr>
            <a:spLocks noGrp="1"/>
          </p:cNvSpPr>
          <p:nvPr>
            <p:ph type="title"/>
          </p:nvPr>
        </p:nvSpPr>
        <p:spPr>
          <a:xfrm>
            <a:off x="227447" y="0"/>
            <a:ext cx="8852337" cy="844598"/>
          </a:xfrm>
        </p:spPr>
        <p:txBody>
          <a:bodyPr/>
          <a:lstStyle/>
          <a:p>
            <a:r>
              <a:rPr lang="fr-FR" sz="2800" dirty="0">
                <a:solidFill>
                  <a:schemeClr val="accent5">
                    <a:lumMod val="50000"/>
                  </a:schemeClr>
                </a:solidFill>
                <a:latin typeface="Calibri" panose="020F0502020204030204" pitchFamily="34" charset="0"/>
                <a:cs typeface="Calibri" panose="020F0502020204030204" pitchFamily="34" charset="0"/>
              </a:rPr>
              <a:t>Application </a:t>
            </a:r>
            <a:r>
              <a:rPr lang="fr-FR" sz="2800" dirty="0">
                <a:solidFill>
                  <a:schemeClr val="accent2"/>
                </a:solidFill>
                <a:latin typeface="Calibri" panose="020F0502020204030204" pitchFamily="34" charset="0"/>
                <a:cs typeface="Calibri" panose="020F0502020204030204" pitchFamily="34" charset="0"/>
              </a:rPr>
              <a:t>numérique : Etude de l’effet de diversification des risques sur le capital à allouer</a:t>
            </a:r>
          </a:p>
        </p:txBody>
      </p:sp>
      <p:sp>
        <p:nvSpPr>
          <p:cNvPr id="2" name="Espace réservé du numéro de diapositive 1">
            <a:extLst>
              <a:ext uri="{FF2B5EF4-FFF2-40B4-BE49-F238E27FC236}">
                <a16:creationId xmlns:a16="http://schemas.microsoft.com/office/drawing/2014/main" id="{5694E958-6784-45B3-9A87-38F08748F1EE}"/>
              </a:ext>
            </a:extLst>
          </p:cNvPr>
          <p:cNvSpPr>
            <a:spLocks noGrp="1"/>
          </p:cNvSpPr>
          <p:nvPr>
            <p:ph type="sldNum" sz="quarter" idx="11"/>
          </p:nvPr>
        </p:nvSpPr>
        <p:spPr/>
        <p:txBody>
          <a:bodyPr/>
          <a:lstStyle/>
          <a:p>
            <a:fld id="{733122C9-A0B9-462F-8757-0847AD287B63}" type="slidenum">
              <a:rPr lang="fr-FR" noProof="0" smtClean="0"/>
              <a:pPr/>
              <a:t>15</a:t>
            </a:fld>
            <a:endParaRPr lang="fr-FR" noProof="0"/>
          </a:p>
        </p:txBody>
      </p:sp>
      <p:sp>
        <p:nvSpPr>
          <p:cNvPr id="3" name="ZoneTexte 2">
            <a:extLst>
              <a:ext uri="{FF2B5EF4-FFF2-40B4-BE49-F238E27FC236}">
                <a16:creationId xmlns:a16="http://schemas.microsoft.com/office/drawing/2014/main" id="{5DBA5235-14F9-46A1-88BC-4A0CF1B4ADD5}"/>
              </a:ext>
            </a:extLst>
          </p:cNvPr>
          <p:cNvSpPr txBox="1"/>
          <p:nvPr/>
        </p:nvSpPr>
        <p:spPr>
          <a:xfrm>
            <a:off x="227447" y="844598"/>
            <a:ext cx="8696325" cy="7879080"/>
          </a:xfrm>
          <a:prstGeom prst="rect">
            <a:avLst/>
          </a:prstGeom>
          <a:noFill/>
        </p:spPr>
        <p:txBody>
          <a:bodyPr wrap="square" rtlCol="0">
            <a:spAutoFit/>
          </a:bodyPr>
          <a:lstStyle/>
          <a:p>
            <a:pPr algn="just"/>
            <a:r>
              <a:rPr lang="fr-FR" b="1" dirty="0">
                <a:solidFill>
                  <a:schemeClr val="accent3"/>
                </a:solidFill>
                <a:latin typeface="Calibri" panose="020F0502020204030204" pitchFamily="34" charset="0"/>
                <a:cs typeface="Calibri" panose="020F0502020204030204" pitchFamily="34" charset="0"/>
              </a:rPr>
              <a:t>Contexte: </a:t>
            </a:r>
            <a:endParaRPr lang="fr-FR" b="1" dirty="0">
              <a:solidFill>
                <a:srgbClr val="002060"/>
              </a:solidFill>
              <a:latin typeface="Calibri" panose="020F0502020204030204" pitchFamily="34" charset="0"/>
              <a:cs typeface="Calibri" panose="020F0502020204030204" pitchFamily="34" charset="0"/>
            </a:endParaRPr>
          </a:p>
          <a:p>
            <a:pPr algn="just"/>
            <a:r>
              <a:rPr lang="fr-FR" dirty="0">
                <a:solidFill>
                  <a:srgbClr val="002060"/>
                </a:solidFill>
                <a:latin typeface="Calibri" panose="020F0502020204030204" pitchFamily="34" charset="0"/>
                <a:cs typeface="Calibri" panose="020F0502020204030204" pitchFamily="34" charset="0"/>
              </a:rPr>
              <a:t>Nous travaillons sur un portefeuille d’une entreprise de solutions </a:t>
            </a:r>
          </a:p>
          <a:p>
            <a:pPr algn="just"/>
            <a:r>
              <a:rPr lang="fr-FR" dirty="0">
                <a:solidFill>
                  <a:srgbClr val="002060"/>
                </a:solidFill>
                <a:latin typeface="Calibri" panose="020F0502020204030204" pitchFamily="34" charset="0"/>
                <a:cs typeface="Calibri" panose="020F0502020204030204" pitchFamily="34" charset="0"/>
              </a:rPr>
              <a:t>Financières comportant 5 Risques. </a:t>
            </a:r>
          </a:p>
          <a:p>
            <a:pPr algn="just"/>
            <a:endParaRPr lang="fr-FR" dirty="0">
              <a:solidFill>
                <a:srgbClr val="002060"/>
              </a:solidFill>
              <a:latin typeface="Calibri" panose="020F0502020204030204" pitchFamily="34" charset="0"/>
              <a:cs typeface="Calibri" panose="020F0502020204030204" pitchFamily="34" charset="0"/>
            </a:endParaRPr>
          </a:p>
          <a:p>
            <a:pPr algn="just"/>
            <a:r>
              <a:rPr lang="fr-FR" dirty="0">
                <a:solidFill>
                  <a:srgbClr val="002060"/>
                </a:solidFill>
                <a:latin typeface="Calibri" panose="020F0502020204030204" pitchFamily="34" charset="0"/>
                <a:cs typeface="Calibri" panose="020F0502020204030204" pitchFamily="34" charset="0"/>
              </a:rPr>
              <a:t>Notre expert a un capital de 10 M€ pour faire face aux risques.</a:t>
            </a:r>
          </a:p>
          <a:p>
            <a:pPr algn="just"/>
            <a:endParaRPr lang="fr-FR" sz="1400" dirty="0">
              <a:solidFill>
                <a:schemeClr val="accent5">
                  <a:lumMod val="50000"/>
                </a:schemeClr>
              </a:solidFill>
              <a:latin typeface="Calibri" panose="020F0502020204030204" pitchFamily="34" charset="0"/>
              <a:cs typeface="Calibri" panose="020F0502020204030204" pitchFamily="34" charset="0"/>
            </a:endParaRPr>
          </a:p>
          <a:p>
            <a:pPr algn="just"/>
            <a:endParaRPr lang="fr-FR" b="1" dirty="0">
              <a:solidFill>
                <a:schemeClr val="accent3"/>
              </a:solidFill>
              <a:latin typeface="Calibri" panose="020F0502020204030204" pitchFamily="34" charset="0"/>
              <a:cs typeface="Calibri" panose="020F0502020204030204" pitchFamily="34" charset="0"/>
            </a:endParaRPr>
          </a:p>
          <a:p>
            <a:pPr algn="just"/>
            <a:r>
              <a:rPr lang="fr-FR" b="1" dirty="0">
                <a:solidFill>
                  <a:schemeClr val="accent3"/>
                </a:solidFill>
                <a:latin typeface="Calibri" panose="020F0502020204030204" pitchFamily="34" charset="0"/>
                <a:cs typeface="Calibri" panose="020F0502020204030204" pitchFamily="34" charset="0"/>
              </a:rPr>
              <a:t>Deux méthodes sont mises en application  </a:t>
            </a:r>
            <a:r>
              <a:rPr lang="fr-FR" dirty="0">
                <a:solidFill>
                  <a:schemeClr val="accent3"/>
                </a:solidFill>
                <a:latin typeface="Calibri" panose="020F0502020204030204" pitchFamily="34" charset="0"/>
                <a:cs typeface="Calibri" panose="020F0502020204030204" pitchFamily="34" charset="0"/>
              </a:rPr>
              <a:t>:</a:t>
            </a:r>
          </a:p>
          <a:p>
            <a:pPr algn="just"/>
            <a:endParaRPr lang="fr-FR" b="1" dirty="0">
              <a:solidFill>
                <a:srgbClr val="002060"/>
              </a:solidFill>
              <a:latin typeface="Calibri" panose="020F0502020204030204" pitchFamily="34" charset="0"/>
              <a:cs typeface="Calibri" panose="020F0502020204030204" pitchFamily="34" charset="0"/>
            </a:endParaRPr>
          </a:p>
          <a:p>
            <a:pPr algn="just"/>
            <a:r>
              <a:rPr lang="fr-FR" b="1" dirty="0">
                <a:solidFill>
                  <a:srgbClr val="002060"/>
                </a:solidFill>
                <a:latin typeface="Calibri" panose="020F0502020204030204" pitchFamily="34" charset="0"/>
                <a:cs typeface="Calibri" panose="020F0502020204030204" pitchFamily="34" charset="0"/>
              </a:rPr>
              <a:t>1- Méthode Gaussienne (1000 simulations sur le portefeuille)</a:t>
            </a:r>
          </a:p>
          <a:p>
            <a:pPr algn="just"/>
            <a:endParaRPr lang="fr-FR" b="1" dirty="0">
              <a:solidFill>
                <a:srgbClr val="002060"/>
              </a:solidFill>
              <a:latin typeface="Calibri" panose="020F0502020204030204" pitchFamily="34" charset="0"/>
              <a:cs typeface="Calibri" panose="020F0502020204030204" pitchFamily="34" charset="0"/>
            </a:endParaRPr>
          </a:p>
          <a:p>
            <a:pPr marL="285750" indent="-285750">
              <a:buClr>
                <a:schemeClr val="accent2"/>
              </a:buClr>
              <a:buFont typeface="Wingdings" panose="05000000000000000000" pitchFamily="2" charset="2"/>
              <a:buChar char="ü"/>
            </a:pPr>
            <a:r>
              <a:rPr lang="fr-FR" dirty="0">
                <a:solidFill>
                  <a:srgbClr val="002060"/>
                </a:solidFill>
                <a:latin typeface="Calibri" panose="020F0502020204030204" pitchFamily="34" charset="0"/>
                <a:cs typeface="Calibri" panose="020F0502020204030204" pitchFamily="34" charset="0"/>
              </a:rPr>
              <a:t>Génération de 1000 simulations de nos 5 risques qui sont indépendantes et identiquement distribués </a:t>
            </a:r>
          </a:p>
          <a:p>
            <a:pPr marL="285750" indent="-285750">
              <a:buClr>
                <a:schemeClr val="accent2"/>
              </a:buClr>
              <a:buFont typeface="Wingdings" panose="05000000000000000000" pitchFamily="2" charset="2"/>
              <a:buChar char="ü"/>
            </a:pPr>
            <a:r>
              <a:rPr lang="fr-FR" dirty="0">
                <a:solidFill>
                  <a:srgbClr val="002060"/>
                </a:solidFill>
                <a:latin typeface="Calibri" panose="020F0502020204030204" pitchFamily="34" charset="0"/>
                <a:cs typeface="Calibri" panose="020F0502020204030204" pitchFamily="34" charset="0"/>
              </a:rPr>
              <a:t>Règle fondée sur la Var/</a:t>
            </a:r>
            <a:r>
              <a:rPr lang="fr-FR" dirty="0" err="1">
                <a:solidFill>
                  <a:srgbClr val="002060"/>
                </a:solidFill>
                <a:latin typeface="Calibri" panose="020F0502020204030204" pitchFamily="34" charset="0"/>
                <a:cs typeface="Calibri" panose="020F0502020204030204" pitchFamily="34" charset="0"/>
              </a:rPr>
              <a:t>TVaR</a:t>
            </a:r>
            <a:endParaRPr lang="fr-FR" b="1" dirty="0">
              <a:solidFill>
                <a:srgbClr val="002060"/>
              </a:solidFill>
              <a:latin typeface="Calibri" panose="020F0502020204030204" pitchFamily="34" charset="0"/>
              <a:cs typeface="Calibri" panose="020F0502020204030204" pitchFamily="34" charset="0"/>
            </a:endParaRPr>
          </a:p>
          <a:p>
            <a:pPr algn="just"/>
            <a:endParaRPr lang="fr-FR" b="1" dirty="0">
              <a:solidFill>
                <a:srgbClr val="002060"/>
              </a:solidFill>
              <a:latin typeface="Calibri" panose="020F0502020204030204" pitchFamily="34" charset="0"/>
              <a:cs typeface="Calibri" panose="020F0502020204030204" pitchFamily="34" charset="0"/>
            </a:endParaRPr>
          </a:p>
          <a:p>
            <a:pPr algn="just"/>
            <a:r>
              <a:rPr lang="fr-FR" b="1" dirty="0">
                <a:solidFill>
                  <a:srgbClr val="002060"/>
                </a:solidFill>
                <a:latin typeface="Calibri" panose="020F0502020204030204" pitchFamily="34" charset="0"/>
                <a:cs typeface="Calibri" panose="020F0502020204030204" pitchFamily="34" charset="0"/>
              </a:rPr>
              <a:t>2- Méthode Standalone à partir des calculs de SCR par risques ou par branches </a:t>
            </a:r>
          </a:p>
          <a:p>
            <a:pPr algn="just"/>
            <a:endParaRPr lang="fr-FR" b="1" dirty="0">
              <a:solidFill>
                <a:srgbClr val="00206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fr-FR" dirty="0">
                <a:solidFill>
                  <a:srgbClr val="002060"/>
                </a:solidFill>
                <a:latin typeface="Calibri" panose="020F0502020204030204" pitchFamily="34" charset="0"/>
                <a:cs typeface="Calibri" panose="020F0502020204030204" pitchFamily="34" charset="0"/>
              </a:rPr>
              <a:t>Méthode basée sur une simulation (reprise des résultats en étape 1)</a:t>
            </a:r>
          </a:p>
          <a:p>
            <a:pPr marL="285750" lvl="0" indent="-285750">
              <a:buFont typeface="Wingdings" panose="05000000000000000000" pitchFamily="2" charset="2"/>
              <a:buChar char="ü"/>
            </a:pPr>
            <a:r>
              <a:rPr lang="fr-FR" dirty="0">
                <a:solidFill>
                  <a:srgbClr val="002060"/>
                </a:solidFill>
                <a:latin typeface="Calibri" panose="020F0502020204030204" pitchFamily="34" charset="0"/>
                <a:cs typeface="Calibri" panose="020F0502020204030204" pitchFamily="34" charset="0"/>
              </a:rPr>
              <a:t>Règle fondée sur le SCR et la matrice de dépendance stochastique</a:t>
            </a:r>
          </a:p>
          <a:p>
            <a:pPr algn="just"/>
            <a:endParaRPr lang="fr-FR" dirty="0">
              <a:solidFill>
                <a:schemeClr val="accent5">
                  <a:lumMod val="50000"/>
                </a:schemeClr>
              </a:solidFill>
            </a:endParaRPr>
          </a:p>
          <a:p>
            <a:pPr algn="just"/>
            <a:endParaRPr lang="fr-FR" sz="1600" b="1" dirty="0">
              <a:solidFill>
                <a:schemeClr val="accent3"/>
              </a:solidFill>
              <a:latin typeface="Calibri" panose="020F0502020204030204" pitchFamily="34" charset="0"/>
              <a:cs typeface="Calibri" panose="020F0502020204030204" pitchFamily="34" charset="0"/>
            </a:endParaRPr>
          </a:p>
          <a:p>
            <a:pPr algn="just"/>
            <a:endParaRPr lang="fr-FR" sz="1600" b="1" dirty="0">
              <a:solidFill>
                <a:schemeClr val="accent3"/>
              </a:solidFill>
              <a:latin typeface="Calibri" panose="020F0502020204030204" pitchFamily="34" charset="0"/>
              <a:cs typeface="Calibri" panose="020F0502020204030204" pitchFamily="34" charset="0"/>
            </a:endParaRPr>
          </a:p>
          <a:p>
            <a:pPr algn="just"/>
            <a:endParaRPr lang="fr-FR" sz="1600" b="1" dirty="0">
              <a:solidFill>
                <a:schemeClr val="accent3"/>
              </a:solidFill>
              <a:latin typeface="Calibri" panose="020F0502020204030204" pitchFamily="34" charset="0"/>
              <a:cs typeface="Calibri" panose="020F0502020204030204" pitchFamily="34" charset="0"/>
            </a:endParaRPr>
          </a:p>
          <a:p>
            <a:pPr algn="just"/>
            <a:endParaRPr lang="fr-FR" sz="1600" b="1" dirty="0">
              <a:solidFill>
                <a:schemeClr val="accent3"/>
              </a:solidFill>
              <a:latin typeface="Calibri" panose="020F0502020204030204" pitchFamily="34" charset="0"/>
              <a:cs typeface="Calibri" panose="020F0502020204030204" pitchFamily="34" charset="0"/>
            </a:endParaRPr>
          </a:p>
          <a:p>
            <a:pPr algn="just"/>
            <a:endParaRPr lang="fr-FR" sz="1600" b="1" dirty="0">
              <a:solidFill>
                <a:schemeClr val="accent3"/>
              </a:solidFill>
              <a:latin typeface="Calibri" panose="020F0502020204030204" pitchFamily="34" charset="0"/>
              <a:cs typeface="Calibri" panose="020F0502020204030204" pitchFamily="34" charset="0"/>
            </a:endParaRPr>
          </a:p>
          <a:p>
            <a:pPr algn="just"/>
            <a:endParaRPr lang="fr-FR" sz="1600" b="1" dirty="0">
              <a:solidFill>
                <a:schemeClr val="accent3"/>
              </a:solidFill>
              <a:latin typeface="Calibri" panose="020F0502020204030204" pitchFamily="34" charset="0"/>
              <a:cs typeface="Calibri" panose="020F0502020204030204" pitchFamily="34" charset="0"/>
            </a:endParaRPr>
          </a:p>
          <a:p>
            <a:pPr algn="just"/>
            <a:endParaRPr lang="fr-FR" dirty="0">
              <a:solidFill>
                <a:schemeClr val="accent5">
                  <a:lumMod val="50000"/>
                </a:schemeClr>
              </a:solidFill>
            </a:endParaRPr>
          </a:p>
          <a:p>
            <a:pPr algn="just"/>
            <a:endParaRPr lang="fr-FR" dirty="0">
              <a:solidFill>
                <a:schemeClr val="accent5">
                  <a:lumMod val="50000"/>
                </a:schemeClr>
              </a:solidFill>
            </a:endParaRPr>
          </a:p>
        </p:txBody>
      </p:sp>
      <p:pic>
        <p:nvPicPr>
          <p:cNvPr id="4" name="Image 3"/>
          <p:cNvPicPr>
            <a:picLocks noChangeAspect="1"/>
          </p:cNvPicPr>
          <p:nvPr/>
        </p:nvPicPr>
        <p:blipFill>
          <a:blip r:embed="rId3"/>
          <a:stretch>
            <a:fillRect/>
          </a:stretch>
        </p:blipFill>
        <p:spPr>
          <a:xfrm>
            <a:off x="5077452" y="844598"/>
            <a:ext cx="5038201" cy="2584402"/>
          </a:xfrm>
          <a:prstGeom prst="rect">
            <a:avLst/>
          </a:prstGeom>
        </p:spPr>
      </p:pic>
    </p:spTree>
    <p:extLst>
      <p:ext uri="{BB962C8B-B14F-4D97-AF65-F5344CB8AC3E}">
        <p14:creationId xmlns:p14="http://schemas.microsoft.com/office/powerpoint/2010/main" val="136407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6"/>
          <p:cNvSpPr>
            <a:spLocks noGrp="1"/>
          </p:cNvSpPr>
          <p:nvPr>
            <p:ph type="title"/>
          </p:nvPr>
        </p:nvSpPr>
        <p:spPr>
          <a:xfrm>
            <a:off x="246935" y="-66791"/>
            <a:ext cx="8852337" cy="426097"/>
          </a:xfrm>
        </p:spPr>
        <p:txBody>
          <a:bodyPr/>
          <a:lstStyle/>
          <a:p>
            <a:pPr lvl="0"/>
            <a:r>
              <a:rPr lang="fr-FR" sz="3600" dirty="0">
                <a:solidFill>
                  <a:srgbClr val="002060"/>
                </a:solidFill>
                <a:latin typeface="Calibri" panose="020F0502020204030204" pitchFamily="34" charset="0"/>
                <a:cs typeface="Calibri" panose="020F0502020204030204" pitchFamily="34" charset="0"/>
              </a:rPr>
              <a:t>Méthode Gaussienne</a:t>
            </a:r>
          </a:p>
        </p:txBody>
      </p:sp>
      <p:sp>
        <p:nvSpPr>
          <p:cNvPr id="5" name="Espace réservé du numéro de diapositive 4"/>
          <p:cNvSpPr>
            <a:spLocks noGrp="1"/>
          </p:cNvSpPr>
          <p:nvPr>
            <p:ph type="sldNum" sz="quarter" idx="11"/>
          </p:nvPr>
        </p:nvSpPr>
        <p:spPr>
          <a:xfrm>
            <a:off x="8461229" y="6234803"/>
            <a:ext cx="322771" cy="324000"/>
          </a:xfrm>
        </p:spPr>
        <p:txBody>
          <a:bodyPr/>
          <a:lstStyle/>
          <a:p>
            <a:fld id="{733122C9-A0B9-462F-8757-0847AD287B63}" type="slidenum">
              <a:rPr lang="fr-FR" noProof="0" smtClean="0"/>
              <a:pPr/>
              <a:t>16</a:t>
            </a:fld>
            <a:endParaRPr lang="fr-FR" noProof="0"/>
          </a:p>
        </p:txBody>
      </p:sp>
      <p:sp>
        <p:nvSpPr>
          <p:cNvPr id="6" name="Titre 6">
            <a:extLst>
              <a:ext uri="{FF2B5EF4-FFF2-40B4-BE49-F238E27FC236}">
                <a16:creationId xmlns:a16="http://schemas.microsoft.com/office/drawing/2014/main" id="{E95A839B-0138-4969-B914-9D5F496A3AB4}"/>
              </a:ext>
            </a:extLst>
          </p:cNvPr>
          <p:cNvSpPr txBox="1">
            <a:spLocks/>
          </p:cNvSpPr>
          <p:nvPr/>
        </p:nvSpPr>
        <p:spPr bwMode="gray">
          <a:xfrm>
            <a:off x="112275" y="32159"/>
            <a:ext cx="8852337" cy="53944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100" b="1" kern="1200">
                <a:solidFill>
                  <a:schemeClr val="accent1"/>
                </a:solidFill>
                <a:latin typeface="+mj-lt"/>
                <a:ea typeface="+mj-ea"/>
                <a:cs typeface="+mj-cs"/>
              </a:defRPr>
            </a:lvl1pPr>
          </a:lstStyle>
          <a:p>
            <a:endParaRPr lang="fr-FR" sz="2400" u="sng">
              <a:solidFill>
                <a:schemeClr val="accent5">
                  <a:lumMod val="50000"/>
                </a:schemeClr>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10389B7-04FE-45E5-BA22-1FCE67F12AAC}"/>
              </a:ext>
            </a:extLst>
          </p:cNvPr>
          <p:cNvSpPr/>
          <p:nvPr/>
        </p:nvSpPr>
        <p:spPr>
          <a:xfrm>
            <a:off x="255399" y="356271"/>
            <a:ext cx="8621004" cy="5878532"/>
          </a:xfrm>
          <a:prstGeom prst="rect">
            <a:avLst/>
          </a:prstGeom>
        </p:spPr>
        <p:txBody>
          <a:bodyPr wrap="square">
            <a:spAutoFit/>
          </a:bodyPr>
          <a:lstStyle/>
          <a:p>
            <a:pPr marL="800100" lvl="1" indent="-342900" algn="just">
              <a:buAutoNum type="arabicPeriod"/>
            </a:pPr>
            <a:r>
              <a:rPr lang="fr-FR" b="1" dirty="0">
                <a:solidFill>
                  <a:schemeClr val="accent3"/>
                </a:solidFill>
                <a:latin typeface="Calibri" panose="020F0502020204030204" pitchFamily="34" charset="0"/>
              </a:rPr>
              <a:t>Génération de 1000 simulations</a:t>
            </a:r>
          </a:p>
          <a:p>
            <a:pPr lvl="1" algn="just"/>
            <a:r>
              <a:rPr lang="fr-FR" dirty="0">
                <a:solidFill>
                  <a:srgbClr val="002060"/>
                </a:solidFill>
                <a:latin typeface="Calibri" panose="020F0502020204030204" pitchFamily="34" charset="0"/>
              </a:rPr>
              <a:t>N’ayant pas d’historique de portefeuille, Partons de 1000 simulations à partir des 5 risques indépendants et identiquement distribuées.</a:t>
            </a: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b="1" dirty="0">
              <a:solidFill>
                <a:schemeClr val="accent3"/>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p:txBody>
      </p:sp>
      <p:pic>
        <p:nvPicPr>
          <p:cNvPr id="2" name="Image 1">
            <a:extLst>
              <a:ext uri="{FF2B5EF4-FFF2-40B4-BE49-F238E27FC236}">
                <a16:creationId xmlns:a16="http://schemas.microsoft.com/office/drawing/2014/main" id="{5620AFBE-D8BD-441A-8006-EA3F3BA708B6}"/>
              </a:ext>
            </a:extLst>
          </p:cNvPr>
          <p:cNvPicPr>
            <a:picLocks noChangeAspect="1"/>
          </p:cNvPicPr>
          <p:nvPr/>
        </p:nvPicPr>
        <p:blipFill>
          <a:blip r:embed="rId3"/>
          <a:stretch>
            <a:fillRect/>
          </a:stretch>
        </p:blipFill>
        <p:spPr>
          <a:xfrm>
            <a:off x="267597" y="1406488"/>
            <a:ext cx="5477052" cy="2275083"/>
          </a:xfrm>
          <a:prstGeom prst="rect">
            <a:avLst/>
          </a:prstGeom>
          <a:ln>
            <a:solidFill>
              <a:srgbClr val="002060"/>
            </a:solidFill>
          </a:ln>
        </p:spPr>
      </p:pic>
      <p:sp>
        <p:nvSpPr>
          <p:cNvPr id="7" name="Flèche : bas 6">
            <a:extLst>
              <a:ext uri="{FF2B5EF4-FFF2-40B4-BE49-F238E27FC236}">
                <a16:creationId xmlns:a16="http://schemas.microsoft.com/office/drawing/2014/main" id="{46FF0FE8-D9C6-43C6-8FC5-FCEE3BF71C6A}"/>
              </a:ext>
            </a:extLst>
          </p:cNvPr>
          <p:cNvSpPr/>
          <p:nvPr/>
        </p:nvSpPr>
        <p:spPr>
          <a:xfrm>
            <a:off x="3006123" y="3800868"/>
            <a:ext cx="225092" cy="39700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grpSp>
        <p:nvGrpSpPr>
          <p:cNvPr id="3" name="Groupe 2">
            <a:extLst>
              <a:ext uri="{FF2B5EF4-FFF2-40B4-BE49-F238E27FC236}">
                <a16:creationId xmlns:a16="http://schemas.microsoft.com/office/drawing/2014/main" id="{B2FCD77D-B946-E94F-5C5F-1E5802AA49B8}"/>
              </a:ext>
            </a:extLst>
          </p:cNvPr>
          <p:cNvGrpSpPr/>
          <p:nvPr/>
        </p:nvGrpSpPr>
        <p:grpSpPr>
          <a:xfrm>
            <a:off x="167190" y="4317167"/>
            <a:ext cx="8375679" cy="2275084"/>
            <a:chOff x="241597" y="4102173"/>
            <a:chExt cx="8375679" cy="2275084"/>
          </a:xfrm>
        </p:grpSpPr>
        <p:pic>
          <p:nvPicPr>
            <p:cNvPr id="9" name="Image 8">
              <a:extLst>
                <a:ext uri="{FF2B5EF4-FFF2-40B4-BE49-F238E27FC236}">
                  <a16:creationId xmlns:a16="http://schemas.microsoft.com/office/drawing/2014/main" id="{5102A830-E73F-6B7D-B78E-54BDBAE9C4F8}"/>
                </a:ext>
              </a:extLst>
            </p:cNvPr>
            <p:cNvPicPr>
              <a:picLocks noChangeAspect="1"/>
            </p:cNvPicPr>
            <p:nvPr/>
          </p:nvPicPr>
          <p:blipFill>
            <a:blip r:embed="rId4"/>
            <a:stretch>
              <a:fillRect/>
            </a:stretch>
          </p:blipFill>
          <p:spPr>
            <a:xfrm>
              <a:off x="241597" y="4102173"/>
              <a:ext cx="8375679" cy="2275084"/>
            </a:xfrm>
            <a:prstGeom prst="rect">
              <a:avLst/>
            </a:prstGeom>
            <a:ln>
              <a:solidFill>
                <a:srgbClr val="002060"/>
              </a:solidFill>
            </a:ln>
          </p:spPr>
        </p:pic>
        <p:sp>
          <p:nvSpPr>
            <p:cNvPr id="10" name="ZoneTexte 9">
              <a:extLst>
                <a:ext uri="{FF2B5EF4-FFF2-40B4-BE49-F238E27FC236}">
                  <a16:creationId xmlns:a16="http://schemas.microsoft.com/office/drawing/2014/main" id="{5DF29612-7B10-9E50-EB2F-3071818F7CC4}"/>
                </a:ext>
              </a:extLst>
            </p:cNvPr>
            <p:cNvSpPr txBox="1"/>
            <p:nvPr/>
          </p:nvSpPr>
          <p:spPr>
            <a:xfrm>
              <a:off x="838726" y="5143218"/>
              <a:ext cx="532874" cy="215444"/>
            </a:xfrm>
            <a:prstGeom prst="rect">
              <a:avLst/>
            </a:prstGeom>
            <a:solidFill>
              <a:srgbClr val="DDE7F2"/>
            </a:solidFill>
          </p:spPr>
          <p:txBody>
            <a:bodyPr wrap="square" rtlCol="0">
              <a:spAutoFit/>
            </a:bodyPr>
            <a:lstStyle/>
            <a:p>
              <a:r>
                <a:rPr lang="fr-FR" sz="800" b="1" dirty="0"/>
                <a:t>X(1,j)</a:t>
              </a:r>
            </a:p>
          </p:txBody>
        </p:sp>
        <p:sp>
          <p:nvSpPr>
            <p:cNvPr id="11" name="ZoneTexte 10">
              <a:extLst>
                <a:ext uri="{FF2B5EF4-FFF2-40B4-BE49-F238E27FC236}">
                  <a16:creationId xmlns:a16="http://schemas.microsoft.com/office/drawing/2014/main" id="{F32B0A53-BDD5-3A5A-12A4-5251A79AA7E5}"/>
                </a:ext>
              </a:extLst>
            </p:cNvPr>
            <p:cNvSpPr txBox="1"/>
            <p:nvPr/>
          </p:nvSpPr>
          <p:spPr>
            <a:xfrm>
              <a:off x="1933560" y="5143218"/>
              <a:ext cx="532874" cy="215444"/>
            </a:xfrm>
            <a:prstGeom prst="rect">
              <a:avLst/>
            </a:prstGeom>
            <a:solidFill>
              <a:srgbClr val="DDE7F2"/>
            </a:solidFill>
          </p:spPr>
          <p:txBody>
            <a:bodyPr wrap="square" rtlCol="0">
              <a:spAutoFit/>
            </a:bodyPr>
            <a:lstStyle/>
            <a:p>
              <a:r>
                <a:rPr lang="fr-FR" sz="800" b="1" dirty="0"/>
                <a:t>X(2,j)</a:t>
              </a:r>
            </a:p>
          </p:txBody>
        </p:sp>
        <p:sp>
          <p:nvSpPr>
            <p:cNvPr id="12" name="ZoneTexte 11">
              <a:extLst>
                <a:ext uri="{FF2B5EF4-FFF2-40B4-BE49-F238E27FC236}">
                  <a16:creationId xmlns:a16="http://schemas.microsoft.com/office/drawing/2014/main" id="{92F147B4-C4FE-0BFE-93A8-00728D154547}"/>
                </a:ext>
              </a:extLst>
            </p:cNvPr>
            <p:cNvSpPr txBox="1"/>
            <p:nvPr/>
          </p:nvSpPr>
          <p:spPr>
            <a:xfrm>
              <a:off x="3009536" y="5143218"/>
              <a:ext cx="532874" cy="215444"/>
            </a:xfrm>
            <a:prstGeom prst="rect">
              <a:avLst/>
            </a:prstGeom>
            <a:solidFill>
              <a:srgbClr val="DDE7F2"/>
            </a:solidFill>
          </p:spPr>
          <p:txBody>
            <a:bodyPr wrap="square" rtlCol="0">
              <a:spAutoFit/>
            </a:bodyPr>
            <a:lstStyle/>
            <a:p>
              <a:r>
                <a:rPr lang="fr-FR" sz="800" b="1" dirty="0"/>
                <a:t>X(3,j)</a:t>
              </a:r>
            </a:p>
          </p:txBody>
        </p:sp>
        <p:sp>
          <p:nvSpPr>
            <p:cNvPr id="13" name="ZoneTexte 12">
              <a:extLst>
                <a:ext uri="{FF2B5EF4-FFF2-40B4-BE49-F238E27FC236}">
                  <a16:creationId xmlns:a16="http://schemas.microsoft.com/office/drawing/2014/main" id="{15DF20BB-DA7F-7951-057B-441AD5168DA3}"/>
                </a:ext>
              </a:extLst>
            </p:cNvPr>
            <p:cNvSpPr txBox="1"/>
            <p:nvPr/>
          </p:nvSpPr>
          <p:spPr>
            <a:xfrm>
              <a:off x="4272006" y="5143218"/>
              <a:ext cx="532874" cy="215444"/>
            </a:xfrm>
            <a:prstGeom prst="rect">
              <a:avLst/>
            </a:prstGeom>
            <a:solidFill>
              <a:srgbClr val="DDE7F2"/>
            </a:solidFill>
          </p:spPr>
          <p:txBody>
            <a:bodyPr wrap="square" rtlCol="0">
              <a:spAutoFit/>
            </a:bodyPr>
            <a:lstStyle/>
            <a:p>
              <a:r>
                <a:rPr lang="fr-FR" sz="800" b="1" dirty="0"/>
                <a:t>X(4,j)</a:t>
              </a:r>
            </a:p>
          </p:txBody>
        </p:sp>
        <p:sp>
          <p:nvSpPr>
            <p:cNvPr id="14" name="ZoneTexte 13">
              <a:extLst>
                <a:ext uri="{FF2B5EF4-FFF2-40B4-BE49-F238E27FC236}">
                  <a16:creationId xmlns:a16="http://schemas.microsoft.com/office/drawing/2014/main" id="{9C8C2EA2-D158-119E-5640-C36DC8303410}"/>
                </a:ext>
              </a:extLst>
            </p:cNvPr>
            <p:cNvSpPr txBox="1"/>
            <p:nvPr/>
          </p:nvSpPr>
          <p:spPr>
            <a:xfrm>
              <a:off x="5643606" y="5143218"/>
              <a:ext cx="532874" cy="215444"/>
            </a:xfrm>
            <a:prstGeom prst="rect">
              <a:avLst/>
            </a:prstGeom>
            <a:solidFill>
              <a:srgbClr val="DDE7F2"/>
            </a:solidFill>
          </p:spPr>
          <p:txBody>
            <a:bodyPr wrap="square" rtlCol="0">
              <a:spAutoFit/>
            </a:bodyPr>
            <a:lstStyle/>
            <a:p>
              <a:r>
                <a:rPr lang="fr-FR" sz="800" b="1" dirty="0"/>
                <a:t>X(5,j)</a:t>
              </a:r>
            </a:p>
          </p:txBody>
        </p:sp>
      </p:grpSp>
    </p:spTree>
    <p:extLst>
      <p:ext uri="{BB962C8B-B14F-4D97-AF65-F5344CB8AC3E}">
        <p14:creationId xmlns:p14="http://schemas.microsoft.com/office/powerpoint/2010/main" val="31437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6"/>
          <p:cNvSpPr>
            <a:spLocks noGrp="1"/>
          </p:cNvSpPr>
          <p:nvPr>
            <p:ph type="title"/>
          </p:nvPr>
        </p:nvSpPr>
        <p:spPr>
          <a:xfrm>
            <a:off x="291663" y="7928"/>
            <a:ext cx="8852337" cy="425152"/>
          </a:xfrm>
        </p:spPr>
        <p:txBody>
          <a:bodyPr/>
          <a:lstStyle/>
          <a:p>
            <a:pPr lvl="0"/>
            <a:r>
              <a:rPr lang="fr-FR" sz="3200" dirty="0">
                <a:solidFill>
                  <a:srgbClr val="002060"/>
                </a:solidFill>
                <a:latin typeface="Calibri" panose="020F0502020204030204" pitchFamily="34" charset="0"/>
                <a:cs typeface="Calibri" panose="020F0502020204030204" pitchFamily="34" charset="0"/>
              </a:rPr>
              <a:t>Méthode Gaussienne</a:t>
            </a:r>
          </a:p>
        </p:txBody>
      </p:sp>
      <p:sp>
        <p:nvSpPr>
          <p:cNvPr id="5" name="Espace réservé du numéro de diapositive 4"/>
          <p:cNvSpPr>
            <a:spLocks noGrp="1"/>
          </p:cNvSpPr>
          <p:nvPr>
            <p:ph type="sldNum" sz="quarter" idx="11"/>
          </p:nvPr>
        </p:nvSpPr>
        <p:spPr>
          <a:xfrm>
            <a:off x="8461229" y="6234803"/>
            <a:ext cx="322771" cy="324000"/>
          </a:xfrm>
        </p:spPr>
        <p:txBody>
          <a:bodyPr/>
          <a:lstStyle/>
          <a:p>
            <a:fld id="{733122C9-A0B9-462F-8757-0847AD287B63}" type="slidenum">
              <a:rPr lang="fr-FR" noProof="0" smtClean="0"/>
              <a:pPr/>
              <a:t>17</a:t>
            </a:fld>
            <a:endParaRPr lang="fr-FR" noProof="0"/>
          </a:p>
        </p:txBody>
      </p:sp>
      <p:sp>
        <p:nvSpPr>
          <p:cNvPr id="6" name="Titre 6">
            <a:extLst>
              <a:ext uri="{FF2B5EF4-FFF2-40B4-BE49-F238E27FC236}">
                <a16:creationId xmlns:a16="http://schemas.microsoft.com/office/drawing/2014/main" id="{E95A839B-0138-4969-B914-9D5F496A3AB4}"/>
              </a:ext>
            </a:extLst>
          </p:cNvPr>
          <p:cNvSpPr txBox="1">
            <a:spLocks/>
          </p:cNvSpPr>
          <p:nvPr/>
        </p:nvSpPr>
        <p:spPr bwMode="gray">
          <a:xfrm>
            <a:off x="112275" y="32159"/>
            <a:ext cx="8852337" cy="53944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100" b="1" kern="1200">
                <a:solidFill>
                  <a:schemeClr val="accent1"/>
                </a:solidFill>
                <a:latin typeface="+mj-lt"/>
                <a:ea typeface="+mj-ea"/>
                <a:cs typeface="+mj-cs"/>
              </a:defRPr>
            </a:lvl1pPr>
          </a:lstStyle>
          <a:p>
            <a:endParaRPr lang="fr-FR" sz="2400" u="sng">
              <a:solidFill>
                <a:schemeClr val="accent5">
                  <a:lumMod val="50000"/>
                </a:schemeClr>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10389B7-04FE-45E5-BA22-1FCE67F12AAC}"/>
              </a:ext>
            </a:extLst>
          </p:cNvPr>
          <p:cNvSpPr/>
          <p:nvPr/>
        </p:nvSpPr>
        <p:spPr>
          <a:xfrm>
            <a:off x="179388" y="407667"/>
            <a:ext cx="8621004" cy="7263527"/>
          </a:xfrm>
          <a:prstGeom prst="rect">
            <a:avLst/>
          </a:prstGeom>
        </p:spPr>
        <p:txBody>
          <a:bodyPr wrap="square">
            <a:spAutoFit/>
          </a:bodyPr>
          <a:lstStyle/>
          <a:p>
            <a:pPr marL="800100" lvl="1" indent="-342900" algn="just">
              <a:buAutoNum type="arabicPeriod"/>
            </a:pPr>
            <a:r>
              <a:rPr lang="fr-FR" b="1" dirty="0">
                <a:solidFill>
                  <a:schemeClr val="accent3"/>
                </a:solidFill>
                <a:latin typeface="Calibri" panose="020F0502020204030204" pitchFamily="34" charset="0"/>
              </a:rPr>
              <a:t>Génération de 1000 simulations</a:t>
            </a:r>
          </a:p>
          <a:p>
            <a:pPr lvl="1" algn="just"/>
            <a:r>
              <a:rPr lang="fr-FR" dirty="0">
                <a:solidFill>
                  <a:srgbClr val="002060"/>
                </a:solidFill>
                <a:latin typeface="Calibri" panose="020F0502020204030204" pitchFamily="34" charset="0"/>
              </a:rPr>
              <a:t>Partons de 1000 simulations à partir des 5 risques indépendants et identiquement distribués</a:t>
            </a: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dirty="0">
              <a:solidFill>
                <a:schemeClr val="accent3"/>
              </a:solidFill>
              <a:latin typeface="Calibri" panose="020F0502020204030204" pitchFamily="34" charset="0"/>
            </a:endParaRPr>
          </a:p>
          <a:p>
            <a:pPr lvl="1" algn="just"/>
            <a:endParaRPr lang="fr-FR" sz="1400" b="1" dirty="0">
              <a:solidFill>
                <a:schemeClr val="accent3"/>
              </a:solidFill>
              <a:latin typeface="Calibri" panose="020F0502020204030204" pitchFamily="34" charset="0"/>
            </a:endParaRPr>
          </a:p>
          <a:p>
            <a:pPr lvl="1" algn="just"/>
            <a:r>
              <a:rPr lang="fr-FR" b="1" dirty="0">
                <a:solidFill>
                  <a:schemeClr val="accent3"/>
                </a:solidFill>
                <a:latin typeface="Calibri" panose="020F0502020204030204" pitchFamily="34" charset="0"/>
              </a:rPr>
              <a:t>2. Analyse du portefeuille  </a:t>
            </a:r>
          </a:p>
          <a:p>
            <a:pPr lvl="1" algn="just"/>
            <a:r>
              <a:rPr lang="fr-FR" dirty="0">
                <a:solidFill>
                  <a:srgbClr val="002060"/>
                </a:solidFill>
                <a:latin typeface="Calibri" panose="020F0502020204030204" pitchFamily="34" charset="0"/>
              </a:rPr>
              <a:t>définition des min, max , VAR et TVAR</a:t>
            </a: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a:p>
            <a:pPr lvl="1" algn="just"/>
            <a:endParaRPr lang="fr-FR" sz="1400" dirty="0">
              <a:solidFill>
                <a:srgbClr val="002060"/>
              </a:solidFill>
              <a:latin typeface="Calibri" panose="020F0502020204030204" pitchFamily="34" charset="0"/>
            </a:endParaRPr>
          </a:p>
        </p:txBody>
      </p:sp>
      <p:pic>
        <p:nvPicPr>
          <p:cNvPr id="4" name="Image 3">
            <a:extLst>
              <a:ext uri="{FF2B5EF4-FFF2-40B4-BE49-F238E27FC236}">
                <a16:creationId xmlns:a16="http://schemas.microsoft.com/office/drawing/2014/main" id="{05E94AC0-4975-40E8-ABBA-BCD46FDC3036}"/>
              </a:ext>
            </a:extLst>
          </p:cNvPr>
          <p:cNvPicPr>
            <a:picLocks noChangeAspect="1"/>
          </p:cNvPicPr>
          <p:nvPr/>
        </p:nvPicPr>
        <p:blipFill>
          <a:blip r:embed="rId3"/>
          <a:stretch>
            <a:fillRect/>
          </a:stretch>
        </p:blipFill>
        <p:spPr>
          <a:xfrm>
            <a:off x="396188" y="1356000"/>
            <a:ext cx="3181452" cy="746449"/>
          </a:xfrm>
          <a:prstGeom prst="rect">
            <a:avLst/>
          </a:prstGeom>
          <a:ln>
            <a:solidFill>
              <a:schemeClr val="tx1"/>
            </a:solidFill>
          </a:ln>
        </p:spPr>
      </p:pic>
      <p:pic>
        <p:nvPicPr>
          <p:cNvPr id="11" name="Image 10">
            <a:extLst>
              <a:ext uri="{FF2B5EF4-FFF2-40B4-BE49-F238E27FC236}">
                <a16:creationId xmlns:a16="http://schemas.microsoft.com/office/drawing/2014/main" id="{BDFB1F0B-4E5E-4B17-8EB6-06E40BAFF80E}"/>
              </a:ext>
            </a:extLst>
          </p:cNvPr>
          <p:cNvPicPr>
            <a:picLocks noChangeAspect="1"/>
          </p:cNvPicPr>
          <p:nvPr/>
        </p:nvPicPr>
        <p:blipFill>
          <a:blip r:embed="rId4"/>
          <a:stretch>
            <a:fillRect/>
          </a:stretch>
        </p:blipFill>
        <p:spPr>
          <a:xfrm>
            <a:off x="4169694" y="1060168"/>
            <a:ext cx="4301338" cy="2585760"/>
          </a:xfrm>
          <a:prstGeom prst="rect">
            <a:avLst/>
          </a:prstGeom>
          <a:ln>
            <a:solidFill>
              <a:schemeClr val="tx1"/>
            </a:solidFill>
          </a:ln>
        </p:spPr>
      </p:pic>
      <p:sp>
        <p:nvSpPr>
          <p:cNvPr id="20" name="ZoneTexte 19">
            <a:extLst>
              <a:ext uri="{FF2B5EF4-FFF2-40B4-BE49-F238E27FC236}">
                <a16:creationId xmlns:a16="http://schemas.microsoft.com/office/drawing/2014/main" id="{3930A05E-427F-48A7-9F41-F41052ABCE44}"/>
              </a:ext>
            </a:extLst>
          </p:cNvPr>
          <p:cNvSpPr txBox="1"/>
          <p:nvPr/>
        </p:nvSpPr>
        <p:spPr>
          <a:xfrm>
            <a:off x="4538443" y="3645928"/>
            <a:ext cx="4025317" cy="253916"/>
          </a:xfrm>
          <a:prstGeom prst="rect">
            <a:avLst/>
          </a:prstGeom>
          <a:noFill/>
        </p:spPr>
        <p:txBody>
          <a:bodyPr wrap="square" rtlCol="0">
            <a:spAutoFit/>
          </a:bodyPr>
          <a:lstStyle/>
          <a:p>
            <a:r>
              <a:rPr lang="fr-FR" sz="105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1000 simulations  + déterminations des Xi associés</a:t>
            </a:r>
          </a:p>
        </p:txBody>
      </p:sp>
      <p:sp>
        <p:nvSpPr>
          <p:cNvPr id="23" name="ZoneTexte 22">
            <a:extLst>
              <a:ext uri="{FF2B5EF4-FFF2-40B4-BE49-F238E27FC236}">
                <a16:creationId xmlns:a16="http://schemas.microsoft.com/office/drawing/2014/main" id="{F129B9E0-89B1-4836-A611-9996821DB6C5}"/>
              </a:ext>
            </a:extLst>
          </p:cNvPr>
          <p:cNvSpPr txBox="1"/>
          <p:nvPr/>
        </p:nvSpPr>
        <p:spPr>
          <a:xfrm>
            <a:off x="616708" y="2222113"/>
            <a:ext cx="2740413" cy="253916"/>
          </a:xfrm>
          <a:prstGeom prst="rect">
            <a:avLst/>
          </a:prstGeom>
          <a:noFill/>
        </p:spPr>
        <p:txBody>
          <a:bodyPr wrap="square" rtlCol="0">
            <a:spAutoFit/>
          </a:bodyPr>
          <a:lstStyle/>
          <a:p>
            <a:r>
              <a:rPr lang="fr-FR" sz="1050" b="1" dirty="0">
                <a:solidFill>
                  <a:srgbClr val="002060"/>
                </a:solidFill>
                <a:latin typeface="Calibri" panose="020F0502020204030204" pitchFamily="34" charset="0"/>
                <a:cs typeface="Calibri" panose="020F0502020204030204" pitchFamily="34" charset="0"/>
              </a:rPr>
              <a:t>Moyenne écart type associé aux risques</a:t>
            </a:r>
          </a:p>
        </p:txBody>
      </p:sp>
      <p:graphicFrame>
        <p:nvGraphicFramePr>
          <p:cNvPr id="2" name="Tableau 1">
            <a:extLst>
              <a:ext uri="{FF2B5EF4-FFF2-40B4-BE49-F238E27FC236}">
                <a16:creationId xmlns:a16="http://schemas.microsoft.com/office/drawing/2014/main" id="{13B17D5C-CBC2-4D06-F0BC-045DAC3A39C8}"/>
              </a:ext>
            </a:extLst>
          </p:cNvPr>
          <p:cNvGraphicFramePr>
            <a:graphicFrameLocks noGrp="1"/>
          </p:cNvGraphicFramePr>
          <p:nvPr>
            <p:extLst>
              <p:ext uri="{D42A27DB-BD31-4B8C-83A1-F6EECF244321}">
                <p14:modId xmlns:p14="http://schemas.microsoft.com/office/powerpoint/2010/main" val="1649352165"/>
              </p:ext>
            </p:extLst>
          </p:nvPr>
        </p:nvGraphicFramePr>
        <p:xfrm>
          <a:off x="224026" y="4791379"/>
          <a:ext cx="8643479" cy="1255643"/>
        </p:xfrm>
        <a:graphic>
          <a:graphicData uri="http://schemas.openxmlformats.org/drawingml/2006/table">
            <a:tbl>
              <a:tblPr firstRow="1" bandRow="1">
                <a:tableStyleId>{21E4AEA4-8DFA-4A89-87EB-49C32662AFE0}</a:tableStyleId>
              </a:tblPr>
              <a:tblGrid>
                <a:gridCol w="1011225">
                  <a:extLst>
                    <a:ext uri="{9D8B030D-6E8A-4147-A177-3AD203B41FA5}">
                      <a16:colId xmlns:a16="http://schemas.microsoft.com/office/drawing/2014/main" val="1744681887"/>
                    </a:ext>
                  </a:extLst>
                </a:gridCol>
                <a:gridCol w="459675">
                  <a:extLst>
                    <a:ext uri="{9D8B030D-6E8A-4147-A177-3AD203B41FA5}">
                      <a16:colId xmlns:a16="http://schemas.microsoft.com/office/drawing/2014/main" val="1602112646"/>
                    </a:ext>
                  </a:extLst>
                </a:gridCol>
                <a:gridCol w="650918">
                  <a:extLst>
                    <a:ext uri="{9D8B030D-6E8A-4147-A177-3AD203B41FA5}">
                      <a16:colId xmlns:a16="http://schemas.microsoft.com/office/drawing/2014/main" val="1522121208"/>
                    </a:ext>
                  </a:extLst>
                </a:gridCol>
                <a:gridCol w="938677">
                  <a:extLst>
                    <a:ext uri="{9D8B030D-6E8A-4147-A177-3AD203B41FA5}">
                      <a16:colId xmlns:a16="http://schemas.microsoft.com/office/drawing/2014/main" val="2074330252"/>
                    </a:ext>
                  </a:extLst>
                </a:gridCol>
                <a:gridCol w="1347073">
                  <a:extLst>
                    <a:ext uri="{9D8B030D-6E8A-4147-A177-3AD203B41FA5}">
                      <a16:colId xmlns:a16="http://schemas.microsoft.com/office/drawing/2014/main" val="3991381922"/>
                    </a:ext>
                  </a:extLst>
                </a:gridCol>
                <a:gridCol w="1280214">
                  <a:extLst>
                    <a:ext uri="{9D8B030D-6E8A-4147-A177-3AD203B41FA5}">
                      <a16:colId xmlns:a16="http://schemas.microsoft.com/office/drawing/2014/main" val="3600040978"/>
                    </a:ext>
                  </a:extLst>
                </a:gridCol>
                <a:gridCol w="1042325">
                  <a:extLst>
                    <a:ext uri="{9D8B030D-6E8A-4147-A177-3AD203B41FA5}">
                      <a16:colId xmlns:a16="http://schemas.microsoft.com/office/drawing/2014/main" val="3943168485"/>
                    </a:ext>
                  </a:extLst>
                </a:gridCol>
                <a:gridCol w="1085679">
                  <a:extLst>
                    <a:ext uri="{9D8B030D-6E8A-4147-A177-3AD203B41FA5}">
                      <a16:colId xmlns:a16="http://schemas.microsoft.com/office/drawing/2014/main" val="657890065"/>
                    </a:ext>
                  </a:extLst>
                </a:gridCol>
                <a:gridCol w="827693">
                  <a:extLst>
                    <a:ext uri="{9D8B030D-6E8A-4147-A177-3AD203B41FA5}">
                      <a16:colId xmlns:a16="http://schemas.microsoft.com/office/drawing/2014/main" val="1317218153"/>
                    </a:ext>
                  </a:extLst>
                </a:gridCol>
              </a:tblGrid>
              <a:tr h="684088">
                <a:tc>
                  <a:txBody>
                    <a:bodyPr/>
                    <a:lstStyle/>
                    <a:p>
                      <a:pPr algn="ctr"/>
                      <a:r>
                        <a:rPr lang="fr-FR" sz="1200" dirty="0">
                          <a:solidFill>
                            <a:schemeClr val="accent2"/>
                          </a:solidFill>
                        </a:rPr>
                        <a:t>Moyenne</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a:solidFill>
                            <a:schemeClr val="accent2"/>
                          </a:solidFill>
                        </a:rPr>
                        <a:t>Min</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a:solidFill>
                            <a:schemeClr val="accent2"/>
                          </a:solidFill>
                        </a:rPr>
                        <a:t>Max</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a:solidFill>
                            <a:schemeClr val="accent2"/>
                          </a:solidFill>
                        </a:rPr>
                        <a:t>Quantile</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a:solidFill>
                            <a:schemeClr val="accent2"/>
                          </a:solidFill>
                        </a:rPr>
                        <a:t>Nb de </a:t>
                      </a:r>
                    </a:p>
                    <a:p>
                      <a:pPr algn="ctr"/>
                      <a:r>
                        <a:rPr lang="fr-FR" sz="1200" dirty="0">
                          <a:solidFill>
                            <a:schemeClr val="accent2"/>
                          </a:solidFill>
                        </a:rPr>
                        <a:t>simulations</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a:solidFill>
                            <a:schemeClr val="accent2"/>
                          </a:solidFill>
                        </a:rPr>
                        <a:t>N = Quantile * Nb de simulations</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err="1">
                          <a:solidFill>
                            <a:schemeClr val="accent2"/>
                          </a:solidFill>
                        </a:rPr>
                        <a:t>VaR</a:t>
                      </a:r>
                      <a:r>
                        <a:rPr lang="fr-FR" sz="1200" dirty="0">
                          <a:solidFill>
                            <a:schemeClr val="accent2"/>
                          </a:solidFill>
                        </a:rPr>
                        <a:t>(S;N)</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err="1">
                          <a:solidFill>
                            <a:schemeClr val="accent2"/>
                          </a:solidFill>
                        </a:rPr>
                        <a:t>TVaR</a:t>
                      </a:r>
                      <a:r>
                        <a:rPr lang="fr-FR" sz="1200" dirty="0">
                          <a:solidFill>
                            <a:schemeClr val="accent2"/>
                          </a:solidFill>
                        </a:rPr>
                        <a:t>(S;N)</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fr-FR" sz="1200" dirty="0">
                          <a:solidFill>
                            <a:schemeClr val="accent2"/>
                          </a:solidFill>
                        </a:rPr>
                        <a:t>Variance de S</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3579608"/>
                  </a:ext>
                </a:extLst>
              </a:tr>
              <a:tr h="571555">
                <a:tc>
                  <a:txBody>
                    <a:bodyPr/>
                    <a:lstStyle/>
                    <a:p>
                      <a:pPr algn="ctr"/>
                      <a:r>
                        <a:rPr lang="fr-FR" sz="1400" dirty="0">
                          <a:solidFill>
                            <a:schemeClr val="accent2"/>
                          </a:solidFill>
                        </a:rPr>
                        <a:t>63.9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434.3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99.50%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259.3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362.1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400" dirty="0">
                          <a:solidFill>
                            <a:schemeClr val="accent2"/>
                          </a:solidFill>
                        </a:rPr>
                        <a:t>1687.5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8097009"/>
                  </a:ext>
                </a:extLst>
              </a:tr>
            </a:tbl>
          </a:graphicData>
        </a:graphic>
      </p:graphicFrame>
    </p:spTree>
    <p:extLst>
      <p:ext uri="{BB962C8B-B14F-4D97-AF65-F5344CB8AC3E}">
        <p14:creationId xmlns:p14="http://schemas.microsoft.com/office/powerpoint/2010/main" val="42256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554" y="18459"/>
            <a:ext cx="8694891" cy="661358"/>
          </a:xfrm>
          <a:ln>
            <a:noFill/>
          </a:ln>
        </p:spPr>
        <p:style>
          <a:lnRef idx="2">
            <a:schemeClr val="dk1"/>
          </a:lnRef>
          <a:fillRef idx="1">
            <a:schemeClr val="lt1"/>
          </a:fillRef>
          <a:effectRef idx="0">
            <a:schemeClr val="dk1"/>
          </a:effectRef>
          <a:fontRef idx="minor">
            <a:schemeClr val="dk1"/>
          </a:fontRef>
        </p:style>
        <p:txBody>
          <a:bodyPr/>
          <a:lstStyle/>
          <a:p>
            <a:r>
              <a:rPr lang="fr-FR" sz="3200" dirty="0">
                <a:solidFill>
                  <a:schemeClr val="accent5">
                    <a:lumMod val="50000"/>
                  </a:schemeClr>
                </a:solidFill>
                <a:latin typeface="Calibri" panose="020F0502020204030204" pitchFamily="34" charset="0"/>
                <a:cs typeface="Calibri" panose="020F0502020204030204" pitchFamily="34" charset="0"/>
              </a:rPr>
              <a:t>Application </a:t>
            </a:r>
            <a:r>
              <a:rPr lang="fr-FR" sz="3200" dirty="0">
                <a:solidFill>
                  <a:schemeClr val="accent2"/>
                </a:solidFill>
                <a:latin typeface="Calibri" panose="020F0502020204030204" pitchFamily="34" charset="0"/>
                <a:cs typeface="Calibri" panose="020F0502020204030204" pitchFamily="34" charset="0"/>
              </a:rPr>
              <a:t>numérique : </a:t>
            </a:r>
            <a:r>
              <a:rPr lang="fr-FR" sz="3200" dirty="0">
                <a:solidFill>
                  <a:srgbClr val="002060"/>
                </a:solidFill>
                <a:latin typeface="Calibri" panose="020F0502020204030204" pitchFamily="34" charset="0"/>
                <a:cs typeface="Calibri" panose="020F0502020204030204" pitchFamily="34" charset="0"/>
              </a:rPr>
              <a:t>Méthode Gaussienne</a:t>
            </a:r>
            <a:br>
              <a:rPr lang="fr-FR" sz="2400" dirty="0">
                <a:solidFill>
                  <a:srgbClr val="002060"/>
                </a:solidFill>
                <a:latin typeface="Calibri" panose="020F0502020204030204" pitchFamily="34" charset="0"/>
                <a:cs typeface="Calibri" panose="020F0502020204030204" pitchFamily="34" charset="0"/>
              </a:rPr>
            </a:br>
            <a:r>
              <a:rPr lang="fr-FR" sz="1800" dirty="0">
                <a:solidFill>
                  <a:schemeClr val="accent3"/>
                </a:solidFill>
                <a:latin typeface="Calibri" panose="020F0502020204030204" pitchFamily="34" charset="0"/>
                <a:cs typeface="Calibri" panose="020F0502020204030204" pitchFamily="34" charset="0"/>
              </a:rPr>
              <a:t>Etude comparative : Euler vs Autres méthodes</a:t>
            </a:r>
            <a:br>
              <a:rPr lang="fr-FR" sz="1600" u="sng" dirty="0">
                <a:latin typeface="Calibri" panose="020F0502020204030204" pitchFamily="34" charset="0"/>
                <a:cs typeface="Calibri" panose="020F0502020204030204" pitchFamily="34" charset="0"/>
              </a:rPr>
            </a:br>
            <a:endParaRPr lang="fr-FR" sz="1200" b="0" dirty="0">
              <a:latin typeface="Calibri" panose="020F0502020204030204" pitchFamily="34" charset="0"/>
              <a:cs typeface="Calibri" panose="020F0502020204030204" pitchFamily="34" charset="0"/>
            </a:endParaRPr>
          </a:p>
        </p:txBody>
      </p:sp>
      <p:sp>
        <p:nvSpPr>
          <p:cNvPr id="5" name="Espace réservé du numéro de diapositive 4"/>
          <p:cNvSpPr>
            <a:spLocks noGrp="1"/>
          </p:cNvSpPr>
          <p:nvPr>
            <p:ph type="sldNum" sz="quarter" idx="11"/>
          </p:nvPr>
        </p:nvSpPr>
        <p:spPr/>
        <p:txBody>
          <a:bodyPr/>
          <a:lstStyle/>
          <a:p>
            <a:fld id="{733122C9-A0B9-462F-8757-0847AD287B63}" type="slidenum">
              <a:rPr lang="fr-FR" noProof="0" smtClean="0"/>
              <a:pPr/>
              <a:t>18</a:t>
            </a:fld>
            <a:endParaRPr lang="fr-FR" noProof="0"/>
          </a:p>
        </p:txBody>
      </p:sp>
      <p:sp>
        <p:nvSpPr>
          <p:cNvPr id="8" name="Espace réservé du pied de page 4"/>
          <p:cNvSpPr txBox="1">
            <a:spLocks/>
          </p:cNvSpPr>
          <p:nvPr/>
        </p:nvSpPr>
        <p:spPr bwMode="gray">
          <a:xfrm>
            <a:off x="-2361333" y="404600"/>
            <a:ext cx="8426450" cy="432000"/>
          </a:xfrm>
          <a:prstGeom prst="rect">
            <a:avLst/>
          </a:prstGeom>
        </p:spPr>
        <p:txBody>
          <a:bodyPr vert="horz" lIns="0" tIns="0" rIns="0" bIns="0" rtlCol="0" anchor="ctr" anchorCtr="0">
            <a:noAutofit/>
          </a:bodyPr>
          <a:lstStyle>
            <a:defPPr>
              <a:defRPr lang="fr-FR"/>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pic>
        <p:nvPicPr>
          <p:cNvPr id="14" name="Image 13">
            <a:extLst>
              <a:ext uri="{FF2B5EF4-FFF2-40B4-BE49-F238E27FC236}">
                <a16:creationId xmlns:a16="http://schemas.microsoft.com/office/drawing/2014/main" id="{95CE7D68-F4A2-4372-AEFE-5195C2389224}"/>
              </a:ext>
            </a:extLst>
          </p:cNvPr>
          <p:cNvPicPr>
            <a:picLocks noChangeAspect="1"/>
          </p:cNvPicPr>
          <p:nvPr/>
        </p:nvPicPr>
        <p:blipFill>
          <a:blip r:embed="rId3"/>
          <a:stretch>
            <a:fillRect/>
          </a:stretch>
        </p:blipFill>
        <p:spPr>
          <a:xfrm>
            <a:off x="224554" y="893879"/>
            <a:ext cx="5252032" cy="1679307"/>
          </a:xfrm>
          <a:prstGeom prst="rect">
            <a:avLst/>
          </a:prstGeom>
        </p:spPr>
      </p:pic>
      <p:sp>
        <p:nvSpPr>
          <p:cNvPr id="18" name="Flèche : bas 17">
            <a:extLst>
              <a:ext uri="{FF2B5EF4-FFF2-40B4-BE49-F238E27FC236}">
                <a16:creationId xmlns:a16="http://schemas.microsoft.com/office/drawing/2014/main" id="{52F5B91D-D137-4BA8-A89A-FA1008348106}"/>
              </a:ext>
            </a:extLst>
          </p:cNvPr>
          <p:cNvSpPr/>
          <p:nvPr/>
        </p:nvSpPr>
        <p:spPr>
          <a:xfrm>
            <a:off x="2703523" y="2630466"/>
            <a:ext cx="207107" cy="27756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4C2A3355-D844-45B0-AFC0-431BEA9AFC85}"/>
              </a:ext>
            </a:extLst>
          </p:cNvPr>
          <p:cNvPicPr>
            <a:picLocks noChangeAspect="1"/>
          </p:cNvPicPr>
          <p:nvPr/>
        </p:nvPicPr>
        <p:blipFill>
          <a:blip r:embed="rId4"/>
          <a:stretch>
            <a:fillRect/>
          </a:stretch>
        </p:blipFill>
        <p:spPr>
          <a:xfrm>
            <a:off x="224554" y="3073637"/>
            <a:ext cx="5653175" cy="962926"/>
          </a:xfrm>
          <a:prstGeom prst="rect">
            <a:avLst/>
          </a:prstGeom>
        </p:spPr>
      </p:pic>
      <p:sp>
        <p:nvSpPr>
          <p:cNvPr id="3" name="ZoneTexte 2">
            <a:extLst>
              <a:ext uri="{FF2B5EF4-FFF2-40B4-BE49-F238E27FC236}">
                <a16:creationId xmlns:a16="http://schemas.microsoft.com/office/drawing/2014/main" id="{185B7D19-CCA8-445C-BA6F-EBFC952D4E09}"/>
              </a:ext>
            </a:extLst>
          </p:cNvPr>
          <p:cNvSpPr txBox="1"/>
          <p:nvPr/>
        </p:nvSpPr>
        <p:spPr>
          <a:xfrm>
            <a:off x="6540285" y="828239"/>
            <a:ext cx="2139246"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r>
              <a:rPr lang="fr-FR" sz="1200" dirty="0">
                <a:latin typeface="Calibri" panose="020F0502020204030204" pitchFamily="34" charset="0"/>
                <a:cs typeface="Calibri" panose="020F0502020204030204" pitchFamily="34" charset="0"/>
              </a:rPr>
              <a:t>La méthode d'Euler nous permet d’obtenir une répartition moins consommatrice que les autres méthodes dans notre étude. Le gain constaté est de </a:t>
            </a:r>
            <a:r>
              <a:rPr lang="fr-FR" sz="1200" b="1" u="sng" dirty="0">
                <a:latin typeface="Calibri" panose="020F0502020204030204" pitchFamily="34" charset="0"/>
                <a:cs typeface="Calibri" panose="020F0502020204030204" pitchFamily="34" charset="0"/>
              </a:rPr>
              <a:t>8k€. </a:t>
            </a:r>
          </a:p>
          <a:p>
            <a:pPr algn="just"/>
            <a:r>
              <a:rPr lang="fr-FR" sz="1200" dirty="0">
                <a:latin typeface="Calibri" panose="020F0502020204030204" pitchFamily="34" charset="0"/>
                <a:cs typeface="Calibri" panose="020F0502020204030204" pitchFamily="34" charset="0"/>
              </a:rPr>
              <a:t>	</a:t>
            </a:r>
          </a:p>
          <a:p>
            <a:pPr algn="just"/>
            <a:r>
              <a:rPr lang="fr-FR" sz="1200" dirty="0">
                <a:latin typeface="Calibri" panose="020F0502020204030204" pitchFamily="34" charset="0"/>
                <a:cs typeface="Calibri" panose="020F0502020204030204" pitchFamily="34" charset="0"/>
              </a:rPr>
              <a:t>Sur les méthodes proportionnelles et marginales une consommation maximale du montant de capital est constatée.</a:t>
            </a:r>
          </a:p>
          <a:p>
            <a:pPr algn="just"/>
            <a:endParaRPr lang="fr-FR" sz="1200" dirty="0">
              <a:latin typeface="Calibri" panose="020F0502020204030204" pitchFamily="34" charset="0"/>
              <a:cs typeface="Calibri" panose="020F0502020204030204" pitchFamily="34" charset="0"/>
            </a:endParaRPr>
          </a:p>
          <a:p>
            <a:pPr algn="just"/>
            <a:r>
              <a:rPr lang="fr-FR" sz="1200" b="1" u="sng" dirty="0">
                <a:latin typeface="Calibri" panose="020F0502020204030204" pitchFamily="34" charset="0"/>
                <a:cs typeface="Calibri" panose="020F0502020204030204" pitchFamily="34" charset="0"/>
              </a:rPr>
              <a:t>NB</a:t>
            </a:r>
            <a:r>
              <a:rPr lang="fr-FR" sz="1200" dirty="0">
                <a:latin typeface="Calibri" panose="020F0502020204030204" pitchFamily="34" charset="0"/>
                <a:cs typeface="Calibri" panose="020F0502020204030204" pitchFamily="34" charset="0"/>
              </a:rPr>
              <a:t> : selon la méthode et  choisie l’allocation de capital au risque diffère fortement. </a:t>
            </a:r>
          </a:p>
        </p:txBody>
      </p:sp>
      <p:pic>
        <p:nvPicPr>
          <p:cNvPr id="11" name="Picture 2" descr="Aprender acerca 68+ imagen bonhomme powerpoint sans fond -  fr.thptnganamst.edu.vn">
            <a:extLst>
              <a:ext uri="{FF2B5EF4-FFF2-40B4-BE49-F238E27FC236}">
                <a16:creationId xmlns:a16="http://schemas.microsoft.com/office/drawing/2014/main" id="{28AA075E-0501-4F1A-A178-EF1E32892F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8611" y="746500"/>
            <a:ext cx="588995" cy="52095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descr="Une image contenant texte, capture d’écran, nombre, Tracé&#10;&#10;Description générée automatiquement">
            <a:extLst>
              <a:ext uri="{FF2B5EF4-FFF2-40B4-BE49-F238E27FC236}">
                <a16:creationId xmlns:a16="http://schemas.microsoft.com/office/drawing/2014/main" id="{BB971706-7833-CBCD-D648-EEF7C5666EB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930" y="4132933"/>
            <a:ext cx="3465076" cy="2661265"/>
          </a:xfrm>
          <a:prstGeom prst="rect">
            <a:avLst/>
          </a:prstGeom>
        </p:spPr>
      </p:pic>
      <p:pic>
        <p:nvPicPr>
          <p:cNvPr id="6" name="Image 5" descr="Une image contenant texte, capture d’écran, nombre, Police&#10;&#10;Description générée automatiquement">
            <a:extLst>
              <a:ext uri="{FF2B5EF4-FFF2-40B4-BE49-F238E27FC236}">
                <a16:creationId xmlns:a16="http://schemas.microsoft.com/office/drawing/2014/main" id="{6300F94C-46FF-5225-AE1C-69C5D9AAECD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0387" y="4040829"/>
            <a:ext cx="3705441" cy="2760806"/>
          </a:xfrm>
          <a:prstGeom prst="rect">
            <a:avLst/>
          </a:prstGeom>
        </p:spPr>
      </p:pic>
    </p:spTree>
    <p:extLst>
      <p:ext uri="{BB962C8B-B14F-4D97-AF65-F5344CB8AC3E}">
        <p14:creationId xmlns:p14="http://schemas.microsoft.com/office/powerpoint/2010/main" val="3287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6"/>
          <p:cNvSpPr>
            <a:spLocks noGrp="1"/>
          </p:cNvSpPr>
          <p:nvPr>
            <p:ph type="title"/>
          </p:nvPr>
        </p:nvSpPr>
        <p:spPr>
          <a:xfrm>
            <a:off x="360000" y="76607"/>
            <a:ext cx="8566286" cy="539446"/>
          </a:xfrm>
        </p:spPr>
        <p:txBody>
          <a:bodyPr/>
          <a:lstStyle/>
          <a:p>
            <a:pPr lvl="0"/>
            <a:r>
              <a:rPr lang="fr-FR" sz="2400" dirty="0">
                <a:solidFill>
                  <a:srgbClr val="002060"/>
                </a:solidFill>
                <a:latin typeface="Calibri" panose="020F0502020204030204" pitchFamily="34" charset="0"/>
                <a:cs typeface="Calibri" panose="020F0502020204030204" pitchFamily="34" charset="0"/>
              </a:rPr>
              <a:t>Méthode Avec SCR et Matrice de dépendances Stochastiques</a:t>
            </a:r>
          </a:p>
        </p:txBody>
      </p:sp>
      <p:sp>
        <p:nvSpPr>
          <p:cNvPr id="3" name="Espace réservé du numéro de diapositive 2">
            <a:extLst>
              <a:ext uri="{FF2B5EF4-FFF2-40B4-BE49-F238E27FC236}">
                <a16:creationId xmlns:a16="http://schemas.microsoft.com/office/drawing/2014/main" id="{74CC436B-170B-47A3-9648-906BA35A8929}"/>
              </a:ext>
            </a:extLst>
          </p:cNvPr>
          <p:cNvSpPr>
            <a:spLocks noGrp="1"/>
          </p:cNvSpPr>
          <p:nvPr>
            <p:ph type="sldNum" sz="quarter" idx="11"/>
          </p:nvPr>
        </p:nvSpPr>
        <p:spPr/>
        <p:txBody>
          <a:bodyPr/>
          <a:lstStyle/>
          <a:p>
            <a:fld id="{733122C9-A0B9-462F-8757-0847AD287B63}" type="slidenum">
              <a:rPr lang="fr-FR" noProof="0" smtClean="0"/>
              <a:pPr/>
              <a:t>19</a:t>
            </a:fld>
            <a:endParaRPr lang="fr-FR" noProof="0"/>
          </a:p>
        </p:txBody>
      </p:sp>
      <p:sp>
        <p:nvSpPr>
          <p:cNvPr id="6" name="Titre 6">
            <a:extLst>
              <a:ext uri="{FF2B5EF4-FFF2-40B4-BE49-F238E27FC236}">
                <a16:creationId xmlns:a16="http://schemas.microsoft.com/office/drawing/2014/main" id="{E95A839B-0138-4969-B914-9D5F496A3AB4}"/>
              </a:ext>
            </a:extLst>
          </p:cNvPr>
          <p:cNvSpPr txBox="1">
            <a:spLocks/>
          </p:cNvSpPr>
          <p:nvPr/>
        </p:nvSpPr>
        <p:spPr bwMode="gray">
          <a:xfrm>
            <a:off x="145830" y="15113"/>
            <a:ext cx="8852337" cy="53944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100" b="1" kern="1200">
                <a:solidFill>
                  <a:schemeClr val="accent1"/>
                </a:solidFill>
                <a:latin typeface="+mj-lt"/>
                <a:ea typeface="+mj-ea"/>
                <a:cs typeface="+mj-cs"/>
              </a:defRPr>
            </a:lvl1pPr>
          </a:lstStyle>
          <a:p>
            <a:endParaRPr lang="fr-FR" sz="1600" u="sng">
              <a:solidFill>
                <a:schemeClr val="accent5">
                  <a:lumMod val="50000"/>
                </a:schemeClr>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10389B7-04FE-45E5-BA22-1FCE67F12AAC}"/>
              </a:ext>
            </a:extLst>
          </p:cNvPr>
          <p:cNvSpPr/>
          <p:nvPr/>
        </p:nvSpPr>
        <p:spPr>
          <a:xfrm>
            <a:off x="254000" y="621077"/>
            <a:ext cx="7939030" cy="830997"/>
          </a:xfrm>
          <a:prstGeom prst="rect">
            <a:avLst/>
          </a:prstGeom>
        </p:spPr>
        <p:txBody>
          <a:bodyPr wrap="square">
            <a:spAutoFit/>
          </a:bodyPr>
          <a:lstStyle/>
          <a:p>
            <a:pPr marL="742950" lvl="1" indent="-285750" algn="just">
              <a:buClr>
                <a:schemeClr val="accent3"/>
              </a:buClr>
              <a:buFont typeface="Wingdings" panose="05000000000000000000" pitchFamily="2" charset="2"/>
              <a:buChar char="Ø"/>
            </a:pPr>
            <a:r>
              <a:rPr lang="fr-FR" dirty="0">
                <a:solidFill>
                  <a:srgbClr val="002060"/>
                </a:solidFill>
                <a:latin typeface="Calibri" panose="020F0502020204030204" pitchFamily="34" charset="0"/>
                <a:ea typeface="Calibri" panose="020F0502020204030204" pitchFamily="34" charset="0"/>
              </a:rPr>
              <a:t>Dans cette seconde méthode, introduisons une matrice de dépendances stochastiques des risques:</a:t>
            </a:r>
          </a:p>
          <a:p>
            <a:pPr marL="742950" lvl="1" indent="-285750" algn="just">
              <a:buFont typeface="Wingdings" panose="05000000000000000000" pitchFamily="2" charset="2"/>
              <a:buChar char="Ø"/>
            </a:pPr>
            <a:endParaRPr lang="fr-FR" sz="1200" dirty="0">
              <a:solidFill>
                <a:srgbClr val="002060"/>
              </a:solidFill>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4FB20B43-90F1-4C97-85D2-72EEEBBA60F8}"/>
              </a:ext>
            </a:extLst>
          </p:cNvPr>
          <p:cNvSpPr/>
          <p:nvPr/>
        </p:nvSpPr>
        <p:spPr>
          <a:xfrm>
            <a:off x="254000" y="2960361"/>
            <a:ext cx="7939030" cy="646331"/>
          </a:xfrm>
          <a:prstGeom prst="rect">
            <a:avLst/>
          </a:prstGeom>
        </p:spPr>
        <p:txBody>
          <a:bodyPr wrap="square">
            <a:spAutoFit/>
          </a:bodyPr>
          <a:lstStyle/>
          <a:p>
            <a:pPr marL="742950" lvl="1" indent="-285750" algn="just">
              <a:buClr>
                <a:schemeClr val="accent3"/>
              </a:buClr>
              <a:buFont typeface="Wingdings" panose="05000000000000000000" pitchFamily="2" charset="2"/>
              <a:buChar char="Ø"/>
            </a:pPr>
            <a:r>
              <a:rPr lang="fr-FR" dirty="0">
                <a:solidFill>
                  <a:srgbClr val="002060"/>
                </a:solidFill>
                <a:latin typeface="Calibri" panose="020F0502020204030204" pitchFamily="34" charset="0"/>
                <a:ea typeface="Calibri" panose="020F0502020204030204" pitchFamily="34" charset="0"/>
              </a:rPr>
              <a:t>Reprenons l’exercice précédent en partant des résultats obtenus à partir du cas 1 en reportant les capitaux par risques</a:t>
            </a:r>
          </a:p>
        </p:txBody>
      </p:sp>
      <p:pic>
        <p:nvPicPr>
          <p:cNvPr id="2" name="Image 1">
            <a:extLst>
              <a:ext uri="{FF2B5EF4-FFF2-40B4-BE49-F238E27FC236}">
                <a16:creationId xmlns:a16="http://schemas.microsoft.com/office/drawing/2014/main" id="{D81FEDF6-4B59-4D1B-81DD-2AC89AECD05C}"/>
              </a:ext>
            </a:extLst>
          </p:cNvPr>
          <p:cNvPicPr>
            <a:picLocks noChangeAspect="1"/>
          </p:cNvPicPr>
          <p:nvPr/>
        </p:nvPicPr>
        <p:blipFill rotWithShape="1">
          <a:blip r:embed="rId3"/>
          <a:srcRect t="12250"/>
          <a:stretch/>
        </p:blipFill>
        <p:spPr>
          <a:xfrm>
            <a:off x="649965" y="1273125"/>
            <a:ext cx="7079487" cy="1100210"/>
          </a:xfrm>
          <a:prstGeom prst="rect">
            <a:avLst/>
          </a:prstGeom>
          <a:ln>
            <a:solidFill>
              <a:schemeClr val="tx1"/>
            </a:solidFill>
          </a:ln>
        </p:spPr>
      </p:pic>
      <p:sp>
        <p:nvSpPr>
          <p:cNvPr id="9" name="ZoneTexte 8">
            <a:extLst>
              <a:ext uri="{FF2B5EF4-FFF2-40B4-BE49-F238E27FC236}">
                <a16:creationId xmlns:a16="http://schemas.microsoft.com/office/drawing/2014/main" id="{A56363B8-E1A9-4877-BC05-C1EB78E38515}"/>
              </a:ext>
            </a:extLst>
          </p:cNvPr>
          <p:cNvSpPr txBox="1"/>
          <p:nvPr/>
        </p:nvSpPr>
        <p:spPr>
          <a:xfrm>
            <a:off x="592816" y="6237414"/>
            <a:ext cx="7600214" cy="369332"/>
          </a:xfrm>
          <a:prstGeom prst="rect">
            <a:avLst/>
          </a:prstGeom>
          <a:noFill/>
        </p:spPr>
        <p:txBody>
          <a:bodyPr wrap="square" rtlCol="0">
            <a:spAutoFit/>
          </a:bodyPr>
          <a:lstStyle/>
          <a:p>
            <a:r>
              <a:rPr lang="fr-FR" dirty="0">
                <a:solidFill>
                  <a:schemeClr val="accent2"/>
                </a:solidFill>
              </a:rPr>
              <a:t>Le SCR Marché est calculé à partir de la matrice de dépendance linéaire</a:t>
            </a:r>
            <a:r>
              <a:rPr lang="fr-FR" sz="1200" dirty="0">
                <a:solidFill>
                  <a:schemeClr val="accent2"/>
                </a:solidFill>
              </a:rPr>
              <a:t>.</a:t>
            </a:r>
          </a:p>
        </p:txBody>
      </p:sp>
      <p:sp>
        <p:nvSpPr>
          <p:cNvPr id="19" name="ZoneTexte 18">
            <a:extLst>
              <a:ext uri="{FF2B5EF4-FFF2-40B4-BE49-F238E27FC236}">
                <a16:creationId xmlns:a16="http://schemas.microsoft.com/office/drawing/2014/main" id="{719A6253-7092-471B-9C9F-156972632FE8}"/>
              </a:ext>
            </a:extLst>
          </p:cNvPr>
          <p:cNvSpPr txBox="1"/>
          <p:nvPr/>
        </p:nvSpPr>
        <p:spPr>
          <a:xfrm>
            <a:off x="592816" y="2421645"/>
            <a:ext cx="7600214" cy="369332"/>
          </a:xfrm>
          <a:prstGeom prst="rect">
            <a:avLst/>
          </a:prstGeom>
          <a:noFill/>
        </p:spPr>
        <p:txBody>
          <a:bodyPr wrap="square" rtlCol="0">
            <a:spAutoFit/>
          </a:bodyPr>
          <a:lstStyle/>
          <a:p>
            <a:r>
              <a:rPr lang="fr-FR" dirty="0">
                <a:solidFill>
                  <a:srgbClr val="002060"/>
                </a:solidFill>
                <a:latin typeface="Calibri" panose="020F0502020204030204" pitchFamily="34" charset="0"/>
                <a:cs typeface="Calibri" panose="020F0502020204030204" pitchFamily="34" charset="0"/>
              </a:rPr>
              <a:t>Cette matrice nous permet de connaitre les liaisons entre les différents risques.</a:t>
            </a:r>
          </a:p>
        </p:txBody>
      </p:sp>
      <p:pic>
        <p:nvPicPr>
          <p:cNvPr id="4" name="Image 3">
            <a:extLst>
              <a:ext uri="{FF2B5EF4-FFF2-40B4-BE49-F238E27FC236}">
                <a16:creationId xmlns:a16="http://schemas.microsoft.com/office/drawing/2014/main" id="{86124674-6161-44D0-92BA-40C6B37AE293}"/>
              </a:ext>
            </a:extLst>
          </p:cNvPr>
          <p:cNvPicPr>
            <a:picLocks noChangeAspect="1"/>
          </p:cNvPicPr>
          <p:nvPr/>
        </p:nvPicPr>
        <p:blipFill>
          <a:blip r:embed="rId4"/>
          <a:stretch>
            <a:fillRect/>
          </a:stretch>
        </p:blipFill>
        <p:spPr>
          <a:xfrm>
            <a:off x="606280" y="3760548"/>
            <a:ext cx="6098271" cy="2222500"/>
          </a:xfrm>
          <a:prstGeom prst="rect">
            <a:avLst/>
          </a:prstGeom>
        </p:spPr>
      </p:pic>
    </p:spTree>
    <p:extLst>
      <p:ext uri="{BB962C8B-B14F-4D97-AF65-F5344CB8AC3E}">
        <p14:creationId xmlns:p14="http://schemas.microsoft.com/office/powerpoint/2010/main" val="318886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p:cNvSpPr>
            <a:spLocks noGrp="1"/>
          </p:cNvSpPr>
          <p:nvPr>
            <p:ph type="title"/>
          </p:nvPr>
        </p:nvSpPr>
        <p:spPr>
          <a:xfrm>
            <a:off x="608400" y="322895"/>
            <a:ext cx="7927200" cy="1042457"/>
          </a:xfrm>
        </p:spPr>
        <p:txBody>
          <a:bodyPr/>
          <a:lstStyle/>
          <a:p>
            <a:r>
              <a:rPr lang="fr-FR" sz="4000" b="1" dirty="0">
                <a:latin typeface="Calibri" panose="020F0502020204030204" pitchFamily="34" charset="0"/>
                <a:ea typeface="Calibri" panose="020F0502020204030204" pitchFamily="34" charset="0"/>
                <a:cs typeface="Calibri" panose="020F0502020204030204" pitchFamily="34" charset="0"/>
              </a:rPr>
              <a:t>Sommaire</a:t>
            </a:r>
          </a:p>
        </p:txBody>
      </p:sp>
      <p:sp>
        <p:nvSpPr>
          <p:cNvPr id="12" name="Espace réservé du texte 11"/>
          <p:cNvSpPr>
            <a:spLocks noGrp="1"/>
          </p:cNvSpPr>
          <p:nvPr>
            <p:ph type="body" sz="quarter" idx="13"/>
          </p:nvPr>
        </p:nvSpPr>
        <p:spPr>
          <a:xfrm>
            <a:off x="573925" y="1152977"/>
            <a:ext cx="7539438" cy="3600400"/>
          </a:xfrm>
        </p:spPr>
        <p:txBody>
          <a:bodyPr/>
          <a:lstStyle/>
          <a:p>
            <a:r>
              <a:rPr lang="fr-FR" sz="3200" dirty="0">
                <a:latin typeface="Calibri" panose="020F0502020204030204" pitchFamily="34" charset="0"/>
                <a:ea typeface="Calibri" panose="020F0502020204030204" pitchFamily="34" charset="0"/>
                <a:cs typeface="Calibri" panose="020F0502020204030204" pitchFamily="34" charset="0"/>
              </a:rPr>
              <a:t>1. </a:t>
            </a:r>
          </a:p>
          <a:p>
            <a:pPr lvl="1"/>
            <a:r>
              <a:rPr lang="fr" sz="2400" dirty="0">
                <a:latin typeface="Calibri" panose="020F0502020204030204" pitchFamily="34" charset="0"/>
                <a:cs typeface="Calibri" panose="020F0502020204030204" pitchFamily="34" charset="0"/>
              </a:rPr>
              <a:t>Allocation de capital</a:t>
            </a:r>
          </a:p>
          <a:p>
            <a:pPr lvl="1"/>
            <a:r>
              <a:rPr lang="fr-FR" dirty="0"/>
              <a:t>	</a:t>
            </a:r>
            <a:r>
              <a:rPr lang="fr-FR" sz="2400" dirty="0">
                <a:solidFill>
                  <a:schemeClr val="accent1"/>
                </a:solidFill>
                <a:latin typeface="Calibri" panose="020F0502020204030204" pitchFamily="34" charset="0"/>
                <a:ea typeface="Calibri" panose="020F0502020204030204" pitchFamily="34" charset="0"/>
                <a:cs typeface="Calibri" panose="020F0502020204030204" pitchFamily="34" charset="0"/>
              </a:rPr>
              <a:t>04</a:t>
            </a:r>
          </a:p>
          <a:p>
            <a:r>
              <a:rPr lang="fr-FR" sz="3200" dirty="0">
                <a:latin typeface="Calibri" panose="020F0502020204030204" pitchFamily="34" charset="0"/>
                <a:ea typeface="Calibri" panose="020F0502020204030204" pitchFamily="34" charset="0"/>
                <a:cs typeface="Calibri" panose="020F0502020204030204" pitchFamily="34" charset="0"/>
              </a:rPr>
              <a:t>2. </a:t>
            </a:r>
          </a:p>
          <a:p>
            <a:pPr lvl="1"/>
            <a:r>
              <a:rPr lang="fr" sz="2400" dirty="0">
                <a:latin typeface="Calibri" panose="020F0502020204030204" pitchFamily="34" charset="0"/>
                <a:cs typeface="Calibri" panose="020F0502020204030204" pitchFamily="34" charset="0"/>
              </a:rPr>
              <a:t>Méthode d’Euler</a:t>
            </a:r>
          </a:p>
          <a:p>
            <a:pPr lvl="1"/>
            <a:r>
              <a:rPr lang="fr-FR" dirty="0"/>
              <a:t>	</a:t>
            </a:r>
            <a:r>
              <a:rPr lang="fr-FR" sz="2400" dirty="0">
                <a:solidFill>
                  <a:schemeClr val="accent1"/>
                </a:solidFill>
                <a:latin typeface="Calibri" panose="020F0502020204030204" pitchFamily="34" charset="0"/>
                <a:ea typeface="Calibri" panose="020F0502020204030204" pitchFamily="34" charset="0"/>
                <a:cs typeface="Calibri" panose="020F0502020204030204" pitchFamily="34" charset="0"/>
              </a:rPr>
              <a:t>12</a:t>
            </a:r>
            <a:endParaRPr lang="fr-FR" sz="2400" dirty="0">
              <a:latin typeface="Calibri" panose="020F0502020204030204" pitchFamily="34" charset="0"/>
              <a:ea typeface="Calibri" panose="020F0502020204030204" pitchFamily="34" charset="0"/>
              <a:cs typeface="Calibri" panose="020F0502020204030204" pitchFamily="34" charset="0"/>
            </a:endParaRPr>
          </a:p>
          <a:p>
            <a:r>
              <a:rPr lang="fr-FR" sz="3200" dirty="0">
                <a:latin typeface="Calibri" panose="020F0502020204030204" pitchFamily="34" charset="0"/>
                <a:ea typeface="Calibri" panose="020F0502020204030204" pitchFamily="34" charset="0"/>
                <a:cs typeface="Calibri" panose="020F0502020204030204" pitchFamily="34" charset="0"/>
              </a:rPr>
              <a:t>3. </a:t>
            </a:r>
          </a:p>
          <a:p>
            <a:pPr lvl="1"/>
            <a:r>
              <a:rPr lang="fr-FR" sz="2400" dirty="0">
                <a:latin typeface="Calibri" panose="020F0502020204030204" pitchFamily="34" charset="0"/>
                <a:cs typeface="Calibri" panose="020F0502020204030204" pitchFamily="34" charset="0"/>
              </a:rPr>
              <a:t>Applications Numériques</a:t>
            </a:r>
          </a:p>
          <a:p>
            <a:pPr lvl="1"/>
            <a:r>
              <a:rPr lang="fr-FR" dirty="0"/>
              <a:t>	              </a:t>
            </a:r>
            <a:r>
              <a:rPr lang="fr-FR" sz="2400" dirty="0">
                <a:solidFill>
                  <a:schemeClr val="accent1"/>
                </a:solidFill>
                <a:latin typeface="Calibri" panose="020F0502020204030204" pitchFamily="34" charset="0"/>
                <a:ea typeface="Calibri" panose="020F0502020204030204" pitchFamily="34" charset="0"/>
                <a:cs typeface="Calibri" panose="020F0502020204030204" pitchFamily="34" charset="0"/>
              </a:rPr>
              <a:t>18</a:t>
            </a:r>
          </a:p>
          <a:p>
            <a:endParaRPr lang="fr-FR" dirty="0"/>
          </a:p>
        </p:txBody>
      </p:sp>
      <p:sp>
        <p:nvSpPr>
          <p:cNvPr id="6" name="Espace réservé du numéro de diapositive 5"/>
          <p:cNvSpPr>
            <a:spLocks noGrp="1"/>
          </p:cNvSpPr>
          <p:nvPr>
            <p:ph type="sldNum" sz="quarter" idx="17"/>
          </p:nvPr>
        </p:nvSpPr>
        <p:spPr/>
        <p:txBody>
          <a:bodyPr/>
          <a:lstStyle/>
          <a:p>
            <a:fld id="{733122C9-A0B9-462F-8757-0847AD287B63}" type="slidenum">
              <a:rPr lang="fr-FR">
                <a:solidFill>
                  <a:srgbClr val="002364"/>
                </a:solidFill>
                <a:latin typeface="Rawline"/>
              </a:rPr>
              <a:pPr/>
              <a:t>2</a:t>
            </a:fld>
            <a:endParaRPr lang="fr-FR">
              <a:solidFill>
                <a:srgbClr val="002364"/>
              </a:solidFill>
              <a:latin typeface="Rawline"/>
            </a:endParaRPr>
          </a:p>
        </p:txBody>
      </p:sp>
      <p:sp>
        <p:nvSpPr>
          <p:cNvPr id="2" name="ZoneTexte 1"/>
          <p:cNvSpPr txBox="1"/>
          <p:nvPr/>
        </p:nvSpPr>
        <p:spPr>
          <a:xfrm>
            <a:off x="3956050" y="6453189"/>
            <a:ext cx="1263650" cy="404812"/>
          </a:xfrm>
          <a:prstGeom prst="rect">
            <a:avLst/>
          </a:prstGeom>
          <a:solidFill>
            <a:schemeClr val="bg1"/>
          </a:solidFill>
        </p:spPr>
        <p:txBody>
          <a:bodyPr wrap="square" rtlCol="0">
            <a:spAutoFit/>
          </a:bodyPr>
          <a:lstStyle/>
          <a:p>
            <a:endParaRPr lang="fr-FR"/>
          </a:p>
        </p:txBody>
      </p:sp>
      <p:sp>
        <p:nvSpPr>
          <p:cNvPr id="3" name="ZoneTexte 2"/>
          <p:cNvSpPr txBox="1"/>
          <p:nvPr/>
        </p:nvSpPr>
        <p:spPr>
          <a:xfrm>
            <a:off x="0" y="6235700"/>
            <a:ext cx="8775700" cy="577850"/>
          </a:xfrm>
          <a:prstGeom prst="rect">
            <a:avLst/>
          </a:prstGeom>
          <a:solidFill>
            <a:schemeClr val="bg1"/>
          </a:solidFill>
        </p:spPr>
        <p:txBody>
          <a:bodyPr wrap="square" rtlCol="0">
            <a:spAutoFit/>
          </a:bodyPr>
          <a:lstStyle/>
          <a:p>
            <a:endParaRPr lang="fr-FR"/>
          </a:p>
        </p:txBody>
      </p:sp>
      <p:sp>
        <p:nvSpPr>
          <p:cNvPr id="8" name="Espace réservé du texte 11">
            <a:extLst>
              <a:ext uri="{FF2B5EF4-FFF2-40B4-BE49-F238E27FC236}">
                <a16:creationId xmlns:a16="http://schemas.microsoft.com/office/drawing/2014/main" id="{259B22B1-2AED-B478-2DB0-F7EA9294C193}"/>
              </a:ext>
            </a:extLst>
          </p:cNvPr>
          <p:cNvSpPr txBox="1">
            <a:spLocks/>
          </p:cNvSpPr>
          <p:nvPr/>
        </p:nvSpPr>
        <p:spPr bwMode="gray">
          <a:xfrm>
            <a:off x="571130" y="4936898"/>
            <a:ext cx="8204570" cy="3437394"/>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1700"/>
              </a:spcBef>
              <a:spcAft>
                <a:spcPts val="0"/>
              </a:spcAft>
              <a:buFont typeface="Arial" pitchFamily="34" charset="0"/>
              <a:buNone/>
              <a:tabLst/>
              <a:defRPr sz="2500" b="0" kern="1200">
                <a:solidFill>
                  <a:schemeClr val="accent1"/>
                </a:solidFill>
                <a:latin typeface="Rawline ExtraBold" pitchFamily="2" charset="0"/>
                <a:ea typeface="+mn-ea"/>
                <a:cs typeface="+mn-cs"/>
              </a:defRPr>
            </a:lvl1pPr>
            <a:lvl2pPr marL="0" indent="0" algn="l" defTabSz="914400" rtl="0" eaLnBrk="1" latinLnBrk="0" hangingPunct="1">
              <a:lnSpc>
                <a:spcPct val="85000"/>
              </a:lnSpc>
              <a:spcBef>
                <a:spcPts val="0"/>
              </a:spcBef>
              <a:spcAft>
                <a:spcPts val="0"/>
              </a:spcAft>
              <a:buFont typeface="Arial" pitchFamily="34" charset="0"/>
              <a:buNone/>
              <a:tabLst>
                <a:tab pos="3079750" algn="r"/>
              </a:tabLst>
              <a:defRPr sz="1300" b="1" kern="1200">
                <a:solidFill>
                  <a:schemeClr val="tx1"/>
                </a:solidFill>
                <a:latin typeface="+mn-lt"/>
                <a:ea typeface="+mn-ea"/>
                <a:cs typeface="+mn-cs"/>
              </a:defRPr>
            </a:lvl2pPr>
            <a:lvl3pPr marL="176400" indent="-158750" algn="l" defTabSz="914400" rtl="0" eaLnBrk="1" latinLnBrk="0" hangingPunct="1">
              <a:lnSpc>
                <a:spcPct val="100000"/>
              </a:lnSpc>
              <a:spcBef>
                <a:spcPts val="0"/>
              </a:spcBef>
              <a:buClrTx/>
              <a:buSzPct val="100000"/>
              <a:buFont typeface="Rawline Black" pitchFamily="2" charset="0"/>
              <a:buChar char="—"/>
              <a:defRPr sz="1000" b="1" kern="1200">
                <a:solidFill>
                  <a:schemeClr val="accent1"/>
                </a:solidFill>
                <a:latin typeface="+mn-lt"/>
                <a:ea typeface="+mn-ea"/>
                <a:cs typeface="+mn-cs"/>
              </a:defRPr>
            </a:lvl3pPr>
            <a:lvl4pPr marL="176400" indent="0" algn="l" defTabSz="914400" rtl="0" eaLnBrk="1" latinLnBrk="0" hangingPunct="1">
              <a:lnSpc>
                <a:spcPct val="100000"/>
              </a:lnSpc>
              <a:spcBef>
                <a:spcPts val="0"/>
              </a:spcBef>
              <a:buSzPct val="100000"/>
              <a:buFont typeface="Rawline Black" pitchFamily="2" charset="0"/>
              <a:buNone/>
              <a:defRPr sz="1000" b="0" kern="1200">
                <a:solidFill>
                  <a:schemeClr val="tx1"/>
                </a:solidFill>
                <a:latin typeface="+mn-lt"/>
                <a:ea typeface="+mn-ea"/>
                <a:cs typeface="+mn-cs"/>
              </a:defRPr>
            </a:lvl4pPr>
            <a:lvl5pPr marL="450000" indent="-158750" algn="l" defTabSz="914400" rtl="0" eaLnBrk="1" latinLnBrk="0" hangingPunct="1">
              <a:lnSpc>
                <a:spcPct val="100000"/>
              </a:lnSpc>
              <a:spcBef>
                <a:spcPts val="0"/>
              </a:spcBef>
              <a:buClr>
                <a:schemeClr val="accent1"/>
              </a:buClr>
              <a:buSzPct val="100000"/>
              <a:buFont typeface="Rawline Black" pitchFamily="2" charset="0"/>
              <a:buChar char="—"/>
              <a:defRPr sz="1000" b="1" kern="1200">
                <a:solidFill>
                  <a:schemeClr val="tx1"/>
                </a:solidFill>
                <a:latin typeface="+mn-lt"/>
                <a:ea typeface="+mn-ea"/>
                <a:cs typeface="+mn-cs"/>
              </a:defRPr>
            </a:lvl5pPr>
            <a:lvl6pPr marL="450000" indent="0" algn="l" defTabSz="914400" rtl="0" eaLnBrk="1" latinLnBrk="0" hangingPunct="1">
              <a:spcBef>
                <a:spcPts val="0"/>
              </a:spcBef>
              <a:buFont typeface="Arial" pitchFamily="34" charset="0"/>
              <a:buNone/>
              <a:defRPr sz="1000" b="0" kern="1200">
                <a:solidFill>
                  <a:schemeClr val="tx1"/>
                </a:solidFill>
                <a:latin typeface="+mn-lt"/>
                <a:ea typeface="+mn-ea"/>
                <a:cs typeface="+mn-cs"/>
              </a:defRPr>
            </a:lvl6pPr>
            <a:lvl7pPr marL="450000" indent="0" algn="l" defTabSz="914400" rtl="0" eaLnBrk="1" latinLnBrk="0" hangingPunct="1">
              <a:spcBef>
                <a:spcPts val="0"/>
              </a:spcBef>
              <a:buFont typeface="Arial" pitchFamily="34" charset="0"/>
              <a:buNone/>
              <a:defRPr sz="800" kern="1200">
                <a:solidFill>
                  <a:schemeClr val="tx1"/>
                </a:solidFill>
                <a:latin typeface="+mn-lt"/>
                <a:ea typeface="+mn-ea"/>
                <a:cs typeface="+mn-cs"/>
              </a:defRPr>
            </a:lvl7pPr>
            <a:lvl8pPr marL="450000" indent="0" algn="l" defTabSz="914400" rtl="0" eaLnBrk="1" latinLnBrk="0" hangingPunct="1">
              <a:spcBef>
                <a:spcPts val="0"/>
              </a:spcBef>
              <a:buFont typeface="Arial" pitchFamily="34" charset="0"/>
              <a:buNone/>
              <a:defRPr sz="800" kern="1200">
                <a:solidFill>
                  <a:schemeClr val="tx1"/>
                </a:solidFill>
                <a:latin typeface="+mn-lt"/>
                <a:ea typeface="+mn-ea"/>
                <a:cs typeface="+mn-cs"/>
              </a:defRPr>
            </a:lvl8pPr>
            <a:lvl9pPr marL="450000" indent="0" algn="l" defTabSz="914400" rtl="0" eaLnBrk="1" latinLnBrk="0" hangingPunct="1">
              <a:spcBef>
                <a:spcPts val="0"/>
              </a:spcBef>
              <a:buFont typeface="Arial" pitchFamily="34" charset="0"/>
              <a:buNone/>
              <a:defRPr sz="800" kern="1200">
                <a:solidFill>
                  <a:schemeClr val="tx1"/>
                </a:solidFill>
                <a:latin typeface="+mn-lt"/>
                <a:ea typeface="+mn-ea"/>
                <a:cs typeface="+mn-cs"/>
              </a:defRPr>
            </a:lvl9pPr>
          </a:lstStyle>
          <a:p>
            <a:r>
              <a:rPr lang="fr-FR" sz="3200" dirty="0"/>
              <a:t>4. </a:t>
            </a:r>
          </a:p>
          <a:p>
            <a:pPr lvl="1"/>
            <a:r>
              <a:rPr lang="fr-FR" sz="2400" dirty="0">
                <a:latin typeface="Calibri" panose="020F0502020204030204" pitchFamily="34" charset="0"/>
                <a:ea typeface="Calibri" panose="020F0502020204030204" pitchFamily="34" charset="0"/>
                <a:cs typeface="Calibri" panose="020F0502020204030204" pitchFamily="34" charset="0"/>
              </a:rPr>
              <a:t>Conclusion</a:t>
            </a:r>
            <a:r>
              <a:rPr lang="fr-FR" sz="2400" dirty="0"/>
              <a:t>                     </a:t>
            </a:r>
            <a:r>
              <a:rPr lang="fr-FR" sz="2400" dirty="0">
                <a:solidFill>
                  <a:schemeClr val="accent1"/>
                </a:solidFill>
              </a:rPr>
              <a:t>22</a:t>
            </a:r>
          </a:p>
          <a:p>
            <a:r>
              <a:rPr lang="fr-FR" sz="3200" dirty="0"/>
              <a:t>5. </a:t>
            </a:r>
          </a:p>
          <a:p>
            <a:pPr lvl="1"/>
            <a:r>
              <a:rPr lang="fr-FR" sz="2400" dirty="0">
                <a:latin typeface="Calibri" panose="020F0502020204030204" pitchFamily="34" charset="0"/>
                <a:ea typeface="Calibri" panose="020F0502020204030204" pitchFamily="34" charset="0"/>
                <a:cs typeface="Calibri" panose="020F0502020204030204" pitchFamily="34" charset="0"/>
              </a:rPr>
              <a:t>Annexes     </a:t>
            </a:r>
            <a:r>
              <a:rPr lang="fr-FR" sz="2400" dirty="0"/>
              <a:t>                     </a:t>
            </a:r>
            <a:r>
              <a:rPr lang="fr-FR" sz="2400" dirty="0">
                <a:solidFill>
                  <a:schemeClr val="accent1"/>
                </a:solidFill>
              </a:rPr>
              <a:t>24</a:t>
            </a:r>
          </a:p>
        </p:txBody>
      </p:sp>
    </p:spTree>
    <p:extLst>
      <p:ext uri="{BB962C8B-B14F-4D97-AF65-F5344CB8AC3E}">
        <p14:creationId xmlns:p14="http://schemas.microsoft.com/office/powerpoint/2010/main" val="112592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1"/>
          </p:nvPr>
        </p:nvSpPr>
        <p:spPr/>
        <p:txBody>
          <a:bodyPr/>
          <a:lstStyle/>
          <a:p>
            <a:fld id="{733122C9-A0B9-462F-8757-0847AD287B63}" type="slidenum">
              <a:rPr lang="fr-FR" noProof="0" smtClean="0"/>
              <a:pPr/>
              <a:t>20</a:t>
            </a:fld>
            <a:endParaRPr lang="fr-FR" noProof="0"/>
          </a:p>
        </p:txBody>
      </p:sp>
      <p:sp>
        <p:nvSpPr>
          <p:cNvPr id="6" name="Titre 6">
            <a:extLst>
              <a:ext uri="{FF2B5EF4-FFF2-40B4-BE49-F238E27FC236}">
                <a16:creationId xmlns:a16="http://schemas.microsoft.com/office/drawing/2014/main" id="{E95A839B-0138-4969-B914-9D5F496A3AB4}"/>
              </a:ext>
            </a:extLst>
          </p:cNvPr>
          <p:cNvSpPr txBox="1">
            <a:spLocks/>
          </p:cNvSpPr>
          <p:nvPr/>
        </p:nvSpPr>
        <p:spPr bwMode="gray">
          <a:xfrm>
            <a:off x="66676" y="46674"/>
            <a:ext cx="9144000" cy="539446"/>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2100" b="1" kern="1200">
                <a:solidFill>
                  <a:schemeClr val="accent1"/>
                </a:solidFill>
                <a:latin typeface="+mj-lt"/>
                <a:ea typeface="+mj-ea"/>
                <a:cs typeface="+mj-cs"/>
              </a:defRPr>
            </a:lvl1pPr>
          </a:lstStyle>
          <a:p>
            <a:r>
              <a:rPr lang="fr-FR" sz="2400" dirty="0">
                <a:solidFill>
                  <a:srgbClr val="002060"/>
                </a:solidFill>
                <a:latin typeface="Calibri" panose="020F0502020204030204" pitchFamily="34" charset="0"/>
                <a:cs typeface="Calibri" panose="020F0502020204030204" pitchFamily="34" charset="0"/>
              </a:rPr>
              <a:t>Méthode Avec SCR et Matrice de dépendances Stochastiques</a:t>
            </a:r>
            <a:endParaRPr lang="fr-FR" sz="2400" dirty="0">
              <a:solidFill>
                <a:schemeClr val="accent5">
                  <a:lumMod val="50000"/>
                </a:schemeClr>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10389B7-04FE-45E5-BA22-1FCE67F12AAC}"/>
              </a:ext>
            </a:extLst>
          </p:cNvPr>
          <p:cNvSpPr/>
          <p:nvPr/>
        </p:nvSpPr>
        <p:spPr>
          <a:xfrm>
            <a:off x="291663" y="544286"/>
            <a:ext cx="6792647" cy="369332"/>
          </a:xfrm>
          <a:prstGeom prst="rect">
            <a:avLst/>
          </a:prstGeom>
        </p:spPr>
        <p:txBody>
          <a:bodyPr wrap="square">
            <a:spAutoFit/>
          </a:bodyPr>
          <a:lstStyle/>
          <a:p>
            <a:pPr marL="742950" lvl="1" indent="-285750" algn="just">
              <a:buClr>
                <a:schemeClr val="accent3"/>
              </a:buClr>
              <a:buFont typeface="Wingdings" panose="05000000000000000000" pitchFamily="2" charset="2"/>
              <a:buChar char="Ø"/>
            </a:pPr>
            <a:r>
              <a:rPr lang="fr-FR" dirty="0">
                <a:solidFill>
                  <a:srgbClr val="002060"/>
                </a:solidFill>
                <a:latin typeface="Calibri" panose="020F0502020204030204" pitchFamily="34" charset="0"/>
                <a:ea typeface="Calibri" panose="020F0502020204030204" pitchFamily="34" charset="0"/>
              </a:rPr>
              <a:t>Calcul du capital alloué par risques</a:t>
            </a:r>
          </a:p>
        </p:txBody>
      </p:sp>
      <p:sp>
        <p:nvSpPr>
          <p:cNvPr id="9" name="ZoneTexte 8">
            <a:extLst>
              <a:ext uri="{FF2B5EF4-FFF2-40B4-BE49-F238E27FC236}">
                <a16:creationId xmlns:a16="http://schemas.microsoft.com/office/drawing/2014/main" id="{A56363B8-E1A9-4877-BC05-C1EB78E38515}"/>
              </a:ext>
            </a:extLst>
          </p:cNvPr>
          <p:cNvSpPr txBox="1"/>
          <p:nvPr/>
        </p:nvSpPr>
        <p:spPr>
          <a:xfrm>
            <a:off x="246675" y="3527666"/>
            <a:ext cx="8451643"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dirty="0">
                <a:solidFill>
                  <a:srgbClr val="002060"/>
                </a:solidFill>
                <a:latin typeface="Calibri" panose="020F0502020204030204" pitchFamily="34" charset="0"/>
                <a:cs typeface="Calibri" panose="020F0502020204030204" pitchFamily="34" charset="0"/>
              </a:rPr>
              <a:t>L’application de la matrice de dépendance stochastique sur la méthode d’Euler a permis  de réduire le montant à associer à chaque risque. Donc de générer un Gain au titre de l’étude.</a:t>
            </a:r>
            <a:endParaRPr lang="fr-FR" b="1" dirty="0">
              <a:latin typeface="Calibri" panose="020F0502020204030204" pitchFamily="34" charset="0"/>
              <a:cs typeface="Calibri" panose="020F0502020204030204" pitchFamily="34" charset="0"/>
            </a:endParaRPr>
          </a:p>
          <a:p>
            <a:pPr algn="ctr"/>
            <a:r>
              <a:rPr lang="fr-FR" b="1" dirty="0">
                <a:solidFill>
                  <a:srgbClr val="002060"/>
                </a:solidFill>
                <a:latin typeface="Calibri" panose="020F0502020204030204" pitchFamily="34" charset="0"/>
                <a:cs typeface="Calibri" panose="020F0502020204030204" pitchFamily="34" charset="0"/>
              </a:rPr>
              <a:t>Gain : 1082 k€ suite à effet de diversification sur le montant initialement alloué</a:t>
            </a:r>
          </a:p>
        </p:txBody>
      </p:sp>
      <p:sp>
        <p:nvSpPr>
          <p:cNvPr id="19" name="ZoneTexte 18">
            <a:extLst>
              <a:ext uri="{FF2B5EF4-FFF2-40B4-BE49-F238E27FC236}">
                <a16:creationId xmlns:a16="http://schemas.microsoft.com/office/drawing/2014/main" id="{719A6253-7092-471B-9C9F-156972632FE8}"/>
              </a:ext>
            </a:extLst>
          </p:cNvPr>
          <p:cNvSpPr txBox="1"/>
          <p:nvPr/>
        </p:nvSpPr>
        <p:spPr>
          <a:xfrm>
            <a:off x="252748" y="882840"/>
            <a:ext cx="8891252" cy="923330"/>
          </a:xfrm>
          <a:prstGeom prst="rect">
            <a:avLst/>
          </a:prstGeom>
          <a:noFill/>
        </p:spPr>
        <p:txBody>
          <a:bodyPr wrap="square" rtlCol="0">
            <a:spAutoFit/>
          </a:bodyPr>
          <a:lstStyle/>
          <a:p>
            <a:r>
              <a:rPr lang="fr-FR" dirty="0">
                <a:solidFill>
                  <a:srgbClr val="002060"/>
                </a:solidFill>
                <a:latin typeface="Calibri" panose="020F0502020204030204" pitchFamily="34" charset="0"/>
                <a:cs typeface="Calibri" panose="020F0502020204030204" pitchFamily="34" charset="0"/>
              </a:rPr>
              <a:t>Le calcul du montant alloué par la méthode d’Euler est établi à partir :</a:t>
            </a:r>
          </a:p>
          <a:p>
            <a:pPr marL="171450" indent="-171450">
              <a:buFontTx/>
              <a:buChar char="-"/>
            </a:pPr>
            <a:r>
              <a:rPr lang="fr-FR" dirty="0">
                <a:solidFill>
                  <a:srgbClr val="002060"/>
                </a:solidFill>
                <a:latin typeface="Calibri" panose="020F0502020204030204" pitchFamily="34" charset="0"/>
                <a:cs typeface="Calibri" panose="020F0502020204030204" pitchFamily="34" charset="0"/>
              </a:rPr>
              <a:t>Des corrélations entre les risques</a:t>
            </a:r>
          </a:p>
          <a:p>
            <a:pPr marL="171450" indent="-171450">
              <a:buFontTx/>
              <a:buChar char="-"/>
            </a:pPr>
            <a:r>
              <a:rPr lang="fr-FR" dirty="0">
                <a:solidFill>
                  <a:srgbClr val="002060"/>
                </a:solidFill>
                <a:latin typeface="Calibri" panose="020F0502020204030204" pitchFamily="34" charset="0"/>
                <a:cs typeface="Calibri" panose="020F0502020204030204" pitchFamily="34" charset="0"/>
              </a:rPr>
              <a:t>Des montants initiaux associés aux risques</a:t>
            </a:r>
          </a:p>
        </p:txBody>
      </p:sp>
      <p:sp>
        <p:nvSpPr>
          <p:cNvPr id="17" name="ZoneTexte 16">
            <a:extLst>
              <a:ext uri="{FF2B5EF4-FFF2-40B4-BE49-F238E27FC236}">
                <a16:creationId xmlns:a16="http://schemas.microsoft.com/office/drawing/2014/main" id="{3C612E90-38A5-4E76-9CD3-4A651F657C32}"/>
              </a:ext>
            </a:extLst>
          </p:cNvPr>
          <p:cNvSpPr txBox="1"/>
          <p:nvPr/>
        </p:nvSpPr>
        <p:spPr>
          <a:xfrm>
            <a:off x="246676" y="4999077"/>
            <a:ext cx="4946648" cy="1754326"/>
          </a:xfrm>
          <a:prstGeom prst="rect">
            <a:avLst/>
          </a:prstGeom>
          <a:noFill/>
        </p:spPr>
        <p:txBody>
          <a:bodyPr wrap="square" rtlCol="0">
            <a:spAutoFit/>
          </a:bodyPr>
          <a:lstStyle/>
          <a:p>
            <a:pPr algn="just"/>
            <a:r>
              <a:rPr lang="fr-FR" dirty="0">
                <a:solidFill>
                  <a:srgbClr val="002060"/>
                </a:solidFill>
                <a:latin typeface="Calibri" panose="020F0502020204030204" pitchFamily="34" charset="0"/>
                <a:cs typeface="Calibri" panose="020F0502020204030204" pitchFamily="34" charset="0"/>
              </a:rPr>
              <a:t>Une correction est observée suite à l’application de la méthode d’Euler avec une augmentation de la proportion des actions sur le portefeuille lié aux frottements de la diversification.</a:t>
            </a:r>
          </a:p>
          <a:p>
            <a:pPr algn="just"/>
            <a:r>
              <a:rPr lang="fr-FR" dirty="0">
                <a:solidFill>
                  <a:srgbClr val="002060"/>
                </a:solidFill>
                <a:latin typeface="Calibri" panose="020F0502020204030204" pitchFamily="34" charset="0"/>
                <a:cs typeface="Calibri" panose="020F0502020204030204" pitchFamily="34" charset="0"/>
              </a:rPr>
              <a:t>Cette variation est portée par le poids des corrélations entre les risques.</a:t>
            </a:r>
          </a:p>
        </p:txBody>
      </p:sp>
      <p:pic>
        <p:nvPicPr>
          <p:cNvPr id="4" name="Image 3">
            <a:extLst>
              <a:ext uri="{FF2B5EF4-FFF2-40B4-BE49-F238E27FC236}">
                <a16:creationId xmlns:a16="http://schemas.microsoft.com/office/drawing/2014/main" id="{C651ED19-5ADA-49A4-9B83-72D09A9403A7}"/>
              </a:ext>
            </a:extLst>
          </p:cNvPr>
          <p:cNvPicPr>
            <a:picLocks noChangeAspect="1"/>
          </p:cNvPicPr>
          <p:nvPr/>
        </p:nvPicPr>
        <p:blipFill>
          <a:blip r:embed="rId3"/>
          <a:stretch>
            <a:fillRect/>
          </a:stretch>
        </p:blipFill>
        <p:spPr>
          <a:xfrm>
            <a:off x="2132349" y="1806170"/>
            <a:ext cx="4306408" cy="1595017"/>
          </a:xfrm>
          <a:prstGeom prst="rect">
            <a:avLst/>
          </a:prstGeom>
        </p:spPr>
      </p:pic>
      <p:pic>
        <p:nvPicPr>
          <p:cNvPr id="7" name="Image 6">
            <a:extLst>
              <a:ext uri="{FF2B5EF4-FFF2-40B4-BE49-F238E27FC236}">
                <a16:creationId xmlns:a16="http://schemas.microsoft.com/office/drawing/2014/main" id="{E9935B82-D3D6-4354-9936-8D2BB035D7B0}"/>
              </a:ext>
            </a:extLst>
          </p:cNvPr>
          <p:cNvPicPr>
            <a:picLocks noChangeAspect="1"/>
          </p:cNvPicPr>
          <p:nvPr/>
        </p:nvPicPr>
        <p:blipFill>
          <a:blip r:embed="rId4"/>
          <a:stretch>
            <a:fillRect/>
          </a:stretch>
        </p:blipFill>
        <p:spPr>
          <a:xfrm>
            <a:off x="5500910" y="4854474"/>
            <a:ext cx="2183858" cy="1830627"/>
          </a:xfrm>
          <a:prstGeom prst="rect">
            <a:avLst/>
          </a:prstGeom>
        </p:spPr>
      </p:pic>
    </p:spTree>
    <p:extLst>
      <p:ext uri="{BB962C8B-B14F-4D97-AF65-F5344CB8AC3E}">
        <p14:creationId xmlns:p14="http://schemas.microsoft.com/office/powerpoint/2010/main" val="211166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8163" y="61013"/>
            <a:ext cx="8426450" cy="370762"/>
          </a:xfrm>
        </p:spPr>
        <p:txBody>
          <a:bodyPr>
            <a:noAutofit/>
          </a:bodyPr>
          <a:lstStyle/>
          <a:p>
            <a:r>
              <a:rPr lang="fr-FR" sz="3200" dirty="0">
                <a:solidFill>
                  <a:schemeClr val="accent2"/>
                </a:solidFill>
              </a:rPr>
              <a:t>Conclusion</a:t>
            </a:r>
          </a:p>
        </p:txBody>
      </p:sp>
      <p:sp>
        <p:nvSpPr>
          <p:cNvPr id="5" name="Espace réservé du numéro de diapositive 4"/>
          <p:cNvSpPr>
            <a:spLocks noGrp="1"/>
          </p:cNvSpPr>
          <p:nvPr>
            <p:ph type="sldNum" sz="quarter" idx="11"/>
          </p:nvPr>
        </p:nvSpPr>
        <p:spPr/>
        <p:txBody>
          <a:bodyPr/>
          <a:lstStyle/>
          <a:p>
            <a:fld id="{733122C9-A0B9-462F-8757-0847AD287B63}" type="slidenum">
              <a:rPr lang="fr-FR" noProof="0" smtClean="0"/>
              <a:pPr/>
              <a:t>21</a:t>
            </a:fld>
            <a:endParaRPr lang="fr-FR" noProof="0"/>
          </a:p>
        </p:txBody>
      </p:sp>
      <p:sp>
        <p:nvSpPr>
          <p:cNvPr id="8" name="Espace réservé du pied de page 4"/>
          <p:cNvSpPr txBox="1">
            <a:spLocks/>
          </p:cNvSpPr>
          <p:nvPr/>
        </p:nvSpPr>
        <p:spPr bwMode="gray">
          <a:xfrm>
            <a:off x="-2361333" y="404600"/>
            <a:ext cx="8426450" cy="432000"/>
          </a:xfrm>
          <a:prstGeom prst="rect">
            <a:avLst/>
          </a:prstGeom>
        </p:spPr>
        <p:txBody>
          <a:bodyPr vert="horz" lIns="0" tIns="0" rIns="0" bIns="0" rtlCol="0" anchor="ctr" anchorCtr="0">
            <a:noAutofit/>
          </a:bodyPr>
          <a:lstStyle>
            <a:defPPr>
              <a:defRPr lang="fr-FR"/>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
        <p:nvSpPr>
          <p:cNvPr id="6" name="ZoneTexte 5">
            <a:extLst>
              <a:ext uri="{FF2B5EF4-FFF2-40B4-BE49-F238E27FC236}">
                <a16:creationId xmlns:a16="http://schemas.microsoft.com/office/drawing/2014/main" id="{D89A53F3-0A13-405A-B4BF-E3AED3FD5302}"/>
              </a:ext>
            </a:extLst>
          </p:cNvPr>
          <p:cNvSpPr txBox="1"/>
          <p:nvPr/>
        </p:nvSpPr>
        <p:spPr>
          <a:xfrm>
            <a:off x="222858" y="549785"/>
            <a:ext cx="8698283" cy="620105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fr-FR" sz="1800" dirty="0">
                <a:solidFill>
                  <a:srgbClr val="002060"/>
                </a:solidFill>
                <a:latin typeface="Calibri" panose="020F0502020204030204" pitchFamily="34" charset="0"/>
                <a:cs typeface="Calibri" panose="020F0502020204030204" pitchFamily="34" charset="0"/>
              </a:rPr>
              <a:t>La méthode d’Euler permet d’allouer le risque global selon l’impact marginal infinitésimal de chaque segment. </a:t>
            </a:r>
          </a:p>
          <a:p>
            <a:r>
              <a:rPr lang="fr-FR" sz="1800" dirty="0">
                <a:solidFill>
                  <a:srgbClr val="002060"/>
                </a:solidFill>
                <a:latin typeface="Calibri" panose="020F0502020204030204" pitchFamily="34" charset="0"/>
                <a:cs typeface="Calibri" panose="020F0502020204030204" pitchFamily="34" charset="0"/>
              </a:rPr>
              <a:t>La différence avec la méthode marginale est que les segments sont à présent fractionnables.</a:t>
            </a:r>
          </a:p>
          <a:p>
            <a:r>
              <a:rPr lang="fr-FR" sz="1800" dirty="0">
                <a:solidFill>
                  <a:srgbClr val="002060"/>
                </a:solidFill>
                <a:latin typeface="Calibri" panose="020F0502020204030204" pitchFamily="34" charset="0"/>
                <a:cs typeface="Calibri" panose="020F0502020204030204" pitchFamily="34" charset="0"/>
              </a:rPr>
              <a:t>En synthèse de l’étude applicative il en ressort :</a:t>
            </a:r>
          </a:p>
          <a:p>
            <a:endParaRPr lang="fr-FR" sz="1800" dirty="0">
              <a:solidFill>
                <a:srgbClr val="002060"/>
              </a:solidFill>
              <a:latin typeface="Calibri" panose="020F0502020204030204" pitchFamily="34" charset="0"/>
              <a:cs typeface="Calibri" panose="020F0502020204030204" pitchFamily="34" charset="0"/>
            </a:endParaRPr>
          </a:p>
          <a:p>
            <a:r>
              <a:rPr lang="fr-FR" sz="1800" b="1" u="sng" dirty="0">
                <a:solidFill>
                  <a:schemeClr val="accent3"/>
                </a:solidFill>
                <a:latin typeface="Calibri" panose="020F0502020204030204" pitchFamily="34" charset="0"/>
                <a:cs typeface="Calibri" panose="020F0502020204030204" pitchFamily="34" charset="0"/>
              </a:rPr>
              <a:t>Cas 1</a:t>
            </a:r>
            <a:endParaRPr lang="fr-FR" sz="1800" dirty="0">
              <a:solidFill>
                <a:srgbClr val="002060"/>
              </a:solidFill>
              <a:latin typeface="Calibri" panose="020F0502020204030204" pitchFamily="34" charset="0"/>
              <a:cs typeface="Calibri" panose="020F0502020204030204" pitchFamily="34" charset="0"/>
            </a:endParaRPr>
          </a:p>
          <a:p>
            <a:pPr marL="171450" indent="-171450">
              <a:buClr>
                <a:schemeClr val="accent1"/>
              </a:buClr>
              <a:buFont typeface="Wingdings" panose="05000000000000000000" pitchFamily="2" charset="2"/>
              <a:buChar char="ü"/>
            </a:pPr>
            <a:r>
              <a:rPr lang="fr-FR" sz="1800" dirty="0">
                <a:solidFill>
                  <a:srgbClr val="002060"/>
                </a:solidFill>
                <a:latin typeface="Calibri" panose="020F0502020204030204" pitchFamily="34" charset="0"/>
                <a:cs typeface="Calibri" panose="020F0502020204030204" pitchFamily="34" charset="0"/>
              </a:rPr>
              <a:t>Plus la moyenne et/ou l’écart type sont élevés, plus nous sommes exposés à augmenter l’allocation sur ces risques.</a:t>
            </a:r>
          </a:p>
          <a:p>
            <a:pPr marL="171450" indent="-171450">
              <a:buClr>
                <a:schemeClr val="accent1"/>
              </a:buClr>
              <a:buFont typeface="Wingdings" panose="05000000000000000000" pitchFamily="2" charset="2"/>
              <a:buChar char="ü"/>
            </a:pPr>
            <a:r>
              <a:rPr lang="fr-FR" sz="1800" dirty="0">
                <a:solidFill>
                  <a:srgbClr val="002060"/>
                </a:solidFill>
                <a:latin typeface="Calibri" panose="020F0502020204030204" pitchFamily="34" charset="0"/>
                <a:cs typeface="Calibri" panose="020F0502020204030204" pitchFamily="34" charset="0"/>
              </a:rPr>
              <a:t>Si la moyenne des risques et/ou l’écart type sont les mêmes sur chacun des risques la répartition devrait être quasi similaire et l’impact ne devrait pas se voir.</a:t>
            </a:r>
          </a:p>
          <a:p>
            <a:endParaRPr lang="fr-FR" sz="1800" dirty="0">
              <a:solidFill>
                <a:srgbClr val="002060"/>
              </a:solidFill>
              <a:latin typeface="Calibri" panose="020F0502020204030204" pitchFamily="34" charset="0"/>
              <a:cs typeface="Calibri" panose="020F0502020204030204" pitchFamily="34" charset="0"/>
            </a:endParaRPr>
          </a:p>
          <a:p>
            <a:r>
              <a:rPr lang="fr-FR" sz="1800" b="1" u="sng" dirty="0">
                <a:solidFill>
                  <a:schemeClr val="accent3"/>
                </a:solidFill>
                <a:latin typeface="Calibri" panose="020F0502020204030204" pitchFamily="34" charset="0"/>
                <a:cs typeface="Calibri" panose="020F0502020204030204" pitchFamily="34" charset="0"/>
              </a:rPr>
              <a:t>Cas 2</a:t>
            </a:r>
            <a:r>
              <a:rPr lang="fr-FR" sz="1800" dirty="0">
                <a:solidFill>
                  <a:schemeClr val="accent3"/>
                </a:solidFill>
                <a:latin typeface="Calibri" panose="020F0502020204030204" pitchFamily="34" charset="0"/>
                <a:cs typeface="Calibri" panose="020F0502020204030204" pitchFamily="34" charset="0"/>
              </a:rPr>
              <a:t> : </a:t>
            </a:r>
            <a:r>
              <a:rPr lang="fr-FR" sz="1800" dirty="0">
                <a:solidFill>
                  <a:srgbClr val="002060"/>
                </a:solidFill>
                <a:latin typeface="Calibri" panose="020F0502020204030204" pitchFamily="34" charset="0"/>
                <a:cs typeface="Calibri" panose="020F0502020204030204" pitchFamily="34" charset="0"/>
              </a:rPr>
              <a:t>Après intégration d’effet diversification</a:t>
            </a:r>
          </a:p>
          <a:p>
            <a:pPr marL="285750" indent="-285750">
              <a:buClr>
                <a:schemeClr val="accent1"/>
              </a:buClr>
              <a:buFont typeface="Wingdings" panose="05000000000000000000" pitchFamily="2" charset="2"/>
              <a:buChar char="ü"/>
            </a:pPr>
            <a:r>
              <a:rPr lang="fr-FR" sz="1800" baseline="0" dirty="0">
                <a:solidFill>
                  <a:srgbClr val="002060"/>
                </a:solidFill>
                <a:latin typeface="Calibri" panose="020F0502020204030204" pitchFamily="34" charset="0"/>
                <a:cs typeface="Calibri" panose="020F0502020204030204" pitchFamily="34" charset="0"/>
              </a:rPr>
              <a:t>L’intégration de dépendance stochastique permet de modifier l'allocation du capital associé à chaque risque.</a:t>
            </a:r>
          </a:p>
          <a:p>
            <a:pPr marL="285750" indent="-285750">
              <a:buClr>
                <a:schemeClr val="accent1"/>
              </a:buClr>
              <a:buFont typeface="Wingdings" panose="05000000000000000000" pitchFamily="2" charset="2"/>
              <a:buChar char="ü"/>
            </a:pPr>
            <a:r>
              <a:rPr lang="fr-FR" sz="1800" baseline="0" dirty="0">
                <a:solidFill>
                  <a:srgbClr val="002060"/>
                </a:solidFill>
                <a:latin typeface="Calibri" panose="020F0502020204030204" pitchFamily="34" charset="0"/>
                <a:cs typeface="Calibri" panose="020F0502020204030204" pitchFamily="34" charset="0"/>
              </a:rPr>
              <a:t>Si la corrélation est à 100% entre tous les risques le montant alloué restera inchangé entre le cas 1 et le cas 2</a:t>
            </a:r>
            <a:endParaRPr lang="fr-FR" sz="1400" baseline="0" dirty="0">
              <a:solidFill>
                <a:srgbClr val="002060"/>
              </a:solidFill>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ü"/>
            </a:pPr>
            <a:r>
              <a:rPr lang="fr-FR" sz="1800" baseline="0" dirty="0">
                <a:solidFill>
                  <a:srgbClr val="002060"/>
                </a:solidFill>
                <a:latin typeface="Calibri" panose="020F0502020204030204" pitchFamily="34" charset="0"/>
                <a:cs typeface="Calibri" panose="020F0502020204030204" pitchFamily="34" charset="0"/>
              </a:rPr>
              <a:t>L’intégration des </a:t>
            </a:r>
            <a:r>
              <a:rPr lang="fr-FR" sz="1800" dirty="0">
                <a:solidFill>
                  <a:srgbClr val="002060"/>
                </a:solidFill>
                <a:latin typeface="Calibri" panose="020F0502020204030204" pitchFamily="34" charset="0"/>
                <a:cs typeface="Calibri" panose="020F0502020204030204" pitchFamily="34" charset="0"/>
              </a:rPr>
              <a:t>effets de diversification </a:t>
            </a:r>
            <a:r>
              <a:rPr lang="fr-FR" sz="1800" baseline="0" dirty="0">
                <a:solidFill>
                  <a:srgbClr val="002060"/>
                </a:solidFill>
                <a:latin typeface="Calibri" panose="020F0502020204030204" pitchFamily="34" charset="0"/>
                <a:cs typeface="Calibri" panose="020F0502020204030204" pitchFamily="34" charset="0"/>
              </a:rPr>
              <a:t>nous permet en ce sens de mieux allouer les montants en fonction de la contribution et des liens entre les risques donc implicitement peut nous permettre de constituer une réserve sur le capital à allouer au cas où l'un des risques ait mal été calibré</a:t>
            </a:r>
          </a:p>
          <a:p>
            <a:pPr marL="171450" indent="-171450">
              <a:buFont typeface="Arial" panose="020B0604020202020204" pitchFamily="34" charset="0"/>
              <a:buChar char="•"/>
            </a:pPr>
            <a:endParaRPr lang="fr-FR" sz="1400" baseline="0" dirty="0">
              <a:latin typeface="Calibri" panose="020F0502020204030204" pitchFamily="34" charset="0"/>
              <a:cs typeface="Calibri" panose="020F0502020204030204" pitchFamily="34" charset="0"/>
            </a:endParaRPr>
          </a:p>
          <a:p>
            <a:endParaRPr lang="fr-FR" sz="1100" baseline="0" dirty="0">
              <a:latin typeface="Calibri" panose="020F0502020204030204" pitchFamily="34" charset="0"/>
              <a:cs typeface="Calibri" panose="020F0502020204030204" pitchFamily="34" charset="0"/>
            </a:endParaRPr>
          </a:p>
          <a:p>
            <a:endParaRPr lang="fr-FR"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738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733122C9-A0B9-462F-8757-0847AD287B63}" type="slidenum">
              <a:rPr lang="fr-FR" smtClean="0"/>
              <a:pPr/>
              <a:t>22</a:t>
            </a:fld>
            <a:endParaRPr lang="fr-FR"/>
          </a:p>
        </p:txBody>
      </p:sp>
      <p:sp>
        <p:nvSpPr>
          <p:cNvPr id="13" name="Titre 12"/>
          <p:cNvSpPr>
            <a:spLocks noGrp="1"/>
          </p:cNvSpPr>
          <p:nvPr>
            <p:ph type="title"/>
          </p:nvPr>
        </p:nvSpPr>
        <p:spPr/>
        <p:txBody>
          <a:bodyPr/>
          <a:lstStyle/>
          <a:p>
            <a:r>
              <a:rPr lang="fr-FR"/>
              <a:t>Merci</a:t>
            </a:r>
          </a:p>
        </p:txBody>
      </p:sp>
    </p:spTree>
    <p:extLst>
      <p:ext uri="{BB962C8B-B14F-4D97-AF65-F5344CB8AC3E}">
        <p14:creationId xmlns:p14="http://schemas.microsoft.com/office/powerpoint/2010/main" val="422224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23</a:t>
            </a:fld>
            <a:endParaRPr lang="fr-FR" noProof="0"/>
          </a:p>
        </p:txBody>
      </p:sp>
      <p:sp>
        <p:nvSpPr>
          <p:cNvPr id="2" name="Titre 1"/>
          <p:cNvSpPr>
            <a:spLocks noGrp="1"/>
          </p:cNvSpPr>
          <p:nvPr>
            <p:ph type="title"/>
          </p:nvPr>
        </p:nvSpPr>
        <p:spPr/>
        <p:txBody>
          <a:bodyPr/>
          <a:lstStyle/>
          <a:p>
            <a:r>
              <a:rPr lang="fr-FR"/>
              <a:t>04</a:t>
            </a:r>
          </a:p>
        </p:txBody>
      </p:sp>
      <p:sp>
        <p:nvSpPr>
          <p:cNvPr id="12" name="Espace réservé du texte 11"/>
          <p:cNvSpPr>
            <a:spLocks noGrp="1"/>
          </p:cNvSpPr>
          <p:nvPr>
            <p:ph type="body" sz="quarter" idx="15"/>
          </p:nvPr>
        </p:nvSpPr>
        <p:spPr/>
        <p:txBody>
          <a:bodyPr/>
          <a:lstStyle/>
          <a:p>
            <a:r>
              <a:rPr lang="fr-FR" sz="4400" dirty="0"/>
              <a:t>Annexes</a:t>
            </a:r>
          </a:p>
        </p:txBody>
      </p:sp>
      <p:sp>
        <p:nvSpPr>
          <p:cNvPr id="10" name="Espace réservé du texte 9"/>
          <p:cNvSpPr>
            <a:spLocks noGrp="1"/>
          </p:cNvSpPr>
          <p:nvPr>
            <p:ph type="body" sz="quarter" idx="13"/>
          </p:nvPr>
        </p:nvSpPr>
        <p:spPr/>
        <p:txBody>
          <a:bodyPr/>
          <a:lstStyle/>
          <a:p>
            <a:r>
              <a:rPr lang="fr-FR"/>
              <a:t> </a:t>
            </a:r>
          </a:p>
        </p:txBody>
      </p:sp>
      <p:sp>
        <p:nvSpPr>
          <p:cNvPr id="11" name="Espace réservé du texte 10"/>
          <p:cNvSpPr>
            <a:spLocks noGrp="1"/>
          </p:cNvSpPr>
          <p:nvPr>
            <p:ph type="body" sz="quarter" idx="14"/>
          </p:nvPr>
        </p:nvSpPr>
        <p:spPr/>
        <p:txBody>
          <a:bodyPr/>
          <a:lstStyle/>
          <a:p>
            <a:r>
              <a:rPr lang="fr-FR"/>
              <a:t> </a:t>
            </a:r>
          </a:p>
        </p:txBody>
      </p:sp>
    </p:spTree>
    <p:extLst>
      <p:ext uri="{BB962C8B-B14F-4D97-AF65-F5344CB8AC3E}">
        <p14:creationId xmlns:p14="http://schemas.microsoft.com/office/powerpoint/2010/main" val="418946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40D08-42F6-429F-BC61-80751AB3A35C}"/>
              </a:ext>
            </a:extLst>
          </p:cNvPr>
          <p:cNvSpPr>
            <a:spLocks noGrp="1"/>
          </p:cNvSpPr>
          <p:nvPr>
            <p:ph type="title"/>
          </p:nvPr>
        </p:nvSpPr>
        <p:spPr>
          <a:xfrm>
            <a:off x="276369" y="59738"/>
            <a:ext cx="8426450" cy="535576"/>
          </a:xfrm>
        </p:spPr>
        <p:txBody>
          <a:bodyPr>
            <a:normAutofit/>
          </a:bodyPr>
          <a:lstStyle/>
          <a:p>
            <a:r>
              <a:rPr lang="fr-FR" sz="2400">
                <a:solidFill>
                  <a:schemeClr val="accent2"/>
                </a:solidFill>
              </a:rPr>
              <a:t>Propriétés des méthodes	</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A4D80CF1-BF15-4E9A-A85B-E342A9F722BA}"/>
                  </a:ext>
                </a:extLst>
              </p:cNvPr>
              <p:cNvSpPr>
                <a:spLocks noGrp="1"/>
              </p:cNvSpPr>
              <p:nvPr>
                <p:ph idx="1"/>
              </p:nvPr>
            </p:nvSpPr>
            <p:spPr>
              <a:xfrm>
                <a:off x="193964" y="620246"/>
                <a:ext cx="8591261" cy="5919099"/>
              </a:xfrm>
            </p:spPr>
            <p:txBody>
              <a:bodyPr>
                <a:noAutofit/>
              </a:bodyPr>
              <a:lstStyle/>
              <a:p>
                <a:pPr marL="285750" indent="-285750">
                  <a:buFont typeface="Wingdings" panose="05000000000000000000" pitchFamily="2" charset="2"/>
                  <a:buChar char="Ø"/>
                </a:pPr>
                <a:r>
                  <a:rPr lang="fr-FR" dirty="0">
                    <a:solidFill>
                      <a:schemeClr val="accent3"/>
                    </a:solidFill>
                    <a:latin typeface="Calibri" panose="020F0502020204030204" pitchFamily="34" charset="0"/>
                    <a:cs typeface="Calibri" panose="020F0502020204030204" pitchFamily="34" charset="0"/>
                  </a:rPr>
                  <a:t>Méthode d’allocation cohérente:</a:t>
                </a:r>
              </a:p>
              <a:p>
                <a:r>
                  <a:rPr lang="fr-FR" b="0" dirty="0">
                    <a:latin typeface="Calibri" panose="020F0502020204030204" pitchFamily="34" charset="0"/>
                    <a:cs typeface="Calibri" panose="020F0502020204030204" pitchFamily="34" charset="0"/>
                  </a:rPr>
                  <a:t>Une méthode d’allocation est dite cohérente si elle vérifie les caractéristiques suivantes:</a:t>
                </a:r>
              </a:p>
              <a:p>
                <a:pPr marL="501750" lvl="1" indent="-285750">
                  <a:buClr>
                    <a:schemeClr val="accent3"/>
                  </a:buClr>
                  <a:buFont typeface="Wingdings" panose="05000000000000000000" pitchFamily="2" charset="2"/>
                  <a:buChar char="ü"/>
                </a:pPr>
                <a:r>
                  <a:rPr lang="fr-FR" b="0" dirty="0">
                    <a:latin typeface="Calibri" panose="020F0502020204030204" pitchFamily="34" charset="0"/>
                    <a:cs typeface="Calibri" panose="020F0502020204030204" pitchFamily="34" charset="0"/>
                  </a:rPr>
                  <a:t>Full allocation:</a:t>
                </a:r>
                <a14:m>
                  <m:oMath xmlns:m="http://schemas.openxmlformats.org/officeDocument/2006/math">
                    <m:nary>
                      <m:naryPr>
                        <m:chr m:val="∑"/>
                        <m:limLoc m:val="undOvr"/>
                        <m:grow m:val="on"/>
                        <m:supHide m:val="on"/>
                        <m:ctrlPr>
                          <a:rPr lang="fr-FR" b="0" i="1" smtClean="0">
                            <a:solidFill>
                              <a:schemeClr val="accent2"/>
                            </a:solidFill>
                            <a:latin typeface="Cambria Math" panose="02040503050406030204" pitchFamily="18" charset="0"/>
                          </a:rPr>
                        </m:ctrlPr>
                      </m:naryPr>
                      <m:sub>
                        <m:r>
                          <a:rPr lang="fr-FR" b="0" i="0" smtClean="0">
                            <a:solidFill>
                              <a:schemeClr val="accent2"/>
                            </a:solidFill>
                            <a:latin typeface="Cambria Math" panose="02040503050406030204" pitchFamily="18" charset="0"/>
                          </a:rPr>
                          <m:t>ⅈ∈</m:t>
                        </m:r>
                        <m:r>
                          <a:rPr lang="fr-FR" b="0" i="1" smtClean="0">
                            <a:solidFill>
                              <a:schemeClr val="accent2"/>
                            </a:solidFill>
                            <a:latin typeface="Cambria Math" panose="02040503050406030204" pitchFamily="18" charset="0"/>
                          </a:rPr>
                          <m:t>𝑁</m:t>
                        </m:r>
                      </m:sub>
                      <m:sup/>
                      <m:e>
                        <m:sSup>
                          <m:sSupPr>
                            <m:ctrlPr>
                              <a:rPr lang="fr-FR" b="0" i="1" smtClean="0">
                                <a:solidFill>
                                  <a:schemeClr val="accent2"/>
                                </a:solidFill>
                                <a:latin typeface="Cambria Math" panose="02040503050406030204" pitchFamily="18" charset="0"/>
                              </a:rPr>
                            </m:ctrlPr>
                          </m:sSupPr>
                          <m:e>
                            <m:r>
                              <a:rPr lang="fr-FR" b="0" i="1" smtClean="0">
                                <a:solidFill>
                                  <a:schemeClr val="accent2"/>
                                </a:solidFill>
                                <a:latin typeface="Cambria Math" panose="02040503050406030204" pitchFamily="18" charset="0"/>
                              </a:rPr>
                              <m:t>𝜑</m:t>
                            </m:r>
                          </m:e>
                          <m:sup>
                            <m:r>
                              <a:rPr lang="fr-FR" b="0" i="1" smtClean="0">
                                <a:solidFill>
                                  <a:schemeClr val="accent2"/>
                                </a:solidFill>
                                <a:latin typeface="Cambria Math" panose="02040503050406030204" pitchFamily="18" charset="0"/>
                              </a:rPr>
                              <m:t>𝜆</m:t>
                            </m:r>
                          </m:sup>
                        </m:sSup>
                        <m:r>
                          <a:rPr lang="fr-FR" b="0" i="1" smtClean="0">
                            <a:solidFill>
                              <a:schemeClr val="accent2"/>
                            </a:solidFill>
                            <a:latin typeface="Cambria Math" panose="02040503050406030204" pitchFamily="18" charset="0"/>
                          </a:rPr>
                          <m:t>(</m:t>
                        </m:r>
                        <m:d>
                          <m:dPr>
                            <m:begChr m:val=""/>
                            <m:endChr m:val="|"/>
                            <m:ctrlPr>
                              <a:rPr lang="fr-FR" b="0" i="1" smtClean="0">
                                <a:solidFill>
                                  <a:schemeClr val="accent2"/>
                                </a:solidFill>
                                <a:latin typeface="Cambria Math" panose="02040503050406030204" pitchFamily="18" charset="0"/>
                              </a:rPr>
                            </m:ctrlPr>
                          </m:dPr>
                          <m:e>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𝑋</m:t>
                                </m:r>
                              </m:e>
                              <m:sub>
                                <m:r>
                                  <a:rPr lang="fr-FR" b="0" i="1" smtClean="0">
                                    <a:solidFill>
                                      <a:schemeClr val="accent2"/>
                                    </a:solidFill>
                                    <a:latin typeface="Cambria Math" panose="02040503050406030204" pitchFamily="18" charset="0"/>
                                  </a:rPr>
                                  <m:t>𝑖</m:t>
                                </m:r>
                              </m:sub>
                            </m:sSub>
                          </m:e>
                        </m:d>
                        <m:r>
                          <a:rPr lang="fr-FR" b="0" i="1" smtClean="0">
                            <a:solidFill>
                              <a:schemeClr val="accent2"/>
                            </a:solidFill>
                            <a:latin typeface="Cambria Math" panose="02040503050406030204" pitchFamily="18" charset="0"/>
                          </a:rPr>
                          <m:t>𝑋</m:t>
                        </m:r>
                        <m:r>
                          <a:rPr lang="fr-FR" b="0" i="1" smtClean="0">
                            <a:solidFill>
                              <a:schemeClr val="accent2"/>
                            </a:solidFill>
                            <a:latin typeface="Cambria Math" panose="02040503050406030204" pitchFamily="18" charset="0"/>
                          </a:rPr>
                          <m:t>)=</m:t>
                        </m:r>
                        <m:r>
                          <a:rPr lang="fr-FR" b="0" i="1" smtClean="0">
                            <a:solidFill>
                              <a:schemeClr val="accent2"/>
                            </a:solidFill>
                            <a:latin typeface="Cambria Math" panose="02040503050406030204" pitchFamily="18" charset="0"/>
                          </a:rPr>
                          <m:t>𝜑</m:t>
                        </m:r>
                        <m:d>
                          <m:dPr>
                            <m:ctrlPr>
                              <a:rPr lang="fr-FR" b="0" i="1" smtClean="0">
                                <a:solidFill>
                                  <a:schemeClr val="accent2"/>
                                </a:solidFill>
                                <a:latin typeface="Cambria Math" panose="02040503050406030204" pitchFamily="18" charset="0"/>
                              </a:rPr>
                            </m:ctrlPr>
                          </m:dPr>
                          <m:e>
                            <m:r>
                              <a:rPr lang="fr-FR" b="0" i="1" smtClean="0">
                                <a:solidFill>
                                  <a:schemeClr val="accent2"/>
                                </a:solidFill>
                                <a:latin typeface="Cambria Math" panose="02040503050406030204" pitchFamily="18" charset="0"/>
                              </a:rPr>
                              <m:t>𝑋</m:t>
                            </m:r>
                          </m:e>
                        </m:d>
                      </m:e>
                    </m:nary>
                  </m:oMath>
                </a14:m>
                <a:endParaRPr lang="fr-FR" b="0" dirty="0">
                  <a:latin typeface="Calibri" panose="020F0502020204030204" pitchFamily="34" charset="0"/>
                  <a:cs typeface="Calibri" panose="020F0502020204030204" pitchFamily="34" charset="0"/>
                </a:endParaRPr>
              </a:p>
              <a:p>
                <a:pPr marL="501750" lvl="1" indent="-285750">
                  <a:buClr>
                    <a:schemeClr val="accent3"/>
                  </a:buClr>
                  <a:buFont typeface="Wingdings" panose="05000000000000000000" pitchFamily="2" charset="2"/>
                  <a:buChar char="ü"/>
                </a:pPr>
                <a:r>
                  <a:rPr lang="fr-FR" b="0" dirty="0">
                    <a:latin typeface="Calibri" panose="020F0502020204030204" pitchFamily="34" charset="0"/>
                    <a:cs typeface="Calibri" panose="020F0502020204030204" pitchFamily="34" charset="0"/>
                  </a:rPr>
                  <a:t>Symétrie: Soient deux segments i et j tels que </a:t>
                </a:r>
                <a14:m>
                  <m:oMath xmlns:m="http://schemas.openxmlformats.org/officeDocument/2006/math">
                    <m:r>
                      <a:rPr lang="fr-FR" b="0" i="1" smtClean="0">
                        <a:solidFill>
                          <a:schemeClr val="accent2"/>
                        </a:solidFill>
                        <a:latin typeface="Cambria Math" panose="02040503050406030204" pitchFamily="18" charset="0"/>
                      </a:rPr>
                      <m:t>𝐼</m:t>
                    </m:r>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𝑀</m:t>
                        </m:r>
                      </m:e>
                      <m:sub>
                        <m:r>
                          <a:rPr lang="fr-FR" b="0" i="1" smtClean="0">
                            <a:solidFill>
                              <a:schemeClr val="accent2"/>
                            </a:solidFill>
                            <a:latin typeface="Cambria Math" panose="02040503050406030204" pitchFamily="18" charset="0"/>
                          </a:rPr>
                          <m:t>𝑖</m:t>
                        </m:r>
                      </m:sub>
                    </m:sSub>
                    <m:d>
                      <m:dPr>
                        <m:ctrlPr>
                          <a:rPr lang="fr-FR" b="0" i="1" smtClean="0">
                            <a:solidFill>
                              <a:schemeClr val="accent2"/>
                            </a:solidFill>
                            <a:latin typeface="Cambria Math" panose="02040503050406030204" pitchFamily="18" charset="0"/>
                          </a:rPr>
                        </m:ctrlPr>
                      </m:dPr>
                      <m:e>
                        <m:r>
                          <a:rPr lang="fr-FR" b="0" i="1" smtClean="0">
                            <a:solidFill>
                              <a:schemeClr val="accent2"/>
                            </a:solidFill>
                            <a:latin typeface="Cambria Math" panose="02040503050406030204" pitchFamily="18" charset="0"/>
                          </a:rPr>
                          <m:t>h</m:t>
                        </m:r>
                        <m:r>
                          <a:rPr lang="fr-FR" b="0" i="1" smtClean="0">
                            <a:solidFill>
                              <a:schemeClr val="accent2"/>
                            </a:solidFill>
                            <a:latin typeface="Cambria Math" panose="02040503050406030204" pitchFamily="18" charset="0"/>
                          </a:rPr>
                          <m:t>,</m:t>
                        </m:r>
                        <m:r>
                          <a:rPr lang="fr-FR" b="0" i="1" smtClean="0">
                            <a:solidFill>
                              <a:schemeClr val="accent2"/>
                            </a:solidFill>
                            <a:latin typeface="Cambria Math" panose="02040503050406030204" pitchFamily="18" charset="0"/>
                          </a:rPr>
                          <m:t>𝑠</m:t>
                        </m:r>
                      </m:e>
                    </m:d>
                    <m:r>
                      <a:rPr lang="fr-FR" b="0" i="1" smtClean="0">
                        <a:solidFill>
                          <a:schemeClr val="accent2"/>
                        </a:solidFill>
                        <a:latin typeface="Cambria Math" panose="02040503050406030204" pitchFamily="18" charset="0"/>
                      </a:rPr>
                      <m:t>=</m:t>
                    </m:r>
                    <m:r>
                      <a:rPr lang="fr-FR" b="0" i="1">
                        <a:solidFill>
                          <a:schemeClr val="accent2"/>
                        </a:solidFill>
                        <a:latin typeface="Cambria Math" panose="02040503050406030204" pitchFamily="18" charset="0"/>
                      </a:rPr>
                      <m:t>𝐼</m:t>
                    </m:r>
                    <m:sSub>
                      <m:sSubPr>
                        <m:ctrlPr>
                          <a:rPr lang="fr-FR" b="0" i="1">
                            <a:solidFill>
                              <a:schemeClr val="accent2"/>
                            </a:solidFill>
                            <a:latin typeface="Cambria Math" panose="02040503050406030204" pitchFamily="18" charset="0"/>
                          </a:rPr>
                        </m:ctrlPr>
                      </m:sSubPr>
                      <m:e>
                        <m:r>
                          <a:rPr lang="fr-FR" b="0" i="1">
                            <a:solidFill>
                              <a:schemeClr val="accent2"/>
                            </a:solidFill>
                            <a:latin typeface="Cambria Math" panose="02040503050406030204" pitchFamily="18" charset="0"/>
                          </a:rPr>
                          <m:t>𝑀</m:t>
                        </m:r>
                      </m:e>
                      <m:sub>
                        <m:r>
                          <a:rPr lang="fr-FR" b="0" i="1" smtClean="0">
                            <a:solidFill>
                              <a:schemeClr val="accent2"/>
                            </a:solidFill>
                            <a:latin typeface="Cambria Math" panose="02040503050406030204" pitchFamily="18" charset="0"/>
                          </a:rPr>
                          <m:t>𝑗</m:t>
                        </m:r>
                      </m:sub>
                    </m:sSub>
                    <m:d>
                      <m:dPr>
                        <m:ctrlPr>
                          <a:rPr lang="fr-FR" b="0" i="1">
                            <a:solidFill>
                              <a:schemeClr val="accent2"/>
                            </a:solidFill>
                            <a:latin typeface="Cambria Math" panose="02040503050406030204" pitchFamily="18" charset="0"/>
                          </a:rPr>
                        </m:ctrlPr>
                      </m:dPr>
                      <m:e>
                        <m:r>
                          <a:rPr lang="fr-FR" b="0" i="1">
                            <a:solidFill>
                              <a:schemeClr val="accent2"/>
                            </a:solidFill>
                            <a:latin typeface="Cambria Math" panose="02040503050406030204" pitchFamily="18" charset="0"/>
                          </a:rPr>
                          <m:t>h</m:t>
                        </m:r>
                        <m:r>
                          <a:rPr lang="fr-FR" b="0" i="1">
                            <a:solidFill>
                              <a:schemeClr val="accent2"/>
                            </a:solidFill>
                            <a:latin typeface="Cambria Math" panose="02040503050406030204" pitchFamily="18" charset="0"/>
                          </a:rPr>
                          <m:t>,</m:t>
                        </m:r>
                        <m:r>
                          <a:rPr lang="fr-FR" b="0" i="1">
                            <a:solidFill>
                              <a:schemeClr val="accent2"/>
                            </a:solidFill>
                            <a:latin typeface="Cambria Math" panose="02040503050406030204" pitchFamily="18" charset="0"/>
                          </a:rPr>
                          <m:t>𝑠</m:t>
                        </m:r>
                      </m:e>
                    </m:d>
                  </m:oMath>
                </a14:m>
                <a:r>
                  <a:rPr lang="fr-FR" b="0" dirty="0">
                    <a:latin typeface="Calibri" panose="020F0502020204030204" pitchFamily="34" charset="0"/>
                    <a:cs typeface="Calibri" panose="020F0502020204030204" pitchFamily="34" charset="0"/>
                  </a:rPr>
                  <a:t> pour tout </a:t>
                </a:r>
                <a14:m>
                  <m:oMath xmlns:m="http://schemas.openxmlformats.org/officeDocument/2006/math">
                    <m:r>
                      <a:rPr lang="fr-FR" b="0" i="1" smtClean="0">
                        <a:latin typeface="Cambria Math" panose="02040503050406030204" pitchFamily="18" charset="0"/>
                      </a:rPr>
                      <m:t>𝑠</m:t>
                    </m:r>
                    <m:r>
                      <a:rPr lang="fr-FR" b="0" i="0" smtClean="0">
                        <a:latin typeface="Cambria Math" panose="02040503050406030204" pitchFamily="18" charset="0"/>
                      </a:rPr>
                      <m:t>∈</m:t>
                    </m:r>
                    <m:sSub>
                      <m:sSubPr>
                        <m:ctrlPr>
                          <a:rPr lang="fr-FR" b="0" i="1" smtClean="0">
                            <a:solidFill>
                              <a:srgbClr val="836967"/>
                            </a:solidFill>
                            <a:latin typeface="Cambria Math" panose="02040503050406030204" pitchFamily="18" charset="0"/>
                          </a:rPr>
                        </m:ctrlPr>
                      </m:sSubPr>
                      <m:e>
                        <m:r>
                          <a:rPr lang="fr-FR" b="0" i="1" smtClean="0">
                            <a:latin typeface="Cambria Math" panose="02040503050406030204" pitchFamily="18" charset="0"/>
                          </a:rPr>
                          <m:t>𝐷</m:t>
                        </m:r>
                      </m:e>
                      <m:sub>
                        <m:r>
                          <m:rPr>
                            <m:sty m:val="p"/>
                          </m:rPr>
                          <a:rPr lang="fr-FR" b="0" i="0" smtClean="0">
                            <a:latin typeface="Cambria Math" panose="02040503050406030204" pitchFamily="18" charset="0"/>
                          </a:rPr>
                          <m:t>i</m:t>
                        </m:r>
                      </m:sub>
                    </m:sSub>
                    <m:r>
                      <a:rPr lang="fr-FR" b="0" i="0" smtClean="0">
                        <a:latin typeface="Cambria Math" panose="02040503050406030204" pitchFamily="18" charset="0"/>
                      </a:rPr>
                      <m:t>∩</m:t>
                    </m:r>
                    <m:sSub>
                      <m:sSubPr>
                        <m:ctrlPr>
                          <a:rPr lang="fr-FR" b="0" i="1" smtClean="0">
                            <a:solidFill>
                              <a:srgbClr val="836967"/>
                            </a:solidFill>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𝑗</m:t>
                        </m:r>
                      </m:sub>
                    </m:sSub>
                  </m:oMath>
                </a14:m>
                <a:r>
                  <a:rPr lang="fr-FR" b="0" dirty="0">
                    <a:latin typeface="Calibri" panose="020F0502020204030204" pitchFamily="34" charset="0"/>
                    <a:cs typeface="Calibri" panose="020F0502020204030204" pitchFamily="34" charset="0"/>
                  </a:rPr>
                  <a:t>, alors, </a:t>
                </a:r>
                <a14:m>
                  <m:oMath xmlns:m="http://schemas.openxmlformats.org/officeDocument/2006/math">
                    <m:sSup>
                      <m:sSupPr>
                        <m:ctrlPr>
                          <a:rPr lang="fr-FR" b="0" i="1">
                            <a:latin typeface="Cambria Math" panose="02040503050406030204" pitchFamily="18" charset="0"/>
                          </a:rPr>
                        </m:ctrlPr>
                      </m:sSupPr>
                      <m:e>
                        <m:r>
                          <a:rPr lang="fr-FR" b="0" i="1">
                            <a:latin typeface="Cambria Math" panose="02040503050406030204" pitchFamily="18" charset="0"/>
                          </a:rPr>
                          <m:t>𝜑</m:t>
                        </m:r>
                      </m:e>
                      <m:sup>
                        <m:r>
                          <a:rPr lang="fr-FR" b="0" i="1">
                            <a:latin typeface="Cambria Math" panose="02040503050406030204" pitchFamily="18" charset="0"/>
                          </a:rPr>
                          <m:t>𝜆</m:t>
                        </m:r>
                      </m:sup>
                    </m:sSup>
                    <m:r>
                      <a:rPr lang="fr-FR" b="0" i="1">
                        <a:latin typeface="Cambria Math" panose="02040503050406030204" pitchFamily="18" charset="0"/>
                      </a:rPr>
                      <m:t>(</m:t>
                    </m:r>
                    <m:d>
                      <m:dPr>
                        <m:begChr m:val=""/>
                        <m:endChr m:val="|"/>
                        <m:ctrlPr>
                          <a:rPr lang="fr-FR" b="0" i="1">
                            <a:latin typeface="Cambria Math" panose="02040503050406030204" pitchFamily="18" charset="0"/>
                          </a:rPr>
                        </m:ctrlPr>
                      </m:dPr>
                      <m:e>
                        <m:sSub>
                          <m:sSubPr>
                            <m:ctrlPr>
                              <a:rPr lang="fr-FR" b="0" i="1">
                                <a:latin typeface="Cambria Math" panose="02040503050406030204" pitchFamily="18" charset="0"/>
                              </a:rPr>
                            </m:ctrlPr>
                          </m:sSubPr>
                          <m:e>
                            <m:r>
                              <a:rPr lang="fr-FR" b="0" i="1">
                                <a:latin typeface="Cambria Math" panose="02040503050406030204" pitchFamily="18" charset="0"/>
                              </a:rPr>
                              <m:t>𝑋</m:t>
                            </m:r>
                          </m:e>
                          <m:sub>
                            <m:r>
                              <a:rPr lang="fr-FR" b="0" i="1">
                                <a:latin typeface="Cambria Math" panose="02040503050406030204" pitchFamily="18" charset="0"/>
                              </a:rPr>
                              <m:t>𝑖</m:t>
                            </m:r>
                          </m:sub>
                        </m:sSub>
                      </m:e>
                    </m:d>
                    <m:r>
                      <a:rPr lang="fr-FR" b="0" i="1">
                        <a:latin typeface="Cambria Math" panose="02040503050406030204" pitchFamily="18" charset="0"/>
                      </a:rPr>
                      <m:t>𝑋</m:t>
                    </m:r>
                    <m:r>
                      <a:rPr lang="fr-FR" b="0" i="1">
                        <a:latin typeface="Cambria Math" panose="02040503050406030204" pitchFamily="18" charset="0"/>
                      </a:rPr>
                      <m:t>)=</m:t>
                    </m:r>
                  </m:oMath>
                </a14:m>
                <a:r>
                  <a:rPr lang="fr-FR" b="0" dirty="0"/>
                  <a:t> </a:t>
                </a:r>
                <a14:m>
                  <m:oMath xmlns:m="http://schemas.openxmlformats.org/officeDocument/2006/math">
                    <m:sSup>
                      <m:sSupPr>
                        <m:ctrlPr>
                          <a:rPr lang="fr-FR" b="0" i="1">
                            <a:latin typeface="Cambria Math" panose="02040503050406030204" pitchFamily="18" charset="0"/>
                          </a:rPr>
                        </m:ctrlPr>
                      </m:sSupPr>
                      <m:e>
                        <m:r>
                          <a:rPr lang="fr-FR" b="0" i="1">
                            <a:latin typeface="Cambria Math" panose="02040503050406030204" pitchFamily="18" charset="0"/>
                          </a:rPr>
                          <m:t>𝜑</m:t>
                        </m:r>
                      </m:e>
                      <m:sup>
                        <m:r>
                          <a:rPr lang="fr-FR" b="0" i="1">
                            <a:latin typeface="Cambria Math" panose="02040503050406030204" pitchFamily="18" charset="0"/>
                          </a:rPr>
                          <m:t>𝜆</m:t>
                        </m:r>
                      </m:sup>
                    </m:sSup>
                    <m:r>
                      <a:rPr lang="fr-FR" b="0" i="1">
                        <a:latin typeface="Cambria Math" panose="02040503050406030204" pitchFamily="18" charset="0"/>
                      </a:rPr>
                      <m:t>(</m:t>
                    </m:r>
                    <m:d>
                      <m:dPr>
                        <m:begChr m:val=""/>
                        <m:endChr m:val="|"/>
                        <m:ctrlPr>
                          <a:rPr lang="fr-FR" b="0" i="1">
                            <a:latin typeface="Cambria Math" panose="02040503050406030204" pitchFamily="18" charset="0"/>
                          </a:rPr>
                        </m:ctrlPr>
                      </m:dPr>
                      <m:e>
                        <m:sSub>
                          <m:sSubPr>
                            <m:ctrlPr>
                              <a:rPr lang="fr-FR" b="0" i="1">
                                <a:latin typeface="Cambria Math" panose="02040503050406030204" pitchFamily="18" charset="0"/>
                              </a:rPr>
                            </m:ctrlPr>
                          </m:sSubPr>
                          <m:e>
                            <m:r>
                              <a:rPr lang="fr-FR" b="0" i="1">
                                <a:latin typeface="Cambria Math" panose="02040503050406030204" pitchFamily="18" charset="0"/>
                              </a:rPr>
                              <m:t>𝑋</m:t>
                            </m:r>
                          </m:e>
                          <m:sub>
                            <m:r>
                              <a:rPr lang="fr-FR" b="0" i="1" smtClean="0">
                                <a:latin typeface="Cambria Math" panose="02040503050406030204" pitchFamily="18" charset="0"/>
                              </a:rPr>
                              <m:t>𝑗</m:t>
                            </m:r>
                          </m:sub>
                        </m:sSub>
                      </m:e>
                    </m:d>
                    <m:r>
                      <a:rPr lang="fr-FR" b="0" i="1">
                        <a:latin typeface="Cambria Math" panose="02040503050406030204" pitchFamily="18" charset="0"/>
                      </a:rPr>
                      <m:t>𝑋</m:t>
                    </m:r>
                    <m:r>
                      <a:rPr lang="fr-FR" b="0" i="1">
                        <a:latin typeface="Cambria Math" panose="02040503050406030204" pitchFamily="18" charset="0"/>
                      </a:rPr>
                      <m:t>)</m:t>
                    </m:r>
                  </m:oMath>
                </a14:m>
                <a:r>
                  <a:rPr lang="fr-FR" b="0" dirty="0">
                    <a:latin typeface="Calibri" panose="020F0502020204030204" pitchFamily="34" charset="0"/>
                    <a:cs typeface="Calibri" panose="020F0502020204030204" pitchFamily="34" charset="0"/>
                  </a:rPr>
                  <a:t> où </a:t>
                </a:r>
                <a14:m>
                  <m:oMath xmlns:m="http://schemas.openxmlformats.org/officeDocument/2006/math">
                    <m:r>
                      <a:rPr lang="fr-FR" b="0" i="0" smtClean="0">
                        <a:latin typeface="Cambria Math" panose="02040503050406030204" pitchFamily="18" charset="0"/>
                      </a:rPr>
                      <m:t> </m:t>
                    </m:r>
                    <m:r>
                      <a:rPr lang="fr-FR" b="0" i="1">
                        <a:latin typeface="Cambria Math" panose="02040503050406030204" pitchFamily="18" charset="0"/>
                      </a:rPr>
                      <m:t>𝐼</m:t>
                    </m:r>
                    <m:sSub>
                      <m:sSubPr>
                        <m:ctrlPr>
                          <a:rPr lang="fr-FR" b="0" i="1">
                            <a:latin typeface="Cambria Math" panose="02040503050406030204" pitchFamily="18" charset="0"/>
                          </a:rPr>
                        </m:ctrlPr>
                      </m:sSubPr>
                      <m:e>
                        <m:r>
                          <a:rPr lang="fr-FR" b="0" i="1">
                            <a:latin typeface="Cambria Math" panose="02040503050406030204" pitchFamily="18" charset="0"/>
                          </a:rPr>
                          <m:t>𝑀</m:t>
                        </m:r>
                      </m:e>
                      <m:sub>
                        <m:r>
                          <a:rPr lang="fr-FR" b="0" i="1">
                            <a:latin typeface="Cambria Math" panose="02040503050406030204" pitchFamily="18" charset="0"/>
                          </a:rPr>
                          <m:t>𝑖</m:t>
                        </m:r>
                      </m:sub>
                    </m:sSub>
                    <m:d>
                      <m:dPr>
                        <m:ctrlPr>
                          <a:rPr lang="fr-FR" b="0" i="1">
                            <a:latin typeface="Cambria Math" panose="02040503050406030204" pitchFamily="18" charset="0"/>
                          </a:rPr>
                        </m:ctrlPr>
                      </m:dPr>
                      <m:e>
                        <m:r>
                          <a:rPr lang="fr-FR" b="0" i="1">
                            <a:latin typeface="Cambria Math" panose="02040503050406030204" pitchFamily="18" charset="0"/>
                          </a:rPr>
                          <m:t>h</m:t>
                        </m:r>
                        <m:r>
                          <a:rPr lang="fr-FR" b="0" i="1">
                            <a:latin typeface="Cambria Math" panose="02040503050406030204" pitchFamily="18" charset="0"/>
                          </a:rPr>
                          <m:t>,</m:t>
                        </m:r>
                        <m:r>
                          <a:rPr lang="fr-FR" b="0" i="1">
                            <a:latin typeface="Cambria Math" panose="02040503050406030204" pitchFamily="18" charset="0"/>
                          </a:rPr>
                          <m:t>𝑠</m:t>
                        </m:r>
                      </m:e>
                    </m:d>
                  </m:oMath>
                </a14:m>
                <a:r>
                  <a:rPr lang="fr-FR" b="0" dirty="0">
                    <a:latin typeface="Calibri" panose="020F0502020204030204" pitchFamily="34" charset="0"/>
                    <a:cs typeface="Calibri" panose="020F0502020204030204" pitchFamily="34" charset="0"/>
                  </a:rPr>
                  <a:t> est l’impact marginal du segment i sur le risque associé à S et à </a:t>
                </a:r>
                <a14:m>
                  <m:oMath xmlns:m="http://schemas.openxmlformats.org/officeDocument/2006/math">
                    <m:sSub>
                      <m:sSubPr>
                        <m:ctrlPr>
                          <a:rPr lang="fr-FR" b="0" i="1">
                            <a:solidFill>
                              <a:srgbClr val="836967"/>
                            </a:solidFill>
                            <a:latin typeface="Cambria Math" panose="02040503050406030204" pitchFamily="18" charset="0"/>
                          </a:rPr>
                        </m:ctrlPr>
                      </m:sSubPr>
                      <m:e>
                        <m:r>
                          <a:rPr lang="fr-FR" b="0" i="1">
                            <a:latin typeface="Cambria Math" panose="02040503050406030204" pitchFamily="18" charset="0"/>
                          </a:rPr>
                          <m:t>𝐷</m:t>
                        </m:r>
                      </m:e>
                      <m:sub>
                        <m:r>
                          <m:rPr>
                            <m:sty m:val="p"/>
                          </m:rPr>
                          <a:rPr lang="fr-FR" b="0">
                            <a:latin typeface="Cambria Math" panose="02040503050406030204" pitchFamily="18" charset="0"/>
                          </a:rPr>
                          <m:t>i</m:t>
                        </m:r>
                      </m:sub>
                    </m:sSub>
                    <m:r>
                      <a:rPr lang="fr-FR" b="0" i="1" smtClean="0">
                        <a:latin typeface="Cambria Math" panose="02040503050406030204" pitchFamily="18" charset="0"/>
                      </a:rPr>
                      <m:t> </m:t>
                    </m:r>
                  </m:oMath>
                </a14:m>
                <a:r>
                  <a:rPr lang="fr-FR" b="0" dirty="0">
                    <a:latin typeface="Calibri" panose="020F0502020204030204" pitchFamily="34" charset="0"/>
                    <a:cs typeface="Calibri" panose="020F0502020204030204" pitchFamily="34" charset="0"/>
                  </a:rPr>
                  <a:t>l’ensemble des combinaisons de risques auquel dans lesquels est inclus le segment de risque i.</a:t>
                </a:r>
              </a:p>
              <a:p>
                <a:pPr marL="501750" lvl="1" indent="-285750">
                  <a:buClr>
                    <a:schemeClr val="accent3"/>
                  </a:buClr>
                  <a:buFont typeface="Wingdings" panose="05000000000000000000" pitchFamily="2" charset="2"/>
                  <a:buChar char="ü"/>
                </a:pPr>
                <a:r>
                  <a:rPr lang="fr-FR" b="0" dirty="0">
                    <a:latin typeface="Calibri" panose="020F0502020204030204" pitchFamily="34" charset="0"/>
                    <a:cs typeface="Calibri" panose="020F0502020204030204" pitchFamily="34" charset="0"/>
                  </a:rPr>
                  <a:t>No </a:t>
                </a:r>
                <a:r>
                  <a:rPr lang="fr-FR" b="0" dirty="0" err="1">
                    <a:latin typeface="Calibri" panose="020F0502020204030204" pitchFamily="34" charset="0"/>
                    <a:cs typeface="Calibri" panose="020F0502020204030204" pitchFamily="34" charset="0"/>
                  </a:rPr>
                  <a:t>undercut</a:t>
                </a:r>
                <a:r>
                  <a:rPr lang="fr-FR" b="0" dirty="0">
                    <a:latin typeface="Calibri" panose="020F0502020204030204" pitchFamily="34" charset="0"/>
                    <a:cs typeface="Calibri" panose="020F0502020204030204" pitchFamily="34" charset="0"/>
                  </a:rPr>
                  <a:t>:</a:t>
                </a:r>
                <a14:m>
                  <m:oMath xmlns:m="http://schemas.openxmlformats.org/officeDocument/2006/math">
                    <m:r>
                      <a:rPr lang="fr-FR" b="0" smtClean="0">
                        <a:latin typeface="Cambria Math" panose="02040503050406030204" pitchFamily="18" charset="0"/>
                      </a:rPr>
                      <m:t>∀</m:t>
                    </m:r>
                    <m:r>
                      <a:rPr lang="fr-FR" b="0" i="1" smtClean="0">
                        <a:latin typeface="Cambria Math" panose="02040503050406030204" pitchFamily="18" charset="0"/>
                      </a:rPr>
                      <m:t>𝑠</m:t>
                    </m:r>
                    <m:r>
                      <a:rPr lang="fr-FR" b="0" i="0" smtClean="0">
                        <a:latin typeface="Cambria Math" panose="02040503050406030204" pitchFamily="18" charset="0"/>
                      </a:rPr>
                      <m:t>⊂</m:t>
                    </m:r>
                    <m:r>
                      <m:rPr>
                        <m:sty m:val="p"/>
                      </m:rPr>
                      <a:rPr lang="fr-FR" b="0" i="0" smtClean="0">
                        <a:latin typeface="Cambria Math" panose="02040503050406030204" pitchFamily="18" charset="0"/>
                      </a:rPr>
                      <m:t>N</m:t>
                    </m:r>
                    <m:r>
                      <a:rPr lang="fr-FR" b="0" i="1" smtClean="0">
                        <a:latin typeface="Cambria Math" panose="02040503050406030204" pitchFamily="18" charset="0"/>
                      </a:rPr>
                      <m:t> </m:t>
                    </m:r>
                    <m:r>
                      <a:rPr lang="fr-FR" b="0" i="1" smtClean="0">
                        <a:solidFill>
                          <a:schemeClr val="accent2"/>
                        </a:solidFill>
                        <a:latin typeface="Cambria Math" panose="02040503050406030204" pitchFamily="18" charset="0"/>
                      </a:rPr>
                      <m:t>,</m:t>
                    </m:r>
                    <m:nary>
                      <m:naryPr>
                        <m:chr m:val="∑"/>
                        <m:limLoc m:val="undOvr"/>
                        <m:grow m:val="on"/>
                        <m:supHide m:val="on"/>
                        <m:ctrlPr>
                          <a:rPr lang="fr-FR" b="0" i="1" smtClean="0">
                            <a:solidFill>
                              <a:schemeClr val="accent2"/>
                            </a:solidFill>
                            <a:latin typeface="Cambria Math" panose="02040503050406030204" pitchFamily="18" charset="0"/>
                          </a:rPr>
                        </m:ctrlPr>
                      </m:naryPr>
                      <m:sub>
                        <m:r>
                          <a:rPr lang="fr-FR" b="0">
                            <a:solidFill>
                              <a:schemeClr val="accent2"/>
                            </a:solidFill>
                            <a:latin typeface="Cambria Math" panose="02040503050406030204" pitchFamily="18" charset="0"/>
                          </a:rPr>
                          <m:t>ⅈ∈</m:t>
                        </m:r>
                        <m:r>
                          <a:rPr lang="fr-FR" b="0" i="1" smtClean="0">
                            <a:solidFill>
                              <a:schemeClr val="accent2"/>
                            </a:solidFill>
                            <a:latin typeface="Cambria Math" panose="02040503050406030204" pitchFamily="18" charset="0"/>
                          </a:rPr>
                          <m:t>𝑠</m:t>
                        </m:r>
                      </m:sub>
                      <m:sup/>
                      <m:e>
                        <m:sSup>
                          <m:sSupPr>
                            <m:ctrlPr>
                              <a:rPr lang="fr-FR" b="0" i="1">
                                <a:solidFill>
                                  <a:schemeClr val="accent2"/>
                                </a:solidFill>
                                <a:latin typeface="Cambria Math" panose="02040503050406030204" pitchFamily="18" charset="0"/>
                              </a:rPr>
                            </m:ctrlPr>
                          </m:sSupPr>
                          <m:e>
                            <m:r>
                              <a:rPr lang="fr-FR" b="0" i="1">
                                <a:solidFill>
                                  <a:schemeClr val="accent2"/>
                                </a:solidFill>
                                <a:latin typeface="Cambria Math" panose="02040503050406030204" pitchFamily="18" charset="0"/>
                              </a:rPr>
                              <m:t>𝜑</m:t>
                            </m:r>
                          </m:e>
                          <m:sup>
                            <m:r>
                              <a:rPr lang="fr-FR" b="0" i="1">
                                <a:solidFill>
                                  <a:schemeClr val="accent2"/>
                                </a:solidFill>
                                <a:latin typeface="Cambria Math" panose="02040503050406030204" pitchFamily="18" charset="0"/>
                              </a:rPr>
                              <m:t>𝜆</m:t>
                            </m:r>
                          </m:sup>
                        </m:sSup>
                        <m:d>
                          <m:dPr>
                            <m:ctrlPr>
                              <a:rPr lang="fr-FR" b="0" i="1">
                                <a:solidFill>
                                  <a:schemeClr val="accent2"/>
                                </a:solidFill>
                                <a:latin typeface="Cambria Math" panose="02040503050406030204" pitchFamily="18" charset="0"/>
                              </a:rPr>
                            </m:ctrlPr>
                          </m:dPr>
                          <m:e>
                            <m:d>
                              <m:dPr>
                                <m:begChr m:val=""/>
                                <m:endChr m:val="|"/>
                                <m:ctrlPr>
                                  <a:rPr lang="fr-FR" b="0" i="1">
                                    <a:solidFill>
                                      <a:schemeClr val="accent2"/>
                                    </a:solidFill>
                                    <a:latin typeface="Cambria Math" panose="02040503050406030204" pitchFamily="18" charset="0"/>
                                  </a:rPr>
                                </m:ctrlPr>
                              </m:dPr>
                              <m:e>
                                <m:sSub>
                                  <m:sSubPr>
                                    <m:ctrlPr>
                                      <a:rPr lang="fr-FR" b="0" i="1">
                                        <a:solidFill>
                                          <a:schemeClr val="accent2"/>
                                        </a:solidFill>
                                        <a:latin typeface="Cambria Math" panose="02040503050406030204" pitchFamily="18" charset="0"/>
                                      </a:rPr>
                                    </m:ctrlPr>
                                  </m:sSubPr>
                                  <m:e>
                                    <m:r>
                                      <a:rPr lang="fr-FR" b="0" i="1">
                                        <a:solidFill>
                                          <a:schemeClr val="accent2"/>
                                        </a:solidFill>
                                        <a:latin typeface="Cambria Math" panose="02040503050406030204" pitchFamily="18" charset="0"/>
                                      </a:rPr>
                                      <m:t>𝑋</m:t>
                                    </m:r>
                                  </m:e>
                                  <m:sub>
                                    <m:r>
                                      <a:rPr lang="fr-FR" b="0" i="1">
                                        <a:solidFill>
                                          <a:schemeClr val="accent2"/>
                                        </a:solidFill>
                                        <a:latin typeface="Cambria Math" panose="02040503050406030204" pitchFamily="18" charset="0"/>
                                      </a:rPr>
                                      <m:t>𝑖</m:t>
                                    </m:r>
                                  </m:sub>
                                </m:sSub>
                              </m:e>
                            </m:d>
                            <m:r>
                              <a:rPr lang="fr-FR" b="0" i="1">
                                <a:solidFill>
                                  <a:schemeClr val="accent2"/>
                                </a:solidFill>
                                <a:latin typeface="Cambria Math" panose="02040503050406030204" pitchFamily="18" charset="0"/>
                              </a:rPr>
                              <m:t>𝑋</m:t>
                            </m:r>
                          </m:e>
                        </m:d>
                        <m:r>
                          <a:rPr lang="fr-FR" b="0" i="1" smtClean="0">
                            <a:solidFill>
                              <a:schemeClr val="accent2"/>
                            </a:solidFill>
                            <a:latin typeface="Cambria Math" panose="02040503050406030204" pitchFamily="18" charset="0"/>
                          </a:rPr>
                          <m:t>&lt;</m:t>
                        </m:r>
                      </m:e>
                    </m:nary>
                    <m:r>
                      <a:rPr lang="fr-FR" b="0" i="1">
                        <a:solidFill>
                          <a:schemeClr val="accent2"/>
                        </a:solidFill>
                        <a:latin typeface="Cambria Math" panose="02040503050406030204" pitchFamily="18" charset="0"/>
                      </a:rPr>
                      <m:t>𝜑</m:t>
                    </m:r>
                    <m:d>
                      <m:dPr>
                        <m:ctrlPr>
                          <a:rPr lang="fr-FR" b="0" i="1">
                            <a:solidFill>
                              <a:schemeClr val="accent2"/>
                            </a:solidFill>
                            <a:latin typeface="Cambria Math" panose="02040503050406030204" pitchFamily="18" charset="0"/>
                          </a:rPr>
                        </m:ctrlPr>
                      </m:dPr>
                      <m:e>
                        <m:nary>
                          <m:naryPr>
                            <m:chr m:val="∑"/>
                            <m:limLoc m:val="undOvr"/>
                            <m:grow m:val="on"/>
                            <m:supHide m:val="on"/>
                            <m:ctrlPr>
                              <a:rPr lang="fr-FR" b="0" i="1">
                                <a:solidFill>
                                  <a:schemeClr val="accent2"/>
                                </a:solidFill>
                                <a:latin typeface="Cambria Math" panose="02040503050406030204" pitchFamily="18" charset="0"/>
                              </a:rPr>
                            </m:ctrlPr>
                          </m:naryPr>
                          <m:sub>
                            <m:r>
                              <a:rPr lang="fr-FR" b="0">
                                <a:solidFill>
                                  <a:schemeClr val="accent2"/>
                                </a:solidFill>
                                <a:latin typeface="Cambria Math" panose="02040503050406030204" pitchFamily="18" charset="0"/>
                              </a:rPr>
                              <m:t>ⅈ∈</m:t>
                            </m:r>
                            <m:r>
                              <a:rPr lang="fr-FR" b="0" i="1">
                                <a:solidFill>
                                  <a:schemeClr val="accent2"/>
                                </a:solidFill>
                                <a:latin typeface="Cambria Math" panose="02040503050406030204" pitchFamily="18" charset="0"/>
                              </a:rPr>
                              <m:t>𝑠</m:t>
                            </m:r>
                          </m:sub>
                          <m:sup/>
                          <m:e>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𝑋</m:t>
                                </m:r>
                              </m:e>
                              <m:sub>
                                <m:r>
                                  <a:rPr lang="fr-FR" b="0" i="1">
                                    <a:solidFill>
                                      <a:schemeClr val="accent2"/>
                                    </a:solidFill>
                                    <a:latin typeface="Cambria Math" panose="02040503050406030204" pitchFamily="18" charset="0"/>
                                  </a:rPr>
                                  <m:t>𝑖</m:t>
                                </m:r>
                              </m:sub>
                            </m:sSub>
                          </m:e>
                        </m:nary>
                      </m:e>
                    </m:d>
                  </m:oMath>
                </a14:m>
                <a:endParaRPr lang="fr-FR" b="0" dirty="0">
                  <a:latin typeface="Calibri" panose="020F0502020204030204" pitchFamily="34" charset="0"/>
                  <a:cs typeface="Calibri" panose="020F0502020204030204" pitchFamily="34" charset="0"/>
                </a:endParaRPr>
              </a:p>
              <a:p>
                <a:pPr marL="501750" lvl="1" indent="-285750">
                  <a:buClr>
                    <a:schemeClr val="accent3"/>
                  </a:buClr>
                  <a:buFont typeface="Wingdings" panose="05000000000000000000" pitchFamily="2" charset="2"/>
                  <a:buChar char="ü"/>
                </a:pPr>
                <a:r>
                  <a:rPr lang="fr-FR" b="0" dirty="0" err="1">
                    <a:latin typeface="Calibri" panose="020F0502020204030204" pitchFamily="34" charset="0"/>
                    <a:cs typeface="Calibri" panose="020F0502020204030204" pitchFamily="34" charset="0"/>
                  </a:rPr>
                  <a:t>Riskless</a:t>
                </a:r>
                <a:r>
                  <a:rPr lang="fr-FR" b="0" dirty="0">
                    <a:latin typeface="Calibri" panose="020F0502020204030204" pitchFamily="34" charset="0"/>
                    <a:cs typeface="Calibri" panose="020F0502020204030204" pitchFamily="34" charset="0"/>
                  </a:rPr>
                  <a:t> allocation: Si </a:t>
                </a:r>
                <a14:m>
                  <m:oMath xmlns:m="http://schemas.openxmlformats.org/officeDocument/2006/math">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𝑋</m:t>
                        </m:r>
                      </m:e>
                      <m:sub>
                        <m:r>
                          <a:rPr lang="fr-FR" b="0" i="1">
                            <a:solidFill>
                              <a:schemeClr val="accent2"/>
                            </a:solidFill>
                            <a:latin typeface="Cambria Math" panose="02040503050406030204" pitchFamily="18" charset="0"/>
                          </a:rPr>
                          <m:t>𝑖</m:t>
                        </m:r>
                      </m:sub>
                    </m:sSub>
                  </m:oMath>
                </a14:m>
                <a:r>
                  <a:rPr lang="fr-FR" b="0" dirty="0">
                    <a:latin typeface="Calibri" panose="020F0502020204030204" pitchFamily="34" charset="0"/>
                    <a:cs typeface="Calibri" panose="020F0502020204030204" pitchFamily="34" charset="0"/>
                  </a:rPr>
                  <a:t> est non risqué, alors,</a:t>
                </a:r>
                <a:r>
                  <a:rPr lang="fr-FR" b="0" dirty="0"/>
                  <a:t> </a:t>
                </a:r>
                <a14:m>
                  <m:oMath xmlns:m="http://schemas.openxmlformats.org/officeDocument/2006/math">
                    <m:sSup>
                      <m:sSupPr>
                        <m:ctrlPr>
                          <a:rPr lang="fr-FR" b="0" i="1">
                            <a:latin typeface="Cambria Math" panose="02040503050406030204" pitchFamily="18" charset="0"/>
                          </a:rPr>
                        </m:ctrlPr>
                      </m:sSupPr>
                      <m:e>
                        <m:r>
                          <a:rPr lang="fr-FR" b="0" i="1">
                            <a:latin typeface="Cambria Math" panose="02040503050406030204" pitchFamily="18" charset="0"/>
                          </a:rPr>
                          <m:t>𝜑</m:t>
                        </m:r>
                      </m:e>
                      <m:sup>
                        <m:r>
                          <a:rPr lang="fr-FR" b="0" i="1">
                            <a:latin typeface="Cambria Math" panose="02040503050406030204" pitchFamily="18" charset="0"/>
                          </a:rPr>
                          <m:t>𝜆</m:t>
                        </m:r>
                      </m:sup>
                    </m:sSup>
                    <m:d>
                      <m:dPr>
                        <m:ctrlPr>
                          <a:rPr lang="fr-FR" b="0" i="1">
                            <a:latin typeface="Cambria Math" panose="02040503050406030204" pitchFamily="18" charset="0"/>
                          </a:rPr>
                        </m:ctrlPr>
                      </m:dPr>
                      <m:e>
                        <m:d>
                          <m:dPr>
                            <m:begChr m:val=""/>
                            <m:endChr m:val="|"/>
                            <m:ctrlPr>
                              <a:rPr lang="fr-FR" b="0" i="1" smtClean="0">
                                <a:latin typeface="Cambria Math" panose="02040503050406030204" pitchFamily="18" charset="0"/>
                              </a:rPr>
                            </m:ctrlPr>
                          </m:dPr>
                          <m:e>
                            <m:sSub>
                              <m:sSubPr>
                                <m:ctrlPr>
                                  <a:rPr lang="fr-FR" b="0" i="1">
                                    <a:latin typeface="Cambria Math" panose="02040503050406030204" pitchFamily="18" charset="0"/>
                                  </a:rPr>
                                </m:ctrlPr>
                              </m:sSubPr>
                              <m:e>
                                <m:r>
                                  <a:rPr lang="fr-FR" b="0" i="1">
                                    <a:latin typeface="Cambria Math" panose="02040503050406030204" pitchFamily="18" charset="0"/>
                                  </a:rPr>
                                  <m:t>𝑋</m:t>
                                </m:r>
                              </m:e>
                              <m:sub>
                                <m:r>
                                  <a:rPr lang="fr-FR" b="0" i="1">
                                    <a:latin typeface="Cambria Math" panose="02040503050406030204" pitchFamily="18" charset="0"/>
                                  </a:rPr>
                                  <m:t>𝑖</m:t>
                                </m:r>
                              </m:sub>
                            </m:sSub>
                          </m:e>
                        </m:d>
                        <m:r>
                          <a:rPr lang="fr-FR" b="0" i="1" smtClean="0">
                            <a:latin typeface="Cambria Math" panose="02040503050406030204" pitchFamily="18" charset="0"/>
                          </a:rPr>
                          <m:t>𝑋</m:t>
                        </m:r>
                      </m:e>
                    </m:d>
                  </m:oMath>
                </a14:m>
                <a:r>
                  <a:rPr lang="fr-FR" b="0" dirty="0">
                    <a:latin typeface="Calibri" panose="020F0502020204030204" pitchFamily="34" charset="0"/>
                    <a:cs typeface="Calibri" panose="020F0502020204030204" pitchFamily="34" charset="0"/>
                  </a:rPr>
                  <a:t>=0</a:t>
                </a:r>
              </a:p>
              <a:p>
                <a:endParaRPr lang="fr-FR" b="0" dirty="0">
                  <a:latin typeface="Calibri" panose="020F0502020204030204" pitchFamily="34" charset="0"/>
                  <a:cs typeface="Calibri" panose="020F0502020204030204" pitchFamily="34" charset="0"/>
                </a:endParaRPr>
              </a:p>
              <a:p>
                <a:r>
                  <a:rPr lang="fr-FR" b="0" dirty="0">
                    <a:latin typeface="Calibri" panose="020F0502020204030204" pitchFamily="34" charset="0"/>
                    <a:cs typeface="Calibri" panose="020F0502020204030204" pitchFamily="34" charset="0"/>
                  </a:rPr>
                  <a:t>La propriété de </a:t>
                </a:r>
                <a:r>
                  <a:rPr lang="fr-FR" dirty="0">
                    <a:solidFill>
                      <a:schemeClr val="accent3"/>
                    </a:solidFill>
                    <a:latin typeface="Calibri" panose="020F0502020204030204" pitchFamily="34" charset="0"/>
                    <a:cs typeface="Calibri" panose="020F0502020204030204" pitchFamily="34" charset="0"/>
                  </a:rPr>
                  <a:t>« full allocation » </a:t>
                </a:r>
                <a:r>
                  <a:rPr lang="fr-FR" b="0" dirty="0">
                    <a:latin typeface="Calibri" panose="020F0502020204030204" pitchFamily="34" charset="0"/>
                    <a:cs typeface="Calibri" panose="020F0502020204030204" pitchFamily="34" charset="0"/>
                  </a:rPr>
                  <a:t>correspond au fait que  la somme des capitaux alloués est égale au capital consolidé initialement. Cela garantie une allocation totale du risque globale entre les différents segments.</a:t>
                </a:r>
              </a:p>
              <a:p>
                <a:endParaRPr lang="fr-FR" b="0" dirty="0">
                  <a:latin typeface="Calibri" panose="020F0502020204030204" pitchFamily="34" charset="0"/>
                  <a:cs typeface="Calibri" panose="020F0502020204030204" pitchFamily="34" charset="0"/>
                </a:endParaRPr>
              </a:p>
              <a:p>
                <a:r>
                  <a:rPr lang="fr-FR" b="0" dirty="0">
                    <a:latin typeface="Calibri" panose="020F0502020204030204" pitchFamily="34" charset="0"/>
                    <a:cs typeface="Calibri" panose="020F0502020204030204" pitchFamily="34" charset="0"/>
                  </a:rPr>
                  <a:t>La propriété de </a:t>
                </a:r>
                <a:r>
                  <a:rPr lang="fr-FR" dirty="0">
                    <a:solidFill>
                      <a:schemeClr val="accent3"/>
                    </a:solidFill>
                    <a:latin typeface="Calibri" panose="020F0502020204030204" pitchFamily="34" charset="0"/>
                    <a:cs typeface="Calibri" panose="020F0502020204030204" pitchFamily="34" charset="0"/>
                  </a:rPr>
                  <a:t>« symétrie » </a:t>
                </a:r>
                <a:r>
                  <a:rPr lang="fr-FR" b="0" dirty="0">
                    <a:latin typeface="Calibri" panose="020F0502020204030204" pitchFamily="34" charset="0"/>
                    <a:cs typeface="Calibri" panose="020F0502020204030204" pitchFamily="34" charset="0"/>
                  </a:rPr>
                  <a:t>impose que deux risques identiques nécessitent le même besoin en capital.</a:t>
                </a:r>
              </a:p>
              <a:p>
                <a:endParaRPr lang="fr-FR" b="0" dirty="0">
                  <a:latin typeface="Calibri" panose="020F0502020204030204" pitchFamily="34" charset="0"/>
                  <a:cs typeface="Calibri" panose="020F0502020204030204" pitchFamily="34" charset="0"/>
                </a:endParaRPr>
              </a:p>
              <a:p>
                <a:r>
                  <a:rPr lang="fr-FR" b="0" dirty="0">
                    <a:latin typeface="Calibri" panose="020F0502020204030204" pitchFamily="34" charset="0"/>
                    <a:cs typeface="Calibri" panose="020F0502020204030204" pitchFamily="34" charset="0"/>
                  </a:rPr>
                  <a:t>La propriété de </a:t>
                </a:r>
                <a:r>
                  <a:rPr lang="fr-FR" dirty="0">
                    <a:solidFill>
                      <a:schemeClr val="accent3"/>
                    </a:solidFill>
                    <a:latin typeface="Calibri" panose="020F0502020204030204" pitchFamily="34" charset="0"/>
                    <a:cs typeface="Calibri" panose="020F0502020204030204" pitchFamily="34" charset="0"/>
                  </a:rPr>
                  <a:t>« No </a:t>
                </a:r>
                <a:r>
                  <a:rPr lang="fr-FR" dirty="0" err="1">
                    <a:solidFill>
                      <a:schemeClr val="accent3"/>
                    </a:solidFill>
                    <a:latin typeface="Calibri" panose="020F0502020204030204" pitchFamily="34" charset="0"/>
                    <a:cs typeface="Calibri" panose="020F0502020204030204" pitchFamily="34" charset="0"/>
                  </a:rPr>
                  <a:t>undercut</a:t>
                </a:r>
                <a:r>
                  <a:rPr lang="fr-FR" dirty="0">
                    <a:solidFill>
                      <a:schemeClr val="accent3"/>
                    </a:solidFill>
                    <a:latin typeface="Calibri" panose="020F0502020204030204" pitchFamily="34" charset="0"/>
                    <a:cs typeface="Calibri" panose="020F0502020204030204" pitchFamily="34" charset="0"/>
                  </a:rPr>
                  <a:t> » </a:t>
                </a:r>
                <a:r>
                  <a:rPr lang="fr-FR" b="0" dirty="0">
                    <a:latin typeface="Calibri" panose="020F0502020204030204" pitchFamily="34" charset="0"/>
                    <a:cs typeface="Calibri" panose="020F0502020204030204" pitchFamily="34" charset="0"/>
                  </a:rPr>
                  <a:t>traduis le fait que ajouter un risque au portefeuille n’augmentera pas le besoin en capital plus que le besoin en capital du risque seul.</a:t>
                </a:r>
              </a:p>
              <a:p>
                <a:endParaRPr lang="fr-FR" b="0" dirty="0">
                  <a:latin typeface="Calibri" panose="020F0502020204030204" pitchFamily="34" charset="0"/>
                  <a:cs typeface="Calibri" panose="020F0502020204030204" pitchFamily="34" charset="0"/>
                </a:endParaRPr>
              </a:p>
              <a:p>
                <a:r>
                  <a:rPr lang="fr-FR" b="0" dirty="0">
                    <a:latin typeface="Calibri" panose="020F0502020204030204" pitchFamily="34" charset="0"/>
                    <a:cs typeface="Calibri" panose="020F0502020204030204" pitchFamily="34" charset="0"/>
                  </a:rPr>
                  <a:t>La propriété de </a:t>
                </a:r>
                <a:r>
                  <a:rPr lang="fr-FR" dirty="0">
                    <a:solidFill>
                      <a:schemeClr val="accent3"/>
                    </a:solidFill>
                    <a:latin typeface="Calibri" panose="020F0502020204030204" pitchFamily="34" charset="0"/>
                    <a:cs typeface="Calibri" panose="020F0502020204030204" pitchFamily="34" charset="0"/>
                  </a:rPr>
                  <a:t>« </a:t>
                </a:r>
                <a:r>
                  <a:rPr lang="fr-FR" dirty="0" err="1">
                    <a:solidFill>
                      <a:schemeClr val="accent3"/>
                    </a:solidFill>
                    <a:latin typeface="Calibri" panose="020F0502020204030204" pitchFamily="34" charset="0"/>
                    <a:cs typeface="Calibri" panose="020F0502020204030204" pitchFamily="34" charset="0"/>
                  </a:rPr>
                  <a:t>Riskless</a:t>
                </a:r>
                <a:r>
                  <a:rPr lang="fr-FR" dirty="0">
                    <a:solidFill>
                      <a:schemeClr val="accent3"/>
                    </a:solidFill>
                    <a:latin typeface="Calibri" panose="020F0502020204030204" pitchFamily="34" charset="0"/>
                    <a:cs typeface="Calibri" panose="020F0502020204030204" pitchFamily="34" charset="0"/>
                  </a:rPr>
                  <a:t> allocation » </a:t>
                </a:r>
                <a:r>
                  <a:rPr lang="fr-FR" b="0" dirty="0">
                    <a:latin typeface="Calibri" panose="020F0502020204030204" pitchFamily="34" charset="0"/>
                    <a:cs typeface="Calibri" panose="020F0502020204030204" pitchFamily="34" charset="0"/>
                  </a:rPr>
                  <a:t>stipule que l’allocation sur un segment non risqué est nul.</a:t>
                </a:r>
              </a:p>
            </p:txBody>
          </p:sp>
        </mc:Choice>
        <mc:Fallback xmlns="">
          <p:sp>
            <p:nvSpPr>
              <p:cNvPr id="3" name="Espace réservé du texte 2">
                <a:extLst>
                  <a:ext uri="{FF2B5EF4-FFF2-40B4-BE49-F238E27FC236}">
                    <a16:creationId xmlns:a16="http://schemas.microsoft.com/office/drawing/2014/main" id="{A4D80CF1-BF15-4E9A-A85B-E342A9F722BA}"/>
                  </a:ext>
                </a:extLst>
              </p:cNvPr>
              <p:cNvSpPr>
                <a:spLocks noGrp="1" noRot="1" noChangeAspect="1" noMove="1" noResize="1" noEditPoints="1" noAdjustHandles="1" noChangeArrowheads="1" noChangeShapeType="1" noTextEdit="1"/>
              </p:cNvSpPr>
              <p:nvPr>
                <p:ph idx="1"/>
              </p:nvPr>
            </p:nvSpPr>
            <p:spPr>
              <a:xfrm>
                <a:off x="193964" y="620246"/>
                <a:ext cx="8591261" cy="5919099"/>
              </a:xfrm>
              <a:blipFill>
                <a:blip r:embed="rId2"/>
                <a:stretch>
                  <a:fillRect l="-1703" t="-1133" r="-1845" b="-18023"/>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D235D091-AE96-4C63-8033-FDBBF992BC99}"/>
              </a:ext>
            </a:extLst>
          </p:cNvPr>
          <p:cNvSpPr>
            <a:spLocks noGrp="1"/>
          </p:cNvSpPr>
          <p:nvPr>
            <p:ph type="sldNum" sz="quarter" idx="11"/>
          </p:nvPr>
        </p:nvSpPr>
        <p:spPr/>
        <p:txBody>
          <a:bodyPr/>
          <a:lstStyle/>
          <a:p>
            <a:fld id="{733122C9-A0B9-462F-8757-0847AD287B63}" type="slidenum">
              <a:rPr lang="fr-FR" noProof="0" smtClean="0"/>
              <a:pPr/>
              <a:t>24</a:t>
            </a:fld>
            <a:endParaRPr lang="fr-FR" noProof="0"/>
          </a:p>
        </p:txBody>
      </p:sp>
    </p:spTree>
    <p:extLst>
      <p:ext uri="{BB962C8B-B14F-4D97-AF65-F5344CB8AC3E}">
        <p14:creationId xmlns:p14="http://schemas.microsoft.com/office/powerpoint/2010/main" val="329970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196165" y="215153"/>
            <a:ext cx="8831294" cy="5820585"/>
          </a:xfrm>
          <a:ln>
            <a:noFill/>
          </a:ln>
        </p:spPr>
        <p:style>
          <a:lnRef idx="2">
            <a:schemeClr val="dk1"/>
          </a:lnRef>
          <a:fillRef idx="1">
            <a:schemeClr val="lt1"/>
          </a:fillRef>
          <a:effectRef idx="0">
            <a:schemeClr val="dk1"/>
          </a:effectRef>
          <a:fontRef idx="minor">
            <a:schemeClr val="dk1"/>
          </a:fontRef>
        </p:style>
        <p:txBody>
          <a:bodyPr/>
          <a:lstStyle/>
          <a:p>
            <a:r>
              <a:rPr lang="fr-FR" sz="2400">
                <a:solidFill>
                  <a:schemeClr val="accent2"/>
                </a:solidFill>
                <a:latin typeface="Calibri" panose="020F0502020204030204" pitchFamily="34" charset="0"/>
                <a:cs typeface="Calibri" panose="020F0502020204030204" pitchFamily="34" charset="0"/>
              </a:rPr>
              <a:t> Etude comparative entre les méthodes de risques</a:t>
            </a:r>
            <a:br>
              <a:rPr lang="fr-FR" sz="2400">
                <a:solidFill>
                  <a:schemeClr val="accent2"/>
                </a:solidFill>
                <a:latin typeface="Calibri" panose="020F0502020204030204" pitchFamily="34" charset="0"/>
                <a:cs typeface="Calibri" panose="020F0502020204030204" pitchFamily="34" charset="0"/>
              </a:rPr>
            </a:br>
            <a:br>
              <a:rPr lang="fr-FR" sz="1600" u="sng">
                <a:solidFill>
                  <a:schemeClr val="accent2"/>
                </a:solidFill>
                <a:latin typeface="Calibri" panose="020F0502020204030204" pitchFamily="34" charset="0"/>
                <a:cs typeface="Calibri" panose="020F0502020204030204" pitchFamily="34" charset="0"/>
              </a:rPr>
            </a:br>
            <a:r>
              <a:rPr lang="fr-FR" sz="1400" b="0">
                <a:solidFill>
                  <a:schemeClr val="accent2"/>
                </a:solidFill>
                <a:latin typeface="Calibri" panose="020F0502020204030204" pitchFamily="34" charset="0"/>
                <a:cs typeface="Calibri" panose="020F0502020204030204" pitchFamily="34" charset="0"/>
              </a:rPr>
              <a:t> Etant donné n variables aléatoires  Xi </a:t>
            </a:r>
            <a:r>
              <a:rPr lang="fr-FR" sz="1400" b="0" err="1">
                <a:solidFill>
                  <a:schemeClr val="accent2"/>
                </a:solidFill>
                <a:latin typeface="Calibri" panose="020F0502020204030204" pitchFamily="34" charset="0"/>
                <a:cs typeface="Calibri" panose="020F0502020204030204" pitchFamily="34" charset="0"/>
              </a:rPr>
              <a:t>iid</a:t>
            </a:r>
            <a:r>
              <a:rPr lang="fr-FR" sz="1400" b="0">
                <a:solidFill>
                  <a:schemeClr val="accent2"/>
                </a:solidFill>
                <a:latin typeface="Calibri" panose="020F0502020204030204" pitchFamily="34" charset="0"/>
                <a:cs typeface="Calibri" panose="020F0502020204030204" pitchFamily="34" charset="0"/>
              </a:rPr>
              <a:t>, suivant une même loi (même moyenne et même dispersion de risques)</a:t>
            </a:r>
            <a:endParaRPr lang="fr-FR" sz="1200" b="0">
              <a:solidFill>
                <a:schemeClr val="accent2"/>
              </a:solidFill>
              <a:latin typeface="Calibri" panose="020F0502020204030204" pitchFamily="34" charset="0"/>
              <a:cs typeface="Calibri" panose="020F0502020204030204" pitchFamily="34" charset="0"/>
            </a:endParaRPr>
          </a:p>
        </p:txBody>
      </p:sp>
      <p:sp>
        <p:nvSpPr>
          <p:cNvPr id="5" name="Espace réservé du numéro de diapositive 4"/>
          <p:cNvSpPr>
            <a:spLocks noGrp="1"/>
          </p:cNvSpPr>
          <p:nvPr>
            <p:ph type="sldNum" sz="quarter" idx="11"/>
          </p:nvPr>
        </p:nvSpPr>
        <p:spPr/>
        <p:txBody>
          <a:bodyPr/>
          <a:lstStyle/>
          <a:p>
            <a:fld id="{733122C9-A0B9-462F-8757-0847AD287B63}" type="slidenum">
              <a:rPr lang="fr-FR" noProof="0" smtClean="0"/>
              <a:pPr/>
              <a:t>25</a:t>
            </a:fld>
            <a:endParaRPr lang="fr-FR" noProof="0"/>
          </a:p>
        </p:txBody>
      </p:sp>
      <p:sp>
        <p:nvSpPr>
          <p:cNvPr id="8" name="Espace réservé du pied de page 4"/>
          <p:cNvSpPr txBox="1">
            <a:spLocks/>
          </p:cNvSpPr>
          <p:nvPr/>
        </p:nvSpPr>
        <p:spPr bwMode="gray">
          <a:xfrm>
            <a:off x="-2361333" y="404600"/>
            <a:ext cx="8426450" cy="432000"/>
          </a:xfrm>
          <a:prstGeom prst="rect">
            <a:avLst/>
          </a:prstGeom>
        </p:spPr>
        <p:txBody>
          <a:bodyPr vert="horz" lIns="0" tIns="0" rIns="0" bIns="0" rtlCol="0" anchor="ctr" anchorCtr="0">
            <a:noAutofit/>
          </a:bodyPr>
          <a:lstStyle>
            <a:defPPr>
              <a:defRPr lang="fr-FR"/>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pic>
        <p:nvPicPr>
          <p:cNvPr id="3" name="Image 2">
            <a:extLst>
              <a:ext uri="{FF2B5EF4-FFF2-40B4-BE49-F238E27FC236}">
                <a16:creationId xmlns:a16="http://schemas.microsoft.com/office/drawing/2014/main" id="{18AACC30-F21B-4D4B-8A4A-9B2212CC1321}"/>
              </a:ext>
            </a:extLst>
          </p:cNvPr>
          <p:cNvPicPr>
            <a:picLocks noChangeAspect="1"/>
          </p:cNvPicPr>
          <p:nvPr/>
        </p:nvPicPr>
        <p:blipFill>
          <a:blip r:embed="rId3"/>
          <a:stretch>
            <a:fillRect/>
          </a:stretch>
        </p:blipFill>
        <p:spPr>
          <a:xfrm>
            <a:off x="271624" y="1291949"/>
            <a:ext cx="3647233" cy="1110165"/>
          </a:xfrm>
          <a:prstGeom prst="rect">
            <a:avLst/>
          </a:prstGeom>
          <a:ln>
            <a:solidFill>
              <a:schemeClr val="tx1"/>
            </a:solidFill>
          </a:ln>
        </p:spPr>
      </p:pic>
      <p:pic>
        <p:nvPicPr>
          <p:cNvPr id="6" name="Image 5">
            <a:extLst>
              <a:ext uri="{FF2B5EF4-FFF2-40B4-BE49-F238E27FC236}">
                <a16:creationId xmlns:a16="http://schemas.microsoft.com/office/drawing/2014/main" id="{D0701FA4-FAFC-4EB5-BF42-EA0AE8EEE65E}"/>
              </a:ext>
            </a:extLst>
          </p:cNvPr>
          <p:cNvPicPr>
            <a:picLocks noChangeAspect="1"/>
          </p:cNvPicPr>
          <p:nvPr/>
        </p:nvPicPr>
        <p:blipFill>
          <a:blip r:embed="rId4"/>
          <a:stretch>
            <a:fillRect/>
          </a:stretch>
        </p:blipFill>
        <p:spPr>
          <a:xfrm>
            <a:off x="4376058" y="1214572"/>
            <a:ext cx="4513944" cy="1419771"/>
          </a:xfrm>
          <a:prstGeom prst="rect">
            <a:avLst/>
          </a:prstGeom>
        </p:spPr>
      </p:pic>
      <p:pic>
        <p:nvPicPr>
          <p:cNvPr id="12" name="Image 11"/>
          <p:cNvPicPr>
            <a:picLocks noChangeAspect="1"/>
          </p:cNvPicPr>
          <p:nvPr/>
        </p:nvPicPr>
        <p:blipFill>
          <a:blip r:embed="rId5"/>
          <a:stretch>
            <a:fillRect/>
          </a:stretch>
        </p:blipFill>
        <p:spPr>
          <a:xfrm>
            <a:off x="1051206" y="3244095"/>
            <a:ext cx="2816851" cy="1912654"/>
          </a:xfrm>
          <a:prstGeom prst="rect">
            <a:avLst/>
          </a:prstGeom>
        </p:spPr>
      </p:pic>
      <p:pic>
        <p:nvPicPr>
          <p:cNvPr id="13" name="Image 12"/>
          <p:cNvPicPr>
            <a:picLocks noChangeAspect="1"/>
          </p:cNvPicPr>
          <p:nvPr/>
        </p:nvPicPr>
        <p:blipFill>
          <a:blip r:embed="rId6"/>
          <a:stretch>
            <a:fillRect/>
          </a:stretch>
        </p:blipFill>
        <p:spPr>
          <a:xfrm>
            <a:off x="5246915" y="3313859"/>
            <a:ext cx="3011714" cy="1773126"/>
          </a:xfrm>
          <a:prstGeom prst="rect">
            <a:avLst/>
          </a:prstGeom>
        </p:spPr>
      </p:pic>
    </p:spTree>
    <p:extLst>
      <p:ext uri="{BB962C8B-B14F-4D97-AF65-F5344CB8AC3E}">
        <p14:creationId xmlns:p14="http://schemas.microsoft.com/office/powerpoint/2010/main" val="86889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165" y="215153"/>
            <a:ext cx="8831294" cy="5820585"/>
          </a:xfrm>
          <a:ln>
            <a:noFill/>
          </a:ln>
        </p:spPr>
        <p:style>
          <a:lnRef idx="2">
            <a:schemeClr val="dk1"/>
          </a:lnRef>
          <a:fillRef idx="1">
            <a:schemeClr val="lt1"/>
          </a:fillRef>
          <a:effectRef idx="0">
            <a:schemeClr val="dk1"/>
          </a:effectRef>
          <a:fontRef idx="minor">
            <a:schemeClr val="dk1"/>
          </a:fontRef>
        </p:style>
        <p:txBody>
          <a:bodyPr/>
          <a:lstStyle/>
          <a:p>
            <a:r>
              <a:rPr lang="fr-FR" sz="2400" dirty="0">
                <a:solidFill>
                  <a:srgbClr val="002060"/>
                </a:solidFill>
                <a:latin typeface="Calibri" panose="020F0502020204030204" pitchFamily="34" charset="0"/>
                <a:cs typeface="Calibri" panose="020F0502020204030204" pitchFamily="34" charset="0"/>
              </a:rPr>
              <a:t>Comparaison des méthodes d’allocation</a:t>
            </a:r>
          </a:p>
        </p:txBody>
      </p:sp>
      <p:sp>
        <p:nvSpPr>
          <p:cNvPr id="5" name="Espace réservé du numéro de diapositive 4"/>
          <p:cNvSpPr>
            <a:spLocks noGrp="1"/>
          </p:cNvSpPr>
          <p:nvPr>
            <p:ph type="sldNum" sz="quarter" idx="11"/>
          </p:nvPr>
        </p:nvSpPr>
        <p:spPr/>
        <p:txBody>
          <a:bodyPr/>
          <a:lstStyle/>
          <a:p>
            <a:fld id="{733122C9-A0B9-462F-8757-0847AD287B63}" type="slidenum">
              <a:rPr lang="fr-FR" noProof="0" smtClean="0"/>
              <a:pPr/>
              <a:t>26</a:t>
            </a:fld>
            <a:endParaRPr lang="fr-FR" noProof="0"/>
          </a:p>
        </p:txBody>
      </p:sp>
      <p:sp>
        <p:nvSpPr>
          <p:cNvPr id="8" name="Espace réservé du pied de page 4"/>
          <p:cNvSpPr txBox="1">
            <a:spLocks/>
          </p:cNvSpPr>
          <p:nvPr/>
        </p:nvSpPr>
        <p:spPr bwMode="gray">
          <a:xfrm>
            <a:off x="-2361333" y="404600"/>
            <a:ext cx="8426450" cy="432000"/>
          </a:xfrm>
          <a:prstGeom prst="rect">
            <a:avLst/>
          </a:prstGeom>
        </p:spPr>
        <p:txBody>
          <a:bodyPr vert="horz" lIns="0" tIns="0" rIns="0" bIns="0" rtlCol="0" anchor="ctr" anchorCtr="0">
            <a:noAutofit/>
          </a:bodyPr>
          <a:lstStyle>
            <a:defPPr>
              <a:defRPr lang="fr-FR"/>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graphicFrame>
        <p:nvGraphicFramePr>
          <p:cNvPr id="3" name="Tableau 2">
            <a:extLst>
              <a:ext uri="{FF2B5EF4-FFF2-40B4-BE49-F238E27FC236}">
                <a16:creationId xmlns:a16="http://schemas.microsoft.com/office/drawing/2014/main" id="{0A0BC3BB-71FF-4387-AE92-7BCFDE4A5472}"/>
              </a:ext>
            </a:extLst>
          </p:cNvPr>
          <p:cNvGraphicFramePr>
            <a:graphicFrameLocks noGrp="1"/>
          </p:cNvGraphicFramePr>
          <p:nvPr>
            <p:extLst>
              <p:ext uri="{D42A27DB-BD31-4B8C-83A1-F6EECF244321}">
                <p14:modId xmlns:p14="http://schemas.microsoft.com/office/powerpoint/2010/main" val="3184275377"/>
              </p:ext>
            </p:extLst>
          </p:nvPr>
        </p:nvGraphicFramePr>
        <p:xfrm>
          <a:off x="270571" y="1278959"/>
          <a:ext cx="8426451" cy="4647191"/>
        </p:xfrm>
        <a:graphic>
          <a:graphicData uri="http://schemas.openxmlformats.org/drawingml/2006/table">
            <a:tbl>
              <a:tblPr>
                <a:tableStyleId>{74C1A8A3-306A-4EB7-A6B1-4F7E0EB9C5D6}</a:tableStyleId>
              </a:tblPr>
              <a:tblGrid>
                <a:gridCol w="2207383">
                  <a:extLst>
                    <a:ext uri="{9D8B030D-6E8A-4147-A177-3AD203B41FA5}">
                      <a16:colId xmlns:a16="http://schemas.microsoft.com/office/drawing/2014/main" val="289952404"/>
                    </a:ext>
                  </a:extLst>
                </a:gridCol>
                <a:gridCol w="3674046">
                  <a:extLst>
                    <a:ext uri="{9D8B030D-6E8A-4147-A177-3AD203B41FA5}">
                      <a16:colId xmlns:a16="http://schemas.microsoft.com/office/drawing/2014/main" val="1649525434"/>
                    </a:ext>
                  </a:extLst>
                </a:gridCol>
                <a:gridCol w="2545022">
                  <a:extLst>
                    <a:ext uri="{9D8B030D-6E8A-4147-A177-3AD203B41FA5}">
                      <a16:colId xmlns:a16="http://schemas.microsoft.com/office/drawing/2014/main" val="4257776922"/>
                    </a:ext>
                  </a:extLst>
                </a:gridCol>
              </a:tblGrid>
              <a:tr h="322459">
                <a:tc>
                  <a:txBody>
                    <a:bodyPr/>
                    <a:lstStyle/>
                    <a:p>
                      <a:pPr algn="ctr" fontAlgn="ctr"/>
                      <a:r>
                        <a:rPr lang="fr-FR" sz="1600" b="1" u="none" strike="noStrike" kern="1200">
                          <a:solidFill>
                            <a:schemeClr val="bg1"/>
                          </a:solidFill>
                          <a:effectLst/>
                          <a:latin typeface="+mn-lt"/>
                          <a:ea typeface="+mn-ea"/>
                          <a:cs typeface="+mn-cs"/>
                        </a:rPr>
                        <a:t>Méthodes</a:t>
                      </a:r>
                    </a:p>
                  </a:txBody>
                  <a:tcPr marL="0" marR="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fr-FR" sz="1600" b="1" u="none" strike="noStrike" dirty="0">
                          <a:solidFill>
                            <a:schemeClr val="bg1"/>
                          </a:solidFill>
                          <a:effectLst/>
                        </a:rPr>
                        <a:t>Définition</a:t>
                      </a:r>
                      <a:endParaRPr lang="fr-FR" sz="1600" b="1" i="0" u="none" strike="noStrike" dirty="0">
                        <a:solidFill>
                          <a:schemeClr val="bg1"/>
                        </a:solidFill>
                        <a:effectLst/>
                        <a:latin typeface="Calibri" panose="020F050202020403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fr-FR" sz="1600" b="1" u="none" strike="noStrike" kern="1200">
                          <a:solidFill>
                            <a:schemeClr val="bg1"/>
                          </a:solidFill>
                          <a:effectLst/>
                          <a:latin typeface="+mn-lt"/>
                          <a:ea typeface="+mn-ea"/>
                          <a:cs typeface="+mn-cs"/>
                        </a:rPr>
                        <a:t>Inconvénients</a:t>
                      </a:r>
                    </a:p>
                  </a:txBody>
                  <a:tcPr marL="0" marR="0" marT="0" marB="0" anchor="ctr">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245521811"/>
                  </a:ext>
                </a:extLst>
              </a:tr>
              <a:tr h="1330687">
                <a:tc>
                  <a:txBody>
                    <a:bodyPr/>
                    <a:lstStyle/>
                    <a:p>
                      <a:pPr algn="ctr" fontAlgn="ctr"/>
                      <a:r>
                        <a:rPr lang="fr-FR" sz="1200" b="1" u="none" strike="noStrike">
                          <a:solidFill>
                            <a:schemeClr val="accent3"/>
                          </a:solidFill>
                          <a:effectLst/>
                        </a:rPr>
                        <a:t>Proportionnelle</a:t>
                      </a:r>
                      <a:endParaRPr lang="fr-FR" sz="1200" b="1" i="0" u="none" strike="noStrike">
                        <a:solidFill>
                          <a:schemeClr val="accent3"/>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1000" dirty="0">
                          <a:solidFill>
                            <a:srgbClr val="002060"/>
                          </a:solidFill>
                        </a:rPr>
                        <a:t>La méthode proportionnelle permet d’allouer au segment i, la proportion du risque global auquel il contribue. Autrement dit, on s’intéresse à la contribution du risque seul. </a:t>
                      </a:r>
                    </a:p>
                    <a:p>
                      <a:pPr algn="l" fontAlgn="ctr"/>
                      <a:endParaRPr lang="fr-FR" sz="1000" dirty="0">
                        <a:solidFill>
                          <a:srgbClr val="002060"/>
                        </a:solidFill>
                      </a:endParaRPr>
                    </a:p>
                    <a:p>
                      <a:pPr algn="l" fontAlgn="ctr"/>
                      <a:r>
                        <a:rPr lang="fr-FR" sz="1000" dirty="0">
                          <a:solidFill>
                            <a:srgbClr val="002060"/>
                          </a:solidFill>
                        </a:rPr>
                        <a:t>On parle de vision « stand Alone ».  Elle est facile à mettre en œuvre. Mais ne prend pas en compte les dépendances entre les risques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1000">
                          <a:solidFill>
                            <a:srgbClr val="002060"/>
                          </a:solidFill>
                        </a:rPr>
                        <a:t>Ne prend pas en compte les dépendances entre les risques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634216"/>
                  </a:ext>
                </a:extLst>
              </a:tr>
              <a:tr h="1829694">
                <a:tc>
                  <a:txBody>
                    <a:bodyPr/>
                    <a:lstStyle/>
                    <a:p>
                      <a:pPr algn="ctr" fontAlgn="ctr"/>
                      <a:r>
                        <a:rPr lang="fr-FR" sz="1200" b="1" u="none" strike="noStrike">
                          <a:solidFill>
                            <a:schemeClr val="accent3"/>
                          </a:solidFill>
                          <a:effectLst/>
                        </a:rPr>
                        <a:t>Euler</a:t>
                      </a:r>
                      <a:endParaRPr lang="fr-FR" sz="1200" b="1" i="0" u="none" strike="noStrike">
                        <a:solidFill>
                          <a:schemeClr val="accent3"/>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1000" dirty="0">
                          <a:solidFill>
                            <a:srgbClr val="002060"/>
                          </a:solidFill>
                        </a:rPr>
                        <a:t>La méthode d’Euler permet d’allouer le risque global selon l’impact marginal infinitésimal de chaque</a:t>
                      </a:r>
                      <a:br>
                        <a:rPr lang="fr-FR" sz="1000" dirty="0">
                          <a:solidFill>
                            <a:srgbClr val="002060"/>
                          </a:solidFill>
                        </a:rPr>
                      </a:br>
                      <a:r>
                        <a:rPr lang="fr-FR" sz="1000" dirty="0">
                          <a:solidFill>
                            <a:srgbClr val="002060"/>
                          </a:solidFill>
                        </a:rPr>
                        <a:t>segment. </a:t>
                      </a:r>
                    </a:p>
                    <a:p>
                      <a:pPr algn="l" fontAlgn="ctr"/>
                      <a:endParaRPr lang="fr-FR" sz="1000" dirty="0">
                        <a:solidFill>
                          <a:srgbClr val="002060"/>
                        </a:solidFill>
                      </a:endParaRPr>
                    </a:p>
                    <a:p>
                      <a:pPr algn="l" fontAlgn="ctr"/>
                      <a:r>
                        <a:rPr lang="fr-FR" sz="1000" dirty="0">
                          <a:solidFill>
                            <a:srgbClr val="002060"/>
                          </a:solidFill>
                        </a:rPr>
                        <a:t>La différence avec la méthode marginale est que les segments sont à présent fractionnables.</a:t>
                      </a:r>
                    </a:p>
                    <a:p>
                      <a:pPr algn="l" fontAlgn="ctr"/>
                      <a:br>
                        <a:rPr lang="fr-FR" sz="1000" dirty="0">
                          <a:solidFill>
                            <a:srgbClr val="002060"/>
                          </a:solidFill>
                        </a:rPr>
                      </a:br>
                      <a:r>
                        <a:rPr lang="fr-FR" sz="1000" dirty="0">
                          <a:solidFill>
                            <a:srgbClr val="002060"/>
                          </a:solidFill>
                        </a:rPr>
                        <a:t>De ce fait, la méthode d’Euler est continue. La méthode d’Euler vérifie tous les critères de cohérence et n’a pas besoin d’être normalisée pour répondre à la propriété de « full allocation ».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1000">
                          <a:solidFill>
                            <a:srgbClr val="002060"/>
                          </a:solidFill>
                        </a:rPr>
                        <a:t> </a:t>
                      </a:r>
                    </a:p>
                    <a:p>
                      <a:pPr algn="l" fontAlgn="ctr"/>
                      <a:r>
                        <a:rPr lang="fr-FR" sz="1000">
                          <a:solidFill>
                            <a:srgbClr val="002060"/>
                          </a:solidFill>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0250644"/>
                  </a:ext>
                </a:extLst>
              </a:tr>
              <a:tr h="1164351">
                <a:tc>
                  <a:txBody>
                    <a:bodyPr/>
                    <a:lstStyle/>
                    <a:p>
                      <a:pPr algn="ctr" fontAlgn="ctr"/>
                      <a:r>
                        <a:rPr lang="fr-FR" sz="1200" b="1" u="none" strike="noStrike">
                          <a:solidFill>
                            <a:schemeClr val="accent3"/>
                          </a:solidFill>
                          <a:effectLst/>
                        </a:rPr>
                        <a:t>Marginale</a:t>
                      </a:r>
                      <a:endParaRPr lang="fr-FR" sz="1200" b="1" i="0" u="none" strike="noStrike">
                        <a:solidFill>
                          <a:schemeClr val="accent3"/>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1000" dirty="0">
                          <a:solidFill>
                            <a:srgbClr val="002060"/>
                          </a:solidFill>
                        </a:rPr>
                        <a:t>La méthode marginale permet d’allouer le risque global selon l’impact marginal de chacun des segments. Elle permet ainsi de palier le problème de la méthode proportionnelle, en différenciant les besoins en capital de chaque risque en fonction de leur corrélation.  La formule a besoin d’être normalisée pour satisfaire la condition de "Full allocation"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1000" dirty="0">
                          <a:solidFill>
                            <a:srgbClr val="002060"/>
                          </a:solidFill>
                        </a:rPr>
                        <a:t>L’inconvénient de ne prendre en compte l’impact marginal des</a:t>
                      </a:r>
                      <a:br>
                        <a:rPr lang="fr-FR" sz="1000" dirty="0">
                          <a:solidFill>
                            <a:srgbClr val="002060"/>
                          </a:solidFill>
                        </a:rPr>
                      </a:br>
                      <a:r>
                        <a:rPr lang="fr-FR" sz="1000" dirty="0">
                          <a:solidFill>
                            <a:srgbClr val="002060"/>
                          </a:solidFill>
                        </a:rPr>
                        <a:t>segments que sur l’ensemble du portefeuille, et non sur des sous-ensembles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6413663"/>
                  </a:ext>
                </a:extLst>
              </a:tr>
            </a:tbl>
          </a:graphicData>
        </a:graphic>
      </p:graphicFrame>
    </p:spTree>
    <p:extLst>
      <p:ext uri="{BB962C8B-B14F-4D97-AF65-F5344CB8AC3E}">
        <p14:creationId xmlns:p14="http://schemas.microsoft.com/office/powerpoint/2010/main" val="2698504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B7C72-1D1F-0F79-7069-BA399CB220A4}"/>
              </a:ext>
            </a:extLst>
          </p:cNvPr>
          <p:cNvSpPr>
            <a:spLocks noGrp="1"/>
          </p:cNvSpPr>
          <p:nvPr>
            <p:ph type="title"/>
          </p:nvPr>
        </p:nvSpPr>
        <p:spPr/>
        <p:txBody>
          <a:bodyPr/>
          <a:lstStyle/>
          <a:p>
            <a:r>
              <a:rPr lang="fr-FR" dirty="0">
                <a:solidFill>
                  <a:schemeClr val="accent2"/>
                </a:solidFill>
              </a:rPr>
              <a:t>Calcul du SCR agrégé</a:t>
            </a:r>
          </a:p>
        </p:txBody>
      </p:sp>
      <p:pic>
        <p:nvPicPr>
          <p:cNvPr id="7" name="Espace réservé du contenu 6" descr="Une image contenant texte, Police, diagramme, blanc&#10;&#10;Description générée automatiquement">
            <a:extLst>
              <a:ext uri="{FF2B5EF4-FFF2-40B4-BE49-F238E27FC236}">
                <a16:creationId xmlns:a16="http://schemas.microsoft.com/office/drawing/2014/main" id="{CB78AD39-E3E0-0A00-01AD-3423160ED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75" y="1028700"/>
            <a:ext cx="5172910" cy="2663663"/>
          </a:xfrm>
        </p:spPr>
      </p:pic>
      <p:sp>
        <p:nvSpPr>
          <p:cNvPr id="4" name="Espace réservé du numéro de diapositive 3">
            <a:extLst>
              <a:ext uri="{FF2B5EF4-FFF2-40B4-BE49-F238E27FC236}">
                <a16:creationId xmlns:a16="http://schemas.microsoft.com/office/drawing/2014/main" id="{51070876-B833-6523-249D-C516311235DA}"/>
              </a:ext>
            </a:extLst>
          </p:cNvPr>
          <p:cNvSpPr>
            <a:spLocks noGrp="1"/>
          </p:cNvSpPr>
          <p:nvPr>
            <p:ph type="sldNum" sz="quarter" idx="11"/>
          </p:nvPr>
        </p:nvSpPr>
        <p:spPr/>
        <p:txBody>
          <a:bodyPr/>
          <a:lstStyle/>
          <a:p>
            <a:fld id="{733122C9-A0B9-462F-8757-0847AD287B63}" type="slidenum">
              <a:rPr lang="fr-FR" noProof="0" smtClean="0"/>
              <a:pPr/>
              <a:t>27</a:t>
            </a:fld>
            <a:endParaRPr lang="fr-FR" noProof="0"/>
          </a:p>
        </p:txBody>
      </p:sp>
      <p:sp>
        <p:nvSpPr>
          <p:cNvPr id="6" name="Rectangle 5">
            <a:extLst>
              <a:ext uri="{FF2B5EF4-FFF2-40B4-BE49-F238E27FC236}">
                <a16:creationId xmlns:a16="http://schemas.microsoft.com/office/drawing/2014/main" id="{51A84E59-6604-CB21-A046-A96E491FBF2B}"/>
              </a:ext>
            </a:extLst>
          </p:cNvPr>
          <p:cNvSpPr/>
          <p:nvPr/>
        </p:nvSpPr>
        <p:spPr>
          <a:xfrm>
            <a:off x="533400" y="1536700"/>
            <a:ext cx="1562099" cy="4901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SCR agrégé</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171B3C3C-1337-811D-3107-27B3B44C93C6}"/>
                  </a:ext>
                </a:extLst>
              </p:cNvPr>
              <p:cNvSpPr txBox="1"/>
              <p:nvPr/>
            </p:nvSpPr>
            <p:spPr>
              <a:xfrm>
                <a:off x="358775" y="3692363"/>
                <a:ext cx="8426450" cy="2385781"/>
              </a:xfrm>
              <a:prstGeom prst="rect">
                <a:avLst/>
              </a:prstGeom>
              <a:noFill/>
            </p:spPr>
            <p:txBody>
              <a:bodyPr wrap="square" rtlCol="0">
                <a:spAutoFit/>
              </a:bodyPr>
              <a:lstStyle/>
              <a:p>
                <a:pPr algn="just"/>
                <a:r>
                  <a:rPr lang="fr-FR" sz="2000" b="1" dirty="0">
                    <a:solidFill>
                      <a:schemeClr val="accent2"/>
                    </a:solidFill>
                    <a:latin typeface="Calibri" panose="020F0502020204030204" pitchFamily="34" charset="0"/>
                    <a:cs typeface="Calibri" panose="020F0502020204030204" pitchFamily="34" charset="0"/>
                    <a:sym typeface="Arial"/>
                  </a:rPr>
                  <a:t>Note:</a:t>
                </a:r>
                <a:endParaRPr lang="fr-FR" sz="1800" b="1" i="1" dirty="0">
                  <a:solidFill>
                    <a:schemeClr val="accent2"/>
                  </a:solidFill>
                  <a:latin typeface="Cambria Math" panose="02040503050406030204" pitchFamily="18" charset="0"/>
                </a:endParaRPr>
              </a:p>
              <a:p>
                <a:pPr algn="just"/>
                <a14:m>
                  <m:oMath xmlns:m="http://schemas.openxmlformats.org/officeDocument/2006/math">
                    <m:sSub>
                      <m:sSubPr>
                        <m:ctrlPr>
                          <a:rPr lang="fr-FR" sz="1800" b="1" i="1" smtClean="0">
                            <a:solidFill>
                              <a:schemeClr val="accent2"/>
                            </a:solidFill>
                            <a:latin typeface="Cambria Math" panose="02040503050406030204" pitchFamily="18" charset="0"/>
                          </a:rPr>
                        </m:ctrlPr>
                      </m:sSubPr>
                      <m:e>
                        <m:r>
                          <a:rPr lang="fr-FR" sz="1800" b="1" i="1">
                            <a:solidFill>
                              <a:schemeClr val="accent2"/>
                            </a:solidFill>
                            <a:latin typeface="Cambria Math" panose="02040503050406030204" pitchFamily="18" charset="0"/>
                          </a:rPr>
                          <m:t>𝑿</m:t>
                        </m:r>
                      </m:e>
                      <m:sub>
                        <m:r>
                          <a:rPr lang="fr-FR" sz="1800" b="1" i="1">
                            <a:solidFill>
                              <a:schemeClr val="accent2"/>
                            </a:solidFill>
                            <a:latin typeface="Cambria Math" panose="02040503050406030204" pitchFamily="18" charset="0"/>
                          </a:rPr>
                          <m:t>𝒊</m:t>
                        </m:r>
                      </m:sub>
                    </m:sSub>
                    <m:r>
                      <a:rPr lang="fr-FR" sz="1800" b="1" i="1" smtClean="0">
                        <a:solidFill>
                          <a:schemeClr val="accent2"/>
                        </a:solidFill>
                        <a:latin typeface="Cambria Math" panose="02040503050406030204" pitchFamily="18" charset="0"/>
                      </a:rPr>
                      <m:t> </m:t>
                    </m:r>
                    <m:r>
                      <a:rPr lang="fr-FR" sz="1800" b="1" i="1">
                        <a:solidFill>
                          <a:schemeClr val="accent2"/>
                        </a:solidFill>
                        <a:latin typeface="Cambria Math" panose="02040503050406030204" pitchFamily="18" charset="0"/>
                        <a:ea typeface="Cambria Math" panose="02040503050406030204" pitchFamily="18" charset="0"/>
                      </a:rPr>
                      <m:t>~</m:t>
                    </m:r>
                    <m:r>
                      <a:rPr lang="fr-FR" sz="1800" b="1" i="1" smtClean="0">
                        <a:solidFill>
                          <a:schemeClr val="accent2"/>
                        </a:solidFill>
                        <a:latin typeface="Cambria Math" panose="02040503050406030204" pitchFamily="18" charset="0"/>
                        <a:ea typeface="Cambria Math" panose="02040503050406030204" pitchFamily="18" charset="0"/>
                      </a:rPr>
                      <m:t> </m:t>
                    </m:r>
                    <m:r>
                      <a:rPr lang="fr-FR" sz="1800" b="1" i="1">
                        <a:solidFill>
                          <a:schemeClr val="accent2"/>
                        </a:solidFill>
                        <a:latin typeface="Cambria Math" panose="02040503050406030204" pitchFamily="18" charset="0"/>
                        <a:ea typeface="Cambria Math" panose="02040503050406030204" pitchFamily="18" charset="0"/>
                      </a:rPr>
                      <m:t>𝓝</m:t>
                    </m:r>
                    <m:d>
                      <m:dPr>
                        <m:ctrlPr>
                          <a:rPr lang="fr-FR" sz="1800" b="1" i="1">
                            <a:solidFill>
                              <a:schemeClr val="accent2"/>
                            </a:solidFill>
                            <a:latin typeface="Cambria Math" panose="02040503050406030204" pitchFamily="18" charset="0"/>
                            <a:ea typeface="Cambria Math" panose="02040503050406030204" pitchFamily="18" charset="0"/>
                          </a:rPr>
                        </m:ctrlPr>
                      </m:dPr>
                      <m:e>
                        <m:r>
                          <a:rPr lang="fr-FR" sz="1800" b="1" i="1" smtClean="0">
                            <a:solidFill>
                              <a:schemeClr val="accent2"/>
                            </a:solidFill>
                            <a:latin typeface="Cambria Math" panose="02040503050406030204" pitchFamily="18" charset="0"/>
                            <a:ea typeface="Cambria Math" panose="02040503050406030204" pitchFamily="18" charset="0"/>
                          </a:rPr>
                          <m:t>𝟎</m:t>
                        </m:r>
                        <m:r>
                          <a:rPr lang="fr-FR" sz="1800" b="1" i="1" smtClean="0">
                            <a:solidFill>
                              <a:schemeClr val="accent2"/>
                            </a:solidFill>
                            <a:latin typeface="Cambria Math" panose="02040503050406030204" pitchFamily="18" charset="0"/>
                            <a:ea typeface="Cambria Math" panose="02040503050406030204" pitchFamily="18" charset="0"/>
                          </a:rPr>
                          <m:t>,</m:t>
                        </m:r>
                        <m:sSubSup>
                          <m:sSubSupPr>
                            <m:ctrlPr>
                              <a:rPr lang="fr-FR" sz="1800" b="1" i="1" smtClean="0">
                                <a:solidFill>
                                  <a:schemeClr val="accent2"/>
                                </a:solidFill>
                                <a:latin typeface="Cambria Math" panose="02040503050406030204" pitchFamily="18" charset="0"/>
                                <a:ea typeface="Cambria Math" panose="02040503050406030204" pitchFamily="18" charset="0"/>
                              </a:rPr>
                            </m:ctrlPr>
                          </m:sSubSupPr>
                          <m:e>
                            <m:r>
                              <a:rPr lang="fr-FR" sz="1800" b="1" i="1" smtClean="0">
                                <a:solidFill>
                                  <a:schemeClr val="accent2"/>
                                </a:solidFill>
                                <a:latin typeface="Cambria Math" panose="02040503050406030204" pitchFamily="18" charset="0"/>
                                <a:ea typeface="Cambria Math" panose="02040503050406030204" pitchFamily="18" charset="0"/>
                              </a:rPr>
                              <m:t>𝝈</m:t>
                            </m:r>
                          </m:e>
                          <m:sub>
                            <m:r>
                              <a:rPr lang="fr-FR" sz="1800" b="1" i="1" smtClean="0">
                                <a:solidFill>
                                  <a:schemeClr val="accent2"/>
                                </a:solidFill>
                                <a:latin typeface="Cambria Math" panose="02040503050406030204" pitchFamily="18" charset="0"/>
                                <a:ea typeface="Cambria Math" panose="02040503050406030204" pitchFamily="18" charset="0"/>
                              </a:rPr>
                              <m:t>𝒊</m:t>
                            </m:r>
                          </m:sub>
                          <m:sup>
                            <m:r>
                              <a:rPr lang="fr-FR" sz="1800" b="1" i="1" smtClean="0">
                                <a:solidFill>
                                  <a:schemeClr val="accent2"/>
                                </a:solidFill>
                                <a:latin typeface="Cambria Math" panose="02040503050406030204" pitchFamily="18" charset="0"/>
                                <a:ea typeface="Cambria Math" panose="02040503050406030204" pitchFamily="18" charset="0"/>
                              </a:rPr>
                              <m:t>𝟐</m:t>
                            </m:r>
                          </m:sup>
                        </m:sSubSup>
                        <m:r>
                          <a:rPr lang="fr-FR" sz="1800" b="1" i="1">
                            <a:solidFill>
                              <a:schemeClr val="accent2"/>
                            </a:solidFill>
                            <a:latin typeface="Cambria Math" panose="02040503050406030204" pitchFamily="18" charset="0"/>
                            <a:ea typeface="Cambria Math" panose="02040503050406030204" pitchFamily="18" charset="0"/>
                          </a:rPr>
                          <m:t> </m:t>
                        </m:r>
                      </m:e>
                    </m:d>
                  </m:oMath>
                </a14:m>
                <a:r>
                  <a:rPr lang="fr-FR" sz="1800" b="1" dirty="0">
                    <a:solidFill>
                      <a:schemeClr val="accent2"/>
                    </a:solidFill>
                    <a:latin typeface="Calibri" panose="020F0502020204030204" pitchFamily="34" charset="0"/>
                    <a:cs typeface="Calibri" panose="020F0502020204030204" pitchFamily="34" charset="0"/>
                  </a:rPr>
                  <a:t> ,  d’où</a:t>
                </a:r>
                <a14:m>
                  <m:oMath xmlns:m="http://schemas.openxmlformats.org/officeDocument/2006/math">
                    <m:sSubSup>
                      <m:sSubSupPr>
                        <m:ctrlPr>
                          <a:rPr lang="fr-FR" sz="1800" b="1" i="1" smtClean="0">
                            <a:solidFill>
                              <a:schemeClr val="accent2"/>
                            </a:solidFill>
                            <a:latin typeface="Cambria Math" panose="02040503050406030204" pitchFamily="18" charset="0"/>
                            <a:ea typeface="Cambria Math" panose="02040503050406030204" pitchFamily="18" charset="0"/>
                          </a:rPr>
                        </m:ctrlPr>
                      </m:sSubSupPr>
                      <m:e>
                        <m:r>
                          <a:rPr lang="fr-FR" sz="1800" b="1" i="1" smtClean="0">
                            <a:solidFill>
                              <a:schemeClr val="accent2"/>
                            </a:solidFill>
                            <a:latin typeface="Cambria Math" panose="02040503050406030204" pitchFamily="18" charset="0"/>
                            <a:ea typeface="Cambria Math" panose="02040503050406030204" pitchFamily="18" charset="0"/>
                          </a:rPr>
                          <m:t> </m:t>
                        </m:r>
                        <m:r>
                          <a:rPr lang="fr-FR" sz="1800" b="1" i="1">
                            <a:solidFill>
                              <a:schemeClr val="accent2"/>
                            </a:solidFill>
                            <a:latin typeface="Cambria Math" panose="02040503050406030204" pitchFamily="18" charset="0"/>
                            <a:ea typeface="Cambria Math" panose="02040503050406030204" pitchFamily="18" charset="0"/>
                          </a:rPr>
                          <m:t>𝝈</m:t>
                        </m:r>
                      </m:e>
                      <m:sub>
                        <m:r>
                          <a:rPr lang="fr-FR" sz="1800" b="1" i="1">
                            <a:solidFill>
                              <a:schemeClr val="accent2"/>
                            </a:solidFill>
                            <a:latin typeface="Cambria Math" panose="02040503050406030204" pitchFamily="18" charset="0"/>
                            <a:ea typeface="Cambria Math" panose="02040503050406030204" pitchFamily="18" charset="0"/>
                          </a:rPr>
                          <m:t>𝒊</m:t>
                        </m:r>
                      </m:sub>
                      <m:sup>
                        <m:r>
                          <a:rPr lang="fr-FR" sz="1800" b="1" i="1">
                            <a:solidFill>
                              <a:schemeClr val="accent2"/>
                            </a:solidFill>
                            <a:latin typeface="Cambria Math" panose="02040503050406030204" pitchFamily="18" charset="0"/>
                            <a:ea typeface="Cambria Math" panose="02040503050406030204" pitchFamily="18" charset="0"/>
                          </a:rPr>
                          <m:t>𝟐</m:t>
                        </m:r>
                      </m:sup>
                    </m:sSubSup>
                    <m:r>
                      <a:rPr lang="fr-FR" sz="1800" b="1" i="1" smtClean="0">
                        <a:solidFill>
                          <a:schemeClr val="accent2"/>
                        </a:solidFill>
                        <a:latin typeface="Cambria Math" panose="02040503050406030204" pitchFamily="18" charset="0"/>
                        <a:ea typeface="Cambria Math" panose="02040503050406030204" pitchFamily="18" charset="0"/>
                      </a:rPr>
                      <m:t>=</m:t>
                    </m:r>
                    <m:sSup>
                      <m:sSupPr>
                        <m:ctrlPr>
                          <a:rPr lang="fr-FR" sz="1800" b="1" i="1">
                            <a:solidFill>
                              <a:schemeClr val="accent2"/>
                            </a:solidFill>
                            <a:latin typeface="Cambria Math" panose="02040503050406030204" pitchFamily="18" charset="0"/>
                            <a:ea typeface="Cambria Math" panose="02040503050406030204" pitchFamily="18" charset="0"/>
                          </a:rPr>
                        </m:ctrlPr>
                      </m:sSupPr>
                      <m:e>
                        <m:d>
                          <m:dPr>
                            <m:ctrlPr>
                              <a:rPr lang="fr-FR" sz="1800" b="1" i="1">
                                <a:solidFill>
                                  <a:schemeClr val="accent2"/>
                                </a:solidFill>
                                <a:latin typeface="Cambria Math" panose="02040503050406030204" pitchFamily="18" charset="0"/>
                                <a:ea typeface="Cambria Math" panose="02040503050406030204" pitchFamily="18" charset="0"/>
                              </a:rPr>
                            </m:ctrlPr>
                          </m:dPr>
                          <m:e>
                            <m:f>
                              <m:fPr>
                                <m:ctrlPr>
                                  <a:rPr lang="fr-FR" sz="1800" b="1" i="1">
                                    <a:solidFill>
                                      <a:schemeClr val="accent2"/>
                                    </a:solidFill>
                                    <a:latin typeface="Cambria Math" panose="02040503050406030204" pitchFamily="18" charset="0"/>
                                    <a:ea typeface="Cambria Math" panose="02040503050406030204" pitchFamily="18" charset="0"/>
                                  </a:rPr>
                                </m:ctrlPr>
                              </m:fPr>
                              <m:num>
                                <m:r>
                                  <a:rPr lang="fr-FR" sz="1800" b="1" i="1">
                                    <a:solidFill>
                                      <a:schemeClr val="accent2"/>
                                    </a:solidFill>
                                    <a:latin typeface="Cambria Math" panose="02040503050406030204" pitchFamily="18" charset="0"/>
                                    <a:ea typeface="Cambria Math" panose="02040503050406030204" pitchFamily="18" charset="0"/>
                                  </a:rPr>
                                  <m:t>𝝆</m:t>
                                </m:r>
                                <m:r>
                                  <a:rPr lang="fr-FR" sz="1800" b="1" i="1">
                                    <a:solidFill>
                                      <a:schemeClr val="accent2"/>
                                    </a:solidFill>
                                    <a:latin typeface="Cambria Math" panose="02040503050406030204" pitchFamily="18" charset="0"/>
                                    <a:ea typeface="Cambria Math" panose="02040503050406030204" pitchFamily="18" charset="0"/>
                                  </a:rPr>
                                  <m:t>(</m:t>
                                </m:r>
                                <m:sSub>
                                  <m:sSubPr>
                                    <m:ctrlPr>
                                      <a:rPr lang="fr-FR" sz="1800" b="1" i="1">
                                        <a:solidFill>
                                          <a:schemeClr val="accent2"/>
                                        </a:solidFill>
                                        <a:latin typeface="Cambria Math" panose="02040503050406030204" pitchFamily="18" charset="0"/>
                                        <a:ea typeface="Cambria Math" panose="02040503050406030204" pitchFamily="18" charset="0"/>
                                      </a:rPr>
                                    </m:ctrlPr>
                                  </m:sSubPr>
                                  <m:e>
                                    <m:r>
                                      <a:rPr lang="fr-FR" sz="1800" b="1" i="1">
                                        <a:solidFill>
                                          <a:schemeClr val="accent2"/>
                                        </a:solidFill>
                                        <a:latin typeface="Cambria Math" panose="02040503050406030204" pitchFamily="18" charset="0"/>
                                        <a:ea typeface="Cambria Math" panose="02040503050406030204" pitchFamily="18" charset="0"/>
                                      </a:rPr>
                                      <m:t>𝑿</m:t>
                                    </m:r>
                                  </m:e>
                                  <m:sub>
                                    <m:r>
                                      <a:rPr lang="fr-FR" sz="1800" b="1" i="1">
                                        <a:solidFill>
                                          <a:schemeClr val="accent2"/>
                                        </a:solidFill>
                                        <a:latin typeface="Cambria Math" panose="02040503050406030204" pitchFamily="18" charset="0"/>
                                        <a:ea typeface="Cambria Math" panose="02040503050406030204" pitchFamily="18" charset="0"/>
                                      </a:rPr>
                                      <m:t>𝒊</m:t>
                                    </m:r>
                                  </m:sub>
                                </m:sSub>
                                <m:r>
                                  <a:rPr lang="fr-FR" sz="1800" b="1" i="1">
                                    <a:solidFill>
                                      <a:schemeClr val="accent2"/>
                                    </a:solidFill>
                                    <a:latin typeface="Cambria Math" panose="02040503050406030204" pitchFamily="18" charset="0"/>
                                    <a:ea typeface="Cambria Math" panose="02040503050406030204" pitchFamily="18" charset="0"/>
                                  </a:rPr>
                                  <m:t>)</m:t>
                                </m:r>
                              </m:num>
                              <m:den>
                                <m:sSub>
                                  <m:sSubPr>
                                    <m:ctrlPr>
                                      <a:rPr lang="fr-FR" sz="1800" b="1" i="1">
                                        <a:solidFill>
                                          <a:schemeClr val="accent2"/>
                                        </a:solidFill>
                                        <a:latin typeface="Cambria Math" panose="02040503050406030204" pitchFamily="18" charset="0"/>
                                        <a:ea typeface="Cambria Math" panose="02040503050406030204" pitchFamily="18" charset="0"/>
                                      </a:rPr>
                                    </m:ctrlPr>
                                  </m:sSubPr>
                                  <m:e>
                                    <m:r>
                                      <a:rPr lang="fr-FR" sz="1800" b="1" i="1">
                                        <a:solidFill>
                                          <a:schemeClr val="accent2"/>
                                        </a:solidFill>
                                        <a:latin typeface="Cambria Math" panose="02040503050406030204" pitchFamily="18" charset="0"/>
                                        <a:ea typeface="Cambria Math" panose="02040503050406030204" pitchFamily="18" charset="0"/>
                                      </a:rPr>
                                      <m:t>𝒒</m:t>
                                    </m:r>
                                  </m:e>
                                  <m:sub>
                                    <m:r>
                                      <a:rPr lang="fr-FR" sz="1800" b="1" i="1" smtClean="0">
                                        <a:solidFill>
                                          <a:schemeClr val="accent2"/>
                                        </a:solidFill>
                                        <a:latin typeface="Cambria Math" panose="02040503050406030204" pitchFamily="18" charset="0"/>
                                        <a:ea typeface="Cambria Math" panose="02040503050406030204" pitchFamily="18" charset="0"/>
                                      </a:rPr>
                                      <m:t>𝟗𝟗</m:t>
                                    </m:r>
                                    <m:r>
                                      <a:rPr lang="fr-FR" sz="1800" b="1" i="1" smtClean="0">
                                        <a:solidFill>
                                          <a:schemeClr val="accent2"/>
                                        </a:solidFill>
                                        <a:latin typeface="Cambria Math" panose="02040503050406030204" pitchFamily="18" charset="0"/>
                                        <a:ea typeface="Cambria Math" panose="02040503050406030204" pitchFamily="18" charset="0"/>
                                      </a:rPr>
                                      <m:t>.</m:t>
                                    </m:r>
                                    <m:r>
                                      <a:rPr lang="fr-FR" sz="1800" b="1" i="1" smtClean="0">
                                        <a:solidFill>
                                          <a:schemeClr val="accent2"/>
                                        </a:solidFill>
                                        <a:latin typeface="Cambria Math" panose="02040503050406030204" pitchFamily="18" charset="0"/>
                                        <a:ea typeface="Cambria Math" panose="02040503050406030204" pitchFamily="18" charset="0"/>
                                      </a:rPr>
                                      <m:t>𝟓</m:t>
                                    </m:r>
                                    <m:r>
                                      <a:rPr lang="fr-FR" sz="1800" b="1" i="1" smtClean="0">
                                        <a:solidFill>
                                          <a:schemeClr val="accent2"/>
                                        </a:solidFill>
                                        <a:latin typeface="Cambria Math" panose="02040503050406030204" pitchFamily="18" charset="0"/>
                                        <a:ea typeface="Cambria Math" panose="02040503050406030204" pitchFamily="18" charset="0"/>
                                      </a:rPr>
                                      <m:t>%</m:t>
                                    </m:r>
                                  </m:sub>
                                </m:sSub>
                              </m:den>
                            </m:f>
                          </m:e>
                        </m:d>
                      </m:e>
                      <m:sup>
                        <m:r>
                          <a:rPr lang="fr-FR" sz="1800" b="1" i="1">
                            <a:solidFill>
                              <a:schemeClr val="accent2"/>
                            </a:solidFill>
                            <a:latin typeface="Cambria Math" panose="02040503050406030204" pitchFamily="18" charset="0"/>
                            <a:ea typeface="Cambria Math" panose="02040503050406030204" pitchFamily="18" charset="0"/>
                          </a:rPr>
                          <m:t>𝟐</m:t>
                        </m:r>
                      </m:sup>
                    </m:sSup>
                  </m:oMath>
                </a14:m>
                <a:r>
                  <a:rPr lang="fr-FR" sz="1800" b="1" dirty="0">
                    <a:solidFill>
                      <a:schemeClr val="accent2"/>
                    </a:solidFill>
                    <a:latin typeface="Calibri" panose="020F0502020204030204" pitchFamily="34" charset="0"/>
                    <a:cs typeface="Calibri" panose="020F0502020204030204" pitchFamily="34" charset="0"/>
                    <a:sym typeface="Arial"/>
                  </a:rPr>
                  <a:t>= </a:t>
                </a:r>
                <a14:m>
                  <m:oMath xmlns:m="http://schemas.openxmlformats.org/officeDocument/2006/math">
                    <m:sSup>
                      <m:sSupPr>
                        <m:ctrlPr>
                          <a:rPr lang="fr-FR" sz="1800" b="1" i="1">
                            <a:solidFill>
                              <a:schemeClr val="accent2"/>
                            </a:solidFill>
                            <a:latin typeface="Cambria Math" panose="02040503050406030204" pitchFamily="18" charset="0"/>
                            <a:ea typeface="Cambria Math" panose="02040503050406030204" pitchFamily="18" charset="0"/>
                          </a:rPr>
                        </m:ctrlPr>
                      </m:sSupPr>
                      <m:e>
                        <m:d>
                          <m:dPr>
                            <m:ctrlPr>
                              <a:rPr lang="fr-FR" sz="1800" b="1" i="1">
                                <a:solidFill>
                                  <a:schemeClr val="accent2"/>
                                </a:solidFill>
                                <a:latin typeface="Cambria Math" panose="02040503050406030204" pitchFamily="18" charset="0"/>
                                <a:ea typeface="Cambria Math" panose="02040503050406030204" pitchFamily="18" charset="0"/>
                              </a:rPr>
                            </m:ctrlPr>
                          </m:dPr>
                          <m:e>
                            <m:f>
                              <m:fPr>
                                <m:ctrlPr>
                                  <a:rPr lang="fr-FR" sz="1800" b="1" i="1">
                                    <a:solidFill>
                                      <a:schemeClr val="accent2"/>
                                    </a:solidFill>
                                    <a:latin typeface="Cambria Math" panose="02040503050406030204" pitchFamily="18" charset="0"/>
                                    <a:ea typeface="Cambria Math" panose="02040503050406030204" pitchFamily="18" charset="0"/>
                                  </a:rPr>
                                </m:ctrlPr>
                              </m:fPr>
                              <m:num>
                                <m:r>
                                  <a:rPr lang="fr-FR" sz="1800" b="1" i="1" smtClean="0">
                                    <a:solidFill>
                                      <a:schemeClr val="accent2"/>
                                    </a:solidFill>
                                    <a:latin typeface="Cambria Math" panose="02040503050406030204" pitchFamily="18" charset="0"/>
                                    <a:ea typeface="Cambria Math" panose="02040503050406030204" pitchFamily="18" charset="0"/>
                                  </a:rPr>
                                  <m:t>𝑽𝒂𝑹</m:t>
                                </m:r>
                                <m:r>
                                  <a:rPr lang="fr-FR" sz="1800" b="1" i="1">
                                    <a:solidFill>
                                      <a:schemeClr val="accent2"/>
                                    </a:solidFill>
                                    <a:latin typeface="Cambria Math" panose="02040503050406030204" pitchFamily="18" charset="0"/>
                                    <a:ea typeface="Cambria Math" panose="02040503050406030204" pitchFamily="18" charset="0"/>
                                  </a:rPr>
                                  <m:t>(</m:t>
                                </m:r>
                                <m:sSub>
                                  <m:sSubPr>
                                    <m:ctrlPr>
                                      <a:rPr lang="fr-FR" sz="1800" b="1" i="1">
                                        <a:solidFill>
                                          <a:schemeClr val="accent2"/>
                                        </a:solidFill>
                                        <a:latin typeface="Cambria Math" panose="02040503050406030204" pitchFamily="18" charset="0"/>
                                        <a:ea typeface="Cambria Math" panose="02040503050406030204" pitchFamily="18" charset="0"/>
                                      </a:rPr>
                                    </m:ctrlPr>
                                  </m:sSubPr>
                                  <m:e>
                                    <m:r>
                                      <a:rPr lang="fr-FR" sz="1800" b="1" i="1">
                                        <a:solidFill>
                                          <a:schemeClr val="accent2"/>
                                        </a:solidFill>
                                        <a:latin typeface="Cambria Math" panose="02040503050406030204" pitchFamily="18" charset="0"/>
                                        <a:ea typeface="Cambria Math" panose="02040503050406030204" pitchFamily="18" charset="0"/>
                                      </a:rPr>
                                      <m:t>𝑿</m:t>
                                    </m:r>
                                  </m:e>
                                  <m:sub>
                                    <m:r>
                                      <a:rPr lang="fr-FR" sz="1800" b="1" i="1">
                                        <a:solidFill>
                                          <a:schemeClr val="accent2"/>
                                        </a:solidFill>
                                        <a:latin typeface="Cambria Math" panose="02040503050406030204" pitchFamily="18" charset="0"/>
                                        <a:ea typeface="Cambria Math" panose="02040503050406030204" pitchFamily="18" charset="0"/>
                                      </a:rPr>
                                      <m:t>𝒊</m:t>
                                    </m:r>
                                  </m:sub>
                                </m:sSub>
                                <m:r>
                                  <a:rPr lang="fr-FR" sz="1800" b="1" i="1">
                                    <a:solidFill>
                                      <a:schemeClr val="accent2"/>
                                    </a:solidFill>
                                    <a:latin typeface="Cambria Math" panose="02040503050406030204" pitchFamily="18" charset="0"/>
                                    <a:ea typeface="Cambria Math" panose="02040503050406030204" pitchFamily="18" charset="0"/>
                                  </a:rPr>
                                  <m:t>)</m:t>
                                </m:r>
                              </m:num>
                              <m:den>
                                <m:sSub>
                                  <m:sSubPr>
                                    <m:ctrlPr>
                                      <a:rPr lang="fr-FR" sz="1800" b="1" i="1">
                                        <a:solidFill>
                                          <a:schemeClr val="accent2"/>
                                        </a:solidFill>
                                        <a:latin typeface="Cambria Math" panose="02040503050406030204" pitchFamily="18" charset="0"/>
                                        <a:ea typeface="Cambria Math" panose="02040503050406030204" pitchFamily="18" charset="0"/>
                                      </a:rPr>
                                    </m:ctrlPr>
                                  </m:sSubPr>
                                  <m:e>
                                    <m:r>
                                      <a:rPr lang="fr-FR" sz="1800" b="1" i="1">
                                        <a:solidFill>
                                          <a:schemeClr val="accent2"/>
                                        </a:solidFill>
                                        <a:latin typeface="Cambria Math" panose="02040503050406030204" pitchFamily="18" charset="0"/>
                                        <a:ea typeface="Cambria Math" panose="02040503050406030204" pitchFamily="18" charset="0"/>
                                      </a:rPr>
                                      <m:t>𝒒</m:t>
                                    </m:r>
                                  </m:e>
                                  <m:sub>
                                    <m:r>
                                      <a:rPr lang="fr-FR" sz="1800" b="1" i="1" smtClean="0">
                                        <a:solidFill>
                                          <a:schemeClr val="accent2"/>
                                        </a:solidFill>
                                        <a:latin typeface="Cambria Math" panose="02040503050406030204" pitchFamily="18" charset="0"/>
                                        <a:ea typeface="Cambria Math" panose="02040503050406030204" pitchFamily="18" charset="0"/>
                                      </a:rPr>
                                      <m:t>𝟗𝟗</m:t>
                                    </m:r>
                                    <m:r>
                                      <a:rPr lang="fr-FR" sz="1800" b="1" i="1" smtClean="0">
                                        <a:solidFill>
                                          <a:schemeClr val="accent2"/>
                                        </a:solidFill>
                                        <a:latin typeface="Cambria Math" panose="02040503050406030204" pitchFamily="18" charset="0"/>
                                        <a:ea typeface="Cambria Math" panose="02040503050406030204" pitchFamily="18" charset="0"/>
                                      </a:rPr>
                                      <m:t>.</m:t>
                                    </m:r>
                                    <m:r>
                                      <a:rPr lang="fr-FR" sz="1800" b="1" i="1" smtClean="0">
                                        <a:solidFill>
                                          <a:schemeClr val="accent2"/>
                                        </a:solidFill>
                                        <a:latin typeface="Cambria Math" panose="02040503050406030204" pitchFamily="18" charset="0"/>
                                        <a:ea typeface="Cambria Math" panose="02040503050406030204" pitchFamily="18" charset="0"/>
                                      </a:rPr>
                                      <m:t>𝟓</m:t>
                                    </m:r>
                                    <m:r>
                                      <a:rPr lang="fr-FR" sz="1800" b="1" i="1" smtClean="0">
                                        <a:solidFill>
                                          <a:schemeClr val="accent2"/>
                                        </a:solidFill>
                                        <a:latin typeface="Cambria Math" panose="02040503050406030204" pitchFamily="18" charset="0"/>
                                        <a:ea typeface="Cambria Math" panose="02040503050406030204" pitchFamily="18" charset="0"/>
                                      </a:rPr>
                                      <m:t>%</m:t>
                                    </m:r>
                                  </m:sub>
                                </m:sSub>
                              </m:den>
                            </m:f>
                          </m:e>
                        </m:d>
                      </m:e>
                      <m:sup>
                        <m:r>
                          <a:rPr lang="fr-FR" sz="1800" b="1" i="1">
                            <a:solidFill>
                              <a:schemeClr val="accent2"/>
                            </a:solidFill>
                            <a:latin typeface="Cambria Math" panose="02040503050406030204" pitchFamily="18" charset="0"/>
                            <a:ea typeface="Cambria Math" panose="02040503050406030204" pitchFamily="18" charset="0"/>
                          </a:rPr>
                          <m:t>𝟐</m:t>
                        </m:r>
                      </m:sup>
                    </m:sSup>
                  </m:oMath>
                </a14:m>
                <a:r>
                  <a:rPr lang="fr-FR" sz="1800" b="1" dirty="0">
                    <a:solidFill>
                      <a:schemeClr val="accent2"/>
                    </a:solidFill>
                    <a:latin typeface="Calibri" panose="020F0502020204030204" pitchFamily="34" charset="0"/>
                    <a:cs typeface="Calibri" panose="020F0502020204030204" pitchFamily="34" charset="0"/>
                    <a:sym typeface="Arial"/>
                  </a:rPr>
                  <a:t>=</a:t>
                </a:r>
                <a:r>
                  <a:rPr lang="fr-FR" sz="1800" b="1" dirty="0">
                    <a:solidFill>
                      <a:schemeClr val="accent2"/>
                    </a:solidFill>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p>
                      <m:sSupPr>
                        <m:ctrlPr>
                          <a:rPr lang="fr-FR" sz="1800" b="1" i="1">
                            <a:solidFill>
                              <a:schemeClr val="accent2"/>
                            </a:solidFill>
                            <a:latin typeface="Cambria Math" panose="02040503050406030204" pitchFamily="18" charset="0"/>
                            <a:ea typeface="Cambria Math" panose="02040503050406030204" pitchFamily="18" charset="0"/>
                          </a:rPr>
                        </m:ctrlPr>
                      </m:sSupPr>
                      <m:e>
                        <m:d>
                          <m:dPr>
                            <m:ctrlPr>
                              <a:rPr lang="fr-FR" sz="1800" b="1" i="1">
                                <a:solidFill>
                                  <a:schemeClr val="accent2"/>
                                </a:solidFill>
                                <a:latin typeface="Cambria Math" panose="02040503050406030204" pitchFamily="18" charset="0"/>
                                <a:ea typeface="Cambria Math" panose="02040503050406030204" pitchFamily="18" charset="0"/>
                              </a:rPr>
                            </m:ctrlPr>
                          </m:dPr>
                          <m:e>
                            <m:f>
                              <m:fPr>
                                <m:ctrlPr>
                                  <a:rPr lang="fr-FR" sz="1800" b="1" i="1">
                                    <a:solidFill>
                                      <a:schemeClr val="accent2"/>
                                    </a:solidFill>
                                    <a:latin typeface="Cambria Math" panose="02040503050406030204" pitchFamily="18" charset="0"/>
                                    <a:ea typeface="Cambria Math" panose="02040503050406030204" pitchFamily="18" charset="0"/>
                                  </a:rPr>
                                </m:ctrlPr>
                              </m:fPr>
                              <m:num>
                                <m:sSub>
                                  <m:sSubPr>
                                    <m:ctrlPr>
                                      <a:rPr lang="fr-FR" sz="1800" b="1" i="1" smtClean="0">
                                        <a:solidFill>
                                          <a:schemeClr val="accent2"/>
                                        </a:solidFill>
                                        <a:latin typeface="Cambria Math" panose="02040503050406030204" pitchFamily="18" charset="0"/>
                                      </a:rPr>
                                    </m:ctrlPr>
                                  </m:sSubPr>
                                  <m:e>
                                    <m:r>
                                      <a:rPr lang="fr-FR" sz="1800" b="1" i="1" smtClean="0">
                                        <a:solidFill>
                                          <a:schemeClr val="accent2"/>
                                        </a:solidFill>
                                        <a:latin typeface="Cambria Math" panose="02040503050406030204" pitchFamily="18" charset="0"/>
                                      </a:rPr>
                                      <m:t>𝑺𝑪𝑹</m:t>
                                    </m:r>
                                  </m:e>
                                  <m:sub>
                                    <m:r>
                                      <a:rPr lang="fr-FR" sz="1800" b="1" i="1" smtClean="0">
                                        <a:solidFill>
                                          <a:schemeClr val="accent2"/>
                                        </a:solidFill>
                                        <a:latin typeface="Cambria Math" panose="02040503050406030204" pitchFamily="18" charset="0"/>
                                      </a:rPr>
                                      <m:t>𝒊</m:t>
                                    </m:r>
                                  </m:sub>
                                </m:sSub>
                                <m:r>
                                  <m:rPr>
                                    <m:nor/>
                                  </m:rPr>
                                  <a:rPr lang="fr-FR" sz="1800" b="1">
                                    <a:latin typeface="Calibri" panose="020F0502020204030204" pitchFamily="34" charset="0"/>
                                    <a:cs typeface="Calibri" panose="020F0502020204030204" pitchFamily="34" charset="0"/>
                                  </a:rPr>
                                  <m:t> </m:t>
                                </m:r>
                              </m:num>
                              <m:den>
                                <m:sSub>
                                  <m:sSubPr>
                                    <m:ctrlPr>
                                      <a:rPr lang="fr-FR" sz="1800" b="1" i="1">
                                        <a:solidFill>
                                          <a:schemeClr val="accent2"/>
                                        </a:solidFill>
                                        <a:latin typeface="Cambria Math" panose="02040503050406030204" pitchFamily="18" charset="0"/>
                                        <a:ea typeface="Cambria Math" panose="02040503050406030204" pitchFamily="18" charset="0"/>
                                      </a:rPr>
                                    </m:ctrlPr>
                                  </m:sSubPr>
                                  <m:e>
                                    <m:r>
                                      <a:rPr lang="fr-FR" sz="1800" b="1" i="1">
                                        <a:solidFill>
                                          <a:schemeClr val="accent2"/>
                                        </a:solidFill>
                                        <a:latin typeface="Cambria Math" panose="02040503050406030204" pitchFamily="18" charset="0"/>
                                        <a:ea typeface="Cambria Math" panose="02040503050406030204" pitchFamily="18" charset="0"/>
                                      </a:rPr>
                                      <m:t>𝒒</m:t>
                                    </m:r>
                                  </m:e>
                                  <m:sub>
                                    <m:r>
                                      <a:rPr lang="fr-FR" sz="1800" b="1" i="1" smtClean="0">
                                        <a:solidFill>
                                          <a:schemeClr val="accent2"/>
                                        </a:solidFill>
                                        <a:latin typeface="Cambria Math" panose="02040503050406030204" pitchFamily="18" charset="0"/>
                                        <a:ea typeface="Cambria Math" panose="02040503050406030204" pitchFamily="18" charset="0"/>
                                      </a:rPr>
                                      <m:t>𝟗𝟗</m:t>
                                    </m:r>
                                    <m:r>
                                      <a:rPr lang="fr-FR" sz="1800" b="1" i="1" smtClean="0">
                                        <a:solidFill>
                                          <a:schemeClr val="accent2"/>
                                        </a:solidFill>
                                        <a:latin typeface="Cambria Math" panose="02040503050406030204" pitchFamily="18" charset="0"/>
                                        <a:ea typeface="Cambria Math" panose="02040503050406030204" pitchFamily="18" charset="0"/>
                                      </a:rPr>
                                      <m:t>.</m:t>
                                    </m:r>
                                    <m:r>
                                      <a:rPr lang="fr-FR" sz="1800" b="1" i="1" smtClean="0">
                                        <a:solidFill>
                                          <a:schemeClr val="accent2"/>
                                        </a:solidFill>
                                        <a:latin typeface="Cambria Math" panose="02040503050406030204" pitchFamily="18" charset="0"/>
                                        <a:ea typeface="Cambria Math" panose="02040503050406030204" pitchFamily="18" charset="0"/>
                                      </a:rPr>
                                      <m:t>𝟓</m:t>
                                    </m:r>
                                    <m:r>
                                      <a:rPr lang="fr-FR" sz="1800" b="1" i="1" smtClean="0">
                                        <a:solidFill>
                                          <a:schemeClr val="accent2"/>
                                        </a:solidFill>
                                        <a:latin typeface="Cambria Math" panose="02040503050406030204" pitchFamily="18" charset="0"/>
                                        <a:ea typeface="Cambria Math" panose="02040503050406030204" pitchFamily="18" charset="0"/>
                                      </a:rPr>
                                      <m:t>%</m:t>
                                    </m:r>
                                  </m:sub>
                                </m:sSub>
                              </m:den>
                            </m:f>
                          </m:e>
                        </m:d>
                      </m:e>
                      <m:sup>
                        <m:r>
                          <a:rPr lang="fr-FR" sz="1800" b="1" i="1">
                            <a:solidFill>
                              <a:schemeClr val="accent2"/>
                            </a:solidFill>
                            <a:latin typeface="Cambria Math" panose="02040503050406030204" pitchFamily="18" charset="0"/>
                            <a:ea typeface="Cambria Math" panose="02040503050406030204" pitchFamily="18" charset="0"/>
                          </a:rPr>
                          <m:t>𝟐</m:t>
                        </m:r>
                      </m:sup>
                    </m:sSup>
                    <m:r>
                      <a:rPr lang="fr-FR" sz="1800" b="1" i="0" smtClean="0">
                        <a:solidFill>
                          <a:schemeClr val="accent2"/>
                        </a:solidFill>
                        <a:latin typeface="Cambria Math" panose="02040503050406030204" pitchFamily="18" charset="0"/>
                        <a:ea typeface="Cambria Math" panose="02040503050406030204" pitchFamily="18" charset="0"/>
                      </a:rPr>
                      <m:t> </m:t>
                    </m:r>
                  </m:oMath>
                </a14:m>
                <a:r>
                  <a:rPr lang="fr-FR" sz="1800" b="1" dirty="0">
                    <a:solidFill>
                      <a:schemeClr val="accent2"/>
                    </a:solidFill>
                    <a:latin typeface="Calibri" panose="020F0502020204030204" pitchFamily="34" charset="0"/>
                    <a:cs typeface="Calibri" panose="020F0502020204030204" pitchFamily="34" charset="0"/>
                    <a:sym typeface="Arial"/>
                  </a:rPr>
                  <a:t> avec </a:t>
                </a:r>
                <a14:m>
                  <m:oMath xmlns:m="http://schemas.openxmlformats.org/officeDocument/2006/math">
                    <m:sSub>
                      <m:sSubPr>
                        <m:ctrlPr>
                          <a:rPr lang="fr-FR" sz="1800" b="1" i="1">
                            <a:solidFill>
                              <a:schemeClr val="accent2"/>
                            </a:solidFill>
                            <a:latin typeface="Cambria Math" panose="02040503050406030204" pitchFamily="18" charset="0"/>
                            <a:ea typeface="Cambria Math" panose="02040503050406030204" pitchFamily="18" charset="0"/>
                          </a:rPr>
                        </m:ctrlPr>
                      </m:sSubPr>
                      <m:e>
                        <m:r>
                          <a:rPr lang="fr-FR" sz="1800" b="1" i="1">
                            <a:solidFill>
                              <a:schemeClr val="accent2"/>
                            </a:solidFill>
                            <a:latin typeface="Cambria Math" panose="02040503050406030204" pitchFamily="18" charset="0"/>
                            <a:ea typeface="Cambria Math" panose="02040503050406030204" pitchFamily="18" charset="0"/>
                          </a:rPr>
                          <m:t>𝒒</m:t>
                        </m:r>
                      </m:e>
                      <m:sub>
                        <m:r>
                          <a:rPr lang="fr-FR" sz="1800" b="1" i="1">
                            <a:solidFill>
                              <a:schemeClr val="accent2"/>
                            </a:solidFill>
                            <a:latin typeface="Cambria Math" panose="02040503050406030204" pitchFamily="18" charset="0"/>
                            <a:ea typeface="Cambria Math" panose="02040503050406030204" pitchFamily="18" charset="0"/>
                          </a:rPr>
                          <m:t>𝟗𝟗</m:t>
                        </m:r>
                        <m:r>
                          <a:rPr lang="fr-FR" sz="1800" b="1" i="1">
                            <a:solidFill>
                              <a:schemeClr val="accent2"/>
                            </a:solidFill>
                            <a:latin typeface="Cambria Math" panose="02040503050406030204" pitchFamily="18" charset="0"/>
                            <a:ea typeface="Cambria Math" panose="02040503050406030204" pitchFamily="18" charset="0"/>
                          </a:rPr>
                          <m:t>.</m:t>
                        </m:r>
                        <m:r>
                          <a:rPr lang="fr-FR" sz="1800" b="1" i="1">
                            <a:solidFill>
                              <a:schemeClr val="accent2"/>
                            </a:solidFill>
                            <a:latin typeface="Cambria Math" panose="02040503050406030204" pitchFamily="18" charset="0"/>
                            <a:ea typeface="Cambria Math" panose="02040503050406030204" pitchFamily="18" charset="0"/>
                          </a:rPr>
                          <m:t>𝟓</m:t>
                        </m:r>
                        <m:r>
                          <a:rPr lang="fr-FR" sz="1800" b="1" i="1">
                            <a:solidFill>
                              <a:schemeClr val="accent2"/>
                            </a:solidFill>
                            <a:latin typeface="Cambria Math" panose="02040503050406030204" pitchFamily="18" charset="0"/>
                            <a:ea typeface="Cambria Math" panose="02040503050406030204" pitchFamily="18" charset="0"/>
                          </a:rPr>
                          <m:t>%</m:t>
                        </m:r>
                      </m:sub>
                    </m:sSub>
                  </m:oMath>
                </a14:m>
                <a:r>
                  <a:rPr lang="fr-FR" sz="1800" b="1" dirty="0">
                    <a:solidFill>
                      <a:schemeClr val="accent2"/>
                    </a:solidFill>
                    <a:latin typeface="Calibri" panose="020F0502020204030204" pitchFamily="34" charset="0"/>
                    <a:cs typeface="Calibri" panose="020F0502020204030204" pitchFamily="34" charset="0"/>
                    <a:sym typeface="Arial"/>
                  </a:rPr>
                  <a:t>= 2.58</a:t>
                </a:r>
              </a:p>
              <a:p>
                <a:pPr algn="just"/>
                <a:endParaRPr lang="fr-FR" sz="1800" b="1" i="1" dirty="0">
                  <a:solidFill>
                    <a:schemeClr val="accent2"/>
                  </a:solidFill>
                  <a:latin typeface="Calibri" panose="020F0502020204030204" pitchFamily="34" charset="0"/>
                  <a:ea typeface="Cambria Math" panose="02040503050406030204" pitchFamily="18" charset="0"/>
                  <a:cs typeface="Calibri" panose="020F0502020204030204" pitchFamily="34" charset="0"/>
                </a:endParaRPr>
              </a:p>
              <a:p>
                <a:pPr algn="just"/>
                <a14:m>
                  <m:oMath xmlns:m="http://schemas.openxmlformats.org/officeDocument/2006/math">
                    <m:sSubSup>
                      <m:sSubSupPr>
                        <m:ctrlPr>
                          <a:rPr lang="fr-FR" sz="1800" b="1" i="1" smtClean="0">
                            <a:solidFill>
                              <a:schemeClr val="accent2"/>
                            </a:solidFill>
                            <a:latin typeface="Cambria Math" panose="02040503050406030204" pitchFamily="18" charset="0"/>
                            <a:ea typeface="Cambria Math" panose="02040503050406030204" pitchFamily="18" charset="0"/>
                          </a:rPr>
                        </m:ctrlPr>
                      </m:sSubSupPr>
                      <m:e>
                        <m:r>
                          <a:rPr lang="fr-FR" sz="1800" b="1" i="1">
                            <a:solidFill>
                              <a:schemeClr val="accent2"/>
                            </a:solidFill>
                            <a:latin typeface="Cambria Math" panose="02040503050406030204" pitchFamily="18" charset="0"/>
                            <a:ea typeface="Cambria Math" panose="02040503050406030204" pitchFamily="18" charset="0"/>
                          </a:rPr>
                          <m:t>𝝈</m:t>
                        </m:r>
                      </m:e>
                      <m:sub>
                        <m:r>
                          <a:rPr lang="fr-FR" sz="1800" b="1" i="1">
                            <a:solidFill>
                              <a:schemeClr val="accent2"/>
                            </a:solidFill>
                            <a:latin typeface="Cambria Math" panose="02040503050406030204" pitchFamily="18" charset="0"/>
                            <a:ea typeface="Cambria Math" panose="02040503050406030204" pitchFamily="18" charset="0"/>
                          </a:rPr>
                          <m:t>𝑿</m:t>
                        </m:r>
                      </m:sub>
                      <m:sup>
                        <m:r>
                          <a:rPr lang="fr-FR" sz="1800" b="1" i="1">
                            <a:solidFill>
                              <a:schemeClr val="accent2"/>
                            </a:solidFill>
                            <a:latin typeface="Cambria Math" panose="02040503050406030204" pitchFamily="18" charset="0"/>
                            <a:ea typeface="Cambria Math" panose="02040503050406030204" pitchFamily="18" charset="0"/>
                          </a:rPr>
                          <m:t>𝟐</m:t>
                        </m:r>
                      </m:sup>
                    </m:sSubSup>
                    <m:r>
                      <a:rPr lang="fr-FR" sz="1800" b="1" i="1" smtClean="0">
                        <a:solidFill>
                          <a:schemeClr val="accent2"/>
                        </a:solidFill>
                        <a:latin typeface="Cambria Math" panose="02040503050406030204" pitchFamily="18" charset="0"/>
                        <a:ea typeface="Cambria Math" panose="02040503050406030204" pitchFamily="18" charset="0"/>
                      </a:rPr>
                      <m:t>=</m:t>
                    </m:r>
                    <m:nary>
                      <m:naryPr>
                        <m:chr m:val="∑"/>
                        <m:ctrlPr>
                          <a:rPr lang="fr-FR" sz="1800" b="1" i="1" smtClean="0">
                            <a:solidFill>
                              <a:schemeClr val="accent2"/>
                            </a:solidFill>
                            <a:latin typeface="Cambria Math" panose="02040503050406030204" pitchFamily="18" charset="0"/>
                            <a:ea typeface="Cambria Math" panose="02040503050406030204" pitchFamily="18" charset="0"/>
                          </a:rPr>
                        </m:ctrlPr>
                      </m:naryPr>
                      <m:sub>
                        <m:r>
                          <m:rPr>
                            <m:brk m:alnAt="23"/>
                          </m:rPr>
                          <a:rPr lang="fr-FR" sz="1800" b="1" i="1" smtClean="0">
                            <a:solidFill>
                              <a:schemeClr val="accent2"/>
                            </a:solidFill>
                            <a:latin typeface="Cambria Math" panose="02040503050406030204" pitchFamily="18" charset="0"/>
                            <a:ea typeface="Cambria Math" panose="02040503050406030204" pitchFamily="18" charset="0"/>
                          </a:rPr>
                          <m:t>𝒊</m:t>
                        </m:r>
                        <m:r>
                          <a:rPr lang="fr-FR" sz="1800" b="1" i="1" smtClean="0">
                            <a:solidFill>
                              <a:schemeClr val="accent2"/>
                            </a:solidFill>
                            <a:latin typeface="Cambria Math" panose="02040503050406030204" pitchFamily="18" charset="0"/>
                            <a:ea typeface="Cambria Math" panose="02040503050406030204" pitchFamily="18" charset="0"/>
                          </a:rPr>
                          <m:t>=</m:t>
                        </m:r>
                        <m:r>
                          <a:rPr lang="fr-FR" sz="1800" b="1" i="1" smtClean="0">
                            <a:solidFill>
                              <a:schemeClr val="accent2"/>
                            </a:solidFill>
                            <a:latin typeface="Cambria Math" panose="02040503050406030204" pitchFamily="18" charset="0"/>
                            <a:ea typeface="Cambria Math" panose="02040503050406030204" pitchFamily="18" charset="0"/>
                          </a:rPr>
                          <m:t>𝟏</m:t>
                        </m:r>
                      </m:sub>
                      <m:sup>
                        <m:r>
                          <a:rPr lang="fr-FR" sz="1800" b="1" i="1" smtClean="0">
                            <a:solidFill>
                              <a:schemeClr val="accent2"/>
                            </a:solidFill>
                            <a:latin typeface="Cambria Math" panose="02040503050406030204" pitchFamily="18" charset="0"/>
                            <a:ea typeface="Cambria Math" panose="02040503050406030204" pitchFamily="18" charset="0"/>
                          </a:rPr>
                          <m:t>𝒏</m:t>
                        </m:r>
                      </m:sup>
                      <m:e>
                        <m:sSubSup>
                          <m:sSubSupPr>
                            <m:ctrlPr>
                              <a:rPr lang="fr-FR" sz="1800" b="1" i="1">
                                <a:solidFill>
                                  <a:schemeClr val="accent2"/>
                                </a:solidFill>
                                <a:latin typeface="Cambria Math" panose="02040503050406030204" pitchFamily="18" charset="0"/>
                                <a:ea typeface="Cambria Math" panose="02040503050406030204" pitchFamily="18" charset="0"/>
                              </a:rPr>
                            </m:ctrlPr>
                          </m:sSubSupPr>
                          <m:e>
                            <m:r>
                              <a:rPr lang="fr-FR" sz="1800" b="1" i="1">
                                <a:solidFill>
                                  <a:schemeClr val="accent2"/>
                                </a:solidFill>
                                <a:latin typeface="Cambria Math" panose="02040503050406030204" pitchFamily="18" charset="0"/>
                                <a:ea typeface="Cambria Math" panose="02040503050406030204" pitchFamily="18" charset="0"/>
                              </a:rPr>
                              <m:t>𝝈</m:t>
                            </m:r>
                          </m:e>
                          <m:sub>
                            <m:r>
                              <a:rPr lang="fr-FR" sz="1800" b="1" i="1" smtClean="0">
                                <a:solidFill>
                                  <a:schemeClr val="accent2"/>
                                </a:solidFill>
                                <a:latin typeface="Cambria Math" panose="02040503050406030204" pitchFamily="18" charset="0"/>
                                <a:ea typeface="Cambria Math" panose="02040503050406030204" pitchFamily="18" charset="0"/>
                              </a:rPr>
                              <m:t>𝒊</m:t>
                            </m:r>
                          </m:sub>
                          <m:sup>
                            <m:r>
                              <a:rPr lang="fr-FR" sz="1800" b="1" i="1">
                                <a:solidFill>
                                  <a:schemeClr val="accent2"/>
                                </a:solidFill>
                                <a:latin typeface="Cambria Math" panose="02040503050406030204" pitchFamily="18" charset="0"/>
                                <a:ea typeface="Cambria Math" panose="02040503050406030204" pitchFamily="18" charset="0"/>
                              </a:rPr>
                              <m:t>𝟐</m:t>
                            </m:r>
                          </m:sup>
                        </m:sSubSup>
                        <m:r>
                          <a:rPr lang="fr-FR" sz="1800" b="1" i="1" smtClean="0">
                            <a:solidFill>
                              <a:schemeClr val="accent2"/>
                            </a:solidFill>
                            <a:latin typeface="Cambria Math" panose="02040503050406030204" pitchFamily="18" charset="0"/>
                            <a:ea typeface="Cambria Math" panose="02040503050406030204" pitchFamily="18" charset="0"/>
                          </a:rPr>
                          <m:t>+</m:t>
                        </m:r>
                        <m:r>
                          <a:rPr lang="fr-FR" sz="1800" b="1" i="1" smtClean="0">
                            <a:solidFill>
                              <a:schemeClr val="accent2"/>
                            </a:solidFill>
                            <a:latin typeface="Cambria Math" panose="02040503050406030204" pitchFamily="18" charset="0"/>
                            <a:ea typeface="Cambria Math" panose="02040503050406030204" pitchFamily="18" charset="0"/>
                          </a:rPr>
                          <m:t>𝟐</m:t>
                        </m:r>
                        <m:nary>
                          <m:naryPr>
                            <m:chr m:val="∑"/>
                            <m:supHide m:val="on"/>
                            <m:ctrlPr>
                              <a:rPr lang="fr-FR" sz="1800" b="1" i="1" smtClean="0">
                                <a:solidFill>
                                  <a:schemeClr val="accent2"/>
                                </a:solidFill>
                                <a:latin typeface="Cambria Math" panose="02040503050406030204" pitchFamily="18" charset="0"/>
                                <a:ea typeface="Cambria Math" panose="02040503050406030204" pitchFamily="18" charset="0"/>
                              </a:rPr>
                            </m:ctrlPr>
                          </m:naryPr>
                          <m:sub>
                            <m:r>
                              <m:rPr>
                                <m:brk m:alnAt="7"/>
                              </m:rPr>
                              <a:rPr lang="fr-FR" sz="1800" b="1" i="1" smtClean="0">
                                <a:solidFill>
                                  <a:schemeClr val="accent2"/>
                                </a:solidFill>
                                <a:latin typeface="Cambria Math" panose="02040503050406030204" pitchFamily="18" charset="0"/>
                                <a:ea typeface="Cambria Math" panose="02040503050406030204" pitchFamily="18" charset="0"/>
                              </a:rPr>
                              <m:t>𝒊</m:t>
                            </m:r>
                            <m:r>
                              <a:rPr lang="fr-FR" sz="1800" b="1" i="1" smtClean="0">
                                <a:solidFill>
                                  <a:schemeClr val="accent2"/>
                                </a:solidFill>
                                <a:latin typeface="Cambria Math" panose="02040503050406030204" pitchFamily="18" charset="0"/>
                                <a:ea typeface="Cambria Math" panose="02040503050406030204" pitchFamily="18" charset="0"/>
                              </a:rPr>
                              <m:t>&lt;</m:t>
                            </m:r>
                            <m:r>
                              <a:rPr lang="fr-FR" sz="1800" b="1" i="1" smtClean="0">
                                <a:solidFill>
                                  <a:schemeClr val="accent2"/>
                                </a:solidFill>
                                <a:latin typeface="Cambria Math" panose="02040503050406030204" pitchFamily="18" charset="0"/>
                                <a:ea typeface="Cambria Math" panose="02040503050406030204" pitchFamily="18" charset="0"/>
                              </a:rPr>
                              <m:t>𝒋</m:t>
                            </m:r>
                          </m:sub>
                          <m:sup/>
                          <m:e>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𝒐𝒗</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sub>
                            </m:s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e>
                        </m:nary>
                      </m:e>
                    </m:nary>
                  </m:oMath>
                </a14:m>
                <a:r>
                  <a:rPr lang="fr-FR" sz="1800" b="1" dirty="0">
                    <a:solidFill>
                      <a:schemeClr val="accent2"/>
                    </a:solidFill>
                    <a:latin typeface="Calibri" panose="020F0502020204030204" pitchFamily="34" charset="0"/>
                    <a:cs typeface="Calibri" panose="020F0502020204030204" pitchFamily="34" charset="0"/>
                  </a:rPr>
                  <a:t>  avec </a:t>
                </a:r>
                <a14:m>
                  <m:oMath xmlns:m="http://schemas.openxmlformats.org/officeDocument/2006/math">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𝒐𝒗</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sub>
                    </m:sSub>
                  </m:oMath>
                </a14:m>
                <a:r>
                  <a:rPr lang="fr-FR" sz="1800" b="1" dirty="0">
                    <a:solidFill>
                      <a:schemeClr val="accent2"/>
                    </a:solidFill>
                    <a:latin typeface="Calibri" panose="020F0502020204030204" pitchFamily="34" charset="0"/>
                    <a:cs typeface="Calibri" panose="020F0502020204030204" pitchFamily="34" charset="0"/>
                  </a:rPr>
                  <a:t>) = </a:t>
                </a:r>
                <a14:m>
                  <m:oMath xmlns:m="http://schemas.openxmlformats.org/officeDocument/2006/math">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𝑪</m:t>
                    </m:r>
                    <m:d>
                      <m:dPr>
                        <m:ctrlP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e>
                    </m:d>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sSub>
                      <m:sSubPr>
                        <m:ctrlP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𝝈</m:t>
                        </m:r>
                      </m:e>
                      <m:sub>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sSub>
                      <m:sSubPr>
                        <m:ctrlP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𝝈</m:t>
                        </m:r>
                      </m:e>
                      <m:sub>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sub>
                    </m:sSub>
                  </m:oMath>
                </a14:m>
                <a:endParaRPr lang="fr-FR" sz="1800" b="1" dirty="0">
                  <a:solidFill>
                    <a:schemeClr val="accent2"/>
                  </a:solidFill>
                  <a:latin typeface="Calibri" panose="020F0502020204030204" pitchFamily="34" charset="0"/>
                  <a:cs typeface="Calibri" panose="020F0502020204030204" pitchFamily="34" charset="0"/>
                </a:endParaRPr>
              </a:p>
              <a:p>
                <a:pPr algn="just"/>
                <a:endParaRPr lang="fr-FR" sz="1800" b="1" i="1" dirty="0">
                  <a:solidFill>
                    <a:schemeClr val="accent2"/>
                  </a:solidFill>
                  <a:latin typeface="Calibri" panose="020F0502020204030204" pitchFamily="34" charset="0"/>
                  <a:ea typeface="Cambria Math" panose="02040503050406030204" pitchFamily="18" charset="0"/>
                  <a:cs typeface="Calibri" panose="020F0502020204030204" pitchFamily="34" charset="0"/>
                  <a:sym typeface="Calibri"/>
                </a:endParaRPr>
              </a:p>
              <a:p>
                <a:pPr algn="just"/>
                <a14:m>
                  <m:oMath xmlns:m="http://schemas.openxmlformats.org/officeDocument/2006/math">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𝒐𝒗</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oMath>
                </a14:m>
                <a:r>
                  <a:rPr lang="fr-FR" sz="1800" b="1" dirty="0">
                    <a:solidFill>
                      <a:schemeClr val="accent2"/>
                    </a:solidFill>
                    <a:latin typeface="Calibri" panose="020F0502020204030204" pitchFamily="34" charset="0"/>
                    <a:cs typeface="Calibri" panose="020F0502020204030204" pitchFamily="34" charset="0"/>
                    <a:sym typeface="Arial"/>
                  </a:rPr>
                  <a:t>) = </a:t>
                </a:r>
                <a14:m>
                  <m:oMath xmlns:m="http://schemas.openxmlformats.org/officeDocument/2006/math">
                    <m:nary>
                      <m:naryPr>
                        <m:chr m:val="∑"/>
                        <m:ctrlPr>
                          <a:rPr lang="ar-AE"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naryPr>
                      <m:sub>
                        <m:r>
                          <m:rPr>
                            <m:brk m:alnAt="23"/>
                          </m:rP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𝟏</m:t>
                        </m:r>
                      </m:sub>
                      <m:sup>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𝒏</m:t>
                        </m:r>
                      </m:sup>
                      <m:e>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𝒐𝒗</m:t>
                        </m:r>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sub>
                        </m:sSub>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e>
                    </m:nary>
                  </m:oMath>
                </a14:m>
                <a:r>
                  <a:rPr lang="fr-FR" sz="1800" b="1" dirty="0">
                    <a:solidFill>
                      <a:schemeClr val="accent2"/>
                    </a:solidFill>
                    <a:latin typeface="Calibri" panose="020F0502020204030204" pitchFamily="34" charset="0"/>
                    <a:cs typeface="Calibri" panose="020F0502020204030204" pitchFamily="34" charset="0"/>
                    <a:sym typeface="Arial"/>
                  </a:rPr>
                  <a:t>= </a:t>
                </a:r>
                <a14:m>
                  <m:oMath xmlns:m="http://schemas.openxmlformats.org/officeDocument/2006/math">
                    <m:nary>
                      <m:naryPr>
                        <m:chr m:val="∑"/>
                        <m:ctrlPr>
                          <a:rPr lang="ar-AE"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naryPr>
                      <m:sub>
                        <m:r>
                          <m:rPr>
                            <m:brk m:alnAt="23"/>
                          </m:rP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𝟏</m:t>
                        </m:r>
                      </m:sub>
                      <m:sup>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𝒏</m:t>
                        </m:r>
                      </m:sup>
                      <m:e>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𝑪</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e>
                    </m:nary>
                    <m:sSub>
                      <m:sSubPr>
                        <m:ctrlP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𝝈</m:t>
                        </m:r>
                      </m:e>
                      <m:sub>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sSub>
                      <m:sSubPr>
                        <m:ctrlP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sz="1800"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𝝈</m:t>
                        </m:r>
                      </m:e>
                      <m:sub>
                        <m:r>
                          <a:rPr lang="fr-FR" sz="1800"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𝒋</m:t>
                        </m:r>
                      </m:sub>
                    </m:sSub>
                  </m:oMath>
                </a14:m>
                <a:endParaRPr lang="fr-FR" sz="2000" b="1" dirty="0">
                  <a:solidFill>
                    <a:schemeClr val="accent2"/>
                  </a:solidFill>
                  <a:latin typeface="Calibri" panose="020F0502020204030204" pitchFamily="34" charset="0"/>
                  <a:cs typeface="Calibri" panose="020F0502020204030204" pitchFamily="34" charset="0"/>
                  <a:sym typeface="Arial"/>
                </a:endParaRPr>
              </a:p>
              <a:p>
                <a:endParaRPr lang="fr-FR" dirty="0"/>
              </a:p>
            </p:txBody>
          </p:sp>
        </mc:Choice>
        <mc:Fallback xmlns="">
          <p:sp>
            <p:nvSpPr>
              <p:cNvPr id="3" name="ZoneTexte 2">
                <a:extLst>
                  <a:ext uri="{FF2B5EF4-FFF2-40B4-BE49-F238E27FC236}">
                    <a16:creationId xmlns:a16="http://schemas.microsoft.com/office/drawing/2014/main" id="{171B3C3C-1337-811D-3107-27B3B44C93C6}"/>
                  </a:ext>
                </a:extLst>
              </p:cNvPr>
              <p:cNvSpPr txBox="1">
                <a:spLocks noRot="1" noChangeAspect="1" noMove="1" noResize="1" noEditPoints="1" noAdjustHandles="1" noChangeArrowheads="1" noChangeShapeType="1" noTextEdit="1"/>
              </p:cNvSpPr>
              <p:nvPr/>
            </p:nvSpPr>
            <p:spPr>
              <a:xfrm>
                <a:off x="358775" y="3692363"/>
                <a:ext cx="8426450" cy="2385781"/>
              </a:xfrm>
              <a:prstGeom prst="rect">
                <a:avLst/>
              </a:prstGeom>
              <a:blipFill>
                <a:blip r:embed="rId3"/>
                <a:stretch>
                  <a:fillRect l="-796" t="-1535" b="-15090"/>
                </a:stretch>
              </a:blipFill>
            </p:spPr>
            <p:txBody>
              <a:bodyPr/>
              <a:lstStyle/>
              <a:p>
                <a:r>
                  <a:rPr lang="fr-FR">
                    <a:noFill/>
                  </a:rPr>
                  <a:t> </a:t>
                </a:r>
              </a:p>
            </p:txBody>
          </p:sp>
        </mc:Fallback>
      </mc:AlternateContent>
    </p:spTree>
    <p:extLst>
      <p:ext uri="{BB962C8B-B14F-4D97-AF65-F5344CB8AC3E}">
        <p14:creationId xmlns:p14="http://schemas.microsoft.com/office/powerpoint/2010/main" val="50222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165" y="215153"/>
            <a:ext cx="8831294" cy="6453935"/>
          </a:xfrm>
          <a:ln>
            <a:noFill/>
          </a:ln>
        </p:spPr>
        <p:style>
          <a:lnRef idx="2">
            <a:schemeClr val="dk1"/>
          </a:lnRef>
          <a:fillRef idx="1">
            <a:schemeClr val="lt1"/>
          </a:fillRef>
          <a:effectRef idx="0">
            <a:schemeClr val="dk1"/>
          </a:effectRef>
          <a:fontRef idx="minor">
            <a:schemeClr val="dk1"/>
          </a:fontRef>
        </p:style>
        <p:txBody>
          <a:bodyPr/>
          <a:lstStyle/>
          <a:p>
            <a:r>
              <a:rPr lang="en-US" sz="1400">
                <a:solidFill>
                  <a:schemeClr val="accent2"/>
                </a:solidFill>
                <a:latin typeface="Calibri" panose="020F0502020204030204" pitchFamily="34" charset="0"/>
                <a:cs typeface="Calibri" panose="020F0502020204030204" pitchFamily="34" charset="0"/>
              </a:rPr>
              <a:t>Bibliographies</a:t>
            </a:r>
            <a:br>
              <a:rPr lang="en-US" sz="1400">
                <a:solidFill>
                  <a:schemeClr val="accent2"/>
                </a:solidFill>
                <a:latin typeface="Calibri" panose="020F0502020204030204" pitchFamily="34" charset="0"/>
                <a:cs typeface="Calibri" panose="020F0502020204030204" pitchFamily="34" charset="0"/>
              </a:rPr>
            </a:br>
            <a:br>
              <a:rPr lang="en-US" sz="1400">
                <a:solidFill>
                  <a:schemeClr val="accent2"/>
                </a:solidFill>
                <a:latin typeface="Calibri" panose="020F0502020204030204" pitchFamily="34" charset="0"/>
                <a:cs typeface="Calibri" panose="020F0502020204030204" pitchFamily="34" charset="0"/>
              </a:rPr>
            </a:br>
            <a:r>
              <a:rPr lang="en-US" sz="1400">
                <a:solidFill>
                  <a:schemeClr val="accent2"/>
                </a:solidFill>
                <a:latin typeface="Calibri" panose="020F0502020204030204" pitchFamily="34" charset="0"/>
                <a:cs typeface="Calibri" panose="020F0502020204030204" pitchFamily="34" charset="0"/>
              </a:rPr>
              <a:t>- </a:t>
            </a:r>
            <a:r>
              <a:rPr lang="en-US" sz="1400" err="1">
                <a:solidFill>
                  <a:schemeClr val="accent2"/>
                </a:solidFill>
                <a:latin typeface="Calibri" panose="020F0502020204030204" pitchFamily="34" charset="0"/>
                <a:cs typeface="Calibri" panose="020F0502020204030204" pitchFamily="34" charset="0"/>
              </a:rPr>
              <a:t>Denault</a:t>
            </a:r>
            <a:r>
              <a:rPr lang="en-US" sz="1400">
                <a:solidFill>
                  <a:schemeClr val="accent2"/>
                </a:solidFill>
                <a:latin typeface="Calibri" panose="020F0502020204030204" pitchFamily="34" charset="0"/>
                <a:cs typeface="Calibri" panose="020F0502020204030204" pitchFamily="34" charset="0"/>
              </a:rPr>
              <a:t>, M. (2001). Coherent allocation of risk capital. The Journal of Risk, 4(1), 1–34.</a:t>
            </a:r>
            <a:br>
              <a:rPr lang="en-US" sz="1400">
                <a:solidFill>
                  <a:schemeClr val="accent2"/>
                </a:solidFill>
                <a:latin typeface="Calibri" panose="020F0502020204030204" pitchFamily="34" charset="0"/>
                <a:cs typeface="Calibri" panose="020F0502020204030204" pitchFamily="34" charset="0"/>
              </a:rPr>
            </a:br>
            <a:br>
              <a:rPr lang="en-US" sz="1400">
                <a:solidFill>
                  <a:schemeClr val="accent2"/>
                </a:solidFill>
                <a:latin typeface="Calibri" panose="020F0502020204030204" pitchFamily="34" charset="0"/>
                <a:cs typeface="Calibri" panose="020F0502020204030204" pitchFamily="34" charset="0"/>
              </a:rPr>
            </a:br>
            <a:r>
              <a:rPr lang="en-US" sz="1400">
                <a:solidFill>
                  <a:schemeClr val="accent2"/>
                </a:solidFill>
                <a:latin typeface="Calibri" panose="020F0502020204030204" pitchFamily="34" charset="0"/>
                <a:cs typeface="Calibri" panose="020F0502020204030204" pitchFamily="34" charset="0"/>
              </a:rPr>
              <a:t>- </a:t>
            </a:r>
            <a:r>
              <a:rPr lang="fr-FR" sz="1400">
                <a:solidFill>
                  <a:schemeClr val="accent2"/>
                </a:solidFill>
                <a:latin typeface="Calibri" panose="020F0502020204030204" pitchFamily="34" charset="0"/>
                <a:cs typeface="Calibri" panose="020F0502020204030204" pitchFamily="34" charset="0"/>
              </a:rPr>
              <a:t>Dumontier P., Dupré D., Martin C. (2009). Gestion et contrôle des risques bancaires :L’apport des IFRS et de Bâle II, Revue Banque, 8 janvier 2009</a:t>
            </a:r>
            <a:br>
              <a:rPr lang="fr-FR" sz="1400">
                <a:solidFill>
                  <a:schemeClr val="accent2"/>
                </a:solidFill>
                <a:latin typeface="Calibri" panose="020F0502020204030204" pitchFamily="34" charset="0"/>
                <a:cs typeface="Calibri" panose="020F0502020204030204" pitchFamily="34" charset="0"/>
              </a:rPr>
            </a:br>
            <a:br>
              <a:rPr lang="fr-FR" sz="1400">
                <a:solidFill>
                  <a:schemeClr val="accent2"/>
                </a:solidFill>
                <a:latin typeface="Calibri" panose="020F0502020204030204" pitchFamily="34" charset="0"/>
                <a:cs typeface="Calibri" panose="020F0502020204030204" pitchFamily="34" charset="0"/>
              </a:rPr>
            </a:br>
            <a:r>
              <a:rPr lang="fr-FR" sz="1400">
                <a:solidFill>
                  <a:schemeClr val="accent2"/>
                </a:solidFill>
                <a:latin typeface="Calibri" panose="020F0502020204030204" pitchFamily="34" charset="0"/>
                <a:cs typeface="Calibri" panose="020F0502020204030204" pitchFamily="34" charset="0"/>
              </a:rPr>
              <a:t>- </a:t>
            </a:r>
            <a:r>
              <a:rPr lang="en-US" sz="1400" err="1">
                <a:solidFill>
                  <a:schemeClr val="accent2"/>
                </a:solidFill>
                <a:latin typeface="Calibri" panose="020F0502020204030204" pitchFamily="34" charset="0"/>
                <a:cs typeface="Calibri" panose="020F0502020204030204" pitchFamily="34" charset="0"/>
              </a:rPr>
              <a:t>Tasche</a:t>
            </a:r>
            <a:r>
              <a:rPr lang="en-US" sz="1400">
                <a:solidFill>
                  <a:schemeClr val="accent2"/>
                </a:solidFill>
                <a:latin typeface="Calibri" panose="020F0502020204030204" pitchFamily="34" charset="0"/>
                <a:cs typeface="Calibri" panose="020F0502020204030204" pitchFamily="34" charset="0"/>
              </a:rPr>
              <a:t>, D. (1999). Risk contributions and performance measurement. Report of the </a:t>
            </a:r>
            <a:r>
              <a:rPr lang="de-DE" sz="1400">
                <a:solidFill>
                  <a:schemeClr val="accent2"/>
                </a:solidFill>
                <a:latin typeface="Calibri" panose="020F0502020204030204" pitchFamily="34" charset="0"/>
                <a:cs typeface="Calibri" panose="020F0502020204030204" pitchFamily="34" charset="0"/>
              </a:rPr>
              <a:t>Lehrstuhl für mathematische Statistik, TU München.</a:t>
            </a:r>
            <a:br>
              <a:rPr lang="de-DE" sz="1400">
                <a:solidFill>
                  <a:schemeClr val="accent2"/>
                </a:solidFill>
                <a:latin typeface="Calibri" panose="020F0502020204030204" pitchFamily="34" charset="0"/>
                <a:cs typeface="Calibri" panose="020F0502020204030204" pitchFamily="34" charset="0"/>
              </a:rPr>
            </a:br>
            <a:br>
              <a:rPr lang="de-DE" sz="1400">
                <a:solidFill>
                  <a:schemeClr val="accent2"/>
                </a:solidFill>
                <a:latin typeface="Calibri" panose="020F0502020204030204" pitchFamily="34" charset="0"/>
                <a:cs typeface="Calibri" panose="020F0502020204030204" pitchFamily="34" charset="0"/>
              </a:rPr>
            </a:br>
            <a:r>
              <a:rPr lang="de-DE" sz="1400">
                <a:solidFill>
                  <a:schemeClr val="accent2"/>
                </a:solidFill>
                <a:latin typeface="Calibri" panose="020F0502020204030204" pitchFamily="34" charset="0"/>
                <a:cs typeface="Calibri" panose="020F0502020204030204" pitchFamily="34" charset="0"/>
              </a:rPr>
              <a:t>- </a:t>
            </a:r>
            <a:r>
              <a:rPr lang="en-US" sz="1400" err="1">
                <a:solidFill>
                  <a:schemeClr val="accent2"/>
                </a:solidFill>
                <a:latin typeface="Calibri" panose="020F0502020204030204" pitchFamily="34" charset="0"/>
                <a:cs typeface="Calibri" panose="020F0502020204030204" pitchFamily="34" charset="0"/>
              </a:rPr>
              <a:t>Tasche</a:t>
            </a:r>
            <a:r>
              <a:rPr lang="en-US" sz="1400">
                <a:solidFill>
                  <a:schemeClr val="accent2"/>
                </a:solidFill>
                <a:latin typeface="Calibri" panose="020F0502020204030204" pitchFamily="34" charset="0"/>
                <a:cs typeface="Calibri" panose="020F0502020204030204" pitchFamily="34" charset="0"/>
              </a:rPr>
              <a:t> D. (2008). Capital Allocation to Business Units and Sub-Portfolios : the Euler </a:t>
            </a:r>
            <a:r>
              <a:rPr lang="fr-FR" sz="1400" err="1">
                <a:solidFill>
                  <a:schemeClr val="accent2"/>
                </a:solidFill>
                <a:latin typeface="Calibri" panose="020F0502020204030204" pitchFamily="34" charset="0"/>
                <a:cs typeface="Calibri" panose="020F0502020204030204" pitchFamily="34" charset="0"/>
              </a:rPr>
              <a:t>Principle</a:t>
            </a:r>
            <a:r>
              <a:rPr lang="fr-FR" sz="1400">
                <a:solidFill>
                  <a:schemeClr val="accent2"/>
                </a:solidFill>
                <a:latin typeface="Calibri" panose="020F0502020204030204" pitchFamily="34" charset="0"/>
                <a:cs typeface="Calibri" panose="020F0502020204030204" pitchFamily="34" charset="0"/>
              </a:rPr>
              <a:t>.</a:t>
            </a:r>
            <a:br>
              <a:rPr lang="fr-FR" sz="1400">
                <a:solidFill>
                  <a:schemeClr val="accent2"/>
                </a:solidFill>
                <a:latin typeface="Calibri" panose="020F0502020204030204" pitchFamily="34" charset="0"/>
                <a:cs typeface="Calibri" panose="020F0502020204030204" pitchFamily="34" charset="0"/>
              </a:rPr>
            </a:br>
            <a:br>
              <a:rPr lang="fr-FR" sz="1400">
                <a:solidFill>
                  <a:schemeClr val="accent2"/>
                </a:solidFill>
                <a:latin typeface="Calibri" panose="020F0502020204030204" pitchFamily="34" charset="0"/>
                <a:cs typeface="Calibri" panose="020F0502020204030204" pitchFamily="34" charset="0"/>
              </a:rPr>
            </a:br>
            <a:r>
              <a:rPr lang="fr-FR" sz="1400">
                <a:solidFill>
                  <a:schemeClr val="accent2"/>
                </a:solidFill>
                <a:latin typeface="Calibri" panose="020F0502020204030204" pitchFamily="34" charset="0"/>
                <a:cs typeface="Calibri" panose="020F0502020204030204" pitchFamily="34" charset="0"/>
              </a:rPr>
              <a:t>- Viviani J.-L. (2000). Mesures de performances ajustées pour le risque (MPAR) et allocation des capitaux</a:t>
            </a:r>
            <a:br>
              <a:rPr lang="fr-FR" sz="1400">
                <a:solidFill>
                  <a:schemeClr val="accent2"/>
                </a:solidFill>
                <a:latin typeface="Calibri" panose="020F0502020204030204" pitchFamily="34" charset="0"/>
                <a:cs typeface="Calibri" panose="020F0502020204030204" pitchFamily="34" charset="0"/>
              </a:rPr>
            </a:br>
            <a:br>
              <a:rPr lang="fr-FR" sz="1400">
                <a:solidFill>
                  <a:schemeClr val="accent2"/>
                </a:solidFill>
                <a:latin typeface="Calibri" panose="020F0502020204030204" pitchFamily="34" charset="0"/>
                <a:cs typeface="Calibri" panose="020F0502020204030204" pitchFamily="34" charset="0"/>
              </a:rPr>
            </a:br>
            <a:r>
              <a:rPr lang="fr-FR" sz="1400">
                <a:solidFill>
                  <a:schemeClr val="accent2"/>
                </a:solidFill>
                <a:latin typeface="Calibri" panose="020F0502020204030204" pitchFamily="34" charset="0"/>
                <a:cs typeface="Calibri" panose="020F0502020204030204" pitchFamily="34" charset="0"/>
              </a:rPr>
              <a:t>- Chiu, F. (2014). Méthodes d’allocation de capital dans le cadre de l’ORSA, ENSAE ParisTech, Mémoire d’actuariat IA.</a:t>
            </a:r>
            <a:br>
              <a:rPr lang="fr-FR" sz="1400">
                <a:solidFill>
                  <a:schemeClr val="accent2"/>
                </a:solidFill>
                <a:latin typeface="Calibri" panose="020F0502020204030204" pitchFamily="34" charset="0"/>
                <a:cs typeface="Calibri" panose="020F0502020204030204" pitchFamily="34" charset="0"/>
              </a:rPr>
            </a:br>
            <a:br>
              <a:rPr lang="fr-FR" sz="1400">
                <a:solidFill>
                  <a:schemeClr val="accent2"/>
                </a:solidFill>
                <a:latin typeface="Calibri" panose="020F0502020204030204" pitchFamily="34" charset="0"/>
                <a:cs typeface="Calibri" panose="020F0502020204030204" pitchFamily="34" charset="0"/>
              </a:rPr>
            </a:br>
            <a:r>
              <a:rPr lang="fr-FR" sz="1400">
                <a:solidFill>
                  <a:schemeClr val="accent2"/>
                </a:solidFill>
                <a:latin typeface="Calibri" panose="020F0502020204030204" pitchFamily="34" charset="0"/>
                <a:cs typeface="Calibri" panose="020F0502020204030204" pitchFamily="34" charset="0"/>
              </a:rPr>
              <a:t>- Choquer, M. R. (2016). Allocation stratégique d’actifs sous contrainte Solvabilité II.</a:t>
            </a:r>
            <a:br>
              <a:rPr lang="fr-FR" sz="1400">
                <a:solidFill>
                  <a:schemeClr val="accent2"/>
                </a:solidFill>
                <a:latin typeface="Calibri" panose="020F0502020204030204" pitchFamily="34" charset="0"/>
                <a:cs typeface="Calibri" panose="020F0502020204030204" pitchFamily="34" charset="0"/>
              </a:rPr>
            </a:br>
            <a:br>
              <a:rPr lang="fr-FR" sz="1400">
                <a:solidFill>
                  <a:schemeClr val="accent2"/>
                </a:solidFill>
                <a:latin typeface="Calibri" panose="020F0502020204030204" pitchFamily="34" charset="0"/>
                <a:cs typeface="Calibri" panose="020F0502020204030204" pitchFamily="34" charset="0"/>
              </a:rPr>
            </a:br>
            <a:r>
              <a:rPr lang="fr-FR" sz="1400">
                <a:solidFill>
                  <a:schemeClr val="accent2"/>
                </a:solidFill>
                <a:latin typeface="Calibri" panose="020F0502020204030204" pitchFamily="34" charset="0"/>
                <a:cs typeface="Calibri" panose="020F0502020204030204" pitchFamily="34" charset="0"/>
              </a:rPr>
              <a:t>- </a:t>
            </a:r>
            <a:r>
              <a:rPr lang="fr-FR" sz="1400" err="1">
                <a:solidFill>
                  <a:schemeClr val="accent2"/>
                </a:solidFill>
                <a:latin typeface="Calibri" panose="020F0502020204030204" pitchFamily="34" charset="0"/>
                <a:cs typeface="Calibri" panose="020F0502020204030204" pitchFamily="34" charset="0"/>
              </a:rPr>
              <a:t>Decupère</a:t>
            </a:r>
            <a:r>
              <a:rPr lang="fr-FR" sz="1400">
                <a:solidFill>
                  <a:schemeClr val="accent2"/>
                </a:solidFill>
                <a:latin typeface="Calibri" panose="020F0502020204030204" pitchFamily="34" charset="0"/>
                <a:cs typeface="Calibri" panose="020F0502020204030204" pitchFamily="34" charset="0"/>
              </a:rPr>
              <a:t>, S. (2011). Agrégation des risques et allocation de capital sous Solvabilité II, ENSAE ParisTech, Mémoire d’actuariat IA.</a:t>
            </a:r>
            <a:br>
              <a:rPr lang="fr-FR" sz="1400">
                <a:solidFill>
                  <a:schemeClr val="accent2"/>
                </a:solidFill>
                <a:latin typeface="Calibri" panose="020F0502020204030204" pitchFamily="34" charset="0"/>
                <a:cs typeface="Calibri" panose="020F0502020204030204" pitchFamily="34" charset="0"/>
              </a:rPr>
            </a:br>
            <a:br>
              <a:rPr lang="fr-FR" sz="1400">
                <a:solidFill>
                  <a:schemeClr val="accent2"/>
                </a:solidFill>
                <a:latin typeface="Calibri" panose="020F0502020204030204" pitchFamily="34" charset="0"/>
                <a:cs typeface="Calibri" panose="020F0502020204030204" pitchFamily="34" charset="0"/>
              </a:rPr>
            </a:br>
            <a:r>
              <a:rPr lang="fr-FR" sz="1400">
                <a:solidFill>
                  <a:schemeClr val="accent2"/>
                </a:solidFill>
                <a:latin typeface="Calibri" panose="020F0502020204030204" pitchFamily="34" charset="0"/>
                <a:cs typeface="Calibri" panose="020F0502020204030204" pitchFamily="34" charset="0"/>
              </a:rPr>
              <a:t>- Delcambre M. (2014). Allocation de capital réglementaire</a:t>
            </a:r>
            <a:r>
              <a:rPr lang="fr-FR" sz="1200">
                <a:solidFill>
                  <a:schemeClr val="accent2"/>
                </a:solidFill>
              </a:rPr>
              <a:t>.</a:t>
            </a:r>
            <a:br>
              <a:rPr lang="fr-FR" sz="1200">
                <a:solidFill>
                  <a:schemeClr val="accent2"/>
                </a:solidFill>
              </a:rPr>
            </a:br>
            <a:endParaRPr lang="fr-FR" sz="1200">
              <a:solidFill>
                <a:schemeClr val="accent2"/>
              </a:solidFill>
            </a:endParaRPr>
          </a:p>
        </p:txBody>
      </p:sp>
      <p:sp>
        <p:nvSpPr>
          <p:cNvPr id="5" name="Espace réservé du numéro de diapositive 4"/>
          <p:cNvSpPr>
            <a:spLocks noGrp="1"/>
          </p:cNvSpPr>
          <p:nvPr>
            <p:ph type="sldNum" sz="quarter" idx="11"/>
          </p:nvPr>
        </p:nvSpPr>
        <p:spPr/>
        <p:txBody>
          <a:bodyPr/>
          <a:lstStyle/>
          <a:p>
            <a:fld id="{733122C9-A0B9-462F-8757-0847AD287B63}" type="slidenum">
              <a:rPr lang="fr-FR" noProof="0" smtClean="0"/>
              <a:pPr/>
              <a:t>28</a:t>
            </a:fld>
            <a:endParaRPr lang="fr-FR" noProof="0"/>
          </a:p>
        </p:txBody>
      </p:sp>
      <p:sp>
        <p:nvSpPr>
          <p:cNvPr id="8" name="Espace réservé du pied de page 4"/>
          <p:cNvSpPr txBox="1">
            <a:spLocks/>
          </p:cNvSpPr>
          <p:nvPr/>
        </p:nvSpPr>
        <p:spPr bwMode="gray">
          <a:xfrm>
            <a:off x="-2361333" y="404600"/>
            <a:ext cx="8426450" cy="432000"/>
          </a:xfrm>
          <a:prstGeom prst="rect">
            <a:avLst/>
          </a:prstGeom>
        </p:spPr>
        <p:txBody>
          <a:bodyPr vert="horz" lIns="0" tIns="0" rIns="0" bIns="0" rtlCol="0" anchor="ctr" anchorCtr="0">
            <a:noAutofit/>
          </a:bodyPr>
          <a:lstStyle>
            <a:defPPr>
              <a:defRPr lang="fr-FR"/>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a:p>
        </p:txBody>
      </p:sp>
    </p:spTree>
    <p:extLst>
      <p:ext uri="{BB962C8B-B14F-4D97-AF65-F5344CB8AC3E}">
        <p14:creationId xmlns:p14="http://schemas.microsoft.com/office/powerpoint/2010/main" val="363792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 name="Titre 1"/>
          <p:cNvSpPr>
            <a:spLocks noGrp="1"/>
          </p:cNvSpPr>
          <p:nvPr>
            <p:ph type="title"/>
          </p:nvPr>
        </p:nvSpPr>
        <p:spPr/>
        <p:txBody>
          <a:bodyPr/>
          <a:lstStyle/>
          <a:p>
            <a:r>
              <a:rPr lang="fr-FR"/>
              <a:t>01</a:t>
            </a:r>
          </a:p>
        </p:txBody>
      </p:sp>
      <p:sp>
        <p:nvSpPr>
          <p:cNvPr id="12" name="Espace réservé du texte 11"/>
          <p:cNvSpPr>
            <a:spLocks noGrp="1"/>
          </p:cNvSpPr>
          <p:nvPr>
            <p:ph type="body" sz="quarter" idx="15"/>
          </p:nvPr>
        </p:nvSpPr>
        <p:spPr>
          <a:xfrm>
            <a:off x="964800" y="2992662"/>
            <a:ext cx="7200000" cy="799517"/>
          </a:xfrm>
          <a:noFill/>
        </p:spPr>
        <p:txBody>
          <a:bodyPr/>
          <a:lstStyle/>
          <a:p>
            <a:r>
              <a:rPr lang="fr-FR" sz="4400" dirty="0"/>
              <a:t>Allocation du capital</a:t>
            </a:r>
          </a:p>
        </p:txBody>
      </p:sp>
      <p:sp>
        <p:nvSpPr>
          <p:cNvPr id="10" name="Espace réservé du texte 9"/>
          <p:cNvSpPr>
            <a:spLocks noGrp="1"/>
          </p:cNvSpPr>
          <p:nvPr>
            <p:ph type="body" sz="quarter" idx="13"/>
          </p:nvPr>
        </p:nvSpPr>
        <p:spPr/>
        <p:txBody>
          <a:bodyPr/>
          <a:lstStyle/>
          <a:p>
            <a:r>
              <a:rPr lang="fr-FR"/>
              <a:t> </a:t>
            </a:r>
          </a:p>
        </p:txBody>
      </p:sp>
      <p:sp>
        <p:nvSpPr>
          <p:cNvPr id="11" name="Espace réservé du texte 10"/>
          <p:cNvSpPr>
            <a:spLocks noGrp="1"/>
          </p:cNvSpPr>
          <p:nvPr>
            <p:ph type="body" sz="quarter" idx="14"/>
          </p:nvPr>
        </p:nvSpPr>
        <p:spPr/>
        <p:txBody>
          <a:bodyPr/>
          <a:lstStyle/>
          <a:p>
            <a:r>
              <a:rPr lang="fr-FR"/>
              <a:t> </a:t>
            </a:r>
          </a:p>
        </p:txBody>
      </p:sp>
      <p:sp>
        <p:nvSpPr>
          <p:cNvPr id="5" name="ZoneTexte 4">
            <a:extLst>
              <a:ext uri="{FF2B5EF4-FFF2-40B4-BE49-F238E27FC236}">
                <a16:creationId xmlns:a16="http://schemas.microsoft.com/office/drawing/2014/main" id="{94D32AA8-2C2D-02F1-A6C6-880DC092B803}"/>
              </a:ext>
            </a:extLst>
          </p:cNvPr>
          <p:cNvSpPr txBox="1"/>
          <p:nvPr/>
        </p:nvSpPr>
        <p:spPr>
          <a:xfrm>
            <a:off x="2088107" y="4517409"/>
            <a:ext cx="184731" cy="369332"/>
          </a:xfrm>
          <a:prstGeom prst="rect">
            <a:avLst/>
          </a:prstGeom>
          <a:noFill/>
        </p:spPr>
        <p:txBody>
          <a:bodyPr wrap="none" rtlCol="0">
            <a:spAutoFit/>
          </a:bodyPr>
          <a:lstStyle/>
          <a:p>
            <a:endParaRPr lang="fr-FR"/>
          </a:p>
        </p:txBody>
      </p:sp>
      <p:sp>
        <p:nvSpPr>
          <p:cNvPr id="6" name="ZoneTexte 5">
            <a:extLst>
              <a:ext uri="{FF2B5EF4-FFF2-40B4-BE49-F238E27FC236}">
                <a16:creationId xmlns:a16="http://schemas.microsoft.com/office/drawing/2014/main" id="{685CB1DF-5DBB-840F-D158-5EFA4EAE0526}"/>
              </a:ext>
            </a:extLst>
          </p:cNvPr>
          <p:cNvSpPr txBox="1"/>
          <p:nvPr/>
        </p:nvSpPr>
        <p:spPr>
          <a:xfrm>
            <a:off x="3275463" y="4244454"/>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400014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4"/>
          <p:cNvSpPr txBox="1">
            <a:spLocks noGrp="1"/>
          </p:cNvSpPr>
          <p:nvPr>
            <p:ph type="title"/>
          </p:nvPr>
        </p:nvSpPr>
        <p:spPr>
          <a:xfrm>
            <a:off x="262348" y="176074"/>
            <a:ext cx="8852400" cy="478710"/>
          </a:xfrm>
          <a:prstGeom prst="rect">
            <a:avLst/>
          </a:prstGeom>
          <a:noFill/>
          <a:ln>
            <a:noFill/>
          </a:ln>
        </p:spPr>
        <p:txBody>
          <a:bodyPr spcFirstLastPara="1" vert="horz" wrap="square" lIns="0" tIns="0" rIns="0" bIns="0" rtlCol="0" anchor="t" anchorCtr="0">
            <a:noAutofit/>
          </a:bodyPr>
          <a:lstStyle/>
          <a:p>
            <a:pPr>
              <a:spcBef>
                <a:spcPts val="0"/>
              </a:spcBef>
              <a:buClr>
                <a:schemeClr val="accent1"/>
              </a:buClr>
              <a:buSzPts val="2400"/>
            </a:pPr>
            <a:r>
              <a:rPr lang="fr" sz="3600" dirty="0">
                <a:solidFill>
                  <a:schemeClr val="accent2"/>
                </a:solidFill>
                <a:latin typeface="Calibri"/>
                <a:ea typeface="Calibri"/>
                <a:cs typeface="Calibri"/>
                <a:sym typeface="Calibri"/>
              </a:rPr>
              <a:t>L’allocation de capital </a:t>
            </a:r>
            <a:endParaRPr sz="3600" dirty="0">
              <a:solidFill>
                <a:schemeClr val="accent2"/>
              </a:solidFill>
            </a:endParaRPr>
          </a:p>
        </p:txBody>
      </p:sp>
      <p:sp>
        <p:nvSpPr>
          <p:cNvPr id="2" name="Espace réservé du numéro de diapositive 1">
            <a:extLst>
              <a:ext uri="{FF2B5EF4-FFF2-40B4-BE49-F238E27FC236}">
                <a16:creationId xmlns:a16="http://schemas.microsoft.com/office/drawing/2014/main" id="{37EC3217-1269-4EE5-AFF1-BE956303921C}"/>
              </a:ext>
            </a:extLst>
          </p:cNvPr>
          <p:cNvSpPr>
            <a:spLocks noGrp="1"/>
          </p:cNvSpPr>
          <p:nvPr>
            <p:ph type="sldNum" sz="quarter" idx="11"/>
          </p:nvPr>
        </p:nvSpPr>
        <p:spPr/>
        <p:txBody>
          <a:bodyPr/>
          <a:lstStyle/>
          <a:p>
            <a:fld id="{733122C9-A0B9-462F-8757-0847AD287B63}" type="slidenum">
              <a:rPr lang="fr-FR" noProof="0" smtClean="0"/>
              <a:pPr/>
              <a:t>4</a:t>
            </a:fld>
            <a:endParaRPr lang="fr-FR" noProof="0"/>
          </a:p>
        </p:txBody>
      </p:sp>
      <p:sp>
        <p:nvSpPr>
          <p:cNvPr id="539" name="Google Shape;539;p64"/>
          <p:cNvSpPr/>
          <p:nvPr/>
        </p:nvSpPr>
        <p:spPr>
          <a:xfrm>
            <a:off x="262348" y="874207"/>
            <a:ext cx="8619305" cy="329992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marL="285750" lvl="2" indent="-285750" algn="just">
              <a:buClr>
                <a:schemeClr val="accent3"/>
              </a:buClr>
              <a:buFont typeface="Wingdings" panose="05000000000000000000" pitchFamily="2" charset="2"/>
              <a:buChar char="Ø"/>
            </a:pPr>
            <a:r>
              <a:rPr lang="fr" sz="2400" b="1" dirty="0">
                <a:solidFill>
                  <a:schemeClr val="accent3"/>
                </a:solidFill>
              </a:rPr>
              <a:t>Acteurs</a:t>
            </a:r>
          </a:p>
          <a:p>
            <a:pPr marL="0" lvl="2" algn="just">
              <a:buClr>
                <a:schemeClr val="accent3"/>
              </a:buClr>
            </a:pPr>
            <a:endParaRPr lang="fr" b="1" dirty="0">
              <a:solidFill>
                <a:schemeClr val="accent3"/>
              </a:solidFill>
            </a:endParaRPr>
          </a:p>
          <a:p>
            <a:pPr marL="285750" lvl="8" indent="-285750" algn="just">
              <a:buClr>
                <a:schemeClr val="accent1"/>
              </a:buClr>
              <a:buFont typeface="Wingdings" panose="05000000000000000000" pitchFamily="2" charset="2"/>
              <a:buChar char="ü"/>
            </a:pPr>
            <a:r>
              <a:rPr lang="fr" dirty="0">
                <a:solidFill>
                  <a:srgbClr val="002060"/>
                </a:solidFill>
                <a:latin typeface="Calibri"/>
                <a:ea typeface="Calibri"/>
                <a:cs typeface="Calibri"/>
                <a:sym typeface="Calibri"/>
              </a:rPr>
              <a:t>Les gestionnaires, les dirigeants, ou toute autre partie prenante d’une entreprise.</a:t>
            </a:r>
          </a:p>
          <a:p>
            <a:pPr marL="285750" lvl="8" indent="-285750" algn="just">
              <a:buClr>
                <a:schemeClr val="accent1"/>
              </a:buClr>
              <a:buFont typeface="Wingdings" panose="05000000000000000000" pitchFamily="2" charset="2"/>
              <a:buChar char="ü"/>
            </a:pPr>
            <a:r>
              <a:rPr lang="fr" dirty="0">
                <a:solidFill>
                  <a:srgbClr val="002060"/>
                </a:solidFill>
                <a:latin typeface="Calibri"/>
                <a:ea typeface="Calibri"/>
                <a:cs typeface="Calibri"/>
                <a:sym typeface="Calibri"/>
              </a:rPr>
              <a:t>Les entreprises exposées à des risques</a:t>
            </a:r>
          </a:p>
          <a:p>
            <a:pPr lvl="8" algn="just"/>
            <a:endParaRPr sz="1200" dirty="0">
              <a:latin typeface="Calibri"/>
              <a:ea typeface="Calibri"/>
              <a:cs typeface="Calibri"/>
              <a:sym typeface="Calibri"/>
            </a:endParaRPr>
          </a:p>
          <a:p>
            <a:pPr marL="0" lvl="2" algn="just"/>
            <a:endParaRPr sz="1500" dirty="0"/>
          </a:p>
          <a:p>
            <a:pPr marL="285750" lvl="2" indent="-285750" algn="just">
              <a:buFont typeface="Wingdings" panose="05000000000000000000" pitchFamily="2" charset="2"/>
              <a:buChar char="Ø"/>
            </a:pPr>
            <a:r>
              <a:rPr lang="fr" sz="2400" b="1" dirty="0">
                <a:solidFill>
                  <a:schemeClr val="accent3"/>
                </a:solidFill>
              </a:rPr>
              <a:t>Objectifs</a:t>
            </a:r>
          </a:p>
          <a:p>
            <a:pPr marL="0" lvl="2" algn="just"/>
            <a:endParaRPr lang="fr" sz="1600" b="1" dirty="0">
              <a:solidFill>
                <a:schemeClr val="accent3"/>
              </a:solidFill>
            </a:endParaRPr>
          </a:p>
          <a:p>
            <a:pPr marL="457200" indent="-330200" algn="just">
              <a:buClr>
                <a:schemeClr val="accent1"/>
              </a:buClr>
              <a:buSzPts val="1600"/>
              <a:buFont typeface="Wingdings" panose="05000000000000000000" pitchFamily="2" charset="2"/>
              <a:buChar char="ü"/>
            </a:pPr>
            <a:r>
              <a:rPr lang="fr-FR" dirty="0">
                <a:solidFill>
                  <a:srgbClr val="002060"/>
                </a:solidFill>
                <a:latin typeface="Calibri"/>
                <a:cs typeface="Calibri"/>
                <a:sym typeface="Calibri"/>
              </a:rPr>
              <a:t>Avoir un outil complémentaire d’analyse des risques.</a:t>
            </a:r>
          </a:p>
          <a:p>
            <a:pPr marL="457200" indent="-330200" algn="just">
              <a:buClr>
                <a:schemeClr val="accent1"/>
              </a:buClr>
              <a:buSzPts val="1600"/>
              <a:buFont typeface="Wingdings" panose="05000000000000000000" pitchFamily="2" charset="2"/>
              <a:buChar char="ü"/>
            </a:pPr>
            <a:r>
              <a:rPr lang="fr-FR" dirty="0">
                <a:solidFill>
                  <a:srgbClr val="002060"/>
                </a:solidFill>
                <a:latin typeface="Calibri"/>
                <a:cs typeface="Calibri"/>
                <a:sym typeface="Calibri"/>
              </a:rPr>
              <a:t>Allouer et justifier la répartition du capital à chacun des risques.</a:t>
            </a:r>
          </a:p>
          <a:p>
            <a:pPr marL="457200" indent="-330200" algn="just">
              <a:buClr>
                <a:schemeClr val="accent1"/>
              </a:buClr>
              <a:buSzPts val="1600"/>
              <a:buFont typeface="Wingdings" panose="05000000000000000000" pitchFamily="2" charset="2"/>
              <a:buChar char="ü"/>
            </a:pPr>
            <a:r>
              <a:rPr lang="fr-FR" dirty="0">
                <a:solidFill>
                  <a:srgbClr val="002060"/>
                </a:solidFill>
                <a:latin typeface="Calibri"/>
                <a:cs typeface="Calibri"/>
                <a:sym typeface="Calibri"/>
              </a:rPr>
              <a:t>Avoir la maitrise et la connaissance des risques dans le but d’un meilleur pilotage.</a:t>
            </a:r>
          </a:p>
          <a:p>
            <a:pPr marL="457200" indent="-330200" algn="just">
              <a:buClr>
                <a:schemeClr val="accent1"/>
              </a:buClr>
              <a:buSzPts val="1600"/>
              <a:buFont typeface="Wingdings" panose="05000000000000000000" pitchFamily="2" charset="2"/>
              <a:buChar char="ü"/>
            </a:pPr>
            <a:r>
              <a:rPr lang="fr-FR" dirty="0">
                <a:solidFill>
                  <a:srgbClr val="002060"/>
                </a:solidFill>
                <a:latin typeface="Calibri"/>
                <a:cs typeface="Calibri"/>
                <a:sym typeface="Calibri"/>
              </a:rPr>
              <a:t>Améliorer la capacité à générer du bénéfice.</a:t>
            </a:r>
            <a:endParaRPr lang="fr-FR" dirty="0">
              <a:latin typeface="Calibri"/>
              <a:ea typeface="Calibri"/>
              <a:cs typeface="Calibri"/>
              <a:sym typeface="Calibri"/>
            </a:endParaRPr>
          </a:p>
          <a:p>
            <a:pPr marL="182563" lvl="2" algn="just">
              <a:spcBef>
                <a:spcPts val="600"/>
              </a:spcBef>
            </a:pPr>
            <a:endParaRPr sz="1600" dirty="0">
              <a:solidFill>
                <a:srgbClr val="002060"/>
              </a:solidFill>
              <a:highlight>
                <a:srgbClr val="FFFF00"/>
              </a:highlight>
              <a:latin typeface="Arial"/>
              <a:ea typeface="Arial"/>
              <a:cs typeface="Arial"/>
              <a:sym typeface="Arial"/>
            </a:endParaRPr>
          </a:p>
        </p:txBody>
      </p:sp>
      <p:sp>
        <p:nvSpPr>
          <p:cNvPr id="6" name="Google Shape;539;p64">
            <a:extLst>
              <a:ext uri="{FF2B5EF4-FFF2-40B4-BE49-F238E27FC236}">
                <a16:creationId xmlns:a16="http://schemas.microsoft.com/office/drawing/2014/main" id="{56EED299-208E-4ACF-8407-CFF92D76760E}"/>
              </a:ext>
            </a:extLst>
          </p:cNvPr>
          <p:cNvSpPr/>
          <p:nvPr/>
        </p:nvSpPr>
        <p:spPr>
          <a:xfrm>
            <a:off x="164696" y="4905586"/>
            <a:ext cx="8619304" cy="1248922"/>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t" anchorCtr="0">
            <a:noAutofit/>
          </a:bodyPr>
          <a:lstStyle/>
          <a:p>
            <a:pPr marL="182563" lvl="2" algn="ctr">
              <a:spcBef>
                <a:spcPts val="600"/>
              </a:spcBef>
            </a:pPr>
            <a:r>
              <a:rPr lang="fr-FR" sz="1600" dirty="0">
                <a:solidFill>
                  <a:srgbClr val="002060"/>
                </a:solidFill>
                <a:latin typeface="Calibri"/>
                <a:cs typeface="Calibri"/>
              </a:rPr>
              <a:t>   </a:t>
            </a:r>
            <a:r>
              <a:rPr lang="fr-FR" dirty="0">
                <a:solidFill>
                  <a:srgbClr val="002060"/>
                </a:solidFill>
                <a:latin typeface="Calibri"/>
                <a:cs typeface="Calibri"/>
              </a:rPr>
              <a:t>En résumé, la  phase d’allocation est un exercice important dans la bonne gestion de l’entreprise  car elle permet à l’assureur de capter les défaillances des segments de risque trop consommateurs de capitaux ou à l’inverse déceler les segments les plus efficaces en termes de rentabilité.</a:t>
            </a:r>
          </a:p>
        </p:txBody>
      </p:sp>
      <p:pic>
        <p:nvPicPr>
          <p:cNvPr id="3074" name="Picture 2" descr="PROJET BLOG: D11 : Savoir travailler, s'organiser, respecter les échéances">
            <a:extLst>
              <a:ext uri="{FF2B5EF4-FFF2-40B4-BE49-F238E27FC236}">
                <a16:creationId xmlns:a16="http://schemas.microsoft.com/office/drawing/2014/main" id="{4FDC3CCF-E3D4-4282-8766-A33D7013CA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348" y="5216808"/>
            <a:ext cx="313239" cy="313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5"/>
          <p:cNvSpPr txBox="1">
            <a:spLocks noGrp="1"/>
          </p:cNvSpPr>
          <p:nvPr>
            <p:ph type="title"/>
          </p:nvPr>
        </p:nvSpPr>
        <p:spPr>
          <a:xfrm>
            <a:off x="234940" y="224589"/>
            <a:ext cx="8426400" cy="513000"/>
          </a:xfrm>
          <a:prstGeom prst="rect">
            <a:avLst/>
          </a:prstGeom>
        </p:spPr>
        <p:txBody>
          <a:bodyPr spcFirstLastPara="1" vert="horz" wrap="square" lIns="0" tIns="0" rIns="0" bIns="0" rtlCol="0" anchor="t" anchorCtr="0">
            <a:noAutofit/>
          </a:bodyPr>
          <a:lstStyle/>
          <a:p>
            <a:pPr>
              <a:spcBef>
                <a:spcPts val="0"/>
              </a:spcBef>
            </a:pPr>
            <a:r>
              <a:rPr lang="fr" sz="3600" dirty="0">
                <a:solidFill>
                  <a:schemeClr val="accent2"/>
                </a:solidFill>
                <a:latin typeface="Calibri" panose="020F0502020204030204" pitchFamily="34" charset="0"/>
                <a:cs typeface="Calibri" panose="020F0502020204030204" pitchFamily="34" charset="0"/>
              </a:rPr>
              <a:t>L’allocation de capital</a:t>
            </a:r>
            <a:br>
              <a:rPr lang="fr" sz="2400" dirty="0">
                <a:solidFill>
                  <a:schemeClr val="accent2"/>
                </a:solidFill>
                <a:latin typeface="Calibri" panose="020F0502020204030204" pitchFamily="34" charset="0"/>
                <a:cs typeface="Calibri" panose="020F0502020204030204" pitchFamily="34" charset="0"/>
              </a:rPr>
            </a:br>
            <a:br>
              <a:rPr lang="fr" sz="2400" dirty="0">
                <a:solidFill>
                  <a:schemeClr val="accent2"/>
                </a:solidFill>
                <a:latin typeface="Calibri" panose="020F0502020204030204" pitchFamily="34" charset="0"/>
                <a:cs typeface="Calibri" panose="020F0502020204030204" pitchFamily="34" charset="0"/>
              </a:rPr>
            </a:br>
            <a:endParaRPr sz="2400" dirty="0">
              <a:solidFill>
                <a:schemeClr val="accent2"/>
              </a:solidFill>
              <a:latin typeface="Calibri" panose="020F0502020204030204" pitchFamily="34" charset="0"/>
              <a:cs typeface="Calibri" panose="020F0502020204030204" pitchFamily="34" charset="0"/>
            </a:endParaRPr>
          </a:p>
        </p:txBody>
      </p:sp>
      <p:sp>
        <p:nvSpPr>
          <p:cNvPr id="545" name="Google Shape;545;p65"/>
          <p:cNvSpPr txBox="1">
            <a:spLocks noGrp="1"/>
          </p:cNvSpPr>
          <p:nvPr>
            <p:ph idx="1"/>
          </p:nvPr>
        </p:nvSpPr>
        <p:spPr>
          <a:xfrm>
            <a:off x="251210" y="675814"/>
            <a:ext cx="8641581" cy="2394515"/>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vert="horz" wrap="square" lIns="0" tIns="0" rIns="0" bIns="0" rtlCol="0" anchor="t" anchorCtr="0">
            <a:noAutofit/>
          </a:bodyPr>
          <a:lstStyle/>
          <a:p>
            <a:pPr marL="285750" lvl="2" indent="-285750" algn="just">
              <a:buFont typeface="Wingdings" panose="05000000000000000000" pitchFamily="2" charset="2"/>
              <a:buChar char="Ø"/>
            </a:pPr>
            <a:endParaRPr lang="fr-FR" b="1" dirty="0">
              <a:solidFill>
                <a:schemeClr val="accent3"/>
              </a:solidFill>
              <a:latin typeface="Calibri" panose="020F0502020204030204" pitchFamily="34" charset="0"/>
              <a:cs typeface="Calibri" panose="020F0502020204030204" pitchFamily="34" charset="0"/>
            </a:endParaRPr>
          </a:p>
          <a:p>
            <a:pPr marL="285750" lvl="2" indent="-285750" algn="just">
              <a:buFont typeface="Wingdings" panose="05000000000000000000" pitchFamily="2" charset="2"/>
              <a:buChar char="Ø"/>
            </a:pPr>
            <a:r>
              <a:rPr lang="fr-FR" sz="2400" b="1" dirty="0">
                <a:solidFill>
                  <a:schemeClr val="accent3"/>
                </a:solidFill>
                <a:latin typeface="Calibri" panose="020F0502020204030204" pitchFamily="34" charset="0"/>
                <a:cs typeface="Calibri" panose="020F0502020204030204" pitchFamily="34" charset="0"/>
              </a:rPr>
              <a:t>Etapes de mise en place</a:t>
            </a:r>
            <a:endParaRPr lang="fr" sz="1400" b="0" dirty="0">
              <a:solidFill>
                <a:schemeClr val="accent2"/>
              </a:solidFill>
              <a:highlight>
                <a:schemeClr val="lt1"/>
              </a:highlight>
              <a:latin typeface="Calibri" panose="020F0502020204030204" pitchFamily="34" charset="0"/>
              <a:ea typeface="Calibri"/>
              <a:cs typeface="Calibri" panose="020F0502020204030204" pitchFamily="34" charset="0"/>
              <a:sym typeface="Calibri"/>
            </a:endParaRPr>
          </a:p>
          <a:p>
            <a:r>
              <a:rPr lang="fr-FR" b="0" dirty="0">
                <a:solidFill>
                  <a:schemeClr val="accent2"/>
                </a:solidFill>
                <a:highlight>
                  <a:schemeClr val="lt1"/>
                </a:highlight>
                <a:latin typeface="Calibri" panose="020F0502020204030204" pitchFamily="34" charset="0"/>
                <a:ea typeface="Calibri"/>
                <a:cs typeface="Calibri" panose="020F0502020204030204" pitchFamily="34" charset="0"/>
                <a:sym typeface="Calibri"/>
              </a:rPr>
              <a:t>Pour effectuer une allocation de capital:</a:t>
            </a:r>
            <a:endParaRPr lang="en-GB" b="0" dirty="0">
              <a:solidFill>
                <a:schemeClr val="accent2"/>
              </a:solidFill>
              <a:latin typeface="Calibri" panose="020F0502020204030204" pitchFamily="34" charset="0"/>
              <a:ea typeface="Calibri"/>
              <a:cs typeface="Calibri" panose="020F0502020204030204" pitchFamily="34" charset="0"/>
              <a:sym typeface="Calibri"/>
            </a:endParaRPr>
          </a:p>
          <a:p>
            <a:pPr marL="514350" indent="-285750">
              <a:lnSpc>
                <a:spcPct val="115000"/>
              </a:lnSpc>
              <a:buClr>
                <a:schemeClr val="accent1"/>
              </a:buClr>
              <a:buFont typeface="Wingdings" panose="05000000000000000000" pitchFamily="2" charset="2"/>
              <a:buChar char="ü"/>
            </a:pP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Calculer</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le capital à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allouer</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a:t>
            </a:r>
            <a:endParaRPr lang="en-GB" b="0" dirty="0">
              <a:solidFill>
                <a:schemeClr val="accent2"/>
              </a:solidFill>
              <a:latin typeface="Calibri" panose="020F0502020204030204" pitchFamily="34" charset="0"/>
              <a:ea typeface="Calibri"/>
              <a:cs typeface="Calibri" panose="020F0502020204030204" pitchFamily="34" charset="0"/>
              <a:sym typeface="Calibri"/>
            </a:endParaRPr>
          </a:p>
          <a:p>
            <a:pPr marL="514350" indent="-285750">
              <a:lnSpc>
                <a:spcPct val="115000"/>
              </a:lnSpc>
              <a:buClr>
                <a:schemeClr val="accent1"/>
              </a:buClr>
              <a:buFont typeface="Wingdings" panose="05000000000000000000" pitchFamily="2" charset="2"/>
              <a:buChar char="ü"/>
            </a:pP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Décider</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d’une</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mesure</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de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risque</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à utiliser.</a:t>
            </a:r>
          </a:p>
          <a:p>
            <a:pPr marL="514350" indent="-285750">
              <a:lnSpc>
                <a:spcPct val="115000"/>
              </a:lnSpc>
              <a:buClr>
                <a:schemeClr val="accent1"/>
              </a:buClr>
              <a:buFont typeface="Wingdings" panose="05000000000000000000" pitchFamily="2" charset="2"/>
              <a:buChar char="ü"/>
            </a:pP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Choisir</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une</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méthode</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 </a:t>
            </a:r>
            <a:r>
              <a:rPr lang="en-GB" b="0" dirty="0" err="1">
                <a:solidFill>
                  <a:schemeClr val="accent2"/>
                </a:solidFill>
                <a:highlight>
                  <a:srgbClr val="FFFFFF"/>
                </a:highlight>
                <a:latin typeface="Calibri" panose="020F0502020204030204" pitchFamily="34" charset="0"/>
                <a:ea typeface="Calibri"/>
                <a:cs typeface="Calibri" panose="020F0502020204030204" pitchFamily="34" charset="0"/>
                <a:sym typeface="Calibri"/>
              </a:rPr>
              <a:t>d’allocation</a:t>
            </a:r>
            <a:r>
              <a:rPr lang="en-GB"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a:t>
            </a:r>
          </a:p>
          <a:p>
            <a:pPr marL="514350" indent="-285750">
              <a:lnSpc>
                <a:spcPct val="115000"/>
              </a:lnSpc>
              <a:buClr>
                <a:schemeClr val="accent1"/>
              </a:buClr>
              <a:buSzPts val="1100"/>
              <a:buFont typeface="Wingdings" panose="05000000000000000000" pitchFamily="2" charset="2"/>
              <a:buChar char="ü"/>
            </a:pPr>
            <a:r>
              <a:rPr lang="fr"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rPr>
              <a:t>Calculer le capital alloué à chaque risque.</a:t>
            </a:r>
            <a:endParaRPr b="0" dirty="0">
              <a:solidFill>
                <a:schemeClr val="accent2"/>
              </a:solidFill>
              <a:highlight>
                <a:srgbClr val="FFFFFF"/>
              </a:highlight>
              <a:latin typeface="Calibri" panose="020F0502020204030204" pitchFamily="34" charset="0"/>
              <a:ea typeface="Calibri"/>
              <a:cs typeface="Calibri" panose="020F0502020204030204" pitchFamily="34" charset="0"/>
              <a:sym typeface="Calibri"/>
            </a:endParaRPr>
          </a:p>
          <a:p>
            <a:pPr>
              <a:lnSpc>
                <a:spcPct val="115000"/>
              </a:lnSpc>
            </a:pPr>
            <a:endParaRPr lang="fr-FR" sz="1600" b="0" dirty="0">
              <a:highlight>
                <a:srgbClr val="FFFFFF"/>
              </a:highlight>
              <a:latin typeface="Calibri" panose="020F0502020204030204" pitchFamily="34" charset="0"/>
              <a:ea typeface="Calibri"/>
              <a:cs typeface="Calibri" panose="020F0502020204030204" pitchFamily="34" charset="0"/>
              <a:sym typeface="Calibri"/>
            </a:endParaRPr>
          </a:p>
          <a:p>
            <a:pPr>
              <a:lnSpc>
                <a:spcPct val="115000"/>
              </a:lnSpc>
              <a:buClr>
                <a:schemeClr val="dk1"/>
              </a:buClr>
              <a:buSzPts val="1100"/>
            </a:pPr>
            <a:endParaRPr sz="1200" b="0" dirty="0">
              <a:highlight>
                <a:srgbClr val="FFFFFF"/>
              </a:highlight>
              <a:latin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98F75A36-CB3B-459D-B086-001B19BB6976}"/>
              </a:ext>
            </a:extLst>
          </p:cNvPr>
          <p:cNvSpPr>
            <a:spLocks noGrp="1"/>
          </p:cNvSpPr>
          <p:nvPr>
            <p:ph type="sldNum" sz="quarter" idx="11"/>
          </p:nvPr>
        </p:nvSpPr>
        <p:spPr>
          <a:xfrm>
            <a:off x="8461229" y="6190413"/>
            <a:ext cx="469352" cy="298753"/>
          </a:xfrm>
        </p:spPr>
        <p:txBody>
          <a:bodyPr/>
          <a:lstStyle/>
          <a:p>
            <a:fld id="{733122C9-A0B9-462F-8757-0847AD287B63}" type="slidenum">
              <a:rPr lang="fr-FR" sz="1200" noProof="0" smtClean="0"/>
              <a:pPr/>
              <a:t>5</a:t>
            </a:fld>
            <a:endParaRPr lang="fr-FR" sz="1200" noProof="0" dirty="0"/>
          </a:p>
        </p:txBody>
      </p:sp>
      <p:sp>
        <p:nvSpPr>
          <p:cNvPr id="16" name="Google Shape;539;p64">
            <a:extLst>
              <a:ext uri="{FF2B5EF4-FFF2-40B4-BE49-F238E27FC236}">
                <a16:creationId xmlns:a16="http://schemas.microsoft.com/office/drawing/2014/main" id="{B2E8B7DE-3CA2-4D4D-BCDB-A4D7401BC0F9}"/>
              </a:ext>
            </a:extLst>
          </p:cNvPr>
          <p:cNvSpPr/>
          <p:nvPr/>
        </p:nvSpPr>
        <p:spPr>
          <a:xfrm>
            <a:off x="5818528" y="1852580"/>
            <a:ext cx="3137293" cy="2220656"/>
          </a:xfrm>
          <a:prstGeom prst="rect">
            <a:avLst/>
          </a:prstGeom>
          <a:ln w="38100"/>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t" anchorCtr="0">
            <a:noAutofit/>
          </a:bodyPr>
          <a:lstStyle/>
          <a:p>
            <a:pPr algn="ctr">
              <a:lnSpc>
                <a:spcPct val="115000"/>
              </a:lnSpc>
            </a:pPr>
            <a:r>
              <a:rPr lang="fr-FR" sz="1100" dirty="0">
                <a:solidFill>
                  <a:srgbClr val="002060"/>
                </a:solidFill>
                <a:latin typeface="Calibri" panose="020F0502020204030204" pitchFamily="34" charset="0"/>
                <a:cs typeface="Calibri" panose="020F0502020204030204" pitchFamily="34" charset="0"/>
                <a:sym typeface="Calibri"/>
              </a:rPr>
              <a:t>    	</a:t>
            </a:r>
          </a:p>
          <a:p>
            <a:pPr algn="ctr">
              <a:lnSpc>
                <a:spcPct val="115000"/>
              </a:lnSpc>
            </a:pPr>
            <a:endParaRPr lang="fr-FR" sz="1100" dirty="0">
              <a:solidFill>
                <a:srgbClr val="002060"/>
              </a:solidFill>
              <a:latin typeface="Calibri" panose="020F0502020204030204" pitchFamily="34" charset="0"/>
              <a:cs typeface="Calibri" panose="020F0502020204030204" pitchFamily="34" charset="0"/>
              <a:sym typeface="Calibri"/>
            </a:endParaRPr>
          </a:p>
          <a:p>
            <a:pPr algn="ctr">
              <a:lnSpc>
                <a:spcPct val="115000"/>
              </a:lnSpc>
            </a:pPr>
            <a:r>
              <a:rPr lang="fr-FR" sz="1100" dirty="0">
                <a:solidFill>
                  <a:srgbClr val="002060"/>
                </a:solidFill>
                <a:latin typeface="Calibri" panose="020F0502020204030204" pitchFamily="34" charset="0"/>
                <a:cs typeface="Calibri" panose="020F0502020204030204" pitchFamily="34" charset="0"/>
                <a:sym typeface="Calibri"/>
              </a:rPr>
              <a:t>`</a:t>
            </a:r>
          </a:p>
          <a:p>
            <a:pPr algn="ctr">
              <a:lnSpc>
                <a:spcPct val="115000"/>
              </a:lnSpc>
            </a:pPr>
            <a:endParaRPr lang="fr-FR" sz="1100" dirty="0">
              <a:solidFill>
                <a:srgbClr val="002060"/>
              </a:solidFill>
              <a:latin typeface="Calibri" panose="020F0502020204030204" pitchFamily="34" charset="0"/>
              <a:cs typeface="Calibri" panose="020F0502020204030204" pitchFamily="34" charset="0"/>
              <a:sym typeface="Calibri"/>
            </a:endParaRPr>
          </a:p>
          <a:p>
            <a:pPr algn="ctr">
              <a:lnSpc>
                <a:spcPct val="115000"/>
              </a:lnSpc>
            </a:pPr>
            <a:r>
              <a:rPr lang="fr-FR" dirty="0">
                <a:solidFill>
                  <a:srgbClr val="002060"/>
                </a:solidFill>
                <a:latin typeface="Calibri" panose="020F0502020204030204" pitchFamily="34" charset="0"/>
                <a:cs typeface="Calibri" panose="020F0502020204030204" pitchFamily="34" charset="0"/>
                <a:sym typeface="Calibri"/>
              </a:rPr>
              <a:t>     L’allocation de capital nécessite le choix d’un </a:t>
            </a:r>
            <a:r>
              <a:rPr lang="fr-FR" b="1" dirty="0">
                <a:solidFill>
                  <a:srgbClr val="002060"/>
                </a:solidFill>
                <a:latin typeface="Calibri" panose="020F0502020204030204" pitchFamily="34" charset="0"/>
                <a:cs typeface="Calibri" panose="020F0502020204030204" pitchFamily="34" charset="0"/>
                <a:sym typeface="Calibri"/>
              </a:rPr>
              <a:t>couple </a:t>
            </a:r>
          </a:p>
          <a:p>
            <a:pPr algn="ctr">
              <a:lnSpc>
                <a:spcPct val="115000"/>
              </a:lnSpc>
            </a:pPr>
            <a:r>
              <a:rPr lang="fr-FR" b="1" dirty="0">
                <a:solidFill>
                  <a:srgbClr val="002060"/>
                </a:solidFill>
                <a:latin typeface="Calibri" panose="020F0502020204030204" pitchFamily="34" charset="0"/>
                <a:cs typeface="Calibri" panose="020F0502020204030204" pitchFamily="34" charset="0"/>
                <a:sym typeface="Calibri"/>
              </a:rPr>
              <a:t>« mesure de risque – méthode d’allocation »</a:t>
            </a:r>
            <a:r>
              <a:rPr lang="fr-FR" dirty="0">
                <a:solidFill>
                  <a:srgbClr val="002060"/>
                </a:solidFill>
                <a:latin typeface="Calibri" panose="020F0502020204030204" pitchFamily="34" charset="0"/>
                <a:cs typeface="Calibri" panose="020F0502020204030204" pitchFamily="34" charset="0"/>
                <a:sym typeface="Calibri"/>
              </a:rPr>
              <a:t>.</a:t>
            </a:r>
          </a:p>
        </p:txBody>
      </p:sp>
      <p:pic>
        <p:nvPicPr>
          <p:cNvPr id="2050" name="Picture 2" descr="Aprender acerca 68+ imagen bonhomme powerpoint sans fond -  fr.thptnganamst.edu.vn">
            <a:extLst>
              <a:ext uri="{FF2B5EF4-FFF2-40B4-BE49-F238E27FC236}">
                <a16:creationId xmlns:a16="http://schemas.microsoft.com/office/drawing/2014/main" id="{8B5EA911-8B64-429A-81D1-4277F4903D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977" y="1943280"/>
            <a:ext cx="726968" cy="64298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63;p66">
            <a:extLst>
              <a:ext uri="{FF2B5EF4-FFF2-40B4-BE49-F238E27FC236}">
                <a16:creationId xmlns:a16="http://schemas.microsoft.com/office/drawing/2014/main" id="{D2AD737A-006D-ED33-A6C1-E3750AF8D937}"/>
              </a:ext>
            </a:extLst>
          </p:cNvPr>
          <p:cNvSpPr txBox="1">
            <a:spLocks/>
          </p:cNvSpPr>
          <p:nvPr/>
        </p:nvSpPr>
        <p:spPr bwMode="gray">
          <a:xfrm>
            <a:off x="260838" y="3216910"/>
            <a:ext cx="8694984" cy="1658587"/>
          </a:xfrm>
          <a:prstGeom prst="rect">
            <a:avLst/>
          </a:prstGeom>
        </p:spPr>
        <p:txBody>
          <a:bodyPr spcFirstLastPara="1" vert="horz" wrap="square" lIns="0" tIns="0" rIns="0" bIns="0" rtlCol="0" anchor="t" anchorCtr="0">
            <a:noAutofit/>
          </a:bodyPr>
          <a:lstStyle>
            <a:lvl1pPr marL="0" indent="0" algn="l" defTabSz="914400" rtl="0" eaLnBrk="1" latinLnBrk="0" hangingPunct="1">
              <a:lnSpc>
                <a:spcPct val="110000"/>
              </a:lnSpc>
              <a:spcBef>
                <a:spcPts val="0"/>
              </a:spcBef>
              <a:buFont typeface="Arial" pitchFamily="34" charset="0"/>
              <a:buNone/>
              <a:defRPr sz="1800" b="1" kern="1200">
                <a:solidFill>
                  <a:schemeClr val="accent2"/>
                </a:solidFill>
                <a:latin typeface="+mn-lt"/>
                <a:ea typeface="+mn-ea"/>
                <a:cs typeface="+mn-cs"/>
              </a:defRPr>
            </a:lvl1pPr>
            <a:lvl2pPr marL="216000" indent="-216000" algn="l" defTabSz="914400" rtl="0" eaLnBrk="1" latinLnBrk="0" hangingPunct="1">
              <a:lnSpc>
                <a:spcPct val="110000"/>
              </a:lnSpc>
              <a:spcBef>
                <a:spcPts val="0"/>
              </a:spcBef>
              <a:buClr>
                <a:schemeClr val="accent2"/>
              </a:buClr>
              <a:buSzPct val="80000"/>
              <a:buFont typeface="Arial" pitchFamily="34" charset="0"/>
              <a:buChar char="►"/>
              <a:defRPr sz="1800" b="1" kern="1200">
                <a:solidFill>
                  <a:schemeClr val="accent2"/>
                </a:solidFill>
                <a:latin typeface="+mn-lt"/>
                <a:ea typeface="+mn-ea"/>
                <a:cs typeface="+mn-cs"/>
              </a:defRPr>
            </a:lvl2pPr>
            <a:lvl3pPr marL="216000" indent="0" algn="l" defTabSz="914400" rtl="0" eaLnBrk="1" latinLnBrk="0" hangingPunct="1">
              <a:lnSpc>
                <a:spcPct val="110000"/>
              </a:lnSpc>
              <a:spcBef>
                <a:spcPts val="0"/>
              </a:spcBef>
              <a:buSzPct val="100000"/>
              <a:buFont typeface="Arial" pitchFamily="34" charset="0"/>
              <a:buNone/>
              <a:defRPr sz="1600" kern="1200">
                <a:solidFill>
                  <a:schemeClr val="accent2"/>
                </a:solidFill>
                <a:latin typeface="+mn-lt"/>
                <a:ea typeface="+mn-ea"/>
                <a:cs typeface="+mn-cs"/>
              </a:defRPr>
            </a:lvl3pPr>
            <a:lvl4pPr marL="360000" indent="-144000" algn="l" defTabSz="914400" rtl="0" eaLnBrk="1" latinLnBrk="0" hangingPunct="1">
              <a:lnSpc>
                <a:spcPct val="110000"/>
              </a:lnSpc>
              <a:spcBef>
                <a:spcPts val="0"/>
              </a:spcBef>
              <a:buSzPct val="60000"/>
              <a:buFont typeface="Wingdings" panose="05000000000000000000" pitchFamily="2" charset="2"/>
              <a:buChar char=""/>
              <a:defRPr sz="1600" kern="1200" baseline="0">
                <a:solidFill>
                  <a:schemeClr val="accent2"/>
                </a:solidFill>
                <a:latin typeface="+mn-lt"/>
                <a:ea typeface="+mn-ea"/>
                <a:cs typeface="+mn-cs"/>
              </a:defRPr>
            </a:lvl4pPr>
            <a:lvl5pPr marL="360000" indent="0" algn="l" defTabSz="914400" rtl="0" eaLnBrk="1" latinLnBrk="0" hangingPunct="1">
              <a:lnSpc>
                <a:spcPct val="110000"/>
              </a:lnSpc>
              <a:spcBef>
                <a:spcPts val="0"/>
              </a:spcBef>
              <a:buSzPct val="100000"/>
              <a:buFont typeface="Arial" pitchFamily="34" charset="0"/>
              <a:buNone/>
              <a:defRPr sz="1400" kern="1200">
                <a:solidFill>
                  <a:schemeClr val="accent2"/>
                </a:solidFill>
                <a:latin typeface="+mn-lt"/>
                <a:ea typeface="+mn-ea"/>
                <a:cs typeface="+mn-cs"/>
              </a:defRPr>
            </a:lvl5pPr>
            <a:lvl6pPr marL="504000" indent="-144000" algn="l" defTabSz="914400" rtl="0" eaLnBrk="1" latinLnBrk="0" hangingPunct="1">
              <a:lnSpc>
                <a:spcPct val="110000"/>
              </a:lnSpc>
              <a:spcBef>
                <a:spcPts val="0"/>
              </a:spcBef>
              <a:buSzPct val="60000"/>
              <a:buFont typeface="Wingdings" panose="05000000000000000000" pitchFamily="2" charset="2"/>
              <a:buChar char=""/>
              <a:defRPr sz="1400" kern="1200" baseline="0">
                <a:solidFill>
                  <a:schemeClr val="accent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Wingdings" pitchFamily="2" charset="2"/>
              <a:buChar char="Ø"/>
            </a:pPr>
            <a:r>
              <a:rPr lang="fr-FR" sz="2400" dirty="0">
                <a:solidFill>
                  <a:schemeClr val="accent3"/>
                </a:solidFill>
                <a:latin typeface="Calibri" panose="020F0502020204030204" pitchFamily="34" charset="0"/>
                <a:cs typeface="Calibri" panose="020F0502020204030204" pitchFamily="34" charset="0"/>
              </a:rPr>
              <a:t>Méthodes d’allocation principales</a:t>
            </a:r>
            <a:endParaRPr lang="fr-FR" sz="1400" b="0" dirty="0">
              <a:solidFill>
                <a:schemeClr val="accent3"/>
              </a:solidFill>
              <a:latin typeface="Calibri" panose="020F0502020204030204" pitchFamily="34" charset="0"/>
              <a:cs typeface="Calibri" panose="020F0502020204030204" pitchFamily="34" charset="0"/>
            </a:endParaRPr>
          </a:p>
          <a:p>
            <a:pPr marL="501750" lvl="1" indent="-285750">
              <a:buClr>
                <a:schemeClr val="accent1"/>
              </a:buClr>
              <a:buFont typeface="Wingdings" panose="05000000000000000000" pitchFamily="2" charset="2"/>
              <a:buChar char="ü"/>
            </a:pPr>
            <a:r>
              <a:rPr lang="fr-FR" b="0" dirty="0">
                <a:latin typeface="Calibri" panose="020F0502020204030204" pitchFamily="34" charset="0"/>
                <a:cs typeface="Calibri" panose="020F0502020204030204" pitchFamily="34" charset="0"/>
              </a:rPr>
              <a:t>Méthode proportionnelle</a:t>
            </a:r>
          </a:p>
          <a:p>
            <a:pPr marL="501750" lvl="1" indent="-285750">
              <a:buClr>
                <a:schemeClr val="accent1"/>
              </a:buClr>
              <a:buFont typeface="Wingdings" panose="05000000000000000000" pitchFamily="2" charset="2"/>
              <a:buChar char="ü"/>
            </a:pPr>
            <a:r>
              <a:rPr lang="fr-FR" b="0" dirty="0">
                <a:latin typeface="Calibri" panose="020F0502020204030204" pitchFamily="34" charset="0"/>
                <a:cs typeface="Calibri" panose="020F0502020204030204" pitchFamily="34" charset="0"/>
              </a:rPr>
              <a:t>Méthode marginale</a:t>
            </a:r>
          </a:p>
          <a:p>
            <a:pPr marL="501750" lvl="1" indent="-285750">
              <a:buClr>
                <a:schemeClr val="accent1"/>
              </a:buClr>
              <a:buFont typeface="Wingdings" panose="05000000000000000000" pitchFamily="2" charset="2"/>
              <a:buChar char="ü"/>
            </a:pPr>
            <a:r>
              <a:rPr lang="fr-FR" b="0" dirty="0">
                <a:latin typeface="Calibri" panose="020F0502020204030204" pitchFamily="34" charset="0"/>
                <a:cs typeface="Calibri" panose="020F0502020204030204" pitchFamily="34" charset="0"/>
              </a:rPr>
              <a:t>Méthode d’Euler</a:t>
            </a:r>
          </a:p>
          <a:p>
            <a:pPr lvl="1" indent="0">
              <a:buClr>
                <a:schemeClr val="accent1"/>
              </a:buClr>
              <a:buNone/>
            </a:pPr>
            <a:endParaRPr lang="fr-FR" b="0" dirty="0">
              <a:latin typeface="Calibri" panose="020F0502020204030204" pitchFamily="34" charset="0"/>
              <a:cs typeface="Calibri" panose="020F0502020204030204" pitchFamily="34" charset="0"/>
            </a:endParaRPr>
          </a:p>
          <a:p>
            <a:pPr algn="just"/>
            <a:r>
              <a:rPr lang="fr-FR" b="0" dirty="0">
                <a:latin typeface="Calibri" panose="020F0502020204030204" pitchFamily="34" charset="0"/>
                <a:cs typeface="Calibri" panose="020F0502020204030204" pitchFamily="34" charset="0"/>
              </a:rPr>
              <a:t>La particularité de la méthode d’Euler est qu’elle est </a:t>
            </a:r>
            <a:r>
              <a:rPr lang="fr-FR" dirty="0">
                <a:solidFill>
                  <a:schemeClr val="accent3"/>
                </a:solidFill>
                <a:latin typeface="Calibri" panose="020F0502020204030204" pitchFamily="34" charset="0"/>
                <a:cs typeface="Calibri" panose="020F0502020204030204" pitchFamily="34" charset="0"/>
              </a:rPr>
              <a:t>« continue », </a:t>
            </a:r>
            <a:r>
              <a:rPr lang="fr-FR" b="0" dirty="0">
                <a:latin typeface="Calibri" panose="020F0502020204030204" pitchFamily="34" charset="0"/>
                <a:cs typeface="Calibri" panose="020F0502020204030204" pitchFamily="34" charset="0"/>
              </a:rPr>
              <a:t>et qu’elle répond naturellement à la propriété de  </a:t>
            </a:r>
            <a:r>
              <a:rPr lang="fr-FR" dirty="0">
                <a:solidFill>
                  <a:schemeClr val="accent3"/>
                </a:solidFill>
                <a:latin typeface="Calibri" panose="020F0502020204030204" pitchFamily="34" charset="0"/>
                <a:cs typeface="Calibri" panose="020F0502020204030204" pitchFamily="34" charset="0"/>
              </a:rPr>
              <a:t>« full allocation » </a:t>
            </a:r>
            <a:r>
              <a:rPr lang="fr-FR" b="0" dirty="0">
                <a:latin typeface="Calibri" panose="020F0502020204030204" pitchFamily="34" charset="0"/>
                <a:cs typeface="Calibri" panose="020F0502020204030204" pitchFamily="34" charset="0"/>
              </a:rPr>
              <a:t>via les critères de cohérence.</a:t>
            </a:r>
          </a:p>
          <a:p>
            <a:endParaRPr lang="fr-FR" sz="1400" b="0" dirty="0">
              <a:latin typeface="Calibri" panose="020F0502020204030204" pitchFamily="34" charset="0"/>
              <a:cs typeface="Calibri" panose="020F0502020204030204" pitchFamily="34" charset="0"/>
            </a:endParaRPr>
          </a:p>
          <a:p>
            <a:endParaRPr lang="fr-FR" sz="1400" b="0" dirty="0">
              <a:latin typeface="Calibri" panose="020F0502020204030204" pitchFamily="34" charset="0"/>
              <a:cs typeface="Calibri" panose="020F0502020204030204" pitchFamily="34" charset="0"/>
            </a:endParaRPr>
          </a:p>
          <a:p>
            <a:endParaRPr lang="fr-FR" sz="1400" b="0" dirty="0">
              <a:latin typeface="Calibri" panose="020F0502020204030204" pitchFamily="34" charset="0"/>
              <a:cs typeface="Calibri" panose="020F0502020204030204" pitchFamily="34" charset="0"/>
            </a:endParaRPr>
          </a:p>
          <a:p>
            <a:endParaRPr lang="fr-FR" sz="1400" b="0" dirty="0">
              <a:latin typeface="Calibri" panose="020F0502020204030204" pitchFamily="34" charset="0"/>
              <a:cs typeface="Calibri" panose="020F0502020204030204" pitchFamily="34" charset="0"/>
            </a:endParaRPr>
          </a:p>
          <a:p>
            <a:endParaRPr lang="fr-FR" sz="1400" b="0" dirty="0">
              <a:latin typeface="Calibri" panose="020F0502020204030204" pitchFamily="34" charset="0"/>
              <a:cs typeface="Calibri" panose="020F0502020204030204" pitchFamily="34" charset="0"/>
            </a:endParaRPr>
          </a:p>
          <a:p>
            <a:endParaRPr lang="fr-FR" b="0" dirty="0"/>
          </a:p>
          <a:p>
            <a:endParaRPr lang="fr-FR" b="0" dirty="0"/>
          </a:p>
          <a:p>
            <a:endParaRPr lang="fr-FR" b="0" dirty="0"/>
          </a:p>
          <a:p>
            <a:pPr>
              <a:buClr>
                <a:schemeClr val="dk1"/>
              </a:buClr>
              <a:buSzPts val="1100"/>
            </a:pPr>
            <a:endParaRPr lang="fr-FR" b="0" dirty="0"/>
          </a:p>
          <a:p>
            <a:endParaRPr lang="fr-FR" b="0" dirty="0"/>
          </a:p>
        </p:txBody>
      </p:sp>
      <p:sp>
        <p:nvSpPr>
          <p:cNvPr id="4" name="Google Shape;539;p64">
            <a:extLst>
              <a:ext uri="{FF2B5EF4-FFF2-40B4-BE49-F238E27FC236}">
                <a16:creationId xmlns:a16="http://schemas.microsoft.com/office/drawing/2014/main" id="{B9A521F8-D236-A0A4-83BB-F8438AF541CA}"/>
              </a:ext>
            </a:extLst>
          </p:cNvPr>
          <p:cNvSpPr/>
          <p:nvPr/>
        </p:nvSpPr>
        <p:spPr>
          <a:xfrm>
            <a:off x="228408" y="5702885"/>
            <a:ext cx="8432931" cy="930526"/>
          </a:xfrm>
          <a:prstGeom prst="rect">
            <a:avLst/>
          </a:prstGeom>
          <a:ln w="38100"/>
        </p:spPr>
        <p:style>
          <a:lnRef idx="2">
            <a:schemeClr val="accent3"/>
          </a:lnRef>
          <a:fillRef idx="1">
            <a:schemeClr val="lt1"/>
          </a:fillRef>
          <a:effectRef idx="0">
            <a:schemeClr val="accent3"/>
          </a:effectRef>
          <a:fontRef idx="minor">
            <a:schemeClr val="dk1"/>
          </a:fontRef>
        </p:style>
        <p:txBody>
          <a:bodyPr spcFirstLastPara="1" wrap="square" lIns="91425" tIns="45700" rIns="91425" bIns="45700" anchor="t" anchorCtr="0">
            <a:noAutofit/>
          </a:bodyPr>
          <a:lstStyle/>
          <a:p>
            <a:pPr marL="182563" lvl="2" algn="ctr">
              <a:spcBef>
                <a:spcPts val="600"/>
              </a:spcBef>
            </a:pPr>
            <a:r>
              <a:rPr lang="fr-FR" b="1" u="sng" dirty="0">
                <a:solidFill>
                  <a:srgbClr val="002060"/>
                </a:solidFill>
                <a:latin typeface="Calibri"/>
                <a:cs typeface="Calibri"/>
              </a:rPr>
              <a:t>A savoir</a:t>
            </a:r>
            <a:r>
              <a:rPr lang="fr-FR" b="1" dirty="0">
                <a:solidFill>
                  <a:srgbClr val="002060"/>
                </a:solidFill>
                <a:latin typeface="Calibri"/>
                <a:cs typeface="Calibri"/>
              </a:rPr>
              <a:t> </a:t>
            </a:r>
            <a:r>
              <a:rPr lang="fr-FR" dirty="0">
                <a:solidFill>
                  <a:srgbClr val="002060"/>
                </a:solidFill>
                <a:latin typeface="Calibri"/>
                <a:cs typeface="Calibri"/>
              </a:rPr>
              <a:t>Le principe de </a:t>
            </a:r>
            <a:r>
              <a:rPr lang="fr-FR" b="1" dirty="0">
                <a:solidFill>
                  <a:schemeClr val="accent3"/>
                </a:solidFill>
                <a:latin typeface="Calibri"/>
                <a:cs typeface="Calibri"/>
              </a:rPr>
              <a:t>Full allocation </a:t>
            </a:r>
            <a:r>
              <a:rPr lang="fr-FR" dirty="0">
                <a:solidFill>
                  <a:srgbClr val="002060"/>
                </a:solidFill>
                <a:latin typeface="Calibri"/>
                <a:cs typeface="Calibri"/>
              </a:rPr>
              <a:t>consiste à allouer la totalité du capital aux différents segments. La somme des besoins en capitaux doit être égale au besoin en capital de la somme.</a:t>
            </a:r>
          </a:p>
        </p:txBody>
      </p:sp>
      <p:pic>
        <p:nvPicPr>
          <p:cNvPr id="5" name="Picture 2" descr="13 700+ Bonhomme Blanc Photos, taleaux et images libre de droits - iStock |  Personnage, Bonhomme 3d, Mr pose">
            <a:extLst>
              <a:ext uri="{FF2B5EF4-FFF2-40B4-BE49-F238E27FC236}">
                <a16:creationId xmlns:a16="http://schemas.microsoft.com/office/drawing/2014/main" id="{46CC27AC-3F6A-1E63-A801-132843755F40}"/>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1094" y="5702885"/>
            <a:ext cx="569842" cy="51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 name="Titre 1"/>
          <p:cNvSpPr>
            <a:spLocks noGrp="1"/>
          </p:cNvSpPr>
          <p:nvPr>
            <p:ph type="title"/>
          </p:nvPr>
        </p:nvSpPr>
        <p:spPr/>
        <p:txBody>
          <a:bodyPr/>
          <a:lstStyle/>
          <a:p>
            <a:r>
              <a:rPr lang="fr-FR"/>
              <a:t>02</a:t>
            </a:r>
          </a:p>
        </p:txBody>
      </p:sp>
      <p:sp>
        <p:nvSpPr>
          <p:cNvPr id="12" name="Espace réservé du texte 11"/>
          <p:cNvSpPr>
            <a:spLocks noGrp="1"/>
          </p:cNvSpPr>
          <p:nvPr>
            <p:ph type="body" sz="quarter" idx="15"/>
          </p:nvPr>
        </p:nvSpPr>
        <p:spPr/>
        <p:txBody>
          <a:bodyPr/>
          <a:lstStyle/>
          <a:p>
            <a:r>
              <a:rPr lang="fr-FR" sz="4400" dirty="0"/>
              <a:t>Méthode d’Euler</a:t>
            </a:r>
          </a:p>
        </p:txBody>
      </p:sp>
      <p:sp>
        <p:nvSpPr>
          <p:cNvPr id="10" name="Espace réservé du texte 9"/>
          <p:cNvSpPr>
            <a:spLocks noGrp="1"/>
          </p:cNvSpPr>
          <p:nvPr>
            <p:ph type="body" sz="quarter" idx="13"/>
          </p:nvPr>
        </p:nvSpPr>
        <p:spPr/>
        <p:txBody>
          <a:bodyPr/>
          <a:lstStyle/>
          <a:p>
            <a:r>
              <a:rPr lang="fr-FR"/>
              <a:t> </a:t>
            </a:r>
          </a:p>
        </p:txBody>
      </p:sp>
      <p:sp>
        <p:nvSpPr>
          <p:cNvPr id="11" name="Espace réservé du texte 10"/>
          <p:cNvSpPr>
            <a:spLocks noGrp="1"/>
          </p:cNvSpPr>
          <p:nvPr>
            <p:ph type="body" sz="quarter" idx="14"/>
          </p:nvPr>
        </p:nvSpPr>
        <p:spPr/>
        <p:txBody>
          <a:bodyPr/>
          <a:lstStyle/>
          <a:p>
            <a:r>
              <a:rPr lang="fr-FR"/>
              <a:t> </a:t>
            </a:r>
          </a:p>
        </p:txBody>
      </p:sp>
    </p:spTree>
    <p:extLst>
      <p:ext uri="{BB962C8B-B14F-4D97-AF65-F5344CB8AC3E}">
        <p14:creationId xmlns:p14="http://schemas.microsoft.com/office/powerpoint/2010/main" val="100133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7"/>
          <p:cNvSpPr txBox="1">
            <a:spLocks noGrp="1"/>
          </p:cNvSpPr>
          <p:nvPr>
            <p:ph type="title"/>
          </p:nvPr>
        </p:nvSpPr>
        <p:spPr>
          <a:xfrm>
            <a:off x="266360" y="83483"/>
            <a:ext cx="8426400" cy="513000"/>
          </a:xfrm>
          <a:prstGeom prst="rect">
            <a:avLst/>
          </a:prstGeom>
        </p:spPr>
        <p:txBody>
          <a:bodyPr spcFirstLastPara="1" vert="horz" wrap="square" lIns="0" tIns="0" rIns="0" bIns="0" rtlCol="0" anchor="t" anchorCtr="0">
            <a:noAutofit/>
          </a:bodyPr>
          <a:lstStyle/>
          <a:p>
            <a:pPr>
              <a:spcBef>
                <a:spcPts val="0"/>
              </a:spcBef>
            </a:pPr>
            <a:r>
              <a:rPr lang="fr" sz="2400" dirty="0">
                <a:latin typeface="Calibri"/>
                <a:ea typeface="Calibri"/>
                <a:cs typeface="Calibri"/>
                <a:sym typeface="Calibri"/>
              </a:rPr>
              <a:t>  </a:t>
            </a:r>
            <a:r>
              <a:rPr lang="fr" sz="3600" dirty="0">
                <a:solidFill>
                  <a:schemeClr val="accent2"/>
                </a:solidFill>
                <a:latin typeface="Calibri"/>
                <a:ea typeface="Calibri"/>
                <a:cs typeface="Calibri"/>
                <a:sym typeface="Calibri"/>
              </a:rPr>
              <a:t>Méthode d’Euler</a:t>
            </a:r>
            <a:endParaRPr sz="3600" dirty="0">
              <a:solidFill>
                <a:schemeClr val="accent2"/>
              </a:solidFill>
              <a:latin typeface="Calibri"/>
              <a:ea typeface="Calibri"/>
              <a:cs typeface="Calibri"/>
              <a:sym typeface="Calibri"/>
            </a:endParaRPr>
          </a:p>
        </p:txBody>
      </p:sp>
      <p:sp>
        <p:nvSpPr>
          <p:cNvPr id="569" name="Google Shape;569;p67"/>
          <p:cNvSpPr txBox="1">
            <a:spLocks noGrp="1"/>
          </p:cNvSpPr>
          <p:nvPr>
            <p:ph idx="1"/>
          </p:nvPr>
        </p:nvSpPr>
        <p:spPr>
          <a:xfrm>
            <a:off x="358799" y="846231"/>
            <a:ext cx="8635299" cy="2738352"/>
          </a:xfrm>
          <a:prstGeom prst="rect">
            <a:avLst/>
          </a:prstGeom>
          <a:ln>
            <a:noFill/>
          </a:ln>
        </p:spPr>
        <p:txBody>
          <a:bodyPr spcFirstLastPara="1" vert="horz" wrap="square" lIns="0" tIns="0" rIns="0" bIns="0" rtlCol="0" anchor="ctr" anchorCtr="0">
            <a:noAutofit/>
          </a:bodyPr>
          <a:lstStyle/>
          <a:p>
            <a:pPr algn="just">
              <a:lnSpc>
                <a:spcPct val="100000"/>
              </a:lnSpc>
            </a:pPr>
            <a:r>
              <a:rPr lang="fr-FR" b="0" dirty="0">
                <a:latin typeface="Calibri" panose="020F0502020204030204" pitchFamily="34" charset="0"/>
                <a:cs typeface="Calibri" panose="020F0502020204030204" pitchFamily="34" charset="0"/>
              </a:rPr>
              <a:t>La méthode d’Euler permet d’allouer le capital selon l’impact marginal infinitésimal de chaque segment. </a:t>
            </a:r>
          </a:p>
          <a:p>
            <a:pPr algn="just">
              <a:lnSpc>
                <a:spcPct val="100000"/>
              </a:lnSpc>
            </a:pPr>
            <a:r>
              <a:rPr lang="fr-FR" b="0" dirty="0">
                <a:latin typeface="Calibri" panose="020F0502020204030204" pitchFamily="34" charset="0"/>
                <a:cs typeface="Calibri" panose="020F0502020204030204" pitchFamily="34" charset="0"/>
              </a:rPr>
              <a:t>La différence avec la méthode marginale est que les segments sont à présent fractionnables.</a:t>
            </a:r>
          </a:p>
          <a:p>
            <a:pPr algn="just">
              <a:lnSpc>
                <a:spcPct val="100000"/>
              </a:lnSpc>
            </a:pPr>
            <a:endParaRPr lang="fr-FR" b="0" dirty="0">
              <a:latin typeface="Calibri" panose="020F0502020204030204" pitchFamily="34" charset="0"/>
              <a:cs typeface="Calibri" panose="020F0502020204030204" pitchFamily="34" charset="0"/>
            </a:endParaRPr>
          </a:p>
          <a:p>
            <a:pPr algn="just">
              <a:lnSpc>
                <a:spcPct val="100000"/>
              </a:lnSpc>
            </a:pPr>
            <a:r>
              <a:rPr lang="fr-FR" b="0" dirty="0">
                <a:latin typeface="Calibri" panose="020F0502020204030204" pitchFamily="34" charset="0"/>
                <a:cs typeface="Calibri" panose="020F0502020204030204" pitchFamily="34" charset="0"/>
              </a:rPr>
              <a:t>De ce fait, la méthode d’Euler est </a:t>
            </a:r>
            <a:r>
              <a:rPr lang="fr-FR" dirty="0">
                <a:solidFill>
                  <a:schemeClr val="accent3"/>
                </a:solidFill>
                <a:latin typeface="Calibri" panose="020F0502020204030204" pitchFamily="34" charset="0"/>
                <a:cs typeface="Calibri" panose="020F0502020204030204" pitchFamily="34" charset="0"/>
              </a:rPr>
              <a:t>continue</a:t>
            </a:r>
            <a:r>
              <a:rPr lang="fr-FR" b="0" dirty="0">
                <a:latin typeface="Calibri" panose="020F0502020204030204" pitchFamily="34" charset="0"/>
                <a:cs typeface="Calibri" panose="020F0502020204030204" pitchFamily="34" charset="0"/>
              </a:rPr>
              <a:t>.</a:t>
            </a:r>
          </a:p>
          <a:p>
            <a:pPr algn="just">
              <a:lnSpc>
                <a:spcPct val="100000"/>
              </a:lnSpc>
            </a:pPr>
            <a:endParaRPr lang="fr" sz="2000" b="0" dirty="0">
              <a:solidFill>
                <a:schemeClr val="accent3"/>
              </a:solidFill>
            </a:endParaRPr>
          </a:p>
          <a:p>
            <a:pPr marL="285750" indent="-285750" algn="just">
              <a:lnSpc>
                <a:spcPct val="100000"/>
              </a:lnSpc>
              <a:buFont typeface="Wingdings" panose="05000000000000000000" pitchFamily="2" charset="2"/>
              <a:buChar char="Ø"/>
            </a:pPr>
            <a:r>
              <a:rPr lang="fr" sz="2400" dirty="0">
                <a:solidFill>
                  <a:schemeClr val="accent3"/>
                </a:solidFill>
              </a:rPr>
              <a:t>Comment la représenter ?</a:t>
            </a:r>
            <a:endParaRPr lang="fr" sz="2400" b="0" dirty="0">
              <a:latin typeface="Calibri" panose="020F0502020204030204" pitchFamily="34" charset="0"/>
              <a:cs typeface="Calibri" panose="020F0502020204030204" pitchFamily="34" charset="0"/>
              <a:sym typeface="Calibri"/>
            </a:endParaRPr>
          </a:p>
          <a:p>
            <a:pPr algn="just">
              <a:lnSpc>
                <a:spcPct val="100000"/>
              </a:lnSpc>
            </a:pPr>
            <a:r>
              <a:rPr lang="fr" b="0" dirty="0">
                <a:latin typeface="Calibri" panose="020F0502020204030204" pitchFamily="34" charset="0"/>
                <a:cs typeface="Calibri" panose="020F0502020204030204" pitchFamily="34" charset="0"/>
                <a:sym typeface="Calibri"/>
              </a:rPr>
              <a:t>On calcule l’allocation en se basant sur la baisse de la perte totale liée au risque global suite à la cession d’une partie infiniment petite du risque i. </a:t>
            </a:r>
            <a:endParaRPr b="0" dirty="0">
              <a:latin typeface="Calibri" panose="020F0502020204030204" pitchFamily="34" charset="0"/>
              <a:cs typeface="Calibri" panose="020F0502020204030204" pitchFamily="34" charset="0"/>
              <a:sym typeface="Calibri"/>
            </a:endParaRPr>
          </a:p>
          <a:p>
            <a:pPr algn="just">
              <a:lnSpc>
                <a:spcPct val="100000"/>
              </a:lnSpc>
              <a:buClr>
                <a:schemeClr val="dk1"/>
              </a:buClr>
              <a:buSzPts val="1100"/>
            </a:pPr>
            <a:endParaRPr b="0" dirty="0">
              <a:solidFill>
                <a:schemeClr val="dk1"/>
              </a:solidFill>
              <a:latin typeface="Calibri"/>
              <a:ea typeface="Calibri"/>
              <a:cs typeface="Calibri"/>
              <a:sym typeface="Calibri"/>
            </a:endParaRPr>
          </a:p>
        </p:txBody>
      </p:sp>
      <p:sp>
        <p:nvSpPr>
          <p:cNvPr id="572" name="Google Shape;572;p67"/>
          <p:cNvSpPr/>
          <p:nvPr/>
        </p:nvSpPr>
        <p:spPr>
          <a:xfrm>
            <a:off x="4968711" y="4690181"/>
            <a:ext cx="1775031" cy="216000"/>
          </a:xfrm>
          <a:prstGeom prst="rightArrow">
            <a:avLst>
              <a:gd name="adj1" fmla="val 50000"/>
              <a:gd name="adj2" fmla="val 50000"/>
            </a:avLst>
          </a:prstGeom>
          <a:solidFill>
            <a:schemeClr val="accent6">
              <a:lumMod val="9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573" name="Google Shape;573;p67"/>
          <p:cNvSpPr/>
          <p:nvPr/>
        </p:nvSpPr>
        <p:spPr>
          <a:xfrm>
            <a:off x="4968711" y="6011769"/>
            <a:ext cx="1775031" cy="216000"/>
          </a:xfrm>
          <a:prstGeom prst="rightArrow">
            <a:avLst>
              <a:gd name="adj1" fmla="val 50000"/>
              <a:gd name="adj2" fmla="val 50000"/>
            </a:avLst>
          </a:prstGeom>
          <a:solidFill>
            <a:schemeClr val="accent6">
              <a:lumMod val="9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pic>
        <p:nvPicPr>
          <p:cNvPr id="574" name="Google Shape;574;p67"/>
          <p:cNvPicPr preferRelativeResize="0"/>
          <p:nvPr/>
        </p:nvPicPr>
        <p:blipFill rotWithShape="1">
          <a:blip r:embed="rId3">
            <a:alphaModFix/>
          </a:blip>
          <a:srcRect l="14909" t="6688" r="17899" b="7007"/>
          <a:stretch/>
        </p:blipFill>
        <p:spPr>
          <a:xfrm>
            <a:off x="6928339" y="4159720"/>
            <a:ext cx="1225456" cy="1110377"/>
          </a:xfrm>
          <a:prstGeom prst="rect">
            <a:avLst/>
          </a:prstGeom>
          <a:noFill/>
          <a:ln>
            <a:noFill/>
          </a:ln>
        </p:spPr>
      </p:pic>
      <p:pic>
        <p:nvPicPr>
          <p:cNvPr id="581" name="Google Shape;581;p67"/>
          <p:cNvPicPr preferRelativeResize="0"/>
          <p:nvPr/>
        </p:nvPicPr>
        <p:blipFill rotWithShape="1">
          <a:blip r:embed="rId3">
            <a:alphaModFix/>
          </a:blip>
          <a:srcRect l="16401" t="6843" r="16407" b="6852"/>
          <a:stretch/>
        </p:blipFill>
        <p:spPr>
          <a:xfrm>
            <a:off x="7127246" y="5447491"/>
            <a:ext cx="1150575" cy="1070526"/>
          </a:xfrm>
          <a:prstGeom prst="rect">
            <a:avLst/>
          </a:prstGeom>
          <a:noFill/>
          <a:ln>
            <a:noFill/>
          </a:ln>
        </p:spPr>
      </p:pic>
      <p:sp>
        <p:nvSpPr>
          <p:cNvPr id="582" name="Google Shape;582;p67"/>
          <p:cNvSpPr/>
          <p:nvPr/>
        </p:nvSpPr>
        <p:spPr>
          <a:xfrm>
            <a:off x="7159938" y="5735379"/>
            <a:ext cx="542596" cy="407562"/>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589" name="Google Shape;589;p67"/>
          <p:cNvSpPr txBox="1"/>
          <p:nvPr/>
        </p:nvSpPr>
        <p:spPr>
          <a:xfrm flipH="1">
            <a:off x="1715967" y="4128984"/>
            <a:ext cx="449241" cy="23798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 sz="2000" b="0" i="0" u="none" strike="noStrike" kern="1200" cap="none" spc="0" normalizeH="0" baseline="0" noProof="0" dirty="0">
                <a:ln>
                  <a:noFill/>
                </a:ln>
                <a:solidFill>
                  <a:srgbClr val="002364"/>
                </a:solidFill>
                <a:effectLst/>
                <a:uLnTx/>
                <a:uFillTx/>
                <a:latin typeface="Arial"/>
                <a:ea typeface="+mn-ea"/>
                <a:cs typeface="+mn-cs"/>
              </a:rPr>
              <a:t>X</a:t>
            </a:r>
            <a:endParaRPr kumimoji="0" sz="2000" b="0" i="0" u="none" strike="noStrike" kern="1200" cap="none" spc="0" normalizeH="0" baseline="0" noProof="0" dirty="0">
              <a:ln>
                <a:noFill/>
              </a:ln>
              <a:solidFill>
                <a:srgbClr val="002364"/>
              </a:solidFill>
              <a:effectLst/>
              <a:uLnTx/>
              <a:uFillTx/>
              <a:latin typeface="Arial"/>
              <a:ea typeface="+mn-ea"/>
              <a:cs typeface="+mn-cs"/>
            </a:endParaRPr>
          </a:p>
        </p:txBody>
      </p:sp>
      <p:sp>
        <p:nvSpPr>
          <p:cNvPr id="594" name="Google Shape;594;p67"/>
          <p:cNvSpPr txBox="1"/>
          <p:nvPr/>
        </p:nvSpPr>
        <p:spPr>
          <a:xfrm>
            <a:off x="1736630" y="5653480"/>
            <a:ext cx="266379" cy="144361"/>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 sz="2000" b="0" i="0" u="none" strike="noStrike" kern="1200" cap="none" spc="0" normalizeH="0" baseline="0" noProof="0" dirty="0">
                <a:ln>
                  <a:noFill/>
                </a:ln>
                <a:solidFill>
                  <a:prstClr val="black"/>
                </a:solidFill>
                <a:effectLst/>
                <a:uLnTx/>
                <a:uFillTx/>
                <a:latin typeface="Arial"/>
                <a:ea typeface="+mn-ea"/>
                <a:cs typeface="+mn-cs"/>
              </a:rPr>
              <a:t>X</a:t>
            </a:r>
            <a:endParaRPr kumimoji="0" sz="2000" b="0" i="0" u="none" strike="noStrike" kern="1200" cap="none" spc="0" normalizeH="0" baseline="0" noProof="0" dirty="0">
              <a:ln>
                <a:noFill/>
              </a:ln>
              <a:solidFill>
                <a:prstClr val="black"/>
              </a:solidFill>
              <a:effectLst/>
              <a:uLnTx/>
              <a:uFillTx/>
              <a:latin typeface="Arial"/>
              <a:ea typeface="+mn-ea"/>
              <a:cs typeface="+mn-cs"/>
            </a:endParaRPr>
          </a:p>
        </p:txBody>
      </p:sp>
      <p:sp>
        <p:nvSpPr>
          <p:cNvPr id="599" name="Google Shape;599;p67"/>
          <p:cNvSpPr txBox="1"/>
          <p:nvPr/>
        </p:nvSpPr>
        <p:spPr>
          <a:xfrm>
            <a:off x="211100" y="3604258"/>
            <a:ext cx="8066721" cy="555462"/>
          </a:xfrm>
          <a:prstGeom prst="rect">
            <a:avLst/>
          </a:prstGeom>
          <a:noFill/>
          <a:ln>
            <a:noFill/>
          </a:ln>
        </p:spPr>
        <p:txBody>
          <a:bodyPr spcFirstLastPara="1" wrap="square" lIns="91425" tIns="91425" rIns="91425" bIns="91425" anchor="t" anchorCtr="0">
            <a:noAutofit/>
          </a:bodyPr>
          <a:lstStyle/>
          <a:p>
            <a:pPr lvl="0">
              <a:defRPr/>
            </a:pPr>
            <a:r>
              <a:rPr kumimoji="0" lang="fr" sz="1400" b="0" i="0" u="none" strike="noStrike" kern="1200" cap="none" spc="0" normalizeH="0" baseline="0" noProof="0" dirty="0">
                <a:ln>
                  <a:noFill/>
                </a:ln>
                <a:solidFill>
                  <a:srgbClr val="002364"/>
                </a:solidFill>
                <a:effectLst/>
                <a:uLnTx/>
                <a:uFillTx/>
                <a:latin typeface="Calibri"/>
                <a:ea typeface="Calibri"/>
                <a:cs typeface="Calibri"/>
                <a:sym typeface="Calibri"/>
              </a:rPr>
              <a:t>.</a:t>
            </a:r>
            <a:r>
              <a:rPr lang="fr" b="1" dirty="0">
                <a:solidFill>
                  <a:srgbClr val="002364"/>
                </a:solidFill>
                <a:latin typeface="Calibri"/>
                <a:ea typeface="Calibri"/>
                <a:cs typeface="Calibri"/>
                <a:sym typeface="Calibri"/>
              </a:rPr>
              <a:t> Hypothèse forte sous jacente : </a:t>
            </a:r>
            <a:r>
              <a:rPr lang="fr" dirty="0">
                <a:solidFill>
                  <a:srgbClr val="002364"/>
                </a:solidFill>
                <a:latin typeface="Calibri"/>
                <a:ea typeface="Calibri"/>
                <a:cs typeface="Calibri"/>
                <a:sym typeface="Calibri"/>
              </a:rPr>
              <a:t>les segments de risques sont divisibles à l’infini</a:t>
            </a:r>
            <a:endParaRPr kumimoji="0" b="0" i="0" u="none" strike="noStrike" kern="1200" cap="none" spc="0" normalizeH="0" baseline="0" noProof="0" dirty="0">
              <a:ln>
                <a:noFill/>
              </a:ln>
              <a:solidFill>
                <a:srgbClr val="002364"/>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600" name="Google Shape;600;p67"/>
          <p:cNvSpPr txBox="1"/>
          <p:nvPr/>
        </p:nvSpPr>
        <p:spPr>
          <a:xfrm>
            <a:off x="7273038" y="5875341"/>
            <a:ext cx="216000" cy="180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 sz="1600" b="0" i="0" u="none" strike="noStrike" kern="1200" cap="none" spc="0" normalizeH="0" baseline="0" noProof="0" dirty="0">
                <a:ln>
                  <a:noFill/>
                </a:ln>
                <a:solidFill>
                  <a:prstClr val="black"/>
                </a:solidFill>
                <a:effectLst/>
                <a:uLnTx/>
                <a:uFillTx/>
                <a:latin typeface="Arial"/>
                <a:ea typeface="+mn-ea"/>
                <a:cs typeface="+mn-cs"/>
              </a:rPr>
              <a:t>?</a:t>
            </a:r>
            <a:endParaRPr kumimoji="0"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9" name="Arc 8">
            <a:extLst>
              <a:ext uri="{FF2B5EF4-FFF2-40B4-BE49-F238E27FC236}">
                <a16:creationId xmlns:a16="http://schemas.microsoft.com/office/drawing/2014/main" id="{E55D2BC9-7483-648F-7875-5E56078A144A}"/>
              </a:ext>
            </a:extLst>
          </p:cNvPr>
          <p:cNvSpPr/>
          <p:nvPr/>
        </p:nvSpPr>
        <p:spPr>
          <a:xfrm rot="13462601">
            <a:off x="7271069" y="5770590"/>
            <a:ext cx="355343" cy="556222"/>
          </a:xfrm>
          <a:prstGeom prst="arc">
            <a:avLst>
              <a:gd name="adj1" fmla="val 16200000"/>
              <a:gd name="adj2" fmla="val 3616703"/>
            </a:avLst>
          </a:prstGeom>
          <a:ln>
            <a:solidFill>
              <a:srgbClr val="ECC46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Arial"/>
              <a:ea typeface="+mn-ea"/>
              <a:cs typeface="+mn-cs"/>
            </a:endParaRPr>
          </a:p>
        </p:txBody>
      </p:sp>
      <p:pic>
        <p:nvPicPr>
          <p:cNvPr id="14" name="Image 13"/>
          <p:cNvPicPr>
            <a:picLocks noChangeAspect="1"/>
          </p:cNvPicPr>
          <p:nvPr/>
        </p:nvPicPr>
        <p:blipFill>
          <a:blip r:embed="rId4"/>
          <a:stretch>
            <a:fillRect/>
          </a:stretch>
        </p:blipFill>
        <p:spPr>
          <a:xfrm>
            <a:off x="3118791" y="5270097"/>
            <a:ext cx="499143" cy="299485"/>
          </a:xfrm>
          <a:prstGeom prst="rect">
            <a:avLst/>
          </a:prstGeom>
        </p:spPr>
      </p:pic>
      <p:sp>
        <p:nvSpPr>
          <p:cNvPr id="19" name="ZoneTexte 18"/>
          <p:cNvSpPr txBox="1"/>
          <p:nvPr/>
        </p:nvSpPr>
        <p:spPr>
          <a:xfrm>
            <a:off x="2637809" y="4968415"/>
            <a:ext cx="49914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black"/>
                </a:solidFill>
                <a:effectLst/>
                <a:uLnTx/>
                <a:uFillTx/>
                <a:latin typeface="Arial"/>
                <a:ea typeface="+mn-ea"/>
                <a:cs typeface="+mn-cs"/>
              </a:rPr>
              <a:t>_</a:t>
            </a:r>
            <a:endParaRPr kumimoji="0" lang="fr-FR" sz="3200" b="1" i="0" u="none" strike="noStrike" kern="1200" cap="none" spc="0" normalizeH="0" baseline="0" noProof="0" dirty="0">
              <a:ln>
                <a:noFill/>
              </a:ln>
              <a:solidFill>
                <a:prstClr val="black"/>
              </a:solidFill>
              <a:effectLst/>
              <a:uLnTx/>
              <a:uFillTx/>
              <a:latin typeface="Arial"/>
              <a:ea typeface="+mn-ea"/>
              <a:cs typeface="+mn-cs"/>
            </a:endParaRPr>
          </a:p>
        </p:txBody>
      </p:sp>
      <p:graphicFrame>
        <p:nvGraphicFramePr>
          <p:cNvPr id="2" name="Tableau 1">
            <a:extLst>
              <a:ext uri="{FF2B5EF4-FFF2-40B4-BE49-F238E27FC236}">
                <a16:creationId xmlns:a16="http://schemas.microsoft.com/office/drawing/2014/main" id="{5F428A38-401A-36C2-4F49-E79C859E971F}"/>
              </a:ext>
            </a:extLst>
          </p:cNvPr>
          <p:cNvGraphicFramePr>
            <a:graphicFrameLocks noGrp="1"/>
          </p:cNvGraphicFramePr>
          <p:nvPr>
            <p:extLst>
              <p:ext uri="{D42A27DB-BD31-4B8C-83A1-F6EECF244321}">
                <p14:modId xmlns:p14="http://schemas.microsoft.com/office/powerpoint/2010/main" val="3329345171"/>
              </p:ext>
            </p:extLst>
          </p:nvPr>
        </p:nvGraphicFramePr>
        <p:xfrm>
          <a:off x="2120768" y="4388521"/>
          <a:ext cx="2358792" cy="731520"/>
        </p:xfrm>
        <a:graphic>
          <a:graphicData uri="http://schemas.openxmlformats.org/drawingml/2006/table">
            <a:tbl>
              <a:tblPr bandRow="1">
                <a:tableStyleId>{5C22544A-7EE6-4342-B048-85BDC9FD1C3A}</a:tableStyleId>
              </a:tblPr>
              <a:tblGrid>
                <a:gridCol w="1159660">
                  <a:extLst>
                    <a:ext uri="{9D8B030D-6E8A-4147-A177-3AD203B41FA5}">
                      <a16:colId xmlns:a16="http://schemas.microsoft.com/office/drawing/2014/main" val="88267739"/>
                    </a:ext>
                  </a:extLst>
                </a:gridCol>
                <a:gridCol w="1199132">
                  <a:extLst>
                    <a:ext uri="{9D8B030D-6E8A-4147-A177-3AD203B41FA5}">
                      <a16:colId xmlns:a16="http://schemas.microsoft.com/office/drawing/2014/main" val="2483109796"/>
                    </a:ext>
                  </a:extLst>
                </a:gridCol>
              </a:tblGrid>
              <a:tr h="277731">
                <a:tc>
                  <a:txBody>
                    <a:bodyPr/>
                    <a:lstStyle/>
                    <a:p>
                      <a:r>
                        <a:rPr lang="fr-FR" dirty="0">
                          <a:solidFill>
                            <a:schemeClr val="accent2"/>
                          </a:solidFill>
                        </a:rPr>
                        <a:t>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dirty="0">
                          <a:solidFill>
                            <a:schemeClr val="accent2"/>
                          </a:solidFill>
                        </a:rPr>
                        <a:t>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2987067"/>
                  </a:ext>
                </a:extLst>
              </a:tr>
              <a:tr h="277731">
                <a:tc>
                  <a:txBody>
                    <a:bodyPr/>
                    <a:lstStyle/>
                    <a:p>
                      <a:r>
                        <a:rPr lang="fr-FR" dirty="0">
                          <a:solidFill>
                            <a:schemeClr val="accent2"/>
                          </a:solidFill>
                        </a:rPr>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dirty="0">
                          <a:solidFill>
                            <a:schemeClr val="accent2"/>
                          </a:solidFill>
                        </a:rPr>
                        <a:t>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191033"/>
                  </a:ext>
                </a:extLst>
              </a:tr>
            </a:tbl>
          </a:graphicData>
        </a:graphic>
      </p:graphicFrame>
      <p:graphicFrame>
        <p:nvGraphicFramePr>
          <p:cNvPr id="4" name="Tableau 3">
            <a:extLst>
              <a:ext uri="{FF2B5EF4-FFF2-40B4-BE49-F238E27FC236}">
                <a16:creationId xmlns:a16="http://schemas.microsoft.com/office/drawing/2014/main" id="{0A11F680-A39B-5830-389E-BC0A3E110709}"/>
              </a:ext>
            </a:extLst>
          </p:cNvPr>
          <p:cNvGraphicFramePr>
            <a:graphicFrameLocks noGrp="1"/>
          </p:cNvGraphicFramePr>
          <p:nvPr>
            <p:extLst>
              <p:ext uri="{D42A27DB-BD31-4B8C-83A1-F6EECF244321}">
                <p14:modId xmlns:p14="http://schemas.microsoft.com/office/powerpoint/2010/main" val="2424150701"/>
              </p:ext>
            </p:extLst>
          </p:nvPr>
        </p:nvGraphicFramePr>
        <p:xfrm>
          <a:off x="2120768" y="5735379"/>
          <a:ext cx="2358792" cy="731520"/>
        </p:xfrm>
        <a:graphic>
          <a:graphicData uri="http://schemas.openxmlformats.org/drawingml/2006/table">
            <a:tbl>
              <a:tblPr bandRow="1">
                <a:tableStyleId>{5C22544A-7EE6-4342-B048-85BDC9FD1C3A}</a:tableStyleId>
              </a:tblPr>
              <a:tblGrid>
                <a:gridCol w="1159660">
                  <a:extLst>
                    <a:ext uri="{9D8B030D-6E8A-4147-A177-3AD203B41FA5}">
                      <a16:colId xmlns:a16="http://schemas.microsoft.com/office/drawing/2014/main" val="3354469952"/>
                    </a:ext>
                  </a:extLst>
                </a:gridCol>
                <a:gridCol w="1199132">
                  <a:extLst>
                    <a:ext uri="{9D8B030D-6E8A-4147-A177-3AD203B41FA5}">
                      <a16:colId xmlns:a16="http://schemas.microsoft.com/office/drawing/2014/main" val="1758356729"/>
                    </a:ext>
                  </a:extLst>
                </a:gridCol>
              </a:tblGrid>
              <a:tr h="277731">
                <a:tc>
                  <a:txBody>
                    <a:bodyPr/>
                    <a:lstStyle/>
                    <a:p>
                      <a:r>
                        <a:rPr lang="fr-FR" dirty="0">
                          <a:solidFill>
                            <a:schemeClr val="accent2"/>
                          </a:solidFill>
                        </a:rPr>
                        <a:t>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dirty="0">
                          <a:solidFill>
                            <a:schemeClr val="accent2"/>
                          </a:solidFill>
                        </a:rPr>
                        <a:t>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1719843"/>
                  </a:ext>
                </a:extLst>
              </a:tr>
              <a:tr h="277731">
                <a:tc>
                  <a:txBody>
                    <a:bodyPr/>
                    <a:lstStyle/>
                    <a:p>
                      <a:r>
                        <a:rPr lang="fr-FR">
                          <a:solidFill>
                            <a:schemeClr val="accent2"/>
                          </a:solidFill>
                        </a:rPr>
                        <a:t>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dirty="0">
                          <a:solidFill>
                            <a:schemeClr val="accent2"/>
                          </a:solidFill>
                        </a:rPr>
                        <a:t>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6280617"/>
                  </a:ext>
                </a:extLst>
              </a:tr>
            </a:tbl>
          </a:graphicData>
        </a:graphic>
      </p:graphicFrame>
      <p:pic>
        <p:nvPicPr>
          <p:cNvPr id="5" name="Image 4">
            <a:extLst>
              <a:ext uri="{FF2B5EF4-FFF2-40B4-BE49-F238E27FC236}">
                <a16:creationId xmlns:a16="http://schemas.microsoft.com/office/drawing/2014/main" id="{0EB2A7F6-6CB1-5597-F0DE-10AFF3774A45}"/>
              </a:ext>
            </a:extLst>
          </p:cNvPr>
          <p:cNvPicPr>
            <a:picLocks noChangeAspect="1"/>
          </p:cNvPicPr>
          <p:nvPr/>
        </p:nvPicPr>
        <p:blipFill>
          <a:blip r:embed="rId5"/>
          <a:stretch>
            <a:fillRect/>
          </a:stretch>
        </p:blipFill>
        <p:spPr>
          <a:xfrm>
            <a:off x="3930872" y="5783233"/>
            <a:ext cx="365792" cy="228537"/>
          </a:xfrm>
          <a:prstGeom prst="rect">
            <a:avLst/>
          </a:prstGeom>
        </p:spPr>
      </p:pic>
      <p:pic>
        <p:nvPicPr>
          <p:cNvPr id="6" name="Image 5" descr="Une image contenant clipart, dessin humoristique, illustration, conception&#10;&#10;Description générée automatiquement avec une confiance moyenne">
            <a:extLst>
              <a:ext uri="{FF2B5EF4-FFF2-40B4-BE49-F238E27FC236}">
                <a16:creationId xmlns:a16="http://schemas.microsoft.com/office/drawing/2014/main" id="{B2A848BF-995F-7DAA-8667-59BEB18FF3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1578" y="5336499"/>
            <a:ext cx="1723402" cy="14346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8"/>
          <p:cNvSpPr txBox="1">
            <a:spLocks noGrp="1"/>
          </p:cNvSpPr>
          <p:nvPr>
            <p:ph type="title"/>
          </p:nvPr>
        </p:nvSpPr>
        <p:spPr>
          <a:xfrm>
            <a:off x="295757" y="106135"/>
            <a:ext cx="8852400" cy="404700"/>
          </a:xfrm>
          <a:prstGeom prst="rect">
            <a:avLst/>
          </a:prstGeom>
          <a:noFill/>
          <a:ln>
            <a:noFill/>
          </a:ln>
        </p:spPr>
        <p:txBody>
          <a:bodyPr spcFirstLastPara="1" vert="horz" wrap="square" lIns="0" tIns="0" rIns="0" bIns="0" rtlCol="0" anchor="t" anchorCtr="0">
            <a:noAutofit/>
          </a:bodyPr>
          <a:lstStyle/>
          <a:p>
            <a:pPr>
              <a:spcBef>
                <a:spcPts val="0"/>
              </a:spcBef>
              <a:buClr>
                <a:schemeClr val="accent1"/>
              </a:buClr>
              <a:buSzPts val="2400"/>
            </a:pPr>
            <a:r>
              <a:rPr lang="fr" sz="3600" dirty="0">
                <a:solidFill>
                  <a:schemeClr val="accent2"/>
                </a:solidFill>
                <a:latin typeface="Calibri"/>
                <a:ea typeface="Calibri"/>
                <a:cs typeface="Calibri"/>
                <a:sym typeface="Calibri"/>
              </a:rPr>
              <a:t>Méthode d’Euler : formalisme mathématique</a:t>
            </a:r>
            <a:endParaRPr sz="3600" dirty="0">
              <a:solidFill>
                <a:schemeClr val="accent2"/>
              </a:solidFill>
            </a:endParaRPr>
          </a:p>
        </p:txBody>
      </p:sp>
      <p:sp>
        <p:nvSpPr>
          <p:cNvPr id="2" name="Espace réservé du numéro de diapositive 1">
            <a:extLst>
              <a:ext uri="{FF2B5EF4-FFF2-40B4-BE49-F238E27FC236}">
                <a16:creationId xmlns:a16="http://schemas.microsoft.com/office/drawing/2014/main" id="{E1BB9E9A-E13F-4CD8-B2B1-8E2D4BA25ADF}"/>
              </a:ext>
            </a:extLst>
          </p:cNvPr>
          <p:cNvSpPr>
            <a:spLocks noGrp="1"/>
          </p:cNvSpPr>
          <p:nvPr>
            <p:ph type="sldNum" sz="quarter" idx="11"/>
          </p:nvPr>
        </p:nvSpPr>
        <p:spPr>
          <a:xfrm>
            <a:off x="8436978" y="6190413"/>
            <a:ext cx="499207" cy="500982"/>
          </a:xfrm>
        </p:spPr>
        <p:txBody>
          <a:bodyPr/>
          <a:lstStyle/>
          <a:p>
            <a:fld id="{733122C9-A0B9-462F-8757-0847AD287B63}" type="slidenum">
              <a:rPr lang="fr-FR" sz="1200" noProof="0" smtClean="0"/>
              <a:pPr/>
              <a:t>8</a:t>
            </a:fld>
            <a:endParaRPr lang="fr-FR" sz="1200" noProof="0"/>
          </a:p>
        </p:txBody>
      </p:sp>
      <mc:AlternateContent xmlns:mc="http://schemas.openxmlformats.org/markup-compatibility/2006" xmlns:a14="http://schemas.microsoft.com/office/drawing/2010/main">
        <mc:Choice Requires="a14">
          <p:sp>
            <p:nvSpPr>
              <p:cNvPr id="609" name="Google Shape;609;p68"/>
              <p:cNvSpPr txBox="1"/>
              <p:nvPr/>
            </p:nvSpPr>
            <p:spPr>
              <a:xfrm>
                <a:off x="607101" y="3829574"/>
                <a:ext cx="7929797" cy="1830141"/>
              </a:xfrm>
              <a:prstGeom prst="rect">
                <a:avLst/>
              </a:prstGeom>
              <a:solidFill>
                <a:schemeClr val="lt1"/>
              </a:solidFill>
              <a:ln w="381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285750" indent="-285750" algn="just">
                  <a:buFont typeface="Wingdings" pitchFamily="2" charset="2"/>
                  <a:buChar char="Ø"/>
                </a:pPr>
                <a:r>
                  <a:rPr lang="fr-FR" sz="2400" b="1" dirty="0">
                    <a:solidFill>
                      <a:schemeClr val="accent3"/>
                    </a:solidFill>
                    <a:latin typeface="Calibri"/>
                    <a:ea typeface="Calibri"/>
                    <a:cs typeface="Calibri"/>
                    <a:sym typeface="Calibri"/>
                  </a:rPr>
                  <a:t>Définition mathématique</a:t>
                </a:r>
              </a:p>
              <a:p>
                <a:pPr algn="just"/>
                <a:endParaRPr lang="fr-FR" i="1" dirty="0">
                  <a:solidFill>
                    <a:schemeClr val="accent2"/>
                  </a:solidFill>
                  <a:latin typeface="Cambria Math" panose="02040503050406030204" pitchFamily="18" charset="0"/>
                  <a:ea typeface="Cambria Math" panose="02040503050406030204" pitchFamily="18" charset="0"/>
                  <a:cs typeface="Calibri"/>
                  <a:sym typeface="Calibri"/>
                </a:endParaRPr>
              </a:p>
              <a:p>
                <a:pPr algn="just"/>
                <a14:m>
                  <m:oMathPara xmlns:m="http://schemas.openxmlformats.org/officeDocument/2006/math">
                    <m:oMathParaPr>
                      <m:jc m:val="centerGroup"/>
                    </m:oMathParaPr>
                    <m:oMath xmlns:m="http://schemas.openxmlformats.org/officeDocument/2006/math">
                      <m:sSup>
                        <m:sSupPr>
                          <m:ctrlPr>
                            <a:rPr lang="fr-FR" i="1" smtClean="0">
                              <a:solidFill>
                                <a:schemeClr val="accent2"/>
                              </a:solidFill>
                              <a:latin typeface="Cambria Math" panose="02040503050406030204" pitchFamily="18" charset="0"/>
                              <a:ea typeface="Cambria Math" panose="02040503050406030204" pitchFamily="18" charset="0"/>
                              <a:cs typeface="Calibri"/>
                              <a:sym typeface="Calibri"/>
                            </a:rPr>
                          </m:ctrlPr>
                        </m:sSupPr>
                        <m:e>
                          <m:r>
                            <a:rPr lang="fr-FR" i="1" smtClean="0">
                              <a:solidFill>
                                <a:schemeClr val="accent2"/>
                              </a:solidFill>
                              <a:latin typeface="Cambria Math" panose="02040503050406030204" pitchFamily="18" charset="0"/>
                              <a:ea typeface="Cambria Math" panose="02040503050406030204" pitchFamily="18" charset="0"/>
                              <a:cs typeface="Calibri"/>
                              <a:sym typeface="Calibri"/>
                            </a:rPr>
                            <m:t>𝜌</m:t>
                          </m:r>
                        </m:e>
                        <m:sup>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𝐸𝑢𝑙𝑒𝑟</m:t>
                          </m:r>
                        </m:sup>
                      </m:sSup>
                      <m:d>
                        <m:d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dPr>
                        <m:e>
                          <m:sSub>
                            <m:sSub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sSubPr>
                            <m:e>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𝑋</m:t>
                              </m:r>
                            </m:e>
                            <m:sub>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𝑖</m:t>
                              </m:r>
                            </m:sub>
                          </m:sSub>
                        </m:e>
                        <m:e>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𝑋</m:t>
                          </m:r>
                        </m:e>
                      </m:d>
                      <m:r>
                        <a:rPr lang="fr-FR" b="0" i="1" smtClean="0">
                          <a:solidFill>
                            <a:schemeClr val="accent2"/>
                          </a:solidFill>
                          <a:latin typeface="Cambria Math" panose="02040503050406030204" pitchFamily="18" charset="0"/>
                          <a:ea typeface="Cambria Math" panose="02040503050406030204" pitchFamily="18" charset="0"/>
                          <a:cs typeface="Calibri"/>
                          <a:sym typeface="Calibri"/>
                        </a:rPr>
                        <m:t>=</m:t>
                      </m:r>
                      <m:func>
                        <m:func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funcPr>
                        <m:fName>
                          <m:limLow>
                            <m:limLow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limLowPr>
                            <m:e>
                              <m:r>
                                <m:rPr>
                                  <m:sty m:val="p"/>
                                </m:rPr>
                                <a:rPr lang="fr-FR" b="0" i="0" smtClean="0">
                                  <a:solidFill>
                                    <a:schemeClr val="accent2"/>
                                  </a:solidFill>
                                  <a:latin typeface="Cambria Math" panose="02040503050406030204" pitchFamily="18" charset="0"/>
                                  <a:ea typeface="Cambria Math" panose="02040503050406030204" pitchFamily="18" charset="0"/>
                                  <a:cs typeface="Calibri"/>
                                  <a:sym typeface="Calibri"/>
                                </a:rPr>
                                <m:t>lim</m:t>
                              </m:r>
                            </m:e>
                            <m:lim>
                              <m:r>
                                <a:rPr lang="fr-FR" b="0" i="1" smtClean="0">
                                  <a:solidFill>
                                    <a:schemeClr val="accent2"/>
                                  </a:solidFill>
                                  <a:latin typeface="Cambria Math" panose="02040503050406030204" pitchFamily="18" charset="0"/>
                                  <a:ea typeface="Cambria Math" panose="02040503050406030204" pitchFamily="18" charset="0"/>
                                  <a:cs typeface="Calibri"/>
                                  <a:sym typeface="Calibri"/>
                                </a:rPr>
                                <m:t>h</m:t>
                              </m:r>
                              <m:r>
                                <a:rPr lang="fr-FR" b="0" i="1" smtClean="0">
                                  <a:solidFill>
                                    <a:schemeClr val="accent2"/>
                                  </a:solidFill>
                                  <a:latin typeface="Cambria Math" panose="02040503050406030204" pitchFamily="18" charset="0"/>
                                  <a:ea typeface="Cambria Math" panose="02040503050406030204" pitchFamily="18" charset="0"/>
                                  <a:cs typeface="Calibri"/>
                                  <a:sym typeface="Calibri"/>
                                </a:rPr>
                                <m:t>→</m:t>
                              </m:r>
                              <m:r>
                                <a:rPr lang="fr-FR" b="0" i="1" smtClean="0">
                                  <a:solidFill>
                                    <a:schemeClr val="accent2"/>
                                  </a:solidFill>
                                  <a:latin typeface="Cambria Math" panose="02040503050406030204" pitchFamily="18" charset="0"/>
                                  <a:ea typeface="Cambria Math" panose="02040503050406030204" pitchFamily="18" charset="0"/>
                                  <a:cs typeface="Calibri"/>
                                  <a:sym typeface="Calibri"/>
                                </a:rPr>
                                <m:t>0</m:t>
                              </m:r>
                            </m:lim>
                          </m:limLow>
                        </m:fName>
                        <m:e>
                          <m:f>
                            <m:f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fPr>
                            <m:num>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𝜌</m:t>
                              </m:r>
                              <m:d>
                                <m:d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dPr>
                                <m:e>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𝑋</m:t>
                                  </m:r>
                                </m:e>
                              </m:d>
                              <m:r>
                                <a:rPr lang="fr-FR" b="0" i="1" smtClean="0">
                                  <a:solidFill>
                                    <a:schemeClr val="accent2"/>
                                  </a:solidFill>
                                  <a:latin typeface="Cambria Math" panose="02040503050406030204" pitchFamily="18" charset="0"/>
                                  <a:ea typeface="Cambria Math" panose="02040503050406030204" pitchFamily="18" charset="0"/>
                                  <a:cs typeface="Calibri"/>
                                  <a:sym typeface="Calibri"/>
                                </a:rPr>
                                <m:t>−</m:t>
                              </m:r>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𝜌</m:t>
                              </m:r>
                              <m:r>
                                <a:rPr lang="fr-FR" b="0" i="1" smtClean="0">
                                  <a:solidFill>
                                    <a:schemeClr val="accent2"/>
                                  </a:solidFill>
                                  <a:latin typeface="Cambria Math" panose="02040503050406030204" pitchFamily="18" charset="0"/>
                                  <a:ea typeface="Cambria Math" panose="02040503050406030204" pitchFamily="18" charset="0"/>
                                  <a:cs typeface="Calibri"/>
                                  <a:sym typeface="Calibri"/>
                                </a:rPr>
                                <m:t>(</m:t>
                              </m:r>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𝑋</m:t>
                              </m:r>
                              <m:r>
                                <a:rPr lang="fr-FR" b="0" i="1" smtClean="0">
                                  <a:solidFill>
                                    <a:schemeClr val="accent2"/>
                                  </a:solidFill>
                                  <a:latin typeface="Cambria Math" panose="02040503050406030204" pitchFamily="18" charset="0"/>
                                  <a:ea typeface="Cambria Math" panose="02040503050406030204" pitchFamily="18" charset="0"/>
                                  <a:cs typeface="Calibri"/>
                                  <a:sym typeface="Calibri"/>
                                </a:rPr>
                                <m:t>−</m:t>
                              </m:r>
                              <m:r>
                                <a:rPr lang="fr-FR" b="0" i="1" smtClean="0">
                                  <a:solidFill>
                                    <a:schemeClr val="accent2"/>
                                  </a:solidFill>
                                  <a:latin typeface="Cambria Math" panose="02040503050406030204" pitchFamily="18" charset="0"/>
                                  <a:ea typeface="Cambria Math" panose="02040503050406030204" pitchFamily="18" charset="0"/>
                                  <a:cs typeface="Calibri"/>
                                  <a:sym typeface="Calibri"/>
                                </a:rPr>
                                <m:t>h</m:t>
                              </m:r>
                              <m:sSub>
                                <m:sSub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sSubPr>
                                <m:e>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𝑋</m:t>
                                  </m:r>
                                </m:e>
                                <m:sub>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𝑖</m:t>
                                  </m:r>
                                </m:sub>
                              </m:sSub>
                              <m:r>
                                <a:rPr lang="fr-FR" b="0" i="1" smtClean="0">
                                  <a:solidFill>
                                    <a:schemeClr val="accent2"/>
                                  </a:solidFill>
                                  <a:latin typeface="Cambria Math" panose="02040503050406030204" pitchFamily="18" charset="0"/>
                                  <a:ea typeface="Cambria Math" panose="02040503050406030204" pitchFamily="18" charset="0"/>
                                  <a:cs typeface="Calibri"/>
                                  <a:sym typeface="Calibri"/>
                                </a:rPr>
                                <m:t>)</m:t>
                              </m:r>
                            </m:num>
                            <m:den>
                              <m:r>
                                <a:rPr lang="fr-FR" b="0" i="1" smtClean="0">
                                  <a:solidFill>
                                    <a:schemeClr val="accent2"/>
                                  </a:solidFill>
                                  <a:latin typeface="Cambria Math" panose="02040503050406030204" pitchFamily="18" charset="0"/>
                                  <a:ea typeface="Cambria Math" panose="02040503050406030204" pitchFamily="18" charset="0"/>
                                  <a:cs typeface="Calibri"/>
                                  <a:sym typeface="Calibri"/>
                                </a:rPr>
                                <m:t>h</m:t>
                              </m:r>
                            </m:den>
                          </m:f>
                        </m:e>
                      </m:func>
                    </m:oMath>
                  </m:oMathPara>
                </a14:m>
                <a:endParaRPr lang="fr-FR" dirty="0">
                  <a:solidFill>
                    <a:schemeClr val="accent2"/>
                  </a:solidFill>
                  <a:latin typeface="Calibri"/>
                  <a:cs typeface="Calibri"/>
                  <a:sym typeface="Calibri"/>
                </a:endParaRPr>
              </a:p>
              <a:p>
                <a:pPr algn="just"/>
                <a:endParaRPr lang="fr-FR" dirty="0">
                  <a:solidFill>
                    <a:schemeClr val="accent2"/>
                  </a:solidFill>
                </a:endParaRPr>
              </a:p>
              <a:p>
                <a:pPr algn="just"/>
                <a:endParaRPr lang="fr-FR" dirty="0">
                  <a:solidFill>
                    <a:schemeClr val="dk1"/>
                  </a:solidFill>
                  <a:latin typeface="Arial"/>
                  <a:ea typeface="Arial"/>
                  <a:cs typeface="Arial"/>
                  <a:sym typeface="Arial"/>
                </a:endParaRPr>
              </a:p>
            </p:txBody>
          </p:sp>
        </mc:Choice>
        <mc:Fallback xmlns="">
          <p:sp>
            <p:nvSpPr>
              <p:cNvPr id="609" name="Google Shape;609;p68"/>
              <p:cNvSpPr txBox="1">
                <a:spLocks noRot="1" noChangeAspect="1" noMove="1" noResize="1" noEditPoints="1" noAdjustHandles="1" noChangeArrowheads="1" noChangeShapeType="1" noTextEdit="1"/>
              </p:cNvSpPr>
              <p:nvPr/>
            </p:nvSpPr>
            <p:spPr>
              <a:xfrm>
                <a:off x="607101" y="3829574"/>
                <a:ext cx="7929797" cy="1830141"/>
              </a:xfrm>
              <a:prstGeom prst="rect">
                <a:avLst/>
              </a:prstGeom>
              <a:blipFill>
                <a:blip r:embed="rId3"/>
                <a:stretch>
                  <a:fillRect/>
                </a:stretch>
              </a:blipFill>
              <a:ln w="381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11" name="Google Shape;611;p68"/>
              <p:cNvSpPr txBox="1"/>
              <p:nvPr/>
            </p:nvSpPr>
            <p:spPr>
              <a:xfrm>
                <a:off x="260182" y="779155"/>
                <a:ext cx="8264739" cy="2397670"/>
              </a:xfrm>
              <a:prstGeom prst="rect">
                <a:avLst/>
              </a:prstGeom>
              <a:noFill/>
              <a:ln>
                <a:noFill/>
              </a:ln>
            </p:spPr>
            <p:txBody>
              <a:bodyPr spcFirstLastPara="1" wrap="square" lIns="91425" tIns="91425" rIns="91425" bIns="91425" anchor="t" anchorCtr="0">
                <a:noAutofit/>
              </a:bodyPr>
              <a:lstStyle/>
              <a:p>
                <a:r>
                  <a:rPr lang="fr-FR" b="1" dirty="0">
                    <a:solidFill>
                      <a:schemeClr val="accent2"/>
                    </a:solidFill>
                    <a:latin typeface="Calibri" panose="020F0502020204030204" pitchFamily="34" charset="0"/>
                    <a:cs typeface="Calibri" panose="020F0502020204030204" pitchFamily="34" charset="0"/>
                  </a:rPr>
                  <a:t>Notations et hypothèses :</a:t>
                </a:r>
                <a:endParaRPr lang="fr-FR" dirty="0">
                  <a:solidFill>
                    <a:schemeClr val="accent2"/>
                  </a:solidFill>
                  <a:latin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ü"/>
                </a:pPr>
                <a14:m>
                  <m:oMath xmlns:m="http://schemas.openxmlformats.org/officeDocument/2006/math">
                    <m:r>
                      <a:rPr lang="fr-FR" i="1" smtClean="0">
                        <a:solidFill>
                          <a:schemeClr val="accent2"/>
                        </a:solidFill>
                        <a:latin typeface="Cambria Math" panose="02040503050406030204" pitchFamily="18" charset="0"/>
                        <a:ea typeface="Cambria Math" panose="02040503050406030204" pitchFamily="18" charset="0"/>
                      </a:rPr>
                      <m:t>𝜌</m:t>
                    </m:r>
                    <m:r>
                      <a:rPr lang="fr-FR" b="0" i="1" smtClean="0">
                        <a:solidFill>
                          <a:schemeClr val="accent2"/>
                        </a:solidFill>
                        <a:latin typeface="Cambria Math" panose="02040503050406030204" pitchFamily="18" charset="0"/>
                        <a:ea typeface="Cambria Math" panose="02040503050406030204" pitchFamily="18" charset="0"/>
                      </a:rPr>
                      <m:t> </m:t>
                    </m:r>
                  </m:oMath>
                </a14:m>
                <a:r>
                  <a:rPr lang="fr-FR" dirty="0">
                    <a:solidFill>
                      <a:schemeClr val="accent2"/>
                    </a:solidFill>
                    <a:latin typeface="Calibri" panose="020F0502020204030204" pitchFamily="34" charset="0"/>
                    <a:cs typeface="Calibri" panose="020F0502020204030204" pitchFamily="34" charset="0"/>
                  </a:rPr>
                  <a:t>est la mesure de risque</a:t>
                </a:r>
              </a:p>
              <a:p>
                <a:pPr marL="285750" indent="-285750">
                  <a:buClr>
                    <a:schemeClr val="accent1"/>
                  </a:buClr>
                  <a:buFont typeface="Wingdings" panose="05000000000000000000" pitchFamily="2" charset="2"/>
                  <a:buChar char="ü"/>
                </a:pPr>
                <a14:m>
                  <m:oMath xmlns:m="http://schemas.openxmlformats.org/officeDocument/2006/math">
                    <m:sSub>
                      <m:sSubPr>
                        <m:ctrlPr>
                          <a:rPr lang="fr-FR"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𝑋</m:t>
                        </m:r>
                      </m:e>
                      <m:sub>
                        <m:r>
                          <a:rPr lang="fr-FR" b="0" i="1" smtClean="0">
                            <a:solidFill>
                              <a:schemeClr val="accent2"/>
                            </a:solidFill>
                            <a:latin typeface="Cambria Math" panose="02040503050406030204" pitchFamily="18" charset="0"/>
                          </a:rPr>
                          <m:t>𝑖</m:t>
                        </m:r>
                      </m:sub>
                    </m:sSub>
                  </m:oMath>
                </a14:m>
                <a:r>
                  <a:rPr lang="fr-FR" dirty="0">
                    <a:solidFill>
                      <a:schemeClr val="accent2"/>
                    </a:solidFill>
                    <a:latin typeface="Calibri" panose="020F0502020204030204" pitchFamily="34" charset="0"/>
                    <a:cs typeface="Calibri" panose="020F0502020204030204" pitchFamily="34" charset="0"/>
                  </a:rPr>
                  <a:t> est le risque i tel que </a:t>
                </a:r>
                <a14:m>
                  <m:oMath xmlns:m="http://schemas.openxmlformats.org/officeDocument/2006/math">
                    <m:sSub>
                      <m:sSubPr>
                        <m:ctrlPr>
                          <a:rPr lang="fr-FR"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𝑋</m:t>
                        </m:r>
                      </m:e>
                      <m:sub>
                        <m:r>
                          <a:rPr lang="fr-FR" b="0" i="1" smtClean="0">
                            <a:solidFill>
                              <a:schemeClr val="accent2"/>
                            </a:solidFill>
                            <a:latin typeface="Cambria Math" panose="02040503050406030204" pitchFamily="18" charset="0"/>
                          </a:rPr>
                          <m:t>𝑖</m:t>
                        </m:r>
                      </m:sub>
                    </m:sSub>
                    <m:r>
                      <a:rPr lang="fr-FR" b="0" i="1" smtClean="0">
                        <a:solidFill>
                          <a:schemeClr val="accent2"/>
                        </a:solidFill>
                        <a:latin typeface="Cambria Math" panose="02040503050406030204" pitchFamily="18" charset="0"/>
                      </a:rPr>
                      <m:t> </m:t>
                    </m:r>
                    <m:r>
                      <a:rPr lang="fr-FR" i="1" smtClean="0">
                        <a:solidFill>
                          <a:schemeClr val="accent2"/>
                        </a:solidFill>
                        <a:latin typeface="Cambria Math" panose="02040503050406030204" pitchFamily="18" charset="0"/>
                        <a:ea typeface="Cambria Math" panose="02040503050406030204" pitchFamily="18" charset="0"/>
                      </a:rPr>
                      <m:t>~</m:t>
                    </m:r>
                    <m:r>
                      <a:rPr lang="fr-FR" b="0" i="1" smtClean="0">
                        <a:solidFill>
                          <a:schemeClr val="accent2"/>
                        </a:solidFill>
                        <a:latin typeface="Cambria Math" panose="02040503050406030204" pitchFamily="18" charset="0"/>
                        <a:ea typeface="Cambria Math" panose="02040503050406030204" pitchFamily="18" charset="0"/>
                      </a:rPr>
                      <m:t> </m:t>
                    </m:r>
                    <m:r>
                      <a:rPr lang="fr-FR" i="1" smtClean="0">
                        <a:solidFill>
                          <a:schemeClr val="accent2"/>
                        </a:solidFill>
                        <a:latin typeface="Cambria Math" panose="02040503050406030204" pitchFamily="18" charset="0"/>
                        <a:ea typeface="Cambria Math" panose="02040503050406030204" pitchFamily="18" charset="0"/>
                      </a:rPr>
                      <m:t>𝒩</m:t>
                    </m:r>
                    <m:d>
                      <m:dPr>
                        <m:ctrlPr>
                          <a:rPr lang="fr-FR" b="0" i="1" smtClean="0">
                            <a:solidFill>
                              <a:schemeClr val="accent2"/>
                            </a:solidFill>
                            <a:latin typeface="Cambria Math" panose="02040503050406030204" pitchFamily="18" charset="0"/>
                            <a:ea typeface="Cambria Math" panose="02040503050406030204" pitchFamily="18" charset="0"/>
                          </a:rPr>
                        </m:ctrlPr>
                      </m:dPr>
                      <m:e>
                        <m:r>
                          <a:rPr lang="fr-FR" i="1">
                            <a:solidFill>
                              <a:schemeClr val="accent2"/>
                            </a:solidFill>
                            <a:latin typeface="Cambria Math" panose="02040503050406030204" pitchFamily="18" charset="0"/>
                            <a:ea typeface="Cambria Math" panose="02040503050406030204" pitchFamily="18" charset="0"/>
                          </a:rPr>
                          <m:t>0</m:t>
                        </m:r>
                        <m:r>
                          <a:rPr lang="fr-FR" i="1">
                            <a:solidFill>
                              <a:schemeClr val="accent2"/>
                            </a:solidFill>
                            <a:latin typeface="Cambria Math" panose="02040503050406030204" pitchFamily="18" charset="0"/>
                            <a:ea typeface="Cambria Math" panose="02040503050406030204" pitchFamily="18" charset="0"/>
                          </a:rPr>
                          <m:t>, </m:t>
                        </m:r>
                        <m:sSup>
                          <m:sSupPr>
                            <m:ctrlPr>
                              <a:rPr lang="fr-FR" i="1">
                                <a:solidFill>
                                  <a:schemeClr val="accent2"/>
                                </a:solidFill>
                                <a:latin typeface="Cambria Math" panose="02040503050406030204" pitchFamily="18" charset="0"/>
                                <a:ea typeface="Cambria Math" panose="02040503050406030204" pitchFamily="18" charset="0"/>
                              </a:rPr>
                            </m:ctrlPr>
                          </m:sSupPr>
                          <m:e>
                            <m:d>
                              <m:dPr>
                                <m:ctrlPr>
                                  <a:rPr lang="fr-FR" i="1">
                                    <a:solidFill>
                                      <a:schemeClr val="accent2"/>
                                    </a:solidFill>
                                    <a:latin typeface="Cambria Math" panose="02040503050406030204" pitchFamily="18" charset="0"/>
                                    <a:ea typeface="Cambria Math" panose="02040503050406030204" pitchFamily="18" charset="0"/>
                                  </a:rPr>
                                </m:ctrlPr>
                              </m:dPr>
                              <m:e>
                                <m:f>
                                  <m:fPr>
                                    <m:ctrlPr>
                                      <a:rPr lang="fr-FR" i="1">
                                        <a:solidFill>
                                          <a:schemeClr val="accent2"/>
                                        </a:solidFill>
                                        <a:latin typeface="Cambria Math" panose="02040503050406030204" pitchFamily="18" charset="0"/>
                                        <a:ea typeface="Cambria Math" panose="02040503050406030204" pitchFamily="18" charset="0"/>
                                      </a:rPr>
                                    </m:ctrlPr>
                                  </m:fPr>
                                  <m:num>
                                    <m:r>
                                      <a:rPr lang="fr-FR" i="1">
                                        <a:solidFill>
                                          <a:schemeClr val="accent2"/>
                                        </a:solidFill>
                                        <a:latin typeface="Cambria Math" panose="02040503050406030204" pitchFamily="18" charset="0"/>
                                        <a:ea typeface="Cambria Math" panose="02040503050406030204" pitchFamily="18" charset="0"/>
                                      </a:rPr>
                                      <m:t>𝜌</m:t>
                                    </m:r>
                                    <m:r>
                                      <a:rPr lang="fr-FR" i="1">
                                        <a:solidFill>
                                          <a:schemeClr val="accent2"/>
                                        </a:solidFill>
                                        <a:latin typeface="Cambria Math" panose="02040503050406030204" pitchFamily="18" charset="0"/>
                                        <a:ea typeface="Cambria Math" panose="02040503050406030204" pitchFamily="18" charset="0"/>
                                      </a:rPr>
                                      <m:t>(</m:t>
                                    </m:r>
                                    <m:sSub>
                                      <m:sSubPr>
                                        <m:ctrlPr>
                                          <a:rPr lang="fr-FR" i="1">
                                            <a:solidFill>
                                              <a:schemeClr val="accent2"/>
                                            </a:solidFill>
                                            <a:latin typeface="Cambria Math" panose="02040503050406030204" pitchFamily="18" charset="0"/>
                                            <a:ea typeface="Cambria Math" panose="02040503050406030204" pitchFamily="18" charset="0"/>
                                          </a:rPr>
                                        </m:ctrlPr>
                                      </m:sSubPr>
                                      <m:e>
                                        <m:r>
                                          <a:rPr lang="fr-FR" i="1">
                                            <a:solidFill>
                                              <a:schemeClr val="accent2"/>
                                            </a:solidFill>
                                            <a:latin typeface="Cambria Math" panose="02040503050406030204" pitchFamily="18" charset="0"/>
                                            <a:ea typeface="Cambria Math" panose="02040503050406030204" pitchFamily="18" charset="0"/>
                                          </a:rPr>
                                          <m:t>𝑋</m:t>
                                        </m:r>
                                      </m:e>
                                      <m:sub>
                                        <m:r>
                                          <a:rPr lang="fr-FR" i="1">
                                            <a:solidFill>
                                              <a:schemeClr val="accent2"/>
                                            </a:solidFill>
                                            <a:latin typeface="Cambria Math" panose="02040503050406030204" pitchFamily="18" charset="0"/>
                                            <a:ea typeface="Cambria Math" panose="02040503050406030204" pitchFamily="18" charset="0"/>
                                          </a:rPr>
                                          <m:t>𝑖</m:t>
                                        </m:r>
                                      </m:sub>
                                    </m:sSub>
                                    <m:r>
                                      <a:rPr lang="fr-FR" b="0" i="1" smtClean="0">
                                        <a:solidFill>
                                          <a:schemeClr val="accent2"/>
                                        </a:solidFill>
                                        <a:latin typeface="Cambria Math" panose="02040503050406030204" pitchFamily="18" charset="0"/>
                                        <a:ea typeface="Cambria Math" panose="02040503050406030204" pitchFamily="18" charset="0"/>
                                      </a:rPr>
                                      <m:t>)</m:t>
                                    </m:r>
                                  </m:num>
                                  <m:den>
                                    <m:sSub>
                                      <m:sSubPr>
                                        <m:ctrlPr>
                                          <a:rPr lang="fr-FR" i="1">
                                            <a:solidFill>
                                              <a:schemeClr val="accent2"/>
                                            </a:solidFill>
                                            <a:latin typeface="Cambria Math" panose="02040503050406030204" pitchFamily="18" charset="0"/>
                                            <a:ea typeface="Cambria Math" panose="02040503050406030204" pitchFamily="18" charset="0"/>
                                          </a:rPr>
                                        </m:ctrlPr>
                                      </m:sSubPr>
                                      <m:e>
                                        <m:r>
                                          <a:rPr lang="fr-FR" i="1">
                                            <a:solidFill>
                                              <a:schemeClr val="accent2"/>
                                            </a:solidFill>
                                            <a:latin typeface="Cambria Math" panose="02040503050406030204" pitchFamily="18" charset="0"/>
                                            <a:ea typeface="Cambria Math" panose="02040503050406030204" pitchFamily="18" charset="0"/>
                                          </a:rPr>
                                          <m:t>𝑞</m:t>
                                        </m:r>
                                      </m:e>
                                      <m:sub>
                                        <m:r>
                                          <a:rPr lang="fr-FR" i="1">
                                            <a:solidFill>
                                              <a:schemeClr val="accent2"/>
                                            </a:solidFill>
                                            <a:latin typeface="Cambria Math" panose="02040503050406030204" pitchFamily="18" charset="0"/>
                                            <a:ea typeface="Cambria Math" panose="02040503050406030204" pitchFamily="18" charset="0"/>
                                          </a:rPr>
                                          <m:t>𝛼</m:t>
                                        </m:r>
                                      </m:sub>
                                    </m:sSub>
                                  </m:den>
                                </m:f>
                              </m:e>
                            </m:d>
                          </m:e>
                          <m:sup>
                            <m:r>
                              <a:rPr lang="fr-FR" i="1">
                                <a:solidFill>
                                  <a:schemeClr val="accent2"/>
                                </a:solidFill>
                                <a:latin typeface="Cambria Math" panose="02040503050406030204" pitchFamily="18" charset="0"/>
                                <a:ea typeface="Cambria Math" panose="02040503050406030204" pitchFamily="18" charset="0"/>
                              </a:rPr>
                              <m:t>2</m:t>
                            </m:r>
                          </m:sup>
                        </m:sSup>
                      </m:e>
                    </m:d>
                  </m:oMath>
                </a14:m>
                <a:r>
                  <a:rPr lang="fr-FR" dirty="0">
                    <a:solidFill>
                      <a:schemeClr val="accent2"/>
                    </a:solidFill>
                    <a:latin typeface="Calibri" panose="020F0502020204030204" pitchFamily="34" charset="0"/>
                    <a:cs typeface="Calibri" panose="020F0502020204030204" pitchFamily="34" charset="0"/>
                  </a:rPr>
                  <a:t> avec </a:t>
                </a:r>
                <a14:m>
                  <m:oMath xmlns:m="http://schemas.openxmlformats.org/officeDocument/2006/math">
                    <m:sSub>
                      <m:sSubPr>
                        <m:ctrlPr>
                          <a:rPr lang="fr-FR"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𝑞</m:t>
                        </m:r>
                      </m:e>
                      <m:sub>
                        <m:r>
                          <a:rPr lang="fr-FR" i="1" smtClean="0">
                            <a:solidFill>
                              <a:schemeClr val="accent2"/>
                            </a:solidFill>
                            <a:latin typeface="Cambria Math" panose="02040503050406030204" pitchFamily="18" charset="0"/>
                            <a:ea typeface="Cambria Math" panose="02040503050406030204" pitchFamily="18" charset="0"/>
                          </a:rPr>
                          <m:t>𝛼</m:t>
                        </m:r>
                      </m:sub>
                    </m:sSub>
                  </m:oMath>
                </a14:m>
                <a:r>
                  <a:rPr lang="fr-FR" dirty="0">
                    <a:solidFill>
                      <a:schemeClr val="accent2"/>
                    </a:solidFill>
                    <a:latin typeface="Calibri" panose="020F0502020204030204" pitchFamily="34" charset="0"/>
                    <a:cs typeface="Calibri" panose="020F0502020204030204" pitchFamily="34" charset="0"/>
                  </a:rPr>
                  <a:t> le quantile d’ordre </a:t>
                </a:r>
                <a14:m>
                  <m:oMath xmlns:m="http://schemas.openxmlformats.org/officeDocument/2006/math">
                    <m:r>
                      <a:rPr lang="fr-FR" i="1" smtClean="0">
                        <a:solidFill>
                          <a:schemeClr val="accent2"/>
                        </a:solidFill>
                        <a:latin typeface="Cambria Math" panose="02040503050406030204" pitchFamily="18" charset="0"/>
                        <a:ea typeface="Cambria Math" panose="02040503050406030204" pitchFamily="18" charset="0"/>
                      </a:rPr>
                      <m:t>𝛼</m:t>
                    </m:r>
                  </m:oMath>
                </a14:m>
                <a:r>
                  <a:rPr lang="fr-FR" dirty="0">
                    <a:solidFill>
                      <a:schemeClr val="accent2"/>
                    </a:solidFill>
                    <a:latin typeface="Calibri" panose="020F0502020204030204" pitchFamily="34" charset="0"/>
                    <a:cs typeface="Calibri" panose="020F0502020204030204" pitchFamily="34" charset="0"/>
                  </a:rPr>
                  <a:t> d’une loi normale centrée réduite</a:t>
                </a:r>
              </a:p>
              <a:p>
                <a:pPr marL="285750" indent="-285750">
                  <a:buClr>
                    <a:schemeClr val="accent1"/>
                  </a:buClr>
                  <a:buFont typeface="Wingdings" panose="05000000000000000000" pitchFamily="2" charset="2"/>
                  <a:buChar char="ü"/>
                </a:pPr>
                <a14:m>
                  <m:oMath xmlns:m="http://schemas.openxmlformats.org/officeDocument/2006/math">
                    <m:r>
                      <a:rPr lang="fr-FR" b="0" i="1" smtClean="0">
                        <a:solidFill>
                          <a:schemeClr val="accent2"/>
                        </a:solidFill>
                        <a:latin typeface="Cambria Math" panose="02040503050406030204" pitchFamily="18" charset="0"/>
                      </a:rPr>
                      <m:t>𝑋</m:t>
                    </m:r>
                  </m:oMath>
                </a14:m>
                <a:r>
                  <a:rPr lang="fr-FR" dirty="0">
                    <a:solidFill>
                      <a:schemeClr val="accent2"/>
                    </a:solidFill>
                    <a:latin typeface="Calibri" panose="020F0502020204030204" pitchFamily="34" charset="0"/>
                    <a:cs typeface="Calibri" panose="020F0502020204030204" pitchFamily="34" charset="0"/>
                  </a:rPr>
                  <a:t> est le risque global tel que </a:t>
                </a:r>
                <a14:m>
                  <m:oMath xmlns:m="http://schemas.openxmlformats.org/officeDocument/2006/math">
                    <m:r>
                      <a:rPr lang="fr-FR" b="0" i="1" smtClean="0">
                        <a:solidFill>
                          <a:schemeClr val="accent2"/>
                        </a:solidFill>
                        <a:latin typeface="Cambria Math" panose="02040503050406030204" pitchFamily="18" charset="0"/>
                      </a:rPr>
                      <m:t>𝑋</m:t>
                    </m:r>
                    <m:r>
                      <a:rPr lang="fr-FR" b="0" i="1" smtClean="0">
                        <a:solidFill>
                          <a:schemeClr val="accent2"/>
                        </a:solidFill>
                        <a:latin typeface="Cambria Math" panose="02040503050406030204" pitchFamily="18" charset="0"/>
                      </a:rPr>
                      <m:t>= </m:t>
                    </m:r>
                    <m:nary>
                      <m:naryPr>
                        <m:chr m:val="∑"/>
                        <m:ctrlPr>
                          <a:rPr lang="fr-FR" b="0" i="1" smtClean="0">
                            <a:solidFill>
                              <a:schemeClr val="accent2"/>
                            </a:solidFill>
                            <a:latin typeface="Cambria Math" panose="02040503050406030204" pitchFamily="18" charset="0"/>
                          </a:rPr>
                        </m:ctrlPr>
                      </m:naryPr>
                      <m:sub>
                        <m:r>
                          <m:rPr>
                            <m:brk m:alnAt="23"/>
                          </m:rPr>
                          <a:rPr lang="fr-FR" b="0" i="1" smtClean="0">
                            <a:solidFill>
                              <a:schemeClr val="accent2"/>
                            </a:solidFill>
                            <a:latin typeface="Cambria Math" panose="02040503050406030204" pitchFamily="18" charset="0"/>
                          </a:rPr>
                          <m:t>𝑖</m:t>
                        </m:r>
                        <m:r>
                          <a:rPr lang="fr-FR" b="0" i="1" smtClean="0">
                            <a:solidFill>
                              <a:schemeClr val="accent2"/>
                            </a:solidFill>
                            <a:latin typeface="Cambria Math" panose="02040503050406030204" pitchFamily="18" charset="0"/>
                          </a:rPr>
                          <m:t>=</m:t>
                        </m:r>
                        <m:r>
                          <a:rPr lang="fr-FR" b="0" i="1" smtClean="0">
                            <a:solidFill>
                              <a:schemeClr val="accent2"/>
                            </a:solidFill>
                            <a:latin typeface="Cambria Math" panose="02040503050406030204" pitchFamily="18" charset="0"/>
                          </a:rPr>
                          <m:t>1</m:t>
                        </m:r>
                      </m:sub>
                      <m:sup>
                        <m:r>
                          <a:rPr lang="fr-FR" b="0" i="1" smtClean="0">
                            <a:solidFill>
                              <a:schemeClr val="accent2"/>
                            </a:solidFill>
                            <a:latin typeface="Cambria Math" panose="02040503050406030204" pitchFamily="18" charset="0"/>
                          </a:rPr>
                          <m:t>𝑛</m:t>
                        </m:r>
                      </m:sup>
                      <m:e>
                        <m:sSub>
                          <m:sSubPr>
                            <m:ctrlPr>
                              <a:rPr lang="fr-FR" b="0" i="1" smtClean="0">
                                <a:solidFill>
                                  <a:schemeClr val="accent2"/>
                                </a:solidFill>
                                <a:latin typeface="Cambria Math" panose="02040503050406030204" pitchFamily="18" charset="0"/>
                              </a:rPr>
                            </m:ctrlPr>
                          </m:sSubPr>
                          <m:e>
                            <m:r>
                              <a:rPr lang="fr-FR" b="0" i="1" smtClean="0">
                                <a:solidFill>
                                  <a:schemeClr val="accent2"/>
                                </a:solidFill>
                                <a:latin typeface="Cambria Math" panose="02040503050406030204" pitchFamily="18" charset="0"/>
                              </a:rPr>
                              <m:t>𝑋</m:t>
                            </m:r>
                          </m:e>
                          <m:sub>
                            <m:r>
                              <a:rPr lang="fr-FR" b="0" i="1" smtClean="0">
                                <a:solidFill>
                                  <a:schemeClr val="accent2"/>
                                </a:solidFill>
                                <a:latin typeface="Cambria Math" panose="02040503050406030204" pitchFamily="18" charset="0"/>
                              </a:rPr>
                              <m:t>𝑖</m:t>
                            </m:r>
                          </m:sub>
                        </m:sSub>
                      </m:e>
                    </m:nary>
                  </m:oMath>
                </a14:m>
                <a:r>
                  <a:rPr lang="fr-FR" dirty="0">
                    <a:solidFill>
                      <a:schemeClr val="accent2"/>
                    </a:solidFill>
                    <a:latin typeface="Calibri" panose="020F0502020204030204" pitchFamily="34" charset="0"/>
                    <a:cs typeface="Calibri" panose="020F0502020204030204" pitchFamily="34" charset="0"/>
                  </a:rPr>
                  <a:t> lorsque l’on considère n risques ou segments de risques.</a:t>
                </a:r>
              </a:p>
              <a:p>
                <a:endParaRPr lang="fr-FR" dirty="0">
                  <a:solidFill>
                    <a:schemeClr val="accent2"/>
                  </a:solidFill>
                  <a:latin typeface="Calibri" panose="020F0502020204030204" pitchFamily="34" charset="0"/>
                  <a:cs typeface="Calibri" panose="020F0502020204030204" pitchFamily="34" charset="0"/>
                </a:endParaRPr>
              </a:p>
              <a:p>
                <a:r>
                  <a:rPr lang="fr-FR" dirty="0">
                    <a:solidFill>
                      <a:schemeClr val="accent2"/>
                    </a:solidFill>
                    <a:latin typeface="Calibri" panose="020F0502020204030204" pitchFamily="34" charset="0"/>
                    <a:cs typeface="Calibri" panose="020F0502020204030204" pitchFamily="34" charset="0"/>
                  </a:rPr>
                  <a:t>Par simplification pour la suite, on notera que </a:t>
                </a:r>
                <a14:m>
                  <m:oMath xmlns:m="http://schemas.openxmlformats.org/officeDocument/2006/math">
                    <m:sSub>
                      <m:sSubPr>
                        <m:ctrlPr>
                          <a:rPr lang="fr-FR" i="1">
                            <a:solidFill>
                              <a:schemeClr val="accent2"/>
                            </a:solidFill>
                            <a:latin typeface="Cambria Math" panose="02040503050406030204" pitchFamily="18" charset="0"/>
                          </a:rPr>
                        </m:ctrlPr>
                      </m:sSubPr>
                      <m:e>
                        <m:r>
                          <a:rPr lang="fr-FR" i="1">
                            <a:solidFill>
                              <a:schemeClr val="accent2"/>
                            </a:solidFill>
                            <a:latin typeface="Cambria Math" panose="02040503050406030204" pitchFamily="18" charset="0"/>
                          </a:rPr>
                          <m:t>𝑋</m:t>
                        </m:r>
                      </m:e>
                      <m:sub>
                        <m:r>
                          <a:rPr lang="fr-FR" i="1">
                            <a:solidFill>
                              <a:schemeClr val="accent2"/>
                            </a:solidFill>
                            <a:latin typeface="Cambria Math" panose="02040503050406030204" pitchFamily="18" charset="0"/>
                          </a:rPr>
                          <m:t>𝑖</m:t>
                        </m:r>
                      </m:sub>
                    </m:sSub>
                    <m:r>
                      <a:rPr lang="fr-FR" b="0" i="1" smtClean="0">
                        <a:solidFill>
                          <a:schemeClr val="accent2"/>
                        </a:solidFill>
                        <a:latin typeface="Cambria Math" panose="02040503050406030204" pitchFamily="18" charset="0"/>
                      </a:rPr>
                      <m:t> </m:t>
                    </m:r>
                    <m:r>
                      <a:rPr lang="fr-FR" i="1">
                        <a:solidFill>
                          <a:schemeClr val="accent2"/>
                        </a:solidFill>
                        <a:latin typeface="Cambria Math" panose="02040503050406030204" pitchFamily="18" charset="0"/>
                        <a:ea typeface="Cambria Math" panose="02040503050406030204" pitchFamily="18" charset="0"/>
                      </a:rPr>
                      <m:t>~</m:t>
                    </m:r>
                    <m:r>
                      <a:rPr lang="fr-FR" b="0" i="1" smtClean="0">
                        <a:solidFill>
                          <a:schemeClr val="accent2"/>
                        </a:solidFill>
                        <a:latin typeface="Cambria Math" panose="02040503050406030204" pitchFamily="18" charset="0"/>
                        <a:ea typeface="Cambria Math" panose="02040503050406030204" pitchFamily="18" charset="0"/>
                      </a:rPr>
                      <m:t> </m:t>
                    </m:r>
                    <m:r>
                      <a:rPr lang="fr-FR" i="1">
                        <a:solidFill>
                          <a:schemeClr val="accent2"/>
                        </a:solidFill>
                        <a:latin typeface="Cambria Math" panose="02040503050406030204" pitchFamily="18" charset="0"/>
                        <a:ea typeface="Cambria Math" panose="02040503050406030204" pitchFamily="18" charset="0"/>
                      </a:rPr>
                      <m:t>𝒩</m:t>
                    </m:r>
                    <m:d>
                      <m:dPr>
                        <m:ctrlPr>
                          <a:rPr lang="fr-FR" i="1">
                            <a:solidFill>
                              <a:schemeClr val="accent2"/>
                            </a:solidFill>
                            <a:latin typeface="Cambria Math" panose="02040503050406030204" pitchFamily="18" charset="0"/>
                            <a:ea typeface="Cambria Math" panose="02040503050406030204" pitchFamily="18" charset="0"/>
                          </a:rPr>
                        </m:ctrlPr>
                      </m:dPr>
                      <m:e>
                        <m:sSub>
                          <m:sSubPr>
                            <m:ctrlPr>
                              <a:rPr lang="fr-FR" i="1" smtClean="0">
                                <a:solidFill>
                                  <a:schemeClr val="accent2"/>
                                </a:solidFill>
                                <a:latin typeface="Cambria Math" panose="02040503050406030204" pitchFamily="18" charset="0"/>
                                <a:ea typeface="Cambria Math" panose="02040503050406030204" pitchFamily="18" charset="0"/>
                              </a:rPr>
                            </m:ctrlPr>
                          </m:sSubPr>
                          <m:e>
                            <m:r>
                              <a:rPr lang="fr-FR" i="1" smtClean="0">
                                <a:solidFill>
                                  <a:schemeClr val="accent2"/>
                                </a:solidFill>
                                <a:latin typeface="Cambria Math" panose="02040503050406030204" pitchFamily="18" charset="0"/>
                                <a:ea typeface="Cambria Math" panose="02040503050406030204" pitchFamily="18" charset="0"/>
                              </a:rPr>
                              <m:t>𝜇</m:t>
                            </m:r>
                          </m:e>
                          <m:sub>
                            <m:r>
                              <a:rPr lang="fr-FR" b="0" i="1" smtClean="0">
                                <a:solidFill>
                                  <a:schemeClr val="accent2"/>
                                </a:solidFill>
                                <a:latin typeface="Cambria Math" panose="02040503050406030204" pitchFamily="18" charset="0"/>
                                <a:ea typeface="Cambria Math" panose="02040503050406030204" pitchFamily="18" charset="0"/>
                              </a:rPr>
                              <m:t>𝑖</m:t>
                            </m:r>
                          </m:sub>
                        </m:sSub>
                        <m:r>
                          <a:rPr lang="fr-FR" b="0" i="1" smtClean="0">
                            <a:solidFill>
                              <a:schemeClr val="accent2"/>
                            </a:solidFill>
                            <a:latin typeface="Cambria Math" panose="02040503050406030204" pitchFamily="18" charset="0"/>
                            <a:ea typeface="Cambria Math" panose="02040503050406030204" pitchFamily="18" charset="0"/>
                          </a:rPr>
                          <m:t>,</m:t>
                        </m:r>
                        <m:sSubSup>
                          <m:sSubSupPr>
                            <m:ctrlPr>
                              <a:rPr lang="fr-FR" b="0" i="1" smtClean="0">
                                <a:solidFill>
                                  <a:schemeClr val="accent2"/>
                                </a:solidFill>
                                <a:latin typeface="Cambria Math" panose="02040503050406030204" pitchFamily="18" charset="0"/>
                                <a:ea typeface="Cambria Math" panose="02040503050406030204" pitchFamily="18" charset="0"/>
                              </a:rPr>
                            </m:ctrlPr>
                          </m:sSubSupPr>
                          <m:e>
                            <m:r>
                              <a:rPr lang="fr-FR" b="0" i="1" smtClean="0">
                                <a:solidFill>
                                  <a:schemeClr val="accent2"/>
                                </a:solidFill>
                                <a:latin typeface="Cambria Math" panose="02040503050406030204" pitchFamily="18" charset="0"/>
                                <a:ea typeface="Cambria Math" panose="02040503050406030204" pitchFamily="18" charset="0"/>
                              </a:rPr>
                              <m:t>𝜎</m:t>
                            </m:r>
                          </m:e>
                          <m:sub>
                            <m:r>
                              <a:rPr lang="fr-FR" b="0" i="1" smtClean="0">
                                <a:solidFill>
                                  <a:schemeClr val="accent2"/>
                                </a:solidFill>
                                <a:latin typeface="Cambria Math" panose="02040503050406030204" pitchFamily="18" charset="0"/>
                                <a:ea typeface="Cambria Math" panose="02040503050406030204" pitchFamily="18" charset="0"/>
                              </a:rPr>
                              <m:t>𝑖</m:t>
                            </m:r>
                          </m:sub>
                          <m:sup>
                            <m:r>
                              <a:rPr lang="fr-FR" b="0" i="1" smtClean="0">
                                <a:solidFill>
                                  <a:schemeClr val="accent2"/>
                                </a:solidFill>
                                <a:latin typeface="Cambria Math" panose="02040503050406030204" pitchFamily="18" charset="0"/>
                                <a:ea typeface="Cambria Math" panose="02040503050406030204" pitchFamily="18" charset="0"/>
                              </a:rPr>
                              <m:t>2</m:t>
                            </m:r>
                          </m:sup>
                        </m:sSubSup>
                        <m:r>
                          <a:rPr lang="fr-FR" i="1">
                            <a:solidFill>
                              <a:schemeClr val="accent2"/>
                            </a:solidFill>
                            <a:latin typeface="Cambria Math" panose="02040503050406030204" pitchFamily="18" charset="0"/>
                            <a:ea typeface="Cambria Math" panose="02040503050406030204" pitchFamily="18" charset="0"/>
                          </a:rPr>
                          <m:t> </m:t>
                        </m:r>
                      </m:e>
                    </m:d>
                  </m:oMath>
                </a14:m>
                <a:r>
                  <a:rPr lang="fr-FR" dirty="0">
                    <a:solidFill>
                      <a:schemeClr val="accent2"/>
                    </a:solidFill>
                    <a:latin typeface="Calibri" panose="020F0502020204030204" pitchFamily="34" charset="0"/>
                    <a:cs typeface="Calibri" panose="020F0502020204030204" pitchFamily="34" charset="0"/>
                  </a:rPr>
                  <a:t> et </a:t>
                </a:r>
                <a14:m>
                  <m:oMath xmlns:m="http://schemas.openxmlformats.org/officeDocument/2006/math">
                    <m:r>
                      <m:rPr>
                        <m:sty m:val="p"/>
                      </m:rPr>
                      <a:rPr lang="fr-FR" b="0" i="0" smtClean="0">
                        <a:solidFill>
                          <a:schemeClr val="accent2"/>
                        </a:solidFill>
                        <a:latin typeface="Cambria Math" panose="02040503050406030204" pitchFamily="18" charset="0"/>
                        <a:ea typeface="Cambria Math" panose="02040503050406030204" pitchFamily="18" charset="0"/>
                      </a:rPr>
                      <m:t>X</m:t>
                    </m:r>
                    <m:r>
                      <a:rPr lang="fr-FR" b="0" i="1" smtClean="0">
                        <a:solidFill>
                          <a:schemeClr val="accent2"/>
                        </a:solidFill>
                        <a:latin typeface="Cambria Math" panose="02040503050406030204" pitchFamily="18" charset="0"/>
                        <a:ea typeface="Cambria Math" panose="02040503050406030204" pitchFamily="18" charset="0"/>
                      </a:rPr>
                      <m:t> </m:t>
                    </m:r>
                    <m:r>
                      <a:rPr lang="fr-FR" i="1">
                        <a:solidFill>
                          <a:schemeClr val="accent2"/>
                        </a:solidFill>
                        <a:latin typeface="Cambria Math" panose="02040503050406030204" pitchFamily="18" charset="0"/>
                        <a:ea typeface="Cambria Math" panose="02040503050406030204" pitchFamily="18" charset="0"/>
                      </a:rPr>
                      <m:t>~</m:t>
                    </m:r>
                    <m:r>
                      <a:rPr lang="fr-FR" b="0" i="1" smtClean="0">
                        <a:solidFill>
                          <a:schemeClr val="accent2"/>
                        </a:solidFill>
                        <a:latin typeface="Cambria Math" panose="02040503050406030204" pitchFamily="18" charset="0"/>
                        <a:ea typeface="Cambria Math" panose="02040503050406030204" pitchFamily="18" charset="0"/>
                      </a:rPr>
                      <m:t> </m:t>
                    </m:r>
                    <m:r>
                      <a:rPr lang="fr-FR" i="1">
                        <a:solidFill>
                          <a:schemeClr val="accent2"/>
                        </a:solidFill>
                        <a:latin typeface="Cambria Math" panose="02040503050406030204" pitchFamily="18" charset="0"/>
                        <a:ea typeface="Cambria Math" panose="02040503050406030204" pitchFamily="18" charset="0"/>
                      </a:rPr>
                      <m:t>𝒩</m:t>
                    </m:r>
                    <m:d>
                      <m:dPr>
                        <m:ctrlPr>
                          <a:rPr lang="fr-FR" i="1">
                            <a:solidFill>
                              <a:schemeClr val="accent2"/>
                            </a:solidFill>
                            <a:latin typeface="Cambria Math" panose="02040503050406030204" pitchFamily="18" charset="0"/>
                            <a:ea typeface="Cambria Math" panose="02040503050406030204" pitchFamily="18" charset="0"/>
                          </a:rPr>
                        </m:ctrlPr>
                      </m:dPr>
                      <m:e>
                        <m:sSub>
                          <m:sSubPr>
                            <m:ctrlPr>
                              <a:rPr lang="fr-FR" i="1">
                                <a:solidFill>
                                  <a:schemeClr val="accent2"/>
                                </a:solidFill>
                                <a:latin typeface="Cambria Math" panose="02040503050406030204" pitchFamily="18" charset="0"/>
                                <a:ea typeface="Cambria Math" panose="02040503050406030204" pitchFamily="18" charset="0"/>
                              </a:rPr>
                            </m:ctrlPr>
                          </m:sSubPr>
                          <m:e>
                            <m:r>
                              <a:rPr lang="fr-FR" i="1">
                                <a:solidFill>
                                  <a:schemeClr val="accent2"/>
                                </a:solidFill>
                                <a:latin typeface="Cambria Math" panose="02040503050406030204" pitchFamily="18" charset="0"/>
                                <a:ea typeface="Cambria Math" panose="02040503050406030204" pitchFamily="18" charset="0"/>
                              </a:rPr>
                              <m:t>𝜇</m:t>
                            </m:r>
                          </m:e>
                          <m:sub>
                            <m:r>
                              <a:rPr lang="fr-FR" b="0" i="1" smtClean="0">
                                <a:solidFill>
                                  <a:schemeClr val="accent2"/>
                                </a:solidFill>
                                <a:latin typeface="Cambria Math" panose="02040503050406030204" pitchFamily="18" charset="0"/>
                                <a:ea typeface="Cambria Math" panose="02040503050406030204" pitchFamily="18" charset="0"/>
                              </a:rPr>
                              <m:t>𝑋</m:t>
                            </m:r>
                          </m:sub>
                        </m:sSub>
                        <m:r>
                          <a:rPr lang="fr-FR" i="1">
                            <a:solidFill>
                              <a:schemeClr val="accent2"/>
                            </a:solidFill>
                            <a:latin typeface="Cambria Math" panose="02040503050406030204" pitchFamily="18" charset="0"/>
                            <a:ea typeface="Cambria Math" panose="02040503050406030204" pitchFamily="18" charset="0"/>
                          </a:rPr>
                          <m:t>,</m:t>
                        </m:r>
                        <m:sSubSup>
                          <m:sSubSupPr>
                            <m:ctrlPr>
                              <a:rPr lang="fr-FR" i="1">
                                <a:solidFill>
                                  <a:schemeClr val="accent2"/>
                                </a:solidFill>
                                <a:latin typeface="Cambria Math" panose="02040503050406030204" pitchFamily="18" charset="0"/>
                                <a:ea typeface="Cambria Math" panose="02040503050406030204" pitchFamily="18" charset="0"/>
                              </a:rPr>
                            </m:ctrlPr>
                          </m:sSubSupPr>
                          <m:e>
                            <m:r>
                              <a:rPr lang="fr-FR" i="1">
                                <a:solidFill>
                                  <a:schemeClr val="accent2"/>
                                </a:solidFill>
                                <a:latin typeface="Cambria Math" panose="02040503050406030204" pitchFamily="18" charset="0"/>
                                <a:ea typeface="Cambria Math" panose="02040503050406030204" pitchFamily="18" charset="0"/>
                              </a:rPr>
                              <m:t>𝜎</m:t>
                            </m:r>
                          </m:e>
                          <m:sub>
                            <m:r>
                              <a:rPr lang="fr-FR" b="0" i="1" smtClean="0">
                                <a:solidFill>
                                  <a:schemeClr val="accent2"/>
                                </a:solidFill>
                                <a:latin typeface="Cambria Math" panose="02040503050406030204" pitchFamily="18" charset="0"/>
                                <a:ea typeface="Cambria Math" panose="02040503050406030204" pitchFamily="18" charset="0"/>
                              </a:rPr>
                              <m:t>𝑋</m:t>
                            </m:r>
                          </m:sub>
                          <m:sup>
                            <m:r>
                              <a:rPr lang="fr-FR" i="1">
                                <a:solidFill>
                                  <a:schemeClr val="accent2"/>
                                </a:solidFill>
                                <a:latin typeface="Cambria Math" panose="02040503050406030204" pitchFamily="18" charset="0"/>
                                <a:ea typeface="Cambria Math" panose="02040503050406030204" pitchFamily="18" charset="0"/>
                              </a:rPr>
                              <m:t>2</m:t>
                            </m:r>
                          </m:sup>
                        </m:sSubSup>
                        <m:r>
                          <a:rPr lang="fr-FR" i="1">
                            <a:solidFill>
                              <a:schemeClr val="accent2"/>
                            </a:solidFill>
                            <a:latin typeface="Cambria Math" panose="02040503050406030204" pitchFamily="18" charset="0"/>
                            <a:ea typeface="Cambria Math" panose="02040503050406030204" pitchFamily="18" charset="0"/>
                          </a:rPr>
                          <m:t> </m:t>
                        </m:r>
                      </m:e>
                    </m:d>
                  </m:oMath>
                </a14:m>
                <a:r>
                  <a:rPr lang="fr-FR" dirty="0">
                    <a:solidFill>
                      <a:schemeClr val="accent2"/>
                    </a:solidFill>
                    <a:latin typeface="Calibri" panose="020F0502020204030204" pitchFamily="34" charset="0"/>
                    <a:cs typeface="Calibri" panose="020F0502020204030204" pitchFamily="34" charset="0"/>
                  </a:rPr>
                  <a:t> avec</a:t>
                </a:r>
                <a14:m>
                  <m:oMath xmlns:m="http://schemas.openxmlformats.org/officeDocument/2006/math">
                    <m:sSub>
                      <m:sSubPr>
                        <m:ctrlPr>
                          <a:rPr lang="fr-FR" i="1">
                            <a:solidFill>
                              <a:schemeClr val="accent2"/>
                            </a:solidFill>
                            <a:latin typeface="Cambria Math" panose="02040503050406030204" pitchFamily="18" charset="0"/>
                            <a:ea typeface="Cambria Math" panose="02040503050406030204" pitchFamily="18" charset="0"/>
                          </a:rPr>
                        </m:ctrlPr>
                      </m:sSubPr>
                      <m:e>
                        <m:r>
                          <a:rPr lang="fr-FR" b="0" i="1" smtClean="0">
                            <a:solidFill>
                              <a:schemeClr val="accent2"/>
                            </a:solidFill>
                            <a:latin typeface="Cambria Math" panose="02040503050406030204" pitchFamily="18" charset="0"/>
                            <a:ea typeface="Cambria Math" panose="02040503050406030204" pitchFamily="18" charset="0"/>
                          </a:rPr>
                          <m:t> </m:t>
                        </m:r>
                        <m:r>
                          <a:rPr lang="fr-FR" i="1">
                            <a:solidFill>
                              <a:schemeClr val="accent2"/>
                            </a:solidFill>
                            <a:latin typeface="Cambria Math" panose="02040503050406030204" pitchFamily="18" charset="0"/>
                            <a:ea typeface="Cambria Math" panose="02040503050406030204" pitchFamily="18" charset="0"/>
                          </a:rPr>
                          <m:t>𝜇</m:t>
                        </m:r>
                      </m:e>
                      <m:sub>
                        <m:r>
                          <a:rPr lang="fr-FR" i="1">
                            <a:solidFill>
                              <a:schemeClr val="accent2"/>
                            </a:solidFill>
                            <a:latin typeface="Cambria Math" panose="02040503050406030204" pitchFamily="18" charset="0"/>
                            <a:ea typeface="Cambria Math" panose="02040503050406030204" pitchFamily="18" charset="0"/>
                          </a:rPr>
                          <m:t>𝑋</m:t>
                        </m:r>
                      </m:sub>
                    </m:sSub>
                    <m:r>
                      <a:rPr lang="fr-FR" b="0" i="1" smtClean="0">
                        <a:solidFill>
                          <a:schemeClr val="accent2"/>
                        </a:solidFill>
                        <a:latin typeface="Cambria Math" panose="02040503050406030204" pitchFamily="18" charset="0"/>
                        <a:ea typeface="Cambria Math" panose="02040503050406030204" pitchFamily="18" charset="0"/>
                      </a:rPr>
                      <m:t>=</m:t>
                    </m:r>
                    <m:nary>
                      <m:naryPr>
                        <m:chr m:val="∑"/>
                        <m:ctrlPr>
                          <a:rPr lang="fr-FR" b="0" i="1" smtClean="0">
                            <a:solidFill>
                              <a:schemeClr val="accent2"/>
                            </a:solidFill>
                            <a:latin typeface="Cambria Math" panose="02040503050406030204" pitchFamily="18" charset="0"/>
                            <a:ea typeface="Cambria Math" panose="02040503050406030204" pitchFamily="18" charset="0"/>
                          </a:rPr>
                        </m:ctrlPr>
                      </m:naryPr>
                      <m:sub>
                        <m:r>
                          <m:rPr>
                            <m:brk m:alnAt="23"/>
                          </m:rPr>
                          <a:rPr lang="fr-FR" b="0" i="1" smtClean="0">
                            <a:solidFill>
                              <a:schemeClr val="accent2"/>
                            </a:solidFill>
                            <a:latin typeface="Cambria Math" panose="02040503050406030204" pitchFamily="18" charset="0"/>
                            <a:ea typeface="Cambria Math" panose="02040503050406030204" pitchFamily="18" charset="0"/>
                          </a:rPr>
                          <m:t>𝑖</m:t>
                        </m:r>
                        <m:r>
                          <a:rPr lang="fr-FR" b="0" i="1" smtClean="0">
                            <a:solidFill>
                              <a:schemeClr val="accent2"/>
                            </a:solidFill>
                            <a:latin typeface="Cambria Math" panose="02040503050406030204" pitchFamily="18" charset="0"/>
                            <a:ea typeface="Cambria Math" panose="02040503050406030204" pitchFamily="18" charset="0"/>
                          </a:rPr>
                          <m:t>=</m:t>
                        </m:r>
                        <m:r>
                          <a:rPr lang="fr-FR" b="0" i="1" smtClean="0">
                            <a:solidFill>
                              <a:schemeClr val="accent2"/>
                            </a:solidFill>
                            <a:latin typeface="Cambria Math" panose="02040503050406030204" pitchFamily="18" charset="0"/>
                            <a:ea typeface="Cambria Math" panose="02040503050406030204" pitchFamily="18" charset="0"/>
                          </a:rPr>
                          <m:t>1</m:t>
                        </m:r>
                      </m:sub>
                      <m:sup>
                        <m:r>
                          <a:rPr lang="fr-FR" b="0" i="1" smtClean="0">
                            <a:solidFill>
                              <a:schemeClr val="accent2"/>
                            </a:solidFill>
                            <a:latin typeface="Cambria Math" panose="02040503050406030204" pitchFamily="18" charset="0"/>
                            <a:ea typeface="Cambria Math" panose="02040503050406030204" pitchFamily="18" charset="0"/>
                          </a:rPr>
                          <m:t>𝑛</m:t>
                        </m:r>
                      </m:sup>
                      <m:e>
                        <m:sSub>
                          <m:sSubPr>
                            <m:ctrlPr>
                              <a:rPr lang="fr-FR" i="1">
                                <a:solidFill>
                                  <a:schemeClr val="accent2"/>
                                </a:solidFill>
                                <a:latin typeface="Cambria Math" panose="02040503050406030204" pitchFamily="18" charset="0"/>
                                <a:ea typeface="Cambria Math" panose="02040503050406030204" pitchFamily="18" charset="0"/>
                              </a:rPr>
                            </m:ctrlPr>
                          </m:sSubPr>
                          <m:e>
                            <m:r>
                              <a:rPr lang="fr-FR" i="1">
                                <a:solidFill>
                                  <a:schemeClr val="accent2"/>
                                </a:solidFill>
                                <a:latin typeface="Cambria Math" panose="02040503050406030204" pitchFamily="18" charset="0"/>
                                <a:ea typeface="Cambria Math" panose="02040503050406030204" pitchFamily="18" charset="0"/>
                              </a:rPr>
                              <m:t>𝜇</m:t>
                            </m:r>
                          </m:e>
                          <m:sub>
                            <m:r>
                              <a:rPr lang="fr-FR" b="0" i="1" smtClean="0">
                                <a:solidFill>
                                  <a:schemeClr val="accent2"/>
                                </a:solidFill>
                                <a:latin typeface="Cambria Math" panose="02040503050406030204" pitchFamily="18" charset="0"/>
                                <a:ea typeface="Cambria Math" panose="02040503050406030204" pitchFamily="18" charset="0"/>
                              </a:rPr>
                              <m:t>𝑖</m:t>
                            </m:r>
                          </m:sub>
                        </m:sSub>
                      </m:e>
                    </m:nary>
                  </m:oMath>
                </a14:m>
                <a:r>
                  <a:rPr lang="fr-FR" dirty="0">
                    <a:solidFill>
                      <a:schemeClr val="accent2"/>
                    </a:solidFill>
                    <a:latin typeface="Calibri" panose="020F0502020204030204" pitchFamily="34" charset="0"/>
                    <a:cs typeface="Calibri" panose="020F0502020204030204" pitchFamily="34" charset="0"/>
                  </a:rPr>
                  <a:t> et  </a:t>
                </a:r>
                <a14:m>
                  <m:oMath xmlns:m="http://schemas.openxmlformats.org/officeDocument/2006/math">
                    <m:sSubSup>
                      <m:sSubSupPr>
                        <m:ctrlPr>
                          <a:rPr lang="fr-FR" i="1">
                            <a:solidFill>
                              <a:schemeClr val="accent2"/>
                            </a:solidFill>
                            <a:latin typeface="Cambria Math" panose="02040503050406030204" pitchFamily="18" charset="0"/>
                            <a:ea typeface="Cambria Math" panose="02040503050406030204" pitchFamily="18" charset="0"/>
                          </a:rPr>
                        </m:ctrlPr>
                      </m:sSubSupPr>
                      <m:e>
                        <m:r>
                          <a:rPr lang="fr-FR" i="1">
                            <a:solidFill>
                              <a:schemeClr val="accent2"/>
                            </a:solidFill>
                            <a:latin typeface="Cambria Math" panose="02040503050406030204" pitchFamily="18" charset="0"/>
                            <a:ea typeface="Cambria Math" panose="02040503050406030204" pitchFamily="18" charset="0"/>
                          </a:rPr>
                          <m:t>𝜎</m:t>
                        </m:r>
                      </m:e>
                      <m:sub>
                        <m:r>
                          <a:rPr lang="fr-FR" i="1">
                            <a:solidFill>
                              <a:schemeClr val="accent2"/>
                            </a:solidFill>
                            <a:latin typeface="Cambria Math" panose="02040503050406030204" pitchFamily="18" charset="0"/>
                            <a:ea typeface="Cambria Math" panose="02040503050406030204" pitchFamily="18" charset="0"/>
                          </a:rPr>
                          <m:t>𝑋</m:t>
                        </m:r>
                      </m:sub>
                      <m:sup>
                        <m:r>
                          <a:rPr lang="fr-FR" i="1">
                            <a:solidFill>
                              <a:schemeClr val="accent2"/>
                            </a:solidFill>
                            <a:latin typeface="Cambria Math" panose="02040503050406030204" pitchFamily="18" charset="0"/>
                            <a:ea typeface="Cambria Math" panose="02040503050406030204" pitchFamily="18" charset="0"/>
                          </a:rPr>
                          <m:t>2</m:t>
                        </m:r>
                      </m:sup>
                    </m:sSubSup>
                    <m:r>
                      <a:rPr lang="fr-FR" b="0" i="1" smtClean="0">
                        <a:solidFill>
                          <a:schemeClr val="accent2"/>
                        </a:solidFill>
                        <a:latin typeface="Cambria Math" panose="02040503050406030204" pitchFamily="18" charset="0"/>
                        <a:ea typeface="Cambria Math" panose="02040503050406030204" pitchFamily="18" charset="0"/>
                      </a:rPr>
                      <m:t>=</m:t>
                    </m:r>
                    <m:nary>
                      <m:naryPr>
                        <m:chr m:val="∑"/>
                        <m:ctrlPr>
                          <a:rPr lang="fr-FR" b="0" i="1" smtClean="0">
                            <a:solidFill>
                              <a:schemeClr val="accent2"/>
                            </a:solidFill>
                            <a:latin typeface="Cambria Math" panose="02040503050406030204" pitchFamily="18" charset="0"/>
                            <a:ea typeface="Cambria Math" panose="02040503050406030204" pitchFamily="18" charset="0"/>
                          </a:rPr>
                        </m:ctrlPr>
                      </m:naryPr>
                      <m:sub>
                        <m:r>
                          <m:rPr>
                            <m:brk m:alnAt="23"/>
                          </m:rPr>
                          <a:rPr lang="fr-FR" b="0" i="1" smtClean="0">
                            <a:solidFill>
                              <a:schemeClr val="accent2"/>
                            </a:solidFill>
                            <a:latin typeface="Cambria Math" panose="02040503050406030204" pitchFamily="18" charset="0"/>
                            <a:ea typeface="Cambria Math" panose="02040503050406030204" pitchFamily="18" charset="0"/>
                          </a:rPr>
                          <m:t>𝑖</m:t>
                        </m:r>
                        <m:r>
                          <a:rPr lang="fr-FR" b="0" i="1" smtClean="0">
                            <a:solidFill>
                              <a:schemeClr val="accent2"/>
                            </a:solidFill>
                            <a:latin typeface="Cambria Math" panose="02040503050406030204" pitchFamily="18" charset="0"/>
                            <a:ea typeface="Cambria Math" panose="02040503050406030204" pitchFamily="18" charset="0"/>
                          </a:rPr>
                          <m:t>=</m:t>
                        </m:r>
                        <m:r>
                          <a:rPr lang="fr-FR" b="0" i="1" smtClean="0">
                            <a:solidFill>
                              <a:schemeClr val="accent2"/>
                            </a:solidFill>
                            <a:latin typeface="Cambria Math" panose="02040503050406030204" pitchFamily="18" charset="0"/>
                            <a:ea typeface="Cambria Math" panose="02040503050406030204" pitchFamily="18" charset="0"/>
                          </a:rPr>
                          <m:t>1</m:t>
                        </m:r>
                      </m:sub>
                      <m:sup>
                        <m:r>
                          <a:rPr lang="fr-FR" b="0" i="1" smtClean="0">
                            <a:solidFill>
                              <a:schemeClr val="accent2"/>
                            </a:solidFill>
                            <a:latin typeface="Cambria Math" panose="02040503050406030204" pitchFamily="18" charset="0"/>
                            <a:ea typeface="Cambria Math" panose="02040503050406030204" pitchFamily="18" charset="0"/>
                          </a:rPr>
                          <m:t>𝑛</m:t>
                        </m:r>
                      </m:sup>
                      <m:e>
                        <m:sSubSup>
                          <m:sSubSupPr>
                            <m:ctrlPr>
                              <a:rPr lang="fr-FR" i="1">
                                <a:solidFill>
                                  <a:schemeClr val="accent2"/>
                                </a:solidFill>
                                <a:latin typeface="Cambria Math" panose="02040503050406030204" pitchFamily="18" charset="0"/>
                                <a:ea typeface="Cambria Math" panose="02040503050406030204" pitchFamily="18" charset="0"/>
                              </a:rPr>
                            </m:ctrlPr>
                          </m:sSubSupPr>
                          <m:e>
                            <m:r>
                              <a:rPr lang="fr-FR" i="1">
                                <a:solidFill>
                                  <a:schemeClr val="accent2"/>
                                </a:solidFill>
                                <a:latin typeface="Cambria Math" panose="02040503050406030204" pitchFamily="18" charset="0"/>
                                <a:ea typeface="Cambria Math" panose="02040503050406030204" pitchFamily="18" charset="0"/>
                              </a:rPr>
                              <m:t>𝜎</m:t>
                            </m:r>
                          </m:e>
                          <m:sub>
                            <m:r>
                              <a:rPr lang="fr-FR" b="0" i="1" smtClean="0">
                                <a:solidFill>
                                  <a:schemeClr val="accent2"/>
                                </a:solidFill>
                                <a:latin typeface="Cambria Math" panose="02040503050406030204" pitchFamily="18" charset="0"/>
                                <a:ea typeface="Cambria Math" panose="02040503050406030204" pitchFamily="18" charset="0"/>
                              </a:rPr>
                              <m:t>𝑖</m:t>
                            </m:r>
                          </m:sub>
                          <m:sup>
                            <m:r>
                              <a:rPr lang="fr-FR" i="1">
                                <a:solidFill>
                                  <a:schemeClr val="accent2"/>
                                </a:solidFill>
                                <a:latin typeface="Cambria Math" panose="02040503050406030204" pitchFamily="18" charset="0"/>
                                <a:ea typeface="Cambria Math" panose="02040503050406030204" pitchFamily="18" charset="0"/>
                              </a:rPr>
                              <m:t>2</m:t>
                            </m:r>
                          </m:sup>
                        </m:sSubSup>
                        <m:r>
                          <a:rPr lang="fr-FR" b="0" i="1" smtClean="0">
                            <a:solidFill>
                              <a:schemeClr val="accent2"/>
                            </a:solidFill>
                            <a:latin typeface="Cambria Math" panose="02040503050406030204" pitchFamily="18" charset="0"/>
                            <a:ea typeface="Cambria Math" panose="02040503050406030204" pitchFamily="18" charset="0"/>
                          </a:rPr>
                          <m:t>+</m:t>
                        </m:r>
                        <m:r>
                          <a:rPr lang="fr-FR" b="0" i="1" smtClean="0">
                            <a:solidFill>
                              <a:schemeClr val="accent2"/>
                            </a:solidFill>
                            <a:latin typeface="Cambria Math" panose="02040503050406030204" pitchFamily="18" charset="0"/>
                            <a:ea typeface="Cambria Math" panose="02040503050406030204" pitchFamily="18" charset="0"/>
                          </a:rPr>
                          <m:t>2</m:t>
                        </m:r>
                        <m:nary>
                          <m:naryPr>
                            <m:chr m:val="∑"/>
                            <m:supHide m:val="on"/>
                            <m:ctrlPr>
                              <a:rPr lang="fr-FR" b="0" i="1" smtClean="0">
                                <a:solidFill>
                                  <a:schemeClr val="accent2"/>
                                </a:solidFill>
                                <a:latin typeface="Cambria Math" panose="02040503050406030204" pitchFamily="18" charset="0"/>
                                <a:ea typeface="Cambria Math" panose="02040503050406030204" pitchFamily="18" charset="0"/>
                              </a:rPr>
                            </m:ctrlPr>
                          </m:naryPr>
                          <m:sub>
                            <m:r>
                              <m:rPr>
                                <m:brk m:alnAt="7"/>
                              </m:rPr>
                              <a:rPr lang="fr-FR" b="0" i="1" smtClean="0">
                                <a:solidFill>
                                  <a:schemeClr val="accent2"/>
                                </a:solidFill>
                                <a:latin typeface="Cambria Math" panose="02040503050406030204" pitchFamily="18" charset="0"/>
                                <a:ea typeface="Cambria Math" panose="02040503050406030204" pitchFamily="18" charset="0"/>
                              </a:rPr>
                              <m:t>𝑖</m:t>
                            </m:r>
                            <m:r>
                              <a:rPr lang="fr-FR" b="0" i="1" smtClean="0">
                                <a:solidFill>
                                  <a:schemeClr val="accent2"/>
                                </a:solidFill>
                                <a:latin typeface="Cambria Math" panose="02040503050406030204" pitchFamily="18" charset="0"/>
                                <a:ea typeface="Cambria Math" panose="02040503050406030204" pitchFamily="18" charset="0"/>
                              </a:rPr>
                              <m:t>&lt;</m:t>
                            </m:r>
                            <m:r>
                              <a:rPr lang="fr-FR" b="0" i="1" smtClean="0">
                                <a:solidFill>
                                  <a:schemeClr val="accent2"/>
                                </a:solidFill>
                                <a:latin typeface="Cambria Math" panose="02040503050406030204" pitchFamily="18" charset="0"/>
                                <a:ea typeface="Cambria Math" panose="02040503050406030204" pitchFamily="18" charset="0"/>
                              </a:rPr>
                              <m:t>𝑗</m:t>
                            </m:r>
                          </m:sub>
                          <m:sup/>
                          <m:e>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𝑜𝑣</m:t>
                            </m:r>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e>
                              <m:sub>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𝑖</m:t>
                                </m:r>
                              </m:sub>
                            </m:sSub>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fr-FR"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e>
                              <m:sub>
                                <m:r>
                                  <a:rPr lang="fr-FR"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𝑗</m:t>
                                </m:r>
                              </m:sub>
                            </m:sSub>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e>
                        </m:nary>
                      </m:e>
                    </m:nary>
                  </m:oMath>
                </a14:m>
                <a:r>
                  <a:rPr lang="fr-FR" dirty="0">
                    <a:solidFill>
                      <a:schemeClr val="accent2"/>
                    </a:solidFill>
                    <a:latin typeface="Calibri" panose="020F0502020204030204" pitchFamily="34" charset="0"/>
                    <a:cs typeface="Calibri" panose="020F0502020204030204" pitchFamily="34" charset="0"/>
                  </a:rPr>
                  <a:t>  </a:t>
                </a:r>
              </a:p>
            </p:txBody>
          </p:sp>
        </mc:Choice>
        <mc:Fallback xmlns="">
          <p:sp>
            <p:nvSpPr>
              <p:cNvPr id="611" name="Google Shape;611;p68"/>
              <p:cNvSpPr txBox="1">
                <a:spLocks noRot="1" noChangeAspect="1" noMove="1" noResize="1" noEditPoints="1" noAdjustHandles="1" noChangeArrowheads="1" noChangeShapeType="1" noTextEdit="1"/>
              </p:cNvSpPr>
              <p:nvPr/>
            </p:nvSpPr>
            <p:spPr>
              <a:xfrm>
                <a:off x="260182" y="779155"/>
                <a:ext cx="8264739" cy="2397670"/>
              </a:xfrm>
              <a:prstGeom prst="rect">
                <a:avLst/>
              </a:prstGeom>
              <a:blipFill>
                <a:blip r:embed="rId4"/>
                <a:stretch>
                  <a:fillRect l="-613" r="-767" b="-46316"/>
                </a:stretch>
              </a:blipFill>
              <a:ln>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12" name="Google Shape;612;p68"/>
              <p:cNvSpPr txBox="1"/>
              <p:nvPr/>
            </p:nvSpPr>
            <p:spPr>
              <a:xfrm>
                <a:off x="295757" y="6016614"/>
                <a:ext cx="8426400" cy="674781"/>
              </a:xfrm>
              <a:prstGeom prst="rect">
                <a:avLst/>
              </a:prstGeom>
              <a:noFill/>
              <a:ln>
                <a:solidFill>
                  <a:schemeClr val="accent3"/>
                </a:solid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r>
                  <a:rPr lang="fr" sz="1100" dirty="0">
                    <a:latin typeface="Calibri" panose="020F0502020204030204" pitchFamily="34" charset="0"/>
                    <a:ea typeface="Calibri"/>
                    <a:cs typeface="Calibri" panose="020F0502020204030204" pitchFamily="34" charset="0"/>
                    <a:sym typeface="Calibri"/>
                  </a:rPr>
                  <a:t>   </a:t>
                </a:r>
                <a:endParaRPr sz="1100" dirty="0">
                  <a:latin typeface="Calibri" panose="020F0502020204030204" pitchFamily="34" charset="0"/>
                  <a:ea typeface="Calibri"/>
                  <a:cs typeface="Calibri" panose="020F0502020204030204" pitchFamily="34" charset="0"/>
                  <a:sym typeface="Calibri"/>
                </a:endParaRPr>
              </a:p>
              <a:p>
                <a:r>
                  <a:rPr lang="fr" sz="1600" dirty="0">
                    <a:latin typeface="Calibri" panose="020F0502020204030204" pitchFamily="34" charset="0"/>
                    <a:ea typeface="Calibri"/>
                    <a:cs typeface="Calibri" panose="020F0502020204030204" pitchFamily="34" charset="0"/>
                    <a:sym typeface="Calibri"/>
                  </a:rPr>
                  <a:t> </a:t>
                </a:r>
                <a14:m>
                  <m:oMath xmlns:m="http://schemas.openxmlformats.org/officeDocument/2006/math">
                    <m:sSup>
                      <m:sSupPr>
                        <m:ctrlPr>
                          <a:rPr lang="fr-FR" i="1" smtClean="0">
                            <a:solidFill>
                              <a:schemeClr val="accent2"/>
                            </a:solidFill>
                            <a:latin typeface="Cambria Math" panose="02040503050406030204" pitchFamily="18" charset="0"/>
                            <a:ea typeface="Cambria Math" panose="02040503050406030204" pitchFamily="18" charset="0"/>
                            <a:cs typeface="Calibri"/>
                            <a:sym typeface="Calibri"/>
                          </a:rPr>
                        </m:ctrlPr>
                      </m:sSupPr>
                      <m:e>
                        <m:r>
                          <a:rPr lang="fr-FR" i="1" smtClean="0">
                            <a:solidFill>
                              <a:schemeClr val="accent2"/>
                            </a:solidFill>
                            <a:latin typeface="Cambria Math" panose="02040503050406030204" pitchFamily="18" charset="0"/>
                            <a:ea typeface="Cambria Math" panose="02040503050406030204" pitchFamily="18" charset="0"/>
                            <a:cs typeface="Calibri"/>
                            <a:sym typeface="Calibri"/>
                          </a:rPr>
                          <m:t>𝜌</m:t>
                        </m:r>
                      </m:e>
                      <m:sup>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𝐸𝑢𝑙𝑒𝑟</m:t>
                        </m:r>
                      </m:sup>
                    </m:sSup>
                    <m:d>
                      <m:d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dPr>
                      <m:e>
                        <m:sSub>
                          <m:sSubPr>
                            <m:ctrlPr>
                              <a:rPr lang="fr-FR" b="0" i="1" smtClean="0">
                                <a:solidFill>
                                  <a:schemeClr val="accent2"/>
                                </a:solidFill>
                                <a:latin typeface="Cambria Math" panose="02040503050406030204" pitchFamily="18" charset="0"/>
                                <a:ea typeface="Cambria Math" panose="02040503050406030204" pitchFamily="18" charset="0"/>
                                <a:cs typeface="Calibri"/>
                                <a:sym typeface="Calibri"/>
                              </a:rPr>
                            </m:ctrlPr>
                          </m:sSubPr>
                          <m:e>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𝑋</m:t>
                            </m:r>
                          </m:e>
                          <m:sub>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𝑖</m:t>
                            </m:r>
                          </m:sub>
                        </m:sSub>
                      </m:e>
                      <m:e>
                        <m:r>
                          <a:rPr lang="fr-FR" b="0" i="1" smtClean="0">
                            <a:solidFill>
                              <a:schemeClr val="accent2"/>
                            </a:solidFill>
                            <a:latin typeface="Cambria Math" panose="02040503050406030204" pitchFamily="18" charset="0"/>
                            <a:ea typeface="Cambria Math" panose="02040503050406030204" pitchFamily="18" charset="0"/>
                            <a:cs typeface="Calibri"/>
                            <a:sym typeface="Calibri"/>
                          </a:rPr>
                          <m:t>𝑋</m:t>
                        </m:r>
                      </m:e>
                    </m:d>
                  </m:oMath>
                </a14:m>
                <a:r>
                  <a:rPr lang="fr" dirty="0">
                    <a:latin typeface="Calibri" panose="020F0502020204030204" pitchFamily="34" charset="0"/>
                    <a:ea typeface="Calibri"/>
                    <a:cs typeface="Calibri" panose="020F0502020204030204" pitchFamily="34" charset="0"/>
                    <a:sym typeface="Calibri"/>
                  </a:rPr>
                  <a:t>  </a:t>
                </a:r>
                <a:r>
                  <a:rPr lang="fr" dirty="0">
                    <a:solidFill>
                      <a:schemeClr val="accent2"/>
                    </a:solidFill>
                    <a:latin typeface="Calibri" panose="020F0502020204030204" pitchFamily="34" charset="0"/>
                    <a:ea typeface="Calibri"/>
                    <a:cs typeface="Calibri" panose="020F0502020204030204" pitchFamily="34" charset="0"/>
                    <a:sym typeface="Calibri"/>
                  </a:rPr>
                  <a:t>est donc le montant de capital alloué au segment de risque i. </a:t>
                </a:r>
              </a:p>
              <a:p>
                <a:r>
                  <a:rPr lang="fr" dirty="0">
                    <a:solidFill>
                      <a:schemeClr val="accent2"/>
                    </a:solidFill>
                    <a:latin typeface="Calibri" panose="020F0502020204030204" pitchFamily="34" charset="0"/>
                    <a:ea typeface="Calibri"/>
                    <a:cs typeface="Calibri" panose="020F0502020204030204" pitchFamily="34" charset="0"/>
                    <a:sym typeface="Calibri"/>
                  </a:rPr>
                  <a:t>C’est la contribution du i-ème risque au risque global, selon la méthode d’Euler. </a:t>
                </a:r>
                <a:endParaRPr dirty="0">
                  <a:solidFill>
                    <a:schemeClr val="accent2"/>
                  </a:solidFill>
                  <a:latin typeface="Calibri" panose="020F0502020204030204" pitchFamily="34" charset="0"/>
                  <a:ea typeface="Calibri"/>
                  <a:cs typeface="Calibri" panose="020F0502020204030204" pitchFamily="34" charset="0"/>
                  <a:sym typeface="Calibri"/>
                </a:endParaRPr>
              </a:p>
              <a:p>
                <a:endParaRPr sz="1100" dirty="0">
                  <a:latin typeface="Calibri" panose="020F0502020204030204" pitchFamily="34" charset="0"/>
                  <a:ea typeface="Calibri"/>
                  <a:cs typeface="Calibri" panose="020F0502020204030204" pitchFamily="34" charset="0"/>
                  <a:sym typeface="Calibri"/>
                </a:endParaRPr>
              </a:p>
            </p:txBody>
          </p:sp>
        </mc:Choice>
        <mc:Fallback xmlns="">
          <p:sp>
            <p:nvSpPr>
              <p:cNvPr id="612" name="Google Shape;612;p68"/>
              <p:cNvSpPr txBox="1">
                <a:spLocks noRot="1" noChangeAspect="1" noMove="1" noResize="1" noEditPoints="1" noAdjustHandles="1" noChangeArrowheads="1" noChangeShapeType="1" noTextEdit="1"/>
              </p:cNvSpPr>
              <p:nvPr/>
            </p:nvSpPr>
            <p:spPr>
              <a:xfrm>
                <a:off x="295757" y="6016614"/>
                <a:ext cx="8426400" cy="674781"/>
              </a:xfrm>
              <a:prstGeom prst="rect">
                <a:avLst/>
              </a:prstGeom>
              <a:blipFill>
                <a:blip r:embed="rId5"/>
                <a:stretch>
                  <a:fillRect l="-450" b="-10714"/>
                </a:stretch>
              </a:blipFill>
              <a:ln>
                <a:solidFill>
                  <a:schemeClr val="accent3"/>
                </a:solidFill>
              </a:ln>
            </p:spPr>
            <p:txBody>
              <a:bodyPr/>
              <a:lstStyle/>
              <a:p>
                <a:r>
                  <a:rPr lang="fr-FR">
                    <a:noFill/>
                  </a:rPr>
                  <a:t> </a:t>
                </a:r>
              </a:p>
            </p:txBody>
          </p:sp>
        </mc:Fallback>
      </mc:AlternateContent>
      <p:sp>
        <p:nvSpPr>
          <p:cNvPr id="9" name="Google Shape;569;p67">
            <a:extLst>
              <a:ext uri="{FF2B5EF4-FFF2-40B4-BE49-F238E27FC236}">
                <a16:creationId xmlns:a16="http://schemas.microsoft.com/office/drawing/2014/main" id="{8AA3113A-77F4-4D63-A8E8-45606505A6DC}"/>
              </a:ext>
            </a:extLst>
          </p:cNvPr>
          <p:cNvSpPr txBox="1">
            <a:spLocks/>
          </p:cNvSpPr>
          <p:nvPr/>
        </p:nvSpPr>
        <p:spPr bwMode="gray">
          <a:xfrm>
            <a:off x="260182" y="166605"/>
            <a:ext cx="8426400" cy="1946751"/>
          </a:xfrm>
          <a:prstGeom prst="rect">
            <a:avLst/>
          </a:prstGeom>
          <a:ln>
            <a:noFill/>
          </a:ln>
        </p:spPr>
        <p:txBody>
          <a:bodyPr spcFirstLastPara="1" vert="horz" wrap="square" lIns="0" tIns="0" rIns="0" bIns="0" rtlCol="0" anchor="ctr" anchorCtr="0">
            <a:noAutofit/>
          </a:bodyPr>
          <a:lstStyle>
            <a:lvl1pPr marL="0" indent="0" algn="l" defTabSz="914400" rtl="0" eaLnBrk="1" latinLnBrk="0" hangingPunct="1">
              <a:lnSpc>
                <a:spcPct val="110000"/>
              </a:lnSpc>
              <a:spcBef>
                <a:spcPts val="0"/>
              </a:spcBef>
              <a:buFont typeface="Arial" pitchFamily="34" charset="0"/>
              <a:buNone/>
              <a:defRPr sz="1800" b="1" kern="1200">
                <a:solidFill>
                  <a:schemeClr val="accent2"/>
                </a:solidFill>
                <a:latin typeface="+mn-lt"/>
                <a:ea typeface="+mn-ea"/>
                <a:cs typeface="+mn-cs"/>
              </a:defRPr>
            </a:lvl1pPr>
            <a:lvl2pPr marL="216000" indent="-216000" algn="l" defTabSz="914400" rtl="0" eaLnBrk="1" latinLnBrk="0" hangingPunct="1">
              <a:lnSpc>
                <a:spcPct val="110000"/>
              </a:lnSpc>
              <a:spcBef>
                <a:spcPts val="0"/>
              </a:spcBef>
              <a:buClr>
                <a:schemeClr val="accent2"/>
              </a:buClr>
              <a:buSzPct val="80000"/>
              <a:buFont typeface="Arial" pitchFamily="34" charset="0"/>
              <a:buChar char="►"/>
              <a:defRPr sz="1800" b="1" kern="1200">
                <a:solidFill>
                  <a:schemeClr val="accent2"/>
                </a:solidFill>
                <a:latin typeface="+mn-lt"/>
                <a:ea typeface="+mn-ea"/>
                <a:cs typeface="+mn-cs"/>
              </a:defRPr>
            </a:lvl2pPr>
            <a:lvl3pPr marL="216000" indent="0" algn="l" defTabSz="914400" rtl="0" eaLnBrk="1" latinLnBrk="0" hangingPunct="1">
              <a:lnSpc>
                <a:spcPct val="110000"/>
              </a:lnSpc>
              <a:spcBef>
                <a:spcPts val="0"/>
              </a:spcBef>
              <a:buSzPct val="100000"/>
              <a:buFont typeface="Arial" pitchFamily="34" charset="0"/>
              <a:buNone/>
              <a:defRPr sz="1600" kern="1200">
                <a:solidFill>
                  <a:schemeClr val="accent2"/>
                </a:solidFill>
                <a:latin typeface="+mn-lt"/>
                <a:ea typeface="+mn-ea"/>
                <a:cs typeface="+mn-cs"/>
              </a:defRPr>
            </a:lvl3pPr>
            <a:lvl4pPr marL="360000" indent="-144000" algn="l" defTabSz="914400" rtl="0" eaLnBrk="1" latinLnBrk="0" hangingPunct="1">
              <a:lnSpc>
                <a:spcPct val="110000"/>
              </a:lnSpc>
              <a:spcBef>
                <a:spcPts val="0"/>
              </a:spcBef>
              <a:buSzPct val="60000"/>
              <a:buFont typeface="Wingdings" panose="05000000000000000000" pitchFamily="2" charset="2"/>
              <a:buChar char=""/>
              <a:defRPr sz="1600" kern="1200" baseline="0">
                <a:solidFill>
                  <a:schemeClr val="accent2"/>
                </a:solidFill>
                <a:latin typeface="+mn-lt"/>
                <a:ea typeface="+mn-ea"/>
                <a:cs typeface="+mn-cs"/>
              </a:defRPr>
            </a:lvl4pPr>
            <a:lvl5pPr marL="360000" indent="0" algn="l" defTabSz="914400" rtl="0" eaLnBrk="1" latinLnBrk="0" hangingPunct="1">
              <a:lnSpc>
                <a:spcPct val="110000"/>
              </a:lnSpc>
              <a:spcBef>
                <a:spcPts val="0"/>
              </a:spcBef>
              <a:buSzPct val="100000"/>
              <a:buFont typeface="Arial" pitchFamily="34" charset="0"/>
              <a:buNone/>
              <a:defRPr sz="1400" kern="1200">
                <a:solidFill>
                  <a:schemeClr val="accent2"/>
                </a:solidFill>
                <a:latin typeface="+mn-lt"/>
                <a:ea typeface="+mn-ea"/>
                <a:cs typeface="+mn-cs"/>
              </a:defRPr>
            </a:lvl5pPr>
            <a:lvl6pPr marL="504000" indent="-144000" algn="l" defTabSz="914400" rtl="0" eaLnBrk="1" latinLnBrk="0" hangingPunct="1">
              <a:lnSpc>
                <a:spcPct val="110000"/>
              </a:lnSpc>
              <a:spcBef>
                <a:spcPts val="0"/>
              </a:spcBef>
              <a:buSzPct val="60000"/>
              <a:buFont typeface="Wingdings" panose="05000000000000000000" pitchFamily="2" charset="2"/>
              <a:buChar char=""/>
              <a:defRPr sz="1400" kern="1200" baseline="0">
                <a:solidFill>
                  <a:schemeClr val="accent2"/>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pPr>
            <a:endParaRPr lang="fr-FR" sz="1400" b="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9"/>
          <p:cNvSpPr txBox="1">
            <a:spLocks noGrp="1"/>
          </p:cNvSpPr>
          <p:nvPr>
            <p:ph type="title"/>
          </p:nvPr>
        </p:nvSpPr>
        <p:spPr>
          <a:xfrm>
            <a:off x="176105" y="141294"/>
            <a:ext cx="8852337" cy="404585"/>
          </a:xfrm>
          <a:prstGeom prst="rect">
            <a:avLst/>
          </a:prstGeom>
          <a:noFill/>
          <a:ln>
            <a:noFill/>
          </a:ln>
        </p:spPr>
        <p:txBody>
          <a:bodyPr spcFirstLastPara="1" vert="horz" wrap="square" lIns="0" tIns="0" rIns="0" bIns="0" rtlCol="0" anchor="t" anchorCtr="0">
            <a:noAutofit/>
          </a:bodyPr>
          <a:lstStyle/>
          <a:p>
            <a:pPr>
              <a:spcBef>
                <a:spcPts val="0"/>
              </a:spcBef>
              <a:buClr>
                <a:schemeClr val="accent1"/>
              </a:buClr>
              <a:buSzPts val="2400"/>
            </a:pPr>
            <a:r>
              <a:rPr lang="fr" sz="3600" dirty="0">
                <a:solidFill>
                  <a:schemeClr val="accent2"/>
                </a:solidFill>
                <a:latin typeface="Calibri"/>
                <a:ea typeface="Calibri"/>
                <a:cs typeface="Calibri"/>
                <a:sym typeface="Calibri"/>
              </a:rPr>
              <a:t>Mesures de risques et Méthode d’Euler</a:t>
            </a:r>
            <a:endParaRPr sz="3600" dirty="0">
              <a:solidFill>
                <a:schemeClr val="accent2"/>
              </a:solidFill>
            </a:endParaRPr>
          </a:p>
        </p:txBody>
      </p:sp>
      <p:sp>
        <p:nvSpPr>
          <p:cNvPr id="2" name="Espace réservé du numéro de diapositive 1">
            <a:extLst>
              <a:ext uri="{FF2B5EF4-FFF2-40B4-BE49-F238E27FC236}">
                <a16:creationId xmlns:a16="http://schemas.microsoft.com/office/drawing/2014/main" id="{5A73A00A-AE22-479E-930B-69F01D205522}"/>
              </a:ext>
            </a:extLst>
          </p:cNvPr>
          <p:cNvSpPr>
            <a:spLocks noGrp="1"/>
          </p:cNvSpPr>
          <p:nvPr>
            <p:ph type="sldNum" sz="quarter" idx="11"/>
          </p:nvPr>
        </p:nvSpPr>
        <p:spPr/>
        <p:txBody>
          <a:bodyPr/>
          <a:lstStyle/>
          <a:p>
            <a:fld id="{733122C9-A0B9-462F-8757-0847AD287B63}" type="slidenum">
              <a:rPr lang="fr-FR" noProof="0" smtClean="0"/>
              <a:pPr/>
              <a:t>9</a:t>
            </a:fld>
            <a:endParaRPr lang="fr-FR" noProof="0"/>
          </a:p>
        </p:txBody>
      </p:sp>
      <mc:AlternateContent xmlns:mc="http://schemas.openxmlformats.org/markup-compatibility/2006" xmlns:a14="http://schemas.microsoft.com/office/drawing/2010/main">
        <mc:Choice Requires="a14">
          <p:sp>
            <p:nvSpPr>
              <p:cNvPr id="626" name="Google Shape;626;p69"/>
              <p:cNvSpPr txBox="1"/>
              <p:nvPr/>
            </p:nvSpPr>
            <p:spPr>
              <a:xfrm>
                <a:off x="291662" y="1014884"/>
                <a:ext cx="8621225" cy="3345360"/>
              </a:xfrm>
              <a:prstGeom prst="rect">
                <a:avLst/>
              </a:prstGeom>
              <a:solidFill>
                <a:schemeClr val="lt1"/>
              </a:solidFill>
              <a:ln w="381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285750" indent="-285750" algn="just">
                  <a:buFont typeface="Wingdings" panose="05000000000000000000" pitchFamily="2" charset="2"/>
                  <a:buChar char="Ø"/>
                </a:pPr>
                <a:r>
                  <a:rPr lang="fr-FR" b="1" dirty="0">
                    <a:solidFill>
                      <a:schemeClr val="accent3"/>
                    </a:solidFill>
                    <a:latin typeface="Calibri" panose="020F0502020204030204" pitchFamily="34" charset="0"/>
                    <a:ea typeface="Calibri"/>
                    <a:cs typeface="Calibri" panose="020F0502020204030204" pitchFamily="34" charset="0"/>
                    <a:sym typeface="Calibri"/>
                  </a:rPr>
                  <a:t>  </a:t>
                </a:r>
                <a:r>
                  <a:rPr lang="fr-FR" sz="2400" b="1" dirty="0">
                    <a:solidFill>
                      <a:schemeClr val="accent3"/>
                    </a:solidFill>
                    <a:latin typeface="Calibri" panose="020F0502020204030204" pitchFamily="34" charset="0"/>
                    <a:ea typeface="Calibri"/>
                    <a:cs typeface="Calibri" panose="020F0502020204030204" pitchFamily="34" charset="0"/>
                    <a:sym typeface="Calibri"/>
                  </a:rPr>
                  <a:t>La méthode d’Euler appliquée à la Value at Risk : </a:t>
                </a:r>
              </a:p>
              <a:p>
                <a:pPr algn="just"/>
                <a:endParaRPr lang="fr-FR" dirty="0">
                  <a:solidFill>
                    <a:schemeClr val="accent2"/>
                  </a:solidFill>
                  <a:latin typeface="Calibri" panose="020F0502020204030204" pitchFamily="34" charset="0"/>
                  <a:ea typeface="Calibri"/>
                  <a:cs typeface="Calibri" panose="020F0502020204030204" pitchFamily="34" charset="0"/>
                  <a:sym typeface="Calibri"/>
                </a:endParaRPr>
              </a:p>
              <a:p>
                <a:pPr algn="just"/>
                <a14:m>
                  <m:oMathPara xmlns:m="http://schemas.openxmlformats.org/officeDocument/2006/math">
                    <m:oMathParaPr>
                      <m:jc m:val="centerGroup"/>
                    </m:oMathParaPr>
                    <m:oMath xmlns:m="http://schemas.openxmlformats.org/officeDocument/2006/math">
                      <m:sSubSup>
                        <m:sSubSupPr>
                          <m:ctrlPr>
                            <a:rPr lang="ar-AE" b="1" i="1" smtClean="0">
                              <a:solidFill>
                                <a:schemeClr val="accent2"/>
                              </a:solidFill>
                              <a:latin typeface="Cambria Math" panose="02040503050406030204" pitchFamily="18" charset="0"/>
                              <a:cs typeface="Calibri" panose="020F0502020204030204" pitchFamily="34" charset="0"/>
                              <a:sym typeface="Calibri"/>
                            </a:rPr>
                          </m:ctrlPr>
                        </m:sSubSupPr>
                        <m:e>
                          <m:r>
                            <a:rPr lang="ar-AE" b="1" i="1" smtClean="0">
                              <a:solidFill>
                                <a:schemeClr val="accent2"/>
                              </a:solidFill>
                              <a:latin typeface="Cambria Math" panose="02040503050406030204" pitchFamily="18" charset="0"/>
                              <a:cs typeface="Calibri" panose="020F0502020204030204" pitchFamily="34" charset="0"/>
                              <a:sym typeface="Calibri"/>
                            </a:rPr>
                            <m:t>𝑽𝒂𝑹</m:t>
                          </m:r>
                        </m:e>
                        <m: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up>
                          <m:r>
                            <a:rPr lang="ar-AE" b="1" i="1" smtClean="0">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b="1" i="1" smtClean="0">
                              <a:solidFill>
                                <a:schemeClr val="accent2"/>
                              </a:solidFill>
                              <a:latin typeface="Cambria Math" panose="02040503050406030204" pitchFamily="18" charset="0"/>
                              <a:cs typeface="Calibri" panose="020F0502020204030204" pitchFamily="34" charset="0"/>
                              <a:sym typeface="Calibri"/>
                            </a:rPr>
                          </m:ctrlPr>
                        </m:dPr>
                        <m:e>
                          <m:sSub>
                            <m:sSubPr>
                              <m:ctrlPr>
                                <a:rPr lang="ar-AE" b="1" i="1" smtClean="0">
                                  <a:solidFill>
                                    <a:schemeClr val="accent2"/>
                                  </a:solidFill>
                                  <a:latin typeface="Cambria Math" panose="02040503050406030204" pitchFamily="18" charset="0"/>
                                  <a:cs typeface="Calibri" panose="020F0502020204030204" pitchFamily="34" charset="0"/>
                                  <a:sym typeface="Calibri"/>
                                </a:rPr>
                              </m:ctrlPr>
                            </m:sSubPr>
                            <m:e>
                              <m:r>
                                <a:rPr lang="ar-AE" b="1" i="1" smtClean="0">
                                  <a:solidFill>
                                    <a:schemeClr val="accent2"/>
                                  </a:solidFill>
                                  <a:latin typeface="Cambria Math" panose="02040503050406030204" pitchFamily="18" charset="0"/>
                                  <a:cs typeface="Calibri" panose="020F0502020204030204" pitchFamily="34" charset="0"/>
                                  <a:sym typeface="Calibri"/>
                                </a:rPr>
                                <m:t>𝑿</m:t>
                              </m:r>
                            </m:e>
                            <m:sub>
                              <m:r>
                                <a:rPr lang="ar-AE" b="1" i="1" smtClean="0">
                                  <a:solidFill>
                                    <a:schemeClr val="accent2"/>
                                  </a:solidFill>
                                  <a:latin typeface="Cambria Math" panose="02040503050406030204" pitchFamily="18" charset="0"/>
                                  <a:cs typeface="Calibri" panose="020F0502020204030204" pitchFamily="34" charset="0"/>
                                  <a:sym typeface="Calibri"/>
                                </a:rPr>
                                <m:t>𝒊</m:t>
                              </m:r>
                            </m:sub>
                          </m:sSub>
                        </m:e>
                        <m:e>
                          <m:r>
                            <a:rPr lang="ar-AE" b="1" i="1" smtClean="0">
                              <a:solidFill>
                                <a:schemeClr val="accent2"/>
                              </a:solidFill>
                              <a:latin typeface="Cambria Math" panose="02040503050406030204" pitchFamily="18" charset="0"/>
                              <a:cs typeface="Calibri" panose="020F0502020204030204" pitchFamily="34" charset="0"/>
                              <a:sym typeface="Calibri"/>
                            </a:rPr>
                            <m:t>𝑿</m:t>
                          </m:r>
                        </m:e>
                      </m:d>
                      <m:r>
                        <a:rPr lang="ar-AE" b="1" i="1" smtClean="0">
                          <a:solidFill>
                            <a:schemeClr val="accent2"/>
                          </a:solidFill>
                          <a:latin typeface="Cambria Math" panose="02040503050406030204" pitchFamily="18" charset="0"/>
                          <a:cs typeface="Calibri" panose="020F0502020204030204" pitchFamily="34" charset="0"/>
                          <a:sym typeface="Calibri"/>
                        </a:rPr>
                        <m:t>=</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𝔼</m:t>
                      </m:r>
                      <m:d>
                        <m:dPr>
                          <m:ctrlP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sSub>
                            <m:sSubPr>
                              <m:ctrlP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e>
                        <m:e>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𝑽𝒂𝑹</m:t>
                              </m:r>
                            </m:e>
                            <m: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Sub>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r>
                            <a:rPr lang="ar-AE" b="1"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e>
                      </m:d>
                    </m:oMath>
                  </m:oMathPara>
                </a14:m>
                <a:endParaRPr lang="ar-AE" b="1" i="1" dirty="0">
                  <a:solidFill>
                    <a:schemeClr val="accent2"/>
                  </a:solidFill>
                  <a:latin typeface="Calibri" panose="020F0502020204030204" pitchFamily="34" charset="0"/>
                  <a:ea typeface="Calibri"/>
                  <a:cs typeface="Calibri" panose="020F0502020204030204" pitchFamily="34" charset="0"/>
                  <a:sym typeface="Calibri"/>
                </a:endParaRPr>
              </a:p>
              <a:p>
                <a:pPr algn="just"/>
                <a:endParaRPr lang="ar-AE" dirty="0">
                  <a:solidFill>
                    <a:schemeClr val="accent2"/>
                  </a:solidFill>
                  <a:latin typeface="Calibri" panose="020F0502020204030204" pitchFamily="34" charset="0"/>
                  <a:ea typeface="Calibri"/>
                  <a:cs typeface="Calibri" panose="020F0502020204030204" pitchFamily="34" charset="0"/>
                  <a:sym typeface="Calibri"/>
                </a:endParaRPr>
              </a:p>
              <a:p>
                <a:pPr algn="just"/>
                <a:r>
                  <a:rPr lang="fr-FR" dirty="0">
                    <a:solidFill>
                      <a:schemeClr val="accent2"/>
                    </a:solidFill>
                    <a:latin typeface="Calibri" panose="020F0502020204030204" pitchFamily="34" charset="0"/>
                    <a:ea typeface="Calibri"/>
                    <a:cs typeface="Calibri" panose="020F0502020204030204" pitchFamily="34" charset="0"/>
                    <a:sym typeface="Calibri"/>
                  </a:rPr>
                  <a:t>Cette expression s’approxime par : </a:t>
                </a:r>
                <a14:m>
                  <m:oMath xmlns:m="http://schemas.openxmlformats.org/officeDocument/2006/math">
                    <m:sSub>
                      <m:sSubPr>
                        <m:ctrlPr>
                          <a:rPr lang="ar-AE" i="1" smtClean="0">
                            <a:solidFill>
                              <a:schemeClr val="accent2"/>
                            </a:solidFill>
                            <a:latin typeface="Cambria Math" panose="02040503050406030204" pitchFamily="18" charset="0"/>
                            <a:cs typeface="Calibri" panose="020F0502020204030204" pitchFamily="34" charset="0"/>
                            <a:sym typeface="Calibri"/>
                          </a:rPr>
                        </m:ctrlPr>
                      </m:sSubPr>
                      <m:e>
                        <m:r>
                          <a:rPr lang="fr-FR" b="0" i="1" smtClean="0">
                            <a:solidFill>
                              <a:schemeClr val="accent2"/>
                            </a:solidFill>
                            <a:latin typeface="Cambria Math" panose="02040503050406030204" pitchFamily="18" charset="0"/>
                            <a:cs typeface="Calibri" panose="020F0502020204030204" pitchFamily="34" charset="0"/>
                            <a:sym typeface="Calibri"/>
                          </a:rPr>
                          <m:t>  </m:t>
                        </m:r>
                        <m:r>
                          <a:rPr lang="ar-AE"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𝜇</m:t>
                        </m:r>
                      </m:e>
                      <m:sub>
                        <m:r>
                          <a:rPr lang="ar-AE" b="0" i="1" smtClean="0">
                            <a:solidFill>
                              <a:schemeClr val="accent2"/>
                            </a:solidFill>
                            <a:latin typeface="Cambria Math" panose="02040503050406030204" pitchFamily="18" charset="0"/>
                            <a:cs typeface="Calibri" panose="020F0502020204030204" pitchFamily="34" charset="0"/>
                            <a:sym typeface="Calibri"/>
                          </a:rPr>
                          <m:t>𝑖</m:t>
                        </m:r>
                      </m:sub>
                    </m:sSub>
                    <m:r>
                      <a:rPr lang="ar-AE" b="0" i="1" smtClean="0">
                        <a:solidFill>
                          <a:schemeClr val="accent2"/>
                        </a:solidFill>
                        <a:latin typeface="Cambria Math" panose="02040503050406030204" pitchFamily="18" charset="0"/>
                        <a:cs typeface="Calibri" panose="020F0502020204030204" pitchFamily="34" charset="0"/>
                        <a:sym typeface="Calibri"/>
                      </a:rPr>
                      <m:t>+</m:t>
                    </m:r>
                    <m:f>
                      <m:fPr>
                        <m:ctrlPr>
                          <a:rPr lang="ar-AE" b="0" i="1" smtClean="0">
                            <a:solidFill>
                              <a:schemeClr val="accent2"/>
                            </a:solidFill>
                            <a:latin typeface="Cambria Math" panose="02040503050406030204" pitchFamily="18" charset="0"/>
                            <a:cs typeface="Calibri" panose="020F0502020204030204" pitchFamily="34" charset="0"/>
                            <a:sym typeface="Calibri"/>
                          </a:rPr>
                        </m:ctrlPr>
                      </m:fPr>
                      <m:num>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𝑜𝑣</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e>
                          <m:sub>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𝑖</m:t>
                            </m:r>
                          </m:sub>
                        </m:sSub>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num>
                      <m:den>
                        <m:sSubSup>
                          <m:sSubSupPr>
                            <m:ctrlPr>
                              <a:rPr lang="ar-AE" b="0" i="1" smtClean="0">
                                <a:solidFill>
                                  <a:schemeClr val="accent2"/>
                                </a:solidFill>
                                <a:latin typeface="Cambria Math" panose="02040503050406030204" pitchFamily="18" charset="0"/>
                                <a:cs typeface="Calibri" panose="020F0502020204030204" pitchFamily="34" charset="0"/>
                                <a:sym typeface="Calibri"/>
                              </a:rPr>
                            </m:ctrlPr>
                          </m:sSubSupPr>
                          <m:e>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𝜎</m:t>
                            </m:r>
                          </m:e>
                          <m:sub>
                            <m:r>
                              <a:rPr lang="ar-AE" b="0" i="1" smtClean="0">
                                <a:solidFill>
                                  <a:schemeClr val="accent2"/>
                                </a:solidFill>
                                <a:latin typeface="Cambria Math" panose="02040503050406030204" pitchFamily="18" charset="0"/>
                                <a:cs typeface="Calibri" panose="020F0502020204030204" pitchFamily="34" charset="0"/>
                                <a:sym typeface="Calibri"/>
                              </a:rPr>
                              <m:t>𝑋</m:t>
                            </m:r>
                          </m:sub>
                          <m:sup>
                            <m:r>
                              <a:rPr lang="ar-AE" b="0" i="1" smtClean="0">
                                <a:solidFill>
                                  <a:schemeClr val="accent2"/>
                                </a:solidFill>
                                <a:latin typeface="Cambria Math" panose="02040503050406030204" pitchFamily="18" charset="0"/>
                                <a:cs typeface="Calibri" panose="020F0502020204030204" pitchFamily="34" charset="0"/>
                                <a:sym typeface="Calibri"/>
                              </a:rPr>
                              <m:t>2</m:t>
                            </m:r>
                          </m:sup>
                        </m:sSubSup>
                      </m:den>
                    </m:f>
                    <m:d>
                      <m:dPr>
                        <m:ctrlPr>
                          <a:rPr lang="ar-AE" b="0" i="1" smtClean="0">
                            <a:solidFill>
                              <a:schemeClr val="accent2"/>
                            </a:solidFill>
                            <a:latin typeface="Cambria Math" panose="02040503050406030204" pitchFamily="18" charset="0"/>
                            <a:cs typeface="Calibri" panose="020F0502020204030204" pitchFamily="34" charset="0"/>
                            <a:sym typeface="Calibri"/>
                          </a:rPr>
                        </m:ctrlPr>
                      </m:dPr>
                      <m:e>
                        <m:sSub>
                          <m:sSubPr>
                            <m:ctrlP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 </m:t>
                            </m:r>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𝑉𝑎𝑅</m:t>
                            </m:r>
                          </m:e>
                          <m:sub>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𝛼</m:t>
                            </m:r>
                          </m:sub>
                        </m:sSub>
                        <m:d>
                          <m:dPr>
                            <m:ctrlP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ar-AE"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e>
                        </m:d>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𝜇</m:t>
                            </m:r>
                          </m:e>
                          <m:sub>
                            <m:r>
                              <a:rPr lang="ar-AE" b="0" i="1" smtClean="0">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𝑋</m:t>
                            </m:r>
                          </m:sub>
                        </m:sSub>
                      </m:e>
                    </m:d>
                  </m:oMath>
                </a14:m>
                <a:endParaRPr lang="ar-AE" dirty="0">
                  <a:solidFill>
                    <a:schemeClr val="accent2"/>
                  </a:solidFill>
                  <a:latin typeface="Calibri" panose="020F0502020204030204" pitchFamily="34" charset="0"/>
                  <a:ea typeface="Calibri"/>
                  <a:cs typeface="Calibri" panose="020F0502020204030204" pitchFamily="34" charset="0"/>
                  <a:sym typeface="Calibri"/>
                </a:endParaRPr>
              </a:p>
              <a:p>
                <a:pPr algn="just"/>
                <a:endParaRPr lang="ar-AE" sz="1400" dirty="0">
                  <a:solidFill>
                    <a:schemeClr val="accent2"/>
                  </a:solidFill>
                  <a:latin typeface="Calibri" panose="020F0502020204030204" pitchFamily="34" charset="0"/>
                  <a:ea typeface="Calibri"/>
                  <a:cs typeface="Calibri" panose="020F0502020204030204" pitchFamily="34" charset="0"/>
                  <a:sym typeface="Calibri"/>
                </a:endParaRPr>
              </a:p>
              <a:p>
                <a:pPr algn="just"/>
                <a:endParaRPr lang="ar-AE" sz="1400" dirty="0">
                  <a:solidFill>
                    <a:schemeClr val="accent2"/>
                  </a:solidFill>
                  <a:latin typeface="Calibri" panose="020F0502020204030204" pitchFamily="34" charset="0"/>
                  <a:ea typeface="Calibri"/>
                  <a:cs typeface="Calibri" panose="020F0502020204030204" pitchFamily="34" charset="0"/>
                  <a:sym typeface="Calibri"/>
                </a:endParaRPr>
              </a:p>
              <a:p>
                <a:pPr algn="just"/>
                <a:r>
                  <a:rPr lang="fr-FR" dirty="0">
                    <a:solidFill>
                      <a:schemeClr val="accent2"/>
                    </a:solidFill>
                    <a:latin typeface="Calibri" panose="020F0502020204030204" pitchFamily="34" charset="0"/>
                    <a:ea typeface="Calibri"/>
                    <a:cs typeface="Calibri" panose="020F0502020204030204" pitchFamily="34" charset="0"/>
                    <a:sym typeface="Calibri"/>
                  </a:rPr>
                  <a:t>Par simplification, grâce aux hypothèses précédentes on obtient finalement :</a:t>
                </a:r>
              </a:p>
              <a:p>
                <a:pPr algn="just"/>
                <a:endParaRPr lang="fr-FR" dirty="0">
                  <a:solidFill>
                    <a:schemeClr val="accent2"/>
                  </a:solidFill>
                  <a:latin typeface="Calibri" panose="020F0502020204030204" pitchFamily="34" charset="0"/>
                  <a:ea typeface="Calibri"/>
                  <a:cs typeface="Calibri" panose="020F0502020204030204" pitchFamily="34" charset="0"/>
                  <a:sym typeface="Calibri"/>
                </a:endParaRPr>
              </a:p>
              <a:p>
                <a:pPr algn="ctr"/>
                <a14:m>
                  <m:oMath xmlns:m="http://schemas.openxmlformats.org/officeDocument/2006/math">
                    <m:sSubSup>
                      <m:sSubSupPr>
                        <m:ctrlPr>
                          <a:rPr lang="ar-AE" b="1" i="1">
                            <a:solidFill>
                              <a:schemeClr val="accent2"/>
                            </a:solidFill>
                            <a:latin typeface="Cambria Math" panose="02040503050406030204" pitchFamily="18" charset="0"/>
                            <a:cs typeface="Calibri" panose="020F0502020204030204" pitchFamily="34" charset="0"/>
                            <a:sym typeface="Calibri"/>
                          </a:rPr>
                        </m:ctrlPr>
                      </m:sSubSupPr>
                      <m:e>
                        <m:r>
                          <a:rPr lang="ar-AE" b="1" i="1">
                            <a:solidFill>
                              <a:schemeClr val="accent2"/>
                            </a:solidFill>
                            <a:latin typeface="Cambria Math" panose="02040503050406030204" pitchFamily="18" charset="0"/>
                            <a:cs typeface="Calibri" panose="020F0502020204030204" pitchFamily="34" charset="0"/>
                            <a:sym typeface="Calibri"/>
                          </a:rPr>
                          <m:t>𝑽𝒂𝑹</m:t>
                        </m:r>
                      </m:e>
                      <m: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up>
                        <m:r>
                          <a:rPr lang="ar-AE" b="1" i="1">
                            <a:solidFill>
                              <a:schemeClr val="accent2"/>
                            </a:solidFill>
                            <a:latin typeface="Cambria Math" panose="02040503050406030204" pitchFamily="18" charset="0"/>
                            <a:cs typeface="Calibri" panose="020F0502020204030204" pitchFamily="34" charset="0"/>
                            <a:sym typeface="Calibri"/>
                          </a:rPr>
                          <m:t>𝑬𝒖𝒍𝒆𝒓</m:t>
                        </m:r>
                      </m:sup>
                    </m:sSubSup>
                    <m:d>
                      <m:dPr>
                        <m:ctrlPr>
                          <a:rPr lang="ar-AE" b="1" i="1">
                            <a:solidFill>
                              <a:schemeClr val="accent2"/>
                            </a:solidFill>
                            <a:latin typeface="Cambria Math" panose="02040503050406030204" pitchFamily="18" charset="0"/>
                            <a:cs typeface="Calibri" panose="020F0502020204030204" pitchFamily="34" charset="0"/>
                            <a:sym typeface="Calibri"/>
                          </a:rPr>
                        </m:ctrlPr>
                      </m:dPr>
                      <m:e>
                        <m:sSub>
                          <m:sSubPr>
                            <m:ctrlPr>
                              <a:rPr lang="ar-AE" b="1" i="1">
                                <a:solidFill>
                                  <a:schemeClr val="accent2"/>
                                </a:solidFill>
                                <a:latin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cs typeface="Calibri" panose="020F0502020204030204" pitchFamily="34" charset="0"/>
                                <a:sym typeface="Calibri"/>
                              </a:rPr>
                              <m:t>𝑿</m:t>
                            </m:r>
                          </m:e>
                          <m:sub>
                            <m:r>
                              <a:rPr lang="ar-AE" b="1" i="1">
                                <a:solidFill>
                                  <a:schemeClr val="accent2"/>
                                </a:solidFill>
                                <a:latin typeface="Cambria Math" panose="02040503050406030204" pitchFamily="18" charset="0"/>
                                <a:cs typeface="Calibri" panose="020F0502020204030204" pitchFamily="34" charset="0"/>
                                <a:sym typeface="Calibri"/>
                              </a:rPr>
                              <m:t>𝒊</m:t>
                            </m:r>
                          </m:sub>
                        </m:sSub>
                      </m:e>
                      <m:e>
                        <m:r>
                          <a:rPr lang="ar-AE" b="1" i="1">
                            <a:solidFill>
                              <a:schemeClr val="accent2"/>
                            </a:solidFill>
                            <a:latin typeface="Cambria Math" panose="02040503050406030204" pitchFamily="18" charset="0"/>
                            <a:cs typeface="Calibri" panose="020F0502020204030204" pitchFamily="34" charset="0"/>
                            <a:sym typeface="Calibri"/>
                          </a:rPr>
                          <m:t>𝑿</m:t>
                        </m:r>
                      </m:e>
                    </m:d>
                    <m:r>
                      <a:rPr lang="ar-AE" b="1" i="1">
                        <a:solidFill>
                          <a:schemeClr val="accent2"/>
                        </a:solidFill>
                        <a:latin typeface="Cambria Math" panose="02040503050406030204" pitchFamily="18" charset="0"/>
                        <a:cs typeface="Calibri" panose="020F0502020204030204" pitchFamily="34" charset="0"/>
                        <a:sym typeface="Calibri"/>
                      </a:rPr>
                      <m:t>=</m:t>
                    </m:r>
                    <m:f>
                      <m:fPr>
                        <m:ctrlPr>
                          <a:rPr lang="ar-AE" b="1" i="1">
                            <a:solidFill>
                              <a:schemeClr val="accent2"/>
                            </a:solidFill>
                            <a:latin typeface="Cambria Math" panose="02040503050406030204" pitchFamily="18" charset="0"/>
                            <a:cs typeface="Calibri" panose="020F0502020204030204" pitchFamily="34" charset="0"/>
                            <a:sym typeface="Calibri"/>
                          </a:rPr>
                        </m:ctrlPr>
                      </m:fPr>
                      <m:num>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ℂ</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𝒐𝒗</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sSub>
                          <m:sSub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𝒊</m:t>
                            </m:r>
                          </m:sub>
                        </m:s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m:t>
                        </m:r>
                      </m:num>
                      <m:den>
                        <m:sSubSup>
                          <m:sSubSupPr>
                            <m:ctrlPr>
                              <a:rPr lang="ar-AE" b="1" i="1">
                                <a:solidFill>
                                  <a:schemeClr val="accent2"/>
                                </a:solidFill>
                                <a:latin typeface="Cambria Math" panose="02040503050406030204" pitchFamily="18" charset="0"/>
                                <a:cs typeface="Calibri" panose="020F0502020204030204" pitchFamily="34" charset="0"/>
                                <a:sym typeface="Calibri"/>
                              </a:rPr>
                            </m:ctrlPr>
                          </m:sSubSup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𝝈</m:t>
                            </m:r>
                          </m:e>
                          <m:sub>
                            <m:r>
                              <a:rPr lang="ar-AE" b="1" i="1">
                                <a:solidFill>
                                  <a:schemeClr val="accent2"/>
                                </a:solidFill>
                                <a:latin typeface="Cambria Math" panose="02040503050406030204" pitchFamily="18" charset="0"/>
                                <a:cs typeface="Calibri" panose="020F0502020204030204" pitchFamily="34" charset="0"/>
                                <a:sym typeface="Calibri"/>
                              </a:rPr>
                              <m:t>𝑿</m:t>
                            </m:r>
                          </m:sub>
                          <m:sup>
                            <m:r>
                              <a:rPr lang="ar-AE" b="1" i="1">
                                <a:solidFill>
                                  <a:schemeClr val="accent2"/>
                                </a:solidFill>
                                <a:latin typeface="Cambria Math" panose="02040503050406030204" pitchFamily="18" charset="0"/>
                                <a:cs typeface="Calibri" panose="020F0502020204030204" pitchFamily="34" charset="0"/>
                                <a:sym typeface="Calibri"/>
                              </a:rPr>
                              <m:t>𝟐</m:t>
                            </m:r>
                          </m:sup>
                        </m:sSubSup>
                      </m:den>
                    </m:f>
                    <m:sSub>
                      <m:sSub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sSub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𝑽𝒂𝑹</m:t>
                        </m:r>
                      </m:e>
                      <m:sub>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𝜶</m:t>
                        </m:r>
                      </m:sub>
                    </m:sSub>
                    <m:d>
                      <m:dPr>
                        <m:ctrlP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ctrlPr>
                      </m:dPr>
                      <m:e>
                        <m:r>
                          <a:rPr lang="ar-AE" b="1" i="1">
                            <a:solidFill>
                              <a:schemeClr val="accent2"/>
                            </a:solidFill>
                            <a:latin typeface="Cambria Math" panose="02040503050406030204" pitchFamily="18" charset="0"/>
                            <a:ea typeface="Cambria Math" panose="02040503050406030204" pitchFamily="18" charset="0"/>
                            <a:cs typeface="Calibri" panose="020F0502020204030204" pitchFamily="34" charset="0"/>
                            <a:sym typeface="Calibri"/>
                          </a:rPr>
                          <m:t>𝑿</m:t>
                        </m:r>
                      </m:e>
                    </m:d>
                  </m:oMath>
                </a14:m>
                <a:r>
                  <a:rPr lang="fr-FR" b="1" i="1" dirty="0">
                    <a:solidFill>
                      <a:schemeClr val="accent2"/>
                    </a:solidFill>
                    <a:latin typeface="Calibri" panose="020F0502020204030204" pitchFamily="34" charset="0"/>
                    <a:ea typeface="Calibri"/>
                    <a:cs typeface="Calibri" panose="020F0502020204030204" pitchFamily="34" charset="0"/>
                    <a:sym typeface="Calibri"/>
                  </a:rPr>
                  <a:t>                           </a:t>
                </a:r>
                <a:r>
                  <a:rPr lang="fr-FR" sz="1400" b="1" i="1" dirty="0">
                    <a:solidFill>
                      <a:schemeClr val="accent2"/>
                    </a:solidFill>
                    <a:latin typeface="Calibri" panose="020F0502020204030204" pitchFamily="34" charset="0"/>
                    <a:ea typeface="Calibri"/>
                    <a:cs typeface="Calibri" panose="020F0502020204030204" pitchFamily="34" charset="0"/>
                    <a:sym typeface="Calibri"/>
                  </a:rPr>
                  <a:t>(1)</a:t>
                </a:r>
              </a:p>
              <a:p>
                <a:pPr algn="just"/>
                <a:endParaRPr lang="fr-FR" dirty="0">
                  <a:solidFill>
                    <a:schemeClr val="accent2"/>
                  </a:solidFill>
                  <a:latin typeface="Calibri" panose="020F0502020204030204" pitchFamily="34" charset="0"/>
                  <a:cs typeface="Calibri" panose="020F0502020204030204" pitchFamily="34" charset="0"/>
                </a:endParaRPr>
              </a:p>
              <a:p>
                <a:pPr algn="just"/>
                <a:endParaRPr lang="fr-FR" dirty="0">
                  <a:solidFill>
                    <a:schemeClr val="accent2"/>
                  </a:solidFill>
                  <a:latin typeface="Calibri" panose="020F0502020204030204" pitchFamily="34" charset="0"/>
                  <a:cs typeface="Calibri" panose="020F0502020204030204" pitchFamily="34" charset="0"/>
                  <a:sym typeface="Arial"/>
                </a:endParaRPr>
              </a:p>
            </p:txBody>
          </p:sp>
        </mc:Choice>
        <mc:Fallback xmlns="">
          <p:sp>
            <p:nvSpPr>
              <p:cNvPr id="626" name="Google Shape;626;p69"/>
              <p:cNvSpPr txBox="1">
                <a:spLocks noRot="1" noChangeAspect="1" noMove="1" noResize="1" noEditPoints="1" noAdjustHandles="1" noChangeArrowheads="1" noChangeShapeType="1" noTextEdit="1"/>
              </p:cNvSpPr>
              <p:nvPr/>
            </p:nvSpPr>
            <p:spPr>
              <a:xfrm>
                <a:off x="291662" y="1014884"/>
                <a:ext cx="8621225" cy="3345360"/>
              </a:xfrm>
              <a:prstGeom prst="rect">
                <a:avLst/>
              </a:prstGeom>
              <a:blipFill>
                <a:blip r:embed="rId3"/>
                <a:stretch>
                  <a:fillRect/>
                </a:stretch>
              </a:blipFill>
              <a:ln w="38100" cap="flat" cmpd="sng">
                <a:solidFill>
                  <a:schemeClr val="accent2"/>
                </a:solidFill>
                <a:prstDash val="solid"/>
                <a:round/>
                <a:headEnd type="none" w="sm" len="sm"/>
                <a:tailEnd type="none" w="sm" len="sm"/>
              </a:ln>
              <a:effectLst>
                <a:outerShdw blurRad="40000" dist="20000" dir="5400000" rotWithShape="0">
                  <a:srgbClr val="000000">
                    <a:alpha val="37647"/>
                  </a:srgbClr>
                </a:outerShdw>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497F3C9-98D9-542F-6F57-61F287048C3E}"/>
                  </a:ext>
                </a:extLst>
              </p:cNvPr>
              <p:cNvSpPr/>
              <p:nvPr/>
            </p:nvSpPr>
            <p:spPr>
              <a:xfrm>
                <a:off x="291662" y="5843116"/>
                <a:ext cx="8587154"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fr-FR" b="1" u="sng" dirty="0">
                    <a:solidFill>
                      <a:srgbClr val="002060"/>
                    </a:solidFill>
                    <a:latin typeface="Calibri" panose="020F0502020204030204" pitchFamily="34" charset="0"/>
                    <a:cs typeface="Calibri" panose="020F0502020204030204" pitchFamily="34" charset="0"/>
                  </a:rPr>
                  <a:t>Rappel</a:t>
                </a:r>
              </a:p>
              <a:p>
                <a:pPr algn="ctr"/>
                <a:r>
                  <a:rPr lang="fr-FR" dirty="0">
                    <a:solidFill>
                      <a:srgbClr val="002060"/>
                    </a:solidFill>
                    <a:latin typeface="Calibri" panose="020F0502020204030204" pitchFamily="34" charset="0"/>
                    <a:cs typeface="Calibri" panose="020F0502020204030204" pitchFamily="34" charset="0"/>
                  </a:rPr>
                  <a:t>La </a:t>
                </a:r>
                <a14:m>
                  <m:oMath xmlns:m="http://schemas.openxmlformats.org/officeDocument/2006/math">
                    <m:sSub>
                      <m:sSubPr>
                        <m:ctrlPr>
                          <a:rPr lang="fr-FR" i="1" dirty="0" smtClean="0">
                            <a:solidFill>
                              <a:srgbClr val="002060"/>
                            </a:solidFill>
                            <a:latin typeface="Cambria Math" panose="02040503050406030204" pitchFamily="18" charset="0"/>
                            <a:cs typeface="Calibri" panose="020F0502020204030204" pitchFamily="34" charset="0"/>
                          </a:rPr>
                        </m:ctrlPr>
                      </m:sSubPr>
                      <m:e>
                        <m:r>
                          <a:rPr lang="fr-FR" b="0" i="1" dirty="0" smtClean="0">
                            <a:solidFill>
                              <a:srgbClr val="002060"/>
                            </a:solidFill>
                            <a:latin typeface="Cambria Math" panose="02040503050406030204" pitchFamily="18" charset="0"/>
                            <a:cs typeface="Calibri" panose="020F0502020204030204" pitchFamily="34" charset="0"/>
                          </a:rPr>
                          <m:t>𝑉𝑎𝑅</m:t>
                        </m:r>
                      </m:e>
                      <m:sub>
                        <m:r>
                          <a:rPr lang="fr-FR" i="1" dirty="0"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𝛼</m:t>
                        </m:r>
                      </m:sub>
                    </m:sSub>
                    <m:r>
                      <a:rPr lang="fr-FR" b="0" i="1" dirty="0" smtClean="0">
                        <a:solidFill>
                          <a:srgbClr val="002060"/>
                        </a:solidFill>
                        <a:latin typeface="Cambria Math" panose="02040503050406030204" pitchFamily="18" charset="0"/>
                        <a:cs typeface="Calibri" panose="020F0502020204030204" pitchFamily="34" charset="0"/>
                      </a:rPr>
                      <m:t>(</m:t>
                    </m:r>
                    <m:r>
                      <a:rPr lang="fr-FR" b="0" i="1" dirty="0" smtClean="0">
                        <a:solidFill>
                          <a:srgbClr val="002060"/>
                        </a:solidFill>
                        <a:latin typeface="Cambria Math" panose="02040503050406030204" pitchFamily="18" charset="0"/>
                        <a:cs typeface="Calibri" panose="020F0502020204030204" pitchFamily="34" charset="0"/>
                      </a:rPr>
                      <m:t>𝑋</m:t>
                    </m:r>
                    <m:r>
                      <a:rPr lang="fr-FR" b="0" i="1" dirty="0" smtClean="0">
                        <a:solidFill>
                          <a:srgbClr val="002060"/>
                        </a:solidFill>
                        <a:latin typeface="Cambria Math" panose="02040503050406030204" pitchFamily="18" charset="0"/>
                        <a:cs typeface="Calibri" panose="020F0502020204030204" pitchFamily="34" charset="0"/>
                      </a:rPr>
                      <m:t>)</m:t>
                    </m:r>
                  </m:oMath>
                </a14:m>
                <a:r>
                  <a:rPr lang="fr-FR" dirty="0">
                    <a:solidFill>
                      <a:srgbClr val="002060"/>
                    </a:solidFill>
                    <a:latin typeface="Calibri" panose="020F0502020204030204" pitchFamily="34" charset="0"/>
                    <a:cs typeface="Calibri" panose="020F0502020204030204" pitchFamily="34" charset="0"/>
                  </a:rPr>
                  <a:t> au niveau </a:t>
                </a:r>
                <a14:m>
                  <m:oMath xmlns:m="http://schemas.openxmlformats.org/officeDocument/2006/math">
                    <m:r>
                      <a:rPr lang="fr-FR" i="1" smtClean="0">
                        <a:solidFill>
                          <a:srgbClr val="002060"/>
                        </a:solidFill>
                        <a:latin typeface="Cambria Math" panose="02040503050406030204" pitchFamily="18" charset="0"/>
                        <a:ea typeface="Cambria Math" panose="02040503050406030204" pitchFamily="18" charset="0"/>
                        <a:cs typeface="Calibri" panose="020F0502020204030204" pitchFamily="34" charset="0"/>
                      </a:rPr>
                      <m:t>𝛼</m:t>
                    </m:r>
                  </m:oMath>
                </a14:m>
                <a:r>
                  <a:rPr lang="fr-FR" dirty="0">
                    <a:solidFill>
                      <a:srgbClr val="002060"/>
                    </a:solidFill>
                    <a:latin typeface="Calibri" panose="020F0502020204030204" pitchFamily="34" charset="0"/>
                    <a:cs typeface="Calibri" panose="020F0502020204030204" pitchFamily="34" charset="0"/>
                  </a:rPr>
                  <a:t> est le quantile d’ordre </a:t>
                </a:r>
                <a14:m>
                  <m:oMath xmlns:m="http://schemas.openxmlformats.org/officeDocument/2006/math">
                    <m:r>
                      <a:rPr lang="fr-FR" i="1">
                        <a:solidFill>
                          <a:srgbClr val="002060"/>
                        </a:solidFill>
                        <a:latin typeface="Cambria Math" panose="02040503050406030204" pitchFamily="18" charset="0"/>
                        <a:ea typeface="Cambria Math" panose="02040503050406030204" pitchFamily="18" charset="0"/>
                        <a:cs typeface="Calibri" panose="020F0502020204030204" pitchFamily="34" charset="0"/>
                      </a:rPr>
                      <m:t>𝛼</m:t>
                    </m:r>
                  </m:oMath>
                </a14:m>
                <a:r>
                  <a:rPr lang="fr-FR" dirty="0">
                    <a:solidFill>
                      <a:srgbClr val="002060"/>
                    </a:solidFill>
                    <a:latin typeface="Calibri" panose="020F0502020204030204" pitchFamily="34" charset="0"/>
                    <a:cs typeface="Calibri" panose="020F0502020204030204" pitchFamily="34" charset="0"/>
                  </a:rPr>
                  <a:t> de X </a:t>
                </a:r>
              </a:p>
            </p:txBody>
          </p:sp>
        </mc:Choice>
        <mc:Fallback xmlns="">
          <p:sp>
            <p:nvSpPr>
              <p:cNvPr id="4" name="Rectangle 3">
                <a:extLst>
                  <a:ext uri="{FF2B5EF4-FFF2-40B4-BE49-F238E27FC236}">
                    <a16:creationId xmlns:a16="http://schemas.microsoft.com/office/drawing/2014/main" id="{F497F3C9-98D9-542F-6F57-61F287048C3E}"/>
                  </a:ext>
                </a:extLst>
              </p:cNvPr>
              <p:cNvSpPr>
                <a:spLocks noRot="1" noChangeAspect="1" noMove="1" noResize="1" noEditPoints="1" noAdjustHandles="1" noChangeArrowheads="1" noChangeShapeType="1" noTextEdit="1"/>
              </p:cNvSpPr>
              <p:nvPr/>
            </p:nvSpPr>
            <p:spPr>
              <a:xfrm>
                <a:off x="291662" y="5843116"/>
                <a:ext cx="8587154" cy="646331"/>
              </a:xfrm>
              <a:prstGeom prst="rect">
                <a:avLst/>
              </a:prstGeom>
              <a:blipFill>
                <a:blip r:embed="rId4"/>
                <a:stretch>
                  <a:fillRect t="-3636" b="-11818"/>
                </a:stretch>
              </a:blipFill>
            </p:spPr>
            <p:txBody>
              <a:bodyPr/>
              <a:lstStyle/>
              <a:p>
                <a:r>
                  <a:rPr lang="fr-FR">
                    <a:noFill/>
                  </a:rPr>
                  <a:t> </a:t>
                </a:r>
              </a:p>
            </p:txBody>
          </p:sp>
        </mc:Fallback>
      </mc:AlternateContent>
    </p:spTree>
  </p:cSld>
  <p:clrMapOvr>
    <a:masterClrMapping/>
  </p:clrMapOvr>
</p:sld>
</file>

<file path=ppt/theme/theme1.xml><?xml version="1.0" encoding="utf-8"?>
<a:theme xmlns:a="http://schemas.openxmlformats.org/drawingml/2006/main" name="Theme_CNP_Assurances">
  <a:themeElements>
    <a:clrScheme name="CNP Assurances">
      <a:dk1>
        <a:sysClr val="windowText" lastClr="000000"/>
      </a:dk1>
      <a:lt1>
        <a:sysClr val="window" lastClr="FFFFFF"/>
      </a:lt1>
      <a:dk2>
        <a:srgbClr val="716259"/>
      </a:dk2>
      <a:lt2>
        <a:srgbClr val="A79B94"/>
      </a:lt2>
      <a:accent1>
        <a:srgbClr val="00B4AA"/>
      </a:accent1>
      <a:accent2>
        <a:srgbClr val="002364"/>
      </a:accent2>
      <a:accent3>
        <a:srgbClr val="D70064"/>
      </a:accent3>
      <a:accent4>
        <a:srgbClr val="96D320"/>
      </a:accent4>
      <a:accent5>
        <a:srgbClr val="5A88D8"/>
      </a:accent5>
      <a:accent6>
        <a:srgbClr val="E0E3E6"/>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NP_version_bleue">
  <a:themeElements>
    <a:clrScheme name="CNP PPT">
      <a:dk1>
        <a:sysClr val="windowText" lastClr="000000"/>
      </a:dk1>
      <a:lt1>
        <a:sysClr val="window" lastClr="FFFFFF"/>
      </a:lt1>
      <a:dk2>
        <a:srgbClr val="C6C2C5"/>
      </a:dk2>
      <a:lt2>
        <a:srgbClr val="C6C2C5"/>
      </a:lt2>
      <a:accent1>
        <a:srgbClr val="002364"/>
      </a:accent1>
      <a:accent2>
        <a:srgbClr val="00B4AA"/>
      </a:accent2>
      <a:accent3>
        <a:srgbClr val="D70064"/>
      </a:accent3>
      <a:accent4>
        <a:srgbClr val="F08100"/>
      </a:accent4>
      <a:accent5>
        <a:srgbClr val="5D2F88"/>
      </a:accent5>
      <a:accent6>
        <a:srgbClr val="78D64B"/>
      </a:accent6>
      <a:hlink>
        <a:srgbClr val="000000"/>
      </a:hlink>
      <a:folHlink>
        <a:srgbClr val="000000"/>
      </a:folHlink>
    </a:clrScheme>
    <a:fontScheme name="Rawline Black - Rawline">
      <a:majorFont>
        <a:latin typeface="Rawline Black"/>
        <a:ea typeface=""/>
        <a:cs typeface=""/>
      </a:majorFont>
      <a:minorFont>
        <a:latin typeface="Rawli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33743</TotalTime>
  <Words>5590</Words>
  <Application>Microsoft Office PowerPoint</Application>
  <PresentationFormat>Affichage à l'écran (4:3)</PresentationFormat>
  <Paragraphs>572</Paragraphs>
  <Slides>28</Slides>
  <Notes>25</Notes>
  <HiddenSlides>1</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28</vt:i4>
      </vt:variant>
    </vt:vector>
  </HeadingPairs>
  <TitlesOfParts>
    <vt:vector size="41" baseType="lpstr">
      <vt:lpstr>Arial</vt:lpstr>
      <vt:lpstr>Calibri</vt:lpstr>
      <vt:lpstr>Cambria Math</vt:lpstr>
      <vt:lpstr>Google Sans</vt:lpstr>
      <vt:lpstr>Rawline</vt:lpstr>
      <vt:lpstr>Rawline Black</vt:lpstr>
      <vt:lpstr>Rawline ExtraBold</vt:lpstr>
      <vt:lpstr>Rawline Light</vt:lpstr>
      <vt:lpstr>Söhne</vt:lpstr>
      <vt:lpstr>system-ui</vt:lpstr>
      <vt:lpstr>Wingdings</vt:lpstr>
      <vt:lpstr>Theme_CNP_Assurances</vt:lpstr>
      <vt:lpstr>CNP_version_bleue</vt:lpstr>
      <vt:lpstr>      PROJET ERM :  METHODE D’EULER</vt:lpstr>
      <vt:lpstr>Sommaire</vt:lpstr>
      <vt:lpstr>01</vt:lpstr>
      <vt:lpstr>L’allocation de capital </vt:lpstr>
      <vt:lpstr>L’allocation de capital  </vt:lpstr>
      <vt:lpstr>02</vt:lpstr>
      <vt:lpstr>  Méthode d’Euler</vt:lpstr>
      <vt:lpstr>Méthode d’Euler : formalisme mathématique</vt:lpstr>
      <vt:lpstr>Mesures de risques et Méthode d’Euler</vt:lpstr>
      <vt:lpstr>Mesures de risques et Méthode d’Euler</vt:lpstr>
      <vt:lpstr>Mesures de risques et Méthode d’Euler</vt:lpstr>
      <vt:lpstr>Interprétation géométrique</vt:lpstr>
      <vt:lpstr>Interprétation géométrique</vt:lpstr>
      <vt:lpstr>03</vt:lpstr>
      <vt:lpstr>Application numérique : Etude de l’effet de diversification des risques sur le capital à allouer</vt:lpstr>
      <vt:lpstr>Méthode Gaussienne</vt:lpstr>
      <vt:lpstr>Méthode Gaussienne</vt:lpstr>
      <vt:lpstr>Application numérique : Méthode Gaussienne Etude comparative : Euler vs Autres méthodes </vt:lpstr>
      <vt:lpstr>Méthode Avec SCR et Matrice de dépendances Stochastiques</vt:lpstr>
      <vt:lpstr>Présentation PowerPoint</vt:lpstr>
      <vt:lpstr>Conclusion</vt:lpstr>
      <vt:lpstr>Merci</vt:lpstr>
      <vt:lpstr>04</vt:lpstr>
      <vt:lpstr>Propriétés des méthodes </vt:lpstr>
      <vt:lpstr> Etude comparative entre les méthodes de risques   Etant donné n variables aléatoires  Xi iid, suivant une même loi (même moyenne et même dispersion de risques)</vt:lpstr>
      <vt:lpstr>Comparaison des méthodes d’allocation</vt:lpstr>
      <vt:lpstr>Calcul du SCR agrégé</vt:lpstr>
      <vt:lpstr>Bibliographies  - Denault, M. (2001). Coherent allocation of risk capital. The Journal of Risk, 4(1), 1–34.  - Dumontier P., Dupré D., Martin C. (2009). Gestion et contrôle des risques bancaires :L’apport des IFRS et de Bâle II, Revue Banque, 8 janvier 2009  - Tasche, D. (1999). Risk contributions and performance measurement. Report of the Lehrstuhl für mathematische Statistik, TU München.  - Tasche D. (2008). Capital Allocation to Business Units and Sub-Portfolios : the Euler Principle.  - Viviani J.-L. (2000). Mesures de performances ajustées pour le risque (MPAR) et allocation des capitaux  - Chiu, F. (2014). Méthodes d’allocation de capital dans le cadre de l’ORSA, ENSAE ParisTech, Mémoire d’actuariat IA.  - Choquer, M. R. (2016). Allocation stratégique d’actifs sous contrainte Solvabilité II.  - Decupère, S. (2011). Agrégation des risques et allocation de capital sous Solvabilité II, ENSAE ParisTech, Mémoire d’actuariat IA.  - Delcambre M. (2014). Allocation de capital réglementaire. </vt:lpstr>
    </vt:vector>
  </TitlesOfParts>
  <Company>CNP Assurances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gestion administrative _ Ampli Cristal</dc:title>
  <dc:creator>ZANGO Adam</dc:creator>
  <cp:lastModifiedBy>Elsa Aurelle METEGNE KOUGOUM</cp:lastModifiedBy>
  <cp:revision>366</cp:revision>
  <cp:lastPrinted>2023-06-28T10:08:19Z</cp:lastPrinted>
  <dcterms:created xsi:type="dcterms:W3CDTF">2020-06-23T08:19:12Z</dcterms:created>
  <dcterms:modified xsi:type="dcterms:W3CDTF">2023-12-14T11:29:04Z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b4fdc8-09b3-4311-8f77-000164ee6eab_Enabled">
    <vt:lpwstr>true</vt:lpwstr>
  </property>
  <property fmtid="{D5CDD505-2E9C-101B-9397-08002B2CF9AE}" pid="3" name="MSIP_Label_d9b4fdc8-09b3-4311-8f77-000164ee6eab_SetDate">
    <vt:lpwstr>2022-06-01T13:24:16Z</vt:lpwstr>
  </property>
  <property fmtid="{D5CDD505-2E9C-101B-9397-08002B2CF9AE}" pid="4" name="MSIP_Label_d9b4fdc8-09b3-4311-8f77-000164ee6eab_Method">
    <vt:lpwstr>Standard</vt:lpwstr>
  </property>
  <property fmtid="{D5CDD505-2E9C-101B-9397-08002B2CF9AE}" pid="5" name="MSIP_Label_d9b4fdc8-09b3-4311-8f77-000164ee6eab_Name">
    <vt:lpwstr>Interne</vt:lpwstr>
  </property>
  <property fmtid="{D5CDD505-2E9C-101B-9397-08002B2CF9AE}" pid="6" name="MSIP_Label_d9b4fdc8-09b3-4311-8f77-000164ee6eab_SiteId">
    <vt:lpwstr>fab7e728-037c-497d-9a94-644655015ab8</vt:lpwstr>
  </property>
  <property fmtid="{D5CDD505-2E9C-101B-9397-08002B2CF9AE}" pid="7" name="MSIP_Label_d9b4fdc8-09b3-4311-8f77-000164ee6eab_ActionId">
    <vt:lpwstr>247a8fc5-1cdd-404b-8a35-f04650d1b854</vt:lpwstr>
  </property>
  <property fmtid="{D5CDD505-2E9C-101B-9397-08002B2CF9AE}" pid="8" name="MSIP_Label_d9b4fdc8-09b3-4311-8f77-000164ee6eab_ContentBits">
    <vt:lpwstr>0</vt:lpwstr>
  </property>
</Properties>
</file>