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3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72" r:id="rId10"/>
    <p:sldId id="265" r:id="rId11"/>
    <p:sldId id="266" r:id="rId12"/>
    <p:sldId id="267" r:id="rId13"/>
    <p:sldId id="280" r:id="rId14"/>
    <p:sldId id="268" r:id="rId15"/>
    <p:sldId id="270" r:id="rId16"/>
    <p:sldId id="271" r:id="rId17"/>
    <p:sldId id="273" r:id="rId18"/>
    <p:sldId id="274" r:id="rId19"/>
    <p:sldId id="279" r:id="rId20"/>
    <p:sldId id="275" r:id="rId21"/>
    <p:sldId id="276" r:id="rId22"/>
    <p:sldId id="264" r:id="rId23"/>
    <p:sldId id="278" r:id="rId24"/>
    <p:sldId id="281" r:id="rId25"/>
    <p:sldId id="263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  <p:embeddedFont>
      <p:font typeface="Wingdings 3" panose="05040102010807070707" pitchFamily="18" charset="2"/>
      <p:regular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989F5B-3199-4D8B-845C-985219F4E8B9}">
  <a:tblStyle styleId="{21989F5B-3199-4D8B-845C-985219F4E8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92" y="1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E6313-FB1B-4EC4-9D7D-9082B89B78D7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08375F-43B9-4E7B-829B-E70EDF5A99F2}">
      <dgm:prSet/>
      <dgm:spPr/>
      <dgm:t>
        <a:bodyPr/>
        <a:lstStyle/>
        <a:p>
          <a:r>
            <a:rPr lang="fr-FR" dirty="0"/>
            <a:t>Issuer/Emetteur :</a:t>
          </a:r>
          <a:endParaRPr lang="en-US" dirty="0"/>
        </a:p>
      </dgm:t>
    </dgm:pt>
    <dgm:pt modelId="{5EB4F561-2DA5-4A68-8B59-9EF15690C922}" type="parTrans" cxnId="{286C7AC5-C47C-48CE-811D-F5D7299E5B1C}">
      <dgm:prSet/>
      <dgm:spPr/>
      <dgm:t>
        <a:bodyPr/>
        <a:lstStyle/>
        <a:p>
          <a:endParaRPr lang="en-US"/>
        </a:p>
      </dgm:t>
    </dgm:pt>
    <dgm:pt modelId="{ED305077-14D6-4A52-B609-80DBD6A06B75}" type="sibTrans" cxnId="{286C7AC5-C47C-48CE-811D-F5D7299E5B1C}">
      <dgm:prSet/>
      <dgm:spPr/>
      <dgm:t>
        <a:bodyPr/>
        <a:lstStyle/>
        <a:p>
          <a:endParaRPr lang="en-US"/>
        </a:p>
      </dgm:t>
    </dgm:pt>
    <dgm:pt modelId="{C61C6C63-EC58-4E8F-8025-8F9A613271FF}">
      <dgm:prSet/>
      <dgm:spPr/>
      <dgm:t>
        <a:bodyPr/>
        <a:lstStyle/>
        <a:p>
          <a:r>
            <a:rPr lang="fr-FR" dirty="0"/>
            <a:t>Ibis Re II Ltd </a:t>
          </a:r>
          <a:endParaRPr lang="en-US" dirty="0"/>
        </a:p>
      </dgm:t>
    </dgm:pt>
    <dgm:pt modelId="{C4EFE5F3-E47A-4263-AF9F-3033233CCFB3}" type="parTrans" cxnId="{7054E77F-8E9F-4869-BD5F-E3AB190C7517}">
      <dgm:prSet/>
      <dgm:spPr/>
      <dgm:t>
        <a:bodyPr/>
        <a:lstStyle/>
        <a:p>
          <a:endParaRPr lang="en-US"/>
        </a:p>
      </dgm:t>
    </dgm:pt>
    <dgm:pt modelId="{462FA442-03B6-4D18-969E-B279196C86A6}" type="sibTrans" cxnId="{7054E77F-8E9F-4869-BD5F-E3AB190C7517}">
      <dgm:prSet/>
      <dgm:spPr/>
      <dgm:t>
        <a:bodyPr/>
        <a:lstStyle/>
        <a:p>
          <a:endParaRPr lang="en-US"/>
        </a:p>
      </dgm:t>
    </dgm:pt>
    <dgm:pt modelId="{17D23EFC-9FBE-4868-BCD0-DE6190679EC6}">
      <dgm:prSet/>
      <dgm:spPr/>
      <dgm:t>
        <a:bodyPr/>
        <a:lstStyle/>
        <a:p>
          <a:r>
            <a:rPr lang="fr-FR" dirty="0"/>
            <a:t>Cédante : </a:t>
          </a:r>
          <a:endParaRPr lang="en-US" dirty="0"/>
        </a:p>
      </dgm:t>
    </dgm:pt>
    <dgm:pt modelId="{B1CC2CD1-DD2D-4C9F-9507-EF692AD21CEC}" type="parTrans" cxnId="{D7B1B9F0-377A-4DB4-9BFD-F5A0A9A557B0}">
      <dgm:prSet/>
      <dgm:spPr/>
      <dgm:t>
        <a:bodyPr/>
        <a:lstStyle/>
        <a:p>
          <a:endParaRPr lang="en-US"/>
        </a:p>
      </dgm:t>
    </dgm:pt>
    <dgm:pt modelId="{AA0FAEC2-1EC0-4B67-8EFB-856861EB3A52}" type="sibTrans" cxnId="{D7B1B9F0-377A-4DB4-9BFD-F5A0A9A557B0}">
      <dgm:prSet/>
      <dgm:spPr/>
      <dgm:t>
        <a:bodyPr/>
        <a:lstStyle/>
        <a:p>
          <a:endParaRPr lang="en-US"/>
        </a:p>
      </dgm:t>
    </dgm:pt>
    <dgm:pt modelId="{2A61584C-F39E-407C-AD95-7368CC86F0BA}">
      <dgm:prSet/>
      <dgm:spPr/>
      <dgm:t>
        <a:bodyPr/>
        <a:lstStyle/>
        <a:p>
          <a:r>
            <a:rPr lang="fr-FR" dirty="0"/>
            <a:t>Agents de Placement/ Structuration :</a:t>
          </a:r>
          <a:endParaRPr lang="en-US" dirty="0"/>
        </a:p>
      </dgm:t>
    </dgm:pt>
    <dgm:pt modelId="{5073308D-7C8C-47E9-BE92-31401D64861A}" type="parTrans" cxnId="{9DDCEE82-3B3C-46AB-A02B-B63DAB828235}">
      <dgm:prSet/>
      <dgm:spPr/>
      <dgm:t>
        <a:bodyPr/>
        <a:lstStyle/>
        <a:p>
          <a:endParaRPr lang="en-US"/>
        </a:p>
      </dgm:t>
    </dgm:pt>
    <dgm:pt modelId="{F300A3BA-A3C5-4315-9757-32BB86C5FEC0}" type="sibTrans" cxnId="{9DDCEE82-3B3C-46AB-A02B-B63DAB828235}">
      <dgm:prSet/>
      <dgm:spPr/>
      <dgm:t>
        <a:bodyPr/>
        <a:lstStyle/>
        <a:p>
          <a:endParaRPr lang="en-US"/>
        </a:p>
      </dgm:t>
    </dgm:pt>
    <dgm:pt modelId="{78A5351D-6241-4F3E-ACCA-3722482133E4}">
      <dgm:prSet/>
      <dgm:spPr/>
      <dgm:t>
        <a:bodyPr/>
        <a:lstStyle/>
        <a:p>
          <a:r>
            <a:rPr lang="fr-FR"/>
            <a:t>Goldman, Sachs &amp; Co</a:t>
          </a:r>
          <a:endParaRPr lang="en-US"/>
        </a:p>
      </dgm:t>
    </dgm:pt>
    <dgm:pt modelId="{666876CF-507E-4696-AFC8-DA9ABE11941E}" type="parTrans" cxnId="{7754C15A-B7CC-4123-8548-D851703B949E}">
      <dgm:prSet/>
      <dgm:spPr/>
      <dgm:t>
        <a:bodyPr/>
        <a:lstStyle/>
        <a:p>
          <a:endParaRPr lang="en-US"/>
        </a:p>
      </dgm:t>
    </dgm:pt>
    <dgm:pt modelId="{721AB3A6-0C33-4E71-9BB7-D4CD37A4947C}" type="sibTrans" cxnId="{7754C15A-B7CC-4123-8548-D851703B949E}">
      <dgm:prSet/>
      <dgm:spPr/>
      <dgm:t>
        <a:bodyPr/>
        <a:lstStyle/>
        <a:p>
          <a:endParaRPr lang="en-US"/>
        </a:p>
      </dgm:t>
    </dgm:pt>
    <dgm:pt modelId="{88884030-BF57-4DEB-9C63-971CD2296840}">
      <dgm:prSet/>
      <dgm:spPr/>
      <dgm:t>
        <a:bodyPr/>
        <a:lstStyle/>
        <a:p>
          <a:r>
            <a:rPr lang="fr-FR"/>
            <a:t>Aon Securities</a:t>
          </a:r>
          <a:endParaRPr lang="en-US"/>
        </a:p>
      </dgm:t>
    </dgm:pt>
    <dgm:pt modelId="{C8F73578-C327-4E63-AF87-499B5A019857}" type="parTrans" cxnId="{45D40F54-1113-4FEA-B268-BF0F9F8CC618}">
      <dgm:prSet/>
      <dgm:spPr/>
      <dgm:t>
        <a:bodyPr/>
        <a:lstStyle/>
        <a:p>
          <a:endParaRPr lang="en-US"/>
        </a:p>
      </dgm:t>
    </dgm:pt>
    <dgm:pt modelId="{C35BE163-ADBA-44D3-954D-6FEB1FEBC0F6}" type="sibTrans" cxnId="{45D40F54-1113-4FEA-B268-BF0F9F8CC618}">
      <dgm:prSet/>
      <dgm:spPr/>
      <dgm:t>
        <a:bodyPr/>
        <a:lstStyle/>
        <a:p>
          <a:endParaRPr lang="en-US"/>
        </a:p>
      </dgm:t>
    </dgm:pt>
    <dgm:pt modelId="{8C50D27E-1B2D-4190-9C4A-7D6EB8F3034C}">
      <dgm:prSet/>
      <dgm:spPr/>
      <dgm:t>
        <a:bodyPr/>
        <a:lstStyle/>
        <a:p>
          <a:r>
            <a:rPr lang="fr-FR"/>
            <a:t>Swiss Re Capital Markets</a:t>
          </a:r>
          <a:endParaRPr lang="en-US"/>
        </a:p>
      </dgm:t>
    </dgm:pt>
    <dgm:pt modelId="{3E746396-9FCA-4DC6-9F86-4E9C66DA7004}" type="parTrans" cxnId="{07FF2C89-A5A1-4D70-8C27-CA8A21196C83}">
      <dgm:prSet/>
      <dgm:spPr/>
      <dgm:t>
        <a:bodyPr/>
        <a:lstStyle/>
        <a:p>
          <a:endParaRPr lang="en-US"/>
        </a:p>
      </dgm:t>
    </dgm:pt>
    <dgm:pt modelId="{82DCF57D-BAC7-42CD-94B5-9B56991234E1}" type="sibTrans" cxnId="{07FF2C89-A5A1-4D70-8C27-CA8A21196C83}">
      <dgm:prSet/>
      <dgm:spPr/>
      <dgm:t>
        <a:bodyPr/>
        <a:lstStyle/>
        <a:p>
          <a:endParaRPr lang="en-US"/>
        </a:p>
      </dgm:t>
    </dgm:pt>
    <dgm:pt modelId="{8D004FE2-84EC-48C8-91FB-6397DA841EB7}">
      <dgm:prSet/>
      <dgm:spPr/>
      <dgm:t>
        <a:bodyPr/>
        <a:lstStyle/>
        <a:p>
          <a:r>
            <a:rPr lang="fr-FR"/>
            <a:t>Risk modelling :</a:t>
          </a:r>
          <a:endParaRPr lang="en-US"/>
        </a:p>
      </dgm:t>
    </dgm:pt>
    <dgm:pt modelId="{F1068383-6A6F-4B7D-A902-C7A4D0F5758A}" type="parTrans" cxnId="{84DB33B3-56FD-47EE-BABA-8955D51BBB19}">
      <dgm:prSet/>
      <dgm:spPr/>
      <dgm:t>
        <a:bodyPr/>
        <a:lstStyle/>
        <a:p>
          <a:endParaRPr lang="en-US"/>
        </a:p>
      </dgm:t>
    </dgm:pt>
    <dgm:pt modelId="{1FF51467-1DC7-45C4-8DE7-C4FE07857AA0}" type="sibTrans" cxnId="{84DB33B3-56FD-47EE-BABA-8955D51BBB19}">
      <dgm:prSet/>
      <dgm:spPr/>
      <dgm:t>
        <a:bodyPr/>
        <a:lstStyle/>
        <a:p>
          <a:endParaRPr lang="en-US"/>
        </a:p>
      </dgm:t>
    </dgm:pt>
    <dgm:pt modelId="{B64C9CD2-667A-41B7-8C32-7C471F6DC9BB}">
      <dgm:prSet/>
      <dgm:spPr/>
      <dgm:t>
        <a:bodyPr/>
        <a:lstStyle/>
        <a:p>
          <a:r>
            <a:rPr lang="fr-FR"/>
            <a:t>AIR (Verisk) </a:t>
          </a:r>
          <a:endParaRPr lang="en-US"/>
        </a:p>
      </dgm:t>
    </dgm:pt>
    <dgm:pt modelId="{B3086412-5DEB-43A8-A498-6876FEB4BBE6}" type="parTrans" cxnId="{55C63564-D934-4ABA-BE59-3E67C6E6BAA6}">
      <dgm:prSet/>
      <dgm:spPr/>
      <dgm:t>
        <a:bodyPr/>
        <a:lstStyle/>
        <a:p>
          <a:endParaRPr lang="en-US"/>
        </a:p>
      </dgm:t>
    </dgm:pt>
    <dgm:pt modelId="{5AB963AD-E26B-4F37-9DA3-179770998DAA}" type="sibTrans" cxnId="{55C63564-D934-4ABA-BE59-3E67C6E6BAA6}">
      <dgm:prSet/>
      <dgm:spPr/>
      <dgm:t>
        <a:bodyPr/>
        <a:lstStyle/>
        <a:p>
          <a:endParaRPr lang="en-US"/>
        </a:p>
      </dgm:t>
    </dgm:pt>
    <dgm:pt modelId="{AC4A5849-8C0F-4A10-88FC-3D97445EF769}">
      <dgm:prSet/>
      <dgm:spPr/>
      <dgm:t>
        <a:bodyPr/>
        <a:lstStyle/>
        <a:p>
          <a:r>
            <a:rPr lang="fr-FR"/>
            <a:t>Risques couverts : </a:t>
          </a:r>
          <a:endParaRPr lang="en-US"/>
        </a:p>
      </dgm:t>
    </dgm:pt>
    <dgm:pt modelId="{64FD5D30-8FE2-4FC5-88B2-73E9EB0EFC42}" type="parTrans" cxnId="{D593F2B1-BC27-4904-BA9A-8ACA49429BDA}">
      <dgm:prSet/>
      <dgm:spPr/>
      <dgm:t>
        <a:bodyPr/>
        <a:lstStyle/>
        <a:p>
          <a:endParaRPr lang="en-US"/>
        </a:p>
      </dgm:t>
    </dgm:pt>
    <dgm:pt modelId="{641B3813-8C67-4BC8-9BA5-34FC27593790}" type="sibTrans" cxnId="{D593F2B1-BC27-4904-BA9A-8ACA49429BDA}">
      <dgm:prSet/>
      <dgm:spPr/>
      <dgm:t>
        <a:bodyPr/>
        <a:lstStyle/>
        <a:p>
          <a:endParaRPr lang="en-US"/>
        </a:p>
      </dgm:t>
    </dgm:pt>
    <dgm:pt modelId="{6B3F8AF6-D904-4D5C-9045-77746A87BD75}">
      <dgm:prSet/>
      <dgm:spPr/>
      <dgm:t>
        <a:bodyPr/>
        <a:lstStyle/>
        <a:p>
          <a:r>
            <a:rPr lang="fr-FR"/>
            <a:t>Ouragans aux états-unis</a:t>
          </a:r>
          <a:endParaRPr lang="en-US"/>
        </a:p>
      </dgm:t>
    </dgm:pt>
    <dgm:pt modelId="{8E65CD28-7387-4D2F-84E9-14FB8846580E}" type="parTrans" cxnId="{2020CB63-4709-4180-B067-DCE4B6E59EAE}">
      <dgm:prSet/>
      <dgm:spPr/>
      <dgm:t>
        <a:bodyPr/>
        <a:lstStyle/>
        <a:p>
          <a:endParaRPr lang="en-US"/>
        </a:p>
      </dgm:t>
    </dgm:pt>
    <dgm:pt modelId="{829FEFE8-94C5-4C53-BA5E-58E9EA751918}" type="sibTrans" cxnId="{2020CB63-4709-4180-B067-DCE4B6E59EAE}">
      <dgm:prSet/>
      <dgm:spPr/>
      <dgm:t>
        <a:bodyPr/>
        <a:lstStyle/>
        <a:p>
          <a:endParaRPr lang="en-US"/>
        </a:p>
      </dgm:t>
    </dgm:pt>
    <dgm:pt modelId="{C3DD14E3-3BB7-4749-8182-C35362048FFD}">
      <dgm:prSet/>
      <dgm:spPr/>
      <dgm:t>
        <a:bodyPr/>
        <a:lstStyle/>
        <a:p>
          <a:r>
            <a:rPr lang="fr-FR"/>
            <a:t>Taille : </a:t>
          </a:r>
          <a:endParaRPr lang="en-US"/>
        </a:p>
      </dgm:t>
    </dgm:pt>
    <dgm:pt modelId="{AE5D54B1-65FE-47B7-BFC0-BD71E2C82709}" type="parTrans" cxnId="{86F9E231-2EB6-4A30-AEAA-001D9C5F71BC}">
      <dgm:prSet/>
      <dgm:spPr/>
      <dgm:t>
        <a:bodyPr/>
        <a:lstStyle/>
        <a:p>
          <a:endParaRPr lang="en-US"/>
        </a:p>
      </dgm:t>
    </dgm:pt>
    <dgm:pt modelId="{754CC342-076B-4D7B-A37F-A992BE22506E}" type="sibTrans" cxnId="{86F9E231-2EB6-4A30-AEAA-001D9C5F71BC}">
      <dgm:prSet/>
      <dgm:spPr/>
      <dgm:t>
        <a:bodyPr/>
        <a:lstStyle/>
        <a:p>
          <a:endParaRPr lang="en-US"/>
        </a:p>
      </dgm:t>
    </dgm:pt>
    <dgm:pt modelId="{9BDA5C0F-C68D-4D71-ACB5-146CFBCA313F}">
      <dgm:prSet/>
      <dgm:spPr/>
      <dgm:t>
        <a:bodyPr/>
        <a:lstStyle/>
        <a:p>
          <a:r>
            <a:rPr lang="fr-FR"/>
            <a:t>$185m</a:t>
          </a:r>
          <a:endParaRPr lang="en-US"/>
        </a:p>
      </dgm:t>
    </dgm:pt>
    <dgm:pt modelId="{B58B93CB-E33D-4116-B7A1-87E7D63E2E6E}" type="parTrans" cxnId="{73F799BB-71B6-46CE-860E-D64180E25716}">
      <dgm:prSet/>
      <dgm:spPr/>
      <dgm:t>
        <a:bodyPr/>
        <a:lstStyle/>
        <a:p>
          <a:endParaRPr lang="en-US"/>
        </a:p>
      </dgm:t>
    </dgm:pt>
    <dgm:pt modelId="{42CB791A-9E93-42DC-9737-C64C0E0EE61A}" type="sibTrans" cxnId="{73F799BB-71B6-46CE-860E-D64180E25716}">
      <dgm:prSet/>
      <dgm:spPr/>
      <dgm:t>
        <a:bodyPr/>
        <a:lstStyle/>
        <a:p>
          <a:endParaRPr lang="en-US"/>
        </a:p>
      </dgm:t>
    </dgm:pt>
    <dgm:pt modelId="{4C752B67-7B59-4500-AB65-5165FCCC2632}">
      <dgm:prSet/>
      <dgm:spPr/>
      <dgm:t>
        <a:bodyPr/>
        <a:lstStyle/>
        <a:p>
          <a:r>
            <a:rPr lang="fr-FR"/>
            <a:t>Trigger type : </a:t>
          </a:r>
          <a:endParaRPr lang="en-US"/>
        </a:p>
      </dgm:t>
    </dgm:pt>
    <dgm:pt modelId="{BAD3EC41-6A98-4D41-9E4F-0794C2B48FC5}" type="parTrans" cxnId="{1976D875-4FD3-49FF-8698-6988849BB596}">
      <dgm:prSet/>
      <dgm:spPr/>
      <dgm:t>
        <a:bodyPr/>
        <a:lstStyle/>
        <a:p>
          <a:endParaRPr lang="en-US"/>
        </a:p>
      </dgm:t>
    </dgm:pt>
    <dgm:pt modelId="{28E1CDC9-48D9-4CF2-9976-B28CB84CA79C}" type="sibTrans" cxnId="{1976D875-4FD3-49FF-8698-6988849BB596}">
      <dgm:prSet/>
      <dgm:spPr/>
      <dgm:t>
        <a:bodyPr/>
        <a:lstStyle/>
        <a:p>
          <a:endParaRPr lang="en-US"/>
        </a:p>
      </dgm:t>
    </dgm:pt>
    <dgm:pt modelId="{230F9EAA-45F6-460A-BEBF-00A097610E01}">
      <dgm:prSet/>
      <dgm:spPr/>
      <dgm:t>
        <a:bodyPr/>
        <a:lstStyle/>
        <a:p>
          <a:r>
            <a:rPr lang="fr-FR" dirty="0"/>
            <a:t>County-</a:t>
          </a:r>
          <a:r>
            <a:rPr lang="fr-FR" dirty="0" err="1"/>
            <a:t>weighted</a:t>
          </a:r>
          <a:r>
            <a:rPr lang="fr-FR" dirty="0"/>
            <a:t> </a:t>
          </a:r>
          <a:r>
            <a:rPr lang="fr-FR" dirty="0" err="1"/>
            <a:t>industry</a:t>
          </a:r>
          <a:r>
            <a:rPr lang="fr-FR" dirty="0"/>
            <a:t> </a:t>
          </a:r>
          <a:r>
            <a:rPr lang="fr-FR" dirty="0" err="1"/>
            <a:t>loss</a:t>
          </a:r>
          <a:r>
            <a:rPr lang="fr-FR" dirty="0"/>
            <a:t> index</a:t>
          </a:r>
          <a:endParaRPr lang="en-US" dirty="0"/>
        </a:p>
      </dgm:t>
    </dgm:pt>
    <dgm:pt modelId="{52A303CC-A539-44FC-B71F-DB50CD023ACB}" type="parTrans" cxnId="{E2D00E63-2569-416F-91D4-69065B9635F6}">
      <dgm:prSet/>
      <dgm:spPr/>
      <dgm:t>
        <a:bodyPr/>
        <a:lstStyle/>
        <a:p>
          <a:endParaRPr lang="en-US"/>
        </a:p>
      </dgm:t>
    </dgm:pt>
    <dgm:pt modelId="{D894ABF6-D938-4D6A-B57C-F3F64FBC4B70}" type="sibTrans" cxnId="{E2D00E63-2569-416F-91D4-69065B9635F6}">
      <dgm:prSet/>
      <dgm:spPr/>
      <dgm:t>
        <a:bodyPr/>
        <a:lstStyle/>
        <a:p>
          <a:endParaRPr lang="en-US"/>
        </a:p>
      </dgm:t>
    </dgm:pt>
    <dgm:pt modelId="{D9FE5AEA-803D-4579-AC07-8B021C69125E}">
      <dgm:prSet/>
      <dgm:spPr/>
      <dgm:t>
        <a:bodyPr/>
        <a:lstStyle/>
        <a:p>
          <a:r>
            <a:rPr lang="fr-FR" dirty="0"/>
            <a:t>Assurant</a:t>
          </a:r>
          <a:endParaRPr lang="en-US" dirty="0"/>
        </a:p>
      </dgm:t>
    </dgm:pt>
    <dgm:pt modelId="{653AF517-9D56-4B98-BB1D-D3C6069CC74F}" type="sibTrans" cxnId="{710A5465-31C1-4A55-B309-9B6A8A4F74C6}">
      <dgm:prSet/>
      <dgm:spPr/>
      <dgm:t>
        <a:bodyPr/>
        <a:lstStyle/>
        <a:p>
          <a:endParaRPr lang="en-US"/>
        </a:p>
      </dgm:t>
    </dgm:pt>
    <dgm:pt modelId="{B9A07D36-556F-469A-A33A-875801D4E760}" type="parTrans" cxnId="{710A5465-31C1-4A55-B309-9B6A8A4F74C6}">
      <dgm:prSet/>
      <dgm:spPr/>
      <dgm:t>
        <a:bodyPr/>
        <a:lstStyle/>
        <a:p>
          <a:endParaRPr lang="en-US"/>
        </a:p>
      </dgm:t>
    </dgm:pt>
    <dgm:pt modelId="{AF1F8208-BEAA-49B8-A9B9-FB59ECFAE2CA}" type="pres">
      <dgm:prSet presAssocID="{244E6313-FB1B-4EC4-9D7D-9082B89B78D7}" presName="linear" presStyleCnt="0">
        <dgm:presLayoutVars>
          <dgm:dir/>
          <dgm:animLvl val="lvl"/>
          <dgm:resizeHandles val="exact"/>
        </dgm:presLayoutVars>
      </dgm:prSet>
      <dgm:spPr/>
    </dgm:pt>
    <dgm:pt modelId="{C00AB69A-FFEB-44CD-A400-D7C9838D0164}" type="pres">
      <dgm:prSet presAssocID="{9008375F-43B9-4E7B-829B-E70EDF5A99F2}" presName="parentLin" presStyleCnt="0"/>
      <dgm:spPr/>
    </dgm:pt>
    <dgm:pt modelId="{29594C5B-B76E-476A-BDDB-5868635EBB27}" type="pres">
      <dgm:prSet presAssocID="{9008375F-43B9-4E7B-829B-E70EDF5A99F2}" presName="parentLeftMargin" presStyleLbl="node1" presStyleIdx="0" presStyleCnt="7"/>
      <dgm:spPr/>
    </dgm:pt>
    <dgm:pt modelId="{F5505D64-3173-4E00-8DBD-63102A104CAB}" type="pres">
      <dgm:prSet presAssocID="{9008375F-43B9-4E7B-829B-E70EDF5A99F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DAA45D5-A2C4-42C0-95E8-6B207C493068}" type="pres">
      <dgm:prSet presAssocID="{9008375F-43B9-4E7B-829B-E70EDF5A99F2}" presName="negativeSpace" presStyleCnt="0"/>
      <dgm:spPr/>
    </dgm:pt>
    <dgm:pt modelId="{E053DFD1-9211-41C8-9EB1-96DC940C2E88}" type="pres">
      <dgm:prSet presAssocID="{9008375F-43B9-4E7B-829B-E70EDF5A99F2}" presName="childText" presStyleLbl="conFgAcc1" presStyleIdx="0" presStyleCnt="7">
        <dgm:presLayoutVars>
          <dgm:bulletEnabled val="1"/>
        </dgm:presLayoutVars>
      </dgm:prSet>
      <dgm:spPr/>
    </dgm:pt>
    <dgm:pt modelId="{F25644E1-C670-40D0-B0E1-2D93F500612B}" type="pres">
      <dgm:prSet presAssocID="{ED305077-14D6-4A52-B609-80DBD6A06B75}" presName="spaceBetweenRectangles" presStyleCnt="0"/>
      <dgm:spPr/>
    </dgm:pt>
    <dgm:pt modelId="{5FD0EA17-6FD4-4A49-B96D-27A760A608C3}" type="pres">
      <dgm:prSet presAssocID="{17D23EFC-9FBE-4868-BCD0-DE6190679EC6}" presName="parentLin" presStyleCnt="0"/>
      <dgm:spPr/>
    </dgm:pt>
    <dgm:pt modelId="{E5EAB61C-1ABB-4FA2-83AE-9A4FC8B094D4}" type="pres">
      <dgm:prSet presAssocID="{17D23EFC-9FBE-4868-BCD0-DE6190679EC6}" presName="parentLeftMargin" presStyleLbl="node1" presStyleIdx="0" presStyleCnt="7"/>
      <dgm:spPr/>
    </dgm:pt>
    <dgm:pt modelId="{282FE2F7-FE56-4EFF-AB97-6B8A75ACC66D}" type="pres">
      <dgm:prSet presAssocID="{17D23EFC-9FBE-4868-BCD0-DE6190679EC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5376049-5263-4D9E-AD39-B9772DF64F2A}" type="pres">
      <dgm:prSet presAssocID="{17D23EFC-9FBE-4868-BCD0-DE6190679EC6}" presName="negativeSpace" presStyleCnt="0"/>
      <dgm:spPr/>
    </dgm:pt>
    <dgm:pt modelId="{6B098F04-66A9-47E4-B10B-F83C7901D7C3}" type="pres">
      <dgm:prSet presAssocID="{17D23EFC-9FBE-4868-BCD0-DE6190679EC6}" presName="childText" presStyleLbl="conFgAcc1" presStyleIdx="1" presStyleCnt="7">
        <dgm:presLayoutVars>
          <dgm:bulletEnabled val="1"/>
        </dgm:presLayoutVars>
      </dgm:prSet>
      <dgm:spPr/>
    </dgm:pt>
    <dgm:pt modelId="{E99E6905-C7DA-46B7-A6AC-77DBF6500711}" type="pres">
      <dgm:prSet presAssocID="{AA0FAEC2-1EC0-4B67-8EFB-856861EB3A52}" presName="spaceBetweenRectangles" presStyleCnt="0"/>
      <dgm:spPr/>
    </dgm:pt>
    <dgm:pt modelId="{8B1410AE-E70B-4B5B-9C6A-2D87A346C537}" type="pres">
      <dgm:prSet presAssocID="{2A61584C-F39E-407C-AD95-7368CC86F0BA}" presName="parentLin" presStyleCnt="0"/>
      <dgm:spPr/>
    </dgm:pt>
    <dgm:pt modelId="{E9F2CEE4-6B35-44E4-AD9D-8A634103125C}" type="pres">
      <dgm:prSet presAssocID="{2A61584C-F39E-407C-AD95-7368CC86F0BA}" presName="parentLeftMargin" presStyleLbl="node1" presStyleIdx="1" presStyleCnt="7"/>
      <dgm:spPr/>
    </dgm:pt>
    <dgm:pt modelId="{42515C10-0075-4291-9CF9-89C139FF1BC1}" type="pres">
      <dgm:prSet presAssocID="{2A61584C-F39E-407C-AD95-7368CC86F0B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CD6CBA4-48BB-4E45-AD61-9FD458C3DBF8}" type="pres">
      <dgm:prSet presAssocID="{2A61584C-F39E-407C-AD95-7368CC86F0BA}" presName="negativeSpace" presStyleCnt="0"/>
      <dgm:spPr/>
    </dgm:pt>
    <dgm:pt modelId="{3DFB8623-10B6-4503-BE15-DD5FAB246113}" type="pres">
      <dgm:prSet presAssocID="{2A61584C-F39E-407C-AD95-7368CC86F0BA}" presName="childText" presStyleLbl="conFgAcc1" presStyleIdx="2" presStyleCnt="7">
        <dgm:presLayoutVars>
          <dgm:bulletEnabled val="1"/>
        </dgm:presLayoutVars>
      </dgm:prSet>
      <dgm:spPr/>
    </dgm:pt>
    <dgm:pt modelId="{73DCFB21-3377-46C8-987A-410438E52A29}" type="pres">
      <dgm:prSet presAssocID="{F300A3BA-A3C5-4315-9757-32BB86C5FEC0}" presName="spaceBetweenRectangles" presStyleCnt="0"/>
      <dgm:spPr/>
    </dgm:pt>
    <dgm:pt modelId="{8BE66A8B-F357-4CC8-929F-C222F24CCD8D}" type="pres">
      <dgm:prSet presAssocID="{8D004FE2-84EC-48C8-91FB-6397DA841EB7}" presName="parentLin" presStyleCnt="0"/>
      <dgm:spPr/>
    </dgm:pt>
    <dgm:pt modelId="{C893AFAA-A9AF-491E-8A40-800D3D42EC75}" type="pres">
      <dgm:prSet presAssocID="{8D004FE2-84EC-48C8-91FB-6397DA841EB7}" presName="parentLeftMargin" presStyleLbl="node1" presStyleIdx="2" presStyleCnt="7"/>
      <dgm:spPr/>
    </dgm:pt>
    <dgm:pt modelId="{D886DC64-42B0-45E8-AF51-739F99CCB738}" type="pres">
      <dgm:prSet presAssocID="{8D004FE2-84EC-48C8-91FB-6397DA841EB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008BE99-79D7-4257-8E21-32667E6B550E}" type="pres">
      <dgm:prSet presAssocID="{8D004FE2-84EC-48C8-91FB-6397DA841EB7}" presName="negativeSpace" presStyleCnt="0"/>
      <dgm:spPr/>
    </dgm:pt>
    <dgm:pt modelId="{F24C8BF8-0712-4FE2-B5CC-5B8C46C5442F}" type="pres">
      <dgm:prSet presAssocID="{8D004FE2-84EC-48C8-91FB-6397DA841EB7}" presName="childText" presStyleLbl="conFgAcc1" presStyleIdx="3" presStyleCnt="7">
        <dgm:presLayoutVars>
          <dgm:bulletEnabled val="1"/>
        </dgm:presLayoutVars>
      </dgm:prSet>
      <dgm:spPr/>
    </dgm:pt>
    <dgm:pt modelId="{489878CD-61B0-4F9B-9CB1-DE6E4E9BBB45}" type="pres">
      <dgm:prSet presAssocID="{1FF51467-1DC7-45C4-8DE7-C4FE07857AA0}" presName="spaceBetweenRectangles" presStyleCnt="0"/>
      <dgm:spPr/>
    </dgm:pt>
    <dgm:pt modelId="{EC2291B1-EE26-416C-AE96-17BAD014D5E0}" type="pres">
      <dgm:prSet presAssocID="{AC4A5849-8C0F-4A10-88FC-3D97445EF769}" presName="parentLin" presStyleCnt="0"/>
      <dgm:spPr/>
    </dgm:pt>
    <dgm:pt modelId="{8020E470-E17C-4A45-A69C-8CAE86F978C6}" type="pres">
      <dgm:prSet presAssocID="{AC4A5849-8C0F-4A10-88FC-3D97445EF769}" presName="parentLeftMargin" presStyleLbl="node1" presStyleIdx="3" presStyleCnt="7"/>
      <dgm:spPr/>
    </dgm:pt>
    <dgm:pt modelId="{27F772FD-655B-459F-A77A-6997B673130D}" type="pres">
      <dgm:prSet presAssocID="{AC4A5849-8C0F-4A10-88FC-3D97445EF76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E4F472B-99C3-4BA8-B34E-F701E1D0578A}" type="pres">
      <dgm:prSet presAssocID="{AC4A5849-8C0F-4A10-88FC-3D97445EF769}" presName="negativeSpace" presStyleCnt="0"/>
      <dgm:spPr/>
    </dgm:pt>
    <dgm:pt modelId="{85958C8E-879E-4F69-9697-8E394C506198}" type="pres">
      <dgm:prSet presAssocID="{AC4A5849-8C0F-4A10-88FC-3D97445EF769}" presName="childText" presStyleLbl="conFgAcc1" presStyleIdx="4" presStyleCnt="7">
        <dgm:presLayoutVars>
          <dgm:bulletEnabled val="1"/>
        </dgm:presLayoutVars>
      </dgm:prSet>
      <dgm:spPr/>
    </dgm:pt>
    <dgm:pt modelId="{ABB99F49-DDB9-494A-9532-DC9FD8094DB8}" type="pres">
      <dgm:prSet presAssocID="{641B3813-8C67-4BC8-9BA5-34FC27593790}" presName="spaceBetweenRectangles" presStyleCnt="0"/>
      <dgm:spPr/>
    </dgm:pt>
    <dgm:pt modelId="{FD9DCB80-6223-4385-9E6E-C8632D83DAF3}" type="pres">
      <dgm:prSet presAssocID="{C3DD14E3-3BB7-4749-8182-C35362048FFD}" presName="parentLin" presStyleCnt="0"/>
      <dgm:spPr/>
    </dgm:pt>
    <dgm:pt modelId="{A94C7B52-6F12-4BC2-9D6B-959D0364F84D}" type="pres">
      <dgm:prSet presAssocID="{C3DD14E3-3BB7-4749-8182-C35362048FFD}" presName="parentLeftMargin" presStyleLbl="node1" presStyleIdx="4" presStyleCnt="7"/>
      <dgm:spPr/>
    </dgm:pt>
    <dgm:pt modelId="{9F96C7B9-CD27-462B-912B-3D91A155EC5E}" type="pres">
      <dgm:prSet presAssocID="{C3DD14E3-3BB7-4749-8182-C35362048FF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590073A-A3F2-44C6-8AE2-F26DF2DC8EE6}" type="pres">
      <dgm:prSet presAssocID="{C3DD14E3-3BB7-4749-8182-C35362048FFD}" presName="negativeSpace" presStyleCnt="0"/>
      <dgm:spPr/>
    </dgm:pt>
    <dgm:pt modelId="{039BD48E-842E-4800-9A71-16610BD3EF98}" type="pres">
      <dgm:prSet presAssocID="{C3DD14E3-3BB7-4749-8182-C35362048FFD}" presName="childText" presStyleLbl="conFgAcc1" presStyleIdx="5" presStyleCnt="7">
        <dgm:presLayoutVars>
          <dgm:bulletEnabled val="1"/>
        </dgm:presLayoutVars>
      </dgm:prSet>
      <dgm:spPr/>
    </dgm:pt>
    <dgm:pt modelId="{EB1E4E45-476B-401E-A61E-A9359E618FA4}" type="pres">
      <dgm:prSet presAssocID="{754CC342-076B-4D7B-A37F-A992BE22506E}" presName="spaceBetweenRectangles" presStyleCnt="0"/>
      <dgm:spPr/>
    </dgm:pt>
    <dgm:pt modelId="{4020CE86-325A-4EEC-9069-37B7D8C1E3C7}" type="pres">
      <dgm:prSet presAssocID="{4C752B67-7B59-4500-AB65-5165FCCC2632}" presName="parentLin" presStyleCnt="0"/>
      <dgm:spPr/>
    </dgm:pt>
    <dgm:pt modelId="{CA268358-BD05-44A5-8AEC-CA0FE31F0CBF}" type="pres">
      <dgm:prSet presAssocID="{4C752B67-7B59-4500-AB65-5165FCCC2632}" presName="parentLeftMargin" presStyleLbl="node1" presStyleIdx="5" presStyleCnt="7"/>
      <dgm:spPr/>
    </dgm:pt>
    <dgm:pt modelId="{274CAF77-7E09-4E3E-888C-82B58E63F950}" type="pres">
      <dgm:prSet presAssocID="{4C752B67-7B59-4500-AB65-5165FCCC2632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FD1CA429-7F26-4620-94AB-7CE7C4FC5CF7}" type="pres">
      <dgm:prSet presAssocID="{4C752B67-7B59-4500-AB65-5165FCCC2632}" presName="negativeSpace" presStyleCnt="0"/>
      <dgm:spPr/>
    </dgm:pt>
    <dgm:pt modelId="{9AB27988-C780-4F4F-9966-A893F1A3DB9E}" type="pres">
      <dgm:prSet presAssocID="{4C752B67-7B59-4500-AB65-5165FCCC263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9DF8208-A538-46E2-869A-955B4B94F0EE}" type="presOf" srcId="{88884030-BF57-4DEB-9C63-971CD2296840}" destId="{3DFB8623-10B6-4503-BE15-DD5FAB246113}" srcOrd="0" destOrd="1" presId="urn:microsoft.com/office/officeart/2005/8/layout/list1"/>
    <dgm:cxn modelId="{E039C422-76F1-4308-AC59-B4966C57EEA2}" type="presOf" srcId="{78A5351D-6241-4F3E-ACCA-3722482133E4}" destId="{3DFB8623-10B6-4503-BE15-DD5FAB246113}" srcOrd="0" destOrd="0" presId="urn:microsoft.com/office/officeart/2005/8/layout/list1"/>
    <dgm:cxn modelId="{AB12DA25-860D-4603-8CB8-847964B16EB5}" type="presOf" srcId="{B64C9CD2-667A-41B7-8C32-7C471F6DC9BB}" destId="{F24C8BF8-0712-4FE2-B5CC-5B8C46C5442F}" srcOrd="0" destOrd="0" presId="urn:microsoft.com/office/officeart/2005/8/layout/list1"/>
    <dgm:cxn modelId="{E1D31626-182E-4670-88A3-F5F156E22FD3}" type="presOf" srcId="{9008375F-43B9-4E7B-829B-E70EDF5A99F2}" destId="{29594C5B-B76E-476A-BDDB-5868635EBB27}" srcOrd="0" destOrd="0" presId="urn:microsoft.com/office/officeart/2005/8/layout/list1"/>
    <dgm:cxn modelId="{9B2D2927-18F0-4CF4-9665-5D929A95969A}" type="presOf" srcId="{8C50D27E-1B2D-4190-9C4A-7D6EB8F3034C}" destId="{3DFB8623-10B6-4503-BE15-DD5FAB246113}" srcOrd="0" destOrd="2" presId="urn:microsoft.com/office/officeart/2005/8/layout/list1"/>
    <dgm:cxn modelId="{86F9E231-2EB6-4A30-AEAA-001D9C5F71BC}" srcId="{244E6313-FB1B-4EC4-9D7D-9082B89B78D7}" destId="{C3DD14E3-3BB7-4749-8182-C35362048FFD}" srcOrd="5" destOrd="0" parTransId="{AE5D54B1-65FE-47B7-BFC0-BD71E2C82709}" sibTransId="{754CC342-076B-4D7B-A37F-A992BE22506E}"/>
    <dgm:cxn modelId="{CAE8DF3C-A82B-4621-BA92-DD23EA4035D0}" type="presOf" srcId="{244E6313-FB1B-4EC4-9D7D-9082B89B78D7}" destId="{AF1F8208-BEAA-49B8-A9B9-FB59ECFAE2CA}" srcOrd="0" destOrd="0" presId="urn:microsoft.com/office/officeart/2005/8/layout/list1"/>
    <dgm:cxn modelId="{4DD53040-6AE5-4200-B59B-8E4EBA45606E}" type="presOf" srcId="{C3DD14E3-3BB7-4749-8182-C35362048FFD}" destId="{9F96C7B9-CD27-462B-912B-3D91A155EC5E}" srcOrd="1" destOrd="0" presId="urn:microsoft.com/office/officeart/2005/8/layout/list1"/>
    <dgm:cxn modelId="{E2D00E63-2569-416F-91D4-69065B9635F6}" srcId="{4C752B67-7B59-4500-AB65-5165FCCC2632}" destId="{230F9EAA-45F6-460A-BEBF-00A097610E01}" srcOrd="0" destOrd="0" parTransId="{52A303CC-A539-44FC-B71F-DB50CD023ACB}" sibTransId="{D894ABF6-D938-4D6A-B57C-F3F64FBC4B70}"/>
    <dgm:cxn modelId="{9B043343-DC5F-4DBC-A1EC-A8C38088FC15}" type="presOf" srcId="{230F9EAA-45F6-460A-BEBF-00A097610E01}" destId="{9AB27988-C780-4F4F-9966-A893F1A3DB9E}" srcOrd="0" destOrd="0" presId="urn:microsoft.com/office/officeart/2005/8/layout/list1"/>
    <dgm:cxn modelId="{2020CB63-4709-4180-B067-DCE4B6E59EAE}" srcId="{AC4A5849-8C0F-4A10-88FC-3D97445EF769}" destId="{6B3F8AF6-D904-4D5C-9045-77746A87BD75}" srcOrd="0" destOrd="0" parTransId="{8E65CD28-7387-4D2F-84E9-14FB8846580E}" sibTransId="{829FEFE8-94C5-4C53-BA5E-58E9EA751918}"/>
    <dgm:cxn modelId="{8A060264-8004-4E29-BDBF-FBD25F851EF3}" type="presOf" srcId="{9BDA5C0F-C68D-4D71-ACB5-146CFBCA313F}" destId="{039BD48E-842E-4800-9A71-16610BD3EF98}" srcOrd="0" destOrd="0" presId="urn:microsoft.com/office/officeart/2005/8/layout/list1"/>
    <dgm:cxn modelId="{55C63564-D934-4ABA-BE59-3E67C6E6BAA6}" srcId="{8D004FE2-84EC-48C8-91FB-6397DA841EB7}" destId="{B64C9CD2-667A-41B7-8C32-7C471F6DC9BB}" srcOrd="0" destOrd="0" parTransId="{B3086412-5DEB-43A8-A498-6876FEB4BBE6}" sibTransId="{5AB963AD-E26B-4F37-9DA3-179770998DAA}"/>
    <dgm:cxn modelId="{710A5465-31C1-4A55-B309-9B6A8A4F74C6}" srcId="{17D23EFC-9FBE-4868-BCD0-DE6190679EC6}" destId="{D9FE5AEA-803D-4579-AC07-8B021C69125E}" srcOrd="0" destOrd="0" parTransId="{B9A07D36-556F-469A-A33A-875801D4E760}" sibTransId="{653AF517-9D56-4B98-BB1D-D3C6069CC74F}"/>
    <dgm:cxn modelId="{4A0BAA46-FEEB-4F3B-B7C0-EF605D0B132C}" type="presOf" srcId="{17D23EFC-9FBE-4868-BCD0-DE6190679EC6}" destId="{282FE2F7-FE56-4EFF-AB97-6B8A75ACC66D}" srcOrd="1" destOrd="0" presId="urn:microsoft.com/office/officeart/2005/8/layout/list1"/>
    <dgm:cxn modelId="{2647DE46-0A81-4AC6-B69F-6E6555E42186}" type="presOf" srcId="{4C752B67-7B59-4500-AB65-5165FCCC2632}" destId="{274CAF77-7E09-4E3E-888C-82B58E63F950}" srcOrd="1" destOrd="0" presId="urn:microsoft.com/office/officeart/2005/8/layout/list1"/>
    <dgm:cxn modelId="{B837E86A-B36C-480E-B9EC-6B0FD6D3C4D9}" type="presOf" srcId="{8D004FE2-84EC-48C8-91FB-6397DA841EB7}" destId="{D886DC64-42B0-45E8-AF51-739F99CCB738}" srcOrd="1" destOrd="0" presId="urn:microsoft.com/office/officeart/2005/8/layout/list1"/>
    <dgm:cxn modelId="{0A51B76D-2428-4B2A-918C-B96513F1CB61}" type="presOf" srcId="{9008375F-43B9-4E7B-829B-E70EDF5A99F2}" destId="{F5505D64-3173-4E00-8DBD-63102A104CAB}" srcOrd="1" destOrd="0" presId="urn:microsoft.com/office/officeart/2005/8/layout/list1"/>
    <dgm:cxn modelId="{670BD64E-4E83-42CE-86F4-0379128AAB1A}" type="presOf" srcId="{D9FE5AEA-803D-4579-AC07-8B021C69125E}" destId="{6B098F04-66A9-47E4-B10B-F83C7901D7C3}" srcOrd="0" destOrd="0" presId="urn:microsoft.com/office/officeart/2005/8/layout/list1"/>
    <dgm:cxn modelId="{45D40F54-1113-4FEA-B268-BF0F9F8CC618}" srcId="{2A61584C-F39E-407C-AD95-7368CC86F0BA}" destId="{88884030-BF57-4DEB-9C63-971CD2296840}" srcOrd="1" destOrd="0" parTransId="{C8F73578-C327-4E63-AF87-499B5A019857}" sibTransId="{C35BE163-ADBA-44D3-954D-6FEB1FEBC0F6}"/>
    <dgm:cxn modelId="{1976D875-4FD3-49FF-8698-6988849BB596}" srcId="{244E6313-FB1B-4EC4-9D7D-9082B89B78D7}" destId="{4C752B67-7B59-4500-AB65-5165FCCC2632}" srcOrd="6" destOrd="0" parTransId="{BAD3EC41-6A98-4D41-9E4F-0794C2B48FC5}" sibTransId="{28E1CDC9-48D9-4CF2-9976-B28CB84CA79C}"/>
    <dgm:cxn modelId="{7754C15A-B7CC-4123-8548-D851703B949E}" srcId="{2A61584C-F39E-407C-AD95-7368CC86F0BA}" destId="{78A5351D-6241-4F3E-ACCA-3722482133E4}" srcOrd="0" destOrd="0" parTransId="{666876CF-507E-4696-AFC8-DA9ABE11941E}" sibTransId="{721AB3A6-0C33-4E71-9BB7-D4CD37A4947C}"/>
    <dgm:cxn modelId="{7054E77F-8E9F-4869-BD5F-E3AB190C7517}" srcId="{9008375F-43B9-4E7B-829B-E70EDF5A99F2}" destId="{C61C6C63-EC58-4E8F-8025-8F9A613271FF}" srcOrd="0" destOrd="0" parTransId="{C4EFE5F3-E47A-4263-AF9F-3033233CCFB3}" sibTransId="{462FA442-03B6-4D18-969E-B279196C86A6}"/>
    <dgm:cxn modelId="{9DDCEE82-3B3C-46AB-A02B-B63DAB828235}" srcId="{244E6313-FB1B-4EC4-9D7D-9082B89B78D7}" destId="{2A61584C-F39E-407C-AD95-7368CC86F0BA}" srcOrd="2" destOrd="0" parTransId="{5073308D-7C8C-47E9-BE92-31401D64861A}" sibTransId="{F300A3BA-A3C5-4315-9757-32BB86C5FEC0}"/>
    <dgm:cxn modelId="{07FF2C89-A5A1-4D70-8C27-CA8A21196C83}" srcId="{2A61584C-F39E-407C-AD95-7368CC86F0BA}" destId="{8C50D27E-1B2D-4190-9C4A-7D6EB8F3034C}" srcOrd="2" destOrd="0" parTransId="{3E746396-9FCA-4DC6-9F86-4E9C66DA7004}" sibTransId="{82DCF57D-BAC7-42CD-94B5-9B56991234E1}"/>
    <dgm:cxn modelId="{7B63FF8D-2FB4-4FF8-B7C6-8341BFE53DEC}" type="presOf" srcId="{2A61584C-F39E-407C-AD95-7368CC86F0BA}" destId="{E9F2CEE4-6B35-44E4-AD9D-8A634103125C}" srcOrd="0" destOrd="0" presId="urn:microsoft.com/office/officeart/2005/8/layout/list1"/>
    <dgm:cxn modelId="{CCEB0D9D-59F9-434B-A5AA-39D52C781D8B}" type="presOf" srcId="{17D23EFC-9FBE-4868-BCD0-DE6190679EC6}" destId="{E5EAB61C-1ABB-4FA2-83AE-9A4FC8B094D4}" srcOrd="0" destOrd="0" presId="urn:microsoft.com/office/officeart/2005/8/layout/list1"/>
    <dgm:cxn modelId="{EE2A909F-D7AB-426F-A1C5-936F5DF1844A}" type="presOf" srcId="{C3DD14E3-3BB7-4749-8182-C35362048FFD}" destId="{A94C7B52-6F12-4BC2-9D6B-959D0364F84D}" srcOrd="0" destOrd="0" presId="urn:microsoft.com/office/officeart/2005/8/layout/list1"/>
    <dgm:cxn modelId="{E163BCA1-5F12-49D3-83CE-BF7F8E14C977}" type="presOf" srcId="{6B3F8AF6-D904-4D5C-9045-77746A87BD75}" destId="{85958C8E-879E-4F69-9697-8E394C506198}" srcOrd="0" destOrd="0" presId="urn:microsoft.com/office/officeart/2005/8/layout/list1"/>
    <dgm:cxn modelId="{D593F2B1-BC27-4904-BA9A-8ACA49429BDA}" srcId="{244E6313-FB1B-4EC4-9D7D-9082B89B78D7}" destId="{AC4A5849-8C0F-4A10-88FC-3D97445EF769}" srcOrd="4" destOrd="0" parTransId="{64FD5D30-8FE2-4FC5-88B2-73E9EB0EFC42}" sibTransId="{641B3813-8C67-4BC8-9BA5-34FC27593790}"/>
    <dgm:cxn modelId="{84DB33B3-56FD-47EE-BABA-8955D51BBB19}" srcId="{244E6313-FB1B-4EC4-9D7D-9082B89B78D7}" destId="{8D004FE2-84EC-48C8-91FB-6397DA841EB7}" srcOrd="3" destOrd="0" parTransId="{F1068383-6A6F-4B7D-A902-C7A4D0F5758A}" sibTransId="{1FF51467-1DC7-45C4-8DE7-C4FE07857AA0}"/>
    <dgm:cxn modelId="{73F799BB-71B6-46CE-860E-D64180E25716}" srcId="{C3DD14E3-3BB7-4749-8182-C35362048FFD}" destId="{9BDA5C0F-C68D-4D71-ACB5-146CFBCA313F}" srcOrd="0" destOrd="0" parTransId="{B58B93CB-E33D-4116-B7A1-87E7D63E2E6E}" sibTransId="{42CB791A-9E93-42DC-9737-C64C0E0EE61A}"/>
    <dgm:cxn modelId="{286C7AC5-C47C-48CE-811D-F5D7299E5B1C}" srcId="{244E6313-FB1B-4EC4-9D7D-9082B89B78D7}" destId="{9008375F-43B9-4E7B-829B-E70EDF5A99F2}" srcOrd="0" destOrd="0" parTransId="{5EB4F561-2DA5-4A68-8B59-9EF15690C922}" sibTransId="{ED305077-14D6-4A52-B609-80DBD6A06B75}"/>
    <dgm:cxn modelId="{E888A5CE-3BFC-424A-B140-519797B81216}" type="presOf" srcId="{4C752B67-7B59-4500-AB65-5165FCCC2632}" destId="{CA268358-BD05-44A5-8AEC-CA0FE31F0CBF}" srcOrd="0" destOrd="0" presId="urn:microsoft.com/office/officeart/2005/8/layout/list1"/>
    <dgm:cxn modelId="{1EF733D4-88D2-41D6-BD56-5A0F1B2A401A}" type="presOf" srcId="{C61C6C63-EC58-4E8F-8025-8F9A613271FF}" destId="{E053DFD1-9211-41C8-9EB1-96DC940C2E88}" srcOrd="0" destOrd="0" presId="urn:microsoft.com/office/officeart/2005/8/layout/list1"/>
    <dgm:cxn modelId="{1BB88CD9-3058-4F5E-B364-463A1CD50DCB}" type="presOf" srcId="{8D004FE2-84EC-48C8-91FB-6397DA841EB7}" destId="{C893AFAA-A9AF-491E-8A40-800D3D42EC75}" srcOrd="0" destOrd="0" presId="urn:microsoft.com/office/officeart/2005/8/layout/list1"/>
    <dgm:cxn modelId="{A804BCDA-8FCA-460F-B734-68F4562D370C}" type="presOf" srcId="{AC4A5849-8C0F-4A10-88FC-3D97445EF769}" destId="{27F772FD-655B-459F-A77A-6997B673130D}" srcOrd="1" destOrd="0" presId="urn:microsoft.com/office/officeart/2005/8/layout/list1"/>
    <dgm:cxn modelId="{484690E9-4249-4087-9E2E-9FEF5DBB74F5}" type="presOf" srcId="{AC4A5849-8C0F-4A10-88FC-3D97445EF769}" destId="{8020E470-E17C-4A45-A69C-8CAE86F978C6}" srcOrd="0" destOrd="0" presId="urn:microsoft.com/office/officeart/2005/8/layout/list1"/>
    <dgm:cxn modelId="{29D0C6EB-E4B9-4294-85AF-3C6A7598D829}" type="presOf" srcId="{2A61584C-F39E-407C-AD95-7368CC86F0BA}" destId="{42515C10-0075-4291-9CF9-89C139FF1BC1}" srcOrd="1" destOrd="0" presId="urn:microsoft.com/office/officeart/2005/8/layout/list1"/>
    <dgm:cxn modelId="{D7B1B9F0-377A-4DB4-9BFD-F5A0A9A557B0}" srcId="{244E6313-FB1B-4EC4-9D7D-9082B89B78D7}" destId="{17D23EFC-9FBE-4868-BCD0-DE6190679EC6}" srcOrd="1" destOrd="0" parTransId="{B1CC2CD1-DD2D-4C9F-9507-EF692AD21CEC}" sibTransId="{AA0FAEC2-1EC0-4B67-8EFB-856861EB3A52}"/>
    <dgm:cxn modelId="{21EF305F-36D6-412B-A2C2-04FF2E98D39D}" type="presParOf" srcId="{AF1F8208-BEAA-49B8-A9B9-FB59ECFAE2CA}" destId="{C00AB69A-FFEB-44CD-A400-D7C9838D0164}" srcOrd="0" destOrd="0" presId="urn:microsoft.com/office/officeart/2005/8/layout/list1"/>
    <dgm:cxn modelId="{A4EBDA37-2630-42A6-9468-9B16784EF740}" type="presParOf" srcId="{C00AB69A-FFEB-44CD-A400-D7C9838D0164}" destId="{29594C5B-B76E-476A-BDDB-5868635EBB27}" srcOrd="0" destOrd="0" presId="urn:microsoft.com/office/officeart/2005/8/layout/list1"/>
    <dgm:cxn modelId="{B50207BA-1952-424D-B00D-E7C7B3C495BA}" type="presParOf" srcId="{C00AB69A-FFEB-44CD-A400-D7C9838D0164}" destId="{F5505D64-3173-4E00-8DBD-63102A104CAB}" srcOrd="1" destOrd="0" presId="urn:microsoft.com/office/officeart/2005/8/layout/list1"/>
    <dgm:cxn modelId="{21A38021-29B9-4E06-9560-C5E8CB488892}" type="presParOf" srcId="{AF1F8208-BEAA-49B8-A9B9-FB59ECFAE2CA}" destId="{8DAA45D5-A2C4-42C0-95E8-6B207C493068}" srcOrd="1" destOrd="0" presId="urn:microsoft.com/office/officeart/2005/8/layout/list1"/>
    <dgm:cxn modelId="{ECE5E488-A00F-47EA-A354-B768C66E59A5}" type="presParOf" srcId="{AF1F8208-BEAA-49B8-A9B9-FB59ECFAE2CA}" destId="{E053DFD1-9211-41C8-9EB1-96DC940C2E88}" srcOrd="2" destOrd="0" presId="urn:microsoft.com/office/officeart/2005/8/layout/list1"/>
    <dgm:cxn modelId="{5B4BB9A2-4D5A-4BA2-8E67-56E6F1C2B85F}" type="presParOf" srcId="{AF1F8208-BEAA-49B8-A9B9-FB59ECFAE2CA}" destId="{F25644E1-C670-40D0-B0E1-2D93F500612B}" srcOrd="3" destOrd="0" presId="urn:microsoft.com/office/officeart/2005/8/layout/list1"/>
    <dgm:cxn modelId="{BAC8C73F-7B05-4BD6-A860-C41C9A81CB1E}" type="presParOf" srcId="{AF1F8208-BEAA-49B8-A9B9-FB59ECFAE2CA}" destId="{5FD0EA17-6FD4-4A49-B96D-27A760A608C3}" srcOrd="4" destOrd="0" presId="urn:microsoft.com/office/officeart/2005/8/layout/list1"/>
    <dgm:cxn modelId="{61494692-7967-4FD5-8531-C8DDBC9CE01D}" type="presParOf" srcId="{5FD0EA17-6FD4-4A49-B96D-27A760A608C3}" destId="{E5EAB61C-1ABB-4FA2-83AE-9A4FC8B094D4}" srcOrd="0" destOrd="0" presId="urn:microsoft.com/office/officeart/2005/8/layout/list1"/>
    <dgm:cxn modelId="{6EF7C4DE-A104-453A-8B17-07AC82BAB414}" type="presParOf" srcId="{5FD0EA17-6FD4-4A49-B96D-27A760A608C3}" destId="{282FE2F7-FE56-4EFF-AB97-6B8A75ACC66D}" srcOrd="1" destOrd="0" presId="urn:microsoft.com/office/officeart/2005/8/layout/list1"/>
    <dgm:cxn modelId="{466B17AA-24F4-4F0A-B9EA-BB546579EF5B}" type="presParOf" srcId="{AF1F8208-BEAA-49B8-A9B9-FB59ECFAE2CA}" destId="{15376049-5263-4D9E-AD39-B9772DF64F2A}" srcOrd="5" destOrd="0" presId="urn:microsoft.com/office/officeart/2005/8/layout/list1"/>
    <dgm:cxn modelId="{D57401F9-DC2E-4905-A434-816CE5D79DD4}" type="presParOf" srcId="{AF1F8208-BEAA-49B8-A9B9-FB59ECFAE2CA}" destId="{6B098F04-66A9-47E4-B10B-F83C7901D7C3}" srcOrd="6" destOrd="0" presId="urn:microsoft.com/office/officeart/2005/8/layout/list1"/>
    <dgm:cxn modelId="{91A7B33C-EE35-4B5C-88E7-8E3C8CE29476}" type="presParOf" srcId="{AF1F8208-BEAA-49B8-A9B9-FB59ECFAE2CA}" destId="{E99E6905-C7DA-46B7-A6AC-77DBF6500711}" srcOrd="7" destOrd="0" presId="urn:microsoft.com/office/officeart/2005/8/layout/list1"/>
    <dgm:cxn modelId="{E20F5F27-E5DE-4E52-B52B-F8851ED33F69}" type="presParOf" srcId="{AF1F8208-BEAA-49B8-A9B9-FB59ECFAE2CA}" destId="{8B1410AE-E70B-4B5B-9C6A-2D87A346C537}" srcOrd="8" destOrd="0" presId="urn:microsoft.com/office/officeart/2005/8/layout/list1"/>
    <dgm:cxn modelId="{96540427-EBDB-4E92-B106-B40CDF283249}" type="presParOf" srcId="{8B1410AE-E70B-4B5B-9C6A-2D87A346C537}" destId="{E9F2CEE4-6B35-44E4-AD9D-8A634103125C}" srcOrd="0" destOrd="0" presId="urn:microsoft.com/office/officeart/2005/8/layout/list1"/>
    <dgm:cxn modelId="{A82DFB00-9BE7-4866-85D6-C9518AB99539}" type="presParOf" srcId="{8B1410AE-E70B-4B5B-9C6A-2D87A346C537}" destId="{42515C10-0075-4291-9CF9-89C139FF1BC1}" srcOrd="1" destOrd="0" presId="urn:microsoft.com/office/officeart/2005/8/layout/list1"/>
    <dgm:cxn modelId="{D6EF8FD9-2E94-412A-9C38-F290D2D70148}" type="presParOf" srcId="{AF1F8208-BEAA-49B8-A9B9-FB59ECFAE2CA}" destId="{9CD6CBA4-48BB-4E45-AD61-9FD458C3DBF8}" srcOrd="9" destOrd="0" presId="urn:microsoft.com/office/officeart/2005/8/layout/list1"/>
    <dgm:cxn modelId="{1789CC02-B874-4DDA-ADB1-2D70336B7823}" type="presParOf" srcId="{AF1F8208-BEAA-49B8-A9B9-FB59ECFAE2CA}" destId="{3DFB8623-10B6-4503-BE15-DD5FAB246113}" srcOrd="10" destOrd="0" presId="urn:microsoft.com/office/officeart/2005/8/layout/list1"/>
    <dgm:cxn modelId="{7CD7051C-2169-4CB5-BE65-B089CF0D1666}" type="presParOf" srcId="{AF1F8208-BEAA-49B8-A9B9-FB59ECFAE2CA}" destId="{73DCFB21-3377-46C8-987A-410438E52A29}" srcOrd="11" destOrd="0" presId="urn:microsoft.com/office/officeart/2005/8/layout/list1"/>
    <dgm:cxn modelId="{FBC7AB1A-1003-4E34-91F5-5494A954CF4E}" type="presParOf" srcId="{AF1F8208-BEAA-49B8-A9B9-FB59ECFAE2CA}" destId="{8BE66A8B-F357-4CC8-929F-C222F24CCD8D}" srcOrd="12" destOrd="0" presId="urn:microsoft.com/office/officeart/2005/8/layout/list1"/>
    <dgm:cxn modelId="{21FBB092-DD08-414F-B745-F870640CFC3E}" type="presParOf" srcId="{8BE66A8B-F357-4CC8-929F-C222F24CCD8D}" destId="{C893AFAA-A9AF-491E-8A40-800D3D42EC75}" srcOrd="0" destOrd="0" presId="urn:microsoft.com/office/officeart/2005/8/layout/list1"/>
    <dgm:cxn modelId="{F95EB8B5-AD7A-47DF-A687-7E81BD576094}" type="presParOf" srcId="{8BE66A8B-F357-4CC8-929F-C222F24CCD8D}" destId="{D886DC64-42B0-45E8-AF51-739F99CCB738}" srcOrd="1" destOrd="0" presId="urn:microsoft.com/office/officeart/2005/8/layout/list1"/>
    <dgm:cxn modelId="{97D15932-D869-4C7F-BA42-F877FD2B55D5}" type="presParOf" srcId="{AF1F8208-BEAA-49B8-A9B9-FB59ECFAE2CA}" destId="{8008BE99-79D7-4257-8E21-32667E6B550E}" srcOrd="13" destOrd="0" presId="urn:microsoft.com/office/officeart/2005/8/layout/list1"/>
    <dgm:cxn modelId="{5255999B-6D8F-4310-B3EC-24B7EC064374}" type="presParOf" srcId="{AF1F8208-BEAA-49B8-A9B9-FB59ECFAE2CA}" destId="{F24C8BF8-0712-4FE2-B5CC-5B8C46C5442F}" srcOrd="14" destOrd="0" presId="urn:microsoft.com/office/officeart/2005/8/layout/list1"/>
    <dgm:cxn modelId="{D0144952-B8CA-4D61-B584-1DB5F7ACBBC3}" type="presParOf" srcId="{AF1F8208-BEAA-49B8-A9B9-FB59ECFAE2CA}" destId="{489878CD-61B0-4F9B-9CB1-DE6E4E9BBB45}" srcOrd="15" destOrd="0" presId="urn:microsoft.com/office/officeart/2005/8/layout/list1"/>
    <dgm:cxn modelId="{4CE7ACBB-DD2E-44F5-A994-4B8523E93626}" type="presParOf" srcId="{AF1F8208-BEAA-49B8-A9B9-FB59ECFAE2CA}" destId="{EC2291B1-EE26-416C-AE96-17BAD014D5E0}" srcOrd="16" destOrd="0" presId="urn:microsoft.com/office/officeart/2005/8/layout/list1"/>
    <dgm:cxn modelId="{E06F7BC0-D7BA-4285-8AC6-534485642248}" type="presParOf" srcId="{EC2291B1-EE26-416C-AE96-17BAD014D5E0}" destId="{8020E470-E17C-4A45-A69C-8CAE86F978C6}" srcOrd="0" destOrd="0" presId="urn:microsoft.com/office/officeart/2005/8/layout/list1"/>
    <dgm:cxn modelId="{7705081F-43DC-407C-BF6B-DEBCA31F8684}" type="presParOf" srcId="{EC2291B1-EE26-416C-AE96-17BAD014D5E0}" destId="{27F772FD-655B-459F-A77A-6997B673130D}" srcOrd="1" destOrd="0" presId="urn:microsoft.com/office/officeart/2005/8/layout/list1"/>
    <dgm:cxn modelId="{8754BA7F-098C-41CB-8F5E-635E801934CC}" type="presParOf" srcId="{AF1F8208-BEAA-49B8-A9B9-FB59ECFAE2CA}" destId="{AE4F472B-99C3-4BA8-B34E-F701E1D0578A}" srcOrd="17" destOrd="0" presId="urn:microsoft.com/office/officeart/2005/8/layout/list1"/>
    <dgm:cxn modelId="{190F86CC-BEDC-47B4-93DF-6AB8B6E6FB19}" type="presParOf" srcId="{AF1F8208-BEAA-49B8-A9B9-FB59ECFAE2CA}" destId="{85958C8E-879E-4F69-9697-8E394C506198}" srcOrd="18" destOrd="0" presId="urn:microsoft.com/office/officeart/2005/8/layout/list1"/>
    <dgm:cxn modelId="{2C8F7272-0F86-4B43-AE03-FD7F82F6DE5B}" type="presParOf" srcId="{AF1F8208-BEAA-49B8-A9B9-FB59ECFAE2CA}" destId="{ABB99F49-DDB9-494A-9532-DC9FD8094DB8}" srcOrd="19" destOrd="0" presId="urn:microsoft.com/office/officeart/2005/8/layout/list1"/>
    <dgm:cxn modelId="{982BCD98-EF4F-4D48-859E-D0127CFC526D}" type="presParOf" srcId="{AF1F8208-BEAA-49B8-A9B9-FB59ECFAE2CA}" destId="{FD9DCB80-6223-4385-9E6E-C8632D83DAF3}" srcOrd="20" destOrd="0" presId="urn:microsoft.com/office/officeart/2005/8/layout/list1"/>
    <dgm:cxn modelId="{CDA1EF29-DEBD-42E4-A856-019F53CD4F30}" type="presParOf" srcId="{FD9DCB80-6223-4385-9E6E-C8632D83DAF3}" destId="{A94C7B52-6F12-4BC2-9D6B-959D0364F84D}" srcOrd="0" destOrd="0" presId="urn:microsoft.com/office/officeart/2005/8/layout/list1"/>
    <dgm:cxn modelId="{3379868A-57DC-48E0-A144-D3B899838732}" type="presParOf" srcId="{FD9DCB80-6223-4385-9E6E-C8632D83DAF3}" destId="{9F96C7B9-CD27-462B-912B-3D91A155EC5E}" srcOrd="1" destOrd="0" presId="urn:microsoft.com/office/officeart/2005/8/layout/list1"/>
    <dgm:cxn modelId="{71CAF98C-0DCD-433F-AD14-091A3B3264DD}" type="presParOf" srcId="{AF1F8208-BEAA-49B8-A9B9-FB59ECFAE2CA}" destId="{3590073A-A3F2-44C6-8AE2-F26DF2DC8EE6}" srcOrd="21" destOrd="0" presId="urn:microsoft.com/office/officeart/2005/8/layout/list1"/>
    <dgm:cxn modelId="{481790E9-3252-41D0-B3D0-06C4AA6C2806}" type="presParOf" srcId="{AF1F8208-BEAA-49B8-A9B9-FB59ECFAE2CA}" destId="{039BD48E-842E-4800-9A71-16610BD3EF98}" srcOrd="22" destOrd="0" presId="urn:microsoft.com/office/officeart/2005/8/layout/list1"/>
    <dgm:cxn modelId="{1C3C48B8-A35C-4918-9B86-6E4916E064EE}" type="presParOf" srcId="{AF1F8208-BEAA-49B8-A9B9-FB59ECFAE2CA}" destId="{EB1E4E45-476B-401E-A61E-A9359E618FA4}" srcOrd="23" destOrd="0" presId="urn:microsoft.com/office/officeart/2005/8/layout/list1"/>
    <dgm:cxn modelId="{56301774-2F30-440F-B2EA-9F9FCDBE03B0}" type="presParOf" srcId="{AF1F8208-BEAA-49B8-A9B9-FB59ECFAE2CA}" destId="{4020CE86-325A-4EEC-9069-37B7D8C1E3C7}" srcOrd="24" destOrd="0" presId="urn:microsoft.com/office/officeart/2005/8/layout/list1"/>
    <dgm:cxn modelId="{39FAFF8F-95AF-47C8-8589-13889E608FDF}" type="presParOf" srcId="{4020CE86-325A-4EEC-9069-37B7D8C1E3C7}" destId="{CA268358-BD05-44A5-8AEC-CA0FE31F0CBF}" srcOrd="0" destOrd="0" presId="urn:microsoft.com/office/officeart/2005/8/layout/list1"/>
    <dgm:cxn modelId="{3F496B93-1DC0-47EA-8DE4-361F6DAFD50C}" type="presParOf" srcId="{4020CE86-325A-4EEC-9069-37B7D8C1E3C7}" destId="{274CAF77-7E09-4E3E-888C-82B58E63F950}" srcOrd="1" destOrd="0" presId="urn:microsoft.com/office/officeart/2005/8/layout/list1"/>
    <dgm:cxn modelId="{4904C460-5433-482C-85E9-CD84EB2F8682}" type="presParOf" srcId="{AF1F8208-BEAA-49B8-A9B9-FB59ECFAE2CA}" destId="{FD1CA429-7F26-4620-94AB-7CE7C4FC5CF7}" srcOrd="25" destOrd="0" presId="urn:microsoft.com/office/officeart/2005/8/layout/list1"/>
    <dgm:cxn modelId="{3DA87CD7-DCB7-4350-AB4B-FB04B13D0C2C}" type="presParOf" srcId="{AF1F8208-BEAA-49B8-A9B9-FB59ECFAE2CA}" destId="{9AB27988-C780-4F4F-9966-A893F1A3DB9E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E6313-FB1B-4EC4-9D7D-9082B89B78D7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08375F-43B9-4E7B-829B-E70EDF5A99F2}">
      <dgm:prSet/>
      <dgm:spPr/>
      <dgm:t>
        <a:bodyPr/>
        <a:lstStyle/>
        <a:p>
          <a:r>
            <a:rPr lang="fr-FR" dirty="0"/>
            <a:t>Issuer/Emetteur :</a:t>
          </a:r>
          <a:endParaRPr lang="en-US" dirty="0"/>
        </a:p>
      </dgm:t>
    </dgm:pt>
    <dgm:pt modelId="{5EB4F561-2DA5-4A68-8B59-9EF15690C922}" type="parTrans" cxnId="{286C7AC5-C47C-48CE-811D-F5D7299E5B1C}">
      <dgm:prSet/>
      <dgm:spPr/>
      <dgm:t>
        <a:bodyPr/>
        <a:lstStyle/>
        <a:p>
          <a:endParaRPr lang="en-US"/>
        </a:p>
      </dgm:t>
    </dgm:pt>
    <dgm:pt modelId="{ED305077-14D6-4A52-B609-80DBD6A06B75}" type="sibTrans" cxnId="{286C7AC5-C47C-48CE-811D-F5D7299E5B1C}">
      <dgm:prSet/>
      <dgm:spPr/>
      <dgm:t>
        <a:bodyPr/>
        <a:lstStyle/>
        <a:p>
          <a:endParaRPr lang="en-US"/>
        </a:p>
      </dgm:t>
    </dgm:pt>
    <dgm:pt modelId="{399484B1-074E-46A1-95DB-C41CF77C9E02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fr-FR" dirty="0"/>
            <a:t>IBRD (International Bank for Reconstruction and Développement) en français Banque internationale pour la reconstruction et le développement</a:t>
          </a:r>
        </a:p>
      </dgm:t>
    </dgm:pt>
    <dgm:pt modelId="{22026129-E6F9-4FCE-8C60-88B344E1B2B6}" type="parTrans" cxnId="{C3865082-AD8D-4A55-88E3-84C3F704AA3C}">
      <dgm:prSet/>
      <dgm:spPr/>
      <dgm:t>
        <a:bodyPr/>
        <a:lstStyle/>
        <a:p>
          <a:endParaRPr lang="fr-FR"/>
        </a:p>
      </dgm:t>
    </dgm:pt>
    <dgm:pt modelId="{04E97369-032E-43E0-ADF5-CB5A29D43EF2}" type="sibTrans" cxnId="{C3865082-AD8D-4A55-88E3-84C3F704AA3C}">
      <dgm:prSet/>
      <dgm:spPr/>
      <dgm:t>
        <a:bodyPr/>
        <a:lstStyle/>
        <a:p>
          <a:endParaRPr lang="fr-FR"/>
        </a:p>
      </dgm:t>
    </dgm:pt>
    <dgm:pt modelId="{16DAD488-21B8-46DD-A3F0-1355BA0CCD66}">
      <dgm:prSet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/>
            <a:t>Agents de Placement/ Structuration :</a:t>
          </a:r>
        </a:p>
      </dgm:t>
    </dgm:pt>
    <dgm:pt modelId="{45235563-3AB5-456D-AC86-7CDF6AE91A20}" type="parTrans" cxnId="{4BFD8150-B464-4F56-AC11-97819B961903}">
      <dgm:prSet/>
      <dgm:spPr/>
      <dgm:t>
        <a:bodyPr/>
        <a:lstStyle/>
        <a:p>
          <a:endParaRPr lang="fr-FR"/>
        </a:p>
      </dgm:t>
    </dgm:pt>
    <dgm:pt modelId="{8B958A12-CC9F-4D25-996C-DBBBF6FA28A6}" type="sibTrans" cxnId="{4BFD8150-B464-4F56-AC11-97819B961903}">
      <dgm:prSet/>
      <dgm:spPr/>
      <dgm:t>
        <a:bodyPr/>
        <a:lstStyle/>
        <a:p>
          <a:endParaRPr lang="fr-FR"/>
        </a:p>
      </dgm:t>
    </dgm:pt>
    <dgm:pt modelId="{EA14C93D-391C-46C1-B75E-5396A270F999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fr-FR" dirty="0"/>
            <a:t>GC Securities</a:t>
          </a:r>
        </a:p>
      </dgm:t>
    </dgm:pt>
    <dgm:pt modelId="{2818995B-0057-4D9C-B7D1-4216FD14D8C9}" type="parTrans" cxnId="{6FC6B461-87CB-40D6-B4E4-9D1258832C15}">
      <dgm:prSet/>
      <dgm:spPr/>
      <dgm:t>
        <a:bodyPr/>
        <a:lstStyle/>
        <a:p>
          <a:endParaRPr lang="fr-FR"/>
        </a:p>
      </dgm:t>
    </dgm:pt>
    <dgm:pt modelId="{D22347C1-A389-429A-8DBB-573DBFE9CE6D}" type="sibTrans" cxnId="{6FC6B461-87CB-40D6-B4E4-9D1258832C15}">
      <dgm:prSet/>
      <dgm:spPr/>
      <dgm:t>
        <a:bodyPr/>
        <a:lstStyle/>
        <a:p>
          <a:endParaRPr lang="fr-FR"/>
        </a:p>
      </dgm:t>
    </dgm:pt>
    <dgm:pt modelId="{FDFBFAB7-EFAE-4247-BF8A-3915C179BEFF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fr-FR" dirty="0"/>
            <a:t>Aon Securities</a:t>
          </a:r>
        </a:p>
      </dgm:t>
    </dgm:pt>
    <dgm:pt modelId="{0CA62BC6-E77B-4313-B51A-D23205577A51}" type="parTrans" cxnId="{53103075-5014-471F-9454-7ACAE2FE3D52}">
      <dgm:prSet/>
      <dgm:spPr/>
      <dgm:t>
        <a:bodyPr/>
        <a:lstStyle/>
        <a:p>
          <a:endParaRPr lang="fr-FR"/>
        </a:p>
      </dgm:t>
    </dgm:pt>
    <dgm:pt modelId="{0ED0B331-4D7C-42A7-8903-408D4CCF0EFE}" type="sibTrans" cxnId="{53103075-5014-471F-9454-7ACAE2FE3D52}">
      <dgm:prSet/>
      <dgm:spPr/>
      <dgm:t>
        <a:bodyPr/>
        <a:lstStyle/>
        <a:p>
          <a:endParaRPr lang="fr-FR"/>
        </a:p>
      </dgm:t>
    </dgm:pt>
    <dgm:pt modelId="{EAA6C7A5-44AC-4FCE-8B76-48A9B631F809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fr-FR"/>
            <a:t>Swiss Re Capital Markets</a:t>
          </a:r>
        </a:p>
      </dgm:t>
    </dgm:pt>
    <dgm:pt modelId="{790411EB-CA56-467F-BEB9-BBF44FB5D8DD}" type="parTrans" cxnId="{A0E6B2AD-A6F7-4240-BF95-0DFC3EED4098}">
      <dgm:prSet/>
      <dgm:spPr/>
      <dgm:t>
        <a:bodyPr/>
        <a:lstStyle/>
        <a:p>
          <a:endParaRPr lang="fr-FR"/>
        </a:p>
      </dgm:t>
    </dgm:pt>
    <dgm:pt modelId="{376E82F0-214C-44BC-844E-A7B04BF4FA6B}" type="sibTrans" cxnId="{A0E6B2AD-A6F7-4240-BF95-0DFC3EED4098}">
      <dgm:prSet/>
      <dgm:spPr/>
      <dgm:t>
        <a:bodyPr/>
        <a:lstStyle/>
        <a:p>
          <a:endParaRPr lang="fr-FR"/>
        </a:p>
      </dgm:t>
    </dgm:pt>
    <dgm:pt modelId="{84440432-1D68-4008-BFC3-F7F5DFE40F09}">
      <dgm:prSet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/>
            <a:t>Risk modelling :</a:t>
          </a:r>
        </a:p>
      </dgm:t>
    </dgm:pt>
    <dgm:pt modelId="{8E8AC3B4-A898-49F1-82DA-2278E1A694BD}" type="parTrans" cxnId="{D12F16C0-13F1-4113-8AAB-21060ACBB2F4}">
      <dgm:prSet/>
      <dgm:spPr/>
      <dgm:t>
        <a:bodyPr/>
        <a:lstStyle/>
        <a:p>
          <a:endParaRPr lang="fr-FR"/>
        </a:p>
      </dgm:t>
    </dgm:pt>
    <dgm:pt modelId="{1BA240F8-B7F9-431E-B2BE-EA62D84110CF}" type="sibTrans" cxnId="{D12F16C0-13F1-4113-8AAB-21060ACBB2F4}">
      <dgm:prSet/>
      <dgm:spPr/>
      <dgm:t>
        <a:bodyPr/>
        <a:lstStyle/>
        <a:p>
          <a:endParaRPr lang="fr-FR"/>
        </a:p>
      </dgm:t>
    </dgm:pt>
    <dgm:pt modelId="{DB150B31-7443-4A85-8BC8-205B24B1AD8C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fr-FR"/>
            <a:t>AIR (Verisk) </a:t>
          </a:r>
        </a:p>
      </dgm:t>
    </dgm:pt>
    <dgm:pt modelId="{7C75CD1F-F8CC-427C-94AC-54F77B8DBA80}" type="parTrans" cxnId="{E7B7F712-181F-4A1C-B8DE-9B1AB0CA0142}">
      <dgm:prSet/>
      <dgm:spPr/>
      <dgm:t>
        <a:bodyPr/>
        <a:lstStyle/>
        <a:p>
          <a:endParaRPr lang="fr-FR"/>
        </a:p>
      </dgm:t>
    </dgm:pt>
    <dgm:pt modelId="{7904877C-7D91-434B-A061-D53037E18108}" type="sibTrans" cxnId="{E7B7F712-181F-4A1C-B8DE-9B1AB0CA0142}">
      <dgm:prSet/>
      <dgm:spPr/>
      <dgm:t>
        <a:bodyPr/>
        <a:lstStyle/>
        <a:p>
          <a:endParaRPr lang="fr-FR"/>
        </a:p>
      </dgm:t>
    </dgm:pt>
    <dgm:pt modelId="{3D935353-4C98-4B14-BF86-AE2CC100160D}">
      <dgm:prSet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/>
            <a:t>Risques couverts : </a:t>
          </a:r>
        </a:p>
      </dgm:t>
    </dgm:pt>
    <dgm:pt modelId="{D39A2896-3D68-4C5A-9F1D-9AD051AF3BD2}" type="parTrans" cxnId="{7D1B83F7-92BA-470A-B55D-B85E54994EF8}">
      <dgm:prSet/>
      <dgm:spPr/>
      <dgm:t>
        <a:bodyPr/>
        <a:lstStyle/>
        <a:p>
          <a:endParaRPr lang="fr-FR"/>
        </a:p>
      </dgm:t>
    </dgm:pt>
    <dgm:pt modelId="{5AE7BC19-92A1-4D54-B643-E27AF889104E}" type="sibTrans" cxnId="{7D1B83F7-92BA-470A-B55D-B85E54994EF8}">
      <dgm:prSet/>
      <dgm:spPr/>
      <dgm:t>
        <a:bodyPr/>
        <a:lstStyle/>
        <a:p>
          <a:endParaRPr lang="fr-FR"/>
        </a:p>
      </dgm:t>
    </dgm:pt>
    <dgm:pt modelId="{5027EC32-3CD1-4F25-8EE2-C538C8064400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fr-FR"/>
            <a:t>Tremblements de terre au Chili</a:t>
          </a:r>
        </a:p>
      </dgm:t>
    </dgm:pt>
    <dgm:pt modelId="{E3350F70-4A60-47B0-BD6D-C9D3AF23AE81}" type="parTrans" cxnId="{54A89F0B-E7CD-4FC1-8493-6AB6084BBC6A}">
      <dgm:prSet/>
      <dgm:spPr/>
      <dgm:t>
        <a:bodyPr/>
        <a:lstStyle/>
        <a:p>
          <a:endParaRPr lang="fr-FR"/>
        </a:p>
      </dgm:t>
    </dgm:pt>
    <dgm:pt modelId="{881389C2-CF8F-45D2-B721-35AA267A773F}" type="sibTrans" cxnId="{54A89F0B-E7CD-4FC1-8493-6AB6084BBC6A}">
      <dgm:prSet/>
      <dgm:spPr/>
      <dgm:t>
        <a:bodyPr/>
        <a:lstStyle/>
        <a:p>
          <a:endParaRPr lang="fr-FR"/>
        </a:p>
      </dgm:t>
    </dgm:pt>
    <dgm:pt modelId="{CEEAE586-9F02-4877-863B-A3CD51882724}">
      <dgm:prSet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/>
            <a:t>Taille : </a:t>
          </a:r>
        </a:p>
      </dgm:t>
    </dgm:pt>
    <dgm:pt modelId="{AB7FDDF4-CC1C-4C6C-9DA2-F63764BF2312}" type="parTrans" cxnId="{8FA53B44-FC3D-462C-82FF-95B7958014F3}">
      <dgm:prSet/>
      <dgm:spPr/>
      <dgm:t>
        <a:bodyPr/>
        <a:lstStyle/>
        <a:p>
          <a:endParaRPr lang="fr-FR"/>
        </a:p>
      </dgm:t>
    </dgm:pt>
    <dgm:pt modelId="{45146CBC-8A0B-4E79-AB30-54CD6F10B098}" type="sibTrans" cxnId="{8FA53B44-FC3D-462C-82FF-95B7958014F3}">
      <dgm:prSet/>
      <dgm:spPr/>
      <dgm:t>
        <a:bodyPr/>
        <a:lstStyle/>
        <a:p>
          <a:endParaRPr lang="fr-FR"/>
        </a:p>
      </dgm:t>
    </dgm:pt>
    <dgm:pt modelId="{023448AF-916B-465E-AE50-9DE2F4846173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fr-FR"/>
            <a:t>$350m</a:t>
          </a:r>
        </a:p>
      </dgm:t>
    </dgm:pt>
    <dgm:pt modelId="{8B65FA39-2973-4265-8E86-41877D37E586}" type="parTrans" cxnId="{FA9446F0-AEC1-4D18-ACF5-20A9C1125724}">
      <dgm:prSet/>
      <dgm:spPr/>
      <dgm:t>
        <a:bodyPr/>
        <a:lstStyle/>
        <a:p>
          <a:endParaRPr lang="fr-FR"/>
        </a:p>
      </dgm:t>
    </dgm:pt>
    <dgm:pt modelId="{39CFD9E3-E3DC-4C3B-A125-6F73BE66914B}" type="sibTrans" cxnId="{FA9446F0-AEC1-4D18-ACF5-20A9C1125724}">
      <dgm:prSet/>
      <dgm:spPr/>
      <dgm:t>
        <a:bodyPr/>
        <a:lstStyle/>
        <a:p>
          <a:endParaRPr lang="fr-FR"/>
        </a:p>
      </dgm:t>
    </dgm:pt>
    <dgm:pt modelId="{B19CD428-4F16-4E77-973E-39A652DB07C2}">
      <dgm:prSet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/>
            <a:t>Trigger type : </a:t>
          </a:r>
        </a:p>
      </dgm:t>
    </dgm:pt>
    <dgm:pt modelId="{99B99C60-B148-45B7-88E5-D417C0B7C46F}" type="parTrans" cxnId="{C686B9C5-DDDA-4D8D-816A-11EF85E4837D}">
      <dgm:prSet/>
      <dgm:spPr/>
      <dgm:t>
        <a:bodyPr/>
        <a:lstStyle/>
        <a:p>
          <a:endParaRPr lang="fr-FR"/>
        </a:p>
      </dgm:t>
    </dgm:pt>
    <dgm:pt modelId="{1EDB526A-2A38-4A0F-B03A-51BB29A0C501}" type="sibTrans" cxnId="{C686B9C5-DDDA-4D8D-816A-11EF85E4837D}">
      <dgm:prSet/>
      <dgm:spPr/>
      <dgm:t>
        <a:bodyPr/>
        <a:lstStyle/>
        <a:p>
          <a:endParaRPr lang="fr-FR"/>
        </a:p>
      </dgm:t>
    </dgm:pt>
    <dgm:pt modelId="{E16F790F-52FD-41A5-A4FE-18DC3572CE2B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fr-FR"/>
            <a:t>Paramétrique : En fonction de la localisation et de la magnitude du séisme.</a:t>
          </a:r>
        </a:p>
      </dgm:t>
    </dgm:pt>
    <dgm:pt modelId="{51A54E2D-B1A5-48F9-AD51-23720E678138}" type="parTrans" cxnId="{724274B4-6A4E-4C40-9BE1-E477CAB6FF18}">
      <dgm:prSet/>
      <dgm:spPr/>
      <dgm:t>
        <a:bodyPr/>
        <a:lstStyle/>
        <a:p>
          <a:endParaRPr lang="fr-FR"/>
        </a:p>
      </dgm:t>
    </dgm:pt>
    <dgm:pt modelId="{8A17B80C-BB80-40DA-BA69-75DEC11AA9B3}" type="sibTrans" cxnId="{724274B4-6A4E-4C40-9BE1-E477CAB6FF18}">
      <dgm:prSet/>
      <dgm:spPr/>
      <dgm:t>
        <a:bodyPr/>
        <a:lstStyle/>
        <a:p>
          <a:endParaRPr lang="fr-FR"/>
        </a:p>
      </dgm:t>
    </dgm:pt>
    <dgm:pt modelId="{D8123ED9-9AC1-4277-928B-5001EFDBE029}">
      <dgm:prSet/>
      <dgm:spPr/>
      <dgm:t>
        <a:bodyPr/>
        <a:lstStyle/>
        <a:p>
          <a:r>
            <a:rPr lang="fr-FR" dirty="0"/>
            <a:t>Cédante:</a:t>
          </a:r>
        </a:p>
      </dgm:t>
    </dgm:pt>
    <dgm:pt modelId="{60BA1F8B-FD59-4DA8-8C8C-0050A84FB335}" type="parTrans" cxnId="{E5BE0078-DB27-406B-993A-383C39E5EC1F}">
      <dgm:prSet/>
      <dgm:spPr/>
      <dgm:t>
        <a:bodyPr/>
        <a:lstStyle/>
        <a:p>
          <a:endParaRPr lang="fr-FR"/>
        </a:p>
      </dgm:t>
    </dgm:pt>
    <dgm:pt modelId="{19470AAF-500B-448D-856E-209444D92CBD}" type="sibTrans" cxnId="{E5BE0078-DB27-406B-993A-383C39E5EC1F}">
      <dgm:prSet/>
      <dgm:spPr/>
      <dgm:t>
        <a:bodyPr/>
        <a:lstStyle/>
        <a:p>
          <a:endParaRPr lang="fr-FR"/>
        </a:p>
      </dgm:t>
    </dgm:pt>
    <dgm:pt modelId="{0BAEE685-F20D-4856-8A51-AA1F9EB1511F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fr-FR" dirty="0"/>
            <a:t>République du Chili</a:t>
          </a:r>
        </a:p>
      </dgm:t>
    </dgm:pt>
    <dgm:pt modelId="{7CACD517-8AEB-4757-867C-81EC8B3329D8}" type="parTrans" cxnId="{24EA825A-717D-4E4C-84D0-56AFC141ABCF}">
      <dgm:prSet/>
      <dgm:spPr/>
      <dgm:t>
        <a:bodyPr/>
        <a:lstStyle/>
        <a:p>
          <a:endParaRPr lang="fr-FR"/>
        </a:p>
      </dgm:t>
    </dgm:pt>
    <dgm:pt modelId="{A0B8B72E-7FD3-4FDA-A580-AE429D2EF1BC}" type="sibTrans" cxnId="{24EA825A-717D-4E4C-84D0-56AFC141ABCF}">
      <dgm:prSet/>
      <dgm:spPr/>
      <dgm:t>
        <a:bodyPr/>
        <a:lstStyle/>
        <a:p>
          <a:endParaRPr lang="fr-FR"/>
        </a:p>
      </dgm:t>
    </dgm:pt>
    <dgm:pt modelId="{AF1F8208-BEAA-49B8-A9B9-FB59ECFAE2CA}" type="pres">
      <dgm:prSet presAssocID="{244E6313-FB1B-4EC4-9D7D-9082B89B78D7}" presName="linear" presStyleCnt="0">
        <dgm:presLayoutVars>
          <dgm:dir/>
          <dgm:animLvl val="lvl"/>
          <dgm:resizeHandles val="exact"/>
        </dgm:presLayoutVars>
      </dgm:prSet>
      <dgm:spPr/>
    </dgm:pt>
    <dgm:pt modelId="{C00AB69A-FFEB-44CD-A400-D7C9838D0164}" type="pres">
      <dgm:prSet presAssocID="{9008375F-43B9-4E7B-829B-E70EDF5A99F2}" presName="parentLin" presStyleCnt="0"/>
      <dgm:spPr/>
    </dgm:pt>
    <dgm:pt modelId="{29594C5B-B76E-476A-BDDB-5868635EBB27}" type="pres">
      <dgm:prSet presAssocID="{9008375F-43B9-4E7B-829B-E70EDF5A99F2}" presName="parentLeftMargin" presStyleLbl="node1" presStyleIdx="0" presStyleCnt="7"/>
      <dgm:spPr/>
    </dgm:pt>
    <dgm:pt modelId="{F5505D64-3173-4E00-8DBD-63102A104CAB}" type="pres">
      <dgm:prSet presAssocID="{9008375F-43B9-4E7B-829B-E70EDF5A99F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DAA45D5-A2C4-42C0-95E8-6B207C493068}" type="pres">
      <dgm:prSet presAssocID="{9008375F-43B9-4E7B-829B-E70EDF5A99F2}" presName="negativeSpace" presStyleCnt="0"/>
      <dgm:spPr/>
    </dgm:pt>
    <dgm:pt modelId="{E053DFD1-9211-41C8-9EB1-96DC940C2E88}" type="pres">
      <dgm:prSet presAssocID="{9008375F-43B9-4E7B-829B-E70EDF5A99F2}" presName="childText" presStyleLbl="conFgAcc1" presStyleIdx="0" presStyleCnt="7">
        <dgm:presLayoutVars>
          <dgm:bulletEnabled val="1"/>
        </dgm:presLayoutVars>
      </dgm:prSet>
      <dgm:spPr/>
    </dgm:pt>
    <dgm:pt modelId="{F25644E1-C670-40D0-B0E1-2D93F500612B}" type="pres">
      <dgm:prSet presAssocID="{ED305077-14D6-4A52-B609-80DBD6A06B75}" presName="spaceBetweenRectangles" presStyleCnt="0"/>
      <dgm:spPr/>
    </dgm:pt>
    <dgm:pt modelId="{F1E287ED-6725-43D6-BF20-1C678C04E90D}" type="pres">
      <dgm:prSet presAssocID="{D8123ED9-9AC1-4277-928B-5001EFDBE029}" presName="parentLin" presStyleCnt="0"/>
      <dgm:spPr/>
    </dgm:pt>
    <dgm:pt modelId="{524B2BF8-C0E1-4131-8D46-75719B1DD3FF}" type="pres">
      <dgm:prSet presAssocID="{D8123ED9-9AC1-4277-928B-5001EFDBE029}" presName="parentLeftMargin" presStyleLbl="node1" presStyleIdx="0" presStyleCnt="7"/>
      <dgm:spPr/>
    </dgm:pt>
    <dgm:pt modelId="{22F10874-6F59-4668-AA7A-A878EAAD2C56}" type="pres">
      <dgm:prSet presAssocID="{D8123ED9-9AC1-4277-928B-5001EFDBE02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49BEE8C-E263-4815-AACC-1CC77152244F}" type="pres">
      <dgm:prSet presAssocID="{D8123ED9-9AC1-4277-928B-5001EFDBE029}" presName="negativeSpace" presStyleCnt="0"/>
      <dgm:spPr/>
    </dgm:pt>
    <dgm:pt modelId="{A94BFE60-D714-4550-B366-2CA2F21E1D5E}" type="pres">
      <dgm:prSet presAssocID="{D8123ED9-9AC1-4277-928B-5001EFDBE029}" presName="childText" presStyleLbl="conFgAcc1" presStyleIdx="1" presStyleCnt="7">
        <dgm:presLayoutVars>
          <dgm:bulletEnabled val="1"/>
        </dgm:presLayoutVars>
      </dgm:prSet>
      <dgm:spPr/>
    </dgm:pt>
    <dgm:pt modelId="{8FA5A316-731E-43DE-93DC-3A26B6EE0F58}" type="pres">
      <dgm:prSet presAssocID="{19470AAF-500B-448D-856E-209444D92CBD}" presName="spaceBetweenRectangles" presStyleCnt="0"/>
      <dgm:spPr/>
    </dgm:pt>
    <dgm:pt modelId="{39483DA9-07F3-41EB-B9D6-AB53A39BE3FE}" type="pres">
      <dgm:prSet presAssocID="{16DAD488-21B8-46DD-A3F0-1355BA0CCD66}" presName="parentLin" presStyleCnt="0"/>
      <dgm:spPr/>
    </dgm:pt>
    <dgm:pt modelId="{54427D5C-1A6A-4A92-8E10-A8BC6A44594A}" type="pres">
      <dgm:prSet presAssocID="{16DAD488-21B8-46DD-A3F0-1355BA0CCD66}" presName="parentLeftMargin" presStyleLbl="node1" presStyleIdx="1" presStyleCnt="7"/>
      <dgm:spPr/>
    </dgm:pt>
    <dgm:pt modelId="{9E9C26EF-1265-49D4-BC3A-5C63A05C2C8D}" type="pres">
      <dgm:prSet presAssocID="{16DAD488-21B8-46DD-A3F0-1355BA0CCD6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9E5605E-EF9A-4166-A2FA-1B739C4C8248}" type="pres">
      <dgm:prSet presAssocID="{16DAD488-21B8-46DD-A3F0-1355BA0CCD66}" presName="negativeSpace" presStyleCnt="0"/>
      <dgm:spPr/>
    </dgm:pt>
    <dgm:pt modelId="{02A5FEBD-7E0A-40BB-AE69-67C4DDFC6A9F}" type="pres">
      <dgm:prSet presAssocID="{16DAD488-21B8-46DD-A3F0-1355BA0CCD66}" presName="childText" presStyleLbl="conFgAcc1" presStyleIdx="2" presStyleCnt="7">
        <dgm:presLayoutVars>
          <dgm:bulletEnabled val="1"/>
        </dgm:presLayoutVars>
      </dgm:prSet>
      <dgm:spPr/>
    </dgm:pt>
    <dgm:pt modelId="{7B78DC79-29D3-4A24-BC94-33DD850FA4B6}" type="pres">
      <dgm:prSet presAssocID="{8B958A12-CC9F-4D25-996C-DBBBF6FA28A6}" presName="spaceBetweenRectangles" presStyleCnt="0"/>
      <dgm:spPr/>
    </dgm:pt>
    <dgm:pt modelId="{971B5589-F185-4427-98E2-3A3C25E82DC2}" type="pres">
      <dgm:prSet presAssocID="{84440432-1D68-4008-BFC3-F7F5DFE40F09}" presName="parentLin" presStyleCnt="0"/>
      <dgm:spPr/>
    </dgm:pt>
    <dgm:pt modelId="{00DEE948-F78B-4A5A-A222-510C7E6D6892}" type="pres">
      <dgm:prSet presAssocID="{84440432-1D68-4008-BFC3-F7F5DFE40F09}" presName="parentLeftMargin" presStyleLbl="node1" presStyleIdx="2" presStyleCnt="7"/>
      <dgm:spPr/>
    </dgm:pt>
    <dgm:pt modelId="{2A5E3FDA-BD07-4417-8CD2-CFDC87758B6B}" type="pres">
      <dgm:prSet presAssocID="{84440432-1D68-4008-BFC3-F7F5DFE40F0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060E5B6-1B6B-47A2-9D7A-90BEFE9E5C61}" type="pres">
      <dgm:prSet presAssocID="{84440432-1D68-4008-BFC3-F7F5DFE40F09}" presName="negativeSpace" presStyleCnt="0"/>
      <dgm:spPr/>
    </dgm:pt>
    <dgm:pt modelId="{1E183191-2D06-41CF-A4D9-85E029DCF4DD}" type="pres">
      <dgm:prSet presAssocID="{84440432-1D68-4008-BFC3-F7F5DFE40F09}" presName="childText" presStyleLbl="conFgAcc1" presStyleIdx="3" presStyleCnt="7">
        <dgm:presLayoutVars>
          <dgm:bulletEnabled val="1"/>
        </dgm:presLayoutVars>
      </dgm:prSet>
      <dgm:spPr/>
    </dgm:pt>
    <dgm:pt modelId="{CF83687B-C12E-4C23-8598-211BEF62B929}" type="pres">
      <dgm:prSet presAssocID="{1BA240F8-B7F9-431E-B2BE-EA62D84110CF}" presName="spaceBetweenRectangles" presStyleCnt="0"/>
      <dgm:spPr/>
    </dgm:pt>
    <dgm:pt modelId="{7C145973-8C6C-4EAA-8604-5A151823ABF1}" type="pres">
      <dgm:prSet presAssocID="{3D935353-4C98-4B14-BF86-AE2CC100160D}" presName="parentLin" presStyleCnt="0"/>
      <dgm:spPr/>
    </dgm:pt>
    <dgm:pt modelId="{187B5C57-7DBB-4A43-BD7F-D5A261404A2B}" type="pres">
      <dgm:prSet presAssocID="{3D935353-4C98-4B14-BF86-AE2CC100160D}" presName="parentLeftMargin" presStyleLbl="node1" presStyleIdx="3" presStyleCnt="7"/>
      <dgm:spPr/>
    </dgm:pt>
    <dgm:pt modelId="{9EFC0F98-DD13-432E-A6BE-9E800C08FFE3}" type="pres">
      <dgm:prSet presAssocID="{3D935353-4C98-4B14-BF86-AE2CC100160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FF83959-EFE0-4458-AFDC-64D8BBD3783D}" type="pres">
      <dgm:prSet presAssocID="{3D935353-4C98-4B14-BF86-AE2CC100160D}" presName="negativeSpace" presStyleCnt="0"/>
      <dgm:spPr/>
    </dgm:pt>
    <dgm:pt modelId="{BE978FDB-073C-4887-9D1E-1BCBE9C4D580}" type="pres">
      <dgm:prSet presAssocID="{3D935353-4C98-4B14-BF86-AE2CC100160D}" presName="childText" presStyleLbl="conFgAcc1" presStyleIdx="4" presStyleCnt="7">
        <dgm:presLayoutVars>
          <dgm:bulletEnabled val="1"/>
        </dgm:presLayoutVars>
      </dgm:prSet>
      <dgm:spPr/>
    </dgm:pt>
    <dgm:pt modelId="{49DDFFBC-61FE-4790-94FB-70073147C93C}" type="pres">
      <dgm:prSet presAssocID="{5AE7BC19-92A1-4D54-B643-E27AF889104E}" presName="spaceBetweenRectangles" presStyleCnt="0"/>
      <dgm:spPr/>
    </dgm:pt>
    <dgm:pt modelId="{50C88E3C-4F01-4310-ABF2-929735AD50D7}" type="pres">
      <dgm:prSet presAssocID="{CEEAE586-9F02-4877-863B-A3CD51882724}" presName="parentLin" presStyleCnt="0"/>
      <dgm:spPr/>
    </dgm:pt>
    <dgm:pt modelId="{3A7AA270-066B-461B-AA61-0891BE31E13A}" type="pres">
      <dgm:prSet presAssocID="{CEEAE586-9F02-4877-863B-A3CD51882724}" presName="parentLeftMargin" presStyleLbl="node1" presStyleIdx="4" presStyleCnt="7"/>
      <dgm:spPr/>
    </dgm:pt>
    <dgm:pt modelId="{3C3337F9-5CC8-4960-8883-7F06AA9BA5C2}" type="pres">
      <dgm:prSet presAssocID="{CEEAE586-9F02-4877-863B-A3CD5188272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68B7CA5-1444-4854-8B47-091071937933}" type="pres">
      <dgm:prSet presAssocID="{CEEAE586-9F02-4877-863B-A3CD51882724}" presName="negativeSpace" presStyleCnt="0"/>
      <dgm:spPr/>
    </dgm:pt>
    <dgm:pt modelId="{22FCF423-6FFE-4180-81D3-B9E23FA8C5A9}" type="pres">
      <dgm:prSet presAssocID="{CEEAE586-9F02-4877-863B-A3CD51882724}" presName="childText" presStyleLbl="conFgAcc1" presStyleIdx="5" presStyleCnt="7">
        <dgm:presLayoutVars>
          <dgm:bulletEnabled val="1"/>
        </dgm:presLayoutVars>
      </dgm:prSet>
      <dgm:spPr/>
    </dgm:pt>
    <dgm:pt modelId="{CD459B97-18AA-4645-9944-EDE63F6AA9FF}" type="pres">
      <dgm:prSet presAssocID="{45146CBC-8A0B-4E79-AB30-54CD6F10B098}" presName="spaceBetweenRectangles" presStyleCnt="0"/>
      <dgm:spPr/>
    </dgm:pt>
    <dgm:pt modelId="{82A4B60E-C0B7-4BCD-8C0A-7CBC42FDD171}" type="pres">
      <dgm:prSet presAssocID="{B19CD428-4F16-4E77-973E-39A652DB07C2}" presName="parentLin" presStyleCnt="0"/>
      <dgm:spPr/>
    </dgm:pt>
    <dgm:pt modelId="{A9448EF9-5859-4A1F-94BF-340D5B75CB1D}" type="pres">
      <dgm:prSet presAssocID="{B19CD428-4F16-4E77-973E-39A652DB07C2}" presName="parentLeftMargin" presStyleLbl="node1" presStyleIdx="5" presStyleCnt="7"/>
      <dgm:spPr/>
    </dgm:pt>
    <dgm:pt modelId="{5B04D9AD-A40E-4FE6-B200-553CE48B092F}" type="pres">
      <dgm:prSet presAssocID="{B19CD428-4F16-4E77-973E-39A652DB07C2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944AC19D-92CD-4282-A30D-EBF78BAD4C80}" type="pres">
      <dgm:prSet presAssocID="{B19CD428-4F16-4E77-973E-39A652DB07C2}" presName="negativeSpace" presStyleCnt="0"/>
      <dgm:spPr/>
    </dgm:pt>
    <dgm:pt modelId="{6BC7AEEB-44A7-4538-9D0E-2CF98600B458}" type="pres">
      <dgm:prSet presAssocID="{B19CD428-4F16-4E77-973E-39A652DB07C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54A89F0B-E7CD-4FC1-8493-6AB6084BBC6A}" srcId="{3D935353-4C98-4B14-BF86-AE2CC100160D}" destId="{5027EC32-3CD1-4F25-8EE2-C538C8064400}" srcOrd="0" destOrd="0" parTransId="{E3350F70-4A60-47B0-BD6D-C9D3AF23AE81}" sibTransId="{881389C2-CF8F-45D2-B721-35AA267A773F}"/>
    <dgm:cxn modelId="{AB06BF0E-7A88-4670-86BB-AA548C12759B}" type="presOf" srcId="{B19CD428-4F16-4E77-973E-39A652DB07C2}" destId="{A9448EF9-5859-4A1F-94BF-340D5B75CB1D}" srcOrd="0" destOrd="0" presId="urn:microsoft.com/office/officeart/2005/8/layout/list1"/>
    <dgm:cxn modelId="{E7B7F712-181F-4A1C-B8DE-9B1AB0CA0142}" srcId="{84440432-1D68-4008-BFC3-F7F5DFE40F09}" destId="{DB150B31-7443-4A85-8BC8-205B24B1AD8C}" srcOrd="0" destOrd="0" parTransId="{7C75CD1F-F8CC-427C-94AC-54F77B8DBA80}" sibTransId="{7904877C-7D91-434B-A061-D53037E18108}"/>
    <dgm:cxn modelId="{F5A48616-ED06-45A2-8796-8C9F973C789F}" type="presOf" srcId="{EAA6C7A5-44AC-4FCE-8B76-48A9B631F809}" destId="{02A5FEBD-7E0A-40BB-AE69-67C4DDFC6A9F}" srcOrd="0" destOrd="2" presId="urn:microsoft.com/office/officeart/2005/8/layout/list1"/>
    <dgm:cxn modelId="{3C5E8C20-7B2D-4A50-A196-67851C30555F}" type="presOf" srcId="{9008375F-43B9-4E7B-829B-E70EDF5A99F2}" destId="{29594C5B-B76E-476A-BDDB-5868635EBB27}" srcOrd="0" destOrd="0" presId="urn:microsoft.com/office/officeart/2005/8/layout/list1"/>
    <dgm:cxn modelId="{6FC6B461-87CB-40D6-B4E4-9D1258832C15}" srcId="{16DAD488-21B8-46DD-A3F0-1355BA0CCD66}" destId="{EA14C93D-391C-46C1-B75E-5396A270F999}" srcOrd="0" destOrd="0" parTransId="{2818995B-0057-4D9C-B7D1-4216FD14D8C9}" sibTransId="{D22347C1-A389-429A-8DBB-573DBFE9CE6D}"/>
    <dgm:cxn modelId="{36592263-17FF-47D3-986C-93AB21FBD1D4}" type="presOf" srcId="{DB150B31-7443-4A85-8BC8-205B24B1AD8C}" destId="{1E183191-2D06-41CF-A4D9-85E029DCF4DD}" srcOrd="0" destOrd="0" presId="urn:microsoft.com/office/officeart/2005/8/layout/list1"/>
    <dgm:cxn modelId="{8FA53B44-FC3D-462C-82FF-95B7958014F3}" srcId="{244E6313-FB1B-4EC4-9D7D-9082B89B78D7}" destId="{CEEAE586-9F02-4877-863B-A3CD51882724}" srcOrd="5" destOrd="0" parTransId="{AB7FDDF4-CC1C-4C6C-9DA2-F63764BF2312}" sibTransId="{45146CBC-8A0B-4E79-AB30-54CD6F10B098}"/>
    <dgm:cxn modelId="{655B7247-AB95-489E-84E9-648D1B9923CE}" type="presOf" srcId="{FDFBFAB7-EFAE-4247-BF8A-3915C179BEFF}" destId="{02A5FEBD-7E0A-40BB-AE69-67C4DDFC6A9F}" srcOrd="0" destOrd="1" presId="urn:microsoft.com/office/officeart/2005/8/layout/list1"/>
    <dgm:cxn modelId="{90FC8467-EAE2-4DB0-98C8-FEC0707E2D9B}" type="presOf" srcId="{16DAD488-21B8-46DD-A3F0-1355BA0CCD66}" destId="{9E9C26EF-1265-49D4-BC3A-5C63A05C2C8D}" srcOrd="1" destOrd="0" presId="urn:microsoft.com/office/officeart/2005/8/layout/list1"/>
    <dgm:cxn modelId="{C5399349-A390-4E5C-A97C-C600A0F4CA77}" type="presOf" srcId="{B19CD428-4F16-4E77-973E-39A652DB07C2}" destId="{5B04D9AD-A40E-4FE6-B200-553CE48B092F}" srcOrd="1" destOrd="0" presId="urn:microsoft.com/office/officeart/2005/8/layout/list1"/>
    <dgm:cxn modelId="{B61DC16A-B5E4-4383-BA71-A239D7B28C1E}" type="presOf" srcId="{EA14C93D-391C-46C1-B75E-5396A270F999}" destId="{02A5FEBD-7E0A-40BB-AE69-67C4DDFC6A9F}" srcOrd="0" destOrd="0" presId="urn:microsoft.com/office/officeart/2005/8/layout/list1"/>
    <dgm:cxn modelId="{4BFD8150-B464-4F56-AC11-97819B961903}" srcId="{244E6313-FB1B-4EC4-9D7D-9082B89B78D7}" destId="{16DAD488-21B8-46DD-A3F0-1355BA0CCD66}" srcOrd="2" destOrd="0" parTransId="{45235563-3AB5-456D-AC86-7CDF6AE91A20}" sibTransId="{8B958A12-CC9F-4D25-996C-DBBBF6FA28A6}"/>
    <dgm:cxn modelId="{CEA1AD53-AC1D-4D0B-AE4E-23AF1FA38A10}" type="presOf" srcId="{244E6313-FB1B-4EC4-9D7D-9082B89B78D7}" destId="{AF1F8208-BEAA-49B8-A9B9-FB59ECFAE2CA}" srcOrd="0" destOrd="0" presId="urn:microsoft.com/office/officeart/2005/8/layout/list1"/>
    <dgm:cxn modelId="{53103075-5014-471F-9454-7ACAE2FE3D52}" srcId="{16DAD488-21B8-46DD-A3F0-1355BA0CCD66}" destId="{FDFBFAB7-EFAE-4247-BF8A-3915C179BEFF}" srcOrd="1" destOrd="0" parTransId="{0CA62BC6-E77B-4313-B51A-D23205577A51}" sibTransId="{0ED0B331-4D7C-42A7-8903-408D4CCF0EFE}"/>
    <dgm:cxn modelId="{E5BE0078-DB27-406B-993A-383C39E5EC1F}" srcId="{244E6313-FB1B-4EC4-9D7D-9082B89B78D7}" destId="{D8123ED9-9AC1-4277-928B-5001EFDBE029}" srcOrd="1" destOrd="0" parTransId="{60BA1F8B-FD59-4DA8-8C8C-0050A84FB335}" sibTransId="{19470AAF-500B-448D-856E-209444D92CBD}"/>
    <dgm:cxn modelId="{24EA825A-717D-4E4C-84D0-56AFC141ABCF}" srcId="{D8123ED9-9AC1-4277-928B-5001EFDBE029}" destId="{0BAEE685-F20D-4856-8A51-AA1F9EB1511F}" srcOrd="0" destOrd="0" parTransId="{7CACD517-8AEB-4757-867C-81EC8B3329D8}" sibTransId="{A0B8B72E-7FD3-4FDA-A580-AE429D2EF1BC}"/>
    <dgm:cxn modelId="{C3865082-AD8D-4A55-88E3-84C3F704AA3C}" srcId="{9008375F-43B9-4E7B-829B-E70EDF5A99F2}" destId="{399484B1-074E-46A1-95DB-C41CF77C9E02}" srcOrd="0" destOrd="0" parTransId="{22026129-E6F9-4FCE-8C60-88B344E1B2B6}" sibTransId="{04E97369-032E-43E0-ADF5-CB5A29D43EF2}"/>
    <dgm:cxn modelId="{EB879082-DC66-4AB9-91A0-D43E9E91A061}" type="presOf" srcId="{3D935353-4C98-4B14-BF86-AE2CC100160D}" destId="{9EFC0F98-DD13-432E-A6BE-9E800C08FFE3}" srcOrd="1" destOrd="0" presId="urn:microsoft.com/office/officeart/2005/8/layout/list1"/>
    <dgm:cxn modelId="{B1C6C983-A2C9-42FA-A0D9-5158643E6DE5}" type="presOf" srcId="{3D935353-4C98-4B14-BF86-AE2CC100160D}" destId="{187B5C57-7DBB-4A43-BD7F-D5A261404A2B}" srcOrd="0" destOrd="0" presId="urn:microsoft.com/office/officeart/2005/8/layout/list1"/>
    <dgm:cxn modelId="{DE833697-7BFD-4F2E-8ABF-0D175CF37D5F}" type="presOf" srcId="{5027EC32-3CD1-4F25-8EE2-C538C8064400}" destId="{BE978FDB-073C-4887-9D1E-1BCBE9C4D580}" srcOrd="0" destOrd="0" presId="urn:microsoft.com/office/officeart/2005/8/layout/list1"/>
    <dgm:cxn modelId="{0708E9AB-2A2E-43F5-8FFE-E364CFA92719}" type="presOf" srcId="{9008375F-43B9-4E7B-829B-E70EDF5A99F2}" destId="{F5505D64-3173-4E00-8DBD-63102A104CAB}" srcOrd="1" destOrd="0" presId="urn:microsoft.com/office/officeart/2005/8/layout/list1"/>
    <dgm:cxn modelId="{A0E6B2AD-A6F7-4240-BF95-0DFC3EED4098}" srcId="{16DAD488-21B8-46DD-A3F0-1355BA0CCD66}" destId="{EAA6C7A5-44AC-4FCE-8B76-48A9B631F809}" srcOrd="2" destOrd="0" parTransId="{790411EB-CA56-467F-BEB9-BBF44FB5D8DD}" sibTransId="{376E82F0-214C-44BC-844E-A7B04BF4FA6B}"/>
    <dgm:cxn modelId="{A1DDB3AE-BCB4-48B4-BE78-AF570386F753}" type="presOf" srcId="{D8123ED9-9AC1-4277-928B-5001EFDBE029}" destId="{524B2BF8-C0E1-4131-8D46-75719B1DD3FF}" srcOrd="0" destOrd="0" presId="urn:microsoft.com/office/officeart/2005/8/layout/list1"/>
    <dgm:cxn modelId="{BE021EB1-8F7C-43EA-BFBF-1C3268B2081D}" type="presOf" srcId="{399484B1-074E-46A1-95DB-C41CF77C9E02}" destId="{E053DFD1-9211-41C8-9EB1-96DC940C2E88}" srcOrd="0" destOrd="0" presId="urn:microsoft.com/office/officeart/2005/8/layout/list1"/>
    <dgm:cxn modelId="{AE351DB3-84F2-4049-BF9F-83C957202DBC}" type="presOf" srcId="{84440432-1D68-4008-BFC3-F7F5DFE40F09}" destId="{00DEE948-F78B-4A5A-A222-510C7E6D6892}" srcOrd="0" destOrd="0" presId="urn:microsoft.com/office/officeart/2005/8/layout/list1"/>
    <dgm:cxn modelId="{724274B4-6A4E-4C40-9BE1-E477CAB6FF18}" srcId="{B19CD428-4F16-4E77-973E-39A652DB07C2}" destId="{E16F790F-52FD-41A5-A4FE-18DC3572CE2B}" srcOrd="0" destOrd="0" parTransId="{51A54E2D-B1A5-48F9-AD51-23720E678138}" sibTransId="{8A17B80C-BB80-40DA-BA69-75DEC11AA9B3}"/>
    <dgm:cxn modelId="{74B64FBA-57F2-414C-838A-F0313649B750}" type="presOf" srcId="{16DAD488-21B8-46DD-A3F0-1355BA0CCD66}" destId="{54427D5C-1A6A-4A92-8E10-A8BC6A44594A}" srcOrd="0" destOrd="0" presId="urn:microsoft.com/office/officeart/2005/8/layout/list1"/>
    <dgm:cxn modelId="{D12F16C0-13F1-4113-8AAB-21060ACBB2F4}" srcId="{244E6313-FB1B-4EC4-9D7D-9082B89B78D7}" destId="{84440432-1D68-4008-BFC3-F7F5DFE40F09}" srcOrd="3" destOrd="0" parTransId="{8E8AC3B4-A898-49F1-82DA-2278E1A694BD}" sibTransId="{1BA240F8-B7F9-431E-B2BE-EA62D84110CF}"/>
    <dgm:cxn modelId="{286C7AC5-C47C-48CE-811D-F5D7299E5B1C}" srcId="{244E6313-FB1B-4EC4-9D7D-9082B89B78D7}" destId="{9008375F-43B9-4E7B-829B-E70EDF5A99F2}" srcOrd="0" destOrd="0" parTransId="{5EB4F561-2DA5-4A68-8B59-9EF15690C922}" sibTransId="{ED305077-14D6-4A52-B609-80DBD6A06B75}"/>
    <dgm:cxn modelId="{C686B9C5-DDDA-4D8D-816A-11EF85E4837D}" srcId="{244E6313-FB1B-4EC4-9D7D-9082B89B78D7}" destId="{B19CD428-4F16-4E77-973E-39A652DB07C2}" srcOrd="6" destOrd="0" parTransId="{99B99C60-B148-45B7-88E5-D417C0B7C46F}" sibTransId="{1EDB526A-2A38-4A0F-B03A-51BB29A0C501}"/>
    <dgm:cxn modelId="{59C17EC9-8E6E-49B2-831C-4D3224C55A7F}" type="presOf" srcId="{0BAEE685-F20D-4856-8A51-AA1F9EB1511F}" destId="{A94BFE60-D714-4550-B366-2CA2F21E1D5E}" srcOrd="0" destOrd="0" presId="urn:microsoft.com/office/officeart/2005/8/layout/list1"/>
    <dgm:cxn modelId="{16FAF1CE-D868-4B49-99CD-DEB5B395D775}" type="presOf" srcId="{CEEAE586-9F02-4877-863B-A3CD51882724}" destId="{3C3337F9-5CC8-4960-8883-7F06AA9BA5C2}" srcOrd="1" destOrd="0" presId="urn:microsoft.com/office/officeart/2005/8/layout/list1"/>
    <dgm:cxn modelId="{550A2ED2-2AD0-4E9D-B866-A652FD4D7F4B}" type="presOf" srcId="{84440432-1D68-4008-BFC3-F7F5DFE40F09}" destId="{2A5E3FDA-BD07-4417-8CD2-CFDC87758B6B}" srcOrd="1" destOrd="0" presId="urn:microsoft.com/office/officeart/2005/8/layout/list1"/>
    <dgm:cxn modelId="{2160ACE0-1F69-499F-8181-EEEF8027AF87}" type="presOf" srcId="{E16F790F-52FD-41A5-A4FE-18DC3572CE2B}" destId="{6BC7AEEB-44A7-4538-9D0E-2CF98600B458}" srcOrd="0" destOrd="0" presId="urn:microsoft.com/office/officeart/2005/8/layout/list1"/>
    <dgm:cxn modelId="{A705B8E1-8503-4F69-9FA2-BBF91398E7E2}" type="presOf" srcId="{023448AF-916B-465E-AE50-9DE2F4846173}" destId="{22FCF423-6FFE-4180-81D3-B9E23FA8C5A9}" srcOrd="0" destOrd="0" presId="urn:microsoft.com/office/officeart/2005/8/layout/list1"/>
    <dgm:cxn modelId="{E5489CE9-1E41-4EB6-BCD2-53A9F94985C1}" type="presOf" srcId="{CEEAE586-9F02-4877-863B-A3CD51882724}" destId="{3A7AA270-066B-461B-AA61-0891BE31E13A}" srcOrd="0" destOrd="0" presId="urn:microsoft.com/office/officeart/2005/8/layout/list1"/>
    <dgm:cxn modelId="{FA9446F0-AEC1-4D18-ACF5-20A9C1125724}" srcId="{CEEAE586-9F02-4877-863B-A3CD51882724}" destId="{023448AF-916B-465E-AE50-9DE2F4846173}" srcOrd="0" destOrd="0" parTransId="{8B65FA39-2973-4265-8E86-41877D37E586}" sibTransId="{39CFD9E3-E3DC-4C3B-A125-6F73BE66914B}"/>
    <dgm:cxn modelId="{7D1B83F7-92BA-470A-B55D-B85E54994EF8}" srcId="{244E6313-FB1B-4EC4-9D7D-9082B89B78D7}" destId="{3D935353-4C98-4B14-BF86-AE2CC100160D}" srcOrd="4" destOrd="0" parTransId="{D39A2896-3D68-4C5A-9F1D-9AD051AF3BD2}" sibTransId="{5AE7BC19-92A1-4D54-B643-E27AF889104E}"/>
    <dgm:cxn modelId="{7E32B9FE-EBB8-4D98-AF05-64F8B3B69BE5}" type="presOf" srcId="{D8123ED9-9AC1-4277-928B-5001EFDBE029}" destId="{22F10874-6F59-4668-AA7A-A878EAAD2C56}" srcOrd="1" destOrd="0" presId="urn:microsoft.com/office/officeart/2005/8/layout/list1"/>
    <dgm:cxn modelId="{5458D765-C1AA-4C82-B736-5CBA2F12786A}" type="presParOf" srcId="{AF1F8208-BEAA-49B8-A9B9-FB59ECFAE2CA}" destId="{C00AB69A-FFEB-44CD-A400-D7C9838D0164}" srcOrd="0" destOrd="0" presId="urn:microsoft.com/office/officeart/2005/8/layout/list1"/>
    <dgm:cxn modelId="{2F50777A-C400-4FDF-A025-B26F36325708}" type="presParOf" srcId="{C00AB69A-FFEB-44CD-A400-D7C9838D0164}" destId="{29594C5B-B76E-476A-BDDB-5868635EBB27}" srcOrd="0" destOrd="0" presId="urn:microsoft.com/office/officeart/2005/8/layout/list1"/>
    <dgm:cxn modelId="{6A390046-A747-4DC3-AE45-9CECC6833B07}" type="presParOf" srcId="{C00AB69A-FFEB-44CD-A400-D7C9838D0164}" destId="{F5505D64-3173-4E00-8DBD-63102A104CAB}" srcOrd="1" destOrd="0" presId="urn:microsoft.com/office/officeart/2005/8/layout/list1"/>
    <dgm:cxn modelId="{D345E2D1-BF85-44BB-9307-68E9F93E0E5D}" type="presParOf" srcId="{AF1F8208-BEAA-49B8-A9B9-FB59ECFAE2CA}" destId="{8DAA45D5-A2C4-42C0-95E8-6B207C493068}" srcOrd="1" destOrd="0" presId="urn:microsoft.com/office/officeart/2005/8/layout/list1"/>
    <dgm:cxn modelId="{3F75110E-842C-4508-BB45-EE5A1D32CCA5}" type="presParOf" srcId="{AF1F8208-BEAA-49B8-A9B9-FB59ECFAE2CA}" destId="{E053DFD1-9211-41C8-9EB1-96DC940C2E88}" srcOrd="2" destOrd="0" presId="urn:microsoft.com/office/officeart/2005/8/layout/list1"/>
    <dgm:cxn modelId="{087A6BD3-33CD-4B30-8FA4-375A998412C3}" type="presParOf" srcId="{AF1F8208-BEAA-49B8-A9B9-FB59ECFAE2CA}" destId="{F25644E1-C670-40D0-B0E1-2D93F500612B}" srcOrd="3" destOrd="0" presId="urn:microsoft.com/office/officeart/2005/8/layout/list1"/>
    <dgm:cxn modelId="{56768912-7615-45B1-9A90-78B68DF47E2F}" type="presParOf" srcId="{AF1F8208-BEAA-49B8-A9B9-FB59ECFAE2CA}" destId="{F1E287ED-6725-43D6-BF20-1C678C04E90D}" srcOrd="4" destOrd="0" presId="urn:microsoft.com/office/officeart/2005/8/layout/list1"/>
    <dgm:cxn modelId="{89B4592C-A29C-4FDB-9374-BDBB48413887}" type="presParOf" srcId="{F1E287ED-6725-43D6-BF20-1C678C04E90D}" destId="{524B2BF8-C0E1-4131-8D46-75719B1DD3FF}" srcOrd="0" destOrd="0" presId="urn:microsoft.com/office/officeart/2005/8/layout/list1"/>
    <dgm:cxn modelId="{25D1A908-93EC-432E-887B-4A80110F90C2}" type="presParOf" srcId="{F1E287ED-6725-43D6-BF20-1C678C04E90D}" destId="{22F10874-6F59-4668-AA7A-A878EAAD2C56}" srcOrd="1" destOrd="0" presId="urn:microsoft.com/office/officeart/2005/8/layout/list1"/>
    <dgm:cxn modelId="{F3CD1E3D-611B-459E-9F4A-ECC5B67D5404}" type="presParOf" srcId="{AF1F8208-BEAA-49B8-A9B9-FB59ECFAE2CA}" destId="{249BEE8C-E263-4815-AACC-1CC77152244F}" srcOrd="5" destOrd="0" presId="urn:microsoft.com/office/officeart/2005/8/layout/list1"/>
    <dgm:cxn modelId="{A42F403A-DA26-432C-83BE-22C084A5278E}" type="presParOf" srcId="{AF1F8208-BEAA-49B8-A9B9-FB59ECFAE2CA}" destId="{A94BFE60-D714-4550-B366-2CA2F21E1D5E}" srcOrd="6" destOrd="0" presId="urn:microsoft.com/office/officeart/2005/8/layout/list1"/>
    <dgm:cxn modelId="{29BFFDC9-B119-4046-B761-A73CE6EDCA53}" type="presParOf" srcId="{AF1F8208-BEAA-49B8-A9B9-FB59ECFAE2CA}" destId="{8FA5A316-731E-43DE-93DC-3A26B6EE0F58}" srcOrd="7" destOrd="0" presId="urn:microsoft.com/office/officeart/2005/8/layout/list1"/>
    <dgm:cxn modelId="{7FD49EF5-8355-4528-AABA-7DA4CE880B0F}" type="presParOf" srcId="{AF1F8208-BEAA-49B8-A9B9-FB59ECFAE2CA}" destId="{39483DA9-07F3-41EB-B9D6-AB53A39BE3FE}" srcOrd="8" destOrd="0" presId="urn:microsoft.com/office/officeart/2005/8/layout/list1"/>
    <dgm:cxn modelId="{7479FF65-A2A2-4123-A352-4299740B1F81}" type="presParOf" srcId="{39483DA9-07F3-41EB-B9D6-AB53A39BE3FE}" destId="{54427D5C-1A6A-4A92-8E10-A8BC6A44594A}" srcOrd="0" destOrd="0" presId="urn:microsoft.com/office/officeart/2005/8/layout/list1"/>
    <dgm:cxn modelId="{00781FDE-BF95-4489-901D-9BCE2561E058}" type="presParOf" srcId="{39483DA9-07F3-41EB-B9D6-AB53A39BE3FE}" destId="{9E9C26EF-1265-49D4-BC3A-5C63A05C2C8D}" srcOrd="1" destOrd="0" presId="urn:microsoft.com/office/officeart/2005/8/layout/list1"/>
    <dgm:cxn modelId="{FEBFB583-663E-439E-9D23-1ACD3C17C044}" type="presParOf" srcId="{AF1F8208-BEAA-49B8-A9B9-FB59ECFAE2CA}" destId="{69E5605E-EF9A-4166-A2FA-1B739C4C8248}" srcOrd="9" destOrd="0" presId="urn:microsoft.com/office/officeart/2005/8/layout/list1"/>
    <dgm:cxn modelId="{9D22E741-F1CA-4B99-B5AA-A543B34FA536}" type="presParOf" srcId="{AF1F8208-BEAA-49B8-A9B9-FB59ECFAE2CA}" destId="{02A5FEBD-7E0A-40BB-AE69-67C4DDFC6A9F}" srcOrd="10" destOrd="0" presId="urn:microsoft.com/office/officeart/2005/8/layout/list1"/>
    <dgm:cxn modelId="{05BB1AC6-2BB2-400F-98BE-C5DB1C1A112C}" type="presParOf" srcId="{AF1F8208-BEAA-49B8-A9B9-FB59ECFAE2CA}" destId="{7B78DC79-29D3-4A24-BC94-33DD850FA4B6}" srcOrd="11" destOrd="0" presId="urn:microsoft.com/office/officeart/2005/8/layout/list1"/>
    <dgm:cxn modelId="{201349C8-33F4-44EA-A381-AF36FCEFE589}" type="presParOf" srcId="{AF1F8208-BEAA-49B8-A9B9-FB59ECFAE2CA}" destId="{971B5589-F185-4427-98E2-3A3C25E82DC2}" srcOrd="12" destOrd="0" presId="urn:microsoft.com/office/officeart/2005/8/layout/list1"/>
    <dgm:cxn modelId="{870534AC-B466-4634-9854-37741AA3E1A2}" type="presParOf" srcId="{971B5589-F185-4427-98E2-3A3C25E82DC2}" destId="{00DEE948-F78B-4A5A-A222-510C7E6D6892}" srcOrd="0" destOrd="0" presId="urn:microsoft.com/office/officeart/2005/8/layout/list1"/>
    <dgm:cxn modelId="{9A54EA18-169B-436A-848A-7BC8650B6AC0}" type="presParOf" srcId="{971B5589-F185-4427-98E2-3A3C25E82DC2}" destId="{2A5E3FDA-BD07-4417-8CD2-CFDC87758B6B}" srcOrd="1" destOrd="0" presId="urn:microsoft.com/office/officeart/2005/8/layout/list1"/>
    <dgm:cxn modelId="{C7131388-C057-46A0-8F00-34314CFFAB3A}" type="presParOf" srcId="{AF1F8208-BEAA-49B8-A9B9-FB59ECFAE2CA}" destId="{B060E5B6-1B6B-47A2-9D7A-90BEFE9E5C61}" srcOrd="13" destOrd="0" presId="urn:microsoft.com/office/officeart/2005/8/layout/list1"/>
    <dgm:cxn modelId="{A657E601-45F1-4CDA-AAC4-9175DF63D138}" type="presParOf" srcId="{AF1F8208-BEAA-49B8-A9B9-FB59ECFAE2CA}" destId="{1E183191-2D06-41CF-A4D9-85E029DCF4DD}" srcOrd="14" destOrd="0" presId="urn:microsoft.com/office/officeart/2005/8/layout/list1"/>
    <dgm:cxn modelId="{5D17601C-BA4D-45B8-9398-0B4E89F39C53}" type="presParOf" srcId="{AF1F8208-BEAA-49B8-A9B9-FB59ECFAE2CA}" destId="{CF83687B-C12E-4C23-8598-211BEF62B929}" srcOrd="15" destOrd="0" presId="urn:microsoft.com/office/officeart/2005/8/layout/list1"/>
    <dgm:cxn modelId="{BE2F8AEF-C7F7-48BD-846C-E6F22E39110E}" type="presParOf" srcId="{AF1F8208-BEAA-49B8-A9B9-FB59ECFAE2CA}" destId="{7C145973-8C6C-4EAA-8604-5A151823ABF1}" srcOrd="16" destOrd="0" presId="urn:microsoft.com/office/officeart/2005/8/layout/list1"/>
    <dgm:cxn modelId="{7ACB54B3-23A4-4C78-A9B8-368DA5C4C7E8}" type="presParOf" srcId="{7C145973-8C6C-4EAA-8604-5A151823ABF1}" destId="{187B5C57-7DBB-4A43-BD7F-D5A261404A2B}" srcOrd="0" destOrd="0" presId="urn:microsoft.com/office/officeart/2005/8/layout/list1"/>
    <dgm:cxn modelId="{CF78C0E0-BAC2-4154-A46C-7BD893CB23E4}" type="presParOf" srcId="{7C145973-8C6C-4EAA-8604-5A151823ABF1}" destId="{9EFC0F98-DD13-432E-A6BE-9E800C08FFE3}" srcOrd="1" destOrd="0" presId="urn:microsoft.com/office/officeart/2005/8/layout/list1"/>
    <dgm:cxn modelId="{2EC54EC3-AD28-431E-94F4-99748AB2FD96}" type="presParOf" srcId="{AF1F8208-BEAA-49B8-A9B9-FB59ECFAE2CA}" destId="{8FF83959-EFE0-4458-AFDC-64D8BBD3783D}" srcOrd="17" destOrd="0" presId="urn:microsoft.com/office/officeart/2005/8/layout/list1"/>
    <dgm:cxn modelId="{4EEBBD02-612B-45F3-AF4D-EA302443640D}" type="presParOf" srcId="{AF1F8208-BEAA-49B8-A9B9-FB59ECFAE2CA}" destId="{BE978FDB-073C-4887-9D1E-1BCBE9C4D580}" srcOrd="18" destOrd="0" presId="urn:microsoft.com/office/officeart/2005/8/layout/list1"/>
    <dgm:cxn modelId="{61A88635-DE7F-4F56-98AB-4337382DABD8}" type="presParOf" srcId="{AF1F8208-BEAA-49B8-A9B9-FB59ECFAE2CA}" destId="{49DDFFBC-61FE-4790-94FB-70073147C93C}" srcOrd="19" destOrd="0" presId="urn:microsoft.com/office/officeart/2005/8/layout/list1"/>
    <dgm:cxn modelId="{6DA4EC3B-B81E-4A31-82AC-2E10C38277BF}" type="presParOf" srcId="{AF1F8208-BEAA-49B8-A9B9-FB59ECFAE2CA}" destId="{50C88E3C-4F01-4310-ABF2-929735AD50D7}" srcOrd="20" destOrd="0" presId="urn:microsoft.com/office/officeart/2005/8/layout/list1"/>
    <dgm:cxn modelId="{D7D17116-702F-4190-849C-53E24C48CA7D}" type="presParOf" srcId="{50C88E3C-4F01-4310-ABF2-929735AD50D7}" destId="{3A7AA270-066B-461B-AA61-0891BE31E13A}" srcOrd="0" destOrd="0" presId="urn:microsoft.com/office/officeart/2005/8/layout/list1"/>
    <dgm:cxn modelId="{8427557D-0F68-4FB7-A77C-9743524B82D5}" type="presParOf" srcId="{50C88E3C-4F01-4310-ABF2-929735AD50D7}" destId="{3C3337F9-5CC8-4960-8883-7F06AA9BA5C2}" srcOrd="1" destOrd="0" presId="urn:microsoft.com/office/officeart/2005/8/layout/list1"/>
    <dgm:cxn modelId="{C2CCFDC1-D5C1-4CB6-8AD1-FE17C96AD1C7}" type="presParOf" srcId="{AF1F8208-BEAA-49B8-A9B9-FB59ECFAE2CA}" destId="{868B7CA5-1444-4854-8B47-091071937933}" srcOrd="21" destOrd="0" presId="urn:microsoft.com/office/officeart/2005/8/layout/list1"/>
    <dgm:cxn modelId="{15DEC0B9-1386-47D1-A302-B46B3CDC555D}" type="presParOf" srcId="{AF1F8208-BEAA-49B8-A9B9-FB59ECFAE2CA}" destId="{22FCF423-6FFE-4180-81D3-B9E23FA8C5A9}" srcOrd="22" destOrd="0" presId="urn:microsoft.com/office/officeart/2005/8/layout/list1"/>
    <dgm:cxn modelId="{F1AD1F8C-F377-4F7A-A006-6F195E361570}" type="presParOf" srcId="{AF1F8208-BEAA-49B8-A9B9-FB59ECFAE2CA}" destId="{CD459B97-18AA-4645-9944-EDE63F6AA9FF}" srcOrd="23" destOrd="0" presId="urn:microsoft.com/office/officeart/2005/8/layout/list1"/>
    <dgm:cxn modelId="{6934AAEA-3652-4C6F-8553-135202D71607}" type="presParOf" srcId="{AF1F8208-BEAA-49B8-A9B9-FB59ECFAE2CA}" destId="{82A4B60E-C0B7-4BCD-8C0A-7CBC42FDD171}" srcOrd="24" destOrd="0" presId="urn:microsoft.com/office/officeart/2005/8/layout/list1"/>
    <dgm:cxn modelId="{6CF5D770-5020-4988-93D4-5EA9B8634176}" type="presParOf" srcId="{82A4B60E-C0B7-4BCD-8C0A-7CBC42FDD171}" destId="{A9448EF9-5859-4A1F-94BF-340D5B75CB1D}" srcOrd="0" destOrd="0" presId="urn:microsoft.com/office/officeart/2005/8/layout/list1"/>
    <dgm:cxn modelId="{102B5B81-CDDE-4EC3-AE01-369D588F5446}" type="presParOf" srcId="{82A4B60E-C0B7-4BCD-8C0A-7CBC42FDD171}" destId="{5B04D9AD-A40E-4FE6-B200-553CE48B092F}" srcOrd="1" destOrd="0" presId="urn:microsoft.com/office/officeart/2005/8/layout/list1"/>
    <dgm:cxn modelId="{CF93E213-EEEC-46C0-AB72-7B18462E6F6C}" type="presParOf" srcId="{AF1F8208-BEAA-49B8-A9B9-FB59ECFAE2CA}" destId="{944AC19D-92CD-4282-A30D-EBF78BAD4C80}" srcOrd="25" destOrd="0" presId="urn:microsoft.com/office/officeart/2005/8/layout/list1"/>
    <dgm:cxn modelId="{A478D52C-108D-4AEB-8403-CAB344BBE8A9}" type="presParOf" srcId="{AF1F8208-BEAA-49B8-A9B9-FB59ECFAE2CA}" destId="{6BC7AEEB-44A7-4538-9D0E-2CF98600B45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2F20FE-6A9C-45AC-BE26-F0B831D66A9F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63B657-1220-457F-90DD-8CA233E3DC4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Expected Loss: 1.00% </a:t>
          </a:r>
          <a:endParaRPr lang="en-US"/>
        </a:p>
      </dgm:t>
    </dgm:pt>
    <dgm:pt modelId="{2BEB8880-DADB-4667-84ED-CBA8C8443730}" type="parTrans" cxnId="{33DD0A5A-FB54-49B9-BE14-C7543F13AAF3}">
      <dgm:prSet/>
      <dgm:spPr/>
      <dgm:t>
        <a:bodyPr/>
        <a:lstStyle/>
        <a:p>
          <a:endParaRPr lang="en-US"/>
        </a:p>
      </dgm:t>
    </dgm:pt>
    <dgm:pt modelId="{6026E3E0-7713-49AB-A8A5-805B9E8E9C9F}" type="sibTrans" cxnId="{33DD0A5A-FB54-49B9-BE14-C7543F13AAF3}">
      <dgm:prSet/>
      <dgm:spPr/>
      <dgm:t>
        <a:bodyPr/>
        <a:lstStyle/>
        <a:p>
          <a:endParaRPr lang="en-US"/>
        </a:p>
      </dgm:t>
    </dgm:pt>
    <dgm:pt modelId="{83A581D5-D7B5-4D82-B3AF-657395A1616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Attachment</a:t>
          </a:r>
          <a:r>
            <a:rPr lang="fr-FR" dirty="0"/>
            <a:t> </a:t>
          </a:r>
          <a:r>
            <a:rPr lang="fr-FR" dirty="0" err="1"/>
            <a:t>Probability</a:t>
          </a:r>
          <a:r>
            <a:rPr lang="fr-FR" dirty="0"/>
            <a:t>: 1.48%</a:t>
          </a:r>
          <a:endParaRPr lang="en-US" dirty="0"/>
        </a:p>
      </dgm:t>
    </dgm:pt>
    <dgm:pt modelId="{0D7D7B8C-8CB5-4866-8792-509746FC8C2E}" type="parTrans" cxnId="{E755A4B7-1C8E-4A44-824C-E023BD34425C}">
      <dgm:prSet/>
      <dgm:spPr/>
      <dgm:t>
        <a:bodyPr/>
        <a:lstStyle/>
        <a:p>
          <a:endParaRPr lang="en-US"/>
        </a:p>
      </dgm:t>
    </dgm:pt>
    <dgm:pt modelId="{B6BD3B5B-B862-4313-A254-B4D20436320C}" type="sibTrans" cxnId="{E755A4B7-1C8E-4A44-824C-E023BD34425C}">
      <dgm:prSet/>
      <dgm:spPr/>
      <dgm:t>
        <a:bodyPr/>
        <a:lstStyle/>
        <a:p>
          <a:endParaRPr lang="en-US"/>
        </a:p>
      </dgm:t>
    </dgm:pt>
    <dgm:pt modelId="{72F2D82D-283F-43EF-8AC5-6800A7C09DA4}" type="pres">
      <dgm:prSet presAssocID="{B42F20FE-6A9C-45AC-BE26-F0B831D66A9F}" presName="root" presStyleCnt="0">
        <dgm:presLayoutVars>
          <dgm:dir/>
          <dgm:resizeHandles val="exact"/>
        </dgm:presLayoutVars>
      </dgm:prSet>
      <dgm:spPr/>
    </dgm:pt>
    <dgm:pt modelId="{77404E93-5228-4199-A411-DAB9B61BA885}" type="pres">
      <dgm:prSet presAssocID="{2763B657-1220-457F-90DD-8CA233E3DC4A}" presName="compNode" presStyleCnt="0"/>
      <dgm:spPr/>
    </dgm:pt>
    <dgm:pt modelId="{0D6EE7B6-D555-4CED-B888-C78B1BA6442F}" type="pres">
      <dgm:prSet presAssocID="{2763B657-1220-457F-90DD-8CA233E3DC4A}" presName="bgRect" presStyleLbl="bgShp" presStyleIdx="0" presStyleCnt="2"/>
      <dgm:spPr/>
    </dgm:pt>
    <dgm:pt modelId="{008550CA-7882-4CDC-8E57-AF1E8E6F1E52}" type="pres">
      <dgm:prSet presAssocID="{2763B657-1220-457F-90DD-8CA233E3DC4A}" presName="iconRect" presStyleLbl="node1" presStyleIdx="0" presStyleCnt="2"/>
      <dgm:spPr/>
    </dgm:pt>
    <dgm:pt modelId="{8E1A1C65-F96B-483D-8390-6908F66ED856}" type="pres">
      <dgm:prSet presAssocID="{2763B657-1220-457F-90DD-8CA233E3DC4A}" presName="spaceRect" presStyleCnt="0"/>
      <dgm:spPr/>
    </dgm:pt>
    <dgm:pt modelId="{493D8A20-5252-48D0-B0B9-B089F567EF15}" type="pres">
      <dgm:prSet presAssocID="{2763B657-1220-457F-90DD-8CA233E3DC4A}" presName="parTx" presStyleLbl="revTx" presStyleIdx="0" presStyleCnt="2">
        <dgm:presLayoutVars>
          <dgm:chMax val="0"/>
          <dgm:chPref val="0"/>
        </dgm:presLayoutVars>
      </dgm:prSet>
      <dgm:spPr/>
    </dgm:pt>
    <dgm:pt modelId="{051042F9-27DC-4A1C-8CD5-4FE70B6F85C7}" type="pres">
      <dgm:prSet presAssocID="{6026E3E0-7713-49AB-A8A5-805B9E8E9C9F}" presName="sibTrans" presStyleCnt="0"/>
      <dgm:spPr/>
    </dgm:pt>
    <dgm:pt modelId="{CB7CE48F-21DD-40C6-B41C-0BC048B23FF6}" type="pres">
      <dgm:prSet presAssocID="{83A581D5-D7B5-4D82-B3AF-657395A1616B}" presName="compNode" presStyleCnt="0"/>
      <dgm:spPr/>
    </dgm:pt>
    <dgm:pt modelId="{1746E9F4-D68C-4979-9892-6A6A60A2E644}" type="pres">
      <dgm:prSet presAssocID="{83A581D5-D7B5-4D82-B3AF-657395A1616B}" presName="bgRect" presStyleLbl="bgShp" presStyleIdx="1" presStyleCnt="2"/>
      <dgm:spPr/>
    </dgm:pt>
    <dgm:pt modelId="{1B5DD437-2CF4-4BC8-B188-C6FE7B15CA40}" type="pres">
      <dgm:prSet presAssocID="{83A581D5-D7B5-4D82-B3AF-657395A1616B}" presName="iconRect" presStyleLbl="node1" presStyleIdx="1" presStyleCnt="2"/>
      <dgm:spPr/>
    </dgm:pt>
    <dgm:pt modelId="{34433BD6-4257-4F58-A91E-965F99188367}" type="pres">
      <dgm:prSet presAssocID="{83A581D5-D7B5-4D82-B3AF-657395A1616B}" presName="spaceRect" presStyleCnt="0"/>
      <dgm:spPr/>
    </dgm:pt>
    <dgm:pt modelId="{5FE89DF9-FAE4-4AE6-88DC-209D2FAEBA6F}" type="pres">
      <dgm:prSet presAssocID="{83A581D5-D7B5-4D82-B3AF-657395A1616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98CCE42-EFA0-4566-A5BA-A2AE1B8EC838}" type="presOf" srcId="{2763B657-1220-457F-90DD-8CA233E3DC4A}" destId="{493D8A20-5252-48D0-B0B9-B089F567EF15}" srcOrd="0" destOrd="0" presId="urn:microsoft.com/office/officeart/2018/2/layout/IconVerticalSolidList"/>
    <dgm:cxn modelId="{63E67446-D19E-4B4D-B3D2-5217B436137F}" type="presOf" srcId="{83A581D5-D7B5-4D82-B3AF-657395A1616B}" destId="{5FE89DF9-FAE4-4AE6-88DC-209D2FAEBA6F}" srcOrd="0" destOrd="0" presId="urn:microsoft.com/office/officeart/2018/2/layout/IconVerticalSolidList"/>
    <dgm:cxn modelId="{33DD0A5A-FB54-49B9-BE14-C7543F13AAF3}" srcId="{B42F20FE-6A9C-45AC-BE26-F0B831D66A9F}" destId="{2763B657-1220-457F-90DD-8CA233E3DC4A}" srcOrd="0" destOrd="0" parTransId="{2BEB8880-DADB-4667-84ED-CBA8C8443730}" sibTransId="{6026E3E0-7713-49AB-A8A5-805B9E8E9C9F}"/>
    <dgm:cxn modelId="{16026982-6264-404E-A87F-8F4E68F14DB1}" type="presOf" srcId="{B42F20FE-6A9C-45AC-BE26-F0B831D66A9F}" destId="{72F2D82D-283F-43EF-8AC5-6800A7C09DA4}" srcOrd="0" destOrd="0" presId="urn:microsoft.com/office/officeart/2018/2/layout/IconVerticalSolidList"/>
    <dgm:cxn modelId="{E755A4B7-1C8E-4A44-824C-E023BD34425C}" srcId="{B42F20FE-6A9C-45AC-BE26-F0B831D66A9F}" destId="{83A581D5-D7B5-4D82-B3AF-657395A1616B}" srcOrd="1" destOrd="0" parTransId="{0D7D7B8C-8CB5-4866-8792-509746FC8C2E}" sibTransId="{B6BD3B5B-B862-4313-A254-B4D20436320C}"/>
    <dgm:cxn modelId="{26837225-595F-4C0B-A066-3143CD84008C}" type="presParOf" srcId="{72F2D82D-283F-43EF-8AC5-6800A7C09DA4}" destId="{77404E93-5228-4199-A411-DAB9B61BA885}" srcOrd="0" destOrd="0" presId="urn:microsoft.com/office/officeart/2018/2/layout/IconVerticalSolidList"/>
    <dgm:cxn modelId="{0D9E79B9-9239-4F00-AC3A-FBA9139CA8A5}" type="presParOf" srcId="{77404E93-5228-4199-A411-DAB9B61BA885}" destId="{0D6EE7B6-D555-4CED-B888-C78B1BA6442F}" srcOrd="0" destOrd="0" presId="urn:microsoft.com/office/officeart/2018/2/layout/IconVerticalSolidList"/>
    <dgm:cxn modelId="{7D4827F1-49F2-42F9-BE44-B71E725C955B}" type="presParOf" srcId="{77404E93-5228-4199-A411-DAB9B61BA885}" destId="{008550CA-7882-4CDC-8E57-AF1E8E6F1E52}" srcOrd="1" destOrd="0" presId="urn:microsoft.com/office/officeart/2018/2/layout/IconVerticalSolidList"/>
    <dgm:cxn modelId="{E3DF4200-E321-4AD1-9E68-8AAE89559008}" type="presParOf" srcId="{77404E93-5228-4199-A411-DAB9B61BA885}" destId="{8E1A1C65-F96B-483D-8390-6908F66ED856}" srcOrd="2" destOrd="0" presId="urn:microsoft.com/office/officeart/2018/2/layout/IconVerticalSolidList"/>
    <dgm:cxn modelId="{FF30948F-49B0-4749-B610-62C60641642E}" type="presParOf" srcId="{77404E93-5228-4199-A411-DAB9B61BA885}" destId="{493D8A20-5252-48D0-B0B9-B089F567EF15}" srcOrd="3" destOrd="0" presId="urn:microsoft.com/office/officeart/2018/2/layout/IconVerticalSolidList"/>
    <dgm:cxn modelId="{18F9B4B9-70CB-4DF2-ABA5-867DF94468D1}" type="presParOf" srcId="{72F2D82D-283F-43EF-8AC5-6800A7C09DA4}" destId="{051042F9-27DC-4A1C-8CD5-4FE70B6F85C7}" srcOrd="1" destOrd="0" presId="urn:microsoft.com/office/officeart/2018/2/layout/IconVerticalSolidList"/>
    <dgm:cxn modelId="{8C665D22-7C28-485A-99DD-B728EAA11BA6}" type="presParOf" srcId="{72F2D82D-283F-43EF-8AC5-6800A7C09DA4}" destId="{CB7CE48F-21DD-40C6-B41C-0BC048B23FF6}" srcOrd="2" destOrd="0" presId="urn:microsoft.com/office/officeart/2018/2/layout/IconVerticalSolidList"/>
    <dgm:cxn modelId="{BC81EF98-7330-45BE-8950-7F1ACD1A9E36}" type="presParOf" srcId="{CB7CE48F-21DD-40C6-B41C-0BC048B23FF6}" destId="{1746E9F4-D68C-4979-9892-6A6A60A2E644}" srcOrd="0" destOrd="0" presId="urn:microsoft.com/office/officeart/2018/2/layout/IconVerticalSolidList"/>
    <dgm:cxn modelId="{0C5E6B87-A687-4000-B5C0-9BFB24CD15AF}" type="presParOf" srcId="{CB7CE48F-21DD-40C6-B41C-0BC048B23FF6}" destId="{1B5DD437-2CF4-4BC8-B188-C6FE7B15CA40}" srcOrd="1" destOrd="0" presId="urn:microsoft.com/office/officeart/2018/2/layout/IconVerticalSolidList"/>
    <dgm:cxn modelId="{2307A837-81B2-432E-A36C-2F697ABA5F10}" type="presParOf" srcId="{CB7CE48F-21DD-40C6-B41C-0BC048B23FF6}" destId="{34433BD6-4257-4F58-A91E-965F99188367}" srcOrd="2" destOrd="0" presId="urn:microsoft.com/office/officeart/2018/2/layout/IconVerticalSolidList"/>
    <dgm:cxn modelId="{150516A3-8CF4-44B7-B7E3-F6D95B2C5389}" type="presParOf" srcId="{CB7CE48F-21DD-40C6-B41C-0BC048B23FF6}" destId="{5FE89DF9-FAE4-4AE6-88DC-209D2FAEBA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3DFD1-9211-41C8-9EB1-96DC940C2E88}">
      <dsp:nvSpPr>
        <dsp:cNvPr id="0" name=""/>
        <dsp:cNvSpPr/>
      </dsp:nvSpPr>
      <dsp:spPr>
        <a:xfrm>
          <a:off x="0" y="185175"/>
          <a:ext cx="4872038" cy="2976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45796" rIns="37812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/>
            <a:t>Ibis Re II Ltd </a:t>
          </a:r>
          <a:endParaRPr lang="en-US" sz="700" kern="1200" dirty="0"/>
        </a:p>
      </dsp:txBody>
      <dsp:txXfrm>
        <a:off x="0" y="185175"/>
        <a:ext cx="4872038" cy="297675"/>
      </dsp:txXfrm>
    </dsp:sp>
    <dsp:sp modelId="{F5505D64-3173-4E00-8DBD-63102A104CAB}">
      <dsp:nvSpPr>
        <dsp:cNvPr id="0" name=""/>
        <dsp:cNvSpPr/>
      </dsp:nvSpPr>
      <dsp:spPr>
        <a:xfrm>
          <a:off x="243601" y="81855"/>
          <a:ext cx="3410426" cy="2066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Issuer/Emetteur :</a:t>
          </a:r>
          <a:endParaRPr lang="en-US" sz="700" kern="1200" dirty="0"/>
        </a:p>
      </dsp:txBody>
      <dsp:txXfrm>
        <a:off x="253688" y="91942"/>
        <a:ext cx="3390252" cy="186466"/>
      </dsp:txXfrm>
    </dsp:sp>
    <dsp:sp modelId="{6B098F04-66A9-47E4-B10B-F83C7901D7C3}">
      <dsp:nvSpPr>
        <dsp:cNvPr id="0" name=""/>
        <dsp:cNvSpPr/>
      </dsp:nvSpPr>
      <dsp:spPr>
        <a:xfrm>
          <a:off x="0" y="623970"/>
          <a:ext cx="4872038" cy="2976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45796" rIns="37812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/>
            <a:t>Assurant</a:t>
          </a:r>
          <a:endParaRPr lang="en-US" sz="700" kern="1200" dirty="0"/>
        </a:p>
      </dsp:txBody>
      <dsp:txXfrm>
        <a:off x="0" y="623970"/>
        <a:ext cx="4872038" cy="297675"/>
      </dsp:txXfrm>
    </dsp:sp>
    <dsp:sp modelId="{282FE2F7-FE56-4EFF-AB97-6B8A75ACC66D}">
      <dsp:nvSpPr>
        <dsp:cNvPr id="0" name=""/>
        <dsp:cNvSpPr/>
      </dsp:nvSpPr>
      <dsp:spPr>
        <a:xfrm>
          <a:off x="243601" y="520650"/>
          <a:ext cx="3410426" cy="2066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Cédante : </a:t>
          </a:r>
          <a:endParaRPr lang="en-US" sz="700" kern="1200" dirty="0"/>
        </a:p>
      </dsp:txBody>
      <dsp:txXfrm>
        <a:off x="253688" y="530737"/>
        <a:ext cx="3390252" cy="186466"/>
      </dsp:txXfrm>
    </dsp:sp>
    <dsp:sp modelId="{3DFB8623-10B6-4503-BE15-DD5FAB246113}">
      <dsp:nvSpPr>
        <dsp:cNvPr id="0" name=""/>
        <dsp:cNvSpPr/>
      </dsp:nvSpPr>
      <dsp:spPr>
        <a:xfrm>
          <a:off x="0" y="1062765"/>
          <a:ext cx="4872038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45796" rIns="37812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Goldman, Sachs &amp; Co</a:t>
          </a: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Aon Securities</a:t>
          </a: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Swiss Re Capital Markets</a:t>
          </a:r>
          <a:endParaRPr lang="en-US" sz="700" kern="1200"/>
        </a:p>
      </dsp:txBody>
      <dsp:txXfrm>
        <a:off x="0" y="1062765"/>
        <a:ext cx="4872038" cy="529200"/>
      </dsp:txXfrm>
    </dsp:sp>
    <dsp:sp modelId="{42515C10-0075-4291-9CF9-89C139FF1BC1}">
      <dsp:nvSpPr>
        <dsp:cNvPr id="0" name=""/>
        <dsp:cNvSpPr/>
      </dsp:nvSpPr>
      <dsp:spPr>
        <a:xfrm>
          <a:off x="243601" y="959445"/>
          <a:ext cx="3410426" cy="2066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Agents de Placement/ Structuration :</a:t>
          </a:r>
          <a:endParaRPr lang="en-US" sz="700" kern="1200" dirty="0"/>
        </a:p>
      </dsp:txBody>
      <dsp:txXfrm>
        <a:off x="253688" y="969532"/>
        <a:ext cx="3390252" cy="186466"/>
      </dsp:txXfrm>
    </dsp:sp>
    <dsp:sp modelId="{F24C8BF8-0712-4FE2-B5CC-5B8C46C5442F}">
      <dsp:nvSpPr>
        <dsp:cNvPr id="0" name=""/>
        <dsp:cNvSpPr/>
      </dsp:nvSpPr>
      <dsp:spPr>
        <a:xfrm>
          <a:off x="0" y="1733085"/>
          <a:ext cx="4872038" cy="2976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45796" rIns="37812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AIR (Verisk) </a:t>
          </a:r>
          <a:endParaRPr lang="en-US" sz="700" kern="1200"/>
        </a:p>
      </dsp:txBody>
      <dsp:txXfrm>
        <a:off x="0" y="1733085"/>
        <a:ext cx="4872038" cy="297675"/>
      </dsp:txXfrm>
    </dsp:sp>
    <dsp:sp modelId="{D886DC64-42B0-45E8-AF51-739F99CCB738}">
      <dsp:nvSpPr>
        <dsp:cNvPr id="0" name=""/>
        <dsp:cNvSpPr/>
      </dsp:nvSpPr>
      <dsp:spPr>
        <a:xfrm>
          <a:off x="243601" y="1629765"/>
          <a:ext cx="3410426" cy="2066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Risk modelling :</a:t>
          </a:r>
          <a:endParaRPr lang="en-US" sz="700" kern="1200"/>
        </a:p>
      </dsp:txBody>
      <dsp:txXfrm>
        <a:off x="253688" y="1639852"/>
        <a:ext cx="3390252" cy="186466"/>
      </dsp:txXfrm>
    </dsp:sp>
    <dsp:sp modelId="{85958C8E-879E-4F69-9697-8E394C506198}">
      <dsp:nvSpPr>
        <dsp:cNvPr id="0" name=""/>
        <dsp:cNvSpPr/>
      </dsp:nvSpPr>
      <dsp:spPr>
        <a:xfrm>
          <a:off x="0" y="2171880"/>
          <a:ext cx="4872038" cy="2976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45796" rIns="37812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Ouragans aux états-unis</a:t>
          </a:r>
          <a:endParaRPr lang="en-US" sz="700" kern="1200"/>
        </a:p>
      </dsp:txBody>
      <dsp:txXfrm>
        <a:off x="0" y="2171880"/>
        <a:ext cx="4872038" cy="297675"/>
      </dsp:txXfrm>
    </dsp:sp>
    <dsp:sp modelId="{27F772FD-655B-459F-A77A-6997B673130D}">
      <dsp:nvSpPr>
        <dsp:cNvPr id="0" name=""/>
        <dsp:cNvSpPr/>
      </dsp:nvSpPr>
      <dsp:spPr>
        <a:xfrm>
          <a:off x="243601" y="2068560"/>
          <a:ext cx="3410426" cy="2066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Risques couverts : </a:t>
          </a:r>
          <a:endParaRPr lang="en-US" sz="700" kern="1200"/>
        </a:p>
      </dsp:txBody>
      <dsp:txXfrm>
        <a:off x="253688" y="2078647"/>
        <a:ext cx="3390252" cy="186466"/>
      </dsp:txXfrm>
    </dsp:sp>
    <dsp:sp modelId="{039BD48E-842E-4800-9A71-16610BD3EF98}">
      <dsp:nvSpPr>
        <dsp:cNvPr id="0" name=""/>
        <dsp:cNvSpPr/>
      </dsp:nvSpPr>
      <dsp:spPr>
        <a:xfrm>
          <a:off x="0" y="2610675"/>
          <a:ext cx="4872038" cy="2976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45796" rIns="37812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/>
            <a:t>$185m</a:t>
          </a:r>
          <a:endParaRPr lang="en-US" sz="700" kern="1200"/>
        </a:p>
      </dsp:txBody>
      <dsp:txXfrm>
        <a:off x="0" y="2610675"/>
        <a:ext cx="4872038" cy="297675"/>
      </dsp:txXfrm>
    </dsp:sp>
    <dsp:sp modelId="{9F96C7B9-CD27-462B-912B-3D91A155EC5E}">
      <dsp:nvSpPr>
        <dsp:cNvPr id="0" name=""/>
        <dsp:cNvSpPr/>
      </dsp:nvSpPr>
      <dsp:spPr>
        <a:xfrm>
          <a:off x="243601" y="2507355"/>
          <a:ext cx="3410426" cy="2066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Taille : </a:t>
          </a:r>
          <a:endParaRPr lang="en-US" sz="700" kern="1200"/>
        </a:p>
      </dsp:txBody>
      <dsp:txXfrm>
        <a:off x="253688" y="2517442"/>
        <a:ext cx="3390252" cy="186466"/>
      </dsp:txXfrm>
    </dsp:sp>
    <dsp:sp modelId="{9AB27988-C780-4F4F-9966-A893F1A3DB9E}">
      <dsp:nvSpPr>
        <dsp:cNvPr id="0" name=""/>
        <dsp:cNvSpPr/>
      </dsp:nvSpPr>
      <dsp:spPr>
        <a:xfrm>
          <a:off x="0" y="3049469"/>
          <a:ext cx="4872038" cy="2976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45796" rIns="37812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/>
            <a:t>County-</a:t>
          </a:r>
          <a:r>
            <a:rPr lang="fr-FR" sz="700" kern="1200" dirty="0" err="1"/>
            <a:t>weighted</a:t>
          </a:r>
          <a:r>
            <a:rPr lang="fr-FR" sz="700" kern="1200" dirty="0"/>
            <a:t> </a:t>
          </a:r>
          <a:r>
            <a:rPr lang="fr-FR" sz="700" kern="1200" dirty="0" err="1"/>
            <a:t>industry</a:t>
          </a:r>
          <a:r>
            <a:rPr lang="fr-FR" sz="700" kern="1200" dirty="0"/>
            <a:t> </a:t>
          </a:r>
          <a:r>
            <a:rPr lang="fr-FR" sz="700" kern="1200" dirty="0" err="1"/>
            <a:t>loss</a:t>
          </a:r>
          <a:r>
            <a:rPr lang="fr-FR" sz="700" kern="1200" dirty="0"/>
            <a:t> index</a:t>
          </a:r>
          <a:endParaRPr lang="en-US" sz="700" kern="1200" dirty="0"/>
        </a:p>
      </dsp:txBody>
      <dsp:txXfrm>
        <a:off x="0" y="3049469"/>
        <a:ext cx="4872038" cy="297675"/>
      </dsp:txXfrm>
    </dsp:sp>
    <dsp:sp modelId="{274CAF77-7E09-4E3E-888C-82B58E63F950}">
      <dsp:nvSpPr>
        <dsp:cNvPr id="0" name=""/>
        <dsp:cNvSpPr/>
      </dsp:nvSpPr>
      <dsp:spPr>
        <a:xfrm>
          <a:off x="243601" y="2946150"/>
          <a:ext cx="3410426" cy="2066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Trigger type : </a:t>
          </a:r>
          <a:endParaRPr lang="en-US" sz="700" kern="1200"/>
        </a:p>
      </dsp:txBody>
      <dsp:txXfrm>
        <a:off x="253688" y="2956237"/>
        <a:ext cx="3390252" cy="186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3DFD1-9211-41C8-9EB1-96DC940C2E88}">
      <dsp:nvSpPr>
        <dsp:cNvPr id="0" name=""/>
        <dsp:cNvSpPr/>
      </dsp:nvSpPr>
      <dsp:spPr>
        <a:xfrm>
          <a:off x="0" y="135562"/>
          <a:ext cx="4872038" cy="396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45796" rIns="37812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fr-FR" sz="700" kern="1200" dirty="0"/>
            <a:t>IBRD (International Bank for Reconstruction and Développement) en français Banque internationale pour la reconstruction et le développement</a:t>
          </a:r>
        </a:p>
      </dsp:txBody>
      <dsp:txXfrm>
        <a:off x="0" y="135562"/>
        <a:ext cx="4872038" cy="396900"/>
      </dsp:txXfrm>
    </dsp:sp>
    <dsp:sp modelId="{F5505D64-3173-4E00-8DBD-63102A104CAB}">
      <dsp:nvSpPr>
        <dsp:cNvPr id="0" name=""/>
        <dsp:cNvSpPr/>
      </dsp:nvSpPr>
      <dsp:spPr>
        <a:xfrm>
          <a:off x="243601" y="32242"/>
          <a:ext cx="3410426" cy="2066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Issuer/Emetteur :</a:t>
          </a:r>
          <a:endParaRPr lang="en-US" sz="700" kern="1200" dirty="0"/>
        </a:p>
      </dsp:txBody>
      <dsp:txXfrm>
        <a:off x="253688" y="42329"/>
        <a:ext cx="3390252" cy="186466"/>
      </dsp:txXfrm>
    </dsp:sp>
    <dsp:sp modelId="{A94BFE60-D714-4550-B366-2CA2F21E1D5E}">
      <dsp:nvSpPr>
        <dsp:cNvPr id="0" name=""/>
        <dsp:cNvSpPr/>
      </dsp:nvSpPr>
      <dsp:spPr>
        <a:xfrm>
          <a:off x="0" y="673582"/>
          <a:ext cx="4872038" cy="2976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45796" rIns="37812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fr-FR" sz="700" kern="1200" dirty="0"/>
            <a:t>République du Chili</a:t>
          </a:r>
        </a:p>
      </dsp:txBody>
      <dsp:txXfrm>
        <a:off x="0" y="673582"/>
        <a:ext cx="4872038" cy="297675"/>
      </dsp:txXfrm>
    </dsp:sp>
    <dsp:sp modelId="{22F10874-6F59-4668-AA7A-A878EAAD2C56}">
      <dsp:nvSpPr>
        <dsp:cNvPr id="0" name=""/>
        <dsp:cNvSpPr/>
      </dsp:nvSpPr>
      <dsp:spPr>
        <a:xfrm>
          <a:off x="243601" y="570262"/>
          <a:ext cx="3410426" cy="2066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Cédante:</a:t>
          </a:r>
        </a:p>
      </dsp:txBody>
      <dsp:txXfrm>
        <a:off x="253688" y="580349"/>
        <a:ext cx="3390252" cy="186466"/>
      </dsp:txXfrm>
    </dsp:sp>
    <dsp:sp modelId="{02A5FEBD-7E0A-40BB-AE69-67C4DDFC6A9F}">
      <dsp:nvSpPr>
        <dsp:cNvPr id="0" name=""/>
        <dsp:cNvSpPr/>
      </dsp:nvSpPr>
      <dsp:spPr>
        <a:xfrm>
          <a:off x="0" y="1112377"/>
          <a:ext cx="4872038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45796" rIns="37812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fr-FR" sz="700" kern="1200" dirty="0"/>
            <a:t>GC Securities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fr-FR" sz="700" kern="1200" dirty="0"/>
            <a:t>Aon Securities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fr-FR" sz="700" kern="1200"/>
            <a:t>Swiss Re Capital Markets</a:t>
          </a:r>
        </a:p>
      </dsp:txBody>
      <dsp:txXfrm>
        <a:off x="0" y="1112377"/>
        <a:ext cx="4872038" cy="529200"/>
      </dsp:txXfrm>
    </dsp:sp>
    <dsp:sp modelId="{9E9C26EF-1265-49D4-BC3A-5C63A05C2C8D}">
      <dsp:nvSpPr>
        <dsp:cNvPr id="0" name=""/>
        <dsp:cNvSpPr/>
      </dsp:nvSpPr>
      <dsp:spPr>
        <a:xfrm>
          <a:off x="243601" y="1009057"/>
          <a:ext cx="3410426" cy="2066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fr-FR" sz="700" kern="1200"/>
            <a:t>Agents de Placement/ Structuration :</a:t>
          </a:r>
        </a:p>
      </dsp:txBody>
      <dsp:txXfrm>
        <a:off x="253688" y="1019144"/>
        <a:ext cx="3390252" cy="186466"/>
      </dsp:txXfrm>
    </dsp:sp>
    <dsp:sp modelId="{1E183191-2D06-41CF-A4D9-85E029DCF4DD}">
      <dsp:nvSpPr>
        <dsp:cNvPr id="0" name=""/>
        <dsp:cNvSpPr/>
      </dsp:nvSpPr>
      <dsp:spPr>
        <a:xfrm>
          <a:off x="0" y="1782697"/>
          <a:ext cx="4872038" cy="2976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45796" rIns="37812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fr-FR" sz="700" kern="1200"/>
            <a:t>AIR (Verisk) </a:t>
          </a:r>
        </a:p>
      </dsp:txBody>
      <dsp:txXfrm>
        <a:off x="0" y="1782697"/>
        <a:ext cx="4872038" cy="297675"/>
      </dsp:txXfrm>
    </dsp:sp>
    <dsp:sp modelId="{2A5E3FDA-BD07-4417-8CD2-CFDC87758B6B}">
      <dsp:nvSpPr>
        <dsp:cNvPr id="0" name=""/>
        <dsp:cNvSpPr/>
      </dsp:nvSpPr>
      <dsp:spPr>
        <a:xfrm>
          <a:off x="243601" y="1679377"/>
          <a:ext cx="3410426" cy="2066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fr-FR" sz="700" kern="1200"/>
            <a:t>Risk modelling :</a:t>
          </a:r>
        </a:p>
      </dsp:txBody>
      <dsp:txXfrm>
        <a:off x="253688" y="1689464"/>
        <a:ext cx="3390252" cy="186466"/>
      </dsp:txXfrm>
    </dsp:sp>
    <dsp:sp modelId="{BE978FDB-073C-4887-9D1E-1BCBE9C4D580}">
      <dsp:nvSpPr>
        <dsp:cNvPr id="0" name=""/>
        <dsp:cNvSpPr/>
      </dsp:nvSpPr>
      <dsp:spPr>
        <a:xfrm>
          <a:off x="0" y="2221492"/>
          <a:ext cx="4872038" cy="2976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45796" rIns="37812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fr-FR" sz="700" kern="1200"/>
            <a:t>Tremblements de terre au Chili</a:t>
          </a:r>
        </a:p>
      </dsp:txBody>
      <dsp:txXfrm>
        <a:off x="0" y="2221492"/>
        <a:ext cx="4872038" cy="297675"/>
      </dsp:txXfrm>
    </dsp:sp>
    <dsp:sp modelId="{9EFC0F98-DD13-432E-A6BE-9E800C08FFE3}">
      <dsp:nvSpPr>
        <dsp:cNvPr id="0" name=""/>
        <dsp:cNvSpPr/>
      </dsp:nvSpPr>
      <dsp:spPr>
        <a:xfrm>
          <a:off x="243601" y="2118172"/>
          <a:ext cx="3410426" cy="2066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fr-FR" sz="700" kern="1200"/>
            <a:t>Risques couverts : </a:t>
          </a:r>
        </a:p>
      </dsp:txBody>
      <dsp:txXfrm>
        <a:off x="253688" y="2128259"/>
        <a:ext cx="3390252" cy="186466"/>
      </dsp:txXfrm>
    </dsp:sp>
    <dsp:sp modelId="{22FCF423-6FFE-4180-81D3-B9E23FA8C5A9}">
      <dsp:nvSpPr>
        <dsp:cNvPr id="0" name=""/>
        <dsp:cNvSpPr/>
      </dsp:nvSpPr>
      <dsp:spPr>
        <a:xfrm>
          <a:off x="0" y="2660287"/>
          <a:ext cx="4872038" cy="2976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45796" rIns="37812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fr-FR" sz="700" kern="1200"/>
            <a:t>$350m</a:t>
          </a:r>
        </a:p>
      </dsp:txBody>
      <dsp:txXfrm>
        <a:off x="0" y="2660287"/>
        <a:ext cx="4872038" cy="297675"/>
      </dsp:txXfrm>
    </dsp:sp>
    <dsp:sp modelId="{3C3337F9-5CC8-4960-8883-7F06AA9BA5C2}">
      <dsp:nvSpPr>
        <dsp:cNvPr id="0" name=""/>
        <dsp:cNvSpPr/>
      </dsp:nvSpPr>
      <dsp:spPr>
        <a:xfrm>
          <a:off x="243601" y="2556967"/>
          <a:ext cx="3410426" cy="2066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fr-FR" sz="700" kern="1200"/>
            <a:t>Taille : </a:t>
          </a:r>
        </a:p>
      </dsp:txBody>
      <dsp:txXfrm>
        <a:off x="253688" y="2567054"/>
        <a:ext cx="3390252" cy="186466"/>
      </dsp:txXfrm>
    </dsp:sp>
    <dsp:sp modelId="{6BC7AEEB-44A7-4538-9D0E-2CF98600B458}">
      <dsp:nvSpPr>
        <dsp:cNvPr id="0" name=""/>
        <dsp:cNvSpPr/>
      </dsp:nvSpPr>
      <dsp:spPr>
        <a:xfrm>
          <a:off x="0" y="3099082"/>
          <a:ext cx="4872038" cy="2976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45796" rIns="37812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fr-FR" sz="700" kern="1200"/>
            <a:t>Paramétrique : En fonction de la localisation et de la magnitude du séisme.</a:t>
          </a:r>
        </a:p>
      </dsp:txBody>
      <dsp:txXfrm>
        <a:off x="0" y="3099082"/>
        <a:ext cx="4872038" cy="297675"/>
      </dsp:txXfrm>
    </dsp:sp>
    <dsp:sp modelId="{5B04D9AD-A40E-4FE6-B200-553CE48B092F}">
      <dsp:nvSpPr>
        <dsp:cNvPr id="0" name=""/>
        <dsp:cNvSpPr/>
      </dsp:nvSpPr>
      <dsp:spPr>
        <a:xfrm>
          <a:off x="243601" y="2995762"/>
          <a:ext cx="3410426" cy="2066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fr-FR" sz="700" kern="1200"/>
            <a:t>Trigger type : </a:t>
          </a:r>
        </a:p>
      </dsp:txBody>
      <dsp:txXfrm>
        <a:off x="253688" y="3005849"/>
        <a:ext cx="3390252" cy="1864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EE7B6-D555-4CED-B888-C78B1BA6442F}">
      <dsp:nvSpPr>
        <dsp:cNvPr id="0" name=""/>
        <dsp:cNvSpPr/>
      </dsp:nvSpPr>
      <dsp:spPr>
        <a:xfrm>
          <a:off x="0" y="557212"/>
          <a:ext cx="4872038" cy="10287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8550CA-7882-4CDC-8E57-AF1E8E6F1E52}">
      <dsp:nvSpPr>
        <dsp:cNvPr id="0" name=""/>
        <dsp:cNvSpPr/>
      </dsp:nvSpPr>
      <dsp:spPr>
        <a:xfrm>
          <a:off x="311181" y="788670"/>
          <a:ext cx="565785" cy="5657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3D8A20-5252-48D0-B0B9-B089F567EF15}">
      <dsp:nvSpPr>
        <dsp:cNvPr id="0" name=""/>
        <dsp:cNvSpPr/>
      </dsp:nvSpPr>
      <dsp:spPr>
        <a:xfrm>
          <a:off x="1188148" y="557212"/>
          <a:ext cx="3683889" cy="102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71" tIns="108871" rIns="108871" bIns="1088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Expected Loss: 1.00% </a:t>
          </a:r>
          <a:endParaRPr lang="en-US" sz="2500" kern="1200"/>
        </a:p>
      </dsp:txBody>
      <dsp:txXfrm>
        <a:off x="1188148" y="557212"/>
        <a:ext cx="3683889" cy="1028700"/>
      </dsp:txXfrm>
    </dsp:sp>
    <dsp:sp modelId="{1746E9F4-D68C-4979-9892-6A6A60A2E644}">
      <dsp:nvSpPr>
        <dsp:cNvPr id="0" name=""/>
        <dsp:cNvSpPr/>
      </dsp:nvSpPr>
      <dsp:spPr>
        <a:xfrm>
          <a:off x="0" y="1843087"/>
          <a:ext cx="4872038" cy="10287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5DD437-2CF4-4BC8-B188-C6FE7B15CA40}">
      <dsp:nvSpPr>
        <dsp:cNvPr id="0" name=""/>
        <dsp:cNvSpPr/>
      </dsp:nvSpPr>
      <dsp:spPr>
        <a:xfrm>
          <a:off x="311181" y="2074545"/>
          <a:ext cx="565785" cy="565785"/>
        </a:xfrm>
        <a:prstGeom prst="rect">
          <a:avLst/>
        </a:prstGeom>
        <a:gradFill rotWithShape="0">
          <a:gsLst>
            <a:gs pos="0">
              <a:schemeClr val="accent5">
                <a:hueOff val="-2627937"/>
                <a:satOff val="-17848"/>
                <a:lumOff val="-7451"/>
                <a:alphaOff val="0"/>
                <a:tint val="98000"/>
                <a:lumMod val="114000"/>
              </a:schemeClr>
            </a:gs>
            <a:gs pos="100000">
              <a:schemeClr val="accent5">
                <a:hueOff val="-2627937"/>
                <a:satOff val="-17848"/>
                <a:lumOff val="-745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E89DF9-FAE4-4AE6-88DC-209D2FAEBA6F}">
      <dsp:nvSpPr>
        <dsp:cNvPr id="0" name=""/>
        <dsp:cNvSpPr/>
      </dsp:nvSpPr>
      <dsp:spPr>
        <a:xfrm>
          <a:off x="1188148" y="1843087"/>
          <a:ext cx="3683889" cy="102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71" tIns="108871" rIns="108871" bIns="1088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Attachment</a:t>
          </a:r>
          <a:r>
            <a:rPr lang="fr-FR" sz="2500" kern="1200" dirty="0"/>
            <a:t> </a:t>
          </a:r>
          <a:r>
            <a:rPr lang="fr-FR" sz="2500" kern="1200" dirty="0" err="1"/>
            <a:t>Probability</a:t>
          </a:r>
          <a:r>
            <a:rPr lang="fr-FR" sz="2500" kern="1200" dirty="0"/>
            <a:t>: 1.48%</a:t>
          </a:r>
          <a:endParaRPr lang="en-US" sz="2500" kern="1200" dirty="0"/>
        </a:p>
      </dsp:txBody>
      <dsp:txXfrm>
        <a:off x="1188148" y="1843087"/>
        <a:ext cx="3683889" cy="1028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0bc84e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0bc84e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bc73044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bc73044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bc73044b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bc73044b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1aef1102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1aef1102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6f69099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6f69099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c7c5347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c7c5347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bc73044b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bc73044b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d1330c6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d1330c6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7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9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40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511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1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742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036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310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613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329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11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25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37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18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97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87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14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6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18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temis.bm/deal-directory/ibrd-chile-2023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artemis.bm/deal-directory/ibis-re-ii-ltd-series-2013-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worldbank.org/en/news/press-release/2023/03/17/world-bank-executes-its-largest-single-country-catastrophe-bond-and-swap-transaction-to-provide-chile-630-million-in-fi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CAT BOND </a:t>
            </a:r>
            <a:br>
              <a:rPr lang="fr-FR" dirty="0"/>
            </a:br>
            <a:r>
              <a:rPr lang="fr-FR" dirty="0"/>
              <a:t>mono-péril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006546" y="3626998"/>
            <a:ext cx="5538396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Florent DA SILVA MARTINS, Tareq CHEMSEDDINE,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Francky</a:t>
            </a:r>
            <a:r>
              <a:rPr lang="fr-FR" dirty="0"/>
              <a:t> ANDRIAMAMPIONONA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51" name="Picture 3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52" name="Oval 3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Picture 3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54" name="Picture 3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2265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Freeform: Shape 45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82363" cy="5143500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97AE4C-35A4-9FFA-690A-974186AA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23" y="704214"/>
            <a:ext cx="4972607" cy="37350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</a:pPr>
            <a:r>
              <a:rPr lang="en-US"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ETUDES DE CAS</a:t>
            </a:r>
            <a:br>
              <a:rPr lang="en-US"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A3D4B3-68D7-4AD6-9CC7-4F71294809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5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AE0EA0-BD98-97BB-958D-DD01864A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1085850"/>
            <a:ext cx="3564299" cy="24971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5600"/>
              <a:t>IBIS RE II LTD</a:t>
            </a:r>
            <a:br>
              <a:rPr lang="en-US" sz="5600"/>
            </a:br>
            <a:endParaRPr lang="en-US" sz="5600"/>
          </a:p>
        </p:txBody>
      </p:sp>
      <p:sp>
        <p:nvSpPr>
          <p:cNvPr id="1043" name="Freeform 7">
            <a:extLst>
              <a:ext uri="{FF2B5EF4-FFF2-40B4-BE49-F238E27FC236}">
                <a16:creationId xmlns:a16="http://schemas.microsoft.com/office/drawing/2014/main" id="{897D890B-9AFB-4A90-9960-C92E65728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836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8ED2387-9C78-40F9-B794-A735DCB3A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00081" y="0"/>
            <a:ext cx="3743919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 5">
            <a:extLst>
              <a:ext uri="{FF2B5EF4-FFF2-40B4-BE49-F238E27FC236}">
                <a16:creationId xmlns:a16="http://schemas.microsoft.com/office/drawing/2014/main" id="{477FCF5B-12FA-4ED2-B449-20BD744A7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654255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1780B2A6-1181-456F-8B6E-AD86960CD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ssurant - Financial Information - Statutory Statements">
            <a:extLst>
              <a:ext uri="{FF2B5EF4-FFF2-40B4-BE49-F238E27FC236}">
                <a16:creationId xmlns:a16="http://schemas.microsoft.com/office/drawing/2014/main" id="{9012329E-86C4-133B-AEB4-54BD5E007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2515" y="2426199"/>
            <a:ext cx="2202627" cy="4625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1FD2D0-DA3C-7230-053C-1160FBAACA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7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A81EA4-265D-FB0A-15B7-41C21CBF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1" y="1085850"/>
            <a:ext cx="2331469" cy="342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700">
                <a:solidFill>
                  <a:srgbClr val="EBEBEB"/>
                </a:solidFill>
                <a:effectLst/>
              </a:rPr>
              <a:t>Résumé de la transaction </a:t>
            </a:r>
            <a:br>
              <a:rPr lang="en-US" sz="2700">
                <a:solidFill>
                  <a:srgbClr val="EBEBEB"/>
                </a:solidFill>
                <a:effectLst/>
              </a:rPr>
            </a:br>
            <a:endParaRPr lang="en-US" sz="2700">
              <a:solidFill>
                <a:srgbClr val="EBEBEB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51435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090E919C-59B3-2A32-3A11-09BE69EB0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216122"/>
              </p:ext>
            </p:extLst>
          </p:nvPr>
        </p:nvGraphicFramePr>
        <p:xfrm>
          <a:off x="3786187" y="1085850"/>
          <a:ext cx="487203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038A15-E2E5-82C8-4602-3F85D9F4E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1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9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3041649"/>
            <a:ext cx="9143772" cy="210185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91C899-F0CD-F7C8-B5F3-8B14B8CD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7" y="3640759"/>
            <a:ext cx="6862012" cy="651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/>
              <a:t>Tranches du CAT Bond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1BDDC9-2C1D-D336-84EA-D8BEC2AA186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 smtClean="0"/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-US" sz="280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E175424-5906-B3A9-1464-90F481C5A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78336"/>
              </p:ext>
            </p:extLst>
          </p:nvPr>
        </p:nvGraphicFramePr>
        <p:xfrm>
          <a:off x="381000" y="675803"/>
          <a:ext cx="7397014" cy="207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63926919"/>
                    </a:ext>
                  </a:extLst>
                </a:gridCol>
                <a:gridCol w="1199411">
                  <a:extLst>
                    <a:ext uri="{9D8B030D-6E8A-4147-A177-3AD203B41FA5}">
                      <a16:colId xmlns:a16="http://schemas.microsoft.com/office/drawing/2014/main" val="1134116096"/>
                    </a:ext>
                  </a:extLst>
                </a:gridCol>
                <a:gridCol w="1610550">
                  <a:extLst>
                    <a:ext uri="{9D8B030D-6E8A-4147-A177-3AD203B41FA5}">
                      <a16:colId xmlns:a16="http://schemas.microsoft.com/office/drawing/2014/main" val="1925195071"/>
                    </a:ext>
                  </a:extLst>
                </a:gridCol>
                <a:gridCol w="1545368">
                  <a:extLst>
                    <a:ext uri="{9D8B030D-6E8A-4147-A177-3AD203B41FA5}">
                      <a16:colId xmlns:a16="http://schemas.microsoft.com/office/drawing/2014/main" val="1194555654"/>
                    </a:ext>
                  </a:extLst>
                </a:gridCol>
                <a:gridCol w="936179">
                  <a:extLst>
                    <a:ext uri="{9D8B030D-6E8A-4147-A177-3AD203B41FA5}">
                      <a16:colId xmlns:a16="http://schemas.microsoft.com/office/drawing/2014/main" val="3957244535"/>
                    </a:ext>
                  </a:extLst>
                </a:gridCol>
                <a:gridCol w="1043979">
                  <a:extLst>
                    <a:ext uri="{9D8B030D-6E8A-4147-A177-3AD203B41FA5}">
                      <a16:colId xmlns:a16="http://schemas.microsoft.com/office/drawing/2014/main" val="3909894557"/>
                    </a:ext>
                  </a:extLst>
                </a:gridCol>
              </a:tblGrid>
              <a:tr h="519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>
                          <a:effectLst/>
                        </a:rPr>
                        <a:t> </a:t>
                      </a:r>
                      <a:endParaRPr lang="fr-F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60400" algn="l"/>
                        </a:tabLst>
                      </a:pPr>
                      <a:r>
                        <a:rPr lang="fr-FR" sz="1500" kern="100" dirty="0" err="1">
                          <a:effectLst/>
                        </a:rPr>
                        <a:t>Expected</a:t>
                      </a:r>
                      <a:r>
                        <a:rPr lang="fr-FR" sz="1500" kern="100" dirty="0">
                          <a:effectLst/>
                        </a:rPr>
                        <a:t> </a:t>
                      </a:r>
                      <a:r>
                        <a:rPr lang="fr-FR" sz="1500" kern="100" dirty="0" err="1">
                          <a:effectLst/>
                        </a:rPr>
                        <a:t>Loss</a:t>
                      </a:r>
                      <a:endParaRPr lang="fr-F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 dirty="0">
                          <a:effectLst/>
                        </a:rPr>
                        <a:t>Probabilité d’attachement</a:t>
                      </a:r>
                      <a:endParaRPr lang="fr-F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 dirty="0">
                          <a:effectLst/>
                        </a:rPr>
                        <a:t>Probabilité d’épuisement</a:t>
                      </a:r>
                      <a:endParaRPr lang="fr-F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>
                          <a:effectLst/>
                        </a:rPr>
                        <a:t>Rating</a:t>
                      </a:r>
                      <a:endParaRPr lang="fr-F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>
                          <a:effectLst/>
                        </a:rPr>
                        <a:t>Spread</a:t>
                      </a:r>
                      <a:endParaRPr lang="fr-F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extLst>
                  <a:ext uri="{0D108BD9-81ED-4DB2-BD59-A6C34878D82A}">
                    <a16:rowId xmlns:a16="http://schemas.microsoft.com/office/drawing/2014/main" val="392996037"/>
                  </a:ext>
                </a:extLst>
              </a:tr>
              <a:tr h="519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 dirty="0">
                          <a:effectLst/>
                        </a:rPr>
                        <a:t>Class A ($110M)</a:t>
                      </a: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>
                          <a:effectLst/>
                        </a:rPr>
                        <a:t>0.73%</a:t>
                      </a:r>
                      <a:endParaRPr lang="fr-F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>
                          <a:effectLst/>
                        </a:rPr>
                        <a:t>0.79%</a:t>
                      </a:r>
                      <a:endParaRPr lang="fr-F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>
                          <a:effectLst/>
                        </a:rPr>
                        <a:t>0.65%</a:t>
                      </a:r>
                      <a:endParaRPr lang="fr-F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>
                          <a:effectLst/>
                        </a:rPr>
                        <a:t>'BB+'</a:t>
                      </a:r>
                      <a:endParaRPr lang="fr-F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 dirty="0">
                          <a:effectLst/>
                        </a:rPr>
                        <a:t>3.5% to 4%</a:t>
                      </a:r>
                      <a:endParaRPr lang="fr-F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extLst>
                  <a:ext uri="{0D108BD9-81ED-4DB2-BD59-A6C34878D82A}">
                    <a16:rowId xmlns:a16="http://schemas.microsoft.com/office/drawing/2014/main" val="4165228445"/>
                  </a:ext>
                </a:extLst>
              </a:tr>
              <a:tr h="519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 dirty="0">
                          <a:effectLst/>
                        </a:rPr>
                        <a:t>Class B ($35M)</a:t>
                      </a:r>
                      <a:endParaRPr lang="fr-F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 dirty="0">
                          <a:effectLst/>
                        </a:rPr>
                        <a:t>1.35%</a:t>
                      </a:r>
                      <a:endParaRPr lang="fr-F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>
                          <a:effectLst/>
                        </a:rPr>
                        <a:t>2.02%</a:t>
                      </a:r>
                      <a:endParaRPr lang="fr-F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>
                          <a:effectLst/>
                        </a:rPr>
                        <a:t>0.88%</a:t>
                      </a:r>
                      <a:endParaRPr lang="fr-F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>
                          <a:effectLst/>
                        </a:rPr>
                        <a:t>'BB-'</a:t>
                      </a:r>
                      <a:endParaRPr lang="fr-F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>
                          <a:effectLst/>
                        </a:rPr>
                        <a:t>4.5% to 5.25%</a:t>
                      </a:r>
                      <a:endParaRPr lang="fr-F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extLst>
                  <a:ext uri="{0D108BD9-81ED-4DB2-BD59-A6C34878D82A}">
                    <a16:rowId xmlns:a16="http://schemas.microsoft.com/office/drawing/2014/main" val="1140204839"/>
                  </a:ext>
                </a:extLst>
              </a:tr>
              <a:tr h="519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 dirty="0">
                          <a:effectLst/>
                        </a:rPr>
                        <a:t>Class C </a:t>
                      </a:r>
                      <a:r>
                        <a:rPr lang="fr-FR" sz="15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($40M)</a:t>
                      </a:r>
                      <a:endParaRPr lang="fr-FR" sz="1500" kern="100" dirty="0">
                        <a:effectLst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>
                          <a:effectLst/>
                        </a:rPr>
                        <a:t>2.98%</a:t>
                      </a:r>
                      <a:endParaRPr lang="fr-F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>
                          <a:effectLst/>
                        </a:rPr>
                        <a:t>4.12%</a:t>
                      </a:r>
                      <a:endParaRPr lang="fr-F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>
                          <a:effectLst/>
                        </a:rPr>
                        <a:t>2.04%</a:t>
                      </a:r>
                      <a:endParaRPr lang="fr-FR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 dirty="0">
                          <a:effectLst/>
                        </a:rPr>
                        <a:t>'B'</a:t>
                      </a:r>
                      <a:endParaRPr lang="fr-F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kern="100" dirty="0">
                          <a:effectLst/>
                        </a:rPr>
                        <a:t>8% to 8.75%</a:t>
                      </a:r>
                      <a:endParaRPr lang="fr-F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8" marR="95638" marT="0" marB="0"/>
                </a:tc>
                <a:extLst>
                  <a:ext uri="{0D108BD9-81ED-4DB2-BD59-A6C34878D82A}">
                    <a16:rowId xmlns:a16="http://schemas.microsoft.com/office/drawing/2014/main" val="100533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94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05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2013 Assurant catastrophe reinsurance program structure">
            <a:extLst>
              <a:ext uri="{FF2B5EF4-FFF2-40B4-BE49-F238E27FC236}">
                <a16:creationId xmlns:a16="http://schemas.microsoft.com/office/drawing/2014/main" id="{30C57D32-7C97-E121-EF2B-7F9CB97B83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4554" y="482600"/>
            <a:ext cx="6214891" cy="4178299"/>
          </a:xfrm>
          <a:prstGeom prst="rect">
            <a:avLst/>
          </a:prstGeom>
          <a:noFill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D83B0A-EAFC-E407-D1B6-249610B1B9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02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1053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058" name="Oval 1057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60" name="Picture 1059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064" name="Rectangle 1063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AE0EA0-BD98-97BB-958D-DD01864A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1085850"/>
            <a:ext cx="3564299" cy="24971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4000"/>
              <a:t>CAT BOND CHILE EARTHQUAKE</a:t>
            </a:r>
            <a:br>
              <a:rPr lang="en-US" sz="4000"/>
            </a:br>
            <a:endParaRPr lang="en-US" sz="4000"/>
          </a:p>
        </p:txBody>
      </p:sp>
      <p:sp>
        <p:nvSpPr>
          <p:cNvPr id="1066" name="Freeform 7">
            <a:extLst>
              <a:ext uri="{FF2B5EF4-FFF2-40B4-BE49-F238E27FC236}">
                <a16:creationId xmlns:a16="http://schemas.microsoft.com/office/drawing/2014/main" id="{897D890B-9AFB-4A90-9960-C92E65728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836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98ED2387-9C78-40F9-B794-A735DCB3A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00081" y="0"/>
            <a:ext cx="3743919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Freeform 5">
            <a:extLst>
              <a:ext uri="{FF2B5EF4-FFF2-40B4-BE49-F238E27FC236}">
                <a16:creationId xmlns:a16="http://schemas.microsoft.com/office/drawing/2014/main" id="{477FCF5B-12FA-4ED2-B449-20BD744A7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654255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1780B2A6-1181-456F-8B6E-AD86960CD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Tight cat bond capacity drove simultaneous issuance of Chile cat swaps:  World Bank - Artemis.bm">
            <a:extLst>
              <a:ext uri="{FF2B5EF4-FFF2-40B4-BE49-F238E27FC236}">
                <a16:creationId xmlns:a16="http://schemas.microsoft.com/office/drawing/2014/main" id="{1712E312-BDDD-520C-865F-81A47AB4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418" y="539750"/>
            <a:ext cx="4022582" cy="17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apeau du Chili — Wikipédia">
            <a:extLst>
              <a:ext uri="{FF2B5EF4-FFF2-40B4-BE49-F238E27FC236}">
                <a16:creationId xmlns:a16="http://schemas.microsoft.com/office/drawing/2014/main" id="{AE839E3B-EA8F-1AD7-7D6B-795CD94E0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01" y="3021157"/>
            <a:ext cx="21431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2917A0-23D4-AEA1-FF31-B2913CCAC2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>
                    <a:lumMod val="65000"/>
                  </a:schemeClr>
                </a:solidFill>
              </a:rPr>
              <a:t>15</a:t>
            </a:fld>
            <a:endParaRPr lang="fr-FR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6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A81EA4-265D-FB0A-15B7-41C21CBF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1" y="1085850"/>
            <a:ext cx="2331469" cy="342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700" dirty="0">
                <a:solidFill>
                  <a:srgbClr val="EBEBEB"/>
                </a:solidFill>
                <a:effectLst/>
              </a:rPr>
              <a:t>Résumé de la transaction </a:t>
            </a:r>
            <a:br>
              <a:rPr lang="en-US" sz="2700" dirty="0">
                <a:solidFill>
                  <a:srgbClr val="EBEBEB"/>
                </a:solidFill>
                <a:effectLst/>
              </a:rPr>
            </a:br>
            <a:endParaRPr lang="en-US" sz="2700" dirty="0">
              <a:solidFill>
                <a:srgbClr val="EBEBEB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51435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090E919C-59B3-2A32-3A11-09BE69EB0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921862"/>
              </p:ext>
            </p:extLst>
          </p:nvPr>
        </p:nvGraphicFramePr>
        <p:xfrm>
          <a:off x="3786187" y="1085850"/>
          <a:ext cx="487203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3B12FF-2DA9-8CF0-64D0-C6B8AD6E3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D540830-1D5B-4124-AD19-E95C33AC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A34245-4F13-FF59-9F39-F1364A6C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900">
                <a:effectLst/>
              </a:rPr>
              <a:t>Structure de la transaction</a:t>
            </a:r>
            <a:endParaRPr lang="en-US" sz="39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1928F0-389D-4382-8440-F6150A01C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43223"/>
            <a:ext cx="9144313" cy="2200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DF9B0FBD-51D8-4E3C-9E78-429AE667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3772" cy="210185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age 4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4C7FE605-0F9B-9955-C9AC-C8A77DC27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302" y="2136033"/>
            <a:ext cx="6910121" cy="2349438"/>
          </a:xfrm>
          <a:prstGeom prst="rect">
            <a:avLst/>
          </a:prstGeom>
          <a:effectLst/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31F020-B1C6-F76B-4BE3-B075DF56E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EB545FDA-3F26-4C74-988D-9188723706C9}" type="slidenum">
              <a:rPr lang="fr-FR" smtClean="0"/>
              <a:t>17</a:t>
            </a:fld>
            <a:fld id="{B5E930A0-16D1-4681-A6E5-0D73296041E6}" type="slidenum">
              <a:rPr lang="fr-FR" smtClean="0">
                <a:solidFill>
                  <a:schemeClr val="tx1">
                    <a:lumMod val="65000"/>
                  </a:schemeClr>
                </a:solidFill>
              </a:rPr>
              <a:t>17</a:t>
            </a:fld>
            <a:endParaRPr lang="fr-FR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66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D444E2-1680-A0D4-AD0C-8A81311E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339538"/>
            <a:ext cx="6710641" cy="10503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42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Objectifs du Cat bond</a:t>
            </a:r>
            <a:endParaRPr lang="en-US" sz="4200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B60002-E295-E437-A5EF-423546D49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484" y="2072640"/>
            <a:ext cx="6709905" cy="261365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Permettre au chili </a:t>
            </a:r>
            <a:r>
              <a:rPr lang="en-US" dirty="0" err="1">
                <a:effectLst/>
              </a:rPr>
              <a:t>d’avoir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une</a:t>
            </a:r>
            <a:r>
              <a:rPr lang="en-US" dirty="0">
                <a:effectLst/>
              </a:rPr>
              <a:t> protection financière </a:t>
            </a:r>
            <a:r>
              <a:rPr lang="en-US" dirty="0" err="1">
                <a:effectLst/>
              </a:rPr>
              <a:t>contre</a:t>
            </a:r>
            <a:r>
              <a:rPr lang="en-US" dirty="0">
                <a:effectLst/>
              </a:rPr>
              <a:t> les tremblements de terre graves qui </a:t>
            </a:r>
            <a:r>
              <a:rPr lang="en-US" dirty="0" err="1">
                <a:effectLst/>
              </a:rPr>
              <a:t>génèrent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d’importants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dégâts</a:t>
            </a:r>
            <a:r>
              <a:rPr lang="en-US" dirty="0">
                <a:effectLst/>
              </a:rPr>
              <a:t> et qui </a:t>
            </a:r>
            <a:r>
              <a:rPr lang="en-US" dirty="0" err="1">
                <a:effectLst/>
              </a:rPr>
              <a:t>peuvent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avoir</a:t>
            </a:r>
            <a:r>
              <a:rPr lang="en-US" dirty="0">
                <a:effectLst/>
              </a:rPr>
              <a:t> un impact </a:t>
            </a:r>
            <a:r>
              <a:rPr lang="en-US" dirty="0" err="1">
                <a:effectLst/>
              </a:rPr>
              <a:t>considérable</a:t>
            </a:r>
            <a:r>
              <a:rPr lang="en-US" dirty="0">
                <a:effectLst/>
              </a:rPr>
              <a:t> sur </a:t>
            </a:r>
            <a:r>
              <a:rPr lang="en-US" dirty="0" err="1">
                <a:effectLst/>
              </a:rPr>
              <a:t>l’équilibre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budgétaire</a:t>
            </a:r>
            <a:r>
              <a:rPr lang="en-US" dirty="0">
                <a:effectLst/>
              </a:rPr>
              <a:t> du pays.</a:t>
            </a:r>
          </a:p>
          <a:p>
            <a:pPr marL="742950" lvl="1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Le pays </a:t>
            </a:r>
            <a:r>
              <a:rPr lang="en-US" dirty="0" err="1">
                <a:effectLst/>
              </a:rPr>
              <a:t>est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l’un</a:t>
            </a:r>
            <a:r>
              <a:rPr lang="en-US" dirty="0">
                <a:effectLst/>
              </a:rPr>
              <a:t> des pays les plus exposé au </a:t>
            </a:r>
            <a:r>
              <a:rPr lang="en-US" dirty="0" err="1">
                <a:effectLst/>
              </a:rPr>
              <a:t>risque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sismique</a:t>
            </a:r>
            <a:r>
              <a:rPr lang="en-US" dirty="0">
                <a:effectLst/>
              </a:rPr>
              <a:t>.</a:t>
            </a:r>
          </a:p>
          <a:p>
            <a:pPr marL="742950" lvl="1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En 2010, un </a:t>
            </a:r>
            <a:r>
              <a:rPr lang="en-US" dirty="0" err="1">
                <a:effectLst/>
              </a:rPr>
              <a:t>séisme</a:t>
            </a:r>
            <a:r>
              <a:rPr lang="en-US" dirty="0">
                <a:effectLst/>
              </a:rPr>
              <a:t> de magnitude 8.8 a </a:t>
            </a:r>
            <a:r>
              <a:rPr lang="en-US" dirty="0" err="1">
                <a:effectLst/>
              </a:rPr>
              <a:t>engendré</a:t>
            </a:r>
            <a:r>
              <a:rPr lang="en-US" dirty="0">
                <a:effectLst/>
              </a:rPr>
              <a:t> un </a:t>
            </a:r>
            <a:r>
              <a:rPr lang="en-US" dirty="0" err="1">
                <a:effectLst/>
              </a:rPr>
              <a:t>coût</a:t>
            </a:r>
            <a:r>
              <a:rPr lang="en-US" dirty="0">
                <a:effectLst/>
              </a:rPr>
              <a:t> de plus de 30 milliards de dollars. </a:t>
            </a:r>
          </a:p>
          <a:p>
            <a:pPr marL="3429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Assurer des </a:t>
            </a:r>
            <a:r>
              <a:rPr lang="en-US" dirty="0" err="1">
                <a:effectLst/>
              </a:rPr>
              <a:t>paiements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rapides</a:t>
            </a:r>
            <a:r>
              <a:rPr lang="en-US" dirty="0">
                <a:effectLst/>
              </a:rPr>
              <a:t> après un tremblement de terre de par la nature </a:t>
            </a:r>
            <a:r>
              <a:rPr lang="en-US" dirty="0" err="1">
                <a:effectLst/>
              </a:rPr>
              <a:t>paramétrique</a:t>
            </a:r>
            <a:r>
              <a:rPr lang="en-US" dirty="0">
                <a:effectLst/>
              </a:rPr>
              <a:t> du CAT BOND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effectLst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B2D6FB-7880-66C6-B30F-77AFBECC53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47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D444E2-1680-A0D4-AD0C-8A81311E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339538"/>
            <a:ext cx="6710641" cy="10503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42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Objectifs du Cat bond</a:t>
            </a:r>
            <a:endParaRPr lang="en-US" sz="4200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B60002-E295-E437-A5EF-423546D49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484" y="2072640"/>
            <a:ext cx="6709905" cy="261365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fr-FR" dirty="0">
                <a:effectLst/>
              </a:rPr>
              <a:t>Les obligations seront dotées d'un déclencheur paramétrique et offriront une protection par événement, sur une durée de trois ans.</a:t>
            </a:r>
            <a:endParaRPr lang="en-US" dirty="0">
              <a:effectLst/>
            </a:endParaRPr>
          </a:p>
          <a:p>
            <a:pPr marL="742950" lvl="1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fr-FR" dirty="0">
                <a:effectLst/>
              </a:rPr>
              <a:t>La profondeur, la magnitude et la localisation d'un tremblement de terre sont tous importants pour définir le taux de paiement pour un tremblement de terre éligible.</a:t>
            </a:r>
            <a:endParaRPr lang="en-US" dirty="0">
              <a:effectLst/>
            </a:endParaRPr>
          </a:p>
          <a:p>
            <a:pPr marL="742950" lvl="1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fr-FR" dirty="0">
                <a:effectLst/>
              </a:rPr>
              <a:t>Les paiements seront de 30%, 70% ou 100% du nominal en fonction des caractéristiques du séisme</a:t>
            </a:r>
            <a:r>
              <a:rPr lang="en-US" dirty="0">
                <a:effectLst/>
              </a:rPr>
              <a:t>. 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effectLst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B2D6FB-7880-66C6-B30F-77AFBECC53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17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80800" y="3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788250" y="14211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/>
              <a:t>Évolution du marché des Cat Bonds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/>
              <a:t>Types de couverture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/>
              <a:t>Cat Bond triggers et risque de base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/>
              <a:t>Étude d’un cas pratique de Cat Bond mono-péril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/>
              <a:t>Avantages et inconvénients d’un Cat Bond 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568FA97-9081-371A-50D4-741936DA4B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83C06A-C7FE-0BE0-C24C-EEA6F471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17" y="471949"/>
            <a:ext cx="2337517" cy="4195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500"/>
              <a:t>Type d’investisseurs</a:t>
            </a:r>
            <a:br>
              <a:rPr lang="en-US" sz="2500"/>
            </a:br>
            <a:endParaRPr lang="en-US" sz="2500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AD488FAE-8A33-44D2-922D-E1A7E147D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A684E7-FC3D-4F0E-9F70-C69B3BEFC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E284F65F-D81D-4196-A4FB-F1C7EAC5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053500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0E41EA-15C8-4C96-84B8-F9BBB96B5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CCDC4F-63F5-9F0A-67CC-4C0D5383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6339" y="1057843"/>
            <a:ext cx="4871885" cy="1942435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24 investisseurs</a:t>
            </a:r>
          </a:p>
        </p:txBody>
      </p:sp>
      <p:pic>
        <p:nvPicPr>
          <p:cNvPr id="4" name="Image 3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C3266F59-F0C6-9742-B692-C80E5FA2C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094" y="2419208"/>
            <a:ext cx="4694374" cy="1466992"/>
          </a:xfrm>
          <a:prstGeom prst="rect">
            <a:avLst/>
          </a:prstGeom>
          <a:effectLst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469055-66A6-7B9D-A6FC-448BD4F4F1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>
                    <a:lumMod val="65000"/>
                  </a:schemeClr>
                </a:solidFill>
              </a:rPr>
              <a:t>20</a:t>
            </a:fld>
            <a:endParaRPr lang="fr-FR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0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968A98-4332-F1EE-9207-A2F9BAC6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1" y="1085850"/>
            <a:ext cx="2331469" cy="342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700">
                <a:solidFill>
                  <a:srgbClr val="EBEBEB"/>
                </a:solidFill>
                <a:effectLst/>
              </a:rPr>
              <a:t>Statistiques du risque </a:t>
            </a:r>
            <a:br>
              <a:rPr lang="en-US" sz="2700">
                <a:solidFill>
                  <a:srgbClr val="EBEBEB"/>
                </a:solidFill>
                <a:effectLst/>
              </a:rPr>
            </a:br>
            <a:endParaRPr lang="en-US" sz="2700">
              <a:solidFill>
                <a:srgbClr val="EBEBEB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51435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9F30381B-E9C9-578B-F174-D1D5379D4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557412"/>
              </p:ext>
            </p:extLst>
          </p:nvPr>
        </p:nvGraphicFramePr>
        <p:xfrm>
          <a:off x="3786187" y="1085850"/>
          <a:ext cx="487203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675B61-60CD-9D76-C726-535D7049B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8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2" name="Oval 151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6150209" y="994410"/>
            <a:ext cx="2508015" cy="229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/>
              <a:t>Avantages</a:t>
            </a:r>
            <a:r>
              <a:rPr lang="en-US" sz="2600" dirty="0"/>
              <a:t> et </a:t>
            </a:r>
            <a:r>
              <a:rPr lang="en-US" sz="2600"/>
              <a:t>inconvénients</a:t>
            </a:r>
            <a:r>
              <a:rPr lang="en-US" sz="2600" dirty="0"/>
              <a:t> d’un Cat Bond 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85" y="479928"/>
            <a:ext cx="5186748" cy="41836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Google Shape;118;p21"/>
          <p:cNvGraphicFramePr/>
          <p:nvPr>
            <p:extLst>
              <p:ext uri="{D42A27DB-BD31-4B8C-83A1-F6EECF244321}">
                <p14:modId xmlns:p14="http://schemas.microsoft.com/office/powerpoint/2010/main" val="2365374799"/>
              </p:ext>
            </p:extLst>
          </p:nvPr>
        </p:nvGraphicFramePr>
        <p:xfrm>
          <a:off x="716544" y="914917"/>
          <a:ext cx="4706689" cy="3377606"/>
        </p:xfrm>
        <a:graphic>
          <a:graphicData uri="http://schemas.openxmlformats.org/drawingml/2006/table">
            <a:tbl>
              <a:tblPr firstRow="1" bandRow="1">
                <a:noFill/>
                <a:tableStyleId>{21989F5B-3199-4D8B-845C-985219F4E8B9}</a:tableStyleId>
              </a:tblPr>
              <a:tblGrid>
                <a:gridCol w="121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75728" marR="75728" marT="75728" marB="7572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Avantages</a:t>
                      </a:r>
                      <a:endParaRPr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75728" marR="75728" marT="75728" marB="75728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Inconvénients</a:t>
                      </a:r>
                      <a:endParaRPr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75728" marR="75728" marT="75728" marB="75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8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Pour l’assureur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75728" marR="75728" marT="75728" marB="75728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Alternative aux contrats de réassurance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Liquidité directement disponible pour l’assureur simplifiant le besoin de fond propre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75728" marR="75728" marT="75728" marB="7572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Émission et gestion qui s’avèrent coûteuse pour l’assureur 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Complexité de l’actif pouvant rendre les investisseurs réticents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75728" marR="75728" marT="75728" marB="7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Pour l'investisseur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75728" marR="75728" marT="75728" marB="75728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Rémunérations des investisseurs plus élevée que des obligations classiques, et décorrélés des marchés financiers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Peut être intéressant dans une stratégie de diversification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75728" marR="75728" marT="75728" marB="7572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Risque de perte partielle/totale du capital investi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Seuils de déclenchement divers et aux risque et type de cat bond (indemnitaire, modélisé, indexé ou paramétrique)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75728" marR="75728" marT="75728" marB="7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108E08C-E042-C80E-FA83-1DC1727C5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2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E5BDFA-1426-98EF-73C1-4F880394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471949"/>
            <a:ext cx="4641143" cy="1216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4200"/>
              <a:t>Sources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913E33-AAFD-5008-529C-77F80CA70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697" y="1828800"/>
            <a:ext cx="4641142" cy="2839064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>
                <a:effectLst/>
              </a:rPr>
              <a:t>Michael </a:t>
            </a:r>
            <a:r>
              <a:rPr lang="en-US" sz="1100" dirty="0" err="1">
                <a:effectLst/>
              </a:rPr>
              <a:t>Edesess</a:t>
            </a:r>
            <a:r>
              <a:rPr lang="en-US" sz="1100" dirty="0">
                <a:effectLst/>
              </a:rPr>
              <a:t> "Catastrophe Bonds: An Important New Financial Instrument", 2015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 err="1">
                <a:effectLst/>
              </a:rPr>
              <a:t>L.Albertini</a:t>
            </a:r>
            <a:r>
              <a:rPr lang="en-US" sz="1100" dirty="0">
                <a:effectLst/>
              </a:rPr>
              <a:t>, </a:t>
            </a:r>
            <a:r>
              <a:rPr lang="en-US" sz="1100" dirty="0" err="1">
                <a:effectLst/>
              </a:rPr>
              <a:t>P.Barrieu</a:t>
            </a:r>
            <a:r>
              <a:rPr lang="en-US" sz="1100" dirty="0">
                <a:effectLst/>
              </a:rPr>
              <a:t>, "The Handbook of Insurance-Linked Securities", 2009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>
                <a:effectLst/>
              </a:rPr>
              <a:t>Neuberger Berman Catastrophe bonds : Natural diversification, 2021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>
                <a:hlinkClick r:id="rId7"/>
              </a:rPr>
              <a:t>https://www.artemis.bm/deal-directory/ibis-re-ii-ltd-series-2013-1/</a:t>
            </a:r>
            <a:endParaRPr lang="en-US" sz="1100" dirty="0"/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>
                <a:hlinkClick r:id="rId8"/>
              </a:rPr>
              <a:t>https://www.artemis.bm/deal-directory/ibrd-chile-2023/</a:t>
            </a:r>
            <a:endParaRPr lang="en-US" sz="1100" dirty="0"/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>
                <a:hlinkClick r:id="rId9"/>
              </a:rPr>
              <a:t>https://www.worldbank.org/en/news/press-release/2023/03/17/world-bank-executes-its-largest-single-country-catastrophe-bond-and-swap-transaction-to-provide-chile-630-million-in-fin</a:t>
            </a:r>
            <a:endParaRPr lang="en-US" sz="1100" dirty="0"/>
          </a:p>
          <a:p>
            <a:pPr marL="11430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100" dirty="0"/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3" y="0"/>
            <a:ext cx="304691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354398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9740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51" name="Picture 3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52" name="Oval 3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Picture 3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54" name="Picture 3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2265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58" name="Freeform: Shape 45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82363" cy="5143500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97AE4C-35A4-9FFA-690A-974186AA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23" y="704214"/>
            <a:ext cx="4972607" cy="37350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</a:pP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ANNEXE</a:t>
            </a:r>
            <a:b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A3D4B3-68D7-4AD6-9CC7-4F71294809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fr-FR" sz="2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2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82891" y="1085849"/>
            <a:ext cx="2331469" cy="108356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000"/>
              <a:t>Modélisation des catastrophes naturelles</a:t>
            </a:r>
          </a:p>
        </p:txBody>
      </p:sp>
      <p:sp>
        <p:nvSpPr>
          <p:cNvPr id="150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053500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Google Shape;112;p20"/>
          <p:cNvSpPr txBox="1"/>
          <p:nvPr/>
        </p:nvSpPr>
        <p:spPr>
          <a:xfrm>
            <a:off x="482891" y="2304288"/>
            <a:ext cx="2331043" cy="221056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238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800">
                <a:latin typeface="+mj-lt"/>
                <a:ea typeface="+mj-ea"/>
                <a:cs typeface="+mj-cs"/>
                <a:sym typeface="Proxima Nova"/>
              </a:rPr>
              <a:t>Principales agences de modélisation:</a:t>
            </a:r>
          </a:p>
          <a:p>
            <a:pPr marL="914400" lvl="0" indent="-3238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800">
                <a:latin typeface="+mj-lt"/>
                <a:ea typeface="+mj-ea"/>
                <a:cs typeface="+mj-cs"/>
                <a:sym typeface="Proxima Nova"/>
              </a:rPr>
              <a:t>AIR Worldwide (Verisk)</a:t>
            </a:r>
          </a:p>
          <a:p>
            <a:pPr marL="914400" lvl="0" indent="-3238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800">
                <a:latin typeface="+mj-lt"/>
                <a:ea typeface="+mj-ea"/>
                <a:cs typeface="+mj-cs"/>
                <a:sym typeface="Proxima Nova"/>
              </a:rPr>
              <a:t>RMS</a:t>
            </a:r>
          </a:p>
          <a:p>
            <a:pPr marL="914400" lvl="0" indent="-3238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800">
                <a:latin typeface="+mj-lt"/>
                <a:ea typeface="+mj-ea"/>
                <a:cs typeface="+mj-cs"/>
                <a:sym typeface="Proxima Nova"/>
              </a:rPr>
              <a:t>EQECAT</a:t>
            </a:r>
          </a:p>
          <a:p>
            <a:pPr marL="457200" lvl="0" indent="-3238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800">
                <a:latin typeface="+mj-lt"/>
                <a:ea typeface="+mj-ea"/>
                <a:cs typeface="+mj-cs"/>
                <a:sym typeface="Proxima Nova"/>
              </a:rPr>
              <a:t>Modèles utilisés pour estimer:</a:t>
            </a:r>
          </a:p>
          <a:p>
            <a:pPr marL="914400" lvl="0" indent="-3238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800">
                <a:latin typeface="+mj-lt"/>
                <a:ea typeface="+mj-ea"/>
                <a:cs typeface="+mj-cs"/>
                <a:sym typeface="Proxima Nova"/>
              </a:rPr>
              <a:t>expected loss </a:t>
            </a:r>
          </a:p>
          <a:p>
            <a:pPr marL="914400" lvl="0" indent="-3238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800">
                <a:latin typeface="+mj-lt"/>
                <a:ea typeface="+mj-ea"/>
                <a:cs typeface="+mj-cs"/>
                <a:sym typeface="Proxima Nova"/>
              </a:rPr>
              <a:t>attachment probability</a:t>
            </a:r>
          </a:p>
          <a:p>
            <a:pPr marL="914400" lvl="0" indent="-3238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800">
                <a:latin typeface="+mj-lt"/>
                <a:ea typeface="+mj-ea"/>
                <a:cs typeface="+mj-cs"/>
                <a:sym typeface="Proxima Nova"/>
              </a:rPr>
              <a:t>exhaustion probability</a:t>
            </a:r>
          </a:p>
          <a:p>
            <a:pPr marL="914400" lvl="0" indent="-3238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800">
              <a:latin typeface="+mj-lt"/>
              <a:ea typeface="+mj-ea"/>
              <a:cs typeface="+mj-cs"/>
              <a:sym typeface="Proxima Nova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800">
              <a:latin typeface="+mj-lt"/>
              <a:ea typeface="+mj-ea"/>
              <a:cs typeface="+mj-cs"/>
              <a:sym typeface="Proxima Nova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3738997" y="1826122"/>
            <a:ext cx="4871885" cy="1912215"/>
          </a:xfrm>
          <a:prstGeom prst="rect">
            <a:avLst/>
          </a:prstGeom>
          <a:noFill/>
          <a:effectLst/>
        </p:spPr>
      </p:pic>
      <p:sp>
        <p:nvSpPr>
          <p:cNvPr id="3" name="Google Shape;109;p20">
            <a:extLst>
              <a:ext uri="{FF2B5EF4-FFF2-40B4-BE49-F238E27FC236}">
                <a16:creationId xmlns:a16="http://schemas.microsoft.com/office/drawing/2014/main" id="{EE6D63EE-C2E1-3A88-3CC3-437B01D5786B}"/>
              </a:ext>
            </a:extLst>
          </p:cNvPr>
          <p:cNvSpPr txBox="1"/>
          <p:nvPr/>
        </p:nvSpPr>
        <p:spPr>
          <a:xfrm>
            <a:off x="3719629" y="3460381"/>
            <a:ext cx="23151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chemeClr val="dk2"/>
                </a:solidFill>
              </a:rPr>
              <a:t>Source: Verisk</a:t>
            </a:r>
            <a:endParaRPr sz="100" dirty="0">
              <a:solidFill>
                <a:schemeClr val="dk2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2D959E-6DDD-6A32-6399-930A96D2FF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>
                    <a:lumMod val="65000"/>
                  </a:schemeClr>
                </a:solidFill>
              </a:rPr>
              <a:t>25</a:t>
            </a:fld>
            <a:endParaRPr lang="fr-FR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82891" y="1085849"/>
            <a:ext cx="2331469" cy="108356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700"/>
              <a:t>Évolution du marché des Cat Bonds</a:t>
            </a:r>
            <a:br>
              <a:rPr lang="en-US" sz="1700"/>
            </a:br>
            <a:endParaRPr lang="en-US" sz="1700"/>
          </a:p>
        </p:txBody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053500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82891" y="2304288"/>
            <a:ext cx="2331043" cy="221056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0515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/>
              <a:t>L’évolution globale du montant de perte sur les catastrophes naturelles assurées augmente en moyenne de 5% à 7% par an</a:t>
            </a:r>
          </a:p>
          <a:p>
            <a:pPr marL="45720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100"/>
          </a:p>
          <a:p>
            <a:pPr marL="457200" lvl="0" indent="-30515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/>
              <a:t>Les montants sont volatiles année par année mais la tendance reste haussière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100"/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1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3889627" y="1085849"/>
            <a:ext cx="4665307" cy="3429001"/>
          </a:xfrm>
          <a:prstGeom prst="rect">
            <a:avLst/>
          </a:prstGeom>
          <a:noFill/>
          <a:effectLst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5785BE-0F0C-AA4D-D007-21914C618A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>
                    <a:lumMod val="65000"/>
                  </a:schemeClr>
                </a:solidFill>
              </a:rPr>
              <a:t>3</a:t>
            </a:fld>
            <a:endParaRPr lang="fr-FR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82891" y="1085849"/>
            <a:ext cx="2331469" cy="108356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700"/>
              <a:t>Évolution du marché des Cat Bonds</a:t>
            </a:r>
            <a:br>
              <a:rPr lang="en-US" sz="1700"/>
            </a:br>
            <a:endParaRPr lang="en-US" sz="1700"/>
          </a:p>
        </p:txBody>
      </p:sp>
      <p:sp>
        <p:nvSpPr>
          <p:cNvPr id="97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053500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82891" y="2304288"/>
            <a:ext cx="2331043" cy="221056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048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/>
              <a:t>Un capital d’actifs circulant avec une tendance globalement croissante depuis 1997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100"/>
          </a:p>
          <a:p>
            <a:pPr marL="457200" lvl="0" indent="-3048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/>
              <a:t>La crise des sub-primes de 2008 impactant l’émission de ces titres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1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3786338" y="1180447"/>
            <a:ext cx="4871885" cy="3239804"/>
          </a:xfrm>
          <a:prstGeom prst="rect">
            <a:avLst/>
          </a:prstGeom>
          <a:noFill/>
          <a:effectLst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5067869-3611-D52C-7A41-82B4A1F8A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>
                    <a:lumMod val="65000"/>
                  </a:schemeClr>
                </a:solidFill>
              </a:rPr>
              <a:t>4</a:t>
            </a:fld>
            <a:endParaRPr lang="fr-FR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91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3" name="Picture 93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4" name="Oval 95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5" name="Picture 97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16" name="Picture 99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300"/>
              <a:t>Évolution du marché des Cat Bonds</a:t>
            </a:r>
            <a:br>
              <a:rPr lang="en-US" sz="2300"/>
            </a:br>
            <a:endParaRPr lang="en-US" sz="23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43223"/>
            <a:ext cx="9144313" cy="2200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3772" cy="210185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486698" y="1911210"/>
            <a:ext cx="3841954" cy="274401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048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>
                <a:solidFill>
                  <a:schemeClr val="bg1"/>
                </a:solidFill>
              </a:rPr>
              <a:t>Des taux servis (coupons) décorrélés des marchés financiers et avec un rendement attractif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200">
              <a:solidFill>
                <a:schemeClr val="bg1"/>
              </a:solidFill>
            </a:endParaRPr>
          </a:p>
          <a:p>
            <a:pPr marL="457200" lvl="0" indent="-3048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>
                <a:solidFill>
                  <a:schemeClr val="bg1"/>
                </a:solidFill>
              </a:rPr>
              <a:t>Une perte attendue avec une tendance légèrement haussière, malgré l’encours plus élevé chaque année (voir slide 2)</a:t>
            </a:r>
          </a:p>
          <a:p>
            <a:pPr marL="45720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200">
              <a:solidFill>
                <a:schemeClr val="bg1"/>
              </a:solidFill>
            </a:endParaRPr>
          </a:p>
          <a:p>
            <a:pPr marL="457200" lvl="0" indent="-3048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>
                <a:solidFill>
                  <a:schemeClr val="bg1"/>
                </a:solidFill>
              </a:rPr>
              <a:t>Les taux nets de pertes attendus resteraient profitables pour les investisseurs avec une rémunération attendu variant d’environ 3% à 8% chaque année</a:t>
            </a:r>
          </a:p>
          <a:p>
            <a:pPr marL="45720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200">
              <a:solidFill>
                <a:schemeClr val="bg1"/>
              </a:solidFill>
            </a:endParaRP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4568937" y="1919857"/>
            <a:ext cx="4088720" cy="2729220"/>
          </a:xfrm>
          <a:prstGeom prst="rect">
            <a:avLst/>
          </a:prstGeom>
          <a:noFill/>
          <a:effectLst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98FF089-1C98-BBA6-AED3-C593D97F0E2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59011" y="4649077"/>
            <a:ext cx="548700" cy="393600"/>
          </a:xfrm>
        </p:spPr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>
                    <a:lumMod val="65000"/>
                  </a:schemeClr>
                </a:solidFill>
              </a:rPr>
              <a:t>5</a:t>
            </a:fld>
            <a:endParaRPr lang="fr-FR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D68BFF-DFF2-069A-DF37-D6805D76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457200">
              <a:spcBef>
                <a:spcPct val="0"/>
              </a:spcBef>
            </a:pPr>
            <a:r>
              <a:rPr lang="en-US" sz="36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de couverture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04D54-8ABF-0B4E-A1AC-B7B99505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3081" y="1234440"/>
            <a:ext cx="4439628" cy="3353115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Il </a:t>
            </a:r>
            <a:r>
              <a:rPr lang="en-US" dirty="0" err="1">
                <a:effectLst/>
              </a:rPr>
              <a:t>existe</a:t>
            </a:r>
            <a:r>
              <a:rPr lang="en-US" dirty="0">
                <a:effectLst/>
              </a:rPr>
              <a:t> 2 types de couverture pour un cat bond: </a:t>
            </a:r>
          </a:p>
          <a:p>
            <a:pPr lvl="1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couverture par </a:t>
            </a:r>
            <a:r>
              <a:rPr lang="en-US" dirty="0" err="1">
                <a:effectLst/>
              </a:rPr>
              <a:t>événement</a:t>
            </a:r>
            <a:r>
              <a:rPr lang="en-US" dirty="0">
                <a:effectLst/>
              </a:rPr>
              <a:t>: le bond </a:t>
            </a:r>
            <a:r>
              <a:rPr lang="en-US" dirty="0" err="1">
                <a:effectLst/>
              </a:rPr>
              <a:t>paiera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</a:t>
            </a:r>
            <a:r>
              <a:rPr lang="en-US" dirty="0">
                <a:effectLst/>
              </a:rPr>
              <a:t> un </a:t>
            </a:r>
            <a:r>
              <a:rPr lang="en-US" dirty="0" err="1">
                <a:effectLst/>
              </a:rPr>
              <a:t>événement</a:t>
            </a:r>
            <a:r>
              <a:rPr lang="en-US" dirty="0">
                <a:effectLst/>
              </a:rPr>
              <a:t> unique </a:t>
            </a:r>
            <a:r>
              <a:rPr lang="en-US" dirty="0" err="1">
                <a:effectLst/>
              </a:rPr>
              <a:t>engendre</a:t>
            </a:r>
            <a:r>
              <a:rPr lang="en-US" dirty="0">
                <a:effectLst/>
              </a:rPr>
              <a:t> des </a:t>
            </a:r>
            <a:r>
              <a:rPr lang="en-US" dirty="0" err="1">
                <a:effectLst/>
              </a:rPr>
              <a:t>pertes</a:t>
            </a:r>
            <a:r>
              <a:rPr lang="en-US" dirty="0">
                <a:effectLst/>
              </a:rPr>
              <a:t> qui </a:t>
            </a:r>
            <a:r>
              <a:rPr lang="en-US" dirty="0" err="1">
                <a:effectLst/>
              </a:rPr>
              <a:t>dépassent</a:t>
            </a:r>
            <a:r>
              <a:rPr lang="en-US" dirty="0">
                <a:effectLst/>
              </a:rPr>
              <a:t> un </a:t>
            </a:r>
            <a:r>
              <a:rPr lang="en-US" dirty="0" err="1">
                <a:effectLst/>
              </a:rPr>
              <a:t>seuil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prédéterminé</a:t>
            </a:r>
            <a:r>
              <a:rPr lang="en-US" dirty="0">
                <a:effectLst/>
              </a:rPr>
              <a:t>. </a:t>
            </a:r>
          </a:p>
          <a:p>
            <a:pPr lvl="1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couverture </a:t>
            </a:r>
            <a:r>
              <a:rPr lang="en-US" dirty="0" err="1">
                <a:effectLst/>
              </a:rPr>
              <a:t>agrégée</a:t>
            </a:r>
            <a:r>
              <a:rPr lang="en-US" dirty="0">
                <a:effectLst/>
              </a:rPr>
              <a:t>: le bond ne </a:t>
            </a:r>
            <a:r>
              <a:rPr lang="en-US" dirty="0" err="1">
                <a:effectLst/>
              </a:rPr>
              <a:t>paie</a:t>
            </a:r>
            <a:r>
              <a:rPr lang="en-US" dirty="0">
                <a:effectLst/>
              </a:rPr>
              <a:t> que </a:t>
            </a:r>
            <a:r>
              <a:rPr lang="en-US" dirty="0" err="1">
                <a:effectLst/>
              </a:rPr>
              <a:t>si</a:t>
            </a:r>
            <a:r>
              <a:rPr lang="en-US" dirty="0">
                <a:effectLst/>
              </a:rPr>
              <a:t> le total </a:t>
            </a:r>
            <a:r>
              <a:rPr lang="en-US" dirty="0" err="1">
                <a:effectLst/>
              </a:rPr>
              <a:t>cumulatif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pertes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provenant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plusieurs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événements</a:t>
            </a:r>
            <a:r>
              <a:rPr lang="en-US" dirty="0">
                <a:effectLst/>
              </a:rPr>
              <a:t> sur </a:t>
            </a:r>
            <a:r>
              <a:rPr lang="en-US" dirty="0" err="1">
                <a:effectLst/>
              </a:rPr>
              <a:t>une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période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spécifiée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dépasse</a:t>
            </a:r>
            <a:r>
              <a:rPr lang="en-US" dirty="0">
                <a:effectLst/>
              </a:rPr>
              <a:t> le </a:t>
            </a:r>
            <a:r>
              <a:rPr lang="en-US" dirty="0" err="1">
                <a:effectLst/>
              </a:rPr>
              <a:t>seuil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51E6AF71-5AB4-8DF2-55C1-62BDD02E757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>
                    <a:lumMod val="65000"/>
                  </a:schemeClr>
                </a:solidFill>
              </a:rPr>
              <a:t>6</a:t>
            </a:fld>
            <a:endParaRPr lang="fr-FR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0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200"/>
              <a:t>Cat Bond triggers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43223"/>
            <a:ext cx="9144313" cy="2200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3772" cy="210185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Google Shape;93;p18"/>
          <p:cNvSpPr txBox="1"/>
          <p:nvPr/>
        </p:nvSpPr>
        <p:spPr>
          <a:xfrm>
            <a:off x="486697" y="1911210"/>
            <a:ext cx="7630843" cy="274401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4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principaux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types de Cat bonds:</a:t>
            </a:r>
          </a:p>
          <a:p>
            <a:pPr marL="457200" lvl="0" indent="-3048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Cat Bonds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indemnitaires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: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basés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sur les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pertes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réelles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du sponsor</a:t>
            </a:r>
          </a:p>
          <a:p>
            <a:pPr marL="457200" lvl="0" indent="-3048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Cat Bonds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indexés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:</a:t>
            </a:r>
          </a:p>
          <a:p>
            <a:pPr marL="914400" lvl="1" indent="-3048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Parametric: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basés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sur des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paramètres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physiques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prédéfinis</a:t>
            </a:r>
            <a:endParaRPr lang="en-US" sz="1100" dirty="0">
              <a:solidFill>
                <a:schemeClr val="bg1"/>
              </a:solidFill>
              <a:latin typeface="+mj-lt"/>
              <a:ea typeface="+mj-ea"/>
              <a:cs typeface="+mj-cs"/>
              <a:sym typeface="Proxima Nova"/>
            </a:endParaRPr>
          </a:p>
          <a:p>
            <a:pPr marL="914400" lvl="1" indent="-3048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Industry loss index: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basés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sur les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pertes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réelles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subies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par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l’ensemble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de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l’industrie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de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l’assurance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. </a:t>
            </a:r>
          </a:p>
          <a:p>
            <a:pPr marL="914400" lvl="1" indent="-3048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Modeled loss index: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basés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sur les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pertes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estimées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du sponsor (estimations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faites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par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une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agence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 de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modélisation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roxima Nova"/>
              </a:rPr>
              <a:t>)</a:t>
            </a:r>
          </a:p>
          <a:p>
            <a:pPr marL="457200" lv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43F05A8-044D-302A-1326-01243015E5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>
                    <a:lumMod val="65000"/>
                  </a:schemeClr>
                </a:solidFill>
              </a:rPr>
              <a:t>7</a:t>
            </a:fld>
            <a:endParaRPr lang="fr-FR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6" name="Freeform: Shape 14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827484" y="339538"/>
            <a:ext cx="6710641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Risque de base et transparence d’un Cat Bond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827484" y="2072640"/>
            <a:ext cx="6709905" cy="261365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111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Risque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de base :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risque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qu’il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y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ait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un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écart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entre le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coût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réel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d’un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sinistre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et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montant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de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l’indemnisation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accordée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au sponsor.</a:t>
            </a:r>
          </a:p>
          <a:p>
            <a:pPr marL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  <a:sym typeface="Proxima Nova"/>
            </a:endParaRPr>
          </a:p>
          <a:p>
            <a:pPr marL="457200" lvl="0" indent="-3111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Une transaction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transparente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est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une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transaction dans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laquelle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l’investisseur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peut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facilement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quantifier et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vérifier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la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perte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réalisée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 par </a:t>
            </a:r>
            <a:r>
              <a:rPr lang="en-US" dirty="0" err="1">
                <a:latin typeface="+mj-lt"/>
                <a:ea typeface="+mj-ea"/>
                <a:cs typeface="+mj-cs"/>
                <a:sym typeface="Proxima Nova"/>
              </a:rPr>
              <a:t>l’émetteur</a:t>
            </a:r>
            <a:r>
              <a:rPr lang="en-US" dirty="0">
                <a:latin typeface="+mj-lt"/>
                <a:ea typeface="+mj-ea"/>
                <a:cs typeface="+mj-cs"/>
                <a:sym typeface="Proxima Nova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DAB86DE-5445-11D2-C550-1CF275337B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450009-B28F-145E-4F31-AB1FB8ED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300"/>
              <a:t>Risque de base et transparence d’un Cat Bond</a:t>
            </a:r>
            <a:endParaRPr lang="en-US" sz="23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AF27BB-7AF9-390E-1CEA-6D9F60F5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698" y="1828800"/>
            <a:ext cx="2629120" cy="2839064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>
                <a:sym typeface="Proxima Nova"/>
              </a:rPr>
              <a:t>Le Cat bond paramétrique est le plus avantageux pour les investisseurs car basé sur des paramètres physiques prédéfinis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>
                <a:sym typeface="Proxima Nova"/>
              </a:rPr>
              <a:t>Le Cat bond indemnitaire est le plus avantageux pour le sponsor car indexé sur ses pertes réelles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400">
              <a:sym typeface="Proxima Nova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103;p19">
            <a:extLst>
              <a:ext uri="{FF2B5EF4-FFF2-40B4-BE49-F238E27FC236}">
                <a16:creationId xmlns:a16="http://schemas.microsoft.com/office/drawing/2014/main" id="{9E599229-5440-6686-98CB-B8D844983292}"/>
              </a:ext>
            </a:extLst>
          </p:cNvPr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206239" y="945648"/>
            <a:ext cx="4211126" cy="3137288"/>
          </a:xfrm>
          <a:prstGeom prst="rect">
            <a:avLst/>
          </a:prstGeom>
          <a:noFill/>
          <a:effectLst/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C0031F-293B-AD25-590F-378E0A5488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>
                    <a:lumMod val="65000"/>
                  </a:schemeClr>
                </a:solidFill>
              </a:rPr>
              <a:t>9</a:t>
            </a:fld>
            <a:endParaRPr lang="fr-FR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67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1041</Words>
  <Application>Microsoft Office PowerPoint</Application>
  <PresentationFormat>Affichage à l'écran (16:9)</PresentationFormat>
  <Paragraphs>176</Paragraphs>
  <Slides>25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Calibri</vt:lpstr>
      <vt:lpstr>Arial</vt:lpstr>
      <vt:lpstr>Wingdings 3</vt:lpstr>
      <vt:lpstr>Courier New</vt:lpstr>
      <vt:lpstr>Century Gothic</vt:lpstr>
      <vt:lpstr>Proxima Nova</vt:lpstr>
      <vt:lpstr>Ion</vt:lpstr>
      <vt:lpstr>CAT BOND  mono-péril</vt:lpstr>
      <vt:lpstr>Sommaire</vt:lpstr>
      <vt:lpstr>Évolution du marché des Cat Bonds </vt:lpstr>
      <vt:lpstr>Évolution du marché des Cat Bonds </vt:lpstr>
      <vt:lpstr>Évolution du marché des Cat Bonds </vt:lpstr>
      <vt:lpstr>Types de couverture</vt:lpstr>
      <vt:lpstr>Cat Bond triggers</vt:lpstr>
      <vt:lpstr>Risque de base et transparence d’un Cat Bond</vt:lpstr>
      <vt:lpstr>Risque de base et transparence d’un Cat Bond</vt:lpstr>
      <vt:lpstr>ETUDES DE CAS </vt:lpstr>
      <vt:lpstr>IBIS RE II LTD </vt:lpstr>
      <vt:lpstr>Résumé de la transaction  </vt:lpstr>
      <vt:lpstr>Tranches du CAT Bond</vt:lpstr>
      <vt:lpstr>Présentation PowerPoint</vt:lpstr>
      <vt:lpstr>CAT BOND CHILE EARTHQUAKE </vt:lpstr>
      <vt:lpstr>Résumé de la transaction  </vt:lpstr>
      <vt:lpstr>Structure de la transaction</vt:lpstr>
      <vt:lpstr>Objectifs du Cat bond</vt:lpstr>
      <vt:lpstr>Objectifs du Cat bond</vt:lpstr>
      <vt:lpstr>Type d’investisseurs </vt:lpstr>
      <vt:lpstr>Statistiques du risque  </vt:lpstr>
      <vt:lpstr>Avantages et inconvénients d’un Cat Bond  </vt:lpstr>
      <vt:lpstr>Sources</vt:lpstr>
      <vt:lpstr>ANNEXE  </vt:lpstr>
      <vt:lpstr>Modélisation des catastrophes naturelles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BONDS mono-périls</dc:title>
  <cp:lastModifiedBy>tareq chemseddine</cp:lastModifiedBy>
  <cp:revision>10</cp:revision>
  <dcterms:modified xsi:type="dcterms:W3CDTF">2023-12-14T13:23:27Z</dcterms:modified>
</cp:coreProperties>
</file>