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Lst>
  <p:sldSz cx="18288000" cy="10287000"/>
  <p:notesSz cx="6858000" cy="9144000"/>
  <p:embeddedFontLst>
    <p:embeddedFont>
      <p:font typeface="Arimo" panose="020B0604020202020204" charset="0"/>
      <p:regular r:id="rId23"/>
      <p:bold r:id="rId24"/>
      <p:italic r:id="rId25"/>
      <p:boldItalic r:id="rId26"/>
    </p:embeddedFont>
    <p:embeddedFont>
      <p:font typeface="Calibri" panose="020F0502020204030204" pitchFamily="34" charset="0"/>
      <p:regular r:id="rId27"/>
      <p:bold r:id="rId28"/>
      <p:italic r:id="rId29"/>
      <p:boldItalic r:id="rId30"/>
    </p:embeddedFont>
    <p:embeddedFont>
      <p:font typeface="Cambria Math" panose="02040503050406030204" pitchFamily="18" charset="0"/>
      <p:regular r:id="rId31"/>
    </p:embeddedFont>
    <p:embeddedFont>
      <p:font typeface="DM Sans" pitchFamily="2" charset="0"/>
      <p:regular r:id="rId32"/>
      <p:bold r:id="rId33"/>
      <p:italic r:id="rId34"/>
      <p:boldItalic r:id="rId35"/>
    </p:embeddedFont>
    <p:embeddedFont>
      <p:font typeface="Poppins" panose="00000500000000000000" pitchFamily="2" charset="0"/>
      <p:regular r:id="rId36"/>
      <p:bold r:id="rId37"/>
      <p:italic r:id="rId38"/>
      <p:boldItalic r:id="rId39"/>
    </p:embeddedFont>
    <p:embeddedFont>
      <p:font typeface="Poppins Light" panose="00000400000000000000" pitchFamily="2" charset="0"/>
      <p:regular r:id="rId40"/>
      <p:bold r:id="rId41"/>
      <p:italic r:id="rId42"/>
      <p:boldItalic r:id="rId43"/>
    </p:embeddedFont>
    <p:embeddedFont>
      <p:font typeface="Syne"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ED73BB1-2A71-4503-B5BD-D4FCB5BCC57C}">
  <a:tblStyle styleId="{0ED73BB1-2A71-4503-B5BD-D4FCB5BCC57C}"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94" autoAdjust="0"/>
  </p:normalViewPr>
  <p:slideViewPr>
    <p:cSldViewPr snapToGrid="0">
      <p:cViewPr varScale="1">
        <p:scale>
          <a:sx n="36" d="100"/>
          <a:sy n="36" d="100"/>
        </p:scale>
        <p:origin x="114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font" Target="fonts/font20.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7.fntdata"/><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45" Type="http://schemas.openxmlformats.org/officeDocument/2006/relationships/font" Target="fonts/font2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font" Target="fonts/font2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font" Target="fonts/font21.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660C3F-FF7E-4261-85D0-383245242DB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3EBC6207-18DD-4C09-8387-FA202D6F25A4}">
      <dgm:prSet phldrT="[Text]"/>
      <dgm:spPr/>
      <dgm:t>
        <a:bodyPr/>
        <a:lstStyle/>
        <a:p>
          <a:r>
            <a:rPr lang="en-AU" dirty="0"/>
            <a:t>Rendement attractif</a:t>
          </a:r>
        </a:p>
      </dgm:t>
    </dgm:pt>
    <dgm:pt modelId="{52421767-B7BE-47A3-B0B0-F9218D081D54}" type="parTrans" cxnId="{7845738B-B807-4B1A-B5F8-037FF67E2027}">
      <dgm:prSet/>
      <dgm:spPr/>
      <dgm:t>
        <a:bodyPr/>
        <a:lstStyle/>
        <a:p>
          <a:endParaRPr lang="en-AU"/>
        </a:p>
      </dgm:t>
    </dgm:pt>
    <dgm:pt modelId="{1744505C-BDAC-4284-BE42-9DEBF1A19234}" type="sibTrans" cxnId="{7845738B-B807-4B1A-B5F8-037FF67E2027}">
      <dgm:prSet/>
      <dgm:spPr/>
      <dgm:t>
        <a:bodyPr/>
        <a:lstStyle/>
        <a:p>
          <a:endParaRPr lang="en-AU"/>
        </a:p>
      </dgm:t>
    </dgm:pt>
    <dgm:pt modelId="{028A5B97-8F23-4CD4-A685-F8DB0DF95985}">
      <dgm:prSet phldrT="[Text]"/>
      <dgm:spPr/>
      <dgm:t>
        <a:bodyPr/>
        <a:lstStyle/>
        <a:p>
          <a:r>
            <a:rPr lang="en-AU" dirty="0"/>
            <a:t>Correlation faible avec les marchés financiers traditionnels  </a:t>
          </a:r>
        </a:p>
      </dgm:t>
    </dgm:pt>
    <dgm:pt modelId="{CD656D46-AFE6-4309-B024-7EE5B806A2BB}" type="parTrans" cxnId="{277662E8-1B87-46E9-85F5-36E48308166D}">
      <dgm:prSet/>
      <dgm:spPr/>
      <dgm:t>
        <a:bodyPr/>
        <a:lstStyle/>
        <a:p>
          <a:endParaRPr lang="en-AU"/>
        </a:p>
      </dgm:t>
    </dgm:pt>
    <dgm:pt modelId="{5B4A5639-A2DC-41F9-A297-6878422C3688}" type="sibTrans" cxnId="{277662E8-1B87-46E9-85F5-36E48308166D}">
      <dgm:prSet/>
      <dgm:spPr/>
      <dgm:t>
        <a:bodyPr/>
        <a:lstStyle/>
        <a:p>
          <a:endParaRPr lang="en-AU"/>
        </a:p>
      </dgm:t>
    </dgm:pt>
    <dgm:pt modelId="{073033A0-B050-4195-9D57-6C0064DD47E3}">
      <dgm:prSet phldrT="[Text]"/>
      <dgm:spPr/>
      <dgm:t>
        <a:bodyPr/>
        <a:lstStyle/>
        <a:p>
          <a:r>
            <a:rPr lang="en-AU" dirty="0"/>
            <a:t>Diversification du portefeuille d’investissements </a:t>
          </a:r>
        </a:p>
      </dgm:t>
    </dgm:pt>
    <dgm:pt modelId="{639DC9CA-302B-42F6-9481-1DF81CBABA56}" type="parTrans" cxnId="{3C976343-8605-4721-8673-36F5D70F1BE6}">
      <dgm:prSet/>
      <dgm:spPr/>
      <dgm:t>
        <a:bodyPr/>
        <a:lstStyle/>
        <a:p>
          <a:endParaRPr lang="en-AU"/>
        </a:p>
      </dgm:t>
    </dgm:pt>
    <dgm:pt modelId="{FBCB6BCD-B329-496E-BD34-DA49C905A6D2}" type="sibTrans" cxnId="{3C976343-8605-4721-8673-36F5D70F1BE6}">
      <dgm:prSet/>
      <dgm:spPr/>
      <dgm:t>
        <a:bodyPr/>
        <a:lstStyle/>
        <a:p>
          <a:endParaRPr lang="en-AU"/>
        </a:p>
      </dgm:t>
    </dgm:pt>
    <dgm:pt modelId="{4BAD9F3D-4EF1-496B-80DF-293FB57695D1}">
      <dgm:prSet phldrT="[Text]"/>
      <dgm:spPr/>
      <dgm:t>
        <a:bodyPr/>
        <a:lstStyle/>
        <a:p>
          <a:r>
            <a:rPr lang="en-AU" dirty="0"/>
            <a:t>Profondeur des marchés financiers </a:t>
          </a:r>
        </a:p>
      </dgm:t>
    </dgm:pt>
    <dgm:pt modelId="{F0EA2140-4E0E-4DF9-9D57-7E0F7C46A7B8}" type="parTrans" cxnId="{3DB40971-565C-4D8C-AE5B-020C3B13AC47}">
      <dgm:prSet/>
      <dgm:spPr/>
      <dgm:t>
        <a:bodyPr/>
        <a:lstStyle/>
        <a:p>
          <a:endParaRPr lang="en-AU"/>
        </a:p>
      </dgm:t>
    </dgm:pt>
    <dgm:pt modelId="{E0C66567-B4D8-4E07-A284-2CBFBDE1ED86}" type="sibTrans" cxnId="{3DB40971-565C-4D8C-AE5B-020C3B13AC47}">
      <dgm:prSet/>
      <dgm:spPr/>
      <dgm:t>
        <a:bodyPr/>
        <a:lstStyle/>
        <a:p>
          <a:endParaRPr lang="en-AU"/>
        </a:p>
      </dgm:t>
    </dgm:pt>
    <dgm:pt modelId="{00B6FE0B-47FC-4B8B-97DE-493012DAAE01}">
      <dgm:prSet phldrT="[Text]"/>
      <dgm:spPr/>
      <dgm:t>
        <a:bodyPr/>
        <a:lstStyle/>
        <a:p>
          <a:r>
            <a:rPr lang="en-AU" dirty="0"/>
            <a:t>Couverture </a:t>
          </a:r>
          <a:r>
            <a:rPr lang="en-AU" dirty="0" err="1"/>
            <a:t>collatéralisée</a:t>
          </a:r>
          <a:r>
            <a:rPr lang="en-AU" dirty="0"/>
            <a:t> et sécurisée sur une période pluriannuelle </a:t>
          </a:r>
        </a:p>
      </dgm:t>
    </dgm:pt>
    <dgm:pt modelId="{54CF775F-DF2C-4D66-830A-72F2FB7BF0E9}" type="parTrans" cxnId="{BCE196A0-B0D5-4A39-9AA2-C7FE00E4FC2A}">
      <dgm:prSet/>
      <dgm:spPr/>
      <dgm:t>
        <a:bodyPr/>
        <a:lstStyle/>
        <a:p>
          <a:endParaRPr lang="en-AU"/>
        </a:p>
      </dgm:t>
    </dgm:pt>
    <dgm:pt modelId="{6FD33B98-8D2E-4928-B8CA-A4814CF468EB}" type="sibTrans" cxnId="{BCE196A0-B0D5-4A39-9AA2-C7FE00E4FC2A}">
      <dgm:prSet/>
      <dgm:spPr/>
      <dgm:t>
        <a:bodyPr/>
        <a:lstStyle/>
        <a:p>
          <a:endParaRPr lang="en-AU"/>
        </a:p>
      </dgm:t>
    </dgm:pt>
    <dgm:pt modelId="{B8A3D363-9AC9-4951-94FC-B23CD5758200}" type="pres">
      <dgm:prSet presAssocID="{86660C3F-FF7E-4261-85D0-383245242DB7}" presName="linear" presStyleCnt="0">
        <dgm:presLayoutVars>
          <dgm:dir/>
          <dgm:animLvl val="lvl"/>
          <dgm:resizeHandles val="exact"/>
        </dgm:presLayoutVars>
      </dgm:prSet>
      <dgm:spPr/>
    </dgm:pt>
    <dgm:pt modelId="{99D98F62-AAC8-4295-94A5-E64416DEA788}" type="pres">
      <dgm:prSet presAssocID="{3EBC6207-18DD-4C09-8387-FA202D6F25A4}" presName="parentLin" presStyleCnt="0"/>
      <dgm:spPr/>
    </dgm:pt>
    <dgm:pt modelId="{0F7B78DE-9701-42AF-9817-CB6003431654}" type="pres">
      <dgm:prSet presAssocID="{3EBC6207-18DD-4C09-8387-FA202D6F25A4}" presName="parentLeftMargin" presStyleLbl="node1" presStyleIdx="0" presStyleCnt="5"/>
      <dgm:spPr/>
    </dgm:pt>
    <dgm:pt modelId="{E2EA4244-0F18-41E3-8F41-2C20B5ADA6D4}" type="pres">
      <dgm:prSet presAssocID="{3EBC6207-18DD-4C09-8387-FA202D6F25A4}" presName="parentText" presStyleLbl="node1" presStyleIdx="0" presStyleCnt="5">
        <dgm:presLayoutVars>
          <dgm:chMax val="0"/>
          <dgm:bulletEnabled val="1"/>
        </dgm:presLayoutVars>
      </dgm:prSet>
      <dgm:spPr/>
    </dgm:pt>
    <dgm:pt modelId="{594CF1A7-1437-4903-943E-E2E9F9A0D2C5}" type="pres">
      <dgm:prSet presAssocID="{3EBC6207-18DD-4C09-8387-FA202D6F25A4}" presName="negativeSpace" presStyleCnt="0"/>
      <dgm:spPr/>
    </dgm:pt>
    <dgm:pt modelId="{A7847A63-F520-4B15-A73C-4B6642760515}" type="pres">
      <dgm:prSet presAssocID="{3EBC6207-18DD-4C09-8387-FA202D6F25A4}" presName="childText" presStyleLbl="conFgAcc1" presStyleIdx="0" presStyleCnt="5">
        <dgm:presLayoutVars>
          <dgm:bulletEnabled val="1"/>
        </dgm:presLayoutVars>
      </dgm:prSet>
      <dgm:spPr/>
    </dgm:pt>
    <dgm:pt modelId="{95487422-618D-4919-8F7E-5A9462FAD49E}" type="pres">
      <dgm:prSet presAssocID="{1744505C-BDAC-4284-BE42-9DEBF1A19234}" presName="spaceBetweenRectangles" presStyleCnt="0"/>
      <dgm:spPr/>
    </dgm:pt>
    <dgm:pt modelId="{DDA2CF8F-45D0-4CA3-98CF-D734F6FC6AAC}" type="pres">
      <dgm:prSet presAssocID="{028A5B97-8F23-4CD4-A685-F8DB0DF95985}" presName="parentLin" presStyleCnt="0"/>
      <dgm:spPr/>
    </dgm:pt>
    <dgm:pt modelId="{5FDC6693-0EE4-4499-9101-2F63F171D33F}" type="pres">
      <dgm:prSet presAssocID="{028A5B97-8F23-4CD4-A685-F8DB0DF95985}" presName="parentLeftMargin" presStyleLbl="node1" presStyleIdx="0" presStyleCnt="5"/>
      <dgm:spPr/>
    </dgm:pt>
    <dgm:pt modelId="{53F9B4E5-F5BE-4316-82A6-919A69931EA5}" type="pres">
      <dgm:prSet presAssocID="{028A5B97-8F23-4CD4-A685-F8DB0DF95985}" presName="parentText" presStyleLbl="node1" presStyleIdx="1" presStyleCnt="5">
        <dgm:presLayoutVars>
          <dgm:chMax val="0"/>
          <dgm:bulletEnabled val="1"/>
        </dgm:presLayoutVars>
      </dgm:prSet>
      <dgm:spPr/>
    </dgm:pt>
    <dgm:pt modelId="{B3E140D9-F335-4FF7-A43D-556BFE2E4123}" type="pres">
      <dgm:prSet presAssocID="{028A5B97-8F23-4CD4-A685-F8DB0DF95985}" presName="negativeSpace" presStyleCnt="0"/>
      <dgm:spPr/>
    </dgm:pt>
    <dgm:pt modelId="{1944CEA1-C319-4615-98F6-2786004CD7C6}" type="pres">
      <dgm:prSet presAssocID="{028A5B97-8F23-4CD4-A685-F8DB0DF95985}" presName="childText" presStyleLbl="conFgAcc1" presStyleIdx="1" presStyleCnt="5">
        <dgm:presLayoutVars>
          <dgm:bulletEnabled val="1"/>
        </dgm:presLayoutVars>
      </dgm:prSet>
      <dgm:spPr/>
    </dgm:pt>
    <dgm:pt modelId="{C9DDE96E-343F-4E24-B20E-18C539103FBA}" type="pres">
      <dgm:prSet presAssocID="{5B4A5639-A2DC-41F9-A297-6878422C3688}" presName="spaceBetweenRectangles" presStyleCnt="0"/>
      <dgm:spPr/>
    </dgm:pt>
    <dgm:pt modelId="{DA70E394-3667-406D-9486-91E0B48B2456}" type="pres">
      <dgm:prSet presAssocID="{073033A0-B050-4195-9D57-6C0064DD47E3}" presName="parentLin" presStyleCnt="0"/>
      <dgm:spPr/>
    </dgm:pt>
    <dgm:pt modelId="{A801A871-9740-4357-965E-4D875C53B7B6}" type="pres">
      <dgm:prSet presAssocID="{073033A0-B050-4195-9D57-6C0064DD47E3}" presName="parentLeftMargin" presStyleLbl="node1" presStyleIdx="1" presStyleCnt="5"/>
      <dgm:spPr/>
    </dgm:pt>
    <dgm:pt modelId="{49671AA6-49B4-4C3E-BDC0-FCE86D6DBC43}" type="pres">
      <dgm:prSet presAssocID="{073033A0-B050-4195-9D57-6C0064DD47E3}" presName="parentText" presStyleLbl="node1" presStyleIdx="2" presStyleCnt="5">
        <dgm:presLayoutVars>
          <dgm:chMax val="0"/>
          <dgm:bulletEnabled val="1"/>
        </dgm:presLayoutVars>
      </dgm:prSet>
      <dgm:spPr/>
    </dgm:pt>
    <dgm:pt modelId="{8959A5E9-D62B-4FC0-A2FA-357EA7BECA8B}" type="pres">
      <dgm:prSet presAssocID="{073033A0-B050-4195-9D57-6C0064DD47E3}" presName="negativeSpace" presStyleCnt="0"/>
      <dgm:spPr/>
    </dgm:pt>
    <dgm:pt modelId="{04497B12-9D34-4B68-92DD-797E12AF00EE}" type="pres">
      <dgm:prSet presAssocID="{073033A0-B050-4195-9D57-6C0064DD47E3}" presName="childText" presStyleLbl="conFgAcc1" presStyleIdx="2" presStyleCnt="5">
        <dgm:presLayoutVars>
          <dgm:bulletEnabled val="1"/>
        </dgm:presLayoutVars>
      </dgm:prSet>
      <dgm:spPr/>
    </dgm:pt>
    <dgm:pt modelId="{CC902B56-59EB-461F-B473-19E8E042F4EF}" type="pres">
      <dgm:prSet presAssocID="{FBCB6BCD-B329-496E-BD34-DA49C905A6D2}" presName="spaceBetweenRectangles" presStyleCnt="0"/>
      <dgm:spPr/>
    </dgm:pt>
    <dgm:pt modelId="{C40C99EA-968F-43AB-9655-0113B3EC4062}" type="pres">
      <dgm:prSet presAssocID="{4BAD9F3D-4EF1-496B-80DF-293FB57695D1}" presName="parentLin" presStyleCnt="0"/>
      <dgm:spPr/>
    </dgm:pt>
    <dgm:pt modelId="{09A6F58F-2493-477F-A8F0-CC496E2475E6}" type="pres">
      <dgm:prSet presAssocID="{4BAD9F3D-4EF1-496B-80DF-293FB57695D1}" presName="parentLeftMargin" presStyleLbl="node1" presStyleIdx="2" presStyleCnt="5"/>
      <dgm:spPr/>
    </dgm:pt>
    <dgm:pt modelId="{8D2F1571-45F3-4B82-BF8D-DDABE436364D}" type="pres">
      <dgm:prSet presAssocID="{4BAD9F3D-4EF1-496B-80DF-293FB57695D1}" presName="parentText" presStyleLbl="node1" presStyleIdx="3" presStyleCnt="5">
        <dgm:presLayoutVars>
          <dgm:chMax val="0"/>
          <dgm:bulletEnabled val="1"/>
        </dgm:presLayoutVars>
      </dgm:prSet>
      <dgm:spPr/>
    </dgm:pt>
    <dgm:pt modelId="{28AA1962-95B1-4200-AECB-EACAD7AA311F}" type="pres">
      <dgm:prSet presAssocID="{4BAD9F3D-4EF1-496B-80DF-293FB57695D1}" presName="negativeSpace" presStyleCnt="0"/>
      <dgm:spPr/>
    </dgm:pt>
    <dgm:pt modelId="{FE8D9008-B135-4D9B-96E5-BCEEB25EDBF0}" type="pres">
      <dgm:prSet presAssocID="{4BAD9F3D-4EF1-496B-80DF-293FB57695D1}" presName="childText" presStyleLbl="conFgAcc1" presStyleIdx="3" presStyleCnt="5">
        <dgm:presLayoutVars>
          <dgm:bulletEnabled val="1"/>
        </dgm:presLayoutVars>
      </dgm:prSet>
      <dgm:spPr/>
    </dgm:pt>
    <dgm:pt modelId="{D9837225-F9C9-4CB6-88CB-59D928FD3AF5}" type="pres">
      <dgm:prSet presAssocID="{E0C66567-B4D8-4E07-A284-2CBFBDE1ED86}" presName="spaceBetweenRectangles" presStyleCnt="0"/>
      <dgm:spPr/>
    </dgm:pt>
    <dgm:pt modelId="{CB2C4611-D90C-46F0-832D-4E8232B038C4}" type="pres">
      <dgm:prSet presAssocID="{00B6FE0B-47FC-4B8B-97DE-493012DAAE01}" presName="parentLin" presStyleCnt="0"/>
      <dgm:spPr/>
    </dgm:pt>
    <dgm:pt modelId="{FE9DCEB8-FE33-461C-B004-E6B79D7FDE94}" type="pres">
      <dgm:prSet presAssocID="{00B6FE0B-47FC-4B8B-97DE-493012DAAE01}" presName="parentLeftMargin" presStyleLbl="node1" presStyleIdx="3" presStyleCnt="5"/>
      <dgm:spPr/>
    </dgm:pt>
    <dgm:pt modelId="{331E62C9-734E-44AC-9B6B-43904C58CCB7}" type="pres">
      <dgm:prSet presAssocID="{00B6FE0B-47FC-4B8B-97DE-493012DAAE01}" presName="parentText" presStyleLbl="node1" presStyleIdx="4" presStyleCnt="5">
        <dgm:presLayoutVars>
          <dgm:chMax val="0"/>
          <dgm:bulletEnabled val="1"/>
        </dgm:presLayoutVars>
      </dgm:prSet>
      <dgm:spPr/>
    </dgm:pt>
    <dgm:pt modelId="{EA6339C8-4454-482E-9E35-707DACEF884C}" type="pres">
      <dgm:prSet presAssocID="{00B6FE0B-47FC-4B8B-97DE-493012DAAE01}" presName="negativeSpace" presStyleCnt="0"/>
      <dgm:spPr/>
    </dgm:pt>
    <dgm:pt modelId="{0BD66484-1FD8-49FF-A0C4-D028762CC153}" type="pres">
      <dgm:prSet presAssocID="{00B6FE0B-47FC-4B8B-97DE-493012DAAE01}" presName="childText" presStyleLbl="conFgAcc1" presStyleIdx="4" presStyleCnt="5">
        <dgm:presLayoutVars>
          <dgm:bulletEnabled val="1"/>
        </dgm:presLayoutVars>
      </dgm:prSet>
      <dgm:spPr/>
    </dgm:pt>
  </dgm:ptLst>
  <dgm:cxnLst>
    <dgm:cxn modelId="{616DA001-B450-4D6E-B292-13DD0F2B0B3E}" type="presOf" srcId="{00B6FE0B-47FC-4B8B-97DE-493012DAAE01}" destId="{FE9DCEB8-FE33-461C-B004-E6B79D7FDE94}" srcOrd="0" destOrd="0" presId="urn:microsoft.com/office/officeart/2005/8/layout/list1"/>
    <dgm:cxn modelId="{0659B43C-9823-4950-A674-8CE020E56B0E}" type="presOf" srcId="{3EBC6207-18DD-4C09-8387-FA202D6F25A4}" destId="{E2EA4244-0F18-41E3-8F41-2C20B5ADA6D4}" srcOrd="1" destOrd="0" presId="urn:microsoft.com/office/officeart/2005/8/layout/list1"/>
    <dgm:cxn modelId="{3C976343-8605-4721-8673-36F5D70F1BE6}" srcId="{86660C3F-FF7E-4261-85D0-383245242DB7}" destId="{073033A0-B050-4195-9D57-6C0064DD47E3}" srcOrd="2" destOrd="0" parTransId="{639DC9CA-302B-42F6-9481-1DF81CBABA56}" sibTransId="{FBCB6BCD-B329-496E-BD34-DA49C905A6D2}"/>
    <dgm:cxn modelId="{A81E8746-62B6-43B1-AC5F-C59C4A3EEEDA}" type="presOf" srcId="{028A5B97-8F23-4CD4-A685-F8DB0DF95985}" destId="{5FDC6693-0EE4-4499-9101-2F63F171D33F}" srcOrd="0" destOrd="0" presId="urn:microsoft.com/office/officeart/2005/8/layout/list1"/>
    <dgm:cxn modelId="{28B0F34E-4C50-4769-BFDD-74CC4EADD591}" type="presOf" srcId="{073033A0-B050-4195-9D57-6C0064DD47E3}" destId="{A801A871-9740-4357-965E-4D875C53B7B6}" srcOrd="0" destOrd="0" presId="urn:microsoft.com/office/officeart/2005/8/layout/list1"/>
    <dgm:cxn modelId="{3DB40971-565C-4D8C-AE5B-020C3B13AC47}" srcId="{86660C3F-FF7E-4261-85D0-383245242DB7}" destId="{4BAD9F3D-4EF1-496B-80DF-293FB57695D1}" srcOrd="3" destOrd="0" parTransId="{F0EA2140-4E0E-4DF9-9D57-7E0F7C46A7B8}" sibTransId="{E0C66567-B4D8-4E07-A284-2CBFBDE1ED86}"/>
    <dgm:cxn modelId="{B235B073-0BA5-4D06-977D-2B97F6C8D9EE}" type="presOf" srcId="{073033A0-B050-4195-9D57-6C0064DD47E3}" destId="{49671AA6-49B4-4C3E-BDC0-FCE86D6DBC43}" srcOrd="1" destOrd="0" presId="urn:microsoft.com/office/officeart/2005/8/layout/list1"/>
    <dgm:cxn modelId="{023F697A-F037-45CC-B1DE-F4F1697D806C}" type="presOf" srcId="{3EBC6207-18DD-4C09-8387-FA202D6F25A4}" destId="{0F7B78DE-9701-42AF-9817-CB6003431654}" srcOrd="0" destOrd="0" presId="urn:microsoft.com/office/officeart/2005/8/layout/list1"/>
    <dgm:cxn modelId="{57AAA07A-9FC7-4BC5-A416-032E58B61015}" type="presOf" srcId="{4BAD9F3D-4EF1-496B-80DF-293FB57695D1}" destId="{8D2F1571-45F3-4B82-BF8D-DDABE436364D}" srcOrd="1" destOrd="0" presId="urn:microsoft.com/office/officeart/2005/8/layout/list1"/>
    <dgm:cxn modelId="{82111A80-94B9-42B1-B8D2-3D78C603DF4C}" type="presOf" srcId="{00B6FE0B-47FC-4B8B-97DE-493012DAAE01}" destId="{331E62C9-734E-44AC-9B6B-43904C58CCB7}" srcOrd="1" destOrd="0" presId="urn:microsoft.com/office/officeart/2005/8/layout/list1"/>
    <dgm:cxn modelId="{7845738B-B807-4B1A-B5F8-037FF67E2027}" srcId="{86660C3F-FF7E-4261-85D0-383245242DB7}" destId="{3EBC6207-18DD-4C09-8387-FA202D6F25A4}" srcOrd="0" destOrd="0" parTransId="{52421767-B7BE-47A3-B0B0-F9218D081D54}" sibTransId="{1744505C-BDAC-4284-BE42-9DEBF1A19234}"/>
    <dgm:cxn modelId="{BCE196A0-B0D5-4A39-9AA2-C7FE00E4FC2A}" srcId="{86660C3F-FF7E-4261-85D0-383245242DB7}" destId="{00B6FE0B-47FC-4B8B-97DE-493012DAAE01}" srcOrd="4" destOrd="0" parTransId="{54CF775F-DF2C-4D66-830A-72F2FB7BF0E9}" sibTransId="{6FD33B98-8D2E-4928-B8CA-A4814CF468EB}"/>
    <dgm:cxn modelId="{29CBFABA-C5B5-4CFE-88B9-11C158E1B48E}" type="presOf" srcId="{86660C3F-FF7E-4261-85D0-383245242DB7}" destId="{B8A3D363-9AC9-4951-94FC-B23CD5758200}" srcOrd="0" destOrd="0" presId="urn:microsoft.com/office/officeart/2005/8/layout/list1"/>
    <dgm:cxn modelId="{5AB985C6-68E3-49C4-A68A-5FBDCD2155D6}" type="presOf" srcId="{028A5B97-8F23-4CD4-A685-F8DB0DF95985}" destId="{53F9B4E5-F5BE-4316-82A6-919A69931EA5}" srcOrd="1" destOrd="0" presId="urn:microsoft.com/office/officeart/2005/8/layout/list1"/>
    <dgm:cxn modelId="{277662E8-1B87-46E9-85F5-36E48308166D}" srcId="{86660C3F-FF7E-4261-85D0-383245242DB7}" destId="{028A5B97-8F23-4CD4-A685-F8DB0DF95985}" srcOrd="1" destOrd="0" parTransId="{CD656D46-AFE6-4309-B024-7EE5B806A2BB}" sibTransId="{5B4A5639-A2DC-41F9-A297-6878422C3688}"/>
    <dgm:cxn modelId="{0F3913F9-3287-468A-B53F-C91768A68A70}" type="presOf" srcId="{4BAD9F3D-4EF1-496B-80DF-293FB57695D1}" destId="{09A6F58F-2493-477F-A8F0-CC496E2475E6}" srcOrd="0" destOrd="0" presId="urn:microsoft.com/office/officeart/2005/8/layout/list1"/>
    <dgm:cxn modelId="{9874CAA0-CD2D-4F10-B110-A12C6608FF5B}" type="presParOf" srcId="{B8A3D363-9AC9-4951-94FC-B23CD5758200}" destId="{99D98F62-AAC8-4295-94A5-E64416DEA788}" srcOrd="0" destOrd="0" presId="urn:microsoft.com/office/officeart/2005/8/layout/list1"/>
    <dgm:cxn modelId="{F9B0F0E6-3E63-4F40-9741-A9CFCCD1268F}" type="presParOf" srcId="{99D98F62-AAC8-4295-94A5-E64416DEA788}" destId="{0F7B78DE-9701-42AF-9817-CB6003431654}" srcOrd="0" destOrd="0" presId="urn:microsoft.com/office/officeart/2005/8/layout/list1"/>
    <dgm:cxn modelId="{67993ECC-3C8C-4F18-9CE4-0052C5B23054}" type="presParOf" srcId="{99D98F62-AAC8-4295-94A5-E64416DEA788}" destId="{E2EA4244-0F18-41E3-8F41-2C20B5ADA6D4}" srcOrd="1" destOrd="0" presId="urn:microsoft.com/office/officeart/2005/8/layout/list1"/>
    <dgm:cxn modelId="{50A0DC1A-77FC-4213-859E-ADD9F965A831}" type="presParOf" srcId="{B8A3D363-9AC9-4951-94FC-B23CD5758200}" destId="{594CF1A7-1437-4903-943E-E2E9F9A0D2C5}" srcOrd="1" destOrd="0" presId="urn:microsoft.com/office/officeart/2005/8/layout/list1"/>
    <dgm:cxn modelId="{B9596457-DD5D-4181-8AC3-A5926A30354A}" type="presParOf" srcId="{B8A3D363-9AC9-4951-94FC-B23CD5758200}" destId="{A7847A63-F520-4B15-A73C-4B6642760515}" srcOrd="2" destOrd="0" presId="urn:microsoft.com/office/officeart/2005/8/layout/list1"/>
    <dgm:cxn modelId="{AF33F408-CAC7-4DCF-B8F8-4C67B2ECB6D1}" type="presParOf" srcId="{B8A3D363-9AC9-4951-94FC-B23CD5758200}" destId="{95487422-618D-4919-8F7E-5A9462FAD49E}" srcOrd="3" destOrd="0" presId="urn:microsoft.com/office/officeart/2005/8/layout/list1"/>
    <dgm:cxn modelId="{304D3669-F995-40FB-A6A9-6D049B6D2694}" type="presParOf" srcId="{B8A3D363-9AC9-4951-94FC-B23CD5758200}" destId="{DDA2CF8F-45D0-4CA3-98CF-D734F6FC6AAC}" srcOrd="4" destOrd="0" presId="urn:microsoft.com/office/officeart/2005/8/layout/list1"/>
    <dgm:cxn modelId="{609626EC-3CB8-4B15-8787-1DAC85FE031E}" type="presParOf" srcId="{DDA2CF8F-45D0-4CA3-98CF-D734F6FC6AAC}" destId="{5FDC6693-0EE4-4499-9101-2F63F171D33F}" srcOrd="0" destOrd="0" presId="urn:microsoft.com/office/officeart/2005/8/layout/list1"/>
    <dgm:cxn modelId="{D5E49F32-5A0A-47A2-A847-574EAABC4148}" type="presParOf" srcId="{DDA2CF8F-45D0-4CA3-98CF-D734F6FC6AAC}" destId="{53F9B4E5-F5BE-4316-82A6-919A69931EA5}" srcOrd="1" destOrd="0" presId="urn:microsoft.com/office/officeart/2005/8/layout/list1"/>
    <dgm:cxn modelId="{F2495A24-337E-47F6-ACCD-EFD819C93E3B}" type="presParOf" srcId="{B8A3D363-9AC9-4951-94FC-B23CD5758200}" destId="{B3E140D9-F335-4FF7-A43D-556BFE2E4123}" srcOrd="5" destOrd="0" presId="urn:microsoft.com/office/officeart/2005/8/layout/list1"/>
    <dgm:cxn modelId="{1F7F8905-62DB-483A-BAEB-3D9278120175}" type="presParOf" srcId="{B8A3D363-9AC9-4951-94FC-B23CD5758200}" destId="{1944CEA1-C319-4615-98F6-2786004CD7C6}" srcOrd="6" destOrd="0" presId="urn:microsoft.com/office/officeart/2005/8/layout/list1"/>
    <dgm:cxn modelId="{C0B65A33-E28E-4ABB-81F8-D99BBA14C18B}" type="presParOf" srcId="{B8A3D363-9AC9-4951-94FC-B23CD5758200}" destId="{C9DDE96E-343F-4E24-B20E-18C539103FBA}" srcOrd="7" destOrd="0" presId="urn:microsoft.com/office/officeart/2005/8/layout/list1"/>
    <dgm:cxn modelId="{1436087B-88B1-4D39-AA1D-A08ED7556F7F}" type="presParOf" srcId="{B8A3D363-9AC9-4951-94FC-B23CD5758200}" destId="{DA70E394-3667-406D-9486-91E0B48B2456}" srcOrd="8" destOrd="0" presId="urn:microsoft.com/office/officeart/2005/8/layout/list1"/>
    <dgm:cxn modelId="{7BF49AC8-2FBB-48AC-8E04-7D1B6EE3D161}" type="presParOf" srcId="{DA70E394-3667-406D-9486-91E0B48B2456}" destId="{A801A871-9740-4357-965E-4D875C53B7B6}" srcOrd="0" destOrd="0" presId="urn:microsoft.com/office/officeart/2005/8/layout/list1"/>
    <dgm:cxn modelId="{0A936909-E59F-4C92-89EA-D317C585BC4B}" type="presParOf" srcId="{DA70E394-3667-406D-9486-91E0B48B2456}" destId="{49671AA6-49B4-4C3E-BDC0-FCE86D6DBC43}" srcOrd="1" destOrd="0" presId="urn:microsoft.com/office/officeart/2005/8/layout/list1"/>
    <dgm:cxn modelId="{EE213860-FE81-41AC-ABA8-05153270D7C2}" type="presParOf" srcId="{B8A3D363-9AC9-4951-94FC-B23CD5758200}" destId="{8959A5E9-D62B-4FC0-A2FA-357EA7BECA8B}" srcOrd="9" destOrd="0" presId="urn:microsoft.com/office/officeart/2005/8/layout/list1"/>
    <dgm:cxn modelId="{0F098667-097D-4888-8EC7-BCD0C795D95F}" type="presParOf" srcId="{B8A3D363-9AC9-4951-94FC-B23CD5758200}" destId="{04497B12-9D34-4B68-92DD-797E12AF00EE}" srcOrd="10" destOrd="0" presId="urn:microsoft.com/office/officeart/2005/8/layout/list1"/>
    <dgm:cxn modelId="{6BFD6011-DFD3-4538-B4A0-2F9D6CD96442}" type="presParOf" srcId="{B8A3D363-9AC9-4951-94FC-B23CD5758200}" destId="{CC902B56-59EB-461F-B473-19E8E042F4EF}" srcOrd="11" destOrd="0" presId="urn:microsoft.com/office/officeart/2005/8/layout/list1"/>
    <dgm:cxn modelId="{7025F07A-BEC6-41A0-8FE2-983A889784DC}" type="presParOf" srcId="{B8A3D363-9AC9-4951-94FC-B23CD5758200}" destId="{C40C99EA-968F-43AB-9655-0113B3EC4062}" srcOrd="12" destOrd="0" presId="urn:microsoft.com/office/officeart/2005/8/layout/list1"/>
    <dgm:cxn modelId="{247E39AB-2F44-4248-8B7A-498F5648A240}" type="presParOf" srcId="{C40C99EA-968F-43AB-9655-0113B3EC4062}" destId="{09A6F58F-2493-477F-A8F0-CC496E2475E6}" srcOrd="0" destOrd="0" presId="urn:microsoft.com/office/officeart/2005/8/layout/list1"/>
    <dgm:cxn modelId="{A6BE234F-093A-4C62-8E00-55F8B03B7CE9}" type="presParOf" srcId="{C40C99EA-968F-43AB-9655-0113B3EC4062}" destId="{8D2F1571-45F3-4B82-BF8D-DDABE436364D}" srcOrd="1" destOrd="0" presId="urn:microsoft.com/office/officeart/2005/8/layout/list1"/>
    <dgm:cxn modelId="{30E75B07-82F9-4D63-81AA-2082559D0512}" type="presParOf" srcId="{B8A3D363-9AC9-4951-94FC-B23CD5758200}" destId="{28AA1962-95B1-4200-AECB-EACAD7AA311F}" srcOrd="13" destOrd="0" presId="urn:microsoft.com/office/officeart/2005/8/layout/list1"/>
    <dgm:cxn modelId="{A7FB255B-B532-4931-8C5B-237ED25C48F4}" type="presParOf" srcId="{B8A3D363-9AC9-4951-94FC-B23CD5758200}" destId="{FE8D9008-B135-4D9B-96E5-BCEEB25EDBF0}" srcOrd="14" destOrd="0" presId="urn:microsoft.com/office/officeart/2005/8/layout/list1"/>
    <dgm:cxn modelId="{6C397930-673E-411E-8D95-97EE66360D06}" type="presParOf" srcId="{B8A3D363-9AC9-4951-94FC-B23CD5758200}" destId="{D9837225-F9C9-4CB6-88CB-59D928FD3AF5}" srcOrd="15" destOrd="0" presId="urn:microsoft.com/office/officeart/2005/8/layout/list1"/>
    <dgm:cxn modelId="{FD702C05-F7E0-40DB-BC1A-BF13A8959B28}" type="presParOf" srcId="{B8A3D363-9AC9-4951-94FC-B23CD5758200}" destId="{CB2C4611-D90C-46F0-832D-4E8232B038C4}" srcOrd="16" destOrd="0" presId="urn:microsoft.com/office/officeart/2005/8/layout/list1"/>
    <dgm:cxn modelId="{A5CB307A-6FFD-4E6A-87AC-429FC1276D50}" type="presParOf" srcId="{CB2C4611-D90C-46F0-832D-4E8232B038C4}" destId="{FE9DCEB8-FE33-461C-B004-E6B79D7FDE94}" srcOrd="0" destOrd="0" presId="urn:microsoft.com/office/officeart/2005/8/layout/list1"/>
    <dgm:cxn modelId="{2388B403-9B79-42E3-8DD0-2C9229DEC94F}" type="presParOf" srcId="{CB2C4611-D90C-46F0-832D-4E8232B038C4}" destId="{331E62C9-734E-44AC-9B6B-43904C58CCB7}" srcOrd="1" destOrd="0" presId="urn:microsoft.com/office/officeart/2005/8/layout/list1"/>
    <dgm:cxn modelId="{DE53FE3E-87AE-454F-9497-5600D149E8ED}" type="presParOf" srcId="{B8A3D363-9AC9-4951-94FC-B23CD5758200}" destId="{EA6339C8-4454-482E-9E35-707DACEF884C}" srcOrd="17" destOrd="0" presId="urn:microsoft.com/office/officeart/2005/8/layout/list1"/>
    <dgm:cxn modelId="{1981C36C-E5F1-47D1-AC4C-5A2DB3733C85}" type="presParOf" srcId="{B8A3D363-9AC9-4951-94FC-B23CD5758200}" destId="{0BD66484-1FD8-49FF-A0C4-D028762CC15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660C3F-FF7E-4261-85D0-383245242DB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AU"/>
        </a:p>
      </dgm:t>
    </dgm:pt>
    <dgm:pt modelId="{3EBC6207-18DD-4C09-8387-FA202D6F25A4}">
      <dgm:prSet phldrT="[Text]" custT="1"/>
      <dgm:spPr/>
      <dgm:t>
        <a:bodyPr/>
        <a:lstStyle/>
        <a:p>
          <a:r>
            <a:rPr lang="en-AU" sz="3600" dirty="0"/>
            <a:t>Complexité de l’évaluation des risques</a:t>
          </a:r>
        </a:p>
      </dgm:t>
    </dgm:pt>
    <dgm:pt modelId="{52421767-B7BE-47A3-B0B0-F9218D081D54}" type="parTrans" cxnId="{7845738B-B807-4B1A-B5F8-037FF67E2027}">
      <dgm:prSet/>
      <dgm:spPr/>
      <dgm:t>
        <a:bodyPr/>
        <a:lstStyle/>
        <a:p>
          <a:endParaRPr lang="en-AU" sz="3600"/>
        </a:p>
      </dgm:t>
    </dgm:pt>
    <dgm:pt modelId="{1744505C-BDAC-4284-BE42-9DEBF1A19234}" type="sibTrans" cxnId="{7845738B-B807-4B1A-B5F8-037FF67E2027}">
      <dgm:prSet/>
      <dgm:spPr/>
      <dgm:t>
        <a:bodyPr/>
        <a:lstStyle/>
        <a:p>
          <a:endParaRPr lang="en-AU" sz="3600"/>
        </a:p>
      </dgm:t>
    </dgm:pt>
    <dgm:pt modelId="{028A5B97-8F23-4CD4-A685-F8DB0DF95985}">
      <dgm:prSet phldrT="[Text]" custT="1"/>
      <dgm:spPr/>
      <dgm:t>
        <a:bodyPr/>
        <a:lstStyle/>
        <a:p>
          <a:r>
            <a:rPr lang="en-AU" sz="3600" dirty="0"/>
            <a:t>Liquidité limitée à date </a:t>
          </a:r>
        </a:p>
      </dgm:t>
    </dgm:pt>
    <dgm:pt modelId="{CD656D46-AFE6-4309-B024-7EE5B806A2BB}" type="parTrans" cxnId="{277662E8-1B87-46E9-85F5-36E48308166D}">
      <dgm:prSet/>
      <dgm:spPr/>
      <dgm:t>
        <a:bodyPr/>
        <a:lstStyle/>
        <a:p>
          <a:endParaRPr lang="en-AU" sz="3600"/>
        </a:p>
      </dgm:t>
    </dgm:pt>
    <dgm:pt modelId="{5B4A5639-A2DC-41F9-A297-6878422C3688}" type="sibTrans" cxnId="{277662E8-1B87-46E9-85F5-36E48308166D}">
      <dgm:prSet/>
      <dgm:spPr/>
      <dgm:t>
        <a:bodyPr/>
        <a:lstStyle/>
        <a:p>
          <a:endParaRPr lang="en-AU" sz="3600"/>
        </a:p>
      </dgm:t>
    </dgm:pt>
    <dgm:pt modelId="{B8A3D363-9AC9-4951-94FC-B23CD5758200}" type="pres">
      <dgm:prSet presAssocID="{86660C3F-FF7E-4261-85D0-383245242DB7}" presName="linear" presStyleCnt="0">
        <dgm:presLayoutVars>
          <dgm:dir/>
          <dgm:animLvl val="lvl"/>
          <dgm:resizeHandles val="exact"/>
        </dgm:presLayoutVars>
      </dgm:prSet>
      <dgm:spPr/>
    </dgm:pt>
    <dgm:pt modelId="{99D98F62-AAC8-4295-94A5-E64416DEA788}" type="pres">
      <dgm:prSet presAssocID="{3EBC6207-18DD-4C09-8387-FA202D6F25A4}" presName="parentLin" presStyleCnt="0"/>
      <dgm:spPr/>
    </dgm:pt>
    <dgm:pt modelId="{0F7B78DE-9701-42AF-9817-CB6003431654}" type="pres">
      <dgm:prSet presAssocID="{3EBC6207-18DD-4C09-8387-FA202D6F25A4}" presName="parentLeftMargin" presStyleLbl="node1" presStyleIdx="0" presStyleCnt="2"/>
      <dgm:spPr/>
    </dgm:pt>
    <dgm:pt modelId="{E2EA4244-0F18-41E3-8F41-2C20B5ADA6D4}" type="pres">
      <dgm:prSet presAssocID="{3EBC6207-18DD-4C09-8387-FA202D6F25A4}" presName="parentText" presStyleLbl="node1" presStyleIdx="0" presStyleCnt="2">
        <dgm:presLayoutVars>
          <dgm:chMax val="0"/>
          <dgm:bulletEnabled val="1"/>
        </dgm:presLayoutVars>
      </dgm:prSet>
      <dgm:spPr/>
    </dgm:pt>
    <dgm:pt modelId="{594CF1A7-1437-4903-943E-E2E9F9A0D2C5}" type="pres">
      <dgm:prSet presAssocID="{3EBC6207-18DD-4C09-8387-FA202D6F25A4}" presName="negativeSpace" presStyleCnt="0"/>
      <dgm:spPr/>
    </dgm:pt>
    <dgm:pt modelId="{A7847A63-F520-4B15-A73C-4B6642760515}" type="pres">
      <dgm:prSet presAssocID="{3EBC6207-18DD-4C09-8387-FA202D6F25A4}" presName="childText" presStyleLbl="conFgAcc1" presStyleIdx="0" presStyleCnt="2">
        <dgm:presLayoutVars>
          <dgm:bulletEnabled val="1"/>
        </dgm:presLayoutVars>
      </dgm:prSet>
      <dgm:spPr/>
    </dgm:pt>
    <dgm:pt modelId="{95487422-618D-4919-8F7E-5A9462FAD49E}" type="pres">
      <dgm:prSet presAssocID="{1744505C-BDAC-4284-BE42-9DEBF1A19234}" presName="spaceBetweenRectangles" presStyleCnt="0"/>
      <dgm:spPr/>
    </dgm:pt>
    <dgm:pt modelId="{DDA2CF8F-45D0-4CA3-98CF-D734F6FC6AAC}" type="pres">
      <dgm:prSet presAssocID="{028A5B97-8F23-4CD4-A685-F8DB0DF95985}" presName="parentLin" presStyleCnt="0"/>
      <dgm:spPr/>
    </dgm:pt>
    <dgm:pt modelId="{5FDC6693-0EE4-4499-9101-2F63F171D33F}" type="pres">
      <dgm:prSet presAssocID="{028A5B97-8F23-4CD4-A685-F8DB0DF95985}" presName="parentLeftMargin" presStyleLbl="node1" presStyleIdx="0" presStyleCnt="2"/>
      <dgm:spPr/>
    </dgm:pt>
    <dgm:pt modelId="{53F9B4E5-F5BE-4316-82A6-919A69931EA5}" type="pres">
      <dgm:prSet presAssocID="{028A5B97-8F23-4CD4-A685-F8DB0DF95985}" presName="parentText" presStyleLbl="node1" presStyleIdx="1" presStyleCnt="2">
        <dgm:presLayoutVars>
          <dgm:chMax val="0"/>
          <dgm:bulletEnabled val="1"/>
        </dgm:presLayoutVars>
      </dgm:prSet>
      <dgm:spPr/>
    </dgm:pt>
    <dgm:pt modelId="{B3E140D9-F335-4FF7-A43D-556BFE2E4123}" type="pres">
      <dgm:prSet presAssocID="{028A5B97-8F23-4CD4-A685-F8DB0DF95985}" presName="negativeSpace" presStyleCnt="0"/>
      <dgm:spPr/>
    </dgm:pt>
    <dgm:pt modelId="{1944CEA1-C319-4615-98F6-2786004CD7C6}" type="pres">
      <dgm:prSet presAssocID="{028A5B97-8F23-4CD4-A685-F8DB0DF95985}" presName="childText" presStyleLbl="conFgAcc1" presStyleIdx="1" presStyleCnt="2">
        <dgm:presLayoutVars>
          <dgm:bulletEnabled val="1"/>
        </dgm:presLayoutVars>
      </dgm:prSet>
      <dgm:spPr/>
    </dgm:pt>
  </dgm:ptLst>
  <dgm:cxnLst>
    <dgm:cxn modelId="{0659B43C-9823-4950-A674-8CE020E56B0E}" type="presOf" srcId="{3EBC6207-18DD-4C09-8387-FA202D6F25A4}" destId="{E2EA4244-0F18-41E3-8F41-2C20B5ADA6D4}" srcOrd="1" destOrd="0" presId="urn:microsoft.com/office/officeart/2005/8/layout/list1"/>
    <dgm:cxn modelId="{A81E8746-62B6-43B1-AC5F-C59C4A3EEEDA}" type="presOf" srcId="{028A5B97-8F23-4CD4-A685-F8DB0DF95985}" destId="{5FDC6693-0EE4-4499-9101-2F63F171D33F}" srcOrd="0" destOrd="0" presId="urn:microsoft.com/office/officeart/2005/8/layout/list1"/>
    <dgm:cxn modelId="{023F697A-F037-45CC-B1DE-F4F1697D806C}" type="presOf" srcId="{3EBC6207-18DD-4C09-8387-FA202D6F25A4}" destId="{0F7B78DE-9701-42AF-9817-CB6003431654}" srcOrd="0" destOrd="0" presId="urn:microsoft.com/office/officeart/2005/8/layout/list1"/>
    <dgm:cxn modelId="{7845738B-B807-4B1A-B5F8-037FF67E2027}" srcId="{86660C3F-FF7E-4261-85D0-383245242DB7}" destId="{3EBC6207-18DD-4C09-8387-FA202D6F25A4}" srcOrd="0" destOrd="0" parTransId="{52421767-B7BE-47A3-B0B0-F9218D081D54}" sibTransId="{1744505C-BDAC-4284-BE42-9DEBF1A19234}"/>
    <dgm:cxn modelId="{29CBFABA-C5B5-4CFE-88B9-11C158E1B48E}" type="presOf" srcId="{86660C3F-FF7E-4261-85D0-383245242DB7}" destId="{B8A3D363-9AC9-4951-94FC-B23CD5758200}" srcOrd="0" destOrd="0" presId="urn:microsoft.com/office/officeart/2005/8/layout/list1"/>
    <dgm:cxn modelId="{5AB985C6-68E3-49C4-A68A-5FBDCD2155D6}" type="presOf" srcId="{028A5B97-8F23-4CD4-A685-F8DB0DF95985}" destId="{53F9B4E5-F5BE-4316-82A6-919A69931EA5}" srcOrd="1" destOrd="0" presId="urn:microsoft.com/office/officeart/2005/8/layout/list1"/>
    <dgm:cxn modelId="{277662E8-1B87-46E9-85F5-36E48308166D}" srcId="{86660C3F-FF7E-4261-85D0-383245242DB7}" destId="{028A5B97-8F23-4CD4-A685-F8DB0DF95985}" srcOrd="1" destOrd="0" parTransId="{CD656D46-AFE6-4309-B024-7EE5B806A2BB}" sibTransId="{5B4A5639-A2DC-41F9-A297-6878422C3688}"/>
    <dgm:cxn modelId="{9874CAA0-CD2D-4F10-B110-A12C6608FF5B}" type="presParOf" srcId="{B8A3D363-9AC9-4951-94FC-B23CD5758200}" destId="{99D98F62-AAC8-4295-94A5-E64416DEA788}" srcOrd="0" destOrd="0" presId="urn:microsoft.com/office/officeart/2005/8/layout/list1"/>
    <dgm:cxn modelId="{F9B0F0E6-3E63-4F40-9741-A9CFCCD1268F}" type="presParOf" srcId="{99D98F62-AAC8-4295-94A5-E64416DEA788}" destId="{0F7B78DE-9701-42AF-9817-CB6003431654}" srcOrd="0" destOrd="0" presId="urn:microsoft.com/office/officeart/2005/8/layout/list1"/>
    <dgm:cxn modelId="{67993ECC-3C8C-4F18-9CE4-0052C5B23054}" type="presParOf" srcId="{99D98F62-AAC8-4295-94A5-E64416DEA788}" destId="{E2EA4244-0F18-41E3-8F41-2C20B5ADA6D4}" srcOrd="1" destOrd="0" presId="urn:microsoft.com/office/officeart/2005/8/layout/list1"/>
    <dgm:cxn modelId="{50A0DC1A-77FC-4213-859E-ADD9F965A831}" type="presParOf" srcId="{B8A3D363-9AC9-4951-94FC-B23CD5758200}" destId="{594CF1A7-1437-4903-943E-E2E9F9A0D2C5}" srcOrd="1" destOrd="0" presId="urn:microsoft.com/office/officeart/2005/8/layout/list1"/>
    <dgm:cxn modelId="{B9596457-DD5D-4181-8AC3-A5926A30354A}" type="presParOf" srcId="{B8A3D363-9AC9-4951-94FC-B23CD5758200}" destId="{A7847A63-F520-4B15-A73C-4B6642760515}" srcOrd="2" destOrd="0" presId="urn:microsoft.com/office/officeart/2005/8/layout/list1"/>
    <dgm:cxn modelId="{AF33F408-CAC7-4DCF-B8F8-4C67B2ECB6D1}" type="presParOf" srcId="{B8A3D363-9AC9-4951-94FC-B23CD5758200}" destId="{95487422-618D-4919-8F7E-5A9462FAD49E}" srcOrd="3" destOrd="0" presId="urn:microsoft.com/office/officeart/2005/8/layout/list1"/>
    <dgm:cxn modelId="{304D3669-F995-40FB-A6A9-6D049B6D2694}" type="presParOf" srcId="{B8A3D363-9AC9-4951-94FC-B23CD5758200}" destId="{DDA2CF8F-45D0-4CA3-98CF-D734F6FC6AAC}" srcOrd="4" destOrd="0" presId="urn:microsoft.com/office/officeart/2005/8/layout/list1"/>
    <dgm:cxn modelId="{609626EC-3CB8-4B15-8787-1DAC85FE031E}" type="presParOf" srcId="{DDA2CF8F-45D0-4CA3-98CF-D734F6FC6AAC}" destId="{5FDC6693-0EE4-4499-9101-2F63F171D33F}" srcOrd="0" destOrd="0" presId="urn:microsoft.com/office/officeart/2005/8/layout/list1"/>
    <dgm:cxn modelId="{D5E49F32-5A0A-47A2-A847-574EAABC4148}" type="presParOf" srcId="{DDA2CF8F-45D0-4CA3-98CF-D734F6FC6AAC}" destId="{53F9B4E5-F5BE-4316-82A6-919A69931EA5}" srcOrd="1" destOrd="0" presId="urn:microsoft.com/office/officeart/2005/8/layout/list1"/>
    <dgm:cxn modelId="{F2495A24-337E-47F6-ACCD-EFD819C93E3B}" type="presParOf" srcId="{B8A3D363-9AC9-4951-94FC-B23CD5758200}" destId="{B3E140D9-F335-4FF7-A43D-556BFE2E4123}" srcOrd="5" destOrd="0" presId="urn:microsoft.com/office/officeart/2005/8/layout/list1"/>
    <dgm:cxn modelId="{1F7F8905-62DB-483A-BAEB-3D9278120175}" type="presParOf" srcId="{B8A3D363-9AC9-4951-94FC-B23CD5758200}" destId="{1944CEA1-C319-4615-98F6-2786004CD7C6}"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47A63-F520-4B15-A73C-4B6642760515}">
      <dsp:nvSpPr>
        <dsp:cNvPr id="0" name=""/>
        <dsp:cNvSpPr/>
      </dsp:nvSpPr>
      <dsp:spPr>
        <a:xfrm>
          <a:off x="0" y="610159"/>
          <a:ext cx="121920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A4244-0F18-41E3-8F41-2C20B5ADA6D4}">
      <dsp:nvSpPr>
        <dsp:cNvPr id="0" name=""/>
        <dsp:cNvSpPr/>
      </dsp:nvSpPr>
      <dsp:spPr>
        <a:xfrm>
          <a:off x="609600" y="78799"/>
          <a:ext cx="8534400" cy="106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Rendement attractif</a:t>
          </a:r>
        </a:p>
      </dsp:txBody>
      <dsp:txXfrm>
        <a:off x="661478" y="130677"/>
        <a:ext cx="8430644" cy="958964"/>
      </dsp:txXfrm>
    </dsp:sp>
    <dsp:sp modelId="{1944CEA1-C319-4615-98F6-2786004CD7C6}">
      <dsp:nvSpPr>
        <dsp:cNvPr id="0" name=""/>
        <dsp:cNvSpPr/>
      </dsp:nvSpPr>
      <dsp:spPr>
        <a:xfrm>
          <a:off x="0" y="2243119"/>
          <a:ext cx="121920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9B4E5-F5BE-4316-82A6-919A69931EA5}">
      <dsp:nvSpPr>
        <dsp:cNvPr id="0" name=""/>
        <dsp:cNvSpPr/>
      </dsp:nvSpPr>
      <dsp:spPr>
        <a:xfrm>
          <a:off x="609600" y="1711759"/>
          <a:ext cx="8534400" cy="106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Correlation faible avec les marchés financiers traditionnels  </a:t>
          </a:r>
        </a:p>
      </dsp:txBody>
      <dsp:txXfrm>
        <a:off x="661478" y="1763637"/>
        <a:ext cx="8430644" cy="958964"/>
      </dsp:txXfrm>
    </dsp:sp>
    <dsp:sp modelId="{04497B12-9D34-4B68-92DD-797E12AF00EE}">
      <dsp:nvSpPr>
        <dsp:cNvPr id="0" name=""/>
        <dsp:cNvSpPr/>
      </dsp:nvSpPr>
      <dsp:spPr>
        <a:xfrm>
          <a:off x="0" y="3876079"/>
          <a:ext cx="121920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9671AA6-49B4-4C3E-BDC0-FCE86D6DBC43}">
      <dsp:nvSpPr>
        <dsp:cNvPr id="0" name=""/>
        <dsp:cNvSpPr/>
      </dsp:nvSpPr>
      <dsp:spPr>
        <a:xfrm>
          <a:off x="609600" y="3344719"/>
          <a:ext cx="8534400" cy="106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Diversification du portefeuille d’investissements </a:t>
          </a:r>
        </a:p>
      </dsp:txBody>
      <dsp:txXfrm>
        <a:off x="661478" y="3396597"/>
        <a:ext cx="8430644" cy="958964"/>
      </dsp:txXfrm>
    </dsp:sp>
    <dsp:sp modelId="{FE8D9008-B135-4D9B-96E5-BCEEB25EDBF0}">
      <dsp:nvSpPr>
        <dsp:cNvPr id="0" name=""/>
        <dsp:cNvSpPr/>
      </dsp:nvSpPr>
      <dsp:spPr>
        <a:xfrm>
          <a:off x="0" y="5509040"/>
          <a:ext cx="121920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D2F1571-45F3-4B82-BF8D-DDABE436364D}">
      <dsp:nvSpPr>
        <dsp:cNvPr id="0" name=""/>
        <dsp:cNvSpPr/>
      </dsp:nvSpPr>
      <dsp:spPr>
        <a:xfrm>
          <a:off x="609600" y="4977680"/>
          <a:ext cx="8534400" cy="106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Profondeur des marchés financiers </a:t>
          </a:r>
        </a:p>
      </dsp:txBody>
      <dsp:txXfrm>
        <a:off x="661478" y="5029558"/>
        <a:ext cx="8430644" cy="958964"/>
      </dsp:txXfrm>
    </dsp:sp>
    <dsp:sp modelId="{0BD66484-1FD8-49FF-A0C4-D028762CC153}">
      <dsp:nvSpPr>
        <dsp:cNvPr id="0" name=""/>
        <dsp:cNvSpPr/>
      </dsp:nvSpPr>
      <dsp:spPr>
        <a:xfrm>
          <a:off x="0" y="7142000"/>
          <a:ext cx="12192000" cy="907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31E62C9-734E-44AC-9B6B-43904C58CCB7}">
      <dsp:nvSpPr>
        <dsp:cNvPr id="0" name=""/>
        <dsp:cNvSpPr/>
      </dsp:nvSpPr>
      <dsp:spPr>
        <a:xfrm>
          <a:off x="609600" y="6610640"/>
          <a:ext cx="8534400" cy="10627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Couverture </a:t>
          </a:r>
          <a:r>
            <a:rPr lang="en-AU" sz="3600" kern="1200" dirty="0" err="1"/>
            <a:t>collatéralisée</a:t>
          </a:r>
          <a:r>
            <a:rPr lang="en-AU" sz="3600" kern="1200" dirty="0"/>
            <a:t> et sécurisée sur une période pluriannuelle </a:t>
          </a:r>
        </a:p>
      </dsp:txBody>
      <dsp:txXfrm>
        <a:off x="661478" y="6662518"/>
        <a:ext cx="8430644" cy="9589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847A63-F520-4B15-A73C-4B6642760515}">
      <dsp:nvSpPr>
        <dsp:cNvPr id="0" name=""/>
        <dsp:cNvSpPr/>
      </dsp:nvSpPr>
      <dsp:spPr>
        <a:xfrm>
          <a:off x="0" y="2250500"/>
          <a:ext cx="12192000" cy="163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EA4244-0F18-41E3-8F41-2C20B5ADA6D4}">
      <dsp:nvSpPr>
        <dsp:cNvPr id="0" name=""/>
        <dsp:cNvSpPr/>
      </dsp:nvSpPr>
      <dsp:spPr>
        <a:xfrm>
          <a:off x="609600" y="1291099"/>
          <a:ext cx="853440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Complexité de l’évaluation des risques</a:t>
          </a:r>
        </a:p>
      </dsp:txBody>
      <dsp:txXfrm>
        <a:off x="703268" y="1384767"/>
        <a:ext cx="8347064" cy="1731464"/>
      </dsp:txXfrm>
    </dsp:sp>
    <dsp:sp modelId="{1944CEA1-C319-4615-98F6-2786004CD7C6}">
      <dsp:nvSpPr>
        <dsp:cNvPr id="0" name=""/>
        <dsp:cNvSpPr/>
      </dsp:nvSpPr>
      <dsp:spPr>
        <a:xfrm>
          <a:off x="0" y="5198900"/>
          <a:ext cx="12192000" cy="1638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3F9B4E5-F5BE-4316-82A6-919A69931EA5}">
      <dsp:nvSpPr>
        <dsp:cNvPr id="0" name=""/>
        <dsp:cNvSpPr/>
      </dsp:nvSpPr>
      <dsp:spPr>
        <a:xfrm>
          <a:off x="609600" y="4239500"/>
          <a:ext cx="8534400" cy="1918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2580" tIns="0" rIns="322580" bIns="0" numCol="1" spcCol="1270" anchor="ctr" anchorCtr="0">
          <a:noAutofit/>
        </a:bodyPr>
        <a:lstStyle/>
        <a:p>
          <a:pPr marL="0" lvl="0" indent="0" algn="l" defTabSz="1600200">
            <a:lnSpc>
              <a:spcPct val="90000"/>
            </a:lnSpc>
            <a:spcBef>
              <a:spcPct val="0"/>
            </a:spcBef>
            <a:spcAft>
              <a:spcPct val="35000"/>
            </a:spcAft>
            <a:buNone/>
          </a:pPr>
          <a:r>
            <a:rPr lang="en-AU" sz="3600" kern="1200" dirty="0"/>
            <a:t>Liquidité limitée à date </a:t>
          </a:r>
        </a:p>
      </dsp:txBody>
      <dsp:txXfrm>
        <a:off x="703268" y="4333168"/>
        <a:ext cx="8347064" cy="173146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3" name="Google Shape;20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04" name="Google Shape;204;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15" name="Google Shape;21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1" name="Google Shape;231;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9" name="Google Shape;26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4" name="Google Shape;29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522477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577774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6" name="Google Shape;11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7" name="Google Shape;11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endParaRPr dirty="0"/>
          </a:p>
        </p:txBody>
      </p:sp>
      <p:sp>
        <p:nvSpPr>
          <p:cNvPr id="128" name="Google Shape;128;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9" name="Google Shape;13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40" name="Google Shape;14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endParaRPr dirty="0"/>
          </a:p>
        </p:txBody>
      </p:sp>
      <p:sp>
        <p:nvSpPr>
          <p:cNvPr id="163" name="Google Shape;16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 name="Google Shape;177;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rtl="0">
              <a:spcBef>
                <a:spcPts val="0"/>
              </a:spcBef>
              <a:spcAft>
                <a:spcPts val="0"/>
              </a:spcAft>
            </a:pPr>
            <a:br>
              <a:rPr lang="fr-FR" dirty="0"/>
            </a:br>
            <a:endParaRPr dirty="0"/>
          </a:p>
          <a:p>
            <a:pPr marL="0" lvl="0" indent="0" algn="l" rtl="0">
              <a:spcBef>
                <a:spcPts val="0"/>
              </a:spcBef>
              <a:spcAft>
                <a:spcPts val="0"/>
              </a:spcAft>
              <a:buNone/>
            </a:pPr>
            <a:endParaRPr dirty="0"/>
          </a:p>
        </p:txBody>
      </p:sp>
      <p:sp>
        <p:nvSpPr>
          <p:cNvPr id="178" name="Google Shape;178;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7"/>
        <p:cNvGrpSpPr/>
        <p:nvPr/>
      </p:nvGrpSpPr>
      <p:grpSpPr>
        <a:xfrm>
          <a:off x="0" y="0"/>
          <a:ext cx="0" cy="0"/>
          <a:chOff x="0" y="0"/>
          <a:chExt cx="0" cy="0"/>
        </a:xfrm>
      </p:grpSpPr>
      <p:sp>
        <p:nvSpPr>
          <p:cNvPr id="68" name="Google Shape;68;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1"/>
          <p:cNvSpPr>
            <a:spLocks noGrp="1"/>
          </p:cNvSpPr>
          <p:nvPr>
            <p:ph type="pic" idx="2"/>
          </p:nvPr>
        </p:nvSpPr>
        <p:spPr>
          <a:xfrm>
            <a:off x="1792288" y="612775"/>
            <a:ext cx="5486400" cy="4114800"/>
          </a:xfrm>
          <a:prstGeom prst="rect">
            <a:avLst/>
          </a:prstGeom>
          <a:noFill/>
          <a:ln>
            <a:noFill/>
          </a:ln>
        </p:spPr>
      </p:sp>
      <p:sp>
        <p:nvSpPr>
          <p:cNvPr id="70" name="Google Shape;70;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3" name="Google Shape;83;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9"/>
        <p:cNvGrpSpPr/>
        <p:nvPr/>
      </p:nvGrpSpPr>
      <p:grpSpPr>
        <a:xfrm>
          <a:off x="0" y="0"/>
          <a:ext cx="0" cy="0"/>
          <a:chOff x="0" y="0"/>
          <a:chExt cx="0" cy="0"/>
        </a:xfrm>
      </p:grpSpPr>
      <p:sp>
        <p:nvSpPr>
          <p:cNvPr id="20" name="Google Shape;20;p3"/>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lvl1pPr lvl="0">
              <a:buNone/>
              <a:defRPr sz="2400">
                <a:solidFill>
                  <a:schemeClr val="dk1"/>
                </a:solidFill>
              </a:defRPr>
            </a:lvl1pPr>
            <a:lvl2pPr lvl="1">
              <a:buNone/>
              <a:defRPr sz="2400">
                <a:solidFill>
                  <a:schemeClr val="dk1"/>
                </a:solidFill>
              </a:defRPr>
            </a:lvl2pPr>
            <a:lvl3pPr lvl="2">
              <a:buNone/>
              <a:defRPr sz="2400">
                <a:solidFill>
                  <a:schemeClr val="dk1"/>
                </a:solidFill>
              </a:defRPr>
            </a:lvl3pPr>
            <a:lvl4pPr lvl="3">
              <a:buNone/>
              <a:defRPr sz="2400">
                <a:solidFill>
                  <a:schemeClr val="dk1"/>
                </a:solidFill>
              </a:defRPr>
            </a:lvl4pPr>
            <a:lvl5pPr lvl="4">
              <a:buNone/>
              <a:defRPr sz="2400">
                <a:solidFill>
                  <a:schemeClr val="dk1"/>
                </a:solidFill>
              </a:defRPr>
            </a:lvl5pPr>
            <a:lvl6pPr lvl="5">
              <a:buNone/>
              <a:defRPr sz="2400">
                <a:solidFill>
                  <a:schemeClr val="dk1"/>
                </a:solidFill>
              </a:defRPr>
            </a:lvl6pPr>
            <a:lvl7pPr lvl="6">
              <a:buNone/>
              <a:defRPr sz="2400">
                <a:solidFill>
                  <a:schemeClr val="dk1"/>
                </a:solidFill>
              </a:defRPr>
            </a:lvl7pPr>
            <a:lvl8pPr lvl="7">
              <a:buNone/>
              <a:defRPr sz="2400">
                <a:solidFill>
                  <a:schemeClr val="dk1"/>
                </a:solidFill>
              </a:defRPr>
            </a:lvl8pPr>
            <a:lvl9pPr lvl="8">
              <a:buNone/>
              <a:defRPr sz="2400">
                <a:solidFill>
                  <a:schemeClr val="dk1"/>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6" name="Google Shape;3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2" name="Google Shape;42;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3" name="Google Shape;4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51" name="Google Shape;51;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2" name="Google Shape;52;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0"/>
        <p:cNvGrpSpPr/>
        <p:nvPr/>
      </p:nvGrpSpPr>
      <p:grpSpPr>
        <a:xfrm>
          <a:off x="0" y="0"/>
          <a:ext cx="0" cy="0"/>
          <a:chOff x="0" y="0"/>
          <a:chExt cx="0" cy="0"/>
        </a:xfrm>
      </p:grpSpPr>
      <p:sp>
        <p:nvSpPr>
          <p:cNvPr id="61" name="Google Shape;61;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3" name="Google Shape;63;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4" name="Google Shape;64;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3.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hyperlink" Target="https://www.artemis.bm/deal-directory/vita-capital-v-ltd/" TargetMode="External"/><Relationship Id="rId13" Type="http://schemas.openxmlformats.org/officeDocument/2006/relationships/hyperlink" Target="https://www.artemis.bm/deal-directory/vita-capital-ii-ltd/" TargetMode="External"/><Relationship Id="rId3" Type="http://schemas.openxmlformats.org/officeDocument/2006/relationships/hyperlink" Target="https://www.artemis.bm/deal-directory/vita-capital-vi-limited-series-2021-1/" TargetMode="External"/><Relationship Id="rId7" Type="http://schemas.openxmlformats.org/officeDocument/2006/relationships/hyperlink" Target="https://www.artemis.bm/deal-directory/atlas-ix-capital-limited-series-2013-1/" TargetMode="External"/><Relationship Id="rId12" Type="http://schemas.openxmlformats.org/officeDocument/2006/relationships/hyperlink" Target="https://www.artemis.bm/deal-directory/vita-capital-iii-ltd/"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artemis.bm/deal-directory/benu-capital-limited/" TargetMode="External"/><Relationship Id="rId11" Type="http://schemas.openxmlformats.org/officeDocument/2006/relationships/hyperlink" Target="https://www.artemis.bm/deal-directory/nathan-ltd/" TargetMode="External"/><Relationship Id="rId5" Type="http://schemas.openxmlformats.org/officeDocument/2006/relationships/hyperlink" Target="https://www.artemis.bm/deal-directory/vita-capital-vi-limited-series-2015-1/" TargetMode="External"/><Relationship Id="rId10" Type="http://schemas.openxmlformats.org/officeDocument/2006/relationships/hyperlink" Target="https://www.artemis.bm/deal-directory/vita-capital-iv-ltd/" TargetMode="External"/><Relationship Id="rId4" Type="http://schemas.openxmlformats.org/officeDocument/2006/relationships/hyperlink" Target="https://www.artemis.bm/deal-directory/la-vie-re-limited-series-2020-1/" TargetMode="External"/><Relationship Id="rId9" Type="http://schemas.openxmlformats.org/officeDocument/2006/relationships/hyperlink" Target="https://www.artemis.bm/deal-directory/vita-capital-iv-ltd-series-v-and-vi/" TargetMode="External"/><Relationship Id="rId14" Type="http://schemas.openxmlformats.org/officeDocument/2006/relationships/hyperlink" Target="https://www.artemis.bm/deal-directory/vita-capital-ltd/"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89"/>
        <p:cNvGrpSpPr/>
        <p:nvPr/>
      </p:nvGrpSpPr>
      <p:grpSpPr>
        <a:xfrm>
          <a:off x="0" y="0"/>
          <a:ext cx="0" cy="0"/>
          <a:chOff x="0" y="0"/>
          <a:chExt cx="0" cy="0"/>
        </a:xfrm>
      </p:grpSpPr>
      <p:sp>
        <p:nvSpPr>
          <p:cNvPr id="90" name="Google Shape;90;p14"/>
          <p:cNvSpPr/>
          <p:nvPr/>
        </p:nvSpPr>
        <p:spPr>
          <a:xfrm>
            <a:off x="13381045" y="0"/>
            <a:ext cx="4906955" cy="10287000"/>
          </a:xfrm>
          <a:custGeom>
            <a:avLst/>
            <a:gdLst/>
            <a:ahLst/>
            <a:cxnLst/>
            <a:rect l="l" t="t" r="r" b="b"/>
            <a:pathLst>
              <a:path w="4906955" h="10287000" extrusionOk="0">
                <a:moveTo>
                  <a:pt x="0" y="0"/>
                </a:moveTo>
                <a:lnTo>
                  <a:pt x="4906955" y="0"/>
                </a:lnTo>
                <a:lnTo>
                  <a:pt x="4906955" y="10287000"/>
                </a:lnTo>
                <a:lnTo>
                  <a:pt x="0" y="10287000"/>
                </a:lnTo>
                <a:lnTo>
                  <a:pt x="0" y="0"/>
                </a:lnTo>
                <a:close/>
              </a:path>
            </a:pathLst>
          </a:custGeom>
          <a:blipFill rotWithShape="1">
            <a:blip r:embed="rId3">
              <a:alphaModFix/>
            </a:blip>
            <a:stretch>
              <a:fillRect l="-26242" r="-18811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cxnSp>
        <p:nvCxnSpPr>
          <p:cNvPr id="91" name="Google Shape;91;p14"/>
          <p:cNvCxnSpPr/>
          <p:nvPr/>
        </p:nvCxnSpPr>
        <p:spPr>
          <a:xfrm rot="-5400000">
            <a:off x="5932911" y="8528367"/>
            <a:ext cx="919480" cy="0"/>
          </a:xfrm>
          <a:prstGeom prst="straightConnector1">
            <a:avLst/>
          </a:prstGeom>
          <a:noFill/>
          <a:ln w="9525" cap="rnd" cmpd="sng">
            <a:solidFill>
              <a:srgbClr val="FFFFFF"/>
            </a:solidFill>
            <a:prstDash val="solid"/>
            <a:round/>
            <a:headEnd type="none" w="sm" len="sm"/>
            <a:tailEnd type="none" w="sm" len="sm"/>
          </a:ln>
        </p:spPr>
      </p:cxnSp>
      <p:sp>
        <p:nvSpPr>
          <p:cNvPr id="92" name="Google Shape;92;p14"/>
          <p:cNvSpPr txBox="1"/>
          <p:nvPr/>
        </p:nvSpPr>
        <p:spPr>
          <a:xfrm>
            <a:off x="1028700" y="7597302"/>
            <a:ext cx="4684420" cy="1288888"/>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a:solidFill>
                  <a:srgbClr val="FFFFFF"/>
                </a:solidFill>
                <a:latin typeface="Poppins Light"/>
                <a:ea typeface="Poppins Light"/>
                <a:cs typeface="Poppins Light"/>
                <a:sym typeface="Poppins Light"/>
              </a:rPr>
              <a:t>Héloise Dubreucq</a:t>
            </a:r>
            <a:endParaRPr/>
          </a:p>
          <a:p>
            <a:pPr marL="0" marR="0" lvl="0" indent="0" algn="l" rtl="0">
              <a:lnSpc>
                <a:spcPct val="140016"/>
              </a:lnSpc>
              <a:spcBef>
                <a:spcPts val="0"/>
              </a:spcBef>
              <a:spcAft>
                <a:spcPts val="0"/>
              </a:spcAft>
              <a:buNone/>
            </a:pPr>
            <a:r>
              <a:rPr lang="en-US" sz="2499">
                <a:solidFill>
                  <a:srgbClr val="FFFFFF"/>
                </a:solidFill>
                <a:latin typeface="Poppins Light"/>
                <a:ea typeface="Poppins Light"/>
                <a:cs typeface="Poppins Light"/>
                <a:sym typeface="Poppins Light"/>
              </a:rPr>
              <a:t>Narimane Mahmoud</a:t>
            </a:r>
            <a:endParaRPr/>
          </a:p>
          <a:p>
            <a:pPr marL="0" marR="0" lvl="0" indent="0" algn="l" rtl="0">
              <a:lnSpc>
                <a:spcPct val="140016"/>
              </a:lnSpc>
              <a:spcBef>
                <a:spcPts val="0"/>
              </a:spcBef>
              <a:spcAft>
                <a:spcPts val="0"/>
              </a:spcAft>
              <a:buNone/>
            </a:pPr>
            <a:r>
              <a:rPr lang="en-US" sz="2499">
                <a:solidFill>
                  <a:srgbClr val="FFFFFF"/>
                </a:solidFill>
                <a:latin typeface="Poppins Light"/>
                <a:ea typeface="Poppins Light"/>
                <a:cs typeface="Poppins Light"/>
                <a:sym typeface="Poppins Light"/>
              </a:rPr>
              <a:t>Thierno Diallo</a:t>
            </a:r>
            <a:endParaRPr/>
          </a:p>
        </p:txBody>
      </p:sp>
      <p:sp>
        <p:nvSpPr>
          <p:cNvPr id="93" name="Google Shape;93;p14"/>
          <p:cNvSpPr txBox="1"/>
          <p:nvPr/>
        </p:nvSpPr>
        <p:spPr>
          <a:xfrm>
            <a:off x="1137321" y="2793067"/>
            <a:ext cx="10510660" cy="1431871"/>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en-US" sz="10000">
                <a:solidFill>
                  <a:srgbClr val="FFFFFF"/>
                </a:solidFill>
                <a:latin typeface="DM Sans"/>
                <a:ea typeface="DM Sans"/>
                <a:cs typeface="DM Sans"/>
                <a:sym typeface="DM Sans"/>
              </a:rPr>
              <a:t>Mortality bonds</a:t>
            </a:r>
            <a:endParaRPr/>
          </a:p>
        </p:txBody>
      </p:sp>
      <p:sp>
        <p:nvSpPr>
          <p:cNvPr id="94" name="Google Shape;94;p14"/>
          <p:cNvSpPr txBox="1"/>
          <p:nvPr/>
        </p:nvSpPr>
        <p:spPr>
          <a:xfrm>
            <a:off x="7137872" y="8463969"/>
            <a:ext cx="4684420" cy="422221"/>
          </a:xfrm>
          <a:prstGeom prst="rect">
            <a:avLst/>
          </a:prstGeom>
          <a:noFill/>
          <a:ln>
            <a:noFill/>
          </a:ln>
        </p:spPr>
        <p:txBody>
          <a:bodyPr spcFirstLastPara="1" wrap="square" lIns="0" tIns="0" rIns="0" bIns="0" anchor="t" anchorCtr="0">
            <a:spAutoFit/>
          </a:bodyPr>
          <a:lstStyle/>
          <a:p>
            <a:pPr marL="0" marR="0" lvl="0" indent="0" algn="l" rtl="0">
              <a:lnSpc>
                <a:spcPct val="140016"/>
              </a:lnSpc>
              <a:spcBef>
                <a:spcPts val="0"/>
              </a:spcBef>
              <a:spcAft>
                <a:spcPts val="0"/>
              </a:spcAft>
              <a:buNone/>
            </a:pPr>
            <a:r>
              <a:rPr lang="en-US" sz="2499">
                <a:solidFill>
                  <a:srgbClr val="FFFFFF"/>
                </a:solidFill>
                <a:latin typeface="Poppins Light"/>
                <a:ea typeface="Poppins Light"/>
                <a:cs typeface="Poppins Light"/>
                <a:sym typeface="Poppins Light"/>
              </a:rPr>
              <a:t>ERM 2023</a:t>
            </a:r>
            <a:endParaRPr/>
          </a:p>
        </p:txBody>
      </p:sp>
      <p:pic>
        <p:nvPicPr>
          <p:cNvPr id="95" name="Google Shape;95;p14"/>
          <p:cNvPicPr preferRelativeResize="0"/>
          <p:nvPr/>
        </p:nvPicPr>
        <p:blipFill>
          <a:blip r:embed="rId4">
            <a:alphaModFix/>
          </a:blip>
          <a:stretch>
            <a:fillRect/>
          </a:stretch>
        </p:blipFill>
        <p:spPr>
          <a:xfrm>
            <a:off x="12437025" y="0"/>
            <a:ext cx="5850975" cy="10287000"/>
          </a:xfrm>
          <a:prstGeom prst="rect">
            <a:avLst/>
          </a:prstGeom>
          <a:noFill/>
          <a:ln>
            <a:noFill/>
          </a:ln>
        </p:spPr>
      </p:pic>
      <p:sp>
        <p:nvSpPr>
          <p:cNvPr id="96" name="Google Shape;96;p14"/>
          <p:cNvSpPr txBox="1">
            <a:spLocks noGrp="1"/>
          </p:cNvSpPr>
          <p:nvPr>
            <p:ph type="sldNum" idx="12"/>
          </p:nvPr>
        </p:nvSpPr>
        <p:spPr>
          <a:xfrm>
            <a:off x="15987725" y="9802825"/>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600">
                <a:solidFill>
                  <a:schemeClr val="dk1"/>
                </a:solidFill>
              </a:rPr>
              <a:t>1</a:t>
            </a:fld>
            <a:endParaRPr sz="26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05"/>
        <p:cNvGrpSpPr/>
        <p:nvPr/>
      </p:nvGrpSpPr>
      <p:grpSpPr>
        <a:xfrm>
          <a:off x="0" y="0"/>
          <a:ext cx="0" cy="0"/>
          <a:chOff x="0" y="0"/>
          <a:chExt cx="0" cy="0"/>
        </a:xfrm>
      </p:grpSpPr>
      <p:sp>
        <p:nvSpPr>
          <p:cNvPr id="206" name="Google Shape;206;p23"/>
          <p:cNvSpPr/>
          <p:nvPr/>
        </p:nvSpPr>
        <p:spPr>
          <a:xfrm>
            <a:off x="1905736" y="3090402"/>
            <a:ext cx="14476527" cy="4787017"/>
          </a:xfrm>
          <a:custGeom>
            <a:avLst/>
            <a:gdLst/>
            <a:ahLst/>
            <a:cxnLst/>
            <a:rect l="l" t="t" r="r" b="b"/>
            <a:pathLst>
              <a:path w="14476527" h="4787017" extrusionOk="0">
                <a:moveTo>
                  <a:pt x="0" y="0"/>
                </a:moveTo>
                <a:lnTo>
                  <a:pt x="14476528" y="0"/>
                </a:lnTo>
                <a:lnTo>
                  <a:pt x="14476528" y="4787017"/>
                </a:lnTo>
                <a:lnTo>
                  <a:pt x="0" y="4787017"/>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7" name="Google Shape;207;p23"/>
          <p:cNvSpPr/>
          <p:nvPr/>
        </p:nvSpPr>
        <p:spPr>
          <a:xfrm>
            <a:off x="15145524" y="419136"/>
            <a:ext cx="1774710" cy="1768590"/>
          </a:xfrm>
          <a:custGeom>
            <a:avLst/>
            <a:gdLst/>
            <a:ahLst/>
            <a:cxnLst/>
            <a:rect l="l" t="t" r="r" b="b"/>
            <a:pathLst>
              <a:path w="1774710" h="1768590" extrusionOk="0">
                <a:moveTo>
                  <a:pt x="0" y="0"/>
                </a:moveTo>
                <a:lnTo>
                  <a:pt x="1774710" y="0"/>
                </a:lnTo>
                <a:lnTo>
                  <a:pt x="1774710" y="1768590"/>
                </a:lnTo>
                <a:lnTo>
                  <a:pt x="0" y="176859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8" name="Google Shape;208;p23"/>
          <p:cNvSpPr txBox="1"/>
          <p:nvPr/>
        </p:nvSpPr>
        <p:spPr>
          <a:xfrm>
            <a:off x="1028700" y="831962"/>
            <a:ext cx="10598315" cy="94293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200" b="1">
                <a:solidFill>
                  <a:srgbClr val="000000"/>
                </a:solidFill>
                <a:latin typeface="DM Sans"/>
                <a:ea typeface="DM Sans"/>
                <a:cs typeface="DM Sans"/>
                <a:sym typeface="DM Sans"/>
              </a:rPr>
              <a:t>Cas 2 : AXA Osiris</a:t>
            </a:r>
            <a:endParaRPr/>
          </a:p>
        </p:txBody>
      </p:sp>
      <p:cxnSp>
        <p:nvCxnSpPr>
          <p:cNvPr id="209" name="Google Shape;209;p23"/>
          <p:cNvCxnSpPr/>
          <p:nvPr/>
        </p:nvCxnSpPr>
        <p:spPr>
          <a:xfrm>
            <a:off x="1028700" y="9263062"/>
            <a:ext cx="7698300" cy="0"/>
          </a:xfrm>
          <a:prstGeom prst="straightConnector1">
            <a:avLst/>
          </a:prstGeom>
          <a:noFill/>
          <a:ln w="9525" cap="rnd" cmpd="sng">
            <a:solidFill>
              <a:srgbClr val="373737"/>
            </a:solidFill>
            <a:prstDash val="solid"/>
            <a:round/>
            <a:headEnd type="none" w="sm" len="sm"/>
            <a:tailEnd type="none" w="sm" len="sm"/>
          </a:ln>
        </p:spPr>
      </p:cxnSp>
      <p:cxnSp>
        <p:nvCxnSpPr>
          <p:cNvPr id="210" name="Google Shape;210;p23"/>
          <p:cNvCxnSpPr/>
          <p:nvPr/>
        </p:nvCxnSpPr>
        <p:spPr>
          <a:xfrm>
            <a:off x="1028700" y="1962137"/>
            <a:ext cx="7698300" cy="0"/>
          </a:xfrm>
          <a:prstGeom prst="straightConnector1">
            <a:avLst/>
          </a:prstGeom>
          <a:noFill/>
          <a:ln w="9525" cap="rnd" cmpd="sng">
            <a:solidFill>
              <a:srgbClr val="373737"/>
            </a:solidFill>
            <a:prstDash val="solid"/>
            <a:round/>
            <a:headEnd type="none" w="sm" len="sm"/>
            <a:tailEnd type="none" w="sm" len="sm"/>
          </a:ln>
        </p:spPr>
      </p:cxnSp>
      <p:sp>
        <p:nvSpPr>
          <p:cNvPr id="211" name="Google Shape;211;p23"/>
          <p:cNvSpPr txBox="1">
            <a:spLocks noGrp="1"/>
          </p:cNvSpPr>
          <p:nvPr>
            <p:ph type="sldNum" idx="12"/>
          </p:nvPr>
        </p:nvSpPr>
        <p:spPr>
          <a:xfrm>
            <a:off x="15840050" y="95234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300"/>
              <a:t>10</a:t>
            </a:fld>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16"/>
        <p:cNvGrpSpPr/>
        <p:nvPr/>
      </p:nvGrpSpPr>
      <p:grpSpPr>
        <a:xfrm>
          <a:off x="0" y="0"/>
          <a:ext cx="0" cy="0"/>
          <a:chOff x="0" y="0"/>
          <a:chExt cx="0" cy="0"/>
        </a:xfrm>
      </p:grpSpPr>
      <p:sp>
        <p:nvSpPr>
          <p:cNvPr id="217" name="Google Shape;217;p24"/>
          <p:cNvSpPr/>
          <p:nvPr/>
        </p:nvSpPr>
        <p:spPr>
          <a:xfrm>
            <a:off x="9841550" y="5954275"/>
            <a:ext cx="7603500" cy="3664500"/>
          </a:xfrm>
          <a:prstGeom prst="rect">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218" name="Google Shape;218;p24"/>
          <p:cNvCxnSpPr/>
          <p:nvPr/>
        </p:nvCxnSpPr>
        <p:spPr>
          <a:xfrm rot="10800000">
            <a:off x="652462" y="-23687"/>
            <a:ext cx="0" cy="10324800"/>
          </a:xfrm>
          <a:prstGeom prst="straightConnector1">
            <a:avLst/>
          </a:prstGeom>
          <a:noFill/>
          <a:ln w="9525" cap="rnd" cmpd="sng">
            <a:solidFill>
              <a:srgbClr val="373737"/>
            </a:solidFill>
            <a:prstDash val="solid"/>
            <a:round/>
            <a:headEnd type="none" w="sm" len="sm"/>
            <a:tailEnd type="none" w="sm" len="sm"/>
          </a:ln>
        </p:spPr>
      </p:cxnSp>
      <p:cxnSp>
        <p:nvCxnSpPr>
          <p:cNvPr id="219" name="Google Shape;219;p24"/>
          <p:cNvCxnSpPr/>
          <p:nvPr/>
        </p:nvCxnSpPr>
        <p:spPr>
          <a:xfrm>
            <a:off x="652462" y="5219238"/>
            <a:ext cx="11940600" cy="0"/>
          </a:xfrm>
          <a:prstGeom prst="straightConnector1">
            <a:avLst/>
          </a:prstGeom>
          <a:noFill/>
          <a:ln w="9525" cap="rnd" cmpd="sng">
            <a:solidFill>
              <a:srgbClr val="373737"/>
            </a:solidFill>
            <a:prstDash val="solid"/>
            <a:round/>
            <a:headEnd type="none" w="sm" len="sm"/>
            <a:tailEnd type="none" w="sm" len="sm"/>
          </a:ln>
        </p:spPr>
      </p:cxnSp>
      <p:sp>
        <p:nvSpPr>
          <p:cNvPr id="220" name="Google Shape;220;p24"/>
          <p:cNvSpPr/>
          <p:nvPr/>
        </p:nvSpPr>
        <p:spPr>
          <a:xfrm>
            <a:off x="2787119" y="1784607"/>
            <a:ext cx="10662814" cy="3144931"/>
          </a:xfrm>
          <a:custGeom>
            <a:avLst/>
            <a:gdLst/>
            <a:ahLst/>
            <a:cxnLst/>
            <a:rect l="l" t="t" r="r" b="b"/>
            <a:pathLst>
              <a:path w="10662814" h="3144931" extrusionOk="0">
                <a:moveTo>
                  <a:pt x="0" y="0"/>
                </a:moveTo>
                <a:lnTo>
                  <a:pt x="10662814" y="0"/>
                </a:lnTo>
                <a:lnTo>
                  <a:pt x="10662814" y="3144931"/>
                </a:lnTo>
                <a:lnTo>
                  <a:pt x="0" y="3144931"/>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1" name="Google Shape;221;p24"/>
          <p:cNvSpPr/>
          <p:nvPr/>
        </p:nvSpPr>
        <p:spPr>
          <a:xfrm>
            <a:off x="9841600" y="5954301"/>
            <a:ext cx="7603390" cy="3664449"/>
          </a:xfrm>
          <a:custGeom>
            <a:avLst/>
            <a:gdLst/>
            <a:ahLst/>
            <a:cxnLst/>
            <a:rect l="l" t="t" r="r" b="b"/>
            <a:pathLst>
              <a:path w="8131968" h="2955201" extrusionOk="0">
                <a:moveTo>
                  <a:pt x="0" y="0"/>
                </a:moveTo>
                <a:lnTo>
                  <a:pt x="8131968" y="0"/>
                </a:lnTo>
                <a:lnTo>
                  <a:pt x="8131968" y="2955200"/>
                </a:lnTo>
                <a:lnTo>
                  <a:pt x="0" y="295520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2" name="Google Shape;222;p24"/>
          <p:cNvSpPr txBox="1"/>
          <p:nvPr/>
        </p:nvSpPr>
        <p:spPr>
          <a:xfrm>
            <a:off x="1014128" y="718729"/>
            <a:ext cx="4776900" cy="1360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a:solidFill>
                  <a:srgbClr val="373737"/>
                </a:solidFill>
                <a:latin typeface="DM Sans"/>
                <a:ea typeface="DM Sans"/>
                <a:cs typeface="DM Sans"/>
                <a:sym typeface="DM Sans"/>
              </a:rPr>
              <a:t>Tranching du risque de mortalité transféré au marché</a:t>
            </a:r>
            <a:endParaRPr/>
          </a:p>
        </p:txBody>
      </p:sp>
      <p:sp>
        <p:nvSpPr>
          <p:cNvPr id="223" name="Google Shape;223;p24"/>
          <p:cNvSpPr txBox="1"/>
          <p:nvPr/>
        </p:nvSpPr>
        <p:spPr>
          <a:xfrm>
            <a:off x="1014124" y="5509750"/>
            <a:ext cx="5946000" cy="4002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2600" b="1">
                <a:solidFill>
                  <a:srgbClr val="373737"/>
                </a:solidFill>
                <a:latin typeface="DM Sans"/>
                <a:ea typeface="DM Sans"/>
                <a:cs typeface="DM Sans"/>
                <a:sym typeface="DM Sans"/>
              </a:rPr>
              <a:t>Le payoff (vu par l’investisseur)</a:t>
            </a:r>
            <a:endParaRPr/>
          </a:p>
        </p:txBody>
      </p:sp>
      <p:sp>
        <p:nvSpPr>
          <p:cNvPr id="224" name="Google Shape;224;p24"/>
          <p:cNvSpPr/>
          <p:nvPr/>
        </p:nvSpPr>
        <p:spPr>
          <a:xfrm>
            <a:off x="14764524" y="499636"/>
            <a:ext cx="1774710" cy="1768590"/>
          </a:xfrm>
          <a:custGeom>
            <a:avLst/>
            <a:gdLst/>
            <a:ahLst/>
            <a:cxnLst/>
            <a:rect l="l" t="t" r="r" b="b"/>
            <a:pathLst>
              <a:path w="1774710" h="1768590" extrusionOk="0">
                <a:moveTo>
                  <a:pt x="0" y="0"/>
                </a:moveTo>
                <a:lnTo>
                  <a:pt x="1774710" y="0"/>
                </a:lnTo>
                <a:lnTo>
                  <a:pt x="1774710" y="1768590"/>
                </a:lnTo>
                <a:lnTo>
                  <a:pt x="0" y="176859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25" name="Google Shape;225;p24"/>
          <p:cNvSpPr txBox="1">
            <a:spLocks noGrp="1"/>
          </p:cNvSpPr>
          <p:nvPr>
            <p:ph type="sldNum" idx="12"/>
          </p:nvPr>
        </p:nvSpPr>
        <p:spPr>
          <a:xfrm>
            <a:off x="16154400" y="9761525"/>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400"/>
              <a:t>11</a:t>
            </a:fld>
            <a:endParaRPr sz="2400"/>
          </a:p>
        </p:txBody>
      </p:sp>
      <p:sp>
        <p:nvSpPr>
          <p:cNvPr id="226" name="Google Shape;226;p24"/>
          <p:cNvSpPr/>
          <p:nvPr/>
        </p:nvSpPr>
        <p:spPr>
          <a:xfrm>
            <a:off x="2054775" y="6581200"/>
            <a:ext cx="7477200" cy="2679900"/>
          </a:xfrm>
          <a:prstGeom prst="bracePair">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pic>
        <p:nvPicPr>
          <p:cNvPr id="1026" name="Picture 2">
            <a:extLst>
              <a:ext uri="{FF2B5EF4-FFF2-40B4-BE49-F238E27FC236}">
                <a16:creationId xmlns:a16="http://schemas.microsoft.com/office/drawing/2014/main" id="{B78642E2-6F20-0C45-CB45-7F38B25589B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461" y="6619430"/>
            <a:ext cx="9189079"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32"/>
        <p:cNvGrpSpPr/>
        <p:nvPr/>
      </p:nvGrpSpPr>
      <p:grpSpPr>
        <a:xfrm>
          <a:off x="0" y="0"/>
          <a:ext cx="0" cy="0"/>
          <a:chOff x="0" y="0"/>
          <a:chExt cx="0" cy="0"/>
        </a:xfrm>
      </p:grpSpPr>
      <p:sp>
        <p:nvSpPr>
          <p:cNvPr id="233" name="Google Shape;233;p25"/>
          <p:cNvSpPr/>
          <p:nvPr/>
        </p:nvSpPr>
        <p:spPr>
          <a:xfrm>
            <a:off x="7484125" y="8591300"/>
            <a:ext cx="3571800" cy="1309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34" name="Google Shape;234;p25"/>
          <p:cNvSpPr/>
          <p:nvPr/>
        </p:nvSpPr>
        <p:spPr>
          <a:xfrm>
            <a:off x="6150575" y="4492025"/>
            <a:ext cx="5834100" cy="11430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235" name="Google Shape;235;p25"/>
          <p:cNvCxnSpPr/>
          <p:nvPr/>
        </p:nvCxnSpPr>
        <p:spPr>
          <a:xfrm rot="10800000" flipH="1">
            <a:off x="1150000" y="1884825"/>
            <a:ext cx="7577100" cy="81300"/>
          </a:xfrm>
          <a:prstGeom prst="straightConnector1">
            <a:avLst/>
          </a:prstGeom>
          <a:noFill/>
          <a:ln w="9525" cap="rnd" cmpd="sng">
            <a:solidFill>
              <a:srgbClr val="373737"/>
            </a:solidFill>
            <a:prstDash val="solid"/>
            <a:round/>
            <a:headEnd type="none" w="sm" len="sm"/>
            <a:tailEnd type="none" w="sm" len="sm"/>
          </a:ln>
        </p:spPr>
      </p:cxnSp>
      <p:sp>
        <p:nvSpPr>
          <p:cNvPr id="236" name="Google Shape;236;p25"/>
          <p:cNvSpPr txBox="1"/>
          <p:nvPr/>
        </p:nvSpPr>
        <p:spPr>
          <a:xfrm>
            <a:off x="964225" y="293354"/>
            <a:ext cx="7827300" cy="1591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700">
                <a:solidFill>
                  <a:srgbClr val="373737"/>
                </a:solidFill>
                <a:latin typeface="DM Sans"/>
                <a:ea typeface="DM Sans"/>
                <a:cs typeface="DM Sans"/>
                <a:sym typeface="DM Sans"/>
              </a:rPr>
              <a:t>Calcul de l’indice de mortalité (1/2)</a:t>
            </a:r>
            <a:endParaRPr/>
          </a:p>
        </p:txBody>
      </p:sp>
      <p:sp>
        <p:nvSpPr>
          <p:cNvPr id="237" name="Google Shape;237;p25"/>
          <p:cNvSpPr/>
          <p:nvPr/>
        </p:nvSpPr>
        <p:spPr>
          <a:xfrm>
            <a:off x="15145524" y="419136"/>
            <a:ext cx="1774710" cy="1768590"/>
          </a:xfrm>
          <a:custGeom>
            <a:avLst/>
            <a:gdLst/>
            <a:ahLst/>
            <a:cxnLst/>
            <a:rect l="l" t="t" r="r" b="b"/>
            <a:pathLst>
              <a:path w="1774710" h="1768590" extrusionOk="0">
                <a:moveTo>
                  <a:pt x="0" y="0"/>
                </a:moveTo>
                <a:lnTo>
                  <a:pt x="1774710" y="0"/>
                </a:lnTo>
                <a:lnTo>
                  <a:pt x="1774710" y="1768590"/>
                </a:lnTo>
                <a:lnTo>
                  <a:pt x="0" y="176859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38" name="Google Shape;238;p25"/>
          <p:cNvSpPr txBox="1">
            <a:spLocks noGrp="1"/>
          </p:cNvSpPr>
          <p:nvPr>
            <p:ph type="sldNum" idx="12"/>
          </p:nvPr>
        </p:nvSpPr>
        <p:spPr>
          <a:xfrm>
            <a:off x="15911500" y="96599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100"/>
              <a:t>12</a:t>
            </a:fld>
            <a:endParaRPr sz="2100"/>
          </a:p>
        </p:txBody>
      </p:sp>
      <p:pic>
        <p:nvPicPr>
          <p:cNvPr id="239" name="Google Shape;239;p25"/>
          <p:cNvPicPr preferRelativeResize="0"/>
          <p:nvPr/>
        </p:nvPicPr>
        <p:blipFill>
          <a:blip r:embed="rId4">
            <a:alphaModFix/>
          </a:blip>
          <a:stretch>
            <a:fillRect/>
          </a:stretch>
        </p:blipFill>
        <p:spPr>
          <a:xfrm>
            <a:off x="1558432" y="2187726"/>
            <a:ext cx="15777162" cy="792587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43"/>
        <p:cNvGrpSpPr/>
        <p:nvPr/>
      </p:nvGrpSpPr>
      <p:grpSpPr>
        <a:xfrm>
          <a:off x="0" y="0"/>
          <a:ext cx="0" cy="0"/>
          <a:chOff x="0" y="0"/>
          <a:chExt cx="0" cy="0"/>
        </a:xfrm>
      </p:grpSpPr>
      <p:sp>
        <p:nvSpPr>
          <p:cNvPr id="244" name="Google Shape;244;p26"/>
          <p:cNvSpPr/>
          <p:nvPr/>
        </p:nvSpPr>
        <p:spPr>
          <a:xfrm>
            <a:off x="6150625" y="6618375"/>
            <a:ext cx="5619900" cy="1714500"/>
          </a:xfrm>
          <a:prstGeom prst="roundRect">
            <a:avLst>
              <a:gd name="adj" fmla="val 16667"/>
            </a:avLst>
          </a:prstGeom>
          <a:solidFill>
            <a:schemeClr val="lt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245" name="Google Shape;245;p26"/>
          <p:cNvSpPr/>
          <p:nvPr/>
        </p:nvSpPr>
        <p:spPr>
          <a:xfrm>
            <a:off x="7126925" y="4022825"/>
            <a:ext cx="3381300" cy="17145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cxnSp>
        <p:nvCxnSpPr>
          <p:cNvPr id="246" name="Google Shape;246;p26"/>
          <p:cNvCxnSpPr/>
          <p:nvPr/>
        </p:nvCxnSpPr>
        <p:spPr>
          <a:xfrm>
            <a:off x="1028700" y="2372866"/>
            <a:ext cx="7698300" cy="0"/>
          </a:xfrm>
          <a:prstGeom prst="straightConnector1">
            <a:avLst/>
          </a:prstGeom>
          <a:noFill/>
          <a:ln w="9525" cap="rnd" cmpd="sng">
            <a:solidFill>
              <a:srgbClr val="373737"/>
            </a:solidFill>
            <a:prstDash val="solid"/>
            <a:round/>
            <a:headEnd type="none" w="sm" len="sm"/>
            <a:tailEnd type="none" w="sm" len="sm"/>
          </a:ln>
        </p:spPr>
      </p:cxnSp>
      <p:cxnSp>
        <p:nvCxnSpPr>
          <p:cNvPr id="247" name="Google Shape;247;p26"/>
          <p:cNvCxnSpPr/>
          <p:nvPr/>
        </p:nvCxnSpPr>
        <p:spPr>
          <a:xfrm>
            <a:off x="1028700" y="9263062"/>
            <a:ext cx="7698386" cy="0"/>
          </a:xfrm>
          <a:prstGeom prst="straightConnector1">
            <a:avLst/>
          </a:prstGeom>
          <a:noFill/>
          <a:ln w="9525" cap="rnd" cmpd="sng">
            <a:solidFill>
              <a:srgbClr val="373737"/>
            </a:solidFill>
            <a:prstDash val="solid"/>
            <a:round/>
            <a:headEnd type="none" w="sm" len="sm"/>
            <a:tailEnd type="none" w="sm" len="sm"/>
          </a:ln>
        </p:spPr>
      </p:cxnSp>
      <p:sp>
        <p:nvSpPr>
          <p:cNvPr id="248" name="Google Shape;248;p26"/>
          <p:cNvSpPr/>
          <p:nvPr/>
        </p:nvSpPr>
        <p:spPr>
          <a:xfrm>
            <a:off x="15145524" y="419136"/>
            <a:ext cx="1774710" cy="1768590"/>
          </a:xfrm>
          <a:custGeom>
            <a:avLst/>
            <a:gdLst/>
            <a:ahLst/>
            <a:cxnLst/>
            <a:rect l="l" t="t" r="r" b="b"/>
            <a:pathLst>
              <a:path w="1774710" h="1768590" extrusionOk="0">
                <a:moveTo>
                  <a:pt x="0" y="0"/>
                </a:moveTo>
                <a:lnTo>
                  <a:pt x="1774710" y="0"/>
                </a:lnTo>
                <a:lnTo>
                  <a:pt x="1774710" y="1768590"/>
                </a:lnTo>
                <a:lnTo>
                  <a:pt x="0" y="176859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49" name="Google Shape;249;p26"/>
          <p:cNvSpPr txBox="1"/>
          <p:nvPr/>
        </p:nvSpPr>
        <p:spPr>
          <a:xfrm>
            <a:off x="964238" y="507679"/>
            <a:ext cx="7827300" cy="15915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4700">
                <a:solidFill>
                  <a:srgbClr val="373737"/>
                </a:solidFill>
                <a:latin typeface="DM Sans"/>
                <a:ea typeface="DM Sans"/>
                <a:cs typeface="DM Sans"/>
                <a:sym typeface="DM Sans"/>
              </a:rPr>
              <a:t>Calcul de l’indice de mortalité (2/2)</a:t>
            </a:r>
            <a:endParaRPr/>
          </a:p>
        </p:txBody>
      </p:sp>
      <p:sp>
        <p:nvSpPr>
          <p:cNvPr id="250" name="Google Shape;250;p26"/>
          <p:cNvSpPr txBox="1">
            <a:spLocks noGrp="1"/>
          </p:cNvSpPr>
          <p:nvPr>
            <p:ph type="sldNum" idx="12"/>
          </p:nvPr>
        </p:nvSpPr>
        <p:spPr>
          <a:xfrm>
            <a:off x="15935300" y="96186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1900"/>
              <a:t>13</a:t>
            </a:fld>
            <a:endParaRPr sz="1900"/>
          </a:p>
        </p:txBody>
      </p:sp>
      <p:pic>
        <p:nvPicPr>
          <p:cNvPr id="251" name="Google Shape;251;p26"/>
          <p:cNvPicPr preferRelativeResize="0"/>
          <p:nvPr/>
        </p:nvPicPr>
        <p:blipFill>
          <a:blip r:embed="rId4">
            <a:alphaModFix/>
          </a:blip>
          <a:stretch>
            <a:fillRect/>
          </a:stretch>
        </p:blipFill>
        <p:spPr>
          <a:xfrm>
            <a:off x="2113575" y="3134875"/>
            <a:ext cx="15001401" cy="625634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255"/>
        <p:cNvGrpSpPr/>
        <p:nvPr/>
      </p:nvGrpSpPr>
      <p:grpSpPr>
        <a:xfrm>
          <a:off x="0" y="0"/>
          <a:ext cx="0" cy="0"/>
          <a:chOff x="0" y="0"/>
          <a:chExt cx="0" cy="0"/>
        </a:xfrm>
      </p:grpSpPr>
      <p:cxnSp>
        <p:nvCxnSpPr>
          <p:cNvPr id="256" name="Google Shape;256;p27"/>
          <p:cNvCxnSpPr/>
          <p:nvPr/>
        </p:nvCxnSpPr>
        <p:spPr>
          <a:xfrm>
            <a:off x="9560914" y="1870371"/>
            <a:ext cx="7698386" cy="0"/>
          </a:xfrm>
          <a:prstGeom prst="straightConnector1">
            <a:avLst/>
          </a:prstGeom>
          <a:noFill/>
          <a:ln w="9525" cap="rnd" cmpd="sng">
            <a:solidFill>
              <a:srgbClr val="FFFFFF"/>
            </a:solidFill>
            <a:prstDash val="solid"/>
            <a:round/>
            <a:headEnd type="none" w="sm" len="sm"/>
            <a:tailEnd type="none" w="sm" len="sm"/>
          </a:ln>
        </p:spPr>
      </p:cxnSp>
      <p:cxnSp>
        <p:nvCxnSpPr>
          <p:cNvPr id="257" name="Google Shape;257;p27"/>
          <p:cNvCxnSpPr/>
          <p:nvPr/>
        </p:nvCxnSpPr>
        <p:spPr>
          <a:xfrm>
            <a:off x="9560914" y="8407104"/>
            <a:ext cx="7698386" cy="0"/>
          </a:xfrm>
          <a:prstGeom prst="straightConnector1">
            <a:avLst/>
          </a:prstGeom>
          <a:noFill/>
          <a:ln w="9525" cap="rnd" cmpd="sng">
            <a:solidFill>
              <a:srgbClr val="FFFFFF"/>
            </a:solidFill>
            <a:prstDash val="solid"/>
            <a:round/>
            <a:headEnd type="none" w="sm" len="sm"/>
            <a:tailEnd type="none" w="sm" len="sm"/>
          </a:ln>
        </p:spPr>
      </p:cxnSp>
      <p:sp>
        <p:nvSpPr>
          <p:cNvPr id="258" name="Google Shape;258;p27"/>
          <p:cNvSpPr/>
          <p:nvPr/>
        </p:nvSpPr>
        <p:spPr>
          <a:xfrm>
            <a:off x="2457452" y="3014328"/>
            <a:ext cx="4805606" cy="4114800"/>
          </a:xfrm>
          <a:custGeom>
            <a:avLst/>
            <a:gdLst/>
            <a:ahLst/>
            <a:cxnLst/>
            <a:rect l="l" t="t" r="r" b="b"/>
            <a:pathLst>
              <a:path w="4805606" h="4114800" extrusionOk="0">
                <a:moveTo>
                  <a:pt x="0" y="0"/>
                </a:moveTo>
                <a:lnTo>
                  <a:pt x="4805606" y="0"/>
                </a:lnTo>
                <a:lnTo>
                  <a:pt x="4805606"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59" name="Google Shape;259;p27"/>
          <p:cNvSpPr txBox="1"/>
          <p:nvPr/>
        </p:nvSpPr>
        <p:spPr>
          <a:xfrm>
            <a:off x="9560914" y="2924228"/>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a:solidFill>
                  <a:srgbClr val="CD4E18"/>
                </a:solidFill>
                <a:latin typeface="DM Sans"/>
                <a:ea typeface="DM Sans"/>
                <a:cs typeface="DM Sans"/>
                <a:sym typeface="DM Sans"/>
              </a:rPr>
              <a:t>0</a:t>
            </a:r>
            <a:r>
              <a:rPr lang="en-US" sz="3000" b="1" u="none">
                <a:solidFill>
                  <a:srgbClr val="CD4E18"/>
                </a:solidFill>
                <a:latin typeface="DM Sans"/>
                <a:ea typeface="DM Sans"/>
                <a:cs typeface="DM Sans"/>
                <a:sym typeface="DM Sans"/>
              </a:rPr>
              <a:t>1</a:t>
            </a:r>
            <a:endParaRPr/>
          </a:p>
        </p:txBody>
      </p:sp>
      <p:sp>
        <p:nvSpPr>
          <p:cNvPr id="260" name="Google Shape;260;p27"/>
          <p:cNvSpPr txBox="1"/>
          <p:nvPr/>
        </p:nvSpPr>
        <p:spPr>
          <a:xfrm>
            <a:off x="9560914" y="5334639"/>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u="none">
                <a:solidFill>
                  <a:srgbClr val="CD4E18"/>
                </a:solidFill>
                <a:latin typeface="DM Sans"/>
                <a:ea typeface="DM Sans"/>
                <a:cs typeface="DM Sans"/>
                <a:sym typeface="DM Sans"/>
              </a:rPr>
              <a:t>02</a:t>
            </a:r>
            <a:endParaRPr/>
          </a:p>
        </p:txBody>
      </p:sp>
      <p:sp>
        <p:nvSpPr>
          <p:cNvPr id="261" name="Google Shape;261;p27"/>
          <p:cNvSpPr txBox="1"/>
          <p:nvPr/>
        </p:nvSpPr>
        <p:spPr>
          <a:xfrm>
            <a:off x="11009394" y="2946453"/>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Le risque de surmortalité en assurance</a:t>
            </a:r>
            <a:endParaRPr/>
          </a:p>
        </p:txBody>
      </p:sp>
      <p:sp>
        <p:nvSpPr>
          <p:cNvPr id="262" name="Google Shape;262;p27"/>
          <p:cNvSpPr txBox="1"/>
          <p:nvPr/>
        </p:nvSpPr>
        <p:spPr>
          <a:xfrm>
            <a:off x="11009394" y="5356864"/>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3 émissions de Mortality bonds : </a:t>
            </a:r>
            <a:endParaRPr/>
          </a:p>
        </p:txBody>
      </p:sp>
      <p:sp>
        <p:nvSpPr>
          <p:cNvPr id="263" name="Google Shape;263;p27"/>
          <p:cNvSpPr txBox="1"/>
          <p:nvPr/>
        </p:nvSpPr>
        <p:spPr>
          <a:xfrm>
            <a:off x="11009394" y="6036260"/>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545454"/>
                </a:solidFill>
                <a:latin typeface="Poppins Light"/>
                <a:ea typeface="Poppins Light"/>
                <a:cs typeface="Poppins Light"/>
                <a:sym typeface="Poppins Light"/>
              </a:rPr>
              <a:t>Swiss Re : VITA 1</a:t>
            </a:r>
            <a:endParaRPr/>
          </a:p>
        </p:txBody>
      </p:sp>
      <p:sp>
        <p:nvSpPr>
          <p:cNvPr id="264" name="Google Shape;264;p27"/>
          <p:cNvSpPr txBox="1"/>
          <p:nvPr/>
        </p:nvSpPr>
        <p:spPr>
          <a:xfrm>
            <a:off x="11009394" y="6447246"/>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545454"/>
                </a:solidFill>
                <a:latin typeface="Poppins Light"/>
                <a:ea typeface="Poppins Light"/>
                <a:cs typeface="Poppins Light"/>
                <a:sym typeface="Poppins Light"/>
              </a:rPr>
              <a:t>AXA : Osiris</a:t>
            </a:r>
            <a:endParaRPr/>
          </a:p>
        </p:txBody>
      </p:sp>
      <p:sp>
        <p:nvSpPr>
          <p:cNvPr id="265" name="Google Shape;265;p27"/>
          <p:cNvSpPr txBox="1"/>
          <p:nvPr/>
        </p:nvSpPr>
        <p:spPr>
          <a:xfrm>
            <a:off x="11009394" y="6876434"/>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FFFFFF"/>
                </a:solidFill>
                <a:latin typeface="Poppins Light"/>
                <a:ea typeface="Poppins Light"/>
                <a:cs typeface="Poppins Light"/>
                <a:sym typeface="Poppins Light"/>
              </a:rPr>
              <a:t>Scor : ATLAS IX Capital Limited</a:t>
            </a:r>
            <a:endParaRPr/>
          </a:p>
        </p:txBody>
      </p:sp>
      <p:sp>
        <p:nvSpPr>
          <p:cNvPr id="266" name="Google Shape;266;p27"/>
          <p:cNvSpPr txBox="1">
            <a:spLocks noGrp="1"/>
          </p:cNvSpPr>
          <p:nvPr>
            <p:ph type="sldNum" idx="12"/>
          </p:nvPr>
        </p:nvSpPr>
        <p:spPr>
          <a:xfrm>
            <a:off x="15342150" y="9126050"/>
            <a:ext cx="2603100" cy="7287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300"/>
              <a:t>14</a:t>
            </a:fld>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271"/>
        <p:cNvGrpSpPr/>
        <p:nvPr/>
      </p:nvGrpSpPr>
      <p:grpSpPr>
        <a:xfrm>
          <a:off x="0" y="0"/>
          <a:ext cx="0" cy="0"/>
          <a:chOff x="0" y="0"/>
          <a:chExt cx="0" cy="0"/>
        </a:xfrm>
      </p:grpSpPr>
      <p:sp>
        <p:nvSpPr>
          <p:cNvPr id="272" name="Google Shape;272;p28"/>
          <p:cNvSpPr/>
          <p:nvPr/>
        </p:nvSpPr>
        <p:spPr>
          <a:xfrm>
            <a:off x="1295400" y="801140"/>
            <a:ext cx="13291296" cy="1625799"/>
          </a:xfrm>
          <a:prstGeom prst="rect">
            <a:avLst/>
          </a:prstGeom>
          <a:noFill/>
          <a:ln>
            <a:noFill/>
          </a:ln>
        </p:spPr>
        <p:txBody>
          <a:bodyPr spcFirstLastPara="1" wrap="square" lIns="91425" tIns="45700" rIns="91425" bIns="45700" anchor="t" anchorCtr="0">
            <a:noAutofit/>
          </a:bodyPr>
          <a:lstStyle/>
          <a:p>
            <a:pPr marL="0" marR="0" lvl="0" indent="0" algn="l" rtl="0">
              <a:lnSpc>
                <a:spcPct val="136191"/>
              </a:lnSpc>
              <a:spcBef>
                <a:spcPts val="0"/>
              </a:spcBef>
              <a:spcAft>
                <a:spcPts val="0"/>
              </a:spcAft>
              <a:buNone/>
            </a:pPr>
            <a:r>
              <a:rPr lang="en-US" sz="4700">
                <a:solidFill>
                  <a:srgbClr val="373737"/>
                </a:solidFill>
                <a:latin typeface="DM Sans"/>
                <a:ea typeface="DM Sans"/>
                <a:cs typeface="DM Sans"/>
                <a:sym typeface="DM Sans"/>
              </a:rPr>
              <a:t>Caractéristiques initiales à l’émission</a:t>
            </a:r>
            <a:endParaRPr sz="4700">
              <a:solidFill>
                <a:srgbClr val="373737"/>
              </a:solidFill>
              <a:latin typeface="DM Sans"/>
              <a:ea typeface="DM Sans"/>
              <a:cs typeface="DM Sans"/>
              <a:sym typeface="DM Sans"/>
            </a:endParaRPr>
          </a:p>
        </p:txBody>
      </p:sp>
      <p:pic>
        <p:nvPicPr>
          <p:cNvPr id="273" name="Google Shape;273;p28" descr="Image result for scor logo"/>
          <p:cNvPicPr preferRelativeResize="0"/>
          <p:nvPr/>
        </p:nvPicPr>
        <p:blipFill rotWithShape="1">
          <a:blip r:embed="rId3">
            <a:alphaModFix/>
          </a:blip>
          <a:srcRect/>
          <a:stretch/>
        </p:blipFill>
        <p:spPr>
          <a:xfrm>
            <a:off x="14959458" y="462809"/>
            <a:ext cx="2368715" cy="1151231"/>
          </a:xfrm>
          <a:prstGeom prst="rect">
            <a:avLst/>
          </a:prstGeom>
          <a:noFill/>
          <a:ln>
            <a:noFill/>
          </a:ln>
        </p:spPr>
      </p:pic>
      <p:graphicFrame>
        <p:nvGraphicFramePr>
          <p:cNvPr id="274" name="Google Shape;274;p28"/>
          <p:cNvGraphicFramePr/>
          <p:nvPr/>
        </p:nvGraphicFramePr>
        <p:xfrm>
          <a:off x="2133600" y="2781300"/>
          <a:ext cx="14020800" cy="5393350"/>
        </p:xfrm>
        <a:graphic>
          <a:graphicData uri="http://schemas.openxmlformats.org/drawingml/2006/table">
            <a:tbl>
              <a:tblPr bandRow="1">
                <a:noFill/>
                <a:tableStyleId>{0ED73BB1-2A71-4503-B5BD-D4FCB5BCC57C}</a:tableStyleId>
              </a:tblPr>
              <a:tblGrid>
                <a:gridCol w="7010400">
                  <a:extLst>
                    <a:ext uri="{9D8B030D-6E8A-4147-A177-3AD203B41FA5}">
                      <a16:colId xmlns:a16="http://schemas.microsoft.com/office/drawing/2014/main" val="20000"/>
                    </a:ext>
                  </a:extLst>
                </a:gridCol>
                <a:gridCol w="7010400">
                  <a:extLst>
                    <a:ext uri="{9D8B030D-6E8A-4147-A177-3AD203B41FA5}">
                      <a16:colId xmlns:a16="http://schemas.microsoft.com/office/drawing/2014/main" val="20001"/>
                    </a:ext>
                  </a:extLst>
                </a:gridCol>
              </a:tblGrid>
              <a:tr h="591950">
                <a:tc>
                  <a:txBody>
                    <a:bodyPr/>
                    <a:lstStyle/>
                    <a:p>
                      <a:pPr marL="0" marR="0" lvl="0" indent="0" algn="l" rtl="0">
                        <a:spcBef>
                          <a:spcPts val="0"/>
                        </a:spcBef>
                        <a:spcAft>
                          <a:spcPts val="0"/>
                        </a:spcAft>
                        <a:buNone/>
                      </a:pPr>
                      <a:r>
                        <a:rPr lang="en-US" sz="2400" b="0" u="none" strike="noStrike" cap="none">
                          <a:solidFill>
                            <a:schemeClr val="dk1"/>
                          </a:solidFill>
                        </a:rPr>
                        <a:t>SPONSOR</a:t>
                      </a:r>
                      <a:endParaRPr sz="2400" b="0" u="none" strike="noStrike" cap="none">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u="none" strike="noStrike" cap="none">
                          <a:solidFill>
                            <a:schemeClr val="dk1"/>
                          </a:solidFill>
                        </a:rPr>
                        <a:t>SCOR Global Life SE</a:t>
                      </a:r>
                      <a:endParaRPr sz="2400" b="0">
                        <a:solidFill>
                          <a:schemeClr val="dk1"/>
                        </a:solidFill>
                      </a:endParaRPr>
                    </a:p>
                  </a:txBody>
                  <a:tcPr marL="91450" marR="91450" marT="45725" marB="45725"/>
                </a:tc>
                <a:extLst>
                  <a:ext uri="{0D108BD9-81ED-4DB2-BD59-A6C34878D82A}">
                    <a16:rowId xmlns:a16="http://schemas.microsoft.com/office/drawing/2014/main" val="10000"/>
                  </a:ext>
                </a:extLst>
              </a:tr>
              <a:tr h="600175">
                <a:tc>
                  <a:txBody>
                    <a:bodyPr/>
                    <a:lstStyle/>
                    <a:p>
                      <a:pPr marL="0" marR="0" lvl="0" indent="0" algn="l" rtl="0">
                        <a:spcBef>
                          <a:spcPts val="0"/>
                        </a:spcBef>
                        <a:spcAft>
                          <a:spcPts val="0"/>
                        </a:spcAft>
                        <a:buNone/>
                      </a:pPr>
                      <a:r>
                        <a:rPr lang="en-US" sz="2400" b="0">
                          <a:solidFill>
                            <a:schemeClr val="dk1"/>
                          </a:solidFill>
                        </a:rPr>
                        <a:t>SPV</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ATLAS IX CAPITAL LIMITED</a:t>
                      </a:r>
                      <a:endParaRPr sz="2400" b="0">
                        <a:solidFill>
                          <a:schemeClr val="dk1"/>
                        </a:solidFill>
                      </a:endParaRPr>
                    </a:p>
                  </a:txBody>
                  <a:tcPr marL="91450" marR="91450" marT="45725" marB="45725"/>
                </a:tc>
                <a:extLst>
                  <a:ext uri="{0D108BD9-81ED-4DB2-BD59-A6C34878D82A}">
                    <a16:rowId xmlns:a16="http://schemas.microsoft.com/office/drawing/2014/main" val="10001"/>
                  </a:ext>
                </a:extLst>
              </a:tr>
              <a:tr h="600175">
                <a:tc>
                  <a:txBody>
                    <a:bodyPr/>
                    <a:lstStyle/>
                    <a:p>
                      <a:pPr marL="0" marR="0" lvl="0" indent="0" algn="l" rtl="0">
                        <a:spcBef>
                          <a:spcPts val="0"/>
                        </a:spcBef>
                        <a:spcAft>
                          <a:spcPts val="0"/>
                        </a:spcAft>
                        <a:buNone/>
                      </a:pPr>
                      <a:r>
                        <a:rPr lang="en-US" sz="2400" dirty="0"/>
                        <a:t>MODELISATION</a:t>
                      </a:r>
                      <a:endParaRPr sz="2400" b="0" dirty="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RMS</a:t>
                      </a:r>
                      <a:endParaRPr sz="2400" b="0">
                        <a:solidFill>
                          <a:schemeClr val="dk1"/>
                        </a:solidFill>
                      </a:endParaRPr>
                    </a:p>
                  </a:txBody>
                  <a:tcPr marL="91450" marR="91450" marT="45725" marB="45725"/>
                </a:tc>
                <a:extLst>
                  <a:ext uri="{0D108BD9-81ED-4DB2-BD59-A6C34878D82A}">
                    <a16:rowId xmlns:a16="http://schemas.microsoft.com/office/drawing/2014/main" val="10002"/>
                  </a:ext>
                </a:extLst>
              </a:tr>
              <a:tr h="600175">
                <a:tc>
                  <a:txBody>
                    <a:bodyPr/>
                    <a:lstStyle/>
                    <a:p>
                      <a:pPr marL="0" marR="0" lvl="0" indent="0" algn="l" rtl="0">
                        <a:spcBef>
                          <a:spcPts val="0"/>
                        </a:spcBef>
                        <a:spcAft>
                          <a:spcPts val="0"/>
                        </a:spcAft>
                        <a:buNone/>
                      </a:pPr>
                      <a:r>
                        <a:rPr lang="en-US" sz="2400"/>
                        <a:t>COUVERTURE</a:t>
                      </a:r>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125 M$</a:t>
                      </a:r>
                      <a:endParaRPr sz="2400" b="0">
                        <a:solidFill>
                          <a:schemeClr val="dk1"/>
                        </a:solidFill>
                      </a:endParaRPr>
                    </a:p>
                  </a:txBody>
                  <a:tcPr marL="91450" marR="91450" marT="45725" marB="45725"/>
                </a:tc>
                <a:extLst>
                  <a:ext uri="{0D108BD9-81ED-4DB2-BD59-A6C34878D82A}">
                    <a16:rowId xmlns:a16="http://schemas.microsoft.com/office/drawing/2014/main" val="10003"/>
                  </a:ext>
                </a:extLst>
              </a:tr>
              <a:tr h="600175">
                <a:tc>
                  <a:txBody>
                    <a:bodyPr/>
                    <a:lstStyle/>
                    <a:p>
                      <a:pPr marL="0" marR="0" lvl="0" indent="0" algn="l" rtl="0">
                        <a:spcBef>
                          <a:spcPts val="0"/>
                        </a:spcBef>
                        <a:spcAft>
                          <a:spcPts val="0"/>
                        </a:spcAft>
                        <a:buNone/>
                      </a:pPr>
                      <a:r>
                        <a:rPr lang="en-US" sz="2400" b="0">
                          <a:solidFill>
                            <a:schemeClr val="dk1"/>
                          </a:solidFill>
                        </a:rPr>
                        <a:t>DATE </a:t>
                      </a:r>
                      <a:r>
                        <a:rPr lang="en-US" sz="2400"/>
                        <a:t>D’EMISSION</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Se</a:t>
                      </a:r>
                      <a:r>
                        <a:rPr lang="en-US" sz="2400"/>
                        <a:t>ptembre </a:t>
                      </a:r>
                      <a:r>
                        <a:rPr lang="en-US" sz="2400" b="0">
                          <a:solidFill>
                            <a:schemeClr val="dk1"/>
                          </a:solidFill>
                        </a:rPr>
                        <a:t> 2013</a:t>
                      </a:r>
                      <a:endParaRPr sz="2400" b="0">
                        <a:solidFill>
                          <a:schemeClr val="dk1"/>
                        </a:solidFill>
                      </a:endParaRPr>
                    </a:p>
                  </a:txBody>
                  <a:tcPr marL="91450" marR="91450" marT="45725" marB="45725"/>
                </a:tc>
                <a:extLst>
                  <a:ext uri="{0D108BD9-81ED-4DB2-BD59-A6C34878D82A}">
                    <a16:rowId xmlns:a16="http://schemas.microsoft.com/office/drawing/2014/main" val="10004"/>
                  </a:ext>
                </a:extLst>
              </a:tr>
              <a:tr h="600175">
                <a:tc>
                  <a:txBody>
                    <a:bodyPr/>
                    <a:lstStyle/>
                    <a:p>
                      <a:pPr marL="0" marR="0" lvl="0" indent="0" algn="l" rtl="0">
                        <a:spcBef>
                          <a:spcPts val="0"/>
                        </a:spcBef>
                        <a:spcAft>
                          <a:spcPts val="0"/>
                        </a:spcAft>
                        <a:buNone/>
                      </a:pPr>
                      <a:r>
                        <a:rPr lang="en-US" sz="2400" b="0">
                          <a:solidFill>
                            <a:schemeClr val="dk1"/>
                          </a:solidFill>
                        </a:rPr>
                        <a:t>RI</a:t>
                      </a:r>
                      <a:r>
                        <a:rPr lang="en-US" sz="2400"/>
                        <a:t>SQUE</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Extreme mortality</a:t>
                      </a:r>
                      <a:endParaRPr sz="2400" b="0">
                        <a:solidFill>
                          <a:schemeClr val="dk1"/>
                        </a:solidFill>
                      </a:endParaRPr>
                    </a:p>
                  </a:txBody>
                  <a:tcPr marL="91450" marR="91450" marT="45725" marB="45725"/>
                </a:tc>
                <a:extLst>
                  <a:ext uri="{0D108BD9-81ED-4DB2-BD59-A6C34878D82A}">
                    <a16:rowId xmlns:a16="http://schemas.microsoft.com/office/drawing/2014/main" val="10005"/>
                  </a:ext>
                </a:extLst>
              </a:tr>
              <a:tr h="600175">
                <a:tc>
                  <a:txBody>
                    <a:bodyPr/>
                    <a:lstStyle/>
                    <a:p>
                      <a:pPr marL="0" marR="0" lvl="0" indent="0" algn="l" rtl="0">
                        <a:spcBef>
                          <a:spcPts val="0"/>
                        </a:spcBef>
                        <a:spcAft>
                          <a:spcPts val="0"/>
                        </a:spcAft>
                        <a:buNone/>
                      </a:pPr>
                      <a:r>
                        <a:rPr lang="en-US" sz="2400" b="0">
                          <a:solidFill>
                            <a:schemeClr val="dk1"/>
                          </a:solidFill>
                        </a:rPr>
                        <a:t>MATURIT</a:t>
                      </a:r>
                      <a:r>
                        <a:rPr lang="en-US" sz="2400"/>
                        <a:t>E</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a:t>31/12/2018</a:t>
                      </a:r>
                      <a:endParaRPr sz="2400" b="0">
                        <a:solidFill>
                          <a:schemeClr val="dk1"/>
                        </a:solidFill>
                      </a:endParaRPr>
                    </a:p>
                  </a:txBody>
                  <a:tcPr marL="91450" marR="91450" marT="45725" marB="45725"/>
                </a:tc>
                <a:extLst>
                  <a:ext uri="{0D108BD9-81ED-4DB2-BD59-A6C34878D82A}">
                    <a16:rowId xmlns:a16="http://schemas.microsoft.com/office/drawing/2014/main" val="10006"/>
                  </a:ext>
                </a:extLst>
              </a:tr>
              <a:tr h="600175">
                <a:tc>
                  <a:txBody>
                    <a:bodyPr/>
                    <a:lstStyle/>
                    <a:p>
                      <a:pPr marL="0" marR="0" lvl="0" indent="0" algn="l" rtl="0">
                        <a:lnSpc>
                          <a:spcPct val="100000"/>
                        </a:lnSpc>
                        <a:spcBef>
                          <a:spcPts val="0"/>
                        </a:spcBef>
                        <a:spcAft>
                          <a:spcPts val="0"/>
                        </a:spcAft>
                        <a:buClr>
                          <a:schemeClr val="dk1"/>
                        </a:buClr>
                        <a:buSzPts val="2400"/>
                        <a:buFont typeface="Calibri"/>
                        <a:buNone/>
                      </a:pPr>
                      <a:r>
                        <a:rPr lang="en-US" sz="2400" b="0">
                          <a:solidFill>
                            <a:schemeClr val="dk1"/>
                          </a:solidFill>
                        </a:rPr>
                        <a:t>PLACEMENT</a:t>
                      </a:r>
                      <a:r>
                        <a:rPr lang="en-US" sz="2400"/>
                        <a:t>/</a:t>
                      </a:r>
                      <a:r>
                        <a:rPr lang="en-US" sz="2400" b="0">
                          <a:solidFill>
                            <a:schemeClr val="dk1"/>
                          </a:solidFill>
                        </a:rPr>
                        <a:t> STRUCTUR</a:t>
                      </a:r>
                      <a:r>
                        <a:rPr lang="en-US" sz="2400"/>
                        <a:t>EUR</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b="0">
                          <a:solidFill>
                            <a:schemeClr val="dk1"/>
                          </a:solidFill>
                        </a:rPr>
                        <a:t>Aon, BNP Paribas and Natixis</a:t>
                      </a:r>
                      <a:endParaRPr sz="2400" b="0">
                        <a:solidFill>
                          <a:schemeClr val="dk1"/>
                        </a:solidFill>
                      </a:endParaRPr>
                    </a:p>
                  </a:txBody>
                  <a:tcPr marL="91450" marR="91450" marT="45725" marB="45725"/>
                </a:tc>
                <a:extLst>
                  <a:ext uri="{0D108BD9-81ED-4DB2-BD59-A6C34878D82A}">
                    <a16:rowId xmlns:a16="http://schemas.microsoft.com/office/drawing/2014/main" val="10007"/>
                  </a:ext>
                </a:extLst>
              </a:tr>
              <a:tr h="600175">
                <a:tc>
                  <a:txBody>
                    <a:bodyPr/>
                    <a:lstStyle/>
                    <a:p>
                      <a:pPr marL="0" marR="0" lvl="0" indent="0" algn="l" rtl="0">
                        <a:spcBef>
                          <a:spcPts val="0"/>
                        </a:spcBef>
                        <a:spcAft>
                          <a:spcPts val="0"/>
                        </a:spcAft>
                        <a:buNone/>
                      </a:pPr>
                      <a:r>
                        <a:rPr lang="en-US" sz="2400"/>
                        <a:t>INDICE DECLENCHEUR</a:t>
                      </a:r>
                      <a:endParaRPr sz="2400" b="0">
                        <a:solidFill>
                          <a:schemeClr val="dk1"/>
                        </a:solidFill>
                      </a:endParaRPr>
                    </a:p>
                  </a:txBody>
                  <a:tcPr marL="91450" marR="91450" marT="45725" marB="45725" anchor="ctr"/>
                </a:tc>
                <a:tc>
                  <a:txBody>
                    <a:bodyPr/>
                    <a:lstStyle/>
                    <a:p>
                      <a:pPr marL="0" marR="0" lvl="0" indent="0" algn="l" rtl="0">
                        <a:spcBef>
                          <a:spcPts val="0"/>
                        </a:spcBef>
                        <a:spcAft>
                          <a:spcPts val="0"/>
                        </a:spcAft>
                        <a:buNone/>
                      </a:pPr>
                      <a:r>
                        <a:rPr lang="en-US" sz="2400" dirty="0"/>
                        <a:t>INDICE DE MORTALITE</a:t>
                      </a:r>
                      <a:endParaRPr sz="2400" b="0" dirty="0">
                        <a:solidFill>
                          <a:schemeClr val="dk1"/>
                        </a:solidFill>
                      </a:endParaRPr>
                    </a:p>
                  </a:txBody>
                  <a:tcPr marL="91450" marR="91450" marT="45725" marB="45725"/>
                </a:tc>
                <a:extLst>
                  <a:ext uri="{0D108BD9-81ED-4DB2-BD59-A6C34878D82A}">
                    <a16:rowId xmlns:a16="http://schemas.microsoft.com/office/drawing/2014/main" val="10008"/>
                  </a:ext>
                </a:extLst>
              </a:tr>
            </a:tbl>
          </a:graphicData>
        </a:graphic>
      </p:graphicFrame>
      <p:cxnSp>
        <p:nvCxnSpPr>
          <p:cNvPr id="275" name="Google Shape;275;p28"/>
          <p:cNvCxnSpPr/>
          <p:nvPr/>
        </p:nvCxnSpPr>
        <p:spPr>
          <a:xfrm>
            <a:off x="1445614" y="2007822"/>
            <a:ext cx="7698386" cy="0"/>
          </a:xfrm>
          <a:prstGeom prst="straightConnector1">
            <a:avLst/>
          </a:prstGeom>
          <a:noFill/>
          <a:ln w="9525" cap="rnd" cmpd="sng">
            <a:solidFill>
              <a:srgbClr val="373737"/>
            </a:solidFill>
            <a:prstDash val="solid"/>
            <a:round/>
            <a:headEnd type="none" w="sm" len="sm"/>
            <a:tailEnd type="none" w="sm" len="sm"/>
          </a:ln>
        </p:spPr>
      </p:cxnSp>
      <p:sp>
        <p:nvSpPr>
          <p:cNvPr id="276" name="Google Shape;276;p28"/>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9"/>
          <p:cNvSpPr/>
          <p:nvPr/>
        </p:nvSpPr>
        <p:spPr>
          <a:xfrm>
            <a:off x="0" y="0"/>
            <a:ext cx="18288000" cy="10287000"/>
          </a:xfrm>
          <a:prstGeom prst="rect">
            <a:avLst/>
          </a:prstGeom>
          <a:solidFill>
            <a:srgbClr val="150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83" name="Google Shape;283;p29"/>
          <p:cNvSpPr/>
          <p:nvPr/>
        </p:nvSpPr>
        <p:spPr>
          <a:xfrm>
            <a:off x="0" y="0"/>
            <a:ext cx="18288000" cy="10287000"/>
          </a:xfrm>
          <a:prstGeom prst="rect">
            <a:avLst/>
          </a:prstGeom>
          <a:solidFill>
            <a:srgbClr val="F1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84" name="Google Shape;284;p29"/>
          <p:cNvSpPr/>
          <p:nvPr/>
        </p:nvSpPr>
        <p:spPr>
          <a:xfrm>
            <a:off x="1447800" y="1197051"/>
            <a:ext cx="8372475" cy="867966"/>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4700">
                <a:solidFill>
                  <a:srgbClr val="373737"/>
                </a:solidFill>
                <a:latin typeface="DM Sans"/>
                <a:ea typeface="DM Sans"/>
                <a:cs typeface="DM Sans"/>
                <a:sym typeface="DM Sans"/>
              </a:rPr>
              <a:t>Caractéristiques à l’émission </a:t>
            </a:r>
            <a:endParaRPr/>
          </a:p>
        </p:txBody>
      </p:sp>
      <p:sp>
        <p:nvSpPr>
          <p:cNvPr id="285" name="Google Shape;285;p29"/>
          <p:cNvSpPr/>
          <p:nvPr/>
        </p:nvSpPr>
        <p:spPr>
          <a:xfrm>
            <a:off x="3213200" y="3243857"/>
            <a:ext cx="5648176" cy="444253"/>
          </a:xfrm>
          <a:prstGeom prst="rect">
            <a:avLst/>
          </a:prstGeom>
          <a:noFill/>
          <a:ln>
            <a:noFill/>
          </a:ln>
        </p:spPr>
        <p:txBody>
          <a:bodyPr spcFirstLastPara="1" wrap="square" lIns="91425" tIns="45700" rIns="91425" bIns="45700" anchor="t" anchorCtr="0">
            <a:noAutofit/>
          </a:bodyPr>
          <a:lstStyle/>
          <a:p>
            <a:pPr marL="0" marR="0" lvl="0" indent="0" algn="l" rtl="0">
              <a:lnSpc>
                <a:spcPct val="139960"/>
              </a:lnSpc>
              <a:spcBef>
                <a:spcPts val="0"/>
              </a:spcBef>
              <a:spcAft>
                <a:spcPts val="0"/>
              </a:spcAft>
              <a:buNone/>
            </a:pPr>
            <a:endParaRPr sz="2500">
              <a:solidFill>
                <a:schemeClr val="dk1"/>
              </a:solidFill>
              <a:latin typeface="Calibri"/>
              <a:ea typeface="Calibri"/>
              <a:cs typeface="Calibri"/>
              <a:sym typeface="Calibri"/>
            </a:endParaRPr>
          </a:p>
        </p:txBody>
      </p:sp>
      <p:sp>
        <p:nvSpPr>
          <p:cNvPr id="286" name="Google Shape;286;p29"/>
          <p:cNvSpPr/>
          <p:nvPr/>
        </p:nvSpPr>
        <p:spPr>
          <a:xfrm>
            <a:off x="9426328" y="8022134"/>
            <a:ext cx="5648176" cy="444253"/>
          </a:xfrm>
          <a:prstGeom prst="rect">
            <a:avLst/>
          </a:prstGeom>
          <a:noFill/>
          <a:ln>
            <a:noFill/>
          </a:ln>
        </p:spPr>
        <p:txBody>
          <a:bodyPr spcFirstLastPara="1" wrap="square" lIns="91425" tIns="45700" rIns="91425" bIns="45700" anchor="t" anchorCtr="0">
            <a:noAutofit/>
          </a:bodyPr>
          <a:lstStyle/>
          <a:p>
            <a:pPr marL="0" marR="0" lvl="0" indent="0" algn="l" rtl="0">
              <a:lnSpc>
                <a:spcPct val="139960"/>
              </a:lnSpc>
              <a:spcBef>
                <a:spcPts val="0"/>
              </a:spcBef>
              <a:spcAft>
                <a:spcPts val="0"/>
              </a:spcAft>
              <a:buNone/>
            </a:pPr>
            <a:endParaRPr sz="2500">
              <a:solidFill>
                <a:schemeClr val="dk1"/>
              </a:solidFill>
              <a:latin typeface="Calibri"/>
              <a:ea typeface="Calibri"/>
              <a:cs typeface="Calibri"/>
              <a:sym typeface="Calibri"/>
            </a:endParaRPr>
          </a:p>
        </p:txBody>
      </p:sp>
      <p:pic>
        <p:nvPicPr>
          <p:cNvPr id="287" name="Google Shape;287;p29" descr="Image result for scor logo"/>
          <p:cNvPicPr preferRelativeResize="0"/>
          <p:nvPr/>
        </p:nvPicPr>
        <p:blipFill rotWithShape="1">
          <a:blip r:embed="rId3">
            <a:alphaModFix/>
          </a:blip>
          <a:srcRect/>
          <a:stretch/>
        </p:blipFill>
        <p:spPr>
          <a:xfrm>
            <a:off x="14782800" y="834784"/>
            <a:ext cx="2368715" cy="967421"/>
          </a:xfrm>
          <a:prstGeom prst="rect">
            <a:avLst/>
          </a:prstGeom>
          <a:noFill/>
          <a:ln>
            <a:noFill/>
          </a:ln>
        </p:spPr>
      </p:pic>
      <p:graphicFrame>
        <p:nvGraphicFramePr>
          <p:cNvPr id="288" name="Google Shape;288;p29"/>
          <p:cNvGraphicFramePr/>
          <p:nvPr>
            <p:extLst>
              <p:ext uri="{D42A27DB-BD31-4B8C-83A1-F6EECF244321}">
                <p14:modId xmlns:p14="http://schemas.microsoft.com/office/powerpoint/2010/main" val="444387090"/>
              </p:ext>
            </p:extLst>
          </p:nvPr>
        </p:nvGraphicFramePr>
        <p:xfrm>
          <a:off x="2944451" y="3417473"/>
          <a:ext cx="12192000" cy="4624375"/>
        </p:xfrm>
        <a:graphic>
          <a:graphicData uri="http://schemas.openxmlformats.org/drawingml/2006/table">
            <a:tbl>
              <a:tblPr firstRow="1" bandRow="1">
                <a:noFill/>
                <a:tableStyleId>{0ED73BB1-2A71-4503-B5BD-D4FCB5BCC57C}</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60625">
                <a:tc>
                  <a:txBody>
                    <a:bodyPr/>
                    <a:lstStyle/>
                    <a:p>
                      <a:pPr marL="0" marR="0" lvl="0" indent="0" algn="ctr" rtl="0">
                        <a:spcBef>
                          <a:spcPts val="0"/>
                        </a:spcBef>
                        <a:spcAft>
                          <a:spcPts val="0"/>
                        </a:spcAft>
                        <a:buNone/>
                      </a:pPr>
                      <a:r>
                        <a:rPr lang="en-US" sz="1800"/>
                        <a:t>TRANCHE A</a:t>
                      </a:r>
                      <a:endParaRPr sz="1800"/>
                    </a:p>
                  </a:txBody>
                  <a:tcPr marL="91450" marR="91450" marT="45725" marB="45725" anchor="ctr"/>
                </a:tc>
                <a:tc>
                  <a:txBody>
                    <a:bodyPr/>
                    <a:lstStyle/>
                    <a:p>
                      <a:pPr marL="0" marR="0" lvl="0" indent="0" algn="ctr" rtl="0">
                        <a:spcBef>
                          <a:spcPts val="0"/>
                        </a:spcBef>
                        <a:spcAft>
                          <a:spcPts val="0"/>
                        </a:spcAft>
                        <a:buNone/>
                      </a:pPr>
                      <a:r>
                        <a:rPr lang="en-US" sz="1800"/>
                        <a:t>TRANCHE B</a:t>
                      </a:r>
                      <a:endParaRPr sz="1800"/>
                    </a:p>
                  </a:txBody>
                  <a:tcPr marL="91450" marR="91450" marT="45725" marB="45725" anchor="ctr"/>
                </a:tc>
                <a:extLst>
                  <a:ext uri="{0D108BD9-81ED-4DB2-BD59-A6C34878D82A}">
                    <a16:rowId xmlns:a16="http://schemas.microsoft.com/office/drawing/2014/main" val="10000"/>
                  </a:ext>
                </a:extLst>
              </a:tr>
              <a:tr h="660625">
                <a:tc>
                  <a:txBody>
                    <a:bodyPr/>
                    <a:lstStyle/>
                    <a:p>
                      <a:pPr marL="0" marR="0" lvl="0" indent="0" algn="l" rtl="0">
                        <a:spcBef>
                          <a:spcPts val="0"/>
                        </a:spcBef>
                        <a:spcAft>
                          <a:spcPts val="0"/>
                        </a:spcAft>
                        <a:buNone/>
                      </a:pPr>
                      <a:r>
                        <a:rPr lang="en-US" sz="2400" dirty="0"/>
                        <a:t>Couverture : $75m</a:t>
                      </a:r>
                      <a:endParaRPr sz="2400" dirty="0"/>
                    </a:p>
                  </a:txBody>
                  <a:tcPr marL="91450" marR="91450" marT="45725" marB="45725"/>
                </a:tc>
                <a:tc>
                  <a:txBody>
                    <a:bodyPr/>
                    <a:lstStyle/>
                    <a:p>
                      <a:pPr marL="0" marR="0" lvl="0" indent="0" algn="l" rtl="0">
                        <a:spcBef>
                          <a:spcPts val="0"/>
                        </a:spcBef>
                        <a:spcAft>
                          <a:spcPts val="0"/>
                        </a:spcAft>
                        <a:buNone/>
                      </a:pPr>
                      <a:r>
                        <a:rPr lang="en-US" sz="2400"/>
                        <a:t>Couverture : $50m</a:t>
                      </a:r>
                      <a:endParaRPr sz="2400"/>
                    </a:p>
                  </a:txBody>
                  <a:tcPr marL="91450" marR="91450" marT="45725" marB="45725"/>
                </a:tc>
                <a:extLst>
                  <a:ext uri="{0D108BD9-81ED-4DB2-BD59-A6C34878D82A}">
                    <a16:rowId xmlns:a16="http://schemas.microsoft.com/office/drawing/2014/main" val="10001"/>
                  </a:ext>
                </a:extLst>
              </a:tr>
              <a:tr h="660625">
                <a:tc>
                  <a:txBody>
                    <a:bodyPr/>
                    <a:lstStyle/>
                    <a:p>
                      <a:pPr marL="0" marR="0" lvl="0" indent="0" algn="l" rtl="0">
                        <a:spcBef>
                          <a:spcPts val="0"/>
                        </a:spcBef>
                        <a:spcAft>
                          <a:spcPts val="0"/>
                        </a:spcAft>
                        <a:buNone/>
                      </a:pPr>
                      <a:r>
                        <a:rPr lang="en-US" sz="2400" dirty="0" err="1"/>
                        <a:t>Taux</a:t>
                      </a:r>
                      <a:r>
                        <a:rPr lang="en-US" sz="2400" dirty="0"/>
                        <a:t> de coupon : 2.5% à  3.25%</a:t>
                      </a:r>
                      <a:endParaRPr sz="2400" dirty="0"/>
                    </a:p>
                  </a:txBody>
                  <a:tcPr marL="91450" marR="91450" marT="45725" marB="45725"/>
                </a:tc>
                <a:tc>
                  <a:txBody>
                    <a:bodyPr/>
                    <a:lstStyle/>
                    <a:p>
                      <a:pPr marL="0" marR="0" lvl="0" indent="0" algn="l" rtl="0">
                        <a:spcBef>
                          <a:spcPts val="0"/>
                        </a:spcBef>
                        <a:spcAft>
                          <a:spcPts val="0"/>
                        </a:spcAft>
                        <a:buNone/>
                      </a:pPr>
                      <a:r>
                        <a:rPr lang="en-US" sz="2400" dirty="0" err="1"/>
                        <a:t>Taux</a:t>
                      </a:r>
                      <a:r>
                        <a:rPr lang="en-US" sz="2400" dirty="0"/>
                        <a:t> de coupon  : 3.25% to 4%</a:t>
                      </a:r>
                      <a:endParaRPr sz="2400" dirty="0"/>
                    </a:p>
                  </a:txBody>
                  <a:tcPr marL="91450" marR="91450" marT="45725" marB="45725"/>
                </a:tc>
                <a:extLst>
                  <a:ext uri="{0D108BD9-81ED-4DB2-BD59-A6C34878D82A}">
                    <a16:rowId xmlns:a16="http://schemas.microsoft.com/office/drawing/2014/main" val="10002"/>
                  </a:ext>
                </a:extLst>
              </a:tr>
              <a:tr h="660625">
                <a:tc>
                  <a:txBody>
                    <a:bodyPr/>
                    <a:lstStyle/>
                    <a:p>
                      <a:pPr marL="0" marR="0" lvl="0" indent="0" algn="l" rtl="0">
                        <a:spcBef>
                          <a:spcPts val="0"/>
                        </a:spcBef>
                        <a:spcAft>
                          <a:spcPts val="0"/>
                        </a:spcAft>
                        <a:buNone/>
                      </a:pPr>
                      <a:r>
                        <a:rPr lang="en-US" sz="2400" dirty="0"/>
                        <a:t>Point </a:t>
                      </a:r>
                      <a:r>
                        <a:rPr lang="en-US" sz="2400" dirty="0" err="1"/>
                        <a:t>d’attachement</a:t>
                      </a:r>
                      <a:r>
                        <a:rPr lang="en-US" sz="2400" dirty="0"/>
                        <a:t> : 104%</a:t>
                      </a:r>
                      <a:endParaRPr sz="2400" dirty="0"/>
                    </a:p>
                  </a:txBody>
                  <a:tcPr marL="91450" marR="91450" marT="45725" marB="45725"/>
                </a:tc>
                <a:tc>
                  <a:txBody>
                    <a:bodyPr/>
                    <a:lstStyle/>
                    <a:p>
                      <a:pPr marL="0" marR="0" lvl="0" indent="0" algn="l" rtl="0">
                        <a:spcBef>
                          <a:spcPts val="0"/>
                        </a:spcBef>
                        <a:spcAft>
                          <a:spcPts val="0"/>
                        </a:spcAft>
                        <a:buNone/>
                      </a:pPr>
                      <a:r>
                        <a:rPr lang="en-US" sz="2400" dirty="0"/>
                        <a:t>Point </a:t>
                      </a:r>
                      <a:r>
                        <a:rPr lang="en-US" sz="2400" dirty="0" err="1"/>
                        <a:t>d’attachement</a:t>
                      </a:r>
                      <a:r>
                        <a:rPr lang="en-US" sz="2400" dirty="0"/>
                        <a:t>  : 102%</a:t>
                      </a:r>
                      <a:endParaRPr sz="2400" dirty="0"/>
                    </a:p>
                  </a:txBody>
                  <a:tcPr marL="91450" marR="91450" marT="45725" marB="45725"/>
                </a:tc>
                <a:extLst>
                  <a:ext uri="{0D108BD9-81ED-4DB2-BD59-A6C34878D82A}">
                    <a16:rowId xmlns:a16="http://schemas.microsoft.com/office/drawing/2014/main" val="10003"/>
                  </a:ext>
                </a:extLst>
              </a:tr>
              <a:tr h="660625">
                <a:tc>
                  <a:txBody>
                    <a:bodyPr/>
                    <a:lstStyle/>
                    <a:p>
                      <a:pPr marL="0" marR="0" lvl="0" indent="0" algn="l" rtl="0">
                        <a:spcBef>
                          <a:spcPts val="0"/>
                        </a:spcBef>
                        <a:spcAft>
                          <a:spcPts val="0"/>
                        </a:spcAft>
                        <a:buNone/>
                      </a:pPr>
                      <a:endParaRPr sz="2400"/>
                    </a:p>
                  </a:txBody>
                  <a:tcPr marL="91450" marR="91450" marT="45725" marB="45725"/>
                </a:tc>
                <a:tc>
                  <a:txBody>
                    <a:bodyPr/>
                    <a:lstStyle/>
                    <a:p>
                      <a:pPr marL="0" marR="0" lvl="0" indent="0" algn="l" rtl="0">
                        <a:spcBef>
                          <a:spcPts val="0"/>
                        </a:spcBef>
                        <a:spcAft>
                          <a:spcPts val="0"/>
                        </a:spcAft>
                        <a:buNone/>
                      </a:pPr>
                      <a:r>
                        <a:rPr lang="en-US" sz="2400"/>
                        <a:t>Plafond :  104%</a:t>
                      </a:r>
                      <a:endParaRPr sz="2400"/>
                    </a:p>
                  </a:txBody>
                  <a:tcPr marL="91450" marR="91450" marT="45725" marB="45725"/>
                </a:tc>
                <a:extLst>
                  <a:ext uri="{0D108BD9-81ED-4DB2-BD59-A6C34878D82A}">
                    <a16:rowId xmlns:a16="http://schemas.microsoft.com/office/drawing/2014/main" val="10004"/>
                  </a:ext>
                </a:extLst>
              </a:tr>
              <a:tr h="660625">
                <a:tc>
                  <a:txBody>
                    <a:bodyPr/>
                    <a:lstStyle/>
                    <a:p>
                      <a:pPr marL="0" marR="0" lvl="0" indent="0" algn="l" rtl="0">
                        <a:spcBef>
                          <a:spcPts val="0"/>
                        </a:spcBef>
                        <a:spcAft>
                          <a:spcPts val="0"/>
                        </a:spcAft>
                        <a:buNone/>
                      </a:pPr>
                      <a:r>
                        <a:rPr lang="en-US" sz="2400" dirty="0"/>
                        <a:t>Attachment probability : 0.74%</a:t>
                      </a:r>
                      <a:endParaRPr sz="2400" dirty="0"/>
                    </a:p>
                  </a:txBody>
                  <a:tcPr marL="91450" marR="91450" marT="45725" marB="45725"/>
                </a:tc>
                <a:tc>
                  <a:txBody>
                    <a:bodyPr/>
                    <a:lstStyle/>
                    <a:p>
                      <a:pPr marL="0" marR="0" lvl="0" indent="0" algn="l" rtl="0">
                        <a:spcBef>
                          <a:spcPts val="0"/>
                        </a:spcBef>
                        <a:spcAft>
                          <a:spcPts val="0"/>
                        </a:spcAft>
                        <a:buNone/>
                      </a:pPr>
                      <a:r>
                        <a:rPr lang="en-US" sz="2400" dirty="0"/>
                        <a:t>Attachment probability : 1.16%</a:t>
                      </a:r>
                      <a:endParaRPr sz="2400" dirty="0"/>
                    </a:p>
                  </a:txBody>
                  <a:tcPr marL="91450" marR="91450" marT="45725" marB="45725"/>
                </a:tc>
                <a:extLst>
                  <a:ext uri="{0D108BD9-81ED-4DB2-BD59-A6C34878D82A}">
                    <a16:rowId xmlns:a16="http://schemas.microsoft.com/office/drawing/2014/main" val="10005"/>
                  </a:ext>
                </a:extLst>
              </a:tr>
              <a:tr h="660625">
                <a:tc>
                  <a:txBody>
                    <a:bodyPr/>
                    <a:lstStyle/>
                    <a:p>
                      <a:pPr marL="0" marR="0" lvl="0" indent="0" algn="l" rtl="0">
                        <a:spcBef>
                          <a:spcPts val="0"/>
                        </a:spcBef>
                        <a:spcAft>
                          <a:spcPts val="0"/>
                        </a:spcAft>
                        <a:buNone/>
                      </a:pPr>
                      <a:r>
                        <a:rPr lang="en-US" sz="2400" dirty="0"/>
                        <a:t>Expected Loss : 0.58%</a:t>
                      </a:r>
                      <a:endParaRPr sz="2400" dirty="0"/>
                    </a:p>
                  </a:txBody>
                  <a:tcPr marL="91450" marR="91450" marT="45725" marB="45725"/>
                </a:tc>
                <a:tc>
                  <a:txBody>
                    <a:bodyPr/>
                    <a:lstStyle/>
                    <a:p>
                      <a:pPr marL="0" marR="0" lvl="0" indent="0" algn="l" rtl="0">
                        <a:spcBef>
                          <a:spcPts val="0"/>
                        </a:spcBef>
                        <a:spcAft>
                          <a:spcPts val="0"/>
                        </a:spcAft>
                        <a:buNone/>
                      </a:pPr>
                      <a:r>
                        <a:rPr lang="en-US" sz="2400" dirty="0"/>
                        <a:t>Expected Loss : 0.92%</a:t>
                      </a:r>
                      <a:endParaRPr sz="2400" dirty="0"/>
                    </a:p>
                  </a:txBody>
                  <a:tcPr marL="91450" marR="91450" marT="45725" marB="45725"/>
                </a:tc>
                <a:extLst>
                  <a:ext uri="{0D108BD9-81ED-4DB2-BD59-A6C34878D82A}">
                    <a16:rowId xmlns:a16="http://schemas.microsoft.com/office/drawing/2014/main" val="10006"/>
                  </a:ext>
                </a:extLst>
              </a:tr>
            </a:tbl>
          </a:graphicData>
        </a:graphic>
      </p:graphicFrame>
      <p:cxnSp>
        <p:nvCxnSpPr>
          <p:cNvPr id="289" name="Google Shape;289;p29"/>
          <p:cNvCxnSpPr/>
          <p:nvPr/>
        </p:nvCxnSpPr>
        <p:spPr>
          <a:xfrm>
            <a:off x="1028700" y="9263062"/>
            <a:ext cx="7698386" cy="0"/>
          </a:xfrm>
          <a:prstGeom prst="straightConnector1">
            <a:avLst/>
          </a:prstGeom>
          <a:noFill/>
          <a:ln w="9525" cap="rnd" cmpd="sng">
            <a:solidFill>
              <a:srgbClr val="373737"/>
            </a:solidFill>
            <a:prstDash val="solid"/>
            <a:round/>
            <a:headEnd type="none" w="sm" len="sm"/>
            <a:tailEnd type="none" w="sm" len="sm"/>
          </a:ln>
        </p:spPr>
      </p:cxnSp>
      <p:cxnSp>
        <p:nvCxnSpPr>
          <p:cNvPr id="290" name="Google Shape;290;p29"/>
          <p:cNvCxnSpPr/>
          <p:nvPr/>
        </p:nvCxnSpPr>
        <p:spPr>
          <a:xfrm>
            <a:off x="1028700" y="2125529"/>
            <a:ext cx="7698386" cy="0"/>
          </a:xfrm>
          <a:prstGeom prst="straightConnector1">
            <a:avLst/>
          </a:prstGeom>
          <a:noFill/>
          <a:ln w="9525" cap="rnd" cmpd="sng">
            <a:solidFill>
              <a:srgbClr val="373737"/>
            </a:solidFill>
            <a:prstDash val="solid"/>
            <a:round/>
            <a:headEnd type="none" w="sm" len="sm"/>
            <a:tailEnd type="none" w="sm" len="sm"/>
          </a:ln>
        </p:spPr>
      </p:cxnSp>
      <p:sp>
        <p:nvSpPr>
          <p:cNvPr id="291" name="Google Shape;291;p29"/>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0"/>
          <p:cNvSpPr/>
          <p:nvPr/>
        </p:nvSpPr>
        <p:spPr>
          <a:xfrm>
            <a:off x="0" y="0"/>
            <a:ext cx="18288000" cy="10287000"/>
          </a:xfrm>
          <a:prstGeom prst="rect">
            <a:avLst/>
          </a:prstGeom>
          <a:solidFill>
            <a:srgbClr val="150D4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98" name="Google Shape;298;p30"/>
          <p:cNvSpPr/>
          <p:nvPr/>
        </p:nvSpPr>
        <p:spPr>
          <a:xfrm>
            <a:off x="0" y="0"/>
            <a:ext cx="18288000" cy="10287000"/>
          </a:xfrm>
          <a:prstGeom prst="rect">
            <a:avLst/>
          </a:prstGeom>
          <a:solidFill>
            <a:srgbClr val="F1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299" name="Google Shape;299;p30"/>
          <p:cNvSpPr/>
          <p:nvPr/>
        </p:nvSpPr>
        <p:spPr>
          <a:xfrm>
            <a:off x="1447800" y="1197051"/>
            <a:ext cx="8372475" cy="867966"/>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4700">
                <a:solidFill>
                  <a:schemeClr val="dk1"/>
                </a:solidFill>
                <a:latin typeface="DM Sans"/>
                <a:ea typeface="DM Sans"/>
                <a:cs typeface="DM Sans"/>
                <a:sym typeface="DM Sans"/>
              </a:rPr>
              <a:t>Obligations souscrites</a:t>
            </a:r>
            <a:endParaRPr sz="4700">
              <a:solidFill>
                <a:schemeClr val="dk1"/>
              </a:solidFill>
              <a:latin typeface="DM Sans"/>
              <a:ea typeface="DM Sans"/>
              <a:cs typeface="DM Sans"/>
              <a:sym typeface="DM Sans"/>
            </a:endParaRPr>
          </a:p>
        </p:txBody>
      </p:sp>
      <p:sp>
        <p:nvSpPr>
          <p:cNvPr id="300" name="Google Shape;300;p30"/>
          <p:cNvSpPr/>
          <p:nvPr/>
        </p:nvSpPr>
        <p:spPr>
          <a:xfrm>
            <a:off x="3213200" y="3243857"/>
            <a:ext cx="5648176" cy="444253"/>
          </a:xfrm>
          <a:prstGeom prst="rect">
            <a:avLst/>
          </a:prstGeom>
          <a:noFill/>
          <a:ln>
            <a:noFill/>
          </a:ln>
        </p:spPr>
        <p:txBody>
          <a:bodyPr spcFirstLastPara="1" wrap="square" lIns="91425" tIns="45700" rIns="91425" bIns="45700" anchor="t" anchorCtr="0">
            <a:noAutofit/>
          </a:bodyPr>
          <a:lstStyle/>
          <a:p>
            <a:pPr marL="0" marR="0" lvl="0" indent="0" algn="l" rtl="0">
              <a:lnSpc>
                <a:spcPct val="139960"/>
              </a:lnSpc>
              <a:spcBef>
                <a:spcPts val="0"/>
              </a:spcBef>
              <a:spcAft>
                <a:spcPts val="0"/>
              </a:spcAft>
              <a:buNone/>
            </a:pPr>
            <a:endParaRPr sz="2500">
              <a:solidFill>
                <a:schemeClr val="dk1"/>
              </a:solidFill>
              <a:latin typeface="Calibri"/>
              <a:ea typeface="Calibri"/>
              <a:cs typeface="Calibri"/>
              <a:sym typeface="Calibri"/>
            </a:endParaRPr>
          </a:p>
        </p:txBody>
      </p:sp>
      <p:sp>
        <p:nvSpPr>
          <p:cNvPr id="301" name="Google Shape;301;p30"/>
          <p:cNvSpPr/>
          <p:nvPr/>
        </p:nvSpPr>
        <p:spPr>
          <a:xfrm>
            <a:off x="9426328" y="8022134"/>
            <a:ext cx="5648176" cy="444253"/>
          </a:xfrm>
          <a:prstGeom prst="rect">
            <a:avLst/>
          </a:prstGeom>
          <a:noFill/>
          <a:ln>
            <a:noFill/>
          </a:ln>
        </p:spPr>
        <p:txBody>
          <a:bodyPr spcFirstLastPara="1" wrap="square" lIns="91425" tIns="45700" rIns="91425" bIns="45700" anchor="t" anchorCtr="0">
            <a:noAutofit/>
          </a:bodyPr>
          <a:lstStyle/>
          <a:p>
            <a:pPr marL="0" marR="0" lvl="0" indent="0" algn="l" rtl="0">
              <a:lnSpc>
                <a:spcPct val="139960"/>
              </a:lnSpc>
              <a:spcBef>
                <a:spcPts val="0"/>
              </a:spcBef>
              <a:spcAft>
                <a:spcPts val="0"/>
              </a:spcAft>
              <a:buNone/>
            </a:pPr>
            <a:endParaRPr sz="2500">
              <a:solidFill>
                <a:schemeClr val="dk1"/>
              </a:solidFill>
              <a:latin typeface="Calibri"/>
              <a:ea typeface="Calibri"/>
              <a:cs typeface="Calibri"/>
              <a:sym typeface="Calibri"/>
            </a:endParaRPr>
          </a:p>
        </p:txBody>
      </p:sp>
      <p:pic>
        <p:nvPicPr>
          <p:cNvPr id="302" name="Google Shape;302;p30" descr="Image result for scor logo"/>
          <p:cNvPicPr preferRelativeResize="0"/>
          <p:nvPr/>
        </p:nvPicPr>
        <p:blipFill rotWithShape="1">
          <a:blip r:embed="rId3">
            <a:alphaModFix/>
          </a:blip>
          <a:srcRect/>
          <a:stretch/>
        </p:blipFill>
        <p:spPr>
          <a:xfrm>
            <a:off x="14782800" y="834784"/>
            <a:ext cx="2368715" cy="967421"/>
          </a:xfrm>
          <a:prstGeom prst="rect">
            <a:avLst/>
          </a:prstGeom>
          <a:noFill/>
          <a:ln>
            <a:noFill/>
          </a:ln>
        </p:spPr>
      </p:pic>
      <p:graphicFrame>
        <p:nvGraphicFramePr>
          <p:cNvPr id="303" name="Google Shape;303;p30"/>
          <p:cNvGraphicFramePr/>
          <p:nvPr>
            <p:extLst>
              <p:ext uri="{D42A27DB-BD31-4B8C-83A1-F6EECF244321}">
                <p14:modId xmlns:p14="http://schemas.microsoft.com/office/powerpoint/2010/main" val="343779860"/>
              </p:ext>
            </p:extLst>
          </p:nvPr>
        </p:nvGraphicFramePr>
        <p:xfrm>
          <a:off x="2944451" y="3417473"/>
          <a:ext cx="12192000" cy="4624375"/>
        </p:xfrm>
        <a:graphic>
          <a:graphicData uri="http://schemas.openxmlformats.org/drawingml/2006/table">
            <a:tbl>
              <a:tblPr firstRow="1" bandRow="1">
                <a:noFill/>
                <a:tableStyleId>{0ED73BB1-2A71-4503-B5BD-D4FCB5BCC57C}</a:tableStyleId>
              </a:tblPr>
              <a:tblGrid>
                <a:gridCol w="60960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660625">
                <a:tc>
                  <a:txBody>
                    <a:bodyPr/>
                    <a:lstStyle/>
                    <a:p>
                      <a:pPr marL="0" marR="0" lvl="0" indent="0" algn="ctr" rtl="0">
                        <a:spcBef>
                          <a:spcPts val="0"/>
                        </a:spcBef>
                        <a:spcAft>
                          <a:spcPts val="0"/>
                        </a:spcAft>
                        <a:buNone/>
                      </a:pPr>
                      <a:r>
                        <a:rPr lang="en-US" sz="1800"/>
                        <a:t>TRANCHE A</a:t>
                      </a:r>
                      <a:endParaRPr sz="1800"/>
                    </a:p>
                  </a:txBody>
                  <a:tcPr marL="91450" marR="91450" marT="45725" marB="45725" anchor="ctr"/>
                </a:tc>
                <a:tc>
                  <a:txBody>
                    <a:bodyPr/>
                    <a:lstStyle/>
                    <a:p>
                      <a:pPr marL="0" marR="0" lvl="0" indent="0" algn="ctr" rtl="0">
                        <a:spcBef>
                          <a:spcPts val="0"/>
                        </a:spcBef>
                        <a:spcAft>
                          <a:spcPts val="0"/>
                        </a:spcAft>
                        <a:buNone/>
                      </a:pPr>
                      <a:r>
                        <a:rPr lang="en-US" sz="1800"/>
                        <a:t>TRANCHE B</a:t>
                      </a:r>
                      <a:endParaRPr sz="1800"/>
                    </a:p>
                  </a:txBody>
                  <a:tcPr marL="91450" marR="91450" marT="45725" marB="45725" anchor="ctr"/>
                </a:tc>
                <a:extLst>
                  <a:ext uri="{0D108BD9-81ED-4DB2-BD59-A6C34878D82A}">
                    <a16:rowId xmlns:a16="http://schemas.microsoft.com/office/drawing/2014/main" val="10000"/>
                  </a:ext>
                </a:extLst>
              </a:tr>
              <a:tr h="660625">
                <a:tc>
                  <a:txBody>
                    <a:bodyPr/>
                    <a:lstStyle/>
                    <a:p>
                      <a:pPr marL="0" marR="0" lvl="0" indent="0" algn="l" rtl="0">
                        <a:spcBef>
                          <a:spcPts val="0"/>
                        </a:spcBef>
                        <a:spcAft>
                          <a:spcPts val="0"/>
                        </a:spcAft>
                        <a:buNone/>
                      </a:pPr>
                      <a:r>
                        <a:rPr lang="en-US" sz="1800"/>
                        <a:t>Size : $75m</a:t>
                      </a:r>
                      <a:endParaRPr sz="1800"/>
                    </a:p>
                  </a:txBody>
                  <a:tcPr marL="91450" marR="91450" marT="45725" marB="45725"/>
                </a:tc>
                <a:tc>
                  <a:txBody>
                    <a:bodyPr/>
                    <a:lstStyle/>
                    <a:p>
                      <a:pPr marL="0" marR="0" lvl="0" indent="0" algn="l" rtl="0">
                        <a:spcBef>
                          <a:spcPts val="0"/>
                        </a:spcBef>
                        <a:spcAft>
                          <a:spcPts val="0"/>
                        </a:spcAft>
                        <a:buNone/>
                      </a:pPr>
                      <a:r>
                        <a:rPr lang="en-US" sz="1800"/>
                        <a:t>Couverture : $</a:t>
                      </a:r>
                      <a:r>
                        <a:rPr lang="en-US" sz="1800">
                          <a:highlight>
                            <a:srgbClr val="FFFF00"/>
                          </a:highlight>
                        </a:rPr>
                        <a:t>180m</a:t>
                      </a:r>
                      <a:endParaRPr sz="1800">
                        <a:highlight>
                          <a:srgbClr val="FFFF00"/>
                        </a:highlight>
                      </a:endParaRPr>
                    </a:p>
                  </a:txBody>
                  <a:tcPr marL="91450" marR="91450" marT="45725" marB="45725"/>
                </a:tc>
                <a:extLst>
                  <a:ext uri="{0D108BD9-81ED-4DB2-BD59-A6C34878D82A}">
                    <a16:rowId xmlns:a16="http://schemas.microsoft.com/office/drawing/2014/main" val="10001"/>
                  </a:ext>
                </a:extLst>
              </a:tr>
              <a:tr h="660625">
                <a:tc>
                  <a:txBody>
                    <a:bodyPr/>
                    <a:lstStyle/>
                    <a:p>
                      <a:pPr marL="0" marR="0" lvl="0" indent="0" algn="l" rtl="0">
                        <a:spcBef>
                          <a:spcPts val="0"/>
                        </a:spcBef>
                        <a:spcAft>
                          <a:spcPts val="0"/>
                        </a:spcAft>
                        <a:buNone/>
                      </a:pPr>
                      <a:r>
                        <a:rPr lang="en-US" sz="1800"/>
                        <a:t>Coupon return range : 2.5% to 3.25%</a:t>
                      </a:r>
                      <a:endParaRPr sz="1800"/>
                    </a:p>
                  </a:txBody>
                  <a:tcPr marL="91450" marR="91450" marT="45725" marB="45725"/>
                </a:tc>
                <a:tc>
                  <a:txBody>
                    <a:bodyPr/>
                    <a:lstStyle/>
                    <a:p>
                      <a:pPr marL="0" marR="0" lvl="0" indent="0" algn="l" rtl="0">
                        <a:spcBef>
                          <a:spcPts val="0"/>
                        </a:spcBef>
                        <a:spcAft>
                          <a:spcPts val="0"/>
                        </a:spcAft>
                        <a:buNone/>
                      </a:pPr>
                      <a:r>
                        <a:rPr lang="en-US" sz="1800" dirty="0" err="1"/>
                        <a:t>Taux</a:t>
                      </a:r>
                      <a:r>
                        <a:rPr lang="en-US" sz="1800" dirty="0"/>
                        <a:t> de coupon : </a:t>
                      </a:r>
                      <a:r>
                        <a:rPr lang="en-US" sz="1800" dirty="0">
                          <a:highlight>
                            <a:srgbClr val="FFFF00"/>
                          </a:highlight>
                        </a:rPr>
                        <a:t>3.25% </a:t>
                      </a:r>
                      <a:endParaRPr sz="1800" dirty="0">
                        <a:highlight>
                          <a:srgbClr val="FFFF00"/>
                        </a:highlight>
                      </a:endParaRPr>
                    </a:p>
                  </a:txBody>
                  <a:tcPr marL="91450" marR="91450" marT="45725" marB="45725"/>
                </a:tc>
                <a:extLst>
                  <a:ext uri="{0D108BD9-81ED-4DB2-BD59-A6C34878D82A}">
                    <a16:rowId xmlns:a16="http://schemas.microsoft.com/office/drawing/2014/main" val="10002"/>
                  </a:ext>
                </a:extLst>
              </a:tr>
              <a:tr h="660625">
                <a:tc>
                  <a:txBody>
                    <a:bodyPr/>
                    <a:lstStyle/>
                    <a:p>
                      <a:pPr marL="0" marR="0" lvl="0" indent="0" algn="l" rtl="0">
                        <a:spcBef>
                          <a:spcPts val="0"/>
                        </a:spcBef>
                        <a:spcAft>
                          <a:spcPts val="0"/>
                        </a:spcAft>
                        <a:buNone/>
                      </a:pPr>
                      <a:r>
                        <a:rPr lang="en-US" sz="1800"/>
                        <a:t>Attachment level : 104%</a:t>
                      </a:r>
                      <a:endParaRPr sz="1800"/>
                    </a:p>
                  </a:txBody>
                  <a:tcPr marL="91450" marR="91450" marT="45725" marB="45725"/>
                </a:tc>
                <a:tc>
                  <a:txBody>
                    <a:bodyPr/>
                    <a:lstStyle/>
                    <a:p>
                      <a:pPr marL="0" marR="0" lvl="0" indent="0" algn="l" rtl="0">
                        <a:spcBef>
                          <a:spcPts val="0"/>
                        </a:spcBef>
                        <a:spcAft>
                          <a:spcPts val="0"/>
                        </a:spcAft>
                        <a:buNone/>
                      </a:pPr>
                      <a:r>
                        <a:rPr lang="en-US" sz="1800"/>
                        <a:t>Point d'attachement : 102%</a:t>
                      </a:r>
                      <a:endParaRPr sz="1800"/>
                    </a:p>
                  </a:txBody>
                  <a:tcPr marL="91450" marR="91450" marT="45725" marB="45725"/>
                </a:tc>
                <a:extLst>
                  <a:ext uri="{0D108BD9-81ED-4DB2-BD59-A6C34878D82A}">
                    <a16:rowId xmlns:a16="http://schemas.microsoft.com/office/drawing/2014/main" val="10003"/>
                  </a:ext>
                </a:extLst>
              </a:tr>
              <a:tr h="660625">
                <a:tc>
                  <a:txBody>
                    <a:bodyPr/>
                    <a:lstStyle/>
                    <a:p>
                      <a:pPr marL="0" marR="0" lvl="0" indent="0" algn="l" rtl="0">
                        <a:spcBef>
                          <a:spcPts val="0"/>
                        </a:spcBef>
                        <a:spcAft>
                          <a:spcPts val="0"/>
                        </a:spcAft>
                        <a:buNone/>
                      </a:pPr>
                      <a:r>
                        <a:rPr lang="en-US" sz="1800"/>
                        <a:t>Exhaustion level :</a:t>
                      </a:r>
                      <a:endParaRPr sz="1800"/>
                    </a:p>
                  </a:txBody>
                  <a:tcPr marL="91450" marR="91450" marT="45725" marB="45725"/>
                </a:tc>
                <a:tc>
                  <a:txBody>
                    <a:bodyPr/>
                    <a:lstStyle/>
                    <a:p>
                      <a:pPr marL="0" marR="0" lvl="0" indent="0" algn="l" rtl="0">
                        <a:spcBef>
                          <a:spcPts val="0"/>
                        </a:spcBef>
                        <a:spcAft>
                          <a:spcPts val="0"/>
                        </a:spcAft>
                        <a:buNone/>
                      </a:pPr>
                      <a:r>
                        <a:rPr lang="en-US" sz="1800"/>
                        <a:t>Plafond : 104%</a:t>
                      </a:r>
                      <a:endParaRPr sz="1800"/>
                    </a:p>
                  </a:txBody>
                  <a:tcPr marL="91450" marR="91450" marT="45725" marB="45725"/>
                </a:tc>
                <a:extLst>
                  <a:ext uri="{0D108BD9-81ED-4DB2-BD59-A6C34878D82A}">
                    <a16:rowId xmlns:a16="http://schemas.microsoft.com/office/drawing/2014/main" val="10004"/>
                  </a:ext>
                </a:extLst>
              </a:tr>
              <a:tr h="660625">
                <a:tc>
                  <a:txBody>
                    <a:bodyPr/>
                    <a:lstStyle/>
                    <a:p>
                      <a:pPr marL="0" marR="0" lvl="0" indent="0" algn="l" rtl="0">
                        <a:spcBef>
                          <a:spcPts val="0"/>
                        </a:spcBef>
                        <a:spcAft>
                          <a:spcPts val="0"/>
                        </a:spcAft>
                        <a:buNone/>
                      </a:pPr>
                      <a:r>
                        <a:rPr lang="en-US" sz="1800"/>
                        <a:t>Attachment probability : 0.74%</a:t>
                      </a:r>
                      <a:endParaRPr sz="1800"/>
                    </a:p>
                  </a:txBody>
                  <a:tcPr marL="91450" marR="91450" marT="45725" marB="45725"/>
                </a:tc>
                <a:tc>
                  <a:txBody>
                    <a:bodyPr/>
                    <a:lstStyle/>
                    <a:p>
                      <a:pPr marL="0" marR="0" lvl="0" indent="0" algn="l" rtl="0">
                        <a:spcBef>
                          <a:spcPts val="0"/>
                        </a:spcBef>
                        <a:spcAft>
                          <a:spcPts val="0"/>
                        </a:spcAft>
                        <a:buNone/>
                      </a:pPr>
                      <a:r>
                        <a:rPr lang="en-US" sz="1800"/>
                        <a:t>Attachment probability : 1.16%</a:t>
                      </a:r>
                      <a:endParaRPr sz="1800"/>
                    </a:p>
                  </a:txBody>
                  <a:tcPr marL="91450" marR="91450" marT="45725" marB="45725"/>
                </a:tc>
                <a:extLst>
                  <a:ext uri="{0D108BD9-81ED-4DB2-BD59-A6C34878D82A}">
                    <a16:rowId xmlns:a16="http://schemas.microsoft.com/office/drawing/2014/main" val="10005"/>
                  </a:ext>
                </a:extLst>
              </a:tr>
              <a:tr h="660625">
                <a:tc>
                  <a:txBody>
                    <a:bodyPr/>
                    <a:lstStyle/>
                    <a:p>
                      <a:pPr marL="0" marR="0" lvl="0" indent="0" algn="l" rtl="0">
                        <a:spcBef>
                          <a:spcPts val="0"/>
                        </a:spcBef>
                        <a:spcAft>
                          <a:spcPts val="0"/>
                        </a:spcAft>
                        <a:buNone/>
                      </a:pPr>
                      <a:r>
                        <a:rPr lang="en-US" sz="1800"/>
                        <a:t>Expected Loss : 0.58%</a:t>
                      </a:r>
                      <a:endParaRPr sz="1800"/>
                    </a:p>
                  </a:txBody>
                  <a:tcPr marL="91450" marR="91450" marT="45725" marB="45725"/>
                </a:tc>
                <a:tc>
                  <a:txBody>
                    <a:bodyPr/>
                    <a:lstStyle/>
                    <a:p>
                      <a:pPr marL="0" marR="0" lvl="0" indent="0" algn="l" rtl="0">
                        <a:spcBef>
                          <a:spcPts val="0"/>
                        </a:spcBef>
                        <a:spcAft>
                          <a:spcPts val="0"/>
                        </a:spcAft>
                        <a:buNone/>
                      </a:pPr>
                      <a:r>
                        <a:rPr lang="en-US" sz="1800" dirty="0"/>
                        <a:t>Expected Loss : 0.92%</a:t>
                      </a:r>
                      <a:endParaRPr sz="1800" dirty="0"/>
                    </a:p>
                  </a:txBody>
                  <a:tcPr marL="91450" marR="91450" marT="45725" marB="45725"/>
                </a:tc>
                <a:extLst>
                  <a:ext uri="{0D108BD9-81ED-4DB2-BD59-A6C34878D82A}">
                    <a16:rowId xmlns:a16="http://schemas.microsoft.com/office/drawing/2014/main" val="10006"/>
                  </a:ext>
                </a:extLst>
              </a:tr>
            </a:tbl>
          </a:graphicData>
        </a:graphic>
      </p:graphicFrame>
      <p:pic>
        <p:nvPicPr>
          <p:cNvPr id="304" name="Google Shape;304;p30" descr="Stop Bee"/>
          <p:cNvPicPr preferRelativeResize="0"/>
          <p:nvPr/>
        </p:nvPicPr>
        <p:blipFill rotWithShape="1">
          <a:blip r:embed="rId4">
            <a:alphaModFix/>
          </a:blip>
          <a:srcRect/>
          <a:stretch/>
        </p:blipFill>
        <p:spPr>
          <a:xfrm>
            <a:off x="2944450" y="4431868"/>
            <a:ext cx="5885820" cy="3590255"/>
          </a:xfrm>
          <a:prstGeom prst="rect">
            <a:avLst/>
          </a:prstGeom>
          <a:noFill/>
          <a:ln>
            <a:noFill/>
          </a:ln>
        </p:spPr>
      </p:pic>
      <p:cxnSp>
        <p:nvCxnSpPr>
          <p:cNvPr id="305" name="Google Shape;305;p30"/>
          <p:cNvCxnSpPr/>
          <p:nvPr/>
        </p:nvCxnSpPr>
        <p:spPr>
          <a:xfrm>
            <a:off x="1598327" y="2607429"/>
            <a:ext cx="7698386" cy="0"/>
          </a:xfrm>
          <a:prstGeom prst="straightConnector1">
            <a:avLst/>
          </a:prstGeom>
          <a:noFill/>
          <a:ln w="9525" cap="rnd" cmpd="sng">
            <a:solidFill>
              <a:srgbClr val="373737"/>
            </a:solidFill>
            <a:prstDash val="solid"/>
            <a:round/>
            <a:headEnd type="none" w="sm" len="sm"/>
            <a:tailEnd type="none" w="sm" len="sm"/>
          </a:ln>
        </p:spPr>
      </p:cxnSp>
      <p:sp>
        <p:nvSpPr>
          <p:cNvPr id="306" name="Google Shape;306;p30"/>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311"/>
        <p:cNvGrpSpPr/>
        <p:nvPr/>
      </p:nvGrpSpPr>
      <p:grpSpPr>
        <a:xfrm>
          <a:off x="0" y="0"/>
          <a:ext cx="0" cy="0"/>
          <a:chOff x="0" y="0"/>
          <a:chExt cx="0" cy="0"/>
        </a:xfrm>
      </p:grpSpPr>
      <p:sp>
        <p:nvSpPr>
          <p:cNvPr id="312" name="Google Shape;312;p31"/>
          <p:cNvSpPr/>
          <p:nvPr/>
        </p:nvSpPr>
        <p:spPr>
          <a:xfrm>
            <a:off x="3352528" y="137125"/>
            <a:ext cx="9973200" cy="607500"/>
          </a:xfrm>
          <a:prstGeom prst="rect">
            <a:avLst/>
          </a:prstGeom>
          <a:noFill/>
          <a:ln>
            <a:noFill/>
          </a:ln>
        </p:spPr>
        <p:txBody>
          <a:bodyPr spcFirstLastPara="1" wrap="square" lIns="91425" tIns="45700" rIns="91425" bIns="45700" anchor="t" anchorCtr="0">
            <a:noAutofit/>
          </a:bodyPr>
          <a:lstStyle/>
          <a:p>
            <a:pPr marL="0" marR="0" lvl="0" indent="0" algn="l" rtl="0">
              <a:lnSpc>
                <a:spcPct val="101787"/>
              </a:lnSpc>
              <a:spcBef>
                <a:spcPts val="0"/>
              </a:spcBef>
              <a:spcAft>
                <a:spcPts val="0"/>
              </a:spcAft>
              <a:buNone/>
            </a:pPr>
            <a:r>
              <a:rPr lang="en-US" sz="4600">
                <a:solidFill>
                  <a:schemeClr val="dk1"/>
                </a:solidFill>
                <a:latin typeface="DM Sans"/>
                <a:ea typeface="DM Sans"/>
                <a:cs typeface="DM Sans"/>
                <a:sym typeface="DM Sans"/>
              </a:rPr>
              <a:t>Analyse et modélisation des risques</a:t>
            </a:r>
            <a:endParaRPr sz="4600">
              <a:solidFill>
                <a:schemeClr val="dk1"/>
              </a:solidFill>
              <a:latin typeface="DM Sans"/>
              <a:ea typeface="DM Sans"/>
              <a:cs typeface="DM Sans"/>
              <a:sym typeface="DM Sans"/>
            </a:endParaRPr>
          </a:p>
        </p:txBody>
      </p:sp>
      <p:sp>
        <p:nvSpPr>
          <p:cNvPr id="313" name="Google Shape;313;p31"/>
          <p:cNvSpPr/>
          <p:nvPr/>
        </p:nvSpPr>
        <p:spPr>
          <a:xfrm>
            <a:off x="1704348" y="454877"/>
            <a:ext cx="68582" cy="9457133"/>
          </a:xfrm>
          <a:prstGeom prst="rect">
            <a:avLst/>
          </a:prstGeom>
          <a:solidFill>
            <a:srgbClr val="8CB3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4" name="Google Shape;314;p31"/>
          <p:cNvSpPr/>
          <p:nvPr/>
        </p:nvSpPr>
        <p:spPr>
          <a:xfrm>
            <a:off x="2570399" y="1382448"/>
            <a:ext cx="680443" cy="24259"/>
          </a:xfrm>
          <a:prstGeom prst="rect">
            <a:avLst/>
          </a:prstGeom>
          <a:solidFill>
            <a:srgbClr val="8061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5" name="Google Shape;315;p31"/>
          <p:cNvSpPr/>
          <p:nvPr/>
        </p:nvSpPr>
        <p:spPr>
          <a:xfrm>
            <a:off x="1904295" y="1230569"/>
            <a:ext cx="437406" cy="437406"/>
          </a:xfrm>
          <a:prstGeom prst="roundRect">
            <a:avLst>
              <a:gd name="adj" fmla="val 13335"/>
            </a:avLst>
          </a:prstGeom>
          <a:solidFill>
            <a:srgbClr val="171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16" name="Google Shape;316;p31"/>
          <p:cNvSpPr/>
          <p:nvPr/>
        </p:nvSpPr>
        <p:spPr>
          <a:xfrm>
            <a:off x="2034231" y="1200133"/>
            <a:ext cx="114300" cy="364629"/>
          </a:xfrm>
          <a:prstGeom prst="rect">
            <a:avLst/>
          </a:prstGeom>
          <a:noFill/>
          <a:ln>
            <a:noFill/>
          </a:ln>
        </p:spPr>
        <p:txBody>
          <a:bodyPr spcFirstLastPara="1" wrap="square" lIns="91425" tIns="45700" rIns="91425" bIns="45700" anchor="t" anchorCtr="0">
            <a:noAutofit/>
          </a:bodyPr>
          <a:lstStyle/>
          <a:p>
            <a:pPr marL="0" marR="0" lvl="0" indent="0" algn="ctr" rtl="0">
              <a:lnSpc>
                <a:spcPct val="125000"/>
              </a:lnSpc>
              <a:spcBef>
                <a:spcPts val="0"/>
              </a:spcBef>
              <a:spcAft>
                <a:spcPts val="0"/>
              </a:spcAft>
              <a:buNone/>
            </a:pPr>
            <a:r>
              <a:rPr lang="en-US" sz="2296" b="1">
                <a:solidFill>
                  <a:srgbClr val="FFFFFF"/>
                </a:solidFill>
                <a:latin typeface="Syne"/>
                <a:ea typeface="Syne"/>
                <a:cs typeface="Syne"/>
                <a:sym typeface="Syne"/>
              </a:rPr>
              <a:t>1</a:t>
            </a:r>
            <a:endParaRPr sz="2296">
              <a:solidFill>
                <a:schemeClr val="dk1"/>
              </a:solidFill>
              <a:latin typeface="Calibri"/>
              <a:ea typeface="Calibri"/>
              <a:cs typeface="Calibri"/>
              <a:sym typeface="Calibri"/>
            </a:endParaRPr>
          </a:p>
        </p:txBody>
      </p:sp>
      <p:sp>
        <p:nvSpPr>
          <p:cNvPr id="317" name="Google Shape;317;p31"/>
          <p:cNvSpPr/>
          <p:nvPr/>
        </p:nvSpPr>
        <p:spPr>
          <a:xfrm>
            <a:off x="3503288" y="1230569"/>
            <a:ext cx="2790825" cy="303759"/>
          </a:xfrm>
          <a:prstGeom prst="rect">
            <a:avLst/>
          </a:prstGeom>
          <a:noFill/>
          <a:ln>
            <a:noFill/>
          </a:ln>
        </p:spPr>
        <p:txBody>
          <a:bodyPr spcFirstLastPara="1" wrap="square" lIns="91425" tIns="45700" rIns="91425" bIns="45700" anchor="t" anchorCtr="0">
            <a:noAutofit/>
          </a:bodyPr>
          <a:lstStyle/>
          <a:p>
            <a:pPr marL="0" marR="0" lvl="0" indent="0" algn="l" rtl="0">
              <a:lnSpc>
                <a:spcPct val="106355"/>
              </a:lnSpc>
              <a:spcBef>
                <a:spcPts val="0"/>
              </a:spcBef>
              <a:spcAft>
                <a:spcPts val="0"/>
              </a:spcAft>
              <a:buNone/>
            </a:pPr>
            <a:r>
              <a:rPr lang="en-US" sz="2250" b="1">
                <a:solidFill>
                  <a:schemeClr val="dk1"/>
                </a:solidFill>
                <a:latin typeface="Calibri"/>
                <a:ea typeface="Calibri"/>
                <a:cs typeface="Calibri"/>
                <a:sym typeface="Calibri"/>
              </a:rPr>
              <a:t>Analyse des données</a:t>
            </a:r>
            <a:endParaRPr sz="2250">
              <a:solidFill>
                <a:schemeClr val="dk1"/>
              </a:solidFill>
              <a:latin typeface="Calibri"/>
              <a:ea typeface="Calibri"/>
              <a:cs typeface="Calibri"/>
              <a:sym typeface="Calibri"/>
            </a:endParaRPr>
          </a:p>
        </p:txBody>
      </p:sp>
      <p:sp>
        <p:nvSpPr>
          <p:cNvPr id="318" name="Google Shape;318;p31"/>
          <p:cNvSpPr/>
          <p:nvPr/>
        </p:nvSpPr>
        <p:spPr>
          <a:xfrm>
            <a:off x="3524802" y="1896800"/>
            <a:ext cx="14135100" cy="932700"/>
          </a:xfrm>
          <a:prstGeom prst="rect">
            <a:avLst/>
          </a:prstGeom>
          <a:noFill/>
          <a:ln>
            <a:noFill/>
          </a:ln>
        </p:spPr>
        <p:txBody>
          <a:bodyPr spcFirstLastPara="1" wrap="square" lIns="91425" tIns="45700" rIns="91425" bIns="45700" anchor="t" anchorCtr="0">
            <a:noAutofit/>
          </a:bodyPr>
          <a:lstStyle/>
          <a:p>
            <a:pPr marL="0" marR="0" lvl="0" indent="0" algn="just" rtl="0">
              <a:lnSpc>
                <a:spcPct val="98000"/>
              </a:lnSpc>
              <a:spcBef>
                <a:spcPts val="0"/>
              </a:spcBef>
              <a:spcAft>
                <a:spcPts val="0"/>
              </a:spcAft>
              <a:buNone/>
            </a:pPr>
            <a:r>
              <a:rPr lang="en-US" sz="2500">
                <a:solidFill>
                  <a:schemeClr val="dk1"/>
                </a:solidFill>
                <a:latin typeface="Arimo"/>
                <a:ea typeface="Arimo"/>
                <a:cs typeface="Arimo"/>
                <a:sym typeface="Arimo"/>
              </a:rPr>
              <a:t>Dans son évaluation de la transaction, Standard &amp; Poor's a déclaré que l'exposition au risque de mortalité sous-jacente montre une forte diversification en termes d'âge et de sexe</a:t>
            </a:r>
            <a:r>
              <a:rPr lang="en-US" sz="2500">
                <a:solidFill>
                  <a:srgbClr val="D9E1FF"/>
                </a:solidFill>
                <a:latin typeface="Arimo"/>
                <a:ea typeface="Arimo"/>
                <a:cs typeface="Arimo"/>
                <a:sym typeface="Arimo"/>
              </a:rPr>
              <a:t>. </a:t>
            </a:r>
            <a:endParaRPr sz="2500">
              <a:solidFill>
                <a:schemeClr val="dk1"/>
              </a:solidFill>
              <a:latin typeface="Calibri"/>
              <a:ea typeface="Calibri"/>
              <a:cs typeface="Calibri"/>
              <a:sym typeface="Calibri"/>
            </a:endParaRPr>
          </a:p>
        </p:txBody>
      </p:sp>
      <p:sp>
        <p:nvSpPr>
          <p:cNvPr id="319" name="Google Shape;319;p31"/>
          <p:cNvSpPr/>
          <p:nvPr/>
        </p:nvSpPr>
        <p:spPr>
          <a:xfrm>
            <a:off x="3524825" y="3195375"/>
            <a:ext cx="14325600" cy="621900"/>
          </a:xfrm>
          <a:prstGeom prst="rect">
            <a:avLst/>
          </a:prstGeom>
          <a:noFill/>
          <a:ln>
            <a:noFill/>
          </a:ln>
        </p:spPr>
        <p:txBody>
          <a:bodyPr spcFirstLastPara="1" wrap="square" lIns="91425" tIns="45700" rIns="91425" bIns="45700" anchor="t" anchorCtr="0">
            <a:noAutofit/>
          </a:bodyPr>
          <a:lstStyle/>
          <a:p>
            <a:pPr marL="0" marR="0" lvl="0" indent="0" algn="just" rtl="0">
              <a:lnSpc>
                <a:spcPct val="98000"/>
              </a:lnSpc>
              <a:spcBef>
                <a:spcPts val="0"/>
              </a:spcBef>
              <a:spcAft>
                <a:spcPts val="0"/>
              </a:spcAft>
              <a:buNone/>
            </a:pPr>
            <a:r>
              <a:rPr lang="en-US" sz="2500">
                <a:solidFill>
                  <a:schemeClr val="dk1"/>
                </a:solidFill>
                <a:latin typeface="Arimo"/>
                <a:ea typeface="Arimo"/>
                <a:cs typeface="Arimo"/>
                <a:sym typeface="Arimo"/>
              </a:rPr>
              <a:t>L'indice de mortalité est basé sur des données du CDC des États-Unis (Centers for Disease Control)</a:t>
            </a:r>
            <a:endParaRPr sz="2500">
              <a:solidFill>
                <a:schemeClr val="dk1"/>
              </a:solidFill>
              <a:latin typeface="Calibri"/>
              <a:ea typeface="Calibri"/>
              <a:cs typeface="Calibri"/>
              <a:sym typeface="Calibri"/>
            </a:endParaRPr>
          </a:p>
        </p:txBody>
      </p:sp>
      <p:sp>
        <p:nvSpPr>
          <p:cNvPr id="320" name="Google Shape;320;p31"/>
          <p:cNvSpPr/>
          <p:nvPr/>
        </p:nvSpPr>
        <p:spPr>
          <a:xfrm>
            <a:off x="2570399" y="4965485"/>
            <a:ext cx="680443" cy="24259"/>
          </a:xfrm>
          <a:prstGeom prst="rect">
            <a:avLst/>
          </a:prstGeom>
          <a:solidFill>
            <a:srgbClr val="8061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1" name="Google Shape;321;p31"/>
          <p:cNvSpPr/>
          <p:nvPr/>
        </p:nvSpPr>
        <p:spPr>
          <a:xfrm>
            <a:off x="1899078" y="4746038"/>
            <a:ext cx="437406" cy="437406"/>
          </a:xfrm>
          <a:prstGeom prst="roundRect">
            <a:avLst>
              <a:gd name="adj" fmla="val 13335"/>
            </a:avLst>
          </a:prstGeom>
          <a:solidFill>
            <a:srgbClr val="17154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2" name="Google Shape;322;p31"/>
          <p:cNvSpPr/>
          <p:nvPr/>
        </p:nvSpPr>
        <p:spPr>
          <a:xfrm>
            <a:off x="2034231" y="4697641"/>
            <a:ext cx="180975" cy="364629"/>
          </a:xfrm>
          <a:prstGeom prst="rect">
            <a:avLst/>
          </a:prstGeom>
          <a:noFill/>
          <a:ln>
            <a:noFill/>
          </a:ln>
        </p:spPr>
        <p:txBody>
          <a:bodyPr spcFirstLastPara="1" wrap="square" lIns="91425" tIns="45700" rIns="91425" bIns="45700" anchor="t" anchorCtr="0">
            <a:noAutofit/>
          </a:bodyPr>
          <a:lstStyle/>
          <a:p>
            <a:pPr marL="0" marR="0" lvl="0" indent="0" algn="ctr" rtl="0">
              <a:lnSpc>
                <a:spcPct val="125000"/>
              </a:lnSpc>
              <a:spcBef>
                <a:spcPts val="0"/>
              </a:spcBef>
              <a:spcAft>
                <a:spcPts val="0"/>
              </a:spcAft>
              <a:buNone/>
            </a:pPr>
            <a:r>
              <a:rPr lang="en-US" sz="2296" b="1">
                <a:solidFill>
                  <a:srgbClr val="FFFFFF"/>
                </a:solidFill>
                <a:latin typeface="Syne"/>
                <a:ea typeface="Syne"/>
                <a:cs typeface="Syne"/>
                <a:sym typeface="Syne"/>
              </a:rPr>
              <a:t>2</a:t>
            </a:r>
            <a:endParaRPr sz="2296">
              <a:solidFill>
                <a:schemeClr val="dk1"/>
              </a:solidFill>
              <a:latin typeface="Calibri"/>
              <a:ea typeface="Calibri"/>
              <a:cs typeface="Calibri"/>
              <a:sym typeface="Calibri"/>
            </a:endParaRPr>
          </a:p>
        </p:txBody>
      </p:sp>
      <p:sp>
        <p:nvSpPr>
          <p:cNvPr id="323" name="Google Shape;323;p31"/>
          <p:cNvSpPr/>
          <p:nvPr/>
        </p:nvSpPr>
        <p:spPr>
          <a:xfrm>
            <a:off x="3512153" y="4758500"/>
            <a:ext cx="3875100" cy="303900"/>
          </a:xfrm>
          <a:prstGeom prst="rect">
            <a:avLst/>
          </a:prstGeom>
          <a:noFill/>
          <a:ln>
            <a:noFill/>
          </a:ln>
        </p:spPr>
        <p:txBody>
          <a:bodyPr spcFirstLastPara="1" wrap="square" lIns="91425" tIns="45700" rIns="91425" bIns="45700" anchor="t" anchorCtr="0">
            <a:noAutofit/>
          </a:bodyPr>
          <a:lstStyle/>
          <a:p>
            <a:pPr marL="0" marR="0" lvl="0" indent="0" algn="l" rtl="0">
              <a:lnSpc>
                <a:spcPct val="95720"/>
              </a:lnSpc>
              <a:spcBef>
                <a:spcPts val="0"/>
              </a:spcBef>
              <a:spcAft>
                <a:spcPts val="0"/>
              </a:spcAft>
              <a:buNone/>
            </a:pPr>
            <a:r>
              <a:rPr lang="en-US" sz="2250" b="1">
                <a:solidFill>
                  <a:schemeClr val="dk1"/>
                </a:solidFill>
                <a:latin typeface="Calibri"/>
                <a:ea typeface="Calibri"/>
                <a:cs typeface="Calibri"/>
                <a:sym typeface="Calibri"/>
              </a:rPr>
              <a:t>Évaluation du risque</a:t>
            </a:r>
            <a:endParaRPr sz="2250">
              <a:solidFill>
                <a:schemeClr val="dk1"/>
              </a:solidFill>
              <a:latin typeface="Calibri"/>
              <a:ea typeface="Calibri"/>
              <a:cs typeface="Calibri"/>
              <a:sym typeface="Calibri"/>
            </a:endParaRPr>
          </a:p>
        </p:txBody>
      </p:sp>
      <p:sp>
        <p:nvSpPr>
          <p:cNvPr id="324" name="Google Shape;324;p31"/>
          <p:cNvSpPr/>
          <p:nvPr/>
        </p:nvSpPr>
        <p:spPr>
          <a:xfrm>
            <a:off x="3466211" y="5238828"/>
            <a:ext cx="12346800" cy="1101000"/>
          </a:xfrm>
          <a:prstGeom prst="rect">
            <a:avLst/>
          </a:prstGeom>
          <a:noFill/>
          <a:ln>
            <a:noFill/>
          </a:ln>
        </p:spPr>
        <p:txBody>
          <a:bodyPr spcFirstLastPara="1" wrap="square" lIns="91425" tIns="45700" rIns="91425" bIns="45700" anchor="t" anchorCtr="0">
            <a:noAutofit/>
          </a:bodyPr>
          <a:lstStyle/>
          <a:p>
            <a:pPr marL="0" marR="0" lvl="0" indent="0" algn="just" rtl="0">
              <a:lnSpc>
                <a:spcPct val="98000"/>
              </a:lnSpc>
              <a:spcBef>
                <a:spcPts val="0"/>
              </a:spcBef>
              <a:spcAft>
                <a:spcPts val="0"/>
              </a:spcAft>
              <a:buNone/>
            </a:pPr>
            <a:endParaRPr sz="2500">
              <a:solidFill>
                <a:schemeClr val="dk1"/>
              </a:solidFill>
              <a:latin typeface="Calibri"/>
              <a:ea typeface="Calibri"/>
              <a:cs typeface="Calibri"/>
              <a:sym typeface="Calibri"/>
            </a:endParaRPr>
          </a:p>
        </p:txBody>
      </p:sp>
      <p:sp>
        <p:nvSpPr>
          <p:cNvPr id="325" name="Google Shape;325;p31"/>
          <p:cNvSpPr/>
          <p:nvPr/>
        </p:nvSpPr>
        <p:spPr>
          <a:xfrm>
            <a:off x="3443225" y="5238825"/>
            <a:ext cx="14135100" cy="2319000"/>
          </a:xfrm>
          <a:prstGeom prst="rect">
            <a:avLst/>
          </a:prstGeom>
          <a:noFill/>
          <a:ln>
            <a:noFill/>
          </a:ln>
        </p:spPr>
        <p:txBody>
          <a:bodyPr spcFirstLastPara="1" wrap="square" lIns="91425" tIns="45700" rIns="91425" bIns="45700" anchor="t" anchorCtr="0">
            <a:noAutofit/>
          </a:bodyPr>
          <a:lstStyle/>
          <a:p>
            <a:pPr marL="0" marR="0" lvl="0" indent="0" algn="just" rtl="0">
              <a:lnSpc>
                <a:spcPct val="98000"/>
              </a:lnSpc>
              <a:spcBef>
                <a:spcPts val="0"/>
              </a:spcBef>
              <a:spcAft>
                <a:spcPts val="0"/>
              </a:spcAft>
              <a:buNone/>
            </a:pPr>
            <a:r>
              <a:rPr lang="en-US" sz="2500">
                <a:solidFill>
                  <a:schemeClr val="dk1"/>
                </a:solidFill>
                <a:latin typeface="Arimo"/>
                <a:ea typeface="Arimo"/>
                <a:cs typeface="Arimo"/>
                <a:sym typeface="Arimo"/>
              </a:rPr>
              <a:t>RMS a effectué une analyse des risques en reconstruisant des événements historiques pour voir comment ils affecteraient les notes d'obligation de mortalité Atlas IX Capital. RMS a conclu que seule une récurrence de la pandémie de grippe espagnole de 1918 causée par un virus entraînerait des pertes totales de capital sur les notes de la tranche A et B. </a:t>
            </a:r>
            <a:endParaRPr sz="2500">
              <a:solidFill>
                <a:schemeClr val="dk1"/>
              </a:solidFill>
              <a:latin typeface="Arimo"/>
              <a:ea typeface="Arimo"/>
              <a:cs typeface="Arimo"/>
              <a:sym typeface="Arimo"/>
            </a:endParaRPr>
          </a:p>
          <a:p>
            <a:pPr marL="0" marR="0" lvl="0" indent="0" algn="just" rtl="0">
              <a:lnSpc>
                <a:spcPct val="98000"/>
              </a:lnSpc>
              <a:spcBef>
                <a:spcPts val="0"/>
              </a:spcBef>
              <a:spcAft>
                <a:spcPts val="0"/>
              </a:spcAft>
              <a:buNone/>
            </a:pPr>
            <a:endParaRPr sz="2500">
              <a:solidFill>
                <a:schemeClr val="dk1"/>
              </a:solidFill>
              <a:latin typeface="Arimo"/>
              <a:ea typeface="Arimo"/>
              <a:cs typeface="Arimo"/>
              <a:sym typeface="Arimo"/>
            </a:endParaRPr>
          </a:p>
          <a:p>
            <a:pPr marL="0" marR="0" lvl="0" indent="0" algn="just" rtl="0">
              <a:lnSpc>
                <a:spcPct val="98000"/>
              </a:lnSpc>
              <a:spcBef>
                <a:spcPts val="0"/>
              </a:spcBef>
              <a:spcAft>
                <a:spcPts val="0"/>
              </a:spcAft>
              <a:buNone/>
            </a:pPr>
            <a:endParaRPr sz="2500">
              <a:solidFill>
                <a:schemeClr val="dk1"/>
              </a:solidFill>
              <a:latin typeface="Arimo"/>
              <a:ea typeface="Arimo"/>
              <a:cs typeface="Arimo"/>
              <a:sym typeface="Arimo"/>
            </a:endParaRPr>
          </a:p>
          <a:p>
            <a:pPr marL="0" marR="0" lvl="0" indent="0" algn="just" rtl="0">
              <a:lnSpc>
                <a:spcPct val="98000"/>
              </a:lnSpc>
              <a:spcBef>
                <a:spcPts val="0"/>
              </a:spcBef>
              <a:spcAft>
                <a:spcPts val="0"/>
              </a:spcAft>
              <a:buNone/>
            </a:pPr>
            <a:endParaRPr sz="2500">
              <a:solidFill>
                <a:schemeClr val="dk1"/>
              </a:solidFill>
              <a:latin typeface="Arimo"/>
              <a:ea typeface="Arimo"/>
              <a:cs typeface="Arimo"/>
              <a:sym typeface="Arimo"/>
            </a:endParaRPr>
          </a:p>
        </p:txBody>
      </p:sp>
      <p:sp>
        <p:nvSpPr>
          <p:cNvPr id="326" name="Google Shape;326;p31"/>
          <p:cNvSpPr/>
          <p:nvPr/>
        </p:nvSpPr>
        <p:spPr>
          <a:xfrm>
            <a:off x="3443226" y="7453413"/>
            <a:ext cx="14135100" cy="932700"/>
          </a:xfrm>
          <a:prstGeom prst="rect">
            <a:avLst/>
          </a:prstGeom>
          <a:noFill/>
          <a:ln>
            <a:noFill/>
          </a:ln>
        </p:spPr>
        <p:txBody>
          <a:bodyPr spcFirstLastPara="1" wrap="square" lIns="91425" tIns="45700" rIns="91425" bIns="45700" anchor="t" anchorCtr="0">
            <a:noAutofit/>
          </a:bodyPr>
          <a:lstStyle/>
          <a:p>
            <a:pPr marL="0" marR="0" lvl="0" indent="0" algn="l" rtl="0">
              <a:lnSpc>
                <a:spcPct val="98000"/>
              </a:lnSpc>
              <a:spcBef>
                <a:spcPts val="0"/>
              </a:spcBef>
              <a:spcAft>
                <a:spcPts val="0"/>
              </a:spcAft>
              <a:buNone/>
            </a:pPr>
            <a:endParaRPr sz="2500">
              <a:solidFill>
                <a:schemeClr val="dk1"/>
              </a:solidFill>
              <a:latin typeface="Arimo"/>
              <a:ea typeface="Arimo"/>
              <a:cs typeface="Arimo"/>
              <a:sym typeface="Arimo"/>
            </a:endParaRPr>
          </a:p>
          <a:p>
            <a:pPr marL="0" marR="0" lvl="0" indent="0" algn="just" rtl="0">
              <a:lnSpc>
                <a:spcPct val="98000"/>
              </a:lnSpc>
              <a:spcBef>
                <a:spcPts val="0"/>
              </a:spcBef>
              <a:spcAft>
                <a:spcPts val="0"/>
              </a:spcAft>
              <a:buNone/>
            </a:pPr>
            <a:r>
              <a:rPr lang="en-US" sz="2500">
                <a:solidFill>
                  <a:schemeClr val="dk1"/>
                </a:solidFill>
                <a:latin typeface="Arimo"/>
                <a:ea typeface="Arimo"/>
                <a:cs typeface="Arimo"/>
                <a:sym typeface="Arimo"/>
              </a:rPr>
              <a:t>Au cours des 100 dernières années, même des événements tels que le pic des décès dus au sida en 1987 et les attentats terroristes du 11 septembre 2001 n'auraient pas déclenché de perte dans l'une ou l'autre des tranches de l'Atlas IX Capital.</a:t>
            </a:r>
            <a:endParaRPr sz="2500">
              <a:solidFill>
                <a:schemeClr val="dk1"/>
              </a:solidFill>
              <a:latin typeface="Calibri"/>
              <a:ea typeface="Calibri"/>
              <a:cs typeface="Calibri"/>
              <a:sym typeface="Calibri"/>
            </a:endParaRPr>
          </a:p>
        </p:txBody>
      </p:sp>
      <p:sp>
        <p:nvSpPr>
          <p:cNvPr id="327" name="Google Shape;327;p31"/>
          <p:cNvSpPr/>
          <p:nvPr/>
        </p:nvSpPr>
        <p:spPr>
          <a:xfrm>
            <a:off x="8444955" y="12340084"/>
            <a:ext cx="7330976" cy="310903"/>
          </a:xfrm>
          <a:prstGeom prst="rect">
            <a:avLst/>
          </a:prstGeom>
          <a:noFill/>
          <a:ln>
            <a:noFill/>
          </a:ln>
        </p:spPr>
        <p:txBody>
          <a:bodyPr spcFirstLastPara="1" wrap="square" lIns="91425" tIns="45700" rIns="91425" bIns="45700" anchor="t" anchorCtr="0">
            <a:noAutofit/>
          </a:bodyPr>
          <a:lstStyle/>
          <a:p>
            <a:pPr marL="0" marR="0" lvl="0" indent="0" algn="l" rtl="0">
              <a:lnSpc>
                <a:spcPct val="160026"/>
              </a:lnSpc>
              <a:spcBef>
                <a:spcPts val="0"/>
              </a:spcBef>
              <a:spcAft>
                <a:spcPts val="0"/>
              </a:spcAft>
              <a:buNone/>
            </a:pPr>
            <a:endParaRPr sz="1531">
              <a:solidFill>
                <a:schemeClr val="dk1"/>
              </a:solidFill>
              <a:latin typeface="Calibri"/>
              <a:ea typeface="Calibri"/>
              <a:cs typeface="Calibri"/>
              <a:sym typeface="Calibri"/>
            </a:endParaRPr>
          </a:p>
        </p:txBody>
      </p:sp>
      <p:pic>
        <p:nvPicPr>
          <p:cNvPr id="328" name="Google Shape;328;p31" descr="Image result for scor logo"/>
          <p:cNvPicPr preferRelativeResize="0"/>
          <p:nvPr/>
        </p:nvPicPr>
        <p:blipFill rotWithShape="1">
          <a:blip r:embed="rId3">
            <a:alphaModFix/>
          </a:blip>
          <a:srcRect/>
          <a:stretch/>
        </p:blipFill>
        <p:spPr>
          <a:xfrm>
            <a:off x="15209672" y="125923"/>
            <a:ext cx="2368715" cy="967421"/>
          </a:xfrm>
          <a:prstGeom prst="rect">
            <a:avLst/>
          </a:prstGeom>
          <a:noFill/>
          <a:ln>
            <a:noFill/>
          </a:ln>
        </p:spPr>
      </p:pic>
      <p:sp>
        <p:nvSpPr>
          <p:cNvPr id="329" name="Google Shape;329;p31"/>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8" name="Google Shape;298;p30">
            <a:extLst>
              <a:ext uri="{FF2B5EF4-FFF2-40B4-BE49-F238E27FC236}">
                <a16:creationId xmlns:a16="http://schemas.microsoft.com/office/drawing/2014/main" id="{11FBE78C-FEF4-99AA-E44B-1CE0B811DDB7}"/>
              </a:ext>
            </a:extLst>
          </p:cNvPr>
          <p:cNvSpPr/>
          <p:nvPr/>
        </p:nvSpPr>
        <p:spPr>
          <a:xfrm>
            <a:off x="0" y="0"/>
            <a:ext cx="18288000" cy="10287000"/>
          </a:xfrm>
          <a:prstGeom prst="rect">
            <a:avLst/>
          </a:prstGeom>
          <a:solidFill>
            <a:srgbClr val="F1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37" name="Google Shape;337;p32"/>
          <p:cNvSpPr/>
          <p:nvPr/>
        </p:nvSpPr>
        <p:spPr>
          <a:xfrm>
            <a:off x="1589367" y="585640"/>
            <a:ext cx="12416879" cy="1735931"/>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4700" dirty="0">
                <a:solidFill>
                  <a:schemeClr val="dk1"/>
                </a:solidFill>
                <a:latin typeface="DM Sans"/>
                <a:ea typeface="DM Sans"/>
                <a:cs typeface="DM Sans"/>
                <a:sym typeface="DM Sans"/>
              </a:rPr>
              <a:t>Avantages des mortality bonds  </a:t>
            </a:r>
            <a:endParaRPr sz="4700" dirty="0">
              <a:solidFill>
                <a:schemeClr val="dk1"/>
              </a:solidFill>
              <a:latin typeface="DM Sans"/>
              <a:ea typeface="DM Sans"/>
              <a:cs typeface="DM Sans"/>
              <a:sym typeface="DM Sans"/>
            </a:endParaRPr>
          </a:p>
        </p:txBody>
      </p:sp>
      <p:sp>
        <p:nvSpPr>
          <p:cNvPr id="347" name="Google Shape;347;p32"/>
          <p:cNvSpPr/>
          <p:nvPr/>
        </p:nvSpPr>
        <p:spPr>
          <a:xfrm>
            <a:off x="3114526" y="6697117"/>
            <a:ext cx="266700" cy="520601"/>
          </a:xfrm>
          <a:prstGeom prst="rect">
            <a:avLst/>
          </a:prstGeom>
          <a:noFill/>
          <a:ln>
            <a:noFill/>
          </a:ln>
        </p:spPr>
        <p:txBody>
          <a:bodyPr spcFirstLastPara="1" wrap="square" lIns="91425" tIns="45700" rIns="91425" bIns="45700" anchor="t" anchorCtr="0">
            <a:noAutofit/>
          </a:bodyPr>
          <a:lstStyle/>
          <a:p>
            <a:pPr marL="0" marR="0" lvl="0" indent="0" algn="ctr" rtl="0">
              <a:lnSpc>
                <a:spcPct val="125030"/>
              </a:lnSpc>
              <a:spcBef>
                <a:spcPts val="0"/>
              </a:spcBef>
              <a:spcAft>
                <a:spcPts val="0"/>
              </a:spcAft>
              <a:buNone/>
            </a:pPr>
            <a:r>
              <a:rPr lang="en-US" sz="3280" b="1">
                <a:solidFill>
                  <a:srgbClr val="FFFFFF"/>
                </a:solidFill>
                <a:latin typeface="Syne"/>
                <a:ea typeface="Syne"/>
                <a:cs typeface="Syne"/>
                <a:sym typeface="Syne"/>
              </a:rPr>
              <a:t>3</a:t>
            </a:r>
            <a:endParaRPr sz="3280">
              <a:solidFill>
                <a:schemeClr val="dk1"/>
              </a:solidFill>
              <a:latin typeface="Calibri"/>
              <a:ea typeface="Calibri"/>
              <a:cs typeface="Calibri"/>
              <a:sym typeface="Calibri"/>
            </a:endParaRPr>
          </a:p>
        </p:txBody>
      </p:sp>
      <p:sp>
        <p:nvSpPr>
          <p:cNvPr id="350" name="Google Shape;350;p32"/>
          <p:cNvSpPr/>
          <p:nvPr/>
        </p:nvSpPr>
        <p:spPr>
          <a:xfrm>
            <a:off x="9447610" y="6697117"/>
            <a:ext cx="295275" cy="520601"/>
          </a:xfrm>
          <a:prstGeom prst="rect">
            <a:avLst/>
          </a:prstGeom>
          <a:noFill/>
          <a:ln>
            <a:noFill/>
          </a:ln>
        </p:spPr>
        <p:txBody>
          <a:bodyPr spcFirstLastPara="1" wrap="square" lIns="91425" tIns="45700" rIns="91425" bIns="45700" anchor="t" anchorCtr="0">
            <a:noAutofit/>
          </a:bodyPr>
          <a:lstStyle/>
          <a:p>
            <a:pPr marL="0" marR="0" lvl="0" indent="0" algn="l" rtl="0">
              <a:lnSpc>
                <a:spcPct val="125030"/>
              </a:lnSpc>
              <a:spcBef>
                <a:spcPts val="0"/>
              </a:spcBef>
              <a:spcAft>
                <a:spcPts val="0"/>
              </a:spcAft>
              <a:buNone/>
            </a:pPr>
            <a:endParaRPr sz="3280">
              <a:solidFill>
                <a:schemeClr val="dk1"/>
              </a:solidFill>
              <a:latin typeface="Calibri"/>
              <a:ea typeface="Calibri"/>
              <a:cs typeface="Calibri"/>
              <a:sym typeface="Calibri"/>
            </a:endParaRPr>
          </a:p>
        </p:txBody>
      </p:sp>
      <p:sp>
        <p:nvSpPr>
          <p:cNvPr id="351" name="Google Shape;351;p32"/>
          <p:cNvSpPr/>
          <p:nvPr/>
        </p:nvSpPr>
        <p:spPr>
          <a:xfrm>
            <a:off x="10185499" y="7452123"/>
            <a:ext cx="5167015" cy="1332756"/>
          </a:xfrm>
          <a:prstGeom prst="rect">
            <a:avLst/>
          </a:prstGeom>
          <a:noFill/>
          <a:ln>
            <a:noFill/>
          </a:ln>
        </p:spPr>
        <p:txBody>
          <a:bodyPr spcFirstLastPara="1" wrap="square" lIns="91425" tIns="45700" rIns="91425" bIns="45700" anchor="t" anchorCtr="0">
            <a:noAutofit/>
          </a:bodyPr>
          <a:lstStyle/>
          <a:p>
            <a:pPr marL="0" marR="0" lvl="0" indent="0" algn="l" rtl="0">
              <a:lnSpc>
                <a:spcPct val="159917"/>
              </a:lnSpc>
              <a:spcBef>
                <a:spcPts val="0"/>
              </a:spcBef>
              <a:spcAft>
                <a:spcPts val="0"/>
              </a:spcAft>
              <a:buNone/>
            </a:pPr>
            <a:endParaRPr sz="2188">
              <a:solidFill>
                <a:schemeClr val="dk1"/>
              </a:solidFill>
              <a:latin typeface="Calibri"/>
              <a:ea typeface="Calibri"/>
              <a:cs typeface="Calibri"/>
              <a:sym typeface="Calibri"/>
            </a:endParaRPr>
          </a:p>
        </p:txBody>
      </p:sp>
      <p:sp>
        <p:nvSpPr>
          <p:cNvPr id="354" name="Google Shape;354;p32"/>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graphicFrame>
        <p:nvGraphicFramePr>
          <p:cNvPr id="2" name="Diagram 1">
            <a:extLst>
              <a:ext uri="{FF2B5EF4-FFF2-40B4-BE49-F238E27FC236}">
                <a16:creationId xmlns:a16="http://schemas.microsoft.com/office/drawing/2014/main" id="{49FECE6D-B568-228C-7015-8DDBFB445AAF}"/>
              </a:ext>
            </a:extLst>
          </p:cNvPr>
          <p:cNvGraphicFramePr/>
          <p:nvPr>
            <p:extLst>
              <p:ext uri="{D42A27DB-BD31-4B8C-83A1-F6EECF244321}">
                <p14:modId xmlns:p14="http://schemas.microsoft.com/office/powerpoint/2010/main" val="1070761215"/>
              </p:ext>
            </p:extLst>
          </p:nvPr>
        </p:nvGraphicFramePr>
        <p:xfrm>
          <a:off x="2149929" y="2268339"/>
          <a:ext cx="12192000"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Accolade fermante 2">
            <a:extLst>
              <a:ext uri="{FF2B5EF4-FFF2-40B4-BE49-F238E27FC236}">
                <a16:creationId xmlns:a16="http://schemas.microsoft.com/office/drawing/2014/main" id="{E3791A51-076F-9FE8-B523-A9CE184F3271}"/>
              </a:ext>
            </a:extLst>
          </p:cNvPr>
          <p:cNvSpPr/>
          <p:nvPr/>
        </p:nvSpPr>
        <p:spPr>
          <a:xfrm>
            <a:off x="14401890" y="2878111"/>
            <a:ext cx="1259174" cy="43396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sz="1800"/>
          </a:p>
        </p:txBody>
      </p:sp>
      <p:sp>
        <p:nvSpPr>
          <p:cNvPr id="4" name="Accolade fermante 3">
            <a:extLst>
              <a:ext uri="{FF2B5EF4-FFF2-40B4-BE49-F238E27FC236}">
                <a16:creationId xmlns:a16="http://schemas.microsoft.com/office/drawing/2014/main" id="{79C9F7E9-4CD1-C1C7-CA5F-77B633A4C70A}"/>
              </a:ext>
            </a:extLst>
          </p:cNvPr>
          <p:cNvSpPr/>
          <p:nvPr/>
        </p:nvSpPr>
        <p:spPr>
          <a:xfrm>
            <a:off x="14437896" y="7343950"/>
            <a:ext cx="1259174" cy="288185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5" name="Google Shape;337;p32">
            <a:extLst>
              <a:ext uri="{FF2B5EF4-FFF2-40B4-BE49-F238E27FC236}">
                <a16:creationId xmlns:a16="http://schemas.microsoft.com/office/drawing/2014/main" id="{B016F832-D5AF-F4E9-8D29-4CA16677BAC8}"/>
              </a:ext>
            </a:extLst>
          </p:cNvPr>
          <p:cNvSpPr/>
          <p:nvPr/>
        </p:nvSpPr>
        <p:spPr>
          <a:xfrm>
            <a:off x="15739672" y="4693736"/>
            <a:ext cx="4044436" cy="1135730"/>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2800" dirty="0" err="1">
                <a:solidFill>
                  <a:schemeClr val="dk1"/>
                </a:solidFill>
                <a:latin typeface="DM Sans"/>
                <a:ea typeface="DM Sans"/>
                <a:cs typeface="DM Sans"/>
                <a:sym typeface="DM Sans"/>
              </a:rPr>
              <a:t>Investisseurs</a:t>
            </a:r>
            <a:endParaRPr sz="4700" dirty="0">
              <a:solidFill>
                <a:schemeClr val="dk1"/>
              </a:solidFill>
              <a:latin typeface="DM Sans"/>
              <a:ea typeface="DM Sans"/>
              <a:cs typeface="DM Sans"/>
              <a:sym typeface="DM Sans"/>
            </a:endParaRPr>
          </a:p>
        </p:txBody>
      </p:sp>
      <p:sp>
        <p:nvSpPr>
          <p:cNvPr id="7" name="Google Shape;337;p32">
            <a:extLst>
              <a:ext uri="{FF2B5EF4-FFF2-40B4-BE49-F238E27FC236}">
                <a16:creationId xmlns:a16="http://schemas.microsoft.com/office/drawing/2014/main" id="{6DEEAC6A-B2D8-3ABB-005C-7DAD9C0AF2BE}"/>
              </a:ext>
            </a:extLst>
          </p:cNvPr>
          <p:cNvSpPr/>
          <p:nvPr/>
        </p:nvSpPr>
        <p:spPr>
          <a:xfrm>
            <a:off x="15942938" y="8342814"/>
            <a:ext cx="4044436" cy="1135730"/>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2800" dirty="0" err="1">
                <a:solidFill>
                  <a:schemeClr val="dk1"/>
                </a:solidFill>
                <a:latin typeface="DM Sans"/>
                <a:ea typeface="DM Sans"/>
                <a:cs typeface="DM Sans"/>
                <a:sym typeface="DM Sans"/>
              </a:rPr>
              <a:t>Assureurs</a:t>
            </a:r>
            <a:endParaRPr sz="4700" dirty="0">
              <a:solidFill>
                <a:schemeClr val="dk1"/>
              </a:solidFill>
              <a:latin typeface="DM Sans"/>
              <a:ea typeface="DM Sans"/>
              <a:cs typeface="DM Sans"/>
              <a:sym typeface="DM Sans"/>
            </a:endParaRPr>
          </a:p>
        </p:txBody>
      </p:sp>
    </p:spTree>
    <p:extLst>
      <p:ext uri="{BB962C8B-B14F-4D97-AF65-F5344CB8AC3E}">
        <p14:creationId xmlns:p14="http://schemas.microsoft.com/office/powerpoint/2010/main" val="389130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00"/>
        <p:cNvGrpSpPr/>
        <p:nvPr/>
      </p:nvGrpSpPr>
      <p:grpSpPr>
        <a:xfrm>
          <a:off x="0" y="0"/>
          <a:ext cx="0" cy="0"/>
          <a:chOff x="0" y="0"/>
          <a:chExt cx="0" cy="0"/>
        </a:xfrm>
      </p:grpSpPr>
      <p:grpSp>
        <p:nvGrpSpPr>
          <p:cNvPr id="101" name="Google Shape;101;p15"/>
          <p:cNvGrpSpPr/>
          <p:nvPr/>
        </p:nvGrpSpPr>
        <p:grpSpPr>
          <a:xfrm>
            <a:off x="1028700" y="4041489"/>
            <a:ext cx="5273807" cy="2196878"/>
            <a:chOff x="0" y="-9525"/>
            <a:chExt cx="7031743" cy="2929170"/>
          </a:xfrm>
        </p:grpSpPr>
        <p:sp>
          <p:nvSpPr>
            <p:cNvPr id="102" name="Google Shape;102;p15"/>
            <p:cNvSpPr txBox="1"/>
            <p:nvPr/>
          </p:nvSpPr>
          <p:spPr>
            <a:xfrm>
              <a:off x="0" y="-9525"/>
              <a:ext cx="7031743" cy="163502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8000" u="none">
                  <a:solidFill>
                    <a:srgbClr val="FFFFFF"/>
                  </a:solidFill>
                  <a:latin typeface="DM Sans"/>
                  <a:ea typeface="DM Sans"/>
                  <a:cs typeface="DM Sans"/>
                  <a:sym typeface="DM Sans"/>
                </a:rPr>
                <a:t>Sommaire</a:t>
              </a:r>
              <a:endParaRPr/>
            </a:p>
          </p:txBody>
        </p:sp>
        <p:sp>
          <p:nvSpPr>
            <p:cNvPr id="103" name="Google Shape;103;p15"/>
            <p:cNvSpPr txBox="1"/>
            <p:nvPr/>
          </p:nvSpPr>
          <p:spPr>
            <a:xfrm>
              <a:off x="0" y="2337985"/>
              <a:ext cx="5962825" cy="581660"/>
            </a:xfrm>
            <a:prstGeom prst="rect">
              <a:avLst/>
            </a:prstGeom>
            <a:noFill/>
            <a:ln>
              <a:noFill/>
            </a:ln>
          </p:spPr>
          <p:txBody>
            <a:bodyPr spcFirstLastPara="1" wrap="square" lIns="0" tIns="0" rIns="0" bIns="0" anchor="t" anchorCtr="0">
              <a:spAutoFit/>
            </a:bodyPr>
            <a:lstStyle/>
            <a:p>
              <a:pPr marL="0" marR="0" lvl="0" indent="0" algn="l" rtl="0">
                <a:lnSpc>
                  <a:spcPct val="209944"/>
                </a:lnSpc>
                <a:spcBef>
                  <a:spcPts val="0"/>
                </a:spcBef>
                <a:spcAft>
                  <a:spcPts val="0"/>
                </a:spcAft>
                <a:buNone/>
              </a:pPr>
              <a:endParaRPr sz="1800">
                <a:solidFill>
                  <a:schemeClr val="dk1"/>
                </a:solidFill>
                <a:latin typeface="Calibri"/>
                <a:ea typeface="Calibri"/>
                <a:cs typeface="Calibri"/>
                <a:sym typeface="Calibri"/>
              </a:endParaRPr>
            </a:p>
          </p:txBody>
        </p:sp>
      </p:grpSp>
      <p:cxnSp>
        <p:nvCxnSpPr>
          <p:cNvPr id="104" name="Google Shape;104;p15"/>
          <p:cNvCxnSpPr/>
          <p:nvPr/>
        </p:nvCxnSpPr>
        <p:spPr>
          <a:xfrm>
            <a:off x="9560914" y="1870371"/>
            <a:ext cx="7698386" cy="0"/>
          </a:xfrm>
          <a:prstGeom prst="straightConnector1">
            <a:avLst/>
          </a:prstGeom>
          <a:noFill/>
          <a:ln w="9525" cap="rnd" cmpd="sng">
            <a:solidFill>
              <a:srgbClr val="FFFFFF"/>
            </a:solidFill>
            <a:prstDash val="solid"/>
            <a:round/>
            <a:headEnd type="none" w="sm" len="sm"/>
            <a:tailEnd type="none" w="sm" len="sm"/>
          </a:ln>
        </p:spPr>
      </p:cxnSp>
      <p:cxnSp>
        <p:nvCxnSpPr>
          <p:cNvPr id="105" name="Google Shape;105;p15"/>
          <p:cNvCxnSpPr/>
          <p:nvPr/>
        </p:nvCxnSpPr>
        <p:spPr>
          <a:xfrm>
            <a:off x="9560914" y="8407104"/>
            <a:ext cx="7698386" cy="0"/>
          </a:xfrm>
          <a:prstGeom prst="straightConnector1">
            <a:avLst/>
          </a:prstGeom>
          <a:noFill/>
          <a:ln w="9525" cap="rnd" cmpd="sng">
            <a:solidFill>
              <a:srgbClr val="FFFFFF"/>
            </a:solidFill>
            <a:prstDash val="solid"/>
            <a:round/>
            <a:headEnd type="none" w="sm" len="sm"/>
            <a:tailEnd type="none" w="sm" len="sm"/>
          </a:ln>
        </p:spPr>
      </p:cxnSp>
      <p:sp>
        <p:nvSpPr>
          <p:cNvPr id="106" name="Google Shape;106;p15"/>
          <p:cNvSpPr txBox="1"/>
          <p:nvPr/>
        </p:nvSpPr>
        <p:spPr>
          <a:xfrm>
            <a:off x="9560914" y="2924228"/>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a:solidFill>
                  <a:srgbClr val="CD4E18"/>
                </a:solidFill>
                <a:latin typeface="DM Sans"/>
                <a:ea typeface="DM Sans"/>
                <a:cs typeface="DM Sans"/>
                <a:sym typeface="DM Sans"/>
              </a:rPr>
              <a:t>0</a:t>
            </a:r>
            <a:r>
              <a:rPr lang="en-US" sz="3000" b="1" u="none">
                <a:solidFill>
                  <a:srgbClr val="CD4E18"/>
                </a:solidFill>
                <a:latin typeface="DM Sans"/>
                <a:ea typeface="DM Sans"/>
                <a:cs typeface="DM Sans"/>
                <a:sym typeface="DM Sans"/>
              </a:rPr>
              <a:t>1</a:t>
            </a:r>
            <a:endParaRPr/>
          </a:p>
        </p:txBody>
      </p:sp>
      <p:sp>
        <p:nvSpPr>
          <p:cNvPr id="107" name="Google Shape;107;p15"/>
          <p:cNvSpPr txBox="1"/>
          <p:nvPr/>
        </p:nvSpPr>
        <p:spPr>
          <a:xfrm>
            <a:off x="9560914" y="5334639"/>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u="none">
                <a:solidFill>
                  <a:srgbClr val="CD4E18"/>
                </a:solidFill>
                <a:latin typeface="DM Sans"/>
                <a:ea typeface="DM Sans"/>
                <a:cs typeface="DM Sans"/>
                <a:sym typeface="DM Sans"/>
              </a:rPr>
              <a:t>02</a:t>
            </a:r>
            <a:endParaRPr/>
          </a:p>
        </p:txBody>
      </p:sp>
      <p:sp>
        <p:nvSpPr>
          <p:cNvPr id="108" name="Google Shape;108;p15"/>
          <p:cNvSpPr txBox="1"/>
          <p:nvPr/>
        </p:nvSpPr>
        <p:spPr>
          <a:xfrm>
            <a:off x="11009394" y="2946453"/>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Le risque de surmortalité en assurance</a:t>
            </a:r>
            <a:endParaRPr/>
          </a:p>
        </p:txBody>
      </p:sp>
      <p:sp>
        <p:nvSpPr>
          <p:cNvPr id="109" name="Google Shape;109;p15"/>
          <p:cNvSpPr txBox="1"/>
          <p:nvPr/>
        </p:nvSpPr>
        <p:spPr>
          <a:xfrm>
            <a:off x="11009394" y="5356864"/>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3 émissions de Mortality bonds : </a:t>
            </a:r>
            <a:endParaRPr/>
          </a:p>
        </p:txBody>
      </p:sp>
      <p:sp>
        <p:nvSpPr>
          <p:cNvPr id="110" name="Google Shape;110;p15"/>
          <p:cNvSpPr txBox="1"/>
          <p:nvPr/>
        </p:nvSpPr>
        <p:spPr>
          <a:xfrm>
            <a:off x="11009394" y="6036260"/>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Swiss Re : VITA 1</a:t>
            </a:r>
            <a:endParaRPr/>
          </a:p>
        </p:txBody>
      </p:sp>
      <p:sp>
        <p:nvSpPr>
          <p:cNvPr id="111" name="Google Shape;111;p15"/>
          <p:cNvSpPr txBox="1"/>
          <p:nvPr/>
        </p:nvSpPr>
        <p:spPr>
          <a:xfrm>
            <a:off x="11009394" y="6447246"/>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FFFFFF"/>
                </a:solidFill>
                <a:latin typeface="Poppins Light"/>
                <a:ea typeface="Poppins Light"/>
                <a:cs typeface="Poppins Light"/>
                <a:sym typeface="Poppins Light"/>
              </a:rPr>
              <a:t>AXA : Osiris</a:t>
            </a:r>
            <a:endParaRPr/>
          </a:p>
        </p:txBody>
      </p:sp>
      <p:sp>
        <p:nvSpPr>
          <p:cNvPr id="112" name="Google Shape;112;p15"/>
          <p:cNvSpPr txBox="1"/>
          <p:nvPr/>
        </p:nvSpPr>
        <p:spPr>
          <a:xfrm>
            <a:off x="11009394" y="6876434"/>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FFFFFF"/>
                </a:solidFill>
                <a:latin typeface="Poppins Light"/>
                <a:ea typeface="Poppins Light"/>
                <a:cs typeface="Poppins Light"/>
                <a:sym typeface="Poppins Light"/>
              </a:rPr>
              <a:t>Scor : ATLAS IX Capital Limited</a:t>
            </a:r>
            <a:endParaRPr/>
          </a:p>
        </p:txBody>
      </p:sp>
      <p:sp>
        <p:nvSpPr>
          <p:cNvPr id="113" name="Google Shape;113;p15"/>
          <p:cNvSpPr txBox="1">
            <a:spLocks noGrp="1"/>
          </p:cNvSpPr>
          <p:nvPr>
            <p:ph type="sldNum" idx="12"/>
          </p:nvPr>
        </p:nvSpPr>
        <p:spPr>
          <a:xfrm>
            <a:off x="15816250" y="92751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400"/>
              <a:t>2</a:t>
            </a:fld>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 name="Google Shape;298;p30">
            <a:extLst>
              <a:ext uri="{FF2B5EF4-FFF2-40B4-BE49-F238E27FC236}">
                <a16:creationId xmlns:a16="http://schemas.microsoft.com/office/drawing/2014/main" id="{F65F02B8-6CE9-5D11-813F-EFDCA64897B8}"/>
              </a:ext>
            </a:extLst>
          </p:cNvPr>
          <p:cNvSpPr/>
          <p:nvPr/>
        </p:nvSpPr>
        <p:spPr>
          <a:xfrm>
            <a:off x="0" y="0"/>
            <a:ext cx="18288000" cy="10287000"/>
          </a:xfrm>
          <a:prstGeom prst="rect">
            <a:avLst/>
          </a:prstGeom>
          <a:solidFill>
            <a:srgbClr val="F1F1F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250">
              <a:solidFill>
                <a:schemeClr val="dk1"/>
              </a:solidFill>
              <a:latin typeface="Calibri"/>
              <a:ea typeface="Calibri"/>
              <a:cs typeface="Calibri"/>
              <a:sym typeface="Calibri"/>
            </a:endParaRPr>
          </a:p>
        </p:txBody>
      </p:sp>
      <p:sp>
        <p:nvSpPr>
          <p:cNvPr id="337" name="Google Shape;337;p32"/>
          <p:cNvSpPr/>
          <p:nvPr/>
        </p:nvSpPr>
        <p:spPr>
          <a:xfrm>
            <a:off x="1589367" y="585640"/>
            <a:ext cx="12416879" cy="1735931"/>
          </a:xfrm>
          <a:prstGeom prst="rect">
            <a:avLst/>
          </a:prstGeom>
          <a:noFill/>
          <a:ln>
            <a:noFill/>
          </a:ln>
        </p:spPr>
        <p:txBody>
          <a:bodyPr spcFirstLastPara="1" wrap="square" lIns="91425" tIns="45700" rIns="91425" bIns="45700" anchor="t" anchorCtr="0">
            <a:noAutofit/>
          </a:bodyPr>
          <a:lstStyle/>
          <a:p>
            <a:pPr marL="0" marR="0" lvl="0" indent="0" algn="l" rtl="0">
              <a:lnSpc>
                <a:spcPct val="145425"/>
              </a:lnSpc>
              <a:spcBef>
                <a:spcPts val="0"/>
              </a:spcBef>
              <a:spcAft>
                <a:spcPts val="0"/>
              </a:spcAft>
              <a:buNone/>
            </a:pPr>
            <a:r>
              <a:rPr lang="en-US" sz="4700" dirty="0">
                <a:solidFill>
                  <a:schemeClr val="dk1"/>
                </a:solidFill>
                <a:latin typeface="DM Sans"/>
                <a:ea typeface="DM Sans"/>
                <a:cs typeface="DM Sans"/>
                <a:sym typeface="DM Sans"/>
              </a:rPr>
              <a:t>Limites des mortality bonds  </a:t>
            </a:r>
            <a:endParaRPr sz="4700" dirty="0">
              <a:solidFill>
                <a:schemeClr val="dk1"/>
              </a:solidFill>
              <a:latin typeface="DM Sans"/>
              <a:ea typeface="DM Sans"/>
              <a:cs typeface="DM Sans"/>
              <a:sym typeface="DM Sans"/>
            </a:endParaRPr>
          </a:p>
        </p:txBody>
      </p:sp>
      <p:sp>
        <p:nvSpPr>
          <p:cNvPr id="347" name="Google Shape;347;p32"/>
          <p:cNvSpPr/>
          <p:nvPr/>
        </p:nvSpPr>
        <p:spPr>
          <a:xfrm>
            <a:off x="3114526" y="6697117"/>
            <a:ext cx="266700" cy="520601"/>
          </a:xfrm>
          <a:prstGeom prst="rect">
            <a:avLst/>
          </a:prstGeom>
          <a:noFill/>
          <a:ln>
            <a:noFill/>
          </a:ln>
        </p:spPr>
        <p:txBody>
          <a:bodyPr spcFirstLastPara="1" wrap="square" lIns="91425" tIns="45700" rIns="91425" bIns="45700" anchor="t" anchorCtr="0">
            <a:noAutofit/>
          </a:bodyPr>
          <a:lstStyle/>
          <a:p>
            <a:pPr marL="0" marR="0" lvl="0" indent="0" algn="ctr" rtl="0">
              <a:lnSpc>
                <a:spcPct val="125030"/>
              </a:lnSpc>
              <a:spcBef>
                <a:spcPts val="0"/>
              </a:spcBef>
              <a:spcAft>
                <a:spcPts val="0"/>
              </a:spcAft>
              <a:buNone/>
            </a:pPr>
            <a:r>
              <a:rPr lang="en-US" sz="3280" b="1">
                <a:solidFill>
                  <a:srgbClr val="FFFFFF"/>
                </a:solidFill>
                <a:latin typeface="Syne"/>
                <a:ea typeface="Syne"/>
                <a:cs typeface="Syne"/>
                <a:sym typeface="Syne"/>
              </a:rPr>
              <a:t>3</a:t>
            </a:r>
            <a:endParaRPr sz="3280">
              <a:solidFill>
                <a:schemeClr val="dk1"/>
              </a:solidFill>
              <a:latin typeface="Calibri"/>
              <a:ea typeface="Calibri"/>
              <a:cs typeface="Calibri"/>
              <a:sym typeface="Calibri"/>
            </a:endParaRPr>
          </a:p>
        </p:txBody>
      </p:sp>
      <p:sp>
        <p:nvSpPr>
          <p:cNvPr id="350" name="Google Shape;350;p32"/>
          <p:cNvSpPr/>
          <p:nvPr/>
        </p:nvSpPr>
        <p:spPr>
          <a:xfrm>
            <a:off x="9447610" y="6697117"/>
            <a:ext cx="295275" cy="520601"/>
          </a:xfrm>
          <a:prstGeom prst="rect">
            <a:avLst/>
          </a:prstGeom>
          <a:noFill/>
          <a:ln>
            <a:noFill/>
          </a:ln>
        </p:spPr>
        <p:txBody>
          <a:bodyPr spcFirstLastPara="1" wrap="square" lIns="91425" tIns="45700" rIns="91425" bIns="45700" anchor="t" anchorCtr="0">
            <a:noAutofit/>
          </a:bodyPr>
          <a:lstStyle/>
          <a:p>
            <a:pPr marL="0" marR="0" lvl="0" indent="0" algn="l" rtl="0">
              <a:lnSpc>
                <a:spcPct val="125030"/>
              </a:lnSpc>
              <a:spcBef>
                <a:spcPts val="0"/>
              </a:spcBef>
              <a:spcAft>
                <a:spcPts val="0"/>
              </a:spcAft>
              <a:buNone/>
            </a:pPr>
            <a:endParaRPr sz="3280">
              <a:solidFill>
                <a:schemeClr val="dk1"/>
              </a:solidFill>
              <a:latin typeface="Calibri"/>
              <a:ea typeface="Calibri"/>
              <a:cs typeface="Calibri"/>
              <a:sym typeface="Calibri"/>
            </a:endParaRPr>
          </a:p>
        </p:txBody>
      </p:sp>
      <p:sp>
        <p:nvSpPr>
          <p:cNvPr id="351" name="Google Shape;351;p32"/>
          <p:cNvSpPr/>
          <p:nvPr/>
        </p:nvSpPr>
        <p:spPr>
          <a:xfrm>
            <a:off x="10185499" y="7452123"/>
            <a:ext cx="5167015" cy="1332756"/>
          </a:xfrm>
          <a:prstGeom prst="rect">
            <a:avLst/>
          </a:prstGeom>
          <a:noFill/>
          <a:ln>
            <a:noFill/>
          </a:ln>
        </p:spPr>
        <p:txBody>
          <a:bodyPr spcFirstLastPara="1" wrap="square" lIns="91425" tIns="45700" rIns="91425" bIns="45700" anchor="t" anchorCtr="0">
            <a:noAutofit/>
          </a:bodyPr>
          <a:lstStyle/>
          <a:p>
            <a:pPr marL="0" marR="0" lvl="0" indent="0" algn="l" rtl="0">
              <a:lnSpc>
                <a:spcPct val="159917"/>
              </a:lnSpc>
              <a:spcBef>
                <a:spcPts val="0"/>
              </a:spcBef>
              <a:spcAft>
                <a:spcPts val="0"/>
              </a:spcAft>
              <a:buNone/>
            </a:pPr>
            <a:endParaRPr sz="2188">
              <a:solidFill>
                <a:schemeClr val="dk1"/>
              </a:solidFill>
              <a:latin typeface="Calibri"/>
              <a:ea typeface="Calibri"/>
              <a:cs typeface="Calibri"/>
              <a:sym typeface="Calibri"/>
            </a:endParaRPr>
          </a:p>
        </p:txBody>
      </p:sp>
      <p:sp>
        <p:nvSpPr>
          <p:cNvPr id="354" name="Google Shape;354;p32"/>
          <p:cNvSpPr txBox="1">
            <a:spLocks noGrp="1"/>
          </p:cNvSpPr>
          <p:nvPr>
            <p:ph type="sldNum" idx="12"/>
          </p:nvPr>
        </p:nvSpPr>
        <p:spPr>
          <a:xfrm>
            <a:off x="17113568" y="9499702"/>
            <a:ext cx="1097400" cy="787500"/>
          </a:xfrm>
          <a:prstGeom prst="rect">
            <a:avLst/>
          </a:prstGeom>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graphicFrame>
        <p:nvGraphicFramePr>
          <p:cNvPr id="2" name="Diagram 1">
            <a:extLst>
              <a:ext uri="{FF2B5EF4-FFF2-40B4-BE49-F238E27FC236}">
                <a16:creationId xmlns:a16="http://schemas.microsoft.com/office/drawing/2014/main" id="{49FECE6D-B568-228C-7015-8DDBFB445AAF}"/>
              </a:ext>
            </a:extLst>
          </p:cNvPr>
          <p:cNvGraphicFramePr/>
          <p:nvPr>
            <p:extLst>
              <p:ext uri="{D42A27DB-BD31-4B8C-83A1-F6EECF244321}">
                <p14:modId xmlns:p14="http://schemas.microsoft.com/office/powerpoint/2010/main" val="3912522706"/>
              </p:ext>
            </p:extLst>
          </p:nvPr>
        </p:nvGraphicFramePr>
        <p:xfrm>
          <a:off x="2006502" y="1502121"/>
          <a:ext cx="12192000" cy="812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566239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18"/>
        <p:cNvGrpSpPr/>
        <p:nvPr/>
      </p:nvGrpSpPr>
      <p:grpSpPr>
        <a:xfrm>
          <a:off x="0" y="0"/>
          <a:ext cx="0" cy="0"/>
          <a:chOff x="0" y="0"/>
          <a:chExt cx="0" cy="0"/>
        </a:xfrm>
      </p:grpSpPr>
      <p:cxnSp>
        <p:nvCxnSpPr>
          <p:cNvPr id="119" name="Google Shape;119;p16"/>
          <p:cNvCxnSpPr/>
          <p:nvPr/>
        </p:nvCxnSpPr>
        <p:spPr>
          <a:xfrm>
            <a:off x="1620284" y="1223890"/>
            <a:ext cx="7698386" cy="0"/>
          </a:xfrm>
          <a:prstGeom prst="straightConnector1">
            <a:avLst/>
          </a:prstGeom>
          <a:noFill/>
          <a:ln w="9525" cap="rnd" cmpd="sng">
            <a:solidFill>
              <a:srgbClr val="373737"/>
            </a:solidFill>
            <a:prstDash val="solid"/>
            <a:round/>
            <a:headEnd type="none" w="sm" len="sm"/>
            <a:tailEnd type="none" w="sm" len="sm"/>
          </a:ln>
        </p:spPr>
      </p:cxnSp>
      <p:cxnSp>
        <p:nvCxnSpPr>
          <p:cNvPr id="120" name="Google Shape;120;p16"/>
          <p:cNvCxnSpPr/>
          <p:nvPr/>
        </p:nvCxnSpPr>
        <p:spPr>
          <a:xfrm>
            <a:off x="-780350" y="10432140"/>
            <a:ext cx="7698386" cy="0"/>
          </a:xfrm>
          <a:prstGeom prst="straightConnector1">
            <a:avLst/>
          </a:prstGeom>
          <a:noFill/>
          <a:ln w="9525" cap="rnd" cmpd="sng">
            <a:solidFill>
              <a:srgbClr val="373737"/>
            </a:solidFill>
            <a:prstDash val="solid"/>
            <a:round/>
            <a:headEnd type="none" w="sm" len="sm"/>
            <a:tailEnd type="none" w="sm" len="sm"/>
          </a:ln>
        </p:spPr>
      </p:cxnSp>
      <p:sp>
        <p:nvSpPr>
          <p:cNvPr id="121" name="Google Shape;121;p16"/>
          <p:cNvSpPr/>
          <p:nvPr/>
        </p:nvSpPr>
        <p:spPr>
          <a:xfrm>
            <a:off x="658275" y="5133525"/>
            <a:ext cx="16971434" cy="4460585"/>
          </a:xfrm>
          <a:custGeom>
            <a:avLst/>
            <a:gdLst/>
            <a:ahLst/>
            <a:cxnLst/>
            <a:rect l="l" t="t" r="r" b="b"/>
            <a:pathLst>
              <a:path w="16971434" h="4770679" extrusionOk="0">
                <a:moveTo>
                  <a:pt x="0" y="0"/>
                </a:moveTo>
                <a:lnTo>
                  <a:pt x="16971434" y="0"/>
                </a:lnTo>
                <a:lnTo>
                  <a:pt x="16971434" y="4770678"/>
                </a:lnTo>
                <a:lnTo>
                  <a:pt x="0" y="4770678"/>
                </a:lnTo>
                <a:lnTo>
                  <a:pt x="0" y="0"/>
                </a:lnTo>
                <a:close/>
              </a:path>
            </a:pathLst>
          </a:custGeom>
          <a:blipFill rotWithShape="1">
            <a:blip r:embed="rId3">
              <a:alphaModFix/>
            </a:blip>
            <a:stretch>
              <a:fillRect t="-1064" r="-2293" b="-4350"/>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2" name="Google Shape;122;p16"/>
          <p:cNvSpPr txBox="1"/>
          <p:nvPr/>
        </p:nvSpPr>
        <p:spPr>
          <a:xfrm>
            <a:off x="1028700" y="-131030"/>
            <a:ext cx="6909900" cy="1477328"/>
          </a:xfrm>
          <a:prstGeom prst="rect">
            <a:avLst/>
          </a:prstGeom>
          <a:noFill/>
          <a:ln>
            <a:noFill/>
          </a:ln>
        </p:spPr>
        <p:txBody>
          <a:bodyPr spcFirstLastPara="1" wrap="square" lIns="0" tIns="0" rIns="0" bIns="0" anchor="t" anchorCtr="0">
            <a:spAutoFit/>
          </a:bodyPr>
          <a:lstStyle/>
          <a:p>
            <a:pPr marL="0" marR="0" lvl="0" indent="0" algn="l" rtl="0">
              <a:lnSpc>
                <a:spcPct val="200000"/>
              </a:lnSpc>
              <a:spcBef>
                <a:spcPts val="0"/>
              </a:spcBef>
              <a:spcAft>
                <a:spcPts val="0"/>
              </a:spcAft>
              <a:buNone/>
            </a:pPr>
            <a:r>
              <a:rPr lang="en-US" sz="4800" dirty="0" err="1">
                <a:solidFill>
                  <a:srgbClr val="373737"/>
                </a:solidFill>
                <a:latin typeface="DM Sans"/>
                <a:ea typeface="DM Sans"/>
                <a:cs typeface="DM Sans"/>
                <a:sym typeface="DM Sans"/>
              </a:rPr>
              <a:t>Contexte</a:t>
            </a:r>
            <a:endParaRPr sz="8000" dirty="0">
              <a:solidFill>
                <a:srgbClr val="373737"/>
              </a:solidFill>
              <a:latin typeface="DM Sans"/>
              <a:ea typeface="DM Sans"/>
              <a:cs typeface="DM Sans"/>
              <a:sym typeface="DM Sans"/>
            </a:endParaRPr>
          </a:p>
        </p:txBody>
      </p:sp>
      <p:sp>
        <p:nvSpPr>
          <p:cNvPr id="123" name="Google Shape;123;p16"/>
          <p:cNvSpPr txBox="1"/>
          <p:nvPr/>
        </p:nvSpPr>
        <p:spPr>
          <a:xfrm>
            <a:off x="1028700" y="1468704"/>
            <a:ext cx="16579941" cy="3006292"/>
          </a:xfrm>
          <a:prstGeom prst="rect">
            <a:avLst/>
          </a:prstGeom>
          <a:noFill/>
          <a:ln>
            <a:noFill/>
          </a:ln>
        </p:spPr>
        <p:txBody>
          <a:bodyPr spcFirstLastPara="1" wrap="square" lIns="0" tIns="0" rIns="0" bIns="0" anchor="t" anchorCtr="0">
            <a:spAutoFit/>
          </a:bodyPr>
          <a:lstStyle/>
          <a:p>
            <a:pPr marL="0" marR="0" lvl="0" indent="0" algn="l" rtl="0">
              <a:lnSpc>
                <a:spcPct val="160000"/>
              </a:lnSpc>
              <a:spcBef>
                <a:spcPts val="0"/>
              </a:spcBef>
              <a:spcAft>
                <a:spcPts val="0"/>
              </a:spcAft>
              <a:buNone/>
            </a:pPr>
            <a:r>
              <a:rPr lang="en-US" sz="2500" dirty="0">
                <a:solidFill>
                  <a:srgbClr val="373737"/>
                </a:solidFill>
                <a:latin typeface="Poppins Light"/>
                <a:ea typeface="Poppins Light"/>
                <a:cs typeface="Poppins Light"/>
                <a:sym typeface="Poppins Light"/>
              </a:rPr>
              <a:t>Parmi les </a:t>
            </a:r>
            <a:r>
              <a:rPr lang="en-US" sz="2500" b="1" dirty="0" err="1">
                <a:solidFill>
                  <a:srgbClr val="373737"/>
                </a:solidFill>
                <a:latin typeface="Poppins"/>
                <a:ea typeface="Poppins"/>
                <a:cs typeface="Poppins"/>
                <a:sym typeface="Poppins"/>
              </a:rPr>
              <a:t>événements</a:t>
            </a:r>
            <a:r>
              <a:rPr lang="en-US" sz="2500" b="1" dirty="0">
                <a:solidFill>
                  <a:srgbClr val="373737"/>
                </a:solidFill>
                <a:latin typeface="Poppins"/>
                <a:ea typeface="Poppins"/>
                <a:cs typeface="Poppins"/>
                <a:sym typeface="Poppins"/>
              </a:rPr>
              <a:t> </a:t>
            </a:r>
            <a:r>
              <a:rPr lang="en-US" sz="2500" dirty="0" err="1">
                <a:solidFill>
                  <a:srgbClr val="373737"/>
                </a:solidFill>
                <a:latin typeface="Poppins Light"/>
                <a:ea typeface="Poppins Light"/>
                <a:cs typeface="Poppins Light"/>
                <a:sym typeface="Poppins Light"/>
              </a:rPr>
              <a:t>capables</a:t>
            </a:r>
            <a:r>
              <a:rPr lang="en-US" sz="2500" dirty="0">
                <a:solidFill>
                  <a:srgbClr val="373737"/>
                </a:solidFill>
                <a:latin typeface="Poppins Light"/>
                <a:ea typeface="Poppins Light"/>
                <a:cs typeface="Poppins Light"/>
                <a:sym typeface="Poppins Light"/>
              </a:rPr>
              <a:t> de </a:t>
            </a:r>
            <a:r>
              <a:rPr lang="en-US" sz="2500" dirty="0" err="1">
                <a:solidFill>
                  <a:srgbClr val="373737"/>
                </a:solidFill>
                <a:latin typeface="Poppins Light"/>
                <a:ea typeface="Poppins Light"/>
                <a:cs typeface="Poppins Light"/>
                <a:sym typeface="Poppins Light"/>
              </a:rPr>
              <a:t>provoquer</a:t>
            </a:r>
            <a:r>
              <a:rPr lang="en-US" sz="2500" dirty="0">
                <a:solidFill>
                  <a:srgbClr val="373737"/>
                </a:solidFill>
                <a:latin typeface="Poppins Light"/>
                <a:ea typeface="Poppins Light"/>
                <a:cs typeface="Poppins Light"/>
                <a:sym typeface="Poppins Light"/>
              </a:rPr>
              <a:t> </a:t>
            </a:r>
            <a:r>
              <a:rPr lang="en-US" sz="2500" dirty="0" err="1">
                <a:solidFill>
                  <a:srgbClr val="373737"/>
                </a:solidFill>
                <a:latin typeface="Poppins Light"/>
                <a:ea typeface="Poppins Light"/>
                <a:cs typeface="Poppins Light"/>
                <a:sym typeface="Poppins Light"/>
              </a:rPr>
              <a:t>une</a:t>
            </a:r>
            <a:r>
              <a:rPr lang="en-US" sz="2500" dirty="0">
                <a:solidFill>
                  <a:srgbClr val="373737"/>
                </a:solidFill>
                <a:latin typeface="Poppins Light"/>
                <a:ea typeface="Poppins Light"/>
                <a:cs typeface="Poppins Light"/>
                <a:sym typeface="Poppins Light"/>
              </a:rPr>
              <a:t> </a:t>
            </a:r>
            <a:r>
              <a:rPr lang="en-US" sz="2500" b="1" dirty="0" err="1">
                <a:solidFill>
                  <a:srgbClr val="373737"/>
                </a:solidFill>
                <a:latin typeface="Poppins"/>
                <a:ea typeface="Poppins"/>
                <a:cs typeface="Poppins"/>
                <a:sym typeface="Poppins"/>
              </a:rPr>
              <a:t>surmortalité</a:t>
            </a:r>
            <a:r>
              <a:rPr lang="en-US" sz="2500" b="1" dirty="0">
                <a:solidFill>
                  <a:srgbClr val="373737"/>
                </a:solidFill>
                <a:latin typeface="Poppins"/>
                <a:ea typeface="Poppins"/>
                <a:cs typeface="Poppins"/>
                <a:sym typeface="Poppins"/>
              </a:rPr>
              <a:t> </a:t>
            </a:r>
            <a:r>
              <a:rPr lang="en-US" sz="2500" dirty="0">
                <a:solidFill>
                  <a:srgbClr val="373737"/>
                </a:solidFill>
                <a:latin typeface="Poppins Light"/>
                <a:ea typeface="Poppins Light"/>
                <a:cs typeface="Poppins Light"/>
                <a:sym typeface="Poppins Light"/>
              </a:rPr>
              <a:t>on </a:t>
            </a:r>
            <a:r>
              <a:rPr lang="en-US" sz="2500" dirty="0" err="1">
                <a:solidFill>
                  <a:srgbClr val="373737"/>
                </a:solidFill>
                <a:latin typeface="Poppins Light"/>
                <a:ea typeface="Poppins Light"/>
                <a:cs typeface="Poppins Light"/>
                <a:sym typeface="Poppins Light"/>
              </a:rPr>
              <a:t>peut</a:t>
            </a:r>
            <a:r>
              <a:rPr lang="en-US" sz="2500" dirty="0">
                <a:solidFill>
                  <a:srgbClr val="373737"/>
                </a:solidFill>
                <a:latin typeface="Poppins Light"/>
                <a:ea typeface="Poppins Light"/>
                <a:cs typeface="Poppins Light"/>
                <a:sym typeface="Poppins Light"/>
              </a:rPr>
              <a:t> citer:</a:t>
            </a:r>
            <a:endParaRPr dirty="0"/>
          </a:p>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dirty="0">
                <a:solidFill>
                  <a:srgbClr val="373737"/>
                </a:solidFill>
                <a:latin typeface="Poppins Light"/>
                <a:ea typeface="Poppins Light"/>
                <a:cs typeface="Poppins Light"/>
                <a:sym typeface="Poppins Light"/>
              </a:rPr>
              <a:t>Les </a:t>
            </a:r>
            <a:r>
              <a:rPr lang="en-US" sz="2500" b="0" i="0" u="none" strike="noStrike" cap="none" dirty="0" err="1">
                <a:solidFill>
                  <a:srgbClr val="373737"/>
                </a:solidFill>
                <a:latin typeface="Poppins Light"/>
                <a:ea typeface="Poppins Light"/>
                <a:cs typeface="Poppins Light"/>
                <a:sym typeface="Poppins Light"/>
              </a:rPr>
              <a:t>pandémies</a:t>
            </a:r>
            <a:endParaRPr sz="2500" b="0" i="0" u="none" strike="noStrike" cap="none" dirty="0">
              <a:solidFill>
                <a:srgbClr val="373737"/>
              </a:solidFill>
              <a:latin typeface="Poppins Light"/>
              <a:ea typeface="Poppins Light"/>
              <a:cs typeface="Poppins Light"/>
              <a:sym typeface="Poppins Light"/>
            </a:endParaRPr>
          </a:p>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dirty="0">
                <a:solidFill>
                  <a:srgbClr val="373737"/>
                </a:solidFill>
                <a:latin typeface="Poppins Light"/>
                <a:ea typeface="Poppins Light"/>
                <a:cs typeface="Poppins Light"/>
                <a:sym typeface="Poppins Light"/>
              </a:rPr>
              <a:t>Les </a:t>
            </a:r>
            <a:r>
              <a:rPr lang="en-US" sz="2500" b="0" i="0" u="none" strike="noStrike" cap="none" dirty="0" err="1">
                <a:solidFill>
                  <a:srgbClr val="373737"/>
                </a:solidFill>
                <a:latin typeface="Poppins Light"/>
                <a:ea typeface="Poppins Light"/>
                <a:cs typeface="Poppins Light"/>
                <a:sym typeface="Poppins Light"/>
              </a:rPr>
              <a:t>guerres</a:t>
            </a:r>
            <a:r>
              <a:rPr lang="en-US" sz="2500" b="0" i="0" u="none" strike="noStrike" cap="none" dirty="0">
                <a:solidFill>
                  <a:srgbClr val="373737"/>
                </a:solidFill>
                <a:latin typeface="Poppins Light"/>
                <a:ea typeface="Poppins Light"/>
                <a:cs typeface="Poppins Light"/>
                <a:sym typeface="Poppins Light"/>
              </a:rPr>
              <a:t> </a:t>
            </a:r>
            <a:r>
              <a:rPr lang="en-US" sz="2500" b="0" i="0" u="none" strike="noStrike" cap="none" dirty="0" err="1">
                <a:solidFill>
                  <a:srgbClr val="373737"/>
                </a:solidFill>
                <a:latin typeface="Poppins Light"/>
                <a:ea typeface="Poppins Light"/>
                <a:cs typeface="Poppins Light"/>
                <a:sym typeface="Poppins Light"/>
              </a:rPr>
              <a:t>ou</a:t>
            </a:r>
            <a:r>
              <a:rPr lang="en-US" sz="2500" b="0" i="0" u="none" strike="noStrike" cap="none" dirty="0">
                <a:solidFill>
                  <a:srgbClr val="373737"/>
                </a:solidFill>
                <a:latin typeface="Poppins Light"/>
                <a:ea typeface="Poppins Light"/>
                <a:cs typeface="Poppins Light"/>
                <a:sym typeface="Poppins Light"/>
              </a:rPr>
              <a:t> </a:t>
            </a:r>
            <a:r>
              <a:rPr lang="en-US" sz="2500" b="0" i="0" u="none" strike="noStrike" cap="none" dirty="0" err="1">
                <a:solidFill>
                  <a:srgbClr val="373737"/>
                </a:solidFill>
                <a:latin typeface="Poppins Light"/>
                <a:ea typeface="Poppins Light"/>
                <a:cs typeface="Poppins Light"/>
                <a:sym typeface="Poppins Light"/>
              </a:rPr>
              <a:t>conflits</a:t>
            </a:r>
            <a:endParaRPr sz="2500" b="0" i="0" u="none" strike="noStrike" cap="none" dirty="0">
              <a:solidFill>
                <a:srgbClr val="373737"/>
              </a:solidFill>
              <a:latin typeface="Poppins Light"/>
              <a:ea typeface="Poppins Light"/>
              <a:cs typeface="Poppins Light"/>
              <a:sym typeface="Poppins Light"/>
            </a:endParaRPr>
          </a:p>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dirty="0">
                <a:solidFill>
                  <a:srgbClr val="373737"/>
                </a:solidFill>
                <a:latin typeface="Poppins Light"/>
                <a:ea typeface="Poppins Light"/>
                <a:cs typeface="Poppins Light"/>
                <a:sym typeface="Poppins Light"/>
              </a:rPr>
              <a:t>les catastrophes </a:t>
            </a:r>
            <a:r>
              <a:rPr lang="en-US" sz="2500" b="0" i="0" u="none" strike="noStrike" cap="none" dirty="0" err="1">
                <a:solidFill>
                  <a:srgbClr val="373737"/>
                </a:solidFill>
                <a:latin typeface="Poppins Light"/>
                <a:ea typeface="Poppins Light"/>
                <a:cs typeface="Poppins Light"/>
                <a:sym typeface="Poppins Light"/>
              </a:rPr>
              <a:t>naturelles</a:t>
            </a:r>
            <a:r>
              <a:rPr lang="en-US" sz="2500" b="0" i="0" u="none" strike="noStrike" cap="none" dirty="0">
                <a:solidFill>
                  <a:srgbClr val="373737"/>
                </a:solidFill>
                <a:latin typeface="Poppins Light"/>
                <a:ea typeface="Poppins Light"/>
                <a:cs typeface="Poppins Light"/>
                <a:sym typeface="Poppins Light"/>
              </a:rPr>
              <a:t>.(</a:t>
            </a:r>
            <a:r>
              <a:rPr lang="en-US" sz="2500" b="0" i="0" u="none" strike="noStrike" cap="none" dirty="0" err="1">
                <a:solidFill>
                  <a:srgbClr val="373737"/>
                </a:solidFill>
                <a:latin typeface="Poppins Light"/>
                <a:ea typeface="Poppins Light"/>
                <a:cs typeface="Poppins Light"/>
                <a:sym typeface="Poppins Light"/>
              </a:rPr>
              <a:t>ouragan</a:t>
            </a:r>
            <a:r>
              <a:rPr lang="en-US" sz="2500" b="0" i="0" u="none" strike="noStrike" cap="none" dirty="0">
                <a:solidFill>
                  <a:srgbClr val="373737"/>
                </a:solidFill>
                <a:latin typeface="Poppins Light"/>
                <a:ea typeface="Poppins Light"/>
                <a:cs typeface="Poppins Light"/>
                <a:sym typeface="Poppins Light"/>
              </a:rPr>
              <a:t>, tremblement de terre, </a:t>
            </a:r>
            <a:r>
              <a:rPr lang="en-US" sz="2500" b="0" i="0" u="none" strike="noStrike" cap="none" dirty="0" err="1">
                <a:solidFill>
                  <a:srgbClr val="373737"/>
                </a:solidFill>
                <a:latin typeface="Poppins Light"/>
                <a:ea typeface="Poppins Light"/>
                <a:cs typeface="Poppins Light"/>
                <a:sym typeface="Poppins Light"/>
              </a:rPr>
              <a:t>inondations</a:t>
            </a:r>
            <a:r>
              <a:rPr lang="en-US" sz="2500" b="0" i="0" u="none" strike="noStrike" cap="none" dirty="0">
                <a:solidFill>
                  <a:srgbClr val="373737"/>
                </a:solidFill>
                <a:latin typeface="Poppins Light"/>
                <a:ea typeface="Poppins Light"/>
                <a:cs typeface="Poppins Light"/>
                <a:sym typeface="Poppins Light"/>
              </a:rPr>
              <a:t> ..) </a:t>
            </a:r>
            <a:endParaRPr dirty="0"/>
          </a:p>
          <a:p>
            <a:pPr marL="539749" marR="0" lvl="1" indent="-269874" algn="l" rtl="0">
              <a:lnSpc>
                <a:spcPct val="160024"/>
              </a:lnSpc>
              <a:spcBef>
                <a:spcPts val="0"/>
              </a:spcBef>
              <a:spcAft>
                <a:spcPts val="0"/>
              </a:spcAft>
              <a:buClr>
                <a:srgbClr val="373737"/>
              </a:buClr>
              <a:buSzPts val="2499"/>
              <a:buFont typeface="Arial"/>
              <a:buChar char="•"/>
            </a:pPr>
            <a:r>
              <a:rPr lang="en-US" sz="2499" b="0" i="0" u="none" strike="noStrike" cap="none" dirty="0">
                <a:solidFill>
                  <a:srgbClr val="373737"/>
                </a:solidFill>
                <a:latin typeface="Poppins Light"/>
                <a:ea typeface="Poppins Light"/>
                <a:cs typeface="Poppins Light"/>
                <a:sym typeface="Poppins Light"/>
              </a:rPr>
              <a:t>les catastrophes </a:t>
            </a:r>
            <a:r>
              <a:rPr lang="en-US" sz="2499" b="0" i="0" u="none" strike="noStrike" cap="none" dirty="0" err="1">
                <a:solidFill>
                  <a:srgbClr val="373737"/>
                </a:solidFill>
                <a:latin typeface="Poppins Light"/>
                <a:ea typeface="Poppins Light"/>
                <a:cs typeface="Poppins Light"/>
                <a:sym typeface="Poppins Light"/>
              </a:rPr>
              <a:t>environnementales</a:t>
            </a:r>
            <a:r>
              <a:rPr lang="en-US" sz="2499" b="0" i="0" u="none" strike="noStrike" cap="none" dirty="0">
                <a:solidFill>
                  <a:srgbClr val="373737"/>
                </a:solidFill>
                <a:latin typeface="Poppins Light"/>
                <a:ea typeface="Poppins Light"/>
                <a:cs typeface="Poppins Light"/>
                <a:sym typeface="Poppins Light"/>
              </a:rPr>
              <a:t> (accident </a:t>
            </a:r>
            <a:r>
              <a:rPr lang="en-US" sz="2499" b="0" i="0" u="none" strike="noStrike" cap="none" dirty="0" err="1">
                <a:solidFill>
                  <a:srgbClr val="373737"/>
                </a:solidFill>
                <a:latin typeface="Poppins Light"/>
                <a:ea typeface="Poppins Light"/>
                <a:cs typeface="Poppins Light"/>
                <a:sym typeface="Poppins Light"/>
              </a:rPr>
              <a:t>nucléaire</a:t>
            </a:r>
            <a:r>
              <a:rPr lang="en-US" sz="2499" b="0" i="0" u="none" strike="noStrike" cap="none" dirty="0">
                <a:solidFill>
                  <a:srgbClr val="373737"/>
                </a:solidFill>
                <a:latin typeface="Poppins Light"/>
                <a:ea typeface="Poppins Light"/>
                <a:cs typeface="Poppins Light"/>
                <a:sym typeface="Poppins Light"/>
              </a:rPr>
              <a:t>, marées noires,…)</a:t>
            </a:r>
            <a:endParaRPr dirty="0"/>
          </a:p>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dirty="0">
                <a:solidFill>
                  <a:srgbClr val="373737"/>
                </a:solidFill>
                <a:latin typeface="Poppins Light"/>
                <a:ea typeface="Poppins Light"/>
                <a:cs typeface="Poppins Light"/>
                <a:sym typeface="Poppins Light"/>
              </a:rPr>
              <a:t>Canicules, </a:t>
            </a:r>
            <a:r>
              <a:rPr lang="en-US" sz="2500" b="0" i="0" u="none" strike="noStrike" cap="none" dirty="0" err="1">
                <a:solidFill>
                  <a:srgbClr val="373737"/>
                </a:solidFill>
                <a:latin typeface="Poppins Light"/>
                <a:ea typeface="Poppins Light"/>
                <a:cs typeface="Poppins Light"/>
                <a:sym typeface="Poppins Light"/>
              </a:rPr>
              <a:t>ou</a:t>
            </a:r>
            <a:r>
              <a:rPr lang="en-US" sz="2500" b="0" i="0" u="none" strike="noStrike" cap="none" dirty="0">
                <a:solidFill>
                  <a:srgbClr val="373737"/>
                </a:solidFill>
                <a:latin typeface="Poppins Light"/>
                <a:ea typeface="Poppins Light"/>
                <a:cs typeface="Poppins Light"/>
                <a:sym typeface="Poppins Light"/>
              </a:rPr>
              <a:t> vague de </a:t>
            </a:r>
            <a:r>
              <a:rPr lang="en-US" sz="2500" b="0" i="0" u="none" strike="noStrike" cap="none" dirty="0" err="1">
                <a:solidFill>
                  <a:srgbClr val="373737"/>
                </a:solidFill>
                <a:latin typeface="Poppins Light"/>
                <a:ea typeface="Poppins Light"/>
                <a:cs typeface="Poppins Light"/>
                <a:sym typeface="Poppins Light"/>
              </a:rPr>
              <a:t>froid</a:t>
            </a:r>
            <a:r>
              <a:rPr lang="en-US" sz="2500" b="0" i="0" u="none" strike="noStrike" cap="none" dirty="0">
                <a:solidFill>
                  <a:srgbClr val="373737"/>
                </a:solidFill>
                <a:latin typeface="Poppins Light"/>
                <a:ea typeface="Poppins Light"/>
                <a:cs typeface="Poppins Light"/>
                <a:sym typeface="Poppins Light"/>
              </a:rPr>
              <a:t> </a:t>
            </a:r>
            <a:r>
              <a:rPr lang="en-US" sz="2500" b="0" i="0" u="none" strike="noStrike" cap="none" dirty="0" err="1">
                <a:solidFill>
                  <a:srgbClr val="373737"/>
                </a:solidFill>
                <a:latin typeface="Poppins Light"/>
                <a:ea typeface="Poppins Light"/>
                <a:cs typeface="Poppins Light"/>
                <a:sym typeface="Poppins Light"/>
              </a:rPr>
              <a:t>extrême</a:t>
            </a:r>
            <a:endParaRPr sz="2500" b="0" i="0" u="none" strike="noStrike" cap="none" dirty="0">
              <a:solidFill>
                <a:srgbClr val="373737"/>
              </a:solidFill>
              <a:latin typeface="Poppins Light"/>
              <a:ea typeface="Poppins Light"/>
              <a:cs typeface="Poppins Light"/>
              <a:sym typeface="Poppins Light"/>
            </a:endParaRPr>
          </a:p>
        </p:txBody>
      </p:sp>
      <p:sp>
        <p:nvSpPr>
          <p:cNvPr id="124" name="Google Shape;124;p16"/>
          <p:cNvSpPr txBox="1">
            <a:spLocks noGrp="1"/>
          </p:cNvSpPr>
          <p:nvPr>
            <p:ph type="sldNum" idx="12"/>
          </p:nvPr>
        </p:nvSpPr>
        <p:spPr>
          <a:xfrm>
            <a:off x="15900450" y="97139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500"/>
              <a:t>3</a:t>
            </a:fld>
            <a:endParaRPr sz="2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29"/>
        <p:cNvGrpSpPr/>
        <p:nvPr/>
      </p:nvGrpSpPr>
      <p:grpSpPr>
        <a:xfrm>
          <a:off x="0" y="0"/>
          <a:ext cx="0" cy="0"/>
          <a:chOff x="0" y="0"/>
          <a:chExt cx="0" cy="0"/>
        </a:xfrm>
      </p:grpSpPr>
      <p:cxnSp>
        <p:nvCxnSpPr>
          <p:cNvPr id="130" name="Google Shape;130;p17"/>
          <p:cNvCxnSpPr/>
          <p:nvPr/>
        </p:nvCxnSpPr>
        <p:spPr>
          <a:xfrm>
            <a:off x="1445614" y="2563812"/>
            <a:ext cx="7698386" cy="0"/>
          </a:xfrm>
          <a:prstGeom prst="straightConnector1">
            <a:avLst/>
          </a:prstGeom>
          <a:noFill/>
          <a:ln w="9525" cap="rnd" cmpd="sng">
            <a:solidFill>
              <a:srgbClr val="373737"/>
            </a:solidFill>
            <a:prstDash val="solid"/>
            <a:round/>
            <a:headEnd type="none" w="sm" len="sm"/>
            <a:tailEnd type="none" w="sm" len="sm"/>
          </a:ln>
        </p:spPr>
      </p:cxnSp>
      <p:cxnSp>
        <p:nvCxnSpPr>
          <p:cNvPr id="131" name="Google Shape;131;p17"/>
          <p:cNvCxnSpPr/>
          <p:nvPr/>
        </p:nvCxnSpPr>
        <p:spPr>
          <a:xfrm>
            <a:off x="1445614" y="9253538"/>
            <a:ext cx="7698386" cy="0"/>
          </a:xfrm>
          <a:prstGeom prst="straightConnector1">
            <a:avLst/>
          </a:prstGeom>
          <a:noFill/>
          <a:ln w="9525" cap="rnd" cmpd="sng">
            <a:solidFill>
              <a:srgbClr val="373737"/>
            </a:solidFill>
            <a:prstDash val="solid"/>
            <a:round/>
            <a:headEnd type="none" w="sm" len="sm"/>
            <a:tailEnd type="none" w="sm" len="sm"/>
          </a:ln>
        </p:spPr>
      </p:cxnSp>
      <p:sp>
        <p:nvSpPr>
          <p:cNvPr id="132" name="Google Shape;132;p17"/>
          <p:cNvSpPr/>
          <p:nvPr/>
        </p:nvSpPr>
        <p:spPr>
          <a:xfrm>
            <a:off x="1445614" y="5499160"/>
            <a:ext cx="703416" cy="582076"/>
          </a:xfrm>
          <a:custGeom>
            <a:avLst/>
            <a:gdLst/>
            <a:ahLst/>
            <a:cxnLst/>
            <a:rect l="l" t="t" r="r" b="b"/>
            <a:pathLst>
              <a:path w="703416" h="582076" extrusionOk="0">
                <a:moveTo>
                  <a:pt x="0" y="0"/>
                </a:moveTo>
                <a:lnTo>
                  <a:pt x="703416" y="0"/>
                </a:lnTo>
                <a:lnTo>
                  <a:pt x="703416" y="582076"/>
                </a:lnTo>
                <a:lnTo>
                  <a:pt x="0" y="582076"/>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7"/>
          <p:cNvSpPr txBox="1"/>
          <p:nvPr/>
        </p:nvSpPr>
        <p:spPr>
          <a:xfrm>
            <a:off x="742198" y="309811"/>
            <a:ext cx="14454600" cy="2065800"/>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100">
                <a:solidFill>
                  <a:srgbClr val="373737"/>
                </a:solidFill>
                <a:latin typeface="DM Sans"/>
                <a:ea typeface="DM Sans"/>
                <a:cs typeface="DM Sans"/>
                <a:sym typeface="DM Sans"/>
              </a:rPr>
              <a:t>Comment se couvrir contre une déviation de la mortalité? </a:t>
            </a:r>
            <a:endParaRPr/>
          </a:p>
        </p:txBody>
      </p:sp>
      <p:sp>
        <p:nvSpPr>
          <p:cNvPr id="134" name="Google Shape;134;p17"/>
          <p:cNvSpPr txBox="1"/>
          <p:nvPr/>
        </p:nvSpPr>
        <p:spPr>
          <a:xfrm>
            <a:off x="2286000" y="5543679"/>
            <a:ext cx="14951482" cy="667683"/>
          </a:xfrm>
          <a:prstGeom prst="rect">
            <a:avLst/>
          </a:prstGeom>
          <a:noFill/>
          <a:ln>
            <a:noFill/>
          </a:ln>
        </p:spPr>
        <p:txBody>
          <a:bodyPr spcFirstLastPara="1" wrap="square" lIns="0" tIns="0" rIns="0" bIns="0" anchor="t" anchorCtr="0">
            <a:spAutoFit/>
          </a:bodyPr>
          <a:lstStyle/>
          <a:p>
            <a:pPr marL="0" marR="0" lvl="0" indent="0" algn="l" rtl="0">
              <a:lnSpc>
                <a:spcPct val="140012"/>
              </a:lnSpc>
              <a:spcBef>
                <a:spcPts val="0"/>
              </a:spcBef>
              <a:spcAft>
                <a:spcPts val="0"/>
              </a:spcAft>
              <a:buNone/>
            </a:pPr>
            <a:r>
              <a:rPr lang="en-US" sz="3099" dirty="0">
                <a:solidFill>
                  <a:srgbClr val="373737"/>
                </a:solidFill>
                <a:latin typeface="Poppins Light"/>
                <a:ea typeface="Poppins Light"/>
                <a:cs typeface="Poppins Light"/>
                <a:sym typeface="Poppins Light"/>
              </a:rPr>
              <a:t>La </a:t>
            </a:r>
            <a:r>
              <a:rPr lang="en-US" sz="3099" dirty="0" err="1">
                <a:solidFill>
                  <a:srgbClr val="373737"/>
                </a:solidFill>
                <a:latin typeface="Poppins Light"/>
                <a:ea typeface="Poppins Light"/>
                <a:cs typeface="Poppins Light"/>
                <a:sym typeface="Poppins Light"/>
              </a:rPr>
              <a:t>mutualisation</a:t>
            </a:r>
            <a:r>
              <a:rPr lang="en-US" sz="3099" dirty="0">
                <a:solidFill>
                  <a:srgbClr val="373737"/>
                </a:solidFill>
                <a:latin typeface="Poppins Light"/>
                <a:ea typeface="Poppins Light"/>
                <a:cs typeface="Poppins Light"/>
                <a:sym typeface="Poppins Light"/>
              </a:rPr>
              <a:t> </a:t>
            </a:r>
            <a:r>
              <a:rPr lang="en-US" sz="3099" dirty="0" err="1">
                <a:solidFill>
                  <a:srgbClr val="373737"/>
                </a:solidFill>
                <a:latin typeface="Poppins Light"/>
                <a:ea typeface="Poppins Light"/>
                <a:cs typeface="Poppins Light"/>
                <a:sym typeface="Poppins Light"/>
              </a:rPr>
              <a:t>atteint</a:t>
            </a:r>
            <a:r>
              <a:rPr lang="en-US" sz="3099" dirty="0">
                <a:solidFill>
                  <a:srgbClr val="373737"/>
                </a:solidFill>
                <a:latin typeface="Poppins Light"/>
                <a:ea typeface="Poppins Light"/>
                <a:cs typeface="Poppins Light"/>
                <a:sym typeface="Poppins Light"/>
              </a:rPr>
              <a:t> </a:t>
            </a:r>
            <a:r>
              <a:rPr lang="en-US" sz="3099" dirty="0" err="1">
                <a:solidFill>
                  <a:srgbClr val="373737"/>
                </a:solidFill>
                <a:latin typeface="Poppins Light"/>
                <a:ea typeface="Poppins Light"/>
                <a:cs typeface="Poppins Light"/>
                <a:sym typeface="Poppins Light"/>
              </a:rPr>
              <a:t>ses</a:t>
            </a:r>
            <a:r>
              <a:rPr lang="en-US" sz="3099" dirty="0">
                <a:solidFill>
                  <a:srgbClr val="373737"/>
                </a:solidFill>
                <a:latin typeface="Poppins Light"/>
                <a:ea typeface="Poppins Light"/>
                <a:cs typeface="Poppins Light"/>
                <a:sym typeface="Poppins Light"/>
              </a:rPr>
              <a:t> </a:t>
            </a:r>
            <a:r>
              <a:rPr lang="en-US" sz="3099" dirty="0" err="1">
                <a:solidFill>
                  <a:srgbClr val="373737"/>
                </a:solidFill>
                <a:latin typeface="Poppins Light"/>
                <a:ea typeface="Poppins Light"/>
                <a:cs typeface="Poppins Light"/>
                <a:sym typeface="Poppins Light"/>
              </a:rPr>
              <a:t>limites</a:t>
            </a:r>
            <a:endParaRPr dirty="0"/>
          </a:p>
        </p:txBody>
      </p:sp>
      <p:sp>
        <p:nvSpPr>
          <p:cNvPr id="135" name="Google Shape;135;p17"/>
          <p:cNvSpPr txBox="1"/>
          <p:nvPr/>
        </p:nvSpPr>
        <p:spPr>
          <a:xfrm>
            <a:off x="1028700" y="3235601"/>
            <a:ext cx="15815936" cy="1492033"/>
          </a:xfrm>
          <a:prstGeom prst="rect">
            <a:avLst/>
          </a:prstGeom>
          <a:noFill/>
          <a:ln>
            <a:noFill/>
          </a:ln>
        </p:spPr>
        <p:txBody>
          <a:bodyPr spcFirstLastPara="1" wrap="square" lIns="0" tIns="0" rIns="0" bIns="0" anchor="t" anchorCtr="0">
            <a:spAutoFit/>
          </a:bodyPr>
          <a:lstStyle/>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a:solidFill>
                  <a:srgbClr val="373737"/>
                </a:solidFill>
                <a:latin typeface="Poppins Light"/>
                <a:ea typeface="Poppins Light"/>
                <a:cs typeface="Poppins Light"/>
                <a:sym typeface="Poppins Light"/>
              </a:rPr>
              <a:t>En augmentant les fonds propres et/ou les tarifs.</a:t>
            </a:r>
            <a:endParaRPr/>
          </a:p>
          <a:p>
            <a:pPr marL="539750" marR="0" lvl="1" indent="-269875" algn="l" rtl="0">
              <a:lnSpc>
                <a:spcPct val="160000"/>
              </a:lnSpc>
              <a:spcBef>
                <a:spcPts val="0"/>
              </a:spcBef>
              <a:spcAft>
                <a:spcPts val="0"/>
              </a:spcAft>
              <a:buClr>
                <a:srgbClr val="373737"/>
              </a:buClr>
              <a:buSzPts val="2500"/>
              <a:buFont typeface="Arial"/>
              <a:buChar char="•"/>
            </a:pPr>
            <a:r>
              <a:rPr lang="en-US" sz="2500" b="0" i="0" u="none" strike="noStrike" cap="none">
                <a:solidFill>
                  <a:srgbClr val="373737"/>
                </a:solidFill>
                <a:latin typeface="Poppins Light"/>
                <a:ea typeface="Poppins Light"/>
                <a:cs typeface="Poppins Light"/>
                <a:sym typeface="Poppins Light"/>
              </a:rPr>
              <a:t>En réduisant les capitaux sous risque par transfert de risque à des tiers réassureurs.</a:t>
            </a:r>
            <a:endParaRPr/>
          </a:p>
          <a:p>
            <a:pPr marL="0" marR="0" lvl="0" indent="0" algn="l" rtl="0">
              <a:lnSpc>
                <a:spcPct val="160000"/>
              </a:lnSpc>
              <a:spcBef>
                <a:spcPts val="0"/>
              </a:spcBef>
              <a:spcAft>
                <a:spcPts val="0"/>
              </a:spcAft>
              <a:buNone/>
            </a:pPr>
            <a:endParaRPr sz="2500">
              <a:solidFill>
                <a:srgbClr val="373737"/>
              </a:solidFill>
              <a:latin typeface="Poppins Light"/>
              <a:ea typeface="Poppins Light"/>
              <a:cs typeface="Poppins Light"/>
              <a:sym typeface="Poppins Light"/>
            </a:endParaRPr>
          </a:p>
        </p:txBody>
      </p:sp>
      <p:sp>
        <p:nvSpPr>
          <p:cNvPr id="136" name="Google Shape;136;p17"/>
          <p:cNvSpPr txBox="1">
            <a:spLocks noGrp="1"/>
          </p:cNvSpPr>
          <p:nvPr>
            <p:ph type="sldNum" idx="12"/>
          </p:nvPr>
        </p:nvSpPr>
        <p:spPr>
          <a:xfrm>
            <a:off x="15868650" y="97626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400"/>
              <a:t>4</a:t>
            </a:fld>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18"/>
          <p:cNvSpPr/>
          <p:nvPr/>
        </p:nvSpPr>
        <p:spPr>
          <a:xfrm>
            <a:off x="2286" y="0"/>
            <a:ext cx="18283428" cy="10287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4" name="Google Shape;144;p18"/>
          <p:cNvSpPr txBox="1">
            <a:spLocks noGrp="1"/>
          </p:cNvSpPr>
          <p:nvPr>
            <p:ph type="sldNum" idx="12"/>
          </p:nvPr>
        </p:nvSpPr>
        <p:spPr>
          <a:xfrm>
            <a:off x="15961625" y="9800275"/>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500"/>
              <a:t>5</a:t>
            </a:fld>
            <a:endParaRPr sz="2500"/>
          </a:p>
        </p:txBody>
      </p:sp>
      <p:graphicFrame>
        <p:nvGraphicFramePr>
          <p:cNvPr id="6" name="Tableau 5">
            <a:extLst>
              <a:ext uri="{FF2B5EF4-FFF2-40B4-BE49-F238E27FC236}">
                <a16:creationId xmlns:a16="http://schemas.microsoft.com/office/drawing/2014/main" id="{9BA21EC2-70F0-21ED-8F64-4A20ED279F5A}"/>
              </a:ext>
            </a:extLst>
          </p:cNvPr>
          <p:cNvGraphicFramePr>
            <a:graphicFrameLocks noGrp="1"/>
          </p:cNvGraphicFramePr>
          <p:nvPr>
            <p:extLst>
              <p:ext uri="{D42A27DB-BD31-4B8C-83A1-F6EECF244321}">
                <p14:modId xmlns:p14="http://schemas.microsoft.com/office/powerpoint/2010/main" val="2264030496"/>
              </p:ext>
            </p:extLst>
          </p:nvPr>
        </p:nvGraphicFramePr>
        <p:xfrm>
          <a:off x="0" y="0"/>
          <a:ext cx="18285713" cy="10290345"/>
        </p:xfrm>
        <a:graphic>
          <a:graphicData uri="http://schemas.openxmlformats.org/drawingml/2006/table">
            <a:tbl>
              <a:tblPr firstRow="1" bandRow="1">
                <a:tableStyleId>{5C22544A-7EE6-4342-B048-85BDC9FD1C3A}</a:tableStyleId>
              </a:tblPr>
              <a:tblGrid>
                <a:gridCol w="6571958">
                  <a:extLst>
                    <a:ext uri="{9D8B030D-6E8A-4147-A177-3AD203B41FA5}">
                      <a16:colId xmlns:a16="http://schemas.microsoft.com/office/drawing/2014/main" val="1087297193"/>
                    </a:ext>
                  </a:extLst>
                </a:gridCol>
                <a:gridCol w="4869381">
                  <a:extLst>
                    <a:ext uri="{9D8B030D-6E8A-4147-A177-3AD203B41FA5}">
                      <a16:colId xmlns:a16="http://schemas.microsoft.com/office/drawing/2014/main" val="3190322814"/>
                    </a:ext>
                  </a:extLst>
                </a:gridCol>
                <a:gridCol w="3200852">
                  <a:extLst>
                    <a:ext uri="{9D8B030D-6E8A-4147-A177-3AD203B41FA5}">
                      <a16:colId xmlns:a16="http://schemas.microsoft.com/office/drawing/2014/main" val="1168092102"/>
                    </a:ext>
                  </a:extLst>
                </a:gridCol>
                <a:gridCol w="2145252">
                  <a:extLst>
                    <a:ext uri="{9D8B030D-6E8A-4147-A177-3AD203B41FA5}">
                      <a16:colId xmlns:a16="http://schemas.microsoft.com/office/drawing/2014/main" val="3226714428"/>
                    </a:ext>
                  </a:extLst>
                </a:gridCol>
                <a:gridCol w="1498270">
                  <a:extLst>
                    <a:ext uri="{9D8B030D-6E8A-4147-A177-3AD203B41FA5}">
                      <a16:colId xmlns:a16="http://schemas.microsoft.com/office/drawing/2014/main" val="2188687796"/>
                    </a:ext>
                  </a:extLst>
                </a:gridCol>
              </a:tblGrid>
              <a:tr h="831546">
                <a:tc>
                  <a:txBody>
                    <a:bodyPr/>
                    <a:lstStyle/>
                    <a:p>
                      <a:endParaRPr lang="it-IT" sz="2400" b="0" dirty="0">
                        <a:solidFill>
                          <a:schemeClr val="tx1"/>
                        </a:solidFill>
                        <a:effectLst/>
                      </a:endParaRPr>
                    </a:p>
                  </a:txBody>
                  <a:tcPr marL="110509" marR="66306" marT="66306" marB="66306" anchor="ctr"/>
                </a:tc>
                <a:tc>
                  <a:txBody>
                    <a:bodyPr/>
                    <a:lstStyle/>
                    <a:p>
                      <a:r>
                        <a:rPr lang="fr-FR" sz="2400" b="0" dirty="0" err="1">
                          <a:solidFill>
                            <a:schemeClr val="tx1"/>
                          </a:solidFill>
                          <a:effectLst/>
                        </a:rPr>
                        <a:t>Cédent</a:t>
                      </a:r>
                      <a:endParaRPr lang="fr-FR" sz="2400" b="0" dirty="0">
                        <a:solidFill>
                          <a:schemeClr val="tx1"/>
                        </a:solidFill>
                        <a:effectLst/>
                      </a:endParaRPr>
                    </a:p>
                  </a:txBody>
                  <a:tcPr marL="110509" marR="66306" marT="66306" marB="66306" anchor="ctr"/>
                </a:tc>
                <a:tc>
                  <a:txBody>
                    <a:bodyPr/>
                    <a:lstStyle/>
                    <a:p>
                      <a:r>
                        <a:rPr lang="fr-FR" sz="2400" b="0" dirty="0">
                          <a:solidFill>
                            <a:schemeClr val="tx1"/>
                          </a:solidFill>
                          <a:effectLst/>
                        </a:rPr>
                        <a:t>Taille</a:t>
                      </a:r>
                    </a:p>
                  </a:txBody>
                  <a:tcPr marL="110509" marR="66306" marT="66306" marB="66306" anchor="ctr"/>
                </a:tc>
                <a:tc>
                  <a:txBody>
                    <a:bodyPr/>
                    <a:lstStyle/>
                    <a:p>
                      <a:r>
                        <a:rPr lang="fr-FR" sz="2400" b="0" dirty="0">
                          <a:solidFill>
                            <a:schemeClr val="tx1"/>
                          </a:solidFill>
                          <a:effectLst/>
                        </a:rPr>
                        <a:t>Date</a:t>
                      </a:r>
                    </a:p>
                  </a:txBody>
                  <a:tcPr marL="110509" marR="66306" marT="66306" marB="66306" anchor="ctr"/>
                </a:tc>
                <a:tc>
                  <a:txBody>
                    <a:bodyPr/>
                    <a:lstStyle/>
                    <a:p>
                      <a:r>
                        <a:rPr lang="fr-FR" sz="2400" b="0" dirty="0">
                          <a:solidFill>
                            <a:schemeClr val="tx1"/>
                          </a:solidFill>
                          <a:effectLst/>
                        </a:rPr>
                        <a:t>Maturité</a:t>
                      </a:r>
                    </a:p>
                  </a:txBody>
                  <a:tcPr marL="110509" marR="66306" marT="66306" marB="66306" anchor="ctr"/>
                </a:tc>
                <a:extLst>
                  <a:ext uri="{0D108BD9-81ED-4DB2-BD59-A6C34878D82A}">
                    <a16:rowId xmlns:a16="http://schemas.microsoft.com/office/drawing/2014/main" val="209458717"/>
                  </a:ext>
                </a:extLst>
              </a:tr>
              <a:tr h="831546">
                <a:tc>
                  <a:txBody>
                    <a:bodyPr/>
                    <a:lstStyle/>
                    <a:p>
                      <a:r>
                        <a:rPr lang="it-IT" sz="2400" b="0" u="none" strike="noStrike" dirty="0">
                          <a:solidFill>
                            <a:schemeClr val="tx1"/>
                          </a:solidFill>
                          <a:effectLst/>
                          <a:hlinkClick r:id="rId3">
                            <a:extLst>
                              <a:ext uri="{A12FA001-AC4F-418D-AE19-62706E023703}">
                                <ahyp:hlinkClr xmlns:ahyp="http://schemas.microsoft.com/office/drawing/2018/hyperlinkcolor" val="tx"/>
                              </a:ext>
                            </a:extLst>
                          </a:hlinkClick>
                        </a:rPr>
                        <a:t>Vita Capital VI Limited (Series 2021-1)</a:t>
                      </a:r>
                      <a:endParaRPr lang="it-IT" sz="2400" b="0" dirty="0">
                        <a:solidFill>
                          <a:schemeClr val="tx1"/>
                        </a:solidFill>
                        <a:effectLst/>
                      </a:endParaRPr>
                    </a:p>
                  </a:txBody>
                  <a:tcPr marL="110509" marR="66306" marT="66306" marB="66306" anchor="ctr"/>
                </a:tc>
                <a:tc>
                  <a:txBody>
                    <a:bodyPr/>
                    <a:lstStyle/>
                    <a:p>
                      <a:r>
                        <a:rPr lang="fr-FR" sz="2400" b="0" dirty="0" err="1">
                          <a:solidFill>
                            <a:schemeClr val="tx1"/>
                          </a:solidFill>
                          <a:effectLst/>
                        </a:rPr>
                        <a:t>Swiss</a:t>
                      </a:r>
                      <a:r>
                        <a:rPr lang="fr-FR" sz="2400" b="0" dirty="0">
                          <a:solidFill>
                            <a:schemeClr val="tx1"/>
                          </a:solidFill>
                          <a:effectLst/>
                        </a:rPr>
                        <a:t> Re</a:t>
                      </a:r>
                    </a:p>
                  </a:txBody>
                  <a:tcPr marL="110509" marR="66306" marT="66306" marB="66306" anchor="ctr"/>
                </a:tc>
                <a:tc>
                  <a:txBody>
                    <a:bodyPr/>
                    <a:lstStyle/>
                    <a:p>
                      <a:r>
                        <a:rPr lang="fr-FR" sz="2400" b="0" dirty="0">
                          <a:solidFill>
                            <a:schemeClr val="tx1"/>
                          </a:solidFill>
                          <a:effectLst/>
                        </a:rPr>
                        <a:t>$120m</a:t>
                      </a:r>
                    </a:p>
                  </a:txBody>
                  <a:tcPr marL="110509" marR="66306" marT="66306" marB="66306" anchor="ctr"/>
                </a:tc>
                <a:tc>
                  <a:txBody>
                    <a:bodyPr/>
                    <a:lstStyle/>
                    <a:p>
                      <a:r>
                        <a:rPr lang="fr-FR" sz="2400" b="0" dirty="0" err="1">
                          <a:solidFill>
                            <a:schemeClr val="tx1"/>
                          </a:solidFill>
                          <a:effectLst/>
                        </a:rPr>
                        <a:t>Jul</a:t>
                      </a:r>
                      <a:r>
                        <a:rPr lang="fr-FR" sz="2400" b="0" dirty="0">
                          <a:solidFill>
                            <a:schemeClr val="tx1"/>
                          </a:solidFill>
                          <a:effectLst/>
                        </a:rPr>
                        <a:t> 2021</a:t>
                      </a:r>
                    </a:p>
                  </a:txBody>
                  <a:tcPr marL="110509" marR="66306" marT="66306" marB="66306" anchor="ctr"/>
                </a:tc>
                <a:tc>
                  <a:txBody>
                    <a:bodyPr/>
                    <a:lstStyle/>
                    <a:p>
                      <a:endParaRPr lang="fr-FR" sz="2400" b="0" dirty="0">
                        <a:solidFill>
                          <a:schemeClr val="tx1"/>
                        </a:solidFill>
                        <a:effectLst/>
                      </a:endParaRPr>
                    </a:p>
                  </a:txBody>
                  <a:tcPr marL="110509" marR="66306" marT="66306" marB="66306" anchor="ctr"/>
                </a:tc>
                <a:extLst>
                  <a:ext uri="{0D108BD9-81ED-4DB2-BD59-A6C34878D82A}">
                    <a16:rowId xmlns:a16="http://schemas.microsoft.com/office/drawing/2014/main" val="154022045"/>
                  </a:ext>
                </a:extLst>
              </a:tr>
              <a:tr h="890509">
                <a:tc>
                  <a:txBody>
                    <a:bodyPr/>
                    <a:lstStyle/>
                    <a:p>
                      <a:r>
                        <a:rPr lang="fr-FR" sz="2400" u="none" strike="noStrike" dirty="0">
                          <a:solidFill>
                            <a:schemeClr val="tx1">
                              <a:lumMod val="85000"/>
                              <a:lumOff val="15000"/>
                            </a:schemeClr>
                          </a:solidFill>
                          <a:effectLst/>
                          <a:hlinkClick r:id="rId4">
                            <a:extLst>
                              <a:ext uri="{A12FA001-AC4F-418D-AE19-62706E023703}">
                                <ahyp:hlinkClr xmlns:ahyp="http://schemas.microsoft.com/office/drawing/2018/hyperlinkcolor" val="tx"/>
                              </a:ext>
                            </a:extLst>
                          </a:hlinkClick>
                        </a:rPr>
                        <a:t>La Vie Re Limited (</a:t>
                      </a:r>
                      <a:r>
                        <a:rPr lang="fr-FR" sz="2400" u="none" strike="noStrike" dirty="0" err="1">
                          <a:solidFill>
                            <a:schemeClr val="tx1">
                              <a:lumMod val="85000"/>
                              <a:lumOff val="15000"/>
                            </a:schemeClr>
                          </a:solidFill>
                          <a:effectLst/>
                          <a:hlinkClick r:id="rId4">
                            <a:extLst>
                              <a:ext uri="{A12FA001-AC4F-418D-AE19-62706E023703}">
                                <ahyp:hlinkClr xmlns:ahyp="http://schemas.microsoft.com/office/drawing/2018/hyperlinkcolor" val="tx"/>
                              </a:ext>
                            </a:extLst>
                          </a:hlinkClick>
                        </a:rPr>
                        <a:t>Series</a:t>
                      </a:r>
                      <a:r>
                        <a:rPr lang="fr-FR" sz="2400" u="none" strike="noStrike" dirty="0">
                          <a:solidFill>
                            <a:schemeClr val="tx1">
                              <a:lumMod val="85000"/>
                              <a:lumOff val="15000"/>
                            </a:schemeClr>
                          </a:solidFill>
                          <a:effectLst/>
                          <a:hlinkClick r:id="rId4">
                            <a:extLst>
                              <a:ext uri="{A12FA001-AC4F-418D-AE19-62706E023703}">
                                <ahyp:hlinkClr xmlns:ahyp="http://schemas.microsoft.com/office/drawing/2018/hyperlinkcolor" val="tx"/>
                              </a:ext>
                            </a:extLst>
                          </a:hlinkClick>
                        </a:rPr>
                        <a:t> 2020-1)</a:t>
                      </a:r>
                      <a:endParaRPr lang="fr-FR" sz="2400" dirty="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Minnesota Life Insurance Company</a:t>
                      </a:r>
                    </a:p>
                  </a:txBody>
                  <a:tcPr marL="110509" marR="66306" marT="66306" marB="66306" anchor="ctr"/>
                </a:tc>
                <a:tc>
                  <a:txBody>
                    <a:bodyPr/>
                    <a:lstStyle/>
                    <a:p>
                      <a:r>
                        <a:rPr lang="fr-FR" sz="2400">
                          <a:solidFill>
                            <a:schemeClr val="tx1">
                              <a:lumMod val="85000"/>
                              <a:lumOff val="15000"/>
                            </a:schemeClr>
                          </a:solidFill>
                          <a:effectLst/>
                        </a:rPr>
                        <a:t>$100m</a:t>
                      </a:r>
                    </a:p>
                  </a:txBody>
                  <a:tcPr marL="110509" marR="66306" marT="66306" marB="66306" anchor="ctr"/>
                </a:tc>
                <a:tc>
                  <a:txBody>
                    <a:bodyPr/>
                    <a:lstStyle/>
                    <a:p>
                      <a:r>
                        <a:rPr lang="fr-FR" sz="2400">
                          <a:solidFill>
                            <a:schemeClr val="tx1">
                              <a:lumMod val="85000"/>
                              <a:lumOff val="15000"/>
                            </a:schemeClr>
                          </a:solidFill>
                          <a:effectLst/>
                        </a:rPr>
                        <a:t>Oct 2020</a:t>
                      </a:r>
                    </a:p>
                  </a:txBody>
                  <a:tcPr marL="110509" marR="66306" marT="66306" marB="66306" anchor="ctr"/>
                </a:tc>
                <a:tc>
                  <a:txBody>
                    <a:bodyPr/>
                    <a:lstStyle/>
                    <a:p>
                      <a:endParaRPr lang="fr-FR" sz="2400" dirty="0">
                        <a:solidFill>
                          <a:schemeClr val="tx1">
                            <a:lumMod val="85000"/>
                            <a:lumOff val="15000"/>
                          </a:schemeClr>
                        </a:solidFill>
                        <a:effectLst/>
                      </a:endParaRPr>
                    </a:p>
                  </a:txBody>
                  <a:tcPr marL="110509" marR="66306" marT="66306" marB="66306" anchor="ctr"/>
                </a:tc>
                <a:extLst>
                  <a:ext uri="{0D108BD9-81ED-4DB2-BD59-A6C34878D82A}">
                    <a16:rowId xmlns:a16="http://schemas.microsoft.com/office/drawing/2014/main" val="1598176316"/>
                  </a:ext>
                </a:extLst>
              </a:tr>
              <a:tr h="831546">
                <a:tc>
                  <a:txBody>
                    <a:bodyPr/>
                    <a:lstStyle/>
                    <a:p>
                      <a:r>
                        <a:rPr lang="it-IT" sz="2400" u="none" strike="noStrike" dirty="0">
                          <a:solidFill>
                            <a:schemeClr val="tx1">
                              <a:lumMod val="85000"/>
                              <a:lumOff val="15000"/>
                            </a:schemeClr>
                          </a:solidFill>
                          <a:effectLst/>
                          <a:hlinkClick r:id="rId5">
                            <a:extLst>
                              <a:ext uri="{A12FA001-AC4F-418D-AE19-62706E023703}">
                                <ahyp:hlinkClr xmlns:ahyp="http://schemas.microsoft.com/office/drawing/2018/hyperlinkcolor" val="tx"/>
                              </a:ext>
                            </a:extLst>
                          </a:hlinkClick>
                        </a:rPr>
                        <a:t>Vita Capital VI Limited (Series 2015-1)</a:t>
                      </a:r>
                      <a:endParaRPr lang="it-IT" sz="2400" dirty="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Swiss Re</a:t>
                      </a:r>
                    </a:p>
                  </a:txBody>
                  <a:tcPr marL="110509" marR="66306" marT="66306" marB="66306" anchor="ctr"/>
                </a:tc>
                <a:tc>
                  <a:txBody>
                    <a:bodyPr/>
                    <a:lstStyle/>
                    <a:p>
                      <a:r>
                        <a:rPr lang="fr-FR" sz="2400">
                          <a:solidFill>
                            <a:schemeClr val="tx1">
                              <a:lumMod val="85000"/>
                              <a:lumOff val="15000"/>
                            </a:schemeClr>
                          </a:solidFill>
                          <a:effectLst/>
                        </a:rPr>
                        <a:t>$100m</a:t>
                      </a:r>
                    </a:p>
                  </a:txBody>
                  <a:tcPr marL="110509" marR="66306" marT="66306" marB="66306" anchor="ctr"/>
                </a:tc>
                <a:tc>
                  <a:txBody>
                    <a:bodyPr/>
                    <a:lstStyle/>
                    <a:p>
                      <a:r>
                        <a:rPr lang="fr-FR" sz="2400">
                          <a:solidFill>
                            <a:schemeClr val="tx1">
                              <a:lumMod val="85000"/>
                              <a:lumOff val="15000"/>
                            </a:schemeClr>
                          </a:solidFill>
                          <a:effectLst/>
                        </a:rPr>
                        <a:t>Dec 2015</a:t>
                      </a:r>
                    </a:p>
                  </a:txBody>
                  <a:tcPr marL="110509" marR="66306" marT="66306" marB="66306" anchor="ctr"/>
                </a:tc>
                <a:tc>
                  <a:txBody>
                    <a:bodyPr/>
                    <a:lstStyle/>
                    <a:p>
                      <a:r>
                        <a:rPr lang="fr-FR" sz="2400" dirty="0">
                          <a:solidFill>
                            <a:schemeClr val="tx1">
                              <a:lumMod val="85000"/>
                              <a:lumOff val="15000"/>
                            </a:schemeClr>
                          </a:solidFill>
                          <a:effectLst/>
                        </a:rPr>
                        <a:t>5 ans</a:t>
                      </a:r>
                    </a:p>
                  </a:txBody>
                  <a:tcPr marL="110509" marR="66306" marT="66306" marB="66306" anchor="ctr"/>
                </a:tc>
                <a:extLst>
                  <a:ext uri="{0D108BD9-81ED-4DB2-BD59-A6C34878D82A}">
                    <a16:rowId xmlns:a16="http://schemas.microsoft.com/office/drawing/2014/main" val="3394915012"/>
                  </a:ext>
                </a:extLst>
              </a:tr>
              <a:tr h="551320">
                <a:tc>
                  <a:txBody>
                    <a:bodyPr/>
                    <a:lstStyle/>
                    <a:p>
                      <a:r>
                        <a:rPr lang="fr-FR" sz="2400" u="none" strike="noStrike">
                          <a:solidFill>
                            <a:schemeClr val="tx1">
                              <a:lumMod val="85000"/>
                              <a:lumOff val="15000"/>
                            </a:schemeClr>
                          </a:solidFill>
                          <a:effectLst/>
                          <a:hlinkClick r:id="rId6">
                            <a:extLst>
                              <a:ext uri="{A12FA001-AC4F-418D-AE19-62706E023703}">
                                <ahyp:hlinkClr xmlns:ahyp="http://schemas.microsoft.com/office/drawing/2018/hyperlinkcolor" val="tx"/>
                              </a:ext>
                            </a:extLst>
                          </a:hlinkClick>
                        </a:rPr>
                        <a:t>Benu Capital Limited</a:t>
                      </a:r>
                      <a:endParaRPr lang="fr-FR" sz="240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AXA Global Life</a:t>
                      </a:r>
                    </a:p>
                  </a:txBody>
                  <a:tcPr marL="110509" marR="66306" marT="66306" marB="66306" anchor="ctr"/>
                </a:tc>
                <a:tc>
                  <a:txBody>
                    <a:bodyPr/>
                    <a:lstStyle/>
                    <a:p>
                      <a:r>
                        <a:rPr lang="fr-FR" sz="2400">
                          <a:solidFill>
                            <a:schemeClr val="tx1">
                              <a:lumMod val="85000"/>
                              <a:lumOff val="15000"/>
                            </a:schemeClr>
                          </a:solidFill>
                          <a:effectLst/>
                        </a:rPr>
                        <a:t>$305m</a:t>
                      </a:r>
                    </a:p>
                  </a:txBody>
                  <a:tcPr marL="110509" marR="66306" marT="66306" marB="66306" anchor="ctr"/>
                </a:tc>
                <a:tc>
                  <a:txBody>
                    <a:bodyPr/>
                    <a:lstStyle/>
                    <a:p>
                      <a:r>
                        <a:rPr lang="fr-FR" sz="2400">
                          <a:solidFill>
                            <a:schemeClr val="tx1">
                              <a:lumMod val="85000"/>
                              <a:lumOff val="15000"/>
                            </a:schemeClr>
                          </a:solidFill>
                          <a:effectLst/>
                        </a:rPr>
                        <a:t>Apr 2015</a:t>
                      </a:r>
                    </a:p>
                  </a:txBody>
                  <a:tcPr marL="110509" marR="66306" marT="66306" marB="66306" anchor="ctr"/>
                </a:tc>
                <a:tc>
                  <a:txBody>
                    <a:bodyPr/>
                    <a:lstStyle/>
                    <a:p>
                      <a:endParaRPr lang="fr-FR" sz="2400" dirty="0">
                        <a:solidFill>
                          <a:schemeClr val="tx1">
                            <a:lumMod val="85000"/>
                            <a:lumOff val="15000"/>
                          </a:schemeClr>
                        </a:solidFill>
                        <a:effectLst/>
                      </a:endParaRPr>
                    </a:p>
                  </a:txBody>
                  <a:tcPr marL="110509" marR="66306" marT="66306" marB="66306" anchor="ctr"/>
                </a:tc>
                <a:extLst>
                  <a:ext uri="{0D108BD9-81ED-4DB2-BD59-A6C34878D82A}">
                    <a16:rowId xmlns:a16="http://schemas.microsoft.com/office/drawing/2014/main" val="905861924"/>
                  </a:ext>
                </a:extLst>
              </a:tr>
              <a:tr h="831546">
                <a:tc>
                  <a:txBody>
                    <a:bodyPr/>
                    <a:lstStyle/>
                    <a:p>
                      <a:r>
                        <a:rPr lang="fr-FR" sz="2400" u="none" strike="noStrike">
                          <a:solidFill>
                            <a:srgbClr val="FF0000"/>
                          </a:solidFill>
                          <a:effectLst/>
                          <a:hlinkClick r:id="rId7">
                            <a:extLst>
                              <a:ext uri="{A12FA001-AC4F-418D-AE19-62706E023703}">
                                <ahyp:hlinkClr xmlns:ahyp="http://schemas.microsoft.com/office/drawing/2018/hyperlinkcolor" val="tx"/>
                              </a:ext>
                            </a:extLst>
                          </a:hlinkClick>
                        </a:rPr>
                        <a:t>Atlas IX Capital Limited (Series 2013-1)</a:t>
                      </a:r>
                      <a:endParaRPr lang="fr-FR" sz="2400">
                        <a:solidFill>
                          <a:srgbClr val="FF0000"/>
                        </a:solidFill>
                        <a:effectLst/>
                      </a:endParaRPr>
                    </a:p>
                  </a:txBody>
                  <a:tcPr marL="110509" marR="66306" marT="66306" marB="66306" anchor="ctr"/>
                </a:tc>
                <a:tc>
                  <a:txBody>
                    <a:bodyPr/>
                    <a:lstStyle/>
                    <a:p>
                      <a:r>
                        <a:rPr lang="fr-FR" sz="2400" dirty="0">
                          <a:solidFill>
                            <a:srgbClr val="FF0000"/>
                          </a:solidFill>
                          <a:effectLst/>
                        </a:rPr>
                        <a:t>SCOR Global Life SE</a:t>
                      </a:r>
                    </a:p>
                  </a:txBody>
                  <a:tcPr marL="110509" marR="66306" marT="66306" marB="66306" anchor="ctr"/>
                </a:tc>
                <a:tc>
                  <a:txBody>
                    <a:bodyPr/>
                    <a:lstStyle/>
                    <a:p>
                      <a:r>
                        <a:rPr lang="fr-FR" sz="2400">
                          <a:solidFill>
                            <a:srgbClr val="FF0000"/>
                          </a:solidFill>
                          <a:effectLst/>
                        </a:rPr>
                        <a:t>$180m</a:t>
                      </a:r>
                    </a:p>
                  </a:txBody>
                  <a:tcPr marL="110509" marR="66306" marT="66306" marB="66306" anchor="ctr"/>
                </a:tc>
                <a:tc>
                  <a:txBody>
                    <a:bodyPr/>
                    <a:lstStyle/>
                    <a:p>
                      <a:r>
                        <a:rPr lang="fr-FR" sz="2400" dirty="0">
                          <a:solidFill>
                            <a:srgbClr val="FF0000"/>
                          </a:solidFill>
                          <a:effectLst/>
                        </a:rPr>
                        <a:t>Sep 2013</a:t>
                      </a:r>
                    </a:p>
                  </a:txBody>
                  <a:tcPr marL="110509" marR="66306" marT="66306" marB="66306" anchor="ctr"/>
                </a:tc>
                <a:tc>
                  <a:txBody>
                    <a:bodyPr/>
                    <a:lstStyle/>
                    <a:p>
                      <a:r>
                        <a:rPr lang="fr-FR" sz="2400" dirty="0">
                          <a:solidFill>
                            <a:srgbClr val="FF0000"/>
                          </a:solidFill>
                          <a:effectLst/>
                        </a:rPr>
                        <a:t>5 ans</a:t>
                      </a:r>
                    </a:p>
                  </a:txBody>
                  <a:tcPr marL="110509" marR="66306" marT="66306" marB="66306" anchor="ctr"/>
                </a:tc>
                <a:extLst>
                  <a:ext uri="{0D108BD9-81ED-4DB2-BD59-A6C34878D82A}">
                    <a16:rowId xmlns:a16="http://schemas.microsoft.com/office/drawing/2014/main" val="4127226089"/>
                  </a:ext>
                </a:extLst>
              </a:tr>
              <a:tr h="551320">
                <a:tc>
                  <a:txBody>
                    <a:bodyPr/>
                    <a:lstStyle/>
                    <a:p>
                      <a:r>
                        <a:rPr lang="fr-FR" sz="2400" u="none" strike="noStrike">
                          <a:solidFill>
                            <a:schemeClr val="tx1">
                              <a:lumMod val="85000"/>
                              <a:lumOff val="15000"/>
                            </a:schemeClr>
                          </a:solidFill>
                          <a:effectLst/>
                          <a:hlinkClick r:id="rId8">
                            <a:extLst>
                              <a:ext uri="{A12FA001-AC4F-418D-AE19-62706E023703}">
                                <ahyp:hlinkClr xmlns:ahyp="http://schemas.microsoft.com/office/drawing/2018/hyperlinkcolor" val="tx"/>
                              </a:ext>
                            </a:extLst>
                          </a:hlinkClick>
                        </a:rPr>
                        <a:t>Vita Capital V Ltd.</a:t>
                      </a:r>
                      <a:endParaRPr lang="fr-FR" sz="2400">
                        <a:solidFill>
                          <a:schemeClr val="tx1">
                            <a:lumMod val="85000"/>
                            <a:lumOff val="15000"/>
                          </a:schemeClr>
                        </a:solidFill>
                        <a:effectLst/>
                      </a:endParaRPr>
                    </a:p>
                  </a:txBody>
                  <a:tcPr marL="110509" marR="66306" marT="66306" marB="66306" anchor="ctr"/>
                </a:tc>
                <a:tc>
                  <a:txBody>
                    <a:bodyPr/>
                    <a:lstStyle/>
                    <a:p>
                      <a:r>
                        <a:rPr lang="fr-FR" sz="2400" dirty="0" err="1">
                          <a:solidFill>
                            <a:schemeClr val="tx1">
                              <a:lumMod val="85000"/>
                              <a:lumOff val="15000"/>
                            </a:schemeClr>
                          </a:solidFill>
                          <a:effectLst/>
                        </a:rPr>
                        <a:t>Swiss</a:t>
                      </a:r>
                      <a:r>
                        <a:rPr lang="fr-FR" sz="2400" dirty="0">
                          <a:solidFill>
                            <a:schemeClr val="tx1">
                              <a:lumMod val="85000"/>
                              <a:lumOff val="15000"/>
                            </a:schemeClr>
                          </a:solidFill>
                          <a:effectLst/>
                        </a:rPr>
                        <a:t> Re</a:t>
                      </a:r>
                    </a:p>
                  </a:txBody>
                  <a:tcPr marL="110509" marR="66306" marT="66306" marB="66306" anchor="ctr"/>
                </a:tc>
                <a:tc>
                  <a:txBody>
                    <a:bodyPr/>
                    <a:lstStyle/>
                    <a:p>
                      <a:r>
                        <a:rPr lang="fr-FR" sz="2400">
                          <a:solidFill>
                            <a:schemeClr val="tx1">
                              <a:lumMod val="85000"/>
                              <a:lumOff val="15000"/>
                            </a:schemeClr>
                          </a:solidFill>
                          <a:effectLst/>
                        </a:rPr>
                        <a:t>$275m</a:t>
                      </a:r>
                    </a:p>
                  </a:txBody>
                  <a:tcPr marL="110509" marR="66306" marT="66306" marB="66306" anchor="ctr"/>
                </a:tc>
                <a:tc>
                  <a:txBody>
                    <a:bodyPr/>
                    <a:lstStyle/>
                    <a:p>
                      <a:r>
                        <a:rPr lang="fr-FR" sz="2400" dirty="0" err="1">
                          <a:solidFill>
                            <a:schemeClr val="tx1">
                              <a:lumMod val="85000"/>
                              <a:lumOff val="15000"/>
                            </a:schemeClr>
                          </a:solidFill>
                          <a:effectLst/>
                        </a:rPr>
                        <a:t>Jul</a:t>
                      </a:r>
                      <a:r>
                        <a:rPr lang="fr-FR" sz="2400" dirty="0">
                          <a:solidFill>
                            <a:schemeClr val="tx1">
                              <a:lumMod val="85000"/>
                              <a:lumOff val="15000"/>
                            </a:schemeClr>
                          </a:solidFill>
                          <a:effectLst/>
                        </a:rPr>
                        <a:t> 2012</a:t>
                      </a:r>
                    </a:p>
                  </a:txBody>
                  <a:tcPr marL="110509" marR="66306" marT="66306" marB="66306" anchor="ctr"/>
                </a:tc>
                <a:tc>
                  <a:txBody>
                    <a:bodyPr/>
                    <a:lstStyle/>
                    <a:p>
                      <a:r>
                        <a:rPr lang="fr-FR" sz="2400" dirty="0">
                          <a:solidFill>
                            <a:schemeClr val="tx1">
                              <a:lumMod val="85000"/>
                              <a:lumOff val="15000"/>
                            </a:schemeClr>
                          </a:solidFill>
                          <a:effectLst/>
                        </a:rPr>
                        <a:t>5 ans</a:t>
                      </a:r>
                    </a:p>
                  </a:txBody>
                  <a:tcPr marL="110509" marR="66306" marT="66306" marB="66306" anchor="ctr"/>
                </a:tc>
                <a:extLst>
                  <a:ext uri="{0D108BD9-81ED-4DB2-BD59-A6C34878D82A}">
                    <a16:rowId xmlns:a16="http://schemas.microsoft.com/office/drawing/2014/main" val="410021342"/>
                  </a:ext>
                </a:extLst>
              </a:tr>
              <a:tr h="551320">
                <a:tc>
                  <a:txBody>
                    <a:bodyPr/>
                    <a:lstStyle/>
                    <a:p>
                      <a:r>
                        <a:rPr lang="fr-FR" sz="2400" u="none" strike="noStrike">
                          <a:solidFill>
                            <a:schemeClr val="tx1">
                              <a:lumMod val="85000"/>
                              <a:lumOff val="15000"/>
                            </a:schemeClr>
                          </a:solidFill>
                          <a:effectLst/>
                          <a:hlinkClick r:id="rId9">
                            <a:extLst>
                              <a:ext uri="{A12FA001-AC4F-418D-AE19-62706E023703}">
                                <ahyp:hlinkClr xmlns:ahyp="http://schemas.microsoft.com/office/drawing/2018/hyperlinkcolor" val="tx"/>
                              </a:ext>
                            </a:extLst>
                          </a:hlinkClick>
                        </a:rPr>
                        <a:t>Vita Capital IV Ltd. (Series V and VI)</a:t>
                      </a:r>
                      <a:endParaRPr lang="fr-FR" sz="240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Swiss Re</a:t>
                      </a:r>
                    </a:p>
                  </a:txBody>
                  <a:tcPr marL="110509" marR="66306" marT="66306" marB="66306" anchor="ctr"/>
                </a:tc>
                <a:tc>
                  <a:txBody>
                    <a:bodyPr/>
                    <a:lstStyle/>
                    <a:p>
                      <a:r>
                        <a:rPr lang="fr-FR" sz="2400">
                          <a:solidFill>
                            <a:schemeClr val="tx1">
                              <a:lumMod val="85000"/>
                              <a:lumOff val="15000"/>
                            </a:schemeClr>
                          </a:solidFill>
                          <a:effectLst/>
                        </a:rPr>
                        <a:t>$180m</a:t>
                      </a:r>
                    </a:p>
                  </a:txBody>
                  <a:tcPr marL="110509" marR="66306" marT="66306" marB="66306" anchor="ctr"/>
                </a:tc>
                <a:tc>
                  <a:txBody>
                    <a:bodyPr/>
                    <a:lstStyle/>
                    <a:p>
                      <a:r>
                        <a:rPr lang="fr-FR" sz="2400">
                          <a:solidFill>
                            <a:schemeClr val="tx1">
                              <a:lumMod val="85000"/>
                              <a:lumOff val="15000"/>
                            </a:schemeClr>
                          </a:solidFill>
                          <a:effectLst/>
                        </a:rPr>
                        <a:t>Jul 2011</a:t>
                      </a:r>
                    </a:p>
                  </a:txBody>
                  <a:tcPr marL="110509" marR="66306" marT="66306" marB="66306" anchor="ctr"/>
                </a:tc>
                <a:tc>
                  <a:txBody>
                    <a:bodyPr/>
                    <a:lstStyle/>
                    <a:p>
                      <a:r>
                        <a:rPr lang="fr-FR" sz="2400" dirty="0">
                          <a:solidFill>
                            <a:schemeClr val="tx1">
                              <a:lumMod val="85000"/>
                              <a:lumOff val="15000"/>
                            </a:schemeClr>
                          </a:solidFill>
                          <a:effectLst/>
                        </a:rPr>
                        <a:t>5 ans</a:t>
                      </a:r>
                    </a:p>
                  </a:txBody>
                  <a:tcPr marL="110509" marR="66306" marT="66306" marB="66306" anchor="ctr"/>
                </a:tc>
                <a:extLst>
                  <a:ext uri="{0D108BD9-81ED-4DB2-BD59-A6C34878D82A}">
                    <a16:rowId xmlns:a16="http://schemas.microsoft.com/office/drawing/2014/main" val="3191863983"/>
                  </a:ext>
                </a:extLst>
              </a:tr>
              <a:tr h="831546">
                <a:tc>
                  <a:txBody>
                    <a:bodyPr/>
                    <a:lstStyle/>
                    <a:p>
                      <a:r>
                        <a:rPr lang="fr-FR" sz="2400" u="none" strike="noStrike" dirty="0">
                          <a:solidFill>
                            <a:schemeClr val="tx1">
                              <a:lumMod val="85000"/>
                              <a:lumOff val="15000"/>
                            </a:schemeClr>
                          </a:solidFill>
                          <a:effectLst/>
                          <a:hlinkClick r:id="rId10">
                            <a:extLst>
                              <a:ext uri="{A12FA001-AC4F-418D-AE19-62706E023703}">
                                <ahyp:hlinkClr xmlns:ahyp="http://schemas.microsoft.com/office/drawing/2018/hyperlinkcolor" val="tx"/>
                              </a:ext>
                            </a:extLst>
                          </a:hlinkClick>
                        </a:rPr>
                        <a:t>Vita Capital IV Ltd.</a:t>
                      </a:r>
                      <a:endParaRPr lang="fr-FR" sz="2400" dirty="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Swiss Re</a:t>
                      </a:r>
                    </a:p>
                  </a:txBody>
                  <a:tcPr marL="110509" marR="66306" marT="66306" marB="66306" anchor="ctr"/>
                </a:tc>
                <a:tc>
                  <a:txBody>
                    <a:bodyPr/>
                    <a:lstStyle/>
                    <a:p>
                      <a:r>
                        <a:rPr lang="fr-FR" sz="2400">
                          <a:solidFill>
                            <a:schemeClr val="tx1">
                              <a:lumMod val="85000"/>
                              <a:lumOff val="15000"/>
                            </a:schemeClr>
                          </a:solidFill>
                          <a:effectLst/>
                        </a:rPr>
                        <a:t>$300m</a:t>
                      </a:r>
                    </a:p>
                  </a:txBody>
                  <a:tcPr marL="110509" marR="66306" marT="66306" marB="66306" anchor="ctr"/>
                </a:tc>
                <a:tc>
                  <a:txBody>
                    <a:bodyPr/>
                    <a:lstStyle/>
                    <a:p>
                      <a:r>
                        <a:rPr lang="fr-FR" sz="2400">
                          <a:solidFill>
                            <a:schemeClr val="tx1">
                              <a:lumMod val="85000"/>
                              <a:lumOff val="15000"/>
                            </a:schemeClr>
                          </a:solidFill>
                          <a:effectLst/>
                        </a:rPr>
                        <a:t>Oct 2010</a:t>
                      </a:r>
                    </a:p>
                  </a:txBody>
                  <a:tcPr marL="110509" marR="66306" marT="66306" marB="66306" anchor="ctr"/>
                </a:tc>
                <a:tc>
                  <a:txBody>
                    <a:bodyPr/>
                    <a:lstStyle/>
                    <a:p>
                      <a:r>
                        <a:rPr lang="fr-FR" sz="2400" dirty="0">
                          <a:solidFill>
                            <a:schemeClr val="tx1">
                              <a:lumMod val="85000"/>
                              <a:lumOff val="15000"/>
                            </a:schemeClr>
                          </a:solidFill>
                          <a:effectLst/>
                        </a:rPr>
                        <a:t>4,5 ans</a:t>
                      </a:r>
                    </a:p>
                  </a:txBody>
                  <a:tcPr marL="110509" marR="66306" marT="66306" marB="66306" anchor="ctr"/>
                </a:tc>
                <a:extLst>
                  <a:ext uri="{0D108BD9-81ED-4DB2-BD59-A6C34878D82A}">
                    <a16:rowId xmlns:a16="http://schemas.microsoft.com/office/drawing/2014/main" val="2615835548"/>
                  </a:ext>
                </a:extLst>
              </a:tr>
              <a:tr h="551320">
                <a:tc>
                  <a:txBody>
                    <a:bodyPr/>
                    <a:lstStyle/>
                    <a:p>
                      <a:r>
                        <a:rPr lang="fr-FR" sz="2400" u="none" strike="noStrike" dirty="0">
                          <a:solidFill>
                            <a:schemeClr val="tx1">
                              <a:lumMod val="85000"/>
                              <a:lumOff val="15000"/>
                            </a:schemeClr>
                          </a:solidFill>
                          <a:effectLst/>
                          <a:hlinkClick r:id="rId11">
                            <a:extLst>
                              <a:ext uri="{A12FA001-AC4F-418D-AE19-62706E023703}">
                                <ahyp:hlinkClr xmlns:ahyp="http://schemas.microsoft.com/office/drawing/2018/hyperlinkcolor" val="tx"/>
                              </a:ext>
                            </a:extLst>
                          </a:hlinkClick>
                        </a:rPr>
                        <a:t>Nathan Ltd.</a:t>
                      </a:r>
                      <a:endParaRPr lang="fr-FR" sz="2400" dirty="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Munich Re</a:t>
                      </a:r>
                    </a:p>
                  </a:txBody>
                  <a:tcPr marL="110509" marR="66306" marT="66306" marB="66306" anchor="ctr"/>
                </a:tc>
                <a:tc>
                  <a:txBody>
                    <a:bodyPr/>
                    <a:lstStyle/>
                    <a:p>
                      <a:r>
                        <a:rPr lang="fr-FR" sz="2400">
                          <a:solidFill>
                            <a:schemeClr val="tx1">
                              <a:lumMod val="85000"/>
                              <a:lumOff val="15000"/>
                            </a:schemeClr>
                          </a:solidFill>
                          <a:effectLst/>
                        </a:rPr>
                        <a:t>$100m</a:t>
                      </a:r>
                    </a:p>
                  </a:txBody>
                  <a:tcPr marL="110509" marR="66306" marT="66306" marB="66306" anchor="ctr"/>
                </a:tc>
                <a:tc>
                  <a:txBody>
                    <a:bodyPr/>
                    <a:lstStyle/>
                    <a:p>
                      <a:r>
                        <a:rPr lang="fr-FR" sz="2400" dirty="0" err="1">
                          <a:solidFill>
                            <a:schemeClr val="tx1">
                              <a:lumMod val="85000"/>
                              <a:lumOff val="15000"/>
                            </a:schemeClr>
                          </a:solidFill>
                          <a:effectLst/>
                        </a:rPr>
                        <a:t>Feb</a:t>
                      </a:r>
                      <a:r>
                        <a:rPr lang="fr-FR" sz="2400" dirty="0">
                          <a:solidFill>
                            <a:schemeClr val="tx1">
                              <a:lumMod val="85000"/>
                              <a:lumOff val="15000"/>
                            </a:schemeClr>
                          </a:solidFill>
                          <a:effectLst/>
                        </a:rPr>
                        <a:t> 2008</a:t>
                      </a:r>
                    </a:p>
                  </a:txBody>
                  <a:tcPr marL="110509" marR="66306" marT="66306" marB="66306" anchor="ctr"/>
                </a:tc>
                <a:tc>
                  <a:txBody>
                    <a:bodyPr/>
                    <a:lstStyle/>
                    <a:p>
                      <a:r>
                        <a:rPr lang="fr-FR" sz="2400" dirty="0">
                          <a:solidFill>
                            <a:schemeClr val="tx1">
                              <a:lumMod val="85000"/>
                              <a:lumOff val="15000"/>
                            </a:schemeClr>
                          </a:solidFill>
                          <a:effectLst/>
                        </a:rPr>
                        <a:t>5 ans</a:t>
                      </a:r>
                    </a:p>
                  </a:txBody>
                  <a:tcPr marL="110509" marR="66306" marT="66306" marB="66306" anchor="ctr"/>
                </a:tc>
                <a:extLst>
                  <a:ext uri="{0D108BD9-81ED-4DB2-BD59-A6C34878D82A}">
                    <a16:rowId xmlns:a16="http://schemas.microsoft.com/office/drawing/2014/main" val="3395049642"/>
                  </a:ext>
                </a:extLst>
              </a:tr>
              <a:tr h="831546">
                <a:tc>
                  <a:txBody>
                    <a:bodyPr/>
                    <a:lstStyle/>
                    <a:p>
                      <a:r>
                        <a:rPr lang="fr-FR" sz="2400" u="none" strike="noStrike" dirty="0">
                          <a:solidFill>
                            <a:schemeClr val="tx1">
                              <a:lumMod val="85000"/>
                              <a:lumOff val="15000"/>
                            </a:schemeClr>
                          </a:solidFill>
                          <a:effectLst/>
                          <a:hlinkClick r:id="rId12">
                            <a:extLst>
                              <a:ext uri="{A12FA001-AC4F-418D-AE19-62706E023703}">
                                <ahyp:hlinkClr xmlns:ahyp="http://schemas.microsoft.com/office/drawing/2018/hyperlinkcolor" val="tx"/>
                              </a:ext>
                            </a:extLst>
                          </a:hlinkClick>
                        </a:rPr>
                        <a:t>Vita Capital III Ltd.</a:t>
                      </a:r>
                      <a:endParaRPr lang="fr-FR" sz="2400" dirty="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Swiss Re</a:t>
                      </a:r>
                    </a:p>
                  </a:txBody>
                  <a:tcPr marL="110509" marR="66306" marT="66306" marB="66306" anchor="ctr"/>
                </a:tc>
                <a:tc>
                  <a:txBody>
                    <a:bodyPr/>
                    <a:lstStyle/>
                    <a:p>
                      <a:r>
                        <a:rPr lang="fr-FR" sz="2400">
                          <a:solidFill>
                            <a:schemeClr val="tx1">
                              <a:lumMod val="85000"/>
                              <a:lumOff val="15000"/>
                            </a:schemeClr>
                          </a:solidFill>
                          <a:effectLst/>
                        </a:rPr>
                        <a:t>$705m</a:t>
                      </a:r>
                    </a:p>
                  </a:txBody>
                  <a:tcPr marL="110509" marR="66306" marT="66306" marB="66306" anchor="ctr"/>
                </a:tc>
                <a:tc>
                  <a:txBody>
                    <a:bodyPr/>
                    <a:lstStyle/>
                    <a:p>
                      <a:r>
                        <a:rPr lang="fr-FR" sz="2400">
                          <a:solidFill>
                            <a:schemeClr val="tx1">
                              <a:lumMod val="85000"/>
                              <a:lumOff val="15000"/>
                            </a:schemeClr>
                          </a:solidFill>
                          <a:effectLst/>
                        </a:rPr>
                        <a:t>Jan 2007</a:t>
                      </a:r>
                    </a:p>
                  </a:txBody>
                  <a:tcPr marL="110509" marR="66306" marT="66306" marB="66306" anchor="ctr"/>
                </a:tc>
                <a:tc>
                  <a:txBody>
                    <a:bodyPr/>
                    <a:lstStyle/>
                    <a:p>
                      <a:r>
                        <a:rPr lang="fr-FR" sz="2400" dirty="0">
                          <a:solidFill>
                            <a:schemeClr val="tx1">
                              <a:lumMod val="85000"/>
                              <a:lumOff val="15000"/>
                            </a:schemeClr>
                          </a:solidFill>
                          <a:effectLst/>
                        </a:rPr>
                        <a:t>4,5 ans</a:t>
                      </a:r>
                    </a:p>
                  </a:txBody>
                  <a:tcPr marL="110509" marR="66306" marT="66306" marB="66306" anchor="ctr"/>
                </a:tc>
                <a:extLst>
                  <a:ext uri="{0D108BD9-81ED-4DB2-BD59-A6C34878D82A}">
                    <a16:rowId xmlns:a16="http://schemas.microsoft.com/office/drawing/2014/main" val="1903371683"/>
                  </a:ext>
                </a:extLst>
              </a:tr>
              <a:tr h="551320">
                <a:tc>
                  <a:txBody>
                    <a:bodyPr/>
                    <a:lstStyle/>
                    <a:p>
                      <a:r>
                        <a:rPr lang="fr-FR" sz="2400" dirty="0">
                          <a:solidFill>
                            <a:srgbClr val="FF0000"/>
                          </a:solidFill>
                          <a:effectLst/>
                        </a:rPr>
                        <a:t>Osiris</a:t>
                      </a:r>
                    </a:p>
                  </a:txBody>
                  <a:tcPr marL="110509" marR="66306" marT="66306" marB="66306" anchor="ctr"/>
                </a:tc>
                <a:tc>
                  <a:txBody>
                    <a:bodyPr/>
                    <a:lstStyle/>
                    <a:p>
                      <a:r>
                        <a:rPr lang="fr-FR" sz="2400" dirty="0">
                          <a:solidFill>
                            <a:srgbClr val="FF0000"/>
                          </a:solidFill>
                          <a:effectLst/>
                        </a:rPr>
                        <a:t>Axa</a:t>
                      </a:r>
                    </a:p>
                  </a:txBody>
                  <a:tcPr marL="110509" marR="66306" marT="66306" marB="66306" anchor="ctr"/>
                </a:tc>
                <a:tc>
                  <a:txBody>
                    <a:bodyPr/>
                    <a:lstStyle/>
                    <a:p>
                      <a:r>
                        <a:rPr lang="fr-FR" sz="2400" dirty="0">
                          <a:solidFill>
                            <a:srgbClr val="FF0000"/>
                          </a:solidFill>
                          <a:effectLst/>
                        </a:rPr>
                        <a:t>$345m</a:t>
                      </a:r>
                    </a:p>
                  </a:txBody>
                  <a:tcPr marL="110509" marR="66306" marT="66306" marB="66306" anchor="ctr"/>
                </a:tc>
                <a:tc>
                  <a:txBody>
                    <a:bodyPr/>
                    <a:lstStyle/>
                    <a:p>
                      <a:r>
                        <a:rPr lang="fr-FR" sz="2400" dirty="0">
                          <a:solidFill>
                            <a:srgbClr val="FF0000"/>
                          </a:solidFill>
                          <a:effectLst/>
                        </a:rPr>
                        <a:t>2006</a:t>
                      </a:r>
                    </a:p>
                  </a:txBody>
                  <a:tcPr marL="110509" marR="66306" marT="66306" marB="66306" anchor="ctr"/>
                </a:tc>
                <a:tc>
                  <a:txBody>
                    <a:bodyPr/>
                    <a:lstStyle/>
                    <a:p>
                      <a:r>
                        <a:rPr lang="fr-FR" sz="2400" dirty="0">
                          <a:solidFill>
                            <a:srgbClr val="FF0000"/>
                          </a:solidFill>
                          <a:effectLst/>
                        </a:rPr>
                        <a:t>4 ans</a:t>
                      </a:r>
                    </a:p>
                  </a:txBody>
                  <a:tcPr marL="110509" marR="66306" marT="66306" marB="66306" anchor="ctr"/>
                </a:tc>
                <a:extLst>
                  <a:ext uri="{0D108BD9-81ED-4DB2-BD59-A6C34878D82A}">
                    <a16:rowId xmlns:a16="http://schemas.microsoft.com/office/drawing/2014/main" val="2354165504"/>
                  </a:ext>
                </a:extLst>
              </a:tr>
              <a:tr h="551320">
                <a:tc>
                  <a:txBody>
                    <a:bodyPr/>
                    <a:lstStyle/>
                    <a:p>
                      <a:r>
                        <a:rPr lang="fr-FR" sz="2400" dirty="0">
                          <a:solidFill>
                            <a:schemeClr val="tx1">
                              <a:lumMod val="85000"/>
                              <a:lumOff val="15000"/>
                            </a:schemeClr>
                          </a:solidFill>
                          <a:effectLst/>
                        </a:rPr>
                        <a:t>Tartan</a:t>
                      </a:r>
                    </a:p>
                  </a:txBody>
                  <a:tcPr marL="110509" marR="66306" marT="66306" marB="66306" anchor="ctr"/>
                </a:tc>
                <a:tc>
                  <a:txBody>
                    <a:bodyPr/>
                    <a:lstStyle/>
                    <a:p>
                      <a:r>
                        <a:rPr lang="fr-FR" sz="2400" dirty="0">
                          <a:solidFill>
                            <a:schemeClr val="tx1">
                              <a:lumMod val="85000"/>
                              <a:lumOff val="15000"/>
                            </a:schemeClr>
                          </a:solidFill>
                          <a:effectLst/>
                        </a:rPr>
                        <a:t>Scottish Re</a:t>
                      </a:r>
                    </a:p>
                  </a:txBody>
                  <a:tcPr marL="110509" marR="66306" marT="66306" marB="66306" anchor="ctr"/>
                </a:tc>
                <a:tc>
                  <a:txBody>
                    <a:bodyPr/>
                    <a:lstStyle/>
                    <a:p>
                      <a:r>
                        <a:rPr lang="fr-FR" sz="2400" dirty="0">
                          <a:solidFill>
                            <a:schemeClr val="tx1">
                              <a:lumMod val="85000"/>
                              <a:lumOff val="15000"/>
                            </a:schemeClr>
                          </a:solidFill>
                          <a:effectLst/>
                        </a:rPr>
                        <a:t>$115m</a:t>
                      </a:r>
                    </a:p>
                  </a:txBody>
                  <a:tcPr marL="110509" marR="66306" marT="66306" marB="66306" anchor="ctr"/>
                </a:tc>
                <a:tc>
                  <a:txBody>
                    <a:bodyPr/>
                    <a:lstStyle/>
                    <a:p>
                      <a:r>
                        <a:rPr lang="fr-FR" sz="2400" dirty="0">
                          <a:solidFill>
                            <a:schemeClr val="tx1">
                              <a:lumMod val="85000"/>
                              <a:lumOff val="15000"/>
                            </a:schemeClr>
                          </a:solidFill>
                          <a:effectLst/>
                        </a:rPr>
                        <a:t>2006</a:t>
                      </a:r>
                    </a:p>
                  </a:txBody>
                  <a:tcPr marL="110509" marR="66306" marT="66306" marB="66306" anchor="ctr"/>
                </a:tc>
                <a:tc>
                  <a:txBody>
                    <a:bodyPr/>
                    <a:lstStyle/>
                    <a:p>
                      <a:r>
                        <a:rPr lang="fr-FR" sz="2400" dirty="0">
                          <a:solidFill>
                            <a:schemeClr val="tx1">
                              <a:lumMod val="85000"/>
                              <a:lumOff val="15000"/>
                            </a:schemeClr>
                          </a:solidFill>
                          <a:effectLst/>
                        </a:rPr>
                        <a:t>3 ans</a:t>
                      </a:r>
                    </a:p>
                  </a:txBody>
                  <a:tcPr marL="110509" marR="66306" marT="66306" marB="66306" anchor="ctr"/>
                </a:tc>
                <a:extLst>
                  <a:ext uri="{0D108BD9-81ED-4DB2-BD59-A6C34878D82A}">
                    <a16:rowId xmlns:a16="http://schemas.microsoft.com/office/drawing/2014/main" val="165781336"/>
                  </a:ext>
                </a:extLst>
              </a:tr>
              <a:tr h="551320">
                <a:tc>
                  <a:txBody>
                    <a:bodyPr/>
                    <a:lstStyle/>
                    <a:p>
                      <a:r>
                        <a:rPr lang="fr-FR" sz="2400" u="none" strike="noStrike">
                          <a:solidFill>
                            <a:schemeClr val="tx1">
                              <a:lumMod val="85000"/>
                              <a:lumOff val="15000"/>
                            </a:schemeClr>
                          </a:solidFill>
                          <a:effectLst/>
                          <a:hlinkClick r:id="rId13">
                            <a:extLst>
                              <a:ext uri="{A12FA001-AC4F-418D-AE19-62706E023703}">
                                <ahyp:hlinkClr xmlns:ahyp="http://schemas.microsoft.com/office/drawing/2018/hyperlinkcolor" val="tx"/>
                              </a:ext>
                            </a:extLst>
                          </a:hlinkClick>
                        </a:rPr>
                        <a:t>Vita Capital II Ltd.</a:t>
                      </a:r>
                      <a:endParaRPr lang="fr-FR" sz="2400">
                        <a:solidFill>
                          <a:schemeClr val="tx1">
                            <a:lumMod val="85000"/>
                            <a:lumOff val="15000"/>
                          </a:schemeClr>
                        </a:solidFill>
                        <a:effectLst/>
                      </a:endParaRPr>
                    </a:p>
                  </a:txBody>
                  <a:tcPr marL="110509" marR="66306" marT="66306" marB="66306" anchor="ctr"/>
                </a:tc>
                <a:tc>
                  <a:txBody>
                    <a:bodyPr/>
                    <a:lstStyle/>
                    <a:p>
                      <a:r>
                        <a:rPr lang="fr-FR" sz="2400">
                          <a:solidFill>
                            <a:schemeClr val="tx1">
                              <a:lumMod val="85000"/>
                              <a:lumOff val="15000"/>
                            </a:schemeClr>
                          </a:solidFill>
                          <a:effectLst/>
                        </a:rPr>
                        <a:t>Swiss Re</a:t>
                      </a:r>
                    </a:p>
                  </a:txBody>
                  <a:tcPr marL="110509" marR="66306" marT="66306" marB="66306" anchor="ctr"/>
                </a:tc>
                <a:tc>
                  <a:txBody>
                    <a:bodyPr/>
                    <a:lstStyle/>
                    <a:p>
                      <a:r>
                        <a:rPr lang="fr-FR" sz="2400">
                          <a:solidFill>
                            <a:schemeClr val="tx1">
                              <a:lumMod val="85000"/>
                              <a:lumOff val="15000"/>
                            </a:schemeClr>
                          </a:solidFill>
                          <a:effectLst/>
                        </a:rPr>
                        <a:t>$362m</a:t>
                      </a:r>
                    </a:p>
                  </a:txBody>
                  <a:tcPr marL="110509" marR="66306" marT="66306" marB="66306" anchor="ctr"/>
                </a:tc>
                <a:tc>
                  <a:txBody>
                    <a:bodyPr/>
                    <a:lstStyle/>
                    <a:p>
                      <a:r>
                        <a:rPr lang="fr-FR" sz="2400">
                          <a:solidFill>
                            <a:schemeClr val="tx1">
                              <a:lumMod val="85000"/>
                              <a:lumOff val="15000"/>
                            </a:schemeClr>
                          </a:solidFill>
                          <a:effectLst/>
                        </a:rPr>
                        <a:t>Apr 2005</a:t>
                      </a:r>
                    </a:p>
                  </a:txBody>
                  <a:tcPr marL="110509" marR="66306" marT="66306" marB="66306" anchor="ctr"/>
                </a:tc>
                <a:tc>
                  <a:txBody>
                    <a:bodyPr/>
                    <a:lstStyle/>
                    <a:p>
                      <a:r>
                        <a:rPr lang="fr-FR" sz="2400" dirty="0">
                          <a:solidFill>
                            <a:schemeClr val="tx1">
                              <a:lumMod val="85000"/>
                              <a:lumOff val="15000"/>
                            </a:schemeClr>
                          </a:solidFill>
                          <a:effectLst/>
                        </a:rPr>
                        <a:t>5 ans</a:t>
                      </a:r>
                    </a:p>
                  </a:txBody>
                  <a:tcPr marL="110509" marR="66306" marT="66306" marB="66306" anchor="ctr"/>
                </a:tc>
                <a:extLst>
                  <a:ext uri="{0D108BD9-81ED-4DB2-BD59-A6C34878D82A}">
                    <a16:rowId xmlns:a16="http://schemas.microsoft.com/office/drawing/2014/main" val="3673127395"/>
                  </a:ext>
                </a:extLst>
              </a:tr>
              <a:tr h="551320">
                <a:tc>
                  <a:txBody>
                    <a:bodyPr/>
                    <a:lstStyle/>
                    <a:p>
                      <a:r>
                        <a:rPr lang="fr-FR" sz="2400" u="none" strike="noStrike" dirty="0">
                          <a:solidFill>
                            <a:srgbClr val="FF0000"/>
                          </a:solidFill>
                          <a:effectLst/>
                          <a:hlinkClick r:id="rId14">
                            <a:extLst>
                              <a:ext uri="{A12FA001-AC4F-418D-AE19-62706E023703}">
                                <ahyp:hlinkClr xmlns:ahyp="http://schemas.microsoft.com/office/drawing/2018/hyperlinkcolor" val="tx"/>
                              </a:ext>
                            </a:extLst>
                          </a:hlinkClick>
                        </a:rPr>
                        <a:t>Vita Capital Ltd.</a:t>
                      </a:r>
                      <a:endParaRPr lang="fr-FR" sz="2400" dirty="0">
                        <a:solidFill>
                          <a:srgbClr val="FF0000"/>
                        </a:solidFill>
                        <a:effectLst/>
                      </a:endParaRPr>
                    </a:p>
                  </a:txBody>
                  <a:tcPr marL="110509" marR="66306" marT="66306" marB="66306" anchor="ctr"/>
                </a:tc>
                <a:tc>
                  <a:txBody>
                    <a:bodyPr/>
                    <a:lstStyle/>
                    <a:p>
                      <a:r>
                        <a:rPr lang="fr-FR" sz="2400">
                          <a:solidFill>
                            <a:srgbClr val="FF0000"/>
                          </a:solidFill>
                          <a:effectLst/>
                        </a:rPr>
                        <a:t>Swiss Re</a:t>
                      </a:r>
                    </a:p>
                  </a:txBody>
                  <a:tcPr marL="110509" marR="66306" marT="66306" marB="66306" anchor="ctr"/>
                </a:tc>
                <a:tc>
                  <a:txBody>
                    <a:bodyPr/>
                    <a:lstStyle/>
                    <a:p>
                      <a:r>
                        <a:rPr lang="fr-FR" sz="2400" dirty="0">
                          <a:solidFill>
                            <a:srgbClr val="FF0000"/>
                          </a:solidFill>
                          <a:effectLst/>
                        </a:rPr>
                        <a:t>$400m</a:t>
                      </a:r>
                    </a:p>
                  </a:txBody>
                  <a:tcPr marL="110509" marR="66306" marT="66306" marB="66306" anchor="ctr"/>
                </a:tc>
                <a:tc>
                  <a:txBody>
                    <a:bodyPr/>
                    <a:lstStyle/>
                    <a:p>
                      <a:r>
                        <a:rPr lang="fr-FR" sz="2400" dirty="0" err="1">
                          <a:solidFill>
                            <a:srgbClr val="FF0000"/>
                          </a:solidFill>
                          <a:effectLst/>
                        </a:rPr>
                        <a:t>Dec</a:t>
                      </a:r>
                      <a:r>
                        <a:rPr lang="fr-FR" sz="2400" dirty="0">
                          <a:solidFill>
                            <a:srgbClr val="FF0000"/>
                          </a:solidFill>
                          <a:effectLst/>
                        </a:rPr>
                        <a:t> 2003</a:t>
                      </a:r>
                    </a:p>
                  </a:txBody>
                  <a:tcPr marL="110509" marR="66306" marT="66306" marB="66306" anchor="ctr"/>
                </a:tc>
                <a:tc>
                  <a:txBody>
                    <a:bodyPr/>
                    <a:lstStyle/>
                    <a:p>
                      <a:r>
                        <a:rPr lang="fr-FR" sz="2400" dirty="0">
                          <a:solidFill>
                            <a:srgbClr val="FF0000"/>
                          </a:solidFill>
                          <a:effectLst/>
                        </a:rPr>
                        <a:t>3 ans </a:t>
                      </a:r>
                    </a:p>
                  </a:txBody>
                  <a:tcPr marL="110509" marR="66306" marT="66306" marB="66306" anchor="ctr"/>
                </a:tc>
                <a:extLst>
                  <a:ext uri="{0D108BD9-81ED-4DB2-BD59-A6C34878D82A}">
                    <a16:rowId xmlns:a16="http://schemas.microsoft.com/office/drawing/2014/main" val="3231739897"/>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48"/>
        <p:cNvGrpSpPr/>
        <p:nvPr/>
      </p:nvGrpSpPr>
      <p:grpSpPr>
        <a:xfrm>
          <a:off x="0" y="0"/>
          <a:ext cx="0" cy="0"/>
          <a:chOff x="0" y="0"/>
          <a:chExt cx="0" cy="0"/>
        </a:xfrm>
      </p:grpSpPr>
      <p:cxnSp>
        <p:nvCxnSpPr>
          <p:cNvPr id="149" name="Google Shape;149;p19"/>
          <p:cNvCxnSpPr/>
          <p:nvPr/>
        </p:nvCxnSpPr>
        <p:spPr>
          <a:xfrm>
            <a:off x="9560914" y="1870371"/>
            <a:ext cx="7698386" cy="0"/>
          </a:xfrm>
          <a:prstGeom prst="straightConnector1">
            <a:avLst/>
          </a:prstGeom>
          <a:noFill/>
          <a:ln w="9525" cap="rnd" cmpd="sng">
            <a:solidFill>
              <a:srgbClr val="FFFFFF"/>
            </a:solidFill>
            <a:prstDash val="solid"/>
            <a:round/>
            <a:headEnd type="none" w="sm" len="sm"/>
            <a:tailEnd type="none" w="sm" len="sm"/>
          </a:ln>
        </p:spPr>
      </p:cxnSp>
      <p:cxnSp>
        <p:nvCxnSpPr>
          <p:cNvPr id="150" name="Google Shape;150;p19"/>
          <p:cNvCxnSpPr/>
          <p:nvPr/>
        </p:nvCxnSpPr>
        <p:spPr>
          <a:xfrm>
            <a:off x="9560914" y="8407104"/>
            <a:ext cx="7698386" cy="0"/>
          </a:xfrm>
          <a:prstGeom prst="straightConnector1">
            <a:avLst/>
          </a:prstGeom>
          <a:noFill/>
          <a:ln w="9525" cap="rnd" cmpd="sng">
            <a:solidFill>
              <a:srgbClr val="FFFFFF"/>
            </a:solidFill>
            <a:prstDash val="solid"/>
            <a:round/>
            <a:headEnd type="none" w="sm" len="sm"/>
            <a:tailEnd type="none" w="sm" len="sm"/>
          </a:ln>
        </p:spPr>
      </p:cxnSp>
      <p:sp>
        <p:nvSpPr>
          <p:cNvPr id="151" name="Google Shape;151;p19"/>
          <p:cNvSpPr txBox="1"/>
          <p:nvPr/>
        </p:nvSpPr>
        <p:spPr>
          <a:xfrm>
            <a:off x="9560914" y="2924228"/>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a:solidFill>
                  <a:srgbClr val="CD4E18"/>
                </a:solidFill>
                <a:latin typeface="DM Sans"/>
                <a:ea typeface="DM Sans"/>
                <a:cs typeface="DM Sans"/>
                <a:sym typeface="DM Sans"/>
              </a:rPr>
              <a:t>0</a:t>
            </a:r>
            <a:r>
              <a:rPr lang="en-US" sz="3000" b="1" u="none">
                <a:solidFill>
                  <a:srgbClr val="CD4E18"/>
                </a:solidFill>
                <a:latin typeface="DM Sans"/>
                <a:ea typeface="DM Sans"/>
                <a:cs typeface="DM Sans"/>
                <a:sym typeface="DM Sans"/>
              </a:rPr>
              <a:t>1</a:t>
            </a:r>
            <a:endParaRPr/>
          </a:p>
        </p:txBody>
      </p:sp>
      <p:sp>
        <p:nvSpPr>
          <p:cNvPr id="152" name="Google Shape;152;p19"/>
          <p:cNvSpPr txBox="1"/>
          <p:nvPr/>
        </p:nvSpPr>
        <p:spPr>
          <a:xfrm>
            <a:off x="9560914" y="5334639"/>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u="none">
                <a:solidFill>
                  <a:srgbClr val="CD4E18"/>
                </a:solidFill>
                <a:latin typeface="DM Sans"/>
                <a:ea typeface="DM Sans"/>
                <a:cs typeface="DM Sans"/>
                <a:sym typeface="DM Sans"/>
              </a:rPr>
              <a:t>02</a:t>
            </a:r>
            <a:endParaRPr/>
          </a:p>
        </p:txBody>
      </p:sp>
      <p:sp>
        <p:nvSpPr>
          <p:cNvPr id="153" name="Google Shape;153;p19"/>
          <p:cNvSpPr txBox="1"/>
          <p:nvPr/>
        </p:nvSpPr>
        <p:spPr>
          <a:xfrm>
            <a:off x="11009394" y="2946453"/>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Le risque de surmortalité en assurance</a:t>
            </a:r>
            <a:endParaRPr/>
          </a:p>
        </p:txBody>
      </p:sp>
      <p:sp>
        <p:nvSpPr>
          <p:cNvPr id="154" name="Google Shape;154;p19"/>
          <p:cNvSpPr txBox="1"/>
          <p:nvPr/>
        </p:nvSpPr>
        <p:spPr>
          <a:xfrm>
            <a:off x="11009394" y="5356864"/>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3 émissions de Mortality bonds : </a:t>
            </a:r>
            <a:endParaRPr/>
          </a:p>
        </p:txBody>
      </p:sp>
      <p:sp>
        <p:nvSpPr>
          <p:cNvPr id="155" name="Google Shape;155;p19"/>
          <p:cNvSpPr txBox="1"/>
          <p:nvPr/>
        </p:nvSpPr>
        <p:spPr>
          <a:xfrm>
            <a:off x="11009394" y="6036260"/>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Swiss Re : VITA 1</a:t>
            </a:r>
            <a:endParaRPr/>
          </a:p>
        </p:txBody>
      </p:sp>
      <p:sp>
        <p:nvSpPr>
          <p:cNvPr id="156" name="Google Shape;156;p19"/>
          <p:cNvSpPr txBox="1"/>
          <p:nvPr/>
        </p:nvSpPr>
        <p:spPr>
          <a:xfrm>
            <a:off x="11009394" y="6447246"/>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545454"/>
                </a:solidFill>
                <a:latin typeface="Poppins Light"/>
                <a:ea typeface="Poppins Light"/>
                <a:cs typeface="Poppins Light"/>
                <a:sym typeface="Poppins Light"/>
              </a:rPr>
              <a:t>AXA : Osiris</a:t>
            </a:r>
            <a:endParaRPr/>
          </a:p>
        </p:txBody>
      </p:sp>
      <p:sp>
        <p:nvSpPr>
          <p:cNvPr id="157" name="Google Shape;157;p19"/>
          <p:cNvSpPr txBox="1"/>
          <p:nvPr/>
        </p:nvSpPr>
        <p:spPr>
          <a:xfrm>
            <a:off x="11009394" y="6876434"/>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545454"/>
                </a:solidFill>
                <a:latin typeface="Poppins Light"/>
                <a:ea typeface="Poppins Light"/>
                <a:cs typeface="Poppins Light"/>
                <a:sym typeface="Poppins Light"/>
              </a:rPr>
              <a:t>Scor : ATLAS IX Capital Limited</a:t>
            </a:r>
            <a:endParaRPr/>
          </a:p>
        </p:txBody>
      </p:sp>
      <p:sp>
        <p:nvSpPr>
          <p:cNvPr id="158" name="Google Shape;158;p19"/>
          <p:cNvSpPr/>
          <p:nvPr/>
        </p:nvSpPr>
        <p:spPr>
          <a:xfrm>
            <a:off x="2457452" y="3014328"/>
            <a:ext cx="4805606" cy="4114800"/>
          </a:xfrm>
          <a:custGeom>
            <a:avLst/>
            <a:gdLst/>
            <a:ahLst/>
            <a:cxnLst/>
            <a:rect l="l" t="t" r="r" b="b"/>
            <a:pathLst>
              <a:path w="4805606" h="4114800" extrusionOk="0">
                <a:moveTo>
                  <a:pt x="0" y="0"/>
                </a:moveTo>
                <a:lnTo>
                  <a:pt x="4805606" y="0"/>
                </a:lnTo>
                <a:lnTo>
                  <a:pt x="4805606"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9" name="Google Shape;159;p19"/>
          <p:cNvSpPr txBox="1">
            <a:spLocks noGrp="1"/>
          </p:cNvSpPr>
          <p:nvPr>
            <p:ph type="sldNum" idx="12"/>
          </p:nvPr>
        </p:nvSpPr>
        <p:spPr>
          <a:xfrm>
            <a:off x="15649575" y="9489525"/>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300"/>
              <a:t>6</a:t>
            </a:fld>
            <a:endParaRPr sz="23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64"/>
        <p:cNvGrpSpPr/>
        <p:nvPr/>
      </p:nvGrpSpPr>
      <p:grpSpPr>
        <a:xfrm>
          <a:off x="0" y="0"/>
          <a:ext cx="0" cy="0"/>
          <a:chOff x="0" y="0"/>
          <a:chExt cx="0" cy="0"/>
        </a:xfrm>
      </p:grpSpPr>
      <p:sp>
        <p:nvSpPr>
          <p:cNvPr id="166" name="Google Shape;166;p20"/>
          <p:cNvSpPr/>
          <p:nvPr/>
        </p:nvSpPr>
        <p:spPr>
          <a:xfrm>
            <a:off x="9816035" y="1427666"/>
            <a:ext cx="5956116" cy="1519992"/>
          </a:xfrm>
          <a:custGeom>
            <a:avLst/>
            <a:gdLst/>
            <a:ahLst/>
            <a:cxnLst/>
            <a:rect l="l" t="t" r="r" b="b"/>
            <a:pathLst>
              <a:path w="5956116" h="1519992" extrusionOk="0">
                <a:moveTo>
                  <a:pt x="0" y="0"/>
                </a:moveTo>
                <a:lnTo>
                  <a:pt x="5956116" y="0"/>
                </a:lnTo>
                <a:lnTo>
                  <a:pt x="5956116" y="1519992"/>
                </a:lnTo>
                <a:lnTo>
                  <a:pt x="0" y="1519992"/>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7" name="Google Shape;167;p20"/>
          <p:cNvSpPr/>
          <p:nvPr/>
        </p:nvSpPr>
        <p:spPr>
          <a:xfrm>
            <a:off x="9814324" y="4533424"/>
            <a:ext cx="5959543" cy="1052136"/>
          </a:xfrm>
          <a:custGeom>
            <a:avLst/>
            <a:gdLst/>
            <a:ahLst/>
            <a:cxnLst/>
            <a:rect l="l" t="t" r="r" b="b"/>
            <a:pathLst>
              <a:path w="5543761" h="897344" extrusionOk="0">
                <a:moveTo>
                  <a:pt x="0" y="0"/>
                </a:moveTo>
                <a:lnTo>
                  <a:pt x="5543761" y="0"/>
                </a:lnTo>
                <a:lnTo>
                  <a:pt x="5543761" y="897344"/>
                </a:lnTo>
                <a:lnTo>
                  <a:pt x="0" y="897344"/>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8" name="Google Shape;168;p20"/>
          <p:cNvSpPr txBox="1"/>
          <p:nvPr/>
        </p:nvSpPr>
        <p:spPr>
          <a:xfrm>
            <a:off x="694448" y="419136"/>
            <a:ext cx="10598315" cy="94293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200" b="1">
                <a:solidFill>
                  <a:srgbClr val="000000"/>
                </a:solidFill>
                <a:latin typeface="DM Sans"/>
                <a:ea typeface="DM Sans"/>
                <a:cs typeface="DM Sans"/>
                <a:sym typeface="DM Sans"/>
              </a:rPr>
              <a:t>Cas 1 : Swiss Re Vita 1</a:t>
            </a:r>
            <a:endParaRPr/>
          </a:p>
        </p:txBody>
      </p:sp>
      <p:sp>
        <p:nvSpPr>
          <p:cNvPr id="169" name="Google Shape;169;p20"/>
          <p:cNvSpPr txBox="1"/>
          <p:nvPr/>
        </p:nvSpPr>
        <p:spPr>
          <a:xfrm>
            <a:off x="9816035" y="3293036"/>
            <a:ext cx="6434498" cy="1409592"/>
          </a:xfrm>
          <a:prstGeom prst="rect">
            <a:avLst/>
          </a:prstGeom>
          <a:noFill/>
          <a:ln>
            <a:noFill/>
          </a:ln>
        </p:spPr>
        <p:txBody>
          <a:bodyPr spcFirstLastPara="1" wrap="square" lIns="0" tIns="0" rIns="0" bIns="0" anchor="t" anchorCtr="0">
            <a:spAutoFit/>
          </a:bodyPr>
          <a:lstStyle/>
          <a:p>
            <a:pPr marL="0" marR="0" lvl="0" indent="0" algn="l" rtl="0">
              <a:lnSpc>
                <a:spcPct val="120006"/>
              </a:lnSpc>
              <a:spcBef>
                <a:spcPts val="0"/>
              </a:spcBef>
              <a:spcAft>
                <a:spcPts val="0"/>
              </a:spcAft>
              <a:buNone/>
            </a:pPr>
            <a:r>
              <a:rPr lang="en-US" sz="3099" b="1">
                <a:solidFill>
                  <a:srgbClr val="000000"/>
                </a:solidFill>
                <a:latin typeface="DM Sans"/>
                <a:ea typeface="DM Sans"/>
                <a:cs typeface="DM Sans"/>
                <a:sym typeface="DM Sans"/>
              </a:rPr>
              <a:t>Construction de l’indice de mortalité</a:t>
            </a:r>
            <a:endParaRPr/>
          </a:p>
          <a:p>
            <a:pPr marL="0" marR="0" lvl="0" indent="0" algn="l" rtl="0">
              <a:lnSpc>
                <a:spcPct val="120006"/>
              </a:lnSpc>
              <a:spcBef>
                <a:spcPts val="0"/>
              </a:spcBef>
              <a:spcAft>
                <a:spcPts val="0"/>
              </a:spcAft>
              <a:buNone/>
            </a:pPr>
            <a:endParaRPr sz="3099" b="1">
              <a:solidFill>
                <a:srgbClr val="000000"/>
              </a:solidFill>
              <a:latin typeface="DM Sans"/>
              <a:ea typeface="DM Sans"/>
              <a:cs typeface="DM Sans"/>
              <a:sym typeface="DM Sans"/>
            </a:endParaRPr>
          </a:p>
        </p:txBody>
      </p:sp>
      <p:sp>
        <p:nvSpPr>
          <p:cNvPr id="170" name="Google Shape;170;p20"/>
          <p:cNvSpPr/>
          <p:nvPr/>
        </p:nvSpPr>
        <p:spPr>
          <a:xfrm>
            <a:off x="15995823" y="419136"/>
            <a:ext cx="1625910" cy="1625910"/>
          </a:xfrm>
          <a:custGeom>
            <a:avLst/>
            <a:gdLst/>
            <a:ahLst/>
            <a:cxnLst/>
            <a:rect l="l" t="t" r="r" b="b"/>
            <a:pathLst>
              <a:path w="1625910" h="1625910" extrusionOk="0">
                <a:moveTo>
                  <a:pt x="0" y="0"/>
                </a:moveTo>
                <a:lnTo>
                  <a:pt x="1625909" y="0"/>
                </a:lnTo>
                <a:lnTo>
                  <a:pt x="1625909" y="1625910"/>
                </a:lnTo>
                <a:lnTo>
                  <a:pt x="0" y="1625910"/>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1" name="Google Shape;171;p20"/>
          <p:cNvPicPr preferRelativeResize="0"/>
          <p:nvPr/>
        </p:nvPicPr>
        <p:blipFill>
          <a:blip r:embed="rId6">
            <a:alphaModFix/>
          </a:blip>
          <a:stretch>
            <a:fillRect/>
          </a:stretch>
        </p:blipFill>
        <p:spPr>
          <a:xfrm>
            <a:off x="9691990" y="5729950"/>
            <a:ext cx="6204174" cy="3785524"/>
          </a:xfrm>
          <a:prstGeom prst="rect">
            <a:avLst/>
          </a:prstGeom>
          <a:noFill/>
          <a:ln>
            <a:noFill/>
          </a:ln>
        </p:spPr>
      </p:pic>
      <p:cxnSp>
        <p:nvCxnSpPr>
          <p:cNvPr id="172" name="Google Shape;172;p20"/>
          <p:cNvCxnSpPr/>
          <p:nvPr/>
        </p:nvCxnSpPr>
        <p:spPr>
          <a:xfrm>
            <a:off x="722850" y="1427687"/>
            <a:ext cx="7698300" cy="0"/>
          </a:xfrm>
          <a:prstGeom prst="straightConnector1">
            <a:avLst/>
          </a:prstGeom>
          <a:noFill/>
          <a:ln w="9525" cap="rnd" cmpd="sng">
            <a:solidFill>
              <a:srgbClr val="373737"/>
            </a:solidFill>
            <a:prstDash val="solid"/>
            <a:round/>
            <a:headEnd type="none" w="sm" len="sm"/>
            <a:tailEnd type="none" w="sm" len="sm"/>
          </a:ln>
        </p:spPr>
      </p:cxnSp>
      <p:cxnSp>
        <p:nvCxnSpPr>
          <p:cNvPr id="173" name="Google Shape;173;p20"/>
          <p:cNvCxnSpPr/>
          <p:nvPr/>
        </p:nvCxnSpPr>
        <p:spPr>
          <a:xfrm>
            <a:off x="9814300" y="4389037"/>
            <a:ext cx="7698300" cy="0"/>
          </a:xfrm>
          <a:prstGeom prst="straightConnector1">
            <a:avLst/>
          </a:prstGeom>
          <a:noFill/>
          <a:ln w="9525" cap="rnd" cmpd="sng">
            <a:solidFill>
              <a:srgbClr val="373737"/>
            </a:solidFill>
            <a:prstDash val="solid"/>
            <a:round/>
            <a:headEnd type="none" w="sm" len="sm"/>
            <a:tailEnd type="none" w="sm" len="sm"/>
          </a:ln>
        </p:spPr>
      </p:cxnSp>
      <p:sp>
        <p:nvSpPr>
          <p:cNvPr id="174" name="Google Shape;174;p20"/>
          <p:cNvSpPr txBox="1">
            <a:spLocks noGrp="1"/>
          </p:cNvSpPr>
          <p:nvPr>
            <p:ph type="sldNum" idx="12"/>
          </p:nvPr>
        </p:nvSpPr>
        <p:spPr>
          <a:xfrm>
            <a:off x="15741975" y="9515475"/>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500"/>
              <a:t>7</a:t>
            </a:fld>
            <a:endParaRPr sz="2500"/>
          </a:p>
        </p:txBody>
      </p:sp>
      <mc:AlternateContent xmlns:mc="http://schemas.openxmlformats.org/markup-compatibility/2006" xmlns:a14="http://schemas.microsoft.com/office/drawing/2010/main">
        <mc:Choice Requires="a14">
          <p:graphicFrame>
            <p:nvGraphicFramePr>
              <p:cNvPr id="2" name="Espace réservé du contenu 2">
                <a:extLst>
                  <a:ext uri="{FF2B5EF4-FFF2-40B4-BE49-F238E27FC236}">
                    <a16:creationId xmlns:a16="http://schemas.microsoft.com/office/drawing/2014/main" id="{DA754D3C-D09E-F289-C6E6-0ACF2B4EB4A1}"/>
                  </a:ext>
                </a:extLst>
              </p:cNvPr>
              <p:cNvGraphicFramePr>
                <a:graphicFrameLocks/>
              </p:cNvGraphicFramePr>
              <p:nvPr>
                <p:extLst>
                  <p:ext uri="{D42A27DB-BD31-4B8C-83A1-F6EECF244321}">
                    <p14:modId xmlns:p14="http://schemas.microsoft.com/office/powerpoint/2010/main" val="992894936"/>
                  </p:ext>
                </p:extLst>
              </p:nvPr>
            </p:nvGraphicFramePr>
            <p:xfrm>
              <a:off x="472636" y="2554780"/>
              <a:ext cx="8671364" cy="6386286"/>
            </p:xfrm>
            <a:graphic>
              <a:graphicData uri="http://schemas.openxmlformats.org/drawingml/2006/table">
                <a:tbl>
                  <a:tblPr firstRow="1" bandRow="1">
                    <a:tableStyleId>{5C22544A-7EE6-4342-B048-85BDC9FD1C3A}</a:tableStyleId>
                  </a:tblPr>
                  <a:tblGrid>
                    <a:gridCol w="3530825">
                      <a:extLst>
                        <a:ext uri="{9D8B030D-6E8A-4147-A177-3AD203B41FA5}">
                          <a16:colId xmlns:a16="http://schemas.microsoft.com/office/drawing/2014/main" val="189183094"/>
                        </a:ext>
                      </a:extLst>
                    </a:gridCol>
                    <a:gridCol w="5140539">
                      <a:extLst>
                        <a:ext uri="{9D8B030D-6E8A-4147-A177-3AD203B41FA5}">
                          <a16:colId xmlns:a16="http://schemas.microsoft.com/office/drawing/2014/main" val="1672438557"/>
                        </a:ext>
                      </a:extLst>
                    </a:gridCol>
                  </a:tblGrid>
                  <a:tr h="651879">
                    <a:tc gridSpan="2">
                      <a:txBody>
                        <a:bodyPr/>
                        <a:lstStyle/>
                        <a:p>
                          <a:pPr algn="ctr"/>
                          <a:r>
                            <a:rPr lang="fr-FR" sz="2400" dirty="0"/>
                            <a:t>Caractéristique de l’</a:t>
                          </a:r>
                          <a:r>
                            <a:rPr lang="fr-FR" sz="2400" dirty="0" err="1"/>
                            <a:t>emission</a:t>
                          </a:r>
                          <a:endParaRPr lang="fr-FR" sz="2400" dirty="0"/>
                        </a:p>
                      </a:txBody>
                      <a:tcPr/>
                    </a:tc>
                    <a:tc hMerge="1">
                      <a:txBody>
                        <a:bodyPr/>
                        <a:lstStyle/>
                        <a:p>
                          <a:endParaRPr lang="fr-FR" dirty="0"/>
                        </a:p>
                      </a:txBody>
                      <a:tcPr/>
                    </a:tc>
                    <a:extLst>
                      <a:ext uri="{0D108BD9-81ED-4DB2-BD59-A6C34878D82A}">
                        <a16:rowId xmlns:a16="http://schemas.microsoft.com/office/drawing/2014/main" val="2969914954"/>
                      </a:ext>
                    </a:extLst>
                  </a:tr>
                  <a:tr h="651879">
                    <a:tc>
                      <a:txBody>
                        <a:bodyPr/>
                        <a:lstStyle/>
                        <a:p>
                          <a:r>
                            <a:rPr lang="fr-FR" sz="2400" dirty="0"/>
                            <a:t>Emetteur</a:t>
                          </a:r>
                        </a:p>
                      </a:txBody>
                      <a:tcPr/>
                    </a:tc>
                    <a:tc>
                      <a:txBody>
                        <a:bodyPr/>
                        <a:lstStyle/>
                        <a:p>
                          <a:r>
                            <a:rPr lang="fr-FR" sz="2400" dirty="0" err="1"/>
                            <a:t>Swiss</a:t>
                          </a:r>
                          <a:r>
                            <a:rPr lang="fr-FR" sz="2400" dirty="0"/>
                            <a:t> Re</a:t>
                          </a:r>
                        </a:p>
                      </a:txBody>
                      <a:tcPr/>
                    </a:tc>
                    <a:extLst>
                      <a:ext uri="{0D108BD9-81ED-4DB2-BD59-A6C34878D82A}">
                        <a16:rowId xmlns:a16="http://schemas.microsoft.com/office/drawing/2014/main" val="3547946011"/>
                      </a:ext>
                    </a:extLst>
                  </a:tr>
                  <a:tr h="651879">
                    <a:tc>
                      <a:txBody>
                        <a:bodyPr/>
                        <a:lstStyle/>
                        <a:p>
                          <a:r>
                            <a:rPr lang="fr-FR" sz="2400" dirty="0"/>
                            <a:t>SPV</a:t>
                          </a:r>
                        </a:p>
                      </a:txBody>
                      <a:tcPr/>
                    </a:tc>
                    <a:tc>
                      <a:txBody>
                        <a:bodyPr/>
                        <a:lstStyle/>
                        <a:p>
                          <a:r>
                            <a:rPr lang="fr-FR" sz="2400" dirty="0"/>
                            <a:t>Vita Capital 1</a:t>
                          </a:r>
                        </a:p>
                      </a:txBody>
                      <a:tcPr/>
                    </a:tc>
                    <a:extLst>
                      <a:ext uri="{0D108BD9-81ED-4DB2-BD59-A6C34878D82A}">
                        <a16:rowId xmlns:a16="http://schemas.microsoft.com/office/drawing/2014/main" val="2848422058"/>
                      </a:ext>
                    </a:extLst>
                  </a:tr>
                  <a:tr h="651879">
                    <a:tc>
                      <a:txBody>
                        <a:bodyPr/>
                        <a:lstStyle/>
                        <a:p>
                          <a:r>
                            <a:rPr lang="fr-FR" sz="2400" dirty="0"/>
                            <a:t>Maturité</a:t>
                          </a:r>
                        </a:p>
                      </a:txBody>
                      <a:tcPr/>
                    </a:tc>
                    <a:tc>
                      <a:txBody>
                        <a:bodyPr/>
                        <a:lstStyle/>
                        <a:p>
                          <a:r>
                            <a:rPr lang="fr-FR" sz="2400" dirty="0"/>
                            <a:t>3 ans</a:t>
                          </a:r>
                        </a:p>
                      </a:txBody>
                      <a:tcPr/>
                    </a:tc>
                    <a:extLst>
                      <a:ext uri="{0D108BD9-81ED-4DB2-BD59-A6C34878D82A}">
                        <a16:rowId xmlns:a16="http://schemas.microsoft.com/office/drawing/2014/main" val="3873616071"/>
                      </a:ext>
                    </a:extLst>
                  </a:tr>
                  <a:tr h="651879">
                    <a:tc>
                      <a:txBody>
                        <a:bodyPr/>
                        <a:lstStyle/>
                        <a:p>
                          <a:r>
                            <a:rPr lang="fr-FR" sz="2400" dirty="0"/>
                            <a:t>Date d’émission</a:t>
                          </a:r>
                        </a:p>
                      </a:txBody>
                      <a:tcPr/>
                    </a:tc>
                    <a:tc>
                      <a:txBody>
                        <a:bodyPr/>
                        <a:lstStyle/>
                        <a:p>
                          <a:r>
                            <a:rPr lang="fr-FR" sz="2400" dirty="0"/>
                            <a:t>Décembre 2003</a:t>
                          </a:r>
                        </a:p>
                      </a:txBody>
                      <a:tcPr/>
                    </a:tc>
                    <a:extLst>
                      <a:ext uri="{0D108BD9-81ED-4DB2-BD59-A6C34878D82A}">
                        <a16:rowId xmlns:a16="http://schemas.microsoft.com/office/drawing/2014/main" val="1389797330"/>
                      </a:ext>
                    </a:extLst>
                  </a:tr>
                  <a:tr h="651879">
                    <a:tc>
                      <a:txBody>
                        <a:bodyPr/>
                        <a:lstStyle/>
                        <a:p>
                          <a:r>
                            <a:rPr lang="fr-FR" sz="2400" dirty="0"/>
                            <a:t>Principal</a:t>
                          </a:r>
                        </a:p>
                      </a:txBody>
                      <a:tcPr/>
                    </a:tc>
                    <a:tc>
                      <a:txBody>
                        <a:bodyPr/>
                        <a:lstStyle/>
                        <a:p>
                          <a:r>
                            <a:rPr lang="fr-FR" sz="2400" dirty="0"/>
                            <a:t>$400m</a:t>
                          </a:r>
                        </a:p>
                      </a:txBody>
                      <a:tcPr/>
                    </a:tc>
                    <a:extLst>
                      <a:ext uri="{0D108BD9-81ED-4DB2-BD59-A6C34878D82A}">
                        <a16:rowId xmlns:a16="http://schemas.microsoft.com/office/drawing/2014/main" val="210064497"/>
                      </a:ext>
                    </a:extLst>
                  </a:tr>
                  <a:tr h="741207">
                    <a:tc>
                      <a:txBody>
                        <a:bodyPr/>
                        <a:lstStyle/>
                        <a:p>
                          <a:r>
                            <a:rPr lang="fr-FR" sz="2400" dirty="0"/>
                            <a:t>Coupon trimestriel</a:t>
                          </a:r>
                        </a:p>
                      </a:txBody>
                      <a:tcPr/>
                    </a:tc>
                    <a:tc>
                      <a:txBody>
                        <a:bodyPr/>
                        <a:lstStyle/>
                        <a:p>
                          <a:r>
                            <a:rPr lang="fr-FR" sz="2400" dirty="0"/>
                            <a:t>Taux LIBOR USD – 3mois + 135 pb</a:t>
                          </a:r>
                        </a:p>
                      </a:txBody>
                      <a:tcPr/>
                    </a:tc>
                    <a:extLst>
                      <a:ext uri="{0D108BD9-81ED-4DB2-BD59-A6C34878D82A}">
                        <a16:rowId xmlns:a16="http://schemas.microsoft.com/office/drawing/2014/main" val="249668627"/>
                      </a:ext>
                    </a:extLst>
                  </a:tr>
                  <a:tr h="741207">
                    <a:tc>
                      <a:txBody>
                        <a:bodyPr/>
                        <a:lstStyle/>
                        <a:p>
                          <a:r>
                            <a:rPr lang="fr-FR" sz="2400" dirty="0" err="1"/>
                            <a:t>Mortality</a:t>
                          </a:r>
                          <a:r>
                            <a:rPr lang="fr-FR" sz="2400" dirty="0"/>
                            <a:t> index Trigger </a:t>
                          </a:r>
                          <a:r>
                            <a:rPr lang="fr-FR" sz="2400" dirty="0" err="1"/>
                            <a:t>Level</a:t>
                          </a:r>
                          <a:endParaRPr lang="fr-FR" sz="2400" dirty="0"/>
                        </a:p>
                      </a:txBody>
                      <a:tcPr/>
                    </a:tc>
                    <a:tc>
                      <a:txBody>
                        <a:bodyPr/>
                        <a:lstStyle/>
                        <a:p>
                          <a:r>
                            <a:rPr lang="fr-FR" sz="2400" dirty="0"/>
                            <a:t>1,3 * </a:t>
                          </a:r>
                          <a14:m>
                            <m:oMath xmlns:m="http://schemas.openxmlformats.org/officeDocument/2006/math">
                              <m:sSub>
                                <m:sSubPr>
                                  <m:ctrlPr>
                                    <a:rPr lang="fr-FR" sz="2400" i="1" dirty="0" smtClean="0">
                                      <a:solidFill>
                                        <a:srgbClr val="836967"/>
                                      </a:solidFill>
                                      <a:latin typeface="Cambria Math" panose="02040503050406030204" pitchFamily="18" charset="0"/>
                                    </a:rPr>
                                  </m:ctrlPr>
                                </m:sSubPr>
                                <m:e>
                                  <m:r>
                                    <a:rPr lang="fr-FR" sz="2400" i="1" dirty="0">
                                      <a:latin typeface="Cambria Math" panose="02040503050406030204" pitchFamily="18" charset="0"/>
                                    </a:rPr>
                                    <m:t>𝑞</m:t>
                                  </m:r>
                                </m:e>
                                <m:sub>
                                  <m:r>
                                    <a:rPr lang="fr-FR" sz="2400" b="0" i="1" dirty="0" smtClean="0">
                                      <a:solidFill>
                                        <a:srgbClr val="836967"/>
                                      </a:solidFill>
                                      <a:latin typeface="Cambria Math" panose="02040503050406030204" pitchFamily="18" charset="0"/>
                                    </a:rPr>
                                    <m:t>0</m:t>
                                  </m:r>
                                </m:sub>
                              </m:sSub>
                            </m:oMath>
                          </a14:m>
                          <a:endParaRPr lang="fr-FR" sz="2400" dirty="0"/>
                        </a:p>
                      </a:txBody>
                      <a:tcPr/>
                    </a:tc>
                    <a:extLst>
                      <a:ext uri="{0D108BD9-81ED-4DB2-BD59-A6C34878D82A}">
                        <a16:rowId xmlns:a16="http://schemas.microsoft.com/office/drawing/2014/main" val="2027809908"/>
                      </a:ext>
                    </a:extLst>
                  </a:tr>
                  <a:tr h="910845">
                    <a:tc>
                      <a:txBody>
                        <a:bodyPr/>
                        <a:lstStyle/>
                        <a:p>
                          <a:r>
                            <a:rPr lang="fr-FR" sz="2400" dirty="0" err="1"/>
                            <a:t>Mortality</a:t>
                          </a:r>
                          <a:r>
                            <a:rPr lang="fr-FR" sz="2400" dirty="0"/>
                            <a:t> Index extension </a:t>
                          </a:r>
                          <a:r>
                            <a:rPr lang="fr-FR" sz="2400" dirty="0" err="1"/>
                            <a:t>Level</a:t>
                          </a:r>
                          <a:endParaRPr lang="fr-FR" sz="2400" dirty="0"/>
                        </a:p>
                      </a:txBody>
                      <a:tcPr/>
                    </a:tc>
                    <a:tc>
                      <a:txBody>
                        <a:bodyPr/>
                        <a:lstStyle/>
                        <a:p>
                          <a:r>
                            <a:rPr lang="fr-FR" sz="2400" dirty="0"/>
                            <a:t>1,5 * </a:t>
                          </a:r>
                          <a14:m>
                            <m:oMath xmlns:m="http://schemas.openxmlformats.org/officeDocument/2006/math">
                              <m:sSub>
                                <m:sSubPr>
                                  <m:ctrlPr>
                                    <a:rPr lang="fr-FR" sz="2400" i="1" dirty="0" smtClean="0">
                                      <a:solidFill>
                                        <a:srgbClr val="836967"/>
                                      </a:solidFill>
                                      <a:latin typeface="Cambria Math" panose="02040503050406030204" pitchFamily="18" charset="0"/>
                                    </a:rPr>
                                  </m:ctrlPr>
                                </m:sSubPr>
                                <m:e>
                                  <m:r>
                                    <a:rPr lang="fr-FR" sz="2400" i="1" dirty="0">
                                      <a:latin typeface="Cambria Math" panose="02040503050406030204" pitchFamily="18" charset="0"/>
                                    </a:rPr>
                                    <m:t>𝑞</m:t>
                                  </m:r>
                                </m:e>
                                <m:sub>
                                  <m:r>
                                    <a:rPr lang="fr-FR" sz="2400" b="0" i="1" dirty="0" smtClean="0">
                                      <a:solidFill>
                                        <a:srgbClr val="836967"/>
                                      </a:solidFill>
                                      <a:latin typeface="Cambria Math" panose="02040503050406030204" pitchFamily="18" charset="0"/>
                                    </a:rPr>
                                    <m:t>0</m:t>
                                  </m:r>
                                </m:sub>
                              </m:sSub>
                            </m:oMath>
                          </a14:m>
                          <a:endParaRPr lang="fr-FR" sz="2400" dirty="0"/>
                        </a:p>
                      </a:txBody>
                      <a:tcPr/>
                    </a:tc>
                    <a:extLst>
                      <a:ext uri="{0D108BD9-81ED-4DB2-BD59-A6C34878D82A}">
                        <a16:rowId xmlns:a16="http://schemas.microsoft.com/office/drawing/2014/main" val="3251567599"/>
                      </a:ext>
                    </a:extLst>
                  </a:tr>
                </a:tbl>
              </a:graphicData>
            </a:graphic>
          </p:graphicFrame>
        </mc:Choice>
        <mc:Fallback xmlns="">
          <p:graphicFrame>
            <p:nvGraphicFramePr>
              <p:cNvPr id="2" name="Espace réservé du contenu 2">
                <a:extLst>
                  <a:ext uri="{FF2B5EF4-FFF2-40B4-BE49-F238E27FC236}">
                    <a16:creationId xmlns:a16="http://schemas.microsoft.com/office/drawing/2014/main" id="{DA754D3C-D09E-F289-C6E6-0ACF2B4EB4A1}"/>
                  </a:ext>
                </a:extLst>
              </p:cNvPr>
              <p:cNvGraphicFramePr>
                <a:graphicFrameLocks/>
              </p:cNvGraphicFramePr>
              <p:nvPr>
                <p:extLst>
                  <p:ext uri="{D42A27DB-BD31-4B8C-83A1-F6EECF244321}">
                    <p14:modId xmlns:p14="http://schemas.microsoft.com/office/powerpoint/2010/main" val="992894936"/>
                  </p:ext>
                </p:extLst>
              </p:nvPr>
            </p:nvGraphicFramePr>
            <p:xfrm>
              <a:off x="472636" y="2554780"/>
              <a:ext cx="8671364" cy="6386286"/>
            </p:xfrm>
            <a:graphic>
              <a:graphicData uri="http://schemas.openxmlformats.org/drawingml/2006/table">
                <a:tbl>
                  <a:tblPr firstRow="1" bandRow="1">
                    <a:tableStyleId>{5C22544A-7EE6-4342-B048-85BDC9FD1C3A}</a:tableStyleId>
                  </a:tblPr>
                  <a:tblGrid>
                    <a:gridCol w="3530825">
                      <a:extLst>
                        <a:ext uri="{9D8B030D-6E8A-4147-A177-3AD203B41FA5}">
                          <a16:colId xmlns:a16="http://schemas.microsoft.com/office/drawing/2014/main" val="189183094"/>
                        </a:ext>
                      </a:extLst>
                    </a:gridCol>
                    <a:gridCol w="5140539">
                      <a:extLst>
                        <a:ext uri="{9D8B030D-6E8A-4147-A177-3AD203B41FA5}">
                          <a16:colId xmlns:a16="http://schemas.microsoft.com/office/drawing/2014/main" val="1672438557"/>
                        </a:ext>
                      </a:extLst>
                    </a:gridCol>
                  </a:tblGrid>
                  <a:tr h="651879">
                    <a:tc gridSpan="2">
                      <a:txBody>
                        <a:bodyPr/>
                        <a:lstStyle/>
                        <a:p>
                          <a:pPr algn="ctr"/>
                          <a:r>
                            <a:rPr lang="fr-FR" sz="2400" dirty="0"/>
                            <a:t>Caractéristique de l’</a:t>
                          </a:r>
                          <a:r>
                            <a:rPr lang="fr-FR" sz="2400" dirty="0" err="1"/>
                            <a:t>emission</a:t>
                          </a:r>
                          <a:endParaRPr lang="fr-FR" sz="2400" dirty="0"/>
                        </a:p>
                      </a:txBody>
                      <a:tcPr/>
                    </a:tc>
                    <a:tc hMerge="1">
                      <a:txBody>
                        <a:bodyPr/>
                        <a:lstStyle/>
                        <a:p>
                          <a:endParaRPr lang="fr-FR" dirty="0"/>
                        </a:p>
                      </a:txBody>
                      <a:tcPr/>
                    </a:tc>
                    <a:extLst>
                      <a:ext uri="{0D108BD9-81ED-4DB2-BD59-A6C34878D82A}">
                        <a16:rowId xmlns:a16="http://schemas.microsoft.com/office/drawing/2014/main" val="2969914954"/>
                      </a:ext>
                    </a:extLst>
                  </a:tr>
                  <a:tr h="651879">
                    <a:tc>
                      <a:txBody>
                        <a:bodyPr/>
                        <a:lstStyle/>
                        <a:p>
                          <a:r>
                            <a:rPr lang="fr-FR" sz="2400" dirty="0"/>
                            <a:t>Emetteur</a:t>
                          </a:r>
                        </a:p>
                      </a:txBody>
                      <a:tcPr/>
                    </a:tc>
                    <a:tc>
                      <a:txBody>
                        <a:bodyPr/>
                        <a:lstStyle/>
                        <a:p>
                          <a:r>
                            <a:rPr lang="fr-FR" sz="2400" dirty="0" err="1"/>
                            <a:t>Swiss</a:t>
                          </a:r>
                          <a:r>
                            <a:rPr lang="fr-FR" sz="2400" dirty="0"/>
                            <a:t> Re</a:t>
                          </a:r>
                        </a:p>
                      </a:txBody>
                      <a:tcPr/>
                    </a:tc>
                    <a:extLst>
                      <a:ext uri="{0D108BD9-81ED-4DB2-BD59-A6C34878D82A}">
                        <a16:rowId xmlns:a16="http://schemas.microsoft.com/office/drawing/2014/main" val="3547946011"/>
                      </a:ext>
                    </a:extLst>
                  </a:tr>
                  <a:tr h="651879">
                    <a:tc>
                      <a:txBody>
                        <a:bodyPr/>
                        <a:lstStyle/>
                        <a:p>
                          <a:r>
                            <a:rPr lang="fr-FR" sz="2400" dirty="0"/>
                            <a:t>SPV</a:t>
                          </a:r>
                        </a:p>
                      </a:txBody>
                      <a:tcPr/>
                    </a:tc>
                    <a:tc>
                      <a:txBody>
                        <a:bodyPr/>
                        <a:lstStyle/>
                        <a:p>
                          <a:r>
                            <a:rPr lang="fr-FR" sz="2400" dirty="0"/>
                            <a:t>Vita Capital 1</a:t>
                          </a:r>
                        </a:p>
                      </a:txBody>
                      <a:tcPr/>
                    </a:tc>
                    <a:extLst>
                      <a:ext uri="{0D108BD9-81ED-4DB2-BD59-A6C34878D82A}">
                        <a16:rowId xmlns:a16="http://schemas.microsoft.com/office/drawing/2014/main" val="2848422058"/>
                      </a:ext>
                    </a:extLst>
                  </a:tr>
                  <a:tr h="651879">
                    <a:tc>
                      <a:txBody>
                        <a:bodyPr/>
                        <a:lstStyle/>
                        <a:p>
                          <a:r>
                            <a:rPr lang="fr-FR" sz="2400" dirty="0"/>
                            <a:t>Maturité</a:t>
                          </a:r>
                        </a:p>
                      </a:txBody>
                      <a:tcPr/>
                    </a:tc>
                    <a:tc>
                      <a:txBody>
                        <a:bodyPr/>
                        <a:lstStyle/>
                        <a:p>
                          <a:r>
                            <a:rPr lang="fr-FR" sz="2400" dirty="0"/>
                            <a:t>3 ans</a:t>
                          </a:r>
                        </a:p>
                      </a:txBody>
                      <a:tcPr/>
                    </a:tc>
                    <a:extLst>
                      <a:ext uri="{0D108BD9-81ED-4DB2-BD59-A6C34878D82A}">
                        <a16:rowId xmlns:a16="http://schemas.microsoft.com/office/drawing/2014/main" val="3873616071"/>
                      </a:ext>
                    </a:extLst>
                  </a:tr>
                  <a:tr h="651879">
                    <a:tc>
                      <a:txBody>
                        <a:bodyPr/>
                        <a:lstStyle/>
                        <a:p>
                          <a:r>
                            <a:rPr lang="fr-FR" sz="2400" dirty="0"/>
                            <a:t>Date d’émission</a:t>
                          </a:r>
                        </a:p>
                      </a:txBody>
                      <a:tcPr/>
                    </a:tc>
                    <a:tc>
                      <a:txBody>
                        <a:bodyPr/>
                        <a:lstStyle/>
                        <a:p>
                          <a:r>
                            <a:rPr lang="fr-FR" sz="2400" dirty="0"/>
                            <a:t>Décembre 2003</a:t>
                          </a:r>
                        </a:p>
                      </a:txBody>
                      <a:tcPr/>
                    </a:tc>
                    <a:extLst>
                      <a:ext uri="{0D108BD9-81ED-4DB2-BD59-A6C34878D82A}">
                        <a16:rowId xmlns:a16="http://schemas.microsoft.com/office/drawing/2014/main" val="1389797330"/>
                      </a:ext>
                    </a:extLst>
                  </a:tr>
                  <a:tr h="651879">
                    <a:tc>
                      <a:txBody>
                        <a:bodyPr/>
                        <a:lstStyle/>
                        <a:p>
                          <a:r>
                            <a:rPr lang="fr-FR" sz="2400" dirty="0"/>
                            <a:t>Principal</a:t>
                          </a:r>
                        </a:p>
                      </a:txBody>
                      <a:tcPr/>
                    </a:tc>
                    <a:tc>
                      <a:txBody>
                        <a:bodyPr/>
                        <a:lstStyle/>
                        <a:p>
                          <a:r>
                            <a:rPr lang="fr-FR" sz="2400" dirty="0"/>
                            <a:t>$400m</a:t>
                          </a:r>
                        </a:p>
                      </a:txBody>
                      <a:tcPr/>
                    </a:tc>
                    <a:extLst>
                      <a:ext uri="{0D108BD9-81ED-4DB2-BD59-A6C34878D82A}">
                        <a16:rowId xmlns:a16="http://schemas.microsoft.com/office/drawing/2014/main" val="210064497"/>
                      </a:ext>
                    </a:extLst>
                  </a:tr>
                  <a:tr h="741207">
                    <a:tc>
                      <a:txBody>
                        <a:bodyPr/>
                        <a:lstStyle/>
                        <a:p>
                          <a:r>
                            <a:rPr lang="fr-FR" sz="2400" dirty="0"/>
                            <a:t>Coupon trimestriel</a:t>
                          </a:r>
                        </a:p>
                      </a:txBody>
                      <a:tcPr/>
                    </a:tc>
                    <a:tc>
                      <a:txBody>
                        <a:bodyPr/>
                        <a:lstStyle/>
                        <a:p>
                          <a:r>
                            <a:rPr lang="fr-FR" sz="2400" dirty="0"/>
                            <a:t>Taux LIBOR USD – 3mois + 135 pb</a:t>
                          </a:r>
                        </a:p>
                      </a:txBody>
                      <a:tcPr/>
                    </a:tc>
                    <a:extLst>
                      <a:ext uri="{0D108BD9-81ED-4DB2-BD59-A6C34878D82A}">
                        <a16:rowId xmlns:a16="http://schemas.microsoft.com/office/drawing/2014/main" val="249668627"/>
                      </a:ext>
                    </a:extLst>
                  </a:tr>
                  <a:tr h="822960">
                    <a:tc>
                      <a:txBody>
                        <a:bodyPr/>
                        <a:lstStyle/>
                        <a:p>
                          <a:r>
                            <a:rPr lang="fr-FR" sz="2400" dirty="0" err="1"/>
                            <a:t>Mortality</a:t>
                          </a:r>
                          <a:r>
                            <a:rPr lang="fr-FR" sz="2400" dirty="0"/>
                            <a:t> index Trigger </a:t>
                          </a:r>
                          <a:r>
                            <a:rPr lang="fr-FR" sz="2400" dirty="0" err="1"/>
                            <a:t>Level</a:t>
                          </a:r>
                          <a:endParaRPr lang="fr-FR" sz="2400" dirty="0"/>
                        </a:p>
                      </a:txBody>
                      <a:tcPr/>
                    </a:tc>
                    <a:tc>
                      <a:txBody>
                        <a:bodyPr/>
                        <a:lstStyle/>
                        <a:p>
                          <a:endParaRPr lang="fr-FR"/>
                        </a:p>
                      </a:txBody>
                      <a:tcPr>
                        <a:blipFill>
                          <a:blip r:embed="rId7"/>
                          <a:stretch>
                            <a:fillRect l="-68720" t="-566176" r="-592" b="-116176"/>
                          </a:stretch>
                        </a:blipFill>
                      </a:tcPr>
                    </a:tc>
                    <a:extLst>
                      <a:ext uri="{0D108BD9-81ED-4DB2-BD59-A6C34878D82A}">
                        <a16:rowId xmlns:a16="http://schemas.microsoft.com/office/drawing/2014/main" val="2027809908"/>
                      </a:ext>
                    </a:extLst>
                  </a:tr>
                  <a:tr h="910845">
                    <a:tc>
                      <a:txBody>
                        <a:bodyPr/>
                        <a:lstStyle/>
                        <a:p>
                          <a:r>
                            <a:rPr lang="fr-FR" sz="2400" dirty="0" err="1"/>
                            <a:t>Mortality</a:t>
                          </a:r>
                          <a:r>
                            <a:rPr lang="fr-FR" sz="2400" dirty="0"/>
                            <a:t> Index extension </a:t>
                          </a:r>
                          <a:r>
                            <a:rPr lang="fr-FR" sz="2400" dirty="0" err="1"/>
                            <a:t>Level</a:t>
                          </a:r>
                          <a:endParaRPr lang="fr-FR" sz="2400" dirty="0"/>
                        </a:p>
                      </a:txBody>
                      <a:tcPr/>
                    </a:tc>
                    <a:tc>
                      <a:txBody>
                        <a:bodyPr/>
                        <a:lstStyle/>
                        <a:p>
                          <a:endParaRPr lang="fr-FR"/>
                        </a:p>
                      </a:txBody>
                      <a:tcPr>
                        <a:blipFill>
                          <a:blip r:embed="rId7"/>
                          <a:stretch>
                            <a:fillRect l="-68720" t="-608054" r="-592" b="-6040"/>
                          </a:stretch>
                        </a:blipFill>
                      </a:tcPr>
                    </a:tc>
                    <a:extLst>
                      <a:ext uri="{0D108BD9-81ED-4DB2-BD59-A6C34878D82A}">
                        <a16:rowId xmlns:a16="http://schemas.microsoft.com/office/drawing/2014/main" val="3251567599"/>
                      </a:ext>
                    </a:extLst>
                  </a:tr>
                </a:tbl>
              </a:graphicData>
            </a:graphic>
          </p:graphicFrame>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79"/>
        <p:cNvGrpSpPr/>
        <p:nvPr/>
      </p:nvGrpSpPr>
      <p:grpSpPr>
        <a:xfrm>
          <a:off x="0" y="0"/>
          <a:ext cx="0" cy="0"/>
          <a:chOff x="0" y="0"/>
          <a:chExt cx="0" cy="0"/>
        </a:xfrm>
      </p:grpSpPr>
      <p:sp>
        <p:nvSpPr>
          <p:cNvPr id="180" name="Google Shape;180;p21"/>
          <p:cNvSpPr/>
          <p:nvPr/>
        </p:nvSpPr>
        <p:spPr>
          <a:xfrm>
            <a:off x="3456028" y="2768910"/>
            <a:ext cx="11375945" cy="4749181"/>
          </a:xfrm>
          <a:custGeom>
            <a:avLst/>
            <a:gdLst/>
            <a:ahLst/>
            <a:cxnLst/>
            <a:rect l="l" t="t" r="r" b="b"/>
            <a:pathLst>
              <a:path w="11375945" h="4749181" extrusionOk="0">
                <a:moveTo>
                  <a:pt x="0" y="0"/>
                </a:moveTo>
                <a:lnTo>
                  <a:pt x="11375944" y="0"/>
                </a:lnTo>
                <a:lnTo>
                  <a:pt x="11375944" y="4749180"/>
                </a:lnTo>
                <a:lnTo>
                  <a:pt x="0" y="474918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1" name="Google Shape;181;p21"/>
          <p:cNvSpPr/>
          <p:nvPr/>
        </p:nvSpPr>
        <p:spPr>
          <a:xfrm>
            <a:off x="15633390" y="549120"/>
            <a:ext cx="1625910" cy="1625910"/>
          </a:xfrm>
          <a:custGeom>
            <a:avLst/>
            <a:gdLst/>
            <a:ahLst/>
            <a:cxnLst/>
            <a:rect l="l" t="t" r="r" b="b"/>
            <a:pathLst>
              <a:path w="1625910" h="1625910" extrusionOk="0">
                <a:moveTo>
                  <a:pt x="0" y="0"/>
                </a:moveTo>
                <a:lnTo>
                  <a:pt x="1625910" y="0"/>
                </a:lnTo>
                <a:lnTo>
                  <a:pt x="1625910" y="1625910"/>
                </a:lnTo>
                <a:lnTo>
                  <a:pt x="0" y="1625910"/>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2" name="Google Shape;182;p21"/>
          <p:cNvSpPr txBox="1"/>
          <p:nvPr/>
        </p:nvSpPr>
        <p:spPr>
          <a:xfrm>
            <a:off x="694448" y="419136"/>
            <a:ext cx="10598315" cy="942939"/>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en-US" sz="6200" b="1">
                <a:solidFill>
                  <a:srgbClr val="000000"/>
                </a:solidFill>
                <a:latin typeface="DM Sans"/>
                <a:ea typeface="DM Sans"/>
                <a:cs typeface="DM Sans"/>
                <a:sym typeface="DM Sans"/>
              </a:rPr>
              <a:t>Cas 1 : Swiss Re Vita 1</a:t>
            </a:r>
            <a:endParaRPr/>
          </a:p>
        </p:txBody>
      </p:sp>
      <p:cxnSp>
        <p:nvCxnSpPr>
          <p:cNvPr id="183" name="Google Shape;183;p21"/>
          <p:cNvCxnSpPr/>
          <p:nvPr/>
        </p:nvCxnSpPr>
        <p:spPr>
          <a:xfrm>
            <a:off x="1181100" y="1762112"/>
            <a:ext cx="7698300" cy="0"/>
          </a:xfrm>
          <a:prstGeom prst="straightConnector1">
            <a:avLst/>
          </a:prstGeom>
          <a:noFill/>
          <a:ln w="9525" cap="rnd" cmpd="sng">
            <a:solidFill>
              <a:srgbClr val="373737"/>
            </a:solidFill>
            <a:prstDash val="solid"/>
            <a:round/>
            <a:headEnd type="none" w="sm" len="sm"/>
            <a:tailEnd type="none" w="sm" len="sm"/>
          </a:ln>
        </p:spPr>
      </p:cxnSp>
      <p:cxnSp>
        <p:nvCxnSpPr>
          <p:cNvPr id="184" name="Google Shape;184;p21"/>
          <p:cNvCxnSpPr/>
          <p:nvPr/>
        </p:nvCxnSpPr>
        <p:spPr>
          <a:xfrm>
            <a:off x="1181100" y="9415462"/>
            <a:ext cx="7698300" cy="0"/>
          </a:xfrm>
          <a:prstGeom prst="straightConnector1">
            <a:avLst/>
          </a:prstGeom>
          <a:noFill/>
          <a:ln w="9525" cap="rnd" cmpd="sng">
            <a:solidFill>
              <a:srgbClr val="373737"/>
            </a:solidFill>
            <a:prstDash val="solid"/>
            <a:round/>
            <a:headEnd type="none" w="sm" len="sm"/>
            <a:tailEnd type="none" w="sm" len="sm"/>
          </a:ln>
        </p:spPr>
      </p:cxnSp>
      <p:sp>
        <p:nvSpPr>
          <p:cNvPr id="185" name="Google Shape;185;p21"/>
          <p:cNvSpPr txBox="1">
            <a:spLocks noGrp="1"/>
          </p:cNvSpPr>
          <p:nvPr>
            <p:ph type="sldNum" idx="12"/>
          </p:nvPr>
        </p:nvSpPr>
        <p:spPr>
          <a:xfrm>
            <a:off x="15746925" y="941545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400"/>
              <a:t>8</a:t>
            </a:fld>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73737"/>
        </a:solidFill>
        <a:effectLst/>
      </p:bgPr>
    </p:bg>
    <p:spTree>
      <p:nvGrpSpPr>
        <p:cNvPr id="1" name="Shape 189"/>
        <p:cNvGrpSpPr/>
        <p:nvPr/>
      </p:nvGrpSpPr>
      <p:grpSpPr>
        <a:xfrm>
          <a:off x="0" y="0"/>
          <a:ext cx="0" cy="0"/>
          <a:chOff x="0" y="0"/>
          <a:chExt cx="0" cy="0"/>
        </a:xfrm>
      </p:grpSpPr>
      <p:cxnSp>
        <p:nvCxnSpPr>
          <p:cNvPr id="190" name="Google Shape;190;p22"/>
          <p:cNvCxnSpPr/>
          <p:nvPr/>
        </p:nvCxnSpPr>
        <p:spPr>
          <a:xfrm>
            <a:off x="9560914" y="1870371"/>
            <a:ext cx="7698386" cy="0"/>
          </a:xfrm>
          <a:prstGeom prst="straightConnector1">
            <a:avLst/>
          </a:prstGeom>
          <a:noFill/>
          <a:ln w="9525" cap="rnd" cmpd="sng">
            <a:solidFill>
              <a:srgbClr val="FFFFFF"/>
            </a:solidFill>
            <a:prstDash val="solid"/>
            <a:round/>
            <a:headEnd type="none" w="sm" len="sm"/>
            <a:tailEnd type="none" w="sm" len="sm"/>
          </a:ln>
        </p:spPr>
      </p:cxnSp>
      <p:cxnSp>
        <p:nvCxnSpPr>
          <p:cNvPr id="191" name="Google Shape;191;p22"/>
          <p:cNvCxnSpPr/>
          <p:nvPr/>
        </p:nvCxnSpPr>
        <p:spPr>
          <a:xfrm>
            <a:off x="9560914" y="8407104"/>
            <a:ext cx="7698386" cy="0"/>
          </a:xfrm>
          <a:prstGeom prst="straightConnector1">
            <a:avLst/>
          </a:prstGeom>
          <a:noFill/>
          <a:ln w="9525" cap="rnd" cmpd="sng">
            <a:solidFill>
              <a:srgbClr val="FFFFFF"/>
            </a:solidFill>
            <a:prstDash val="solid"/>
            <a:round/>
            <a:headEnd type="none" w="sm" len="sm"/>
            <a:tailEnd type="none" w="sm" len="sm"/>
          </a:ln>
        </p:spPr>
      </p:cxnSp>
      <p:sp>
        <p:nvSpPr>
          <p:cNvPr id="192" name="Google Shape;192;p22"/>
          <p:cNvSpPr/>
          <p:nvPr/>
        </p:nvSpPr>
        <p:spPr>
          <a:xfrm>
            <a:off x="2457452" y="3014328"/>
            <a:ext cx="4805606" cy="4114800"/>
          </a:xfrm>
          <a:custGeom>
            <a:avLst/>
            <a:gdLst/>
            <a:ahLst/>
            <a:cxnLst/>
            <a:rect l="l" t="t" r="r" b="b"/>
            <a:pathLst>
              <a:path w="4805606" h="4114800" extrusionOk="0">
                <a:moveTo>
                  <a:pt x="0" y="0"/>
                </a:moveTo>
                <a:lnTo>
                  <a:pt x="4805606" y="0"/>
                </a:lnTo>
                <a:lnTo>
                  <a:pt x="4805606" y="4114800"/>
                </a:lnTo>
                <a:lnTo>
                  <a:pt x="0" y="4114800"/>
                </a:lnTo>
                <a:lnTo>
                  <a:pt x="0" y="0"/>
                </a:lnTo>
                <a:close/>
              </a:path>
            </a:pathLst>
          </a:cu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3" name="Google Shape;193;p22"/>
          <p:cNvSpPr txBox="1"/>
          <p:nvPr/>
        </p:nvSpPr>
        <p:spPr>
          <a:xfrm>
            <a:off x="9560914" y="2924228"/>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a:solidFill>
                  <a:srgbClr val="CD4E18"/>
                </a:solidFill>
                <a:latin typeface="DM Sans"/>
                <a:ea typeface="DM Sans"/>
                <a:cs typeface="DM Sans"/>
                <a:sym typeface="DM Sans"/>
              </a:rPr>
              <a:t>0</a:t>
            </a:r>
            <a:r>
              <a:rPr lang="en-US" sz="3000" b="1" u="none">
                <a:solidFill>
                  <a:srgbClr val="CD4E18"/>
                </a:solidFill>
                <a:latin typeface="DM Sans"/>
                <a:ea typeface="DM Sans"/>
                <a:cs typeface="DM Sans"/>
                <a:sym typeface="DM Sans"/>
              </a:rPr>
              <a:t>1</a:t>
            </a:r>
            <a:endParaRPr/>
          </a:p>
        </p:txBody>
      </p:sp>
      <p:sp>
        <p:nvSpPr>
          <p:cNvPr id="194" name="Google Shape;194;p22"/>
          <p:cNvSpPr txBox="1"/>
          <p:nvPr/>
        </p:nvSpPr>
        <p:spPr>
          <a:xfrm>
            <a:off x="9560914" y="5334639"/>
            <a:ext cx="617599" cy="495300"/>
          </a:xfrm>
          <a:prstGeom prst="rect">
            <a:avLst/>
          </a:prstGeom>
          <a:noFill/>
          <a:ln>
            <a:noFill/>
          </a:ln>
        </p:spPr>
        <p:txBody>
          <a:bodyPr spcFirstLastPara="1" wrap="square" lIns="0" tIns="0" rIns="0" bIns="0" anchor="t" anchorCtr="0">
            <a:spAutoFit/>
          </a:bodyPr>
          <a:lstStyle/>
          <a:p>
            <a:pPr marL="0" marR="0" lvl="0" indent="0" algn="ctr" rtl="0">
              <a:lnSpc>
                <a:spcPct val="130000"/>
              </a:lnSpc>
              <a:spcBef>
                <a:spcPts val="0"/>
              </a:spcBef>
              <a:spcAft>
                <a:spcPts val="0"/>
              </a:spcAft>
              <a:buNone/>
            </a:pPr>
            <a:r>
              <a:rPr lang="en-US" sz="3000" b="1" u="none">
                <a:solidFill>
                  <a:srgbClr val="CD4E18"/>
                </a:solidFill>
                <a:latin typeface="DM Sans"/>
                <a:ea typeface="DM Sans"/>
                <a:cs typeface="DM Sans"/>
                <a:sym typeface="DM Sans"/>
              </a:rPr>
              <a:t>02</a:t>
            </a:r>
            <a:endParaRPr/>
          </a:p>
        </p:txBody>
      </p:sp>
      <p:sp>
        <p:nvSpPr>
          <p:cNvPr id="195" name="Google Shape;195;p22"/>
          <p:cNvSpPr txBox="1"/>
          <p:nvPr/>
        </p:nvSpPr>
        <p:spPr>
          <a:xfrm>
            <a:off x="11009394" y="2946453"/>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Le risque de surmortalité en assurance</a:t>
            </a:r>
            <a:endParaRPr/>
          </a:p>
        </p:txBody>
      </p:sp>
      <p:sp>
        <p:nvSpPr>
          <p:cNvPr id="196" name="Google Shape;196;p22"/>
          <p:cNvSpPr txBox="1"/>
          <p:nvPr/>
        </p:nvSpPr>
        <p:spPr>
          <a:xfrm>
            <a:off x="11009394" y="5356864"/>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FFFFFF"/>
                </a:solidFill>
                <a:latin typeface="Poppins Light"/>
                <a:ea typeface="Poppins Light"/>
                <a:cs typeface="Poppins Light"/>
                <a:sym typeface="Poppins Light"/>
              </a:rPr>
              <a:t>3 émissions de Mortality bonds : </a:t>
            </a:r>
            <a:endParaRPr/>
          </a:p>
        </p:txBody>
      </p:sp>
      <p:sp>
        <p:nvSpPr>
          <p:cNvPr id="197" name="Google Shape;197;p22"/>
          <p:cNvSpPr txBox="1"/>
          <p:nvPr/>
        </p:nvSpPr>
        <p:spPr>
          <a:xfrm>
            <a:off x="11009394" y="6036260"/>
            <a:ext cx="6249906" cy="431746"/>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500">
                <a:solidFill>
                  <a:srgbClr val="545454"/>
                </a:solidFill>
                <a:latin typeface="Poppins Light"/>
                <a:ea typeface="Poppins Light"/>
                <a:cs typeface="Poppins Light"/>
                <a:sym typeface="Poppins Light"/>
              </a:rPr>
              <a:t>Swiss Re : VITA 1</a:t>
            </a:r>
            <a:endParaRPr/>
          </a:p>
        </p:txBody>
      </p:sp>
      <p:sp>
        <p:nvSpPr>
          <p:cNvPr id="198" name="Google Shape;198;p22"/>
          <p:cNvSpPr txBox="1"/>
          <p:nvPr/>
        </p:nvSpPr>
        <p:spPr>
          <a:xfrm>
            <a:off x="11009394" y="6447246"/>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FFFFFF"/>
                </a:solidFill>
                <a:latin typeface="Poppins Light"/>
                <a:ea typeface="Poppins Light"/>
                <a:cs typeface="Poppins Light"/>
                <a:sym typeface="Poppins Light"/>
              </a:rPr>
              <a:t>AXA : Osiris</a:t>
            </a:r>
            <a:endParaRPr/>
          </a:p>
        </p:txBody>
      </p:sp>
      <p:sp>
        <p:nvSpPr>
          <p:cNvPr id="199" name="Google Shape;199;p22"/>
          <p:cNvSpPr txBox="1"/>
          <p:nvPr/>
        </p:nvSpPr>
        <p:spPr>
          <a:xfrm>
            <a:off x="11009394" y="6876434"/>
            <a:ext cx="6249906" cy="448238"/>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600">
                <a:solidFill>
                  <a:srgbClr val="545454"/>
                </a:solidFill>
                <a:latin typeface="Poppins Light"/>
                <a:ea typeface="Poppins Light"/>
                <a:cs typeface="Poppins Light"/>
                <a:sym typeface="Poppins Light"/>
              </a:rPr>
              <a:t>Scor : ATLAS IX Capital Limited</a:t>
            </a:r>
            <a:endParaRPr/>
          </a:p>
        </p:txBody>
      </p:sp>
      <p:sp>
        <p:nvSpPr>
          <p:cNvPr id="200" name="Google Shape;200;p22"/>
          <p:cNvSpPr txBox="1">
            <a:spLocks noGrp="1"/>
          </p:cNvSpPr>
          <p:nvPr>
            <p:ph type="sldNum" idx="12"/>
          </p:nvPr>
        </p:nvSpPr>
        <p:spPr>
          <a:xfrm>
            <a:off x="15744800" y="9275100"/>
            <a:ext cx="21336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sz="2600"/>
              <a:t>9</a:t>
            </a:fld>
            <a:endParaRPr sz="2600"/>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922</Words>
  <Application>Microsoft Office PowerPoint</Application>
  <PresentationFormat>Personnalisé</PresentationFormat>
  <Paragraphs>248</Paragraphs>
  <Slides>20</Slides>
  <Notes>20</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20</vt:i4>
      </vt:variant>
    </vt:vector>
  </HeadingPairs>
  <TitlesOfParts>
    <vt:vector size="29" baseType="lpstr">
      <vt:lpstr>Poppins Light</vt:lpstr>
      <vt:lpstr>Arimo</vt:lpstr>
      <vt:lpstr>Poppins</vt:lpstr>
      <vt:lpstr>Syne</vt:lpstr>
      <vt:lpstr>Calibri</vt:lpstr>
      <vt:lpstr>Arial</vt:lpstr>
      <vt:lpstr>DM Sans</vt:lpstr>
      <vt:lpstr>Cambria Math</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Diallo, Thierno</dc:creator>
  <cp:lastModifiedBy>Héloïse Dubreucq</cp:lastModifiedBy>
  <cp:revision>7</cp:revision>
  <dcterms:modified xsi:type="dcterms:W3CDTF">2023-12-14T10:02:57Z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2023-12-13T07:58:05Z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acf24e20-582a-43ff-b3e1-def93655f641</vt:lpwstr>
  </property>
  <property fmtid="{D5CDD505-2E9C-101B-9397-08002B2CF9AE}" pid="8" name="MSIP_Label_ea60d57e-af5b-4752-ac57-3e4f28ca11dc_ContentBits">
    <vt:lpwstr>0</vt:lpwstr>
  </property>
</Properties>
</file>