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  <p:sldMasterId id="2147483712" r:id="rId3"/>
  </p:sldMasterIdLst>
  <p:notesMasterIdLst>
    <p:notesMasterId r:id="rId31"/>
  </p:notesMasterIdLst>
  <p:handoutMasterIdLst>
    <p:handoutMasterId r:id="rId32"/>
  </p:handoutMasterIdLst>
  <p:sldIdLst>
    <p:sldId id="282" r:id="rId4"/>
    <p:sldId id="284" r:id="rId5"/>
    <p:sldId id="283" r:id="rId6"/>
    <p:sldId id="285" r:id="rId7"/>
    <p:sldId id="286" r:id="rId8"/>
    <p:sldId id="287" r:id="rId9"/>
    <p:sldId id="288" r:id="rId10"/>
    <p:sldId id="289" r:id="rId11"/>
    <p:sldId id="309" r:id="rId12"/>
    <p:sldId id="290" r:id="rId13"/>
    <p:sldId id="311" r:id="rId14"/>
    <p:sldId id="312" r:id="rId15"/>
    <p:sldId id="313" r:id="rId16"/>
    <p:sldId id="298" r:id="rId17"/>
    <p:sldId id="294" r:id="rId18"/>
    <p:sldId id="299" r:id="rId19"/>
    <p:sldId id="300" r:id="rId20"/>
    <p:sldId id="295" r:id="rId21"/>
    <p:sldId id="308" r:id="rId22"/>
    <p:sldId id="296" r:id="rId23"/>
    <p:sldId id="310" r:id="rId24"/>
    <p:sldId id="297" r:id="rId25"/>
    <p:sldId id="301" r:id="rId26"/>
    <p:sldId id="302" r:id="rId27"/>
    <p:sldId id="303" r:id="rId28"/>
    <p:sldId id="304" r:id="rId29"/>
    <p:sldId id="307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CNP Assurances - Confidentiel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9E3D6-26FB-4D2A-9822-6815EE564A06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tesr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64CDA-5D6F-4FBF-AB64-C3839248D6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9153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CNP Assurances - Confidentiel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553DF-FE62-45F5-B6E6-DA0C8E6F6EF2}" type="datetimeFigureOut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tesr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77809-BB4F-4930-823C-FA74BDF3B7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9261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 pic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447827" y="4315402"/>
            <a:ext cx="1296362" cy="277824"/>
          </a:xfrm>
          <a:solidFill>
            <a:schemeClr val="accent1"/>
          </a:solidFill>
        </p:spPr>
        <p:txBody>
          <a:bodyPr wrap="none" lIns="72000" tIns="36000" rIns="72000" bIns="36000">
            <a:spAutoFit/>
          </a:bodyPr>
          <a:lstStyle>
            <a:lvl1pPr marL="0" indent="0" algn="ctr">
              <a:buNone/>
              <a:defRPr sz="13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00/00/2022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524933" y="2959099"/>
            <a:ext cx="11142136" cy="1163140"/>
          </a:xfrm>
        </p:spPr>
        <p:txBody>
          <a:bodyPr anchor="b" anchorCtr="0"/>
          <a:lstStyle>
            <a:lvl1pPr algn="ctr">
              <a:defRPr sz="6800">
                <a:solidFill>
                  <a:schemeClr val="accent1"/>
                </a:solidFill>
                <a:latin typeface="Rawline ExtraBold" pitchFamily="2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EF6ACDC6-0DCE-43B7-AE08-FBDA161FBA83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6086400" y="0"/>
            <a:ext cx="19200" cy="29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3" name="Rectangle 22"/>
          <p:cNvSpPr/>
          <p:nvPr/>
        </p:nvSpPr>
        <p:spPr>
          <a:xfrm>
            <a:off x="6086400" y="4866000"/>
            <a:ext cx="19200" cy="19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9" name="Image 8" descr="Une image contenant logo, Police, Graphique, symbole&#10;&#10;Description générée automatiquement">
            <a:extLst>
              <a:ext uri="{FF2B5EF4-FFF2-40B4-BE49-F238E27FC236}">
                <a16:creationId xmlns:a16="http://schemas.microsoft.com/office/drawing/2014/main" id="{C5C1BB30-88D6-A7A4-F447-8A812D889E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99" y="138419"/>
            <a:ext cx="2635121" cy="116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0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5A8F-E7D3-4763-B7F1-1F65DF377C1A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1033374"/>
            <a:ext cx="10569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/>
              <a:t>Sous-titre de la page</a:t>
            </a:r>
            <a:endParaRPr lang="fr-FR" noProof="0" dirty="0"/>
          </a:p>
        </p:txBody>
      </p:sp>
      <p:sp>
        <p:nvSpPr>
          <p:cNvPr id="9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623852" y="1735687"/>
            <a:ext cx="10800000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  <a:p>
            <a:pPr lvl="5"/>
            <a:r>
              <a:rPr lang="fr-FR" noProof="0"/>
              <a:t>Texte de niveau 6</a:t>
            </a:r>
            <a:endParaRPr lang="fr-FR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>
          <a:xfrm>
            <a:off x="854252" y="563898"/>
            <a:ext cx="10570340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4538A41-ED74-5743-30B5-3905CBD7CB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302" y="6585740"/>
            <a:ext cx="895396" cy="177809"/>
          </a:xfrm>
          <a:prstGeom prst="rect">
            <a:avLst/>
          </a:prstGeom>
        </p:spPr>
      </p:pic>
      <p:pic>
        <p:nvPicPr>
          <p:cNvPr id="11" name="Image 10" descr="Une image contenant logo, Police, Graphique, symbole&#10;&#10;Description générée automatiquement">
            <a:extLst>
              <a:ext uri="{FF2B5EF4-FFF2-40B4-BE49-F238E27FC236}">
                <a16:creationId xmlns:a16="http://schemas.microsoft.com/office/drawing/2014/main" id="{D25B0E0E-C366-115F-A9E7-C6CC5064BD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9" y="70469"/>
            <a:ext cx="924228" cy="40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1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5314-4F08-46D9-932E-5EA477567C4C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748701"/>
            <a:ext cx="10569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  <p:sp>
        <p:nvSpPr>
          <p:cNvPr id="9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624000" y="1459200"/>
            <a:ext cx="5304000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  <a:p>
            <a:pPr lvl="5"/>
            <a:r>
              <a:rPr lang="fr-FR" noProof="0"/>
              <a:t>Texte de niveau 6</a:t>
            </a:r>
            <a:endParaRPr lang="fr-FR" noProof="0" dirty="0"/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>
          <a:xfrm>
            <a:off x="854253" y="322313"/>
            <a:ext cx="10570340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20870" y="1459200"/>
            <a:ext cx="5303721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  <a:p>
            <a:pPr lvl="5"/>
            <a:r>
              <a:rPr lang="fr-FR" noProof="0"/>
              <a:t>Texte de niveau 6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49015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9A8E-5F13-48CF-9963-D20D4FAF0634}" type="datetime1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748701"/>
            <a:ext cx="10569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  <p:sp>
        <p:nvSpPr>
          <p:cNvPr id="9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624000" y="1459200"/>
            <a:ext cx="3182400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>
          <a:xfrm>
            <a:off x="854253" y="322313"/>
            <a:ext cx="10570340" cy="384000"/>
          </a:xfrm>
        </p:spPr>
        <p:txBody>
          <a:bodyPr/>
          <a:lstStyle/>
          <a:p>
            <a:r>
              <a:rPr lang="fr-FR" dirty="0"/>
              <a:t>Titre</a:t>
            </a:r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quarter" idx="15" hasCustomPrompt="1"/>
          </p:nvPr>
        </p:nvSpPr>
        <p:spPr>
          <a:xfrm>
            <a:off x="4432304" y="1459200"/>
            <a:ext cx="3182400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  <a:p>
            <a:pPr lvl="5"/>
            <a:r>
              <a:rPr lang="fr-FR" noProof="0"/>
              <a:t>Texte de niveau 6</a:t>
            </a:r>
            <a:endParaRPr lang="fr-FR" noProof="0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6" hasCustomPrompt="1"/>
          </p:nvPr>
        </p:nvSpPr>
        <p:spPr>
          <a:xfrm>
            <a:off x="8240608" y="1459200"/>
            <a:ext cx="3183985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  <a:p>
            <a:pPr lvl="5"/>
            <a:r>
              <a:rPr lang="fr-FR" noProof="0"/>
              <a:t>Texte de niveau 6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3252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text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0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fr-FR" noProof="0" dirty="0"/>
              <a:t>Sélectionner l’icône pour insérer une image, </a:t>
            </a:r>
            <a:br>
              <a:rPr lang="fr-FR" noProof="0" dirty="0"/>
            </a:br>
            <a:r>
              <a:rPr lang="fr-FR" noProof="0" dirty="0"/>
              <a:t>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</a:t>
            </a:r>
            <a:br>
              <a:rPr lang="fr-FR" noProof="0" dirty="0"/>
            </a:br>
            <a:r>
              <a:rPr lang="fr-FR" noProof="0" dirty="0"/>
              <a:t>la souris / Mettre à l’arrière plan)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4252" y="322313"/>
            <a:ext cx="5073600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5537-4A5B-4F69-A8A5-F74663F6DB00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096000" y="0"/>
            <a:ext cx="6096000" cy="288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748701"/>
            <a:ext cx="5073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/>
              <a:t>Sous-titre de la page</a:t>
            </a:r>
            <a:endParaRPr lang="fr-FR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624000" y="1459200"/>
            <a:ext cx="5304000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  <a:p>
            <a:pPr lvl="5"/>
            <a:r>
              <a:rPr lang="fr-FR" noProof="0"/>
              <a:t>Texte de niveau 6</a:t>
            </a:r>
            <a:endParaRPr lang="fr-FR" noProof="0" dirty="0"/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700800"/>
            <a:ext cx="2352000" cy="0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8" hasCustomPrompt="1"/>
          </p:nvPr>
        </p:nvSpPr>
        <p:spPr>
          <a:xfrm>
            <a:off x="9843611" y="6700800"/>
            <a:ext cx="1872000" cy="0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8455200" y="6580800"/>
            <a:ext cx="1377600" cy="240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0954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texte 2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0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096000" y="3738000"/>
            <a:ext cx="6096000" cy="3120000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fr-FR" noProof="0" dirty="0"/>
              <a:t>Sélectionner l’icône pour insérer une image, </a:t>
            </a:r>
            <a:br>
              <a:rPr lang="fr-FR" noProof="0" dirty="0"/>
            </a:br>
            <a:r>
              <a:rPr lang="fr-FR" noProof="0" dirty="0"/>
              <a:t>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</a:t>
            </a:r>
            <a:br>
              <a:rPr lang="fr-FR" noProof="0" dirty="0"/>
            </a:br>
            <a:r>
              <a:rPr lang="fr-FR" noProof="0" dirty="0"/>
              <a:t>la souris / Mettre à l’arrière plan)</a:t>
            </a:r>
          </a:p>
        </p:txBody>
      </p:sp>
      <p:sp>
        <p:nvSpPr>
          <p:cNvPr id="9" name="Espace réservé pour une image  10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096000" y="426000"/>
            <a:ext cx="6096000" cy="3120000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fr-FR" noProof="0" dirty="0"/>
              <a:t>Sélectionner l’icône pour insérer une image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4253" y="322313"/>
            <a:ext cx="5074631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84E08-3229-4B54-ACD4-B073993D3804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3" y="748701"/>
            <a:ext cx="5074276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/>
              <a:t>Sous-titre de la page</a:t>
            </a:r>
            <a:endParaRPr lang="fr-FR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624000" y="1459200"/>
            <a:ext cx="5304000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  <a:p>
            <a:pPr lvl="5"/>
            <a:r>
              <a:rPr lang="fr-FR" noProof="0"/>
              <a:t>Texte de niveau 6</a:t>
            </a:r>
            <a:endParaRPr lang="fr-FR" noProof="0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8455200" y="6580800"/>
            <a:ext cx="1377600" cy="240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700800"/>
            <a:ext cx="2352000" cy="0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>
          <a:xfrm>
            <a:off x="9843611" y="6700800"/>
            <a:ext cx="1872000" cy="0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2592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texte 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096000" y="1"/>
            <a:ext cx="6096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4252" y="740701"/>
            <a:ext cx="5073600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FAEDB-1461-4327-AC61-BCAE82EB8A57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096000" y="0"/>
            <a:ext cx="6096000" cy="288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1167089"/>
            <a:ext cx="5073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624000" y="1877588"/>
            <a:ext cx="5304000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8455200" y="6580800"/>
            <a:ext cx="1377600" cy="240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20" hasCustomPrompt="1"/>
          </p:nvPr>
        </p:nvSpPr>
        <p:spPr>
          <a:xfrm>
            <a:off x="6480044" y="836713"/>
            <a:ext cx="684533" cy="184666"/>
          </a:xfrm>
          <a:solidFill>
            <a:schemeClr val="bg1"/>
          </a:solidFill>
        </p:spPr>
        <p:txBody>
          <a:bodyPr wrap="none" lIns="54000" rIns="54000">
            <a:spAutoFit/>
          </a:bodyPr>
          <a:lstStyle>
            <a:lvl1pPr marL="0" indent="0" algn="l">
              <a:spcAft>
                <a:spcPts val="0"/>
              </a:spcAft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dirty="0"/>
              <a:t>Chiffres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80041" y="1424528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6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6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17" name="Espace réservé du texte 15"/>
          <p:cNvSpPr>
            <a:spLocks noGrp="1"/>
          </p:cNvSpPr>
          <p:nvPr>
            <p:ph type="body" sz="quarter" idx="22" hasCustomPrompt="1"/>
          </p:nvPr>
        </p:nvSpPr>
        <p:spPr>
          <a:xfrm>
            <a:off x="7807005" y="1424528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6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6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18" name="Espace réservé du texte 15"/>
          <p:cNvSpPr>
            <a:spLocks noGrp="1"/>
          </p:cNvSpPr>
          <p:nvPr>
            <p:ph type="body" sz="quarter" idx="23" hasCustomPrompt="1"/>
          </p:nvPr>
        </p:nvSpPr>
        <p:spPr>
          <a:xfrm>
            <a:off x="9133969" y="1424528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6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6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19" name="Espace réservé du texte 15"/>
          <p:cNvSpPr>
            <a:spLocks noGrp="1"/>
          </p:cNvSpPr>
          <p:nvPr>
            <p:ph type="body" sz="quarter" idx="24" hasCustomPrompt="1"/>
          </p:nvPr>
        </p:nvSpPr>
        <p:spPr>
          <a:xfrm>
            <a:off x="10460933" y="1424528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6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6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20" name="Espace réservé du texte 1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41" y="2589357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6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6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21" name="Espace réservé du texte 15"/>
          <p:cNvSpPr>
            <a:spLocks noGrp="1"/>
          </p:cNvSpPr>
          <p:nvPr>
            <p:ph type="body" sz="quarter" idx="26" hasCustomPrompt="1"/>
          </p:nvPr>
        </p:nvSpPr>
        <p:spPr>
          <a:xfrm>
            <a:off x="7807005" y="2589357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6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6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22" name="Espace réservé du texte 15"/>
          <p:cNvSpPr>
            <a:spLocks noGrp="1"/>
          </p:cNvSpPr>
          <p:nvPr>
            <p:ph type="body" sz="quarter" idx="27" hasCustomPrompt="1"/>
          </p:nvPr>
        </p:nvSpPr>
        <p:spPr>
          <a:xfrm>
            <a:off x="9133969" y="2589357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6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6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23" name="Espace réservé du texte 15"/>
          <p:cNvSpPr>
            <a:spLocks noGrp="1"/>
          </p:cNvSpPr>
          <p:nvPr>
            <p:ph type="body" sz="quarter" idx="28" hasCustomPrompt="1"/>
          </p:nvPr>
        </p:nvSpPr>
        <p:spPr>
          <a:xfrm>
            <a:off x="10460933" y="2589357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6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6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700800"/>
            <a:ext cx="2352000" cy="0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8" hasCustomPrompt="1"/>
          </p:nvPr>
        </p:nvSpPr>
        <p:spPr>
          <a:xfrm>
            <a:off x="9843611" y="6700800"/>
            <a:ext cx="1872000" cy="0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0969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gu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4253" y="739200"/>
            <a:ext cx="10570340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80AD-8BB5-4EBF-90D0-DCA3DC87E4C5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854253" y="1832124"/>
            <a:ext cx="5137151" cy="4323275"/>
          </a:xfrm>
        </p:spPr>
        <p:txBody>
          <a:bodyPr/>
          <a:lstStyle>
            <a:lvl1pPr marL="0" indent="0">
              <a:lnSpc>
                <a:spcPct val="96000"/>
              </a:lnSpc>
              <a:spcAft>
                <a:spcPts val="0"/>
              </a:spcAft>
              <a:defRPr sz="3333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6815667" y="1933841"/>
            <a:ext cx="4607984" cy="3888316"/>
          </a:xfrm>
        </p:spPr>
        <p:txBody>
          <a:bodyPr/>
          <a:lstStyle>
            <a:lvl1pPr marL="0" indent="0">
              <a:lnSpc>
                <a:spcPct val="50000"/>
              </a:lnSpc>
              <a:spcBef>
                <a:spcPts val="1867"/>
              </a:spcBef>
              <a:spcAft>
                <a:spcPts val="0"/>
              </a:spcAft>
              <a:defRPr sz="2667" b="0">
                <a:solidFill>
                  <a:schemeClr val="accent1"/>
                </a:solidFill>
                <a:latin typeface="Rawline Light" pitchFamily="2" charset="0"/>
              </a:defRPr>
            </a:lvl1pPr>
            <a:lvl2pPr marL="191995" indent="0">
              <a:defRPr sz="1067" b="1">
                <a:solidFill>
                  <a:schemeClr val="accent1"/>
                </a:solidFill>
              </a:defRPr>
            </a:lvl2pPr>
            <a:lvl3pPr marL="191995" indent="0">
              <a:buNone/>
              <a:defRPr sz="1067" b="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–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1167089"/>
            <a:ext cx="10569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</p:spTree>
    <p:extLst>
      <p:ext uri="{BB962C8B-B14F-4D97-AF65-F5344CB8AC3E}">
        <p14:creationId xmlns:p14="http://schemas.microsoft.com/office/powerpoint/2010/main" val="2321591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g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53259" y="644691"/>
            <a:ext cx="10571333" cy="2269454"/>
          </a:xfrm>
          <a:custGeom>
            <a:avLst/>
            <a:gdLst>
              <a:gd name="connsiteX0" fmla="*/ 7928500 w 7928500"/>
              <a:gd name="connsiteY0" fmla="*/ 1785234 h 1785234"/>
              <a:gd name="connsiteX1" fmla="*/ 0 w 7928500"/>
              <a:gd name="connsiteY1" fmla="*/ 1785216 h 1785234"/>
              <a:gd name="connsiteX2" fmla="*/ 0 w 7928500"/>
              <a:gd name="connsiteY2" fmla="*/ 18 h 1785234"/>
              <a:gd name="connsiteX3" fmla="*/ 7928500 w 7928500"/>
              <a:gd name="connsiteY3" fmla="*/ 0 h 1785234"/>
              <a:gd name="connsiteX4" fmla="*/ 7928500 w 7928500"/>
              <a:gd name="connsiteY4" fmla="*/ 1785234 h 1785234"/>
              <a:gd name="connsiteX0" fmla="*/ 7928500 w 7928500"/>
              <a:gd name="connsiteY0" fmla="*/ 1785234 h 1785234"/>
              <a:gd name="connsiteX1" fmla="*/ 0 w 7928500"/>
              <a:gd name="connsiteY1" fmla="*/ 1785216 h 1785234"/>
              <a:gd name="connsiteX2" fmla="*/ 0 w 7928500"/>
              <a:gd name="connsiteY2" fmla="*/ 18 h 1785234"/>
              <a:gd name="connsiteX3" fmla="*/ 7928500 w 7928500"/>
              <a:gd name="connsiteY3" fmla="*/ 0 h 1785234"/>
              <a:gd name="connsiteX0" fmla="*/ 7928500 w 7928500"/>
              <a:gd name="connsiteY0" fmla="*/ 1785234 h 1785234"/>
              <a:gd name="connsiteX1" fmla="*/ 0 w 7928500"/>
              <a:gd name="connsiteY1" fmla="*/ 1785216 h 1785234"/>
              <a:gd name="connsiteX2" fmla="*/ 0 w 7928500"/>
              <a:gd name="connsiteY2" fmla="*/ 18 h 1785234"/>
              <a:gd name="connsiteX3" fmla="*/ 7928500 w 7928500"/>
              <a:gd name="connsiteY3" fmla="*/ 0 h 1785234"/>
              <a:gd name="connsiteX4" fmla="*/ 7928500 w 7928500"/>
              <a:gd name="connsiteY4" fmla="*/ 1785234 h 1785234"/>
              <a:gd name="connsiteX0" fmla="*/ 7928500 w 7928500"/>
              <a:gd name="connsiteY0" fmla="*/ 1785234 h 1785234"/>
              <a:gd name="connsiteX1" fmla="*/ 0 w 7928500"/>
              <a:gd name="connsiteY1" fmla="*/ 1785216 h 1785234"/>
              <a:gd name="connsiteX2" fmla="*/ 0 w 7928500"/>
              <a:gd name="connsiteY2" fmla="*/ 18 h 1785234"/>
              <a:gd name="connsiteX0" fmla="*/ 7928500 w 7928500"/>
              <a:gd name="connsiteY0" fmla="*/ 1785234 h 1785234"/>
              <a:gd name="connsiteX1" fmla="*/ 0 w 7928500"/>
              <a:gd name="connsiteY1" fmla="*/ 1785216 h 1785234"/>
              <a:gd name="connsiteX2" fmla="*/ 0 w 7928500"/>
              <a:gd name="connsiteY2" fmla="*/ 18 h 1785234"/>
              <a:gd name="connsiteX3" fmla="*/ 7928500 w 7928500"/>
              <a:gd name="connsiteY3" fmla="*/ 0 h 1785234"/>
              <a:gd name="connsiteX4" fmla="*/ 7928500 w 7928500"/>
              <a:gd name="connsiteY4" fmla="*/ 1785234 h 1785234"/>
              <a:gd name="connsiteX0" fmla="*/ 0 w 7928500"/>
              <a:gd name="connsiteY0" fmla="*/ 1785216 h 1785234"/>
              <a:gd name="connsiteX1" fmla="*/ 0 w 7928500"/>
              <a:gd name="connsiteY1" fmla="*/ 18 h 17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28500" h="1785234" stroke="0" extrusionOk="0">
                <a:moveTo>
                  <a:pt x="7928500" y="1785234"/>
                </a:moveTo>
                <a:lnTo>
                  <a:pt x="0" y="1785216"/>
                </a:lnTo>
                <a:lnTo>
                  <a:pt x="0" y="18"/>
                </a:lnTo>
                <a:cubicBezTo>
                  <a:pt x="0" y="8"/>
                  <a:pt x="3549710" y="0"/>
                  <a:pt x="7928500" y="0"/>
                </a:cubicBezTo>
                <a:lnTo>
                  <a:pt x="7928500" y="1785234"/>
                </a:lnTo>
                <a:close/>
              </a:path>
              <a:path w="7928500" h="1785234" fill="none">
                <a:moveTo>
                  <a:pt x="0" y="1785216"/>
                </a:moveTo>
                <a:lnTo>
                  <a:pt x="0" y="18"/>
                </a:lnTo>
              </a:path>
            </a:pathLst>
          </a:custGeom>
          <a:ln w="12700">
            <a:solidFill>
              <a:schemeClr val="accent1"/>
            </a:solidFill>
          </a:ln>
        </p:spPr>
        <p:txBody>
          <a:bodyPr lIns="180000" tIns="612000">
            <a:spAutoFit/>
          </a:bodyPr>
          <a:lstStyle>
            <a:lvl6pPr>
              <a:defRPr/>
            </a:lvl6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323152" y="644691"/>
            <a:ext cx="2874286" cy="497677"/>
          </a:xfrm>
          <a:solidFill>
            <a:schemeClr val="accent1"/>
          </a:solidFill>
        </p:spPr>
        <p:txBody>
          <a:bodyPr wrap="none" lIns="108000" tIns="43200" rIns="108000" bIns="4320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E760-CA10-41F4-9313-930D5857B28A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935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4253" y="322313"/>
            <a:ext cx="10570340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F8C58-5CD1-43DF-A4F5-E75E3D3FE93E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748701"/>
            <a:ext cx="10569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/>
              <a:t>Sous-titre de la page</a:t>
            </a:r>
            <a:endParaRPr lang="fr-FR" noProof="0" dirty="0"/>
          </a:p>
        </p:txBody>
      </p:sp>
      <p:sp>
        <p:nvSpPr>
          <p:cNvPr id="8" name="Espace réservé du tableau 18"/>
          <p:cNvSpPr>
            <a:spLocks noGrp="1"/>
          </p:cNvSpPr>
          <p:nvPr>
            <p:ph type="tbl" sz="quarter" idx="19" hasCustomPrompt="1"/>
          </p:nvPr>
        </p:nvSpPr>
        <p:spPr bwMode="gray">
          <a:xfrm>
            <a:off x="854249" y="1505992"/>
            <a:ext cx="10464000" cy="4464000"/>
          </a:xfrm>
        </p:spPr>
        <p:txBody>
          <a:bodyPr tIns="90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r>
              <a:rPr lang="fr-FR" noProof="0" dirty="0"/>
              <a:t>Sélectionner l’icône pour insérer un tableau</a:t>
            </a:r>
          </a:p>
        </p:txBody>
      </p:sp>
    </p:spTree>
    <p:extLst>
      <p:ext uri="{BB962C8B-B14F-4D97-AF65-F5344CB8AC3E}">
        <p14:creationId xmlns:p14="http://schemas.microsoft.com/office/powerpoint/2010/main" val="3370910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graphiqu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4253" y="322313"/>
            <a:ext cx="10570340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023B-D100-492C-9FCE-30BEFF71BD5F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748701"/>
            <a:ext cx="10569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  <p:graphicFrame>
        <p:nvGraphicFramePr>
          <p:cNvPr id="10" name="Espace réservé du tableau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907881"/>
              </p:ext>
            </p:extLst>
          </p:nvPr>
        </p:nvGraphicFramePr>
        <p:xfrm>
          <a:off x="863421" y="1508779"/>
          <a:ext cx="10465152" cy="4503573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218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397120"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Janvier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Février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Mars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Avril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Mai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Juin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Juillet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Août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Septembre</a:t>
                      </a:r>
                      <a:br>
                        <a:rPr lang="fr-FR" sz="1100" baseline="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baseline="0" dirty="0">
                          <a:solidFill>
                            <a:schemeClr val="accent1"/>
                          </a:solidFill>
                        </a:rPr>
                        <a:t>2022</a:t>
                      </a:r>
                      <a:endParaRPr lang="fr-FR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Octobre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Novembre</a:t>
                      </a:r>
                      <a:br>
                        <a:rPr lang="fr-FR" sz="1100" baseline="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baseline="0" dirty="0">
                          <a:solidFill>
                            <a:schemeClr val="accent1"/>
                          </a:solidFill>
                        </a:rPr>
                        <a:t>2022</a:t>
                      </a:r>
                      <a:endParaRPr lang="fr-FR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Décembre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97120"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Janvier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Février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Mars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Avril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Mai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Juin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Juillet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Août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Septembre</a:t>
                      </a:r>
                      <a:br>
                        <a:rPr lang="fr-FR" sz="1100" baseline="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baseline="0" dirty="0">
                          <a:solidFill>
                            <a:schemeClr val="accent1"/>
                          </a:solidFill>
                        </a:rPr>
                        <a:t>2022</a:t>
                      </a:r>
                      <a:endParaRPr lang="fr-FR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Octobre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Novembre</a:t>
                      </a:r>
                      <a:br>
                        <a:rPr lang="fr-FR" sz="1100" baseline="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baseline="0" dirty="0">
                          <a:solidFill>
                            <a:schemeClr val="accent1"/>
                          </a:solidFill>
                        </a:rPr>
                        <a:t>2022</a:t>
                      </a:r>
                      <a:endParaRPr lang="fr-FR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Décembre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9" name="Espace réservé du texte 2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63421" y="2036845"/>
            <a:ext cx="2640000" cy="336000"/>
          </a:xfrm>
          <a:custGeom>
            <a:avLst/>
            <a:gdLst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6" fmla="*/ 2374900 w 2374900"/>
              <a:gd name="connsiteY6" fmla="*/ 0 h 997892"/>
              <a:gd name="connsiteX7" fmla="*/ 2374900 w 2374900"/>
              <a:gd name="connsiteY7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0 w 2374900"/>
              <a:gd name="connsiteY2" fmla="*/ 997892 h 997892"/>
              <a:gd name="connsiteX3" fmla="*/ 0 w 2374900"/>
              <a:gd name="connsiteY3" fmla="*/ 0 h 997892"/>
              <a:gd name="connsiteX4" fmla="*/ 2374900 w 2374900"/>
              <a:gd name="connsiteY4" fmla="*/ 0 h 997892"/>
              <a:gd name="connsiteX5" fmla="*/ 2374900 w 2374900"/>
              <a:gd name="connsiteY5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997892 h 997892"/>
              <a:gd name="connsiteX2" fmla="*/ 0 w 2374900"/>
              <a:gd name="connsiteY2" fmla="*/ 0 h 997892"/>
              <a:gd name="connsiteX3" fmla="*/ 2374900 w 2374900"/>
              <a:gd name="connsiteY3" fmla="*/ 0 h 997892"/>
              <a:gd name="connsiteX4" fmla="*/ 2374900 w 2374900"/>
              <a:gd name="connsiteY4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0 w 2374900"/>
              <a:gd name="connsiteY0" fmla="*/ 0 h 997892"/>
              <a:gd name="connsiteX1" fmla="*/ 2374900 w 2374900"/>
              <a:gd name="connsiteY1" fmla="*/ 0 h 99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900" h="997892" stroke="0" extrusionOk="0">
                <a:moveTo>
                  <a:pt x="0" y="0"/>
                </a:moveTo>
                <a:lnTo>
                  <a:pt x="2374900" y="0"/>
                </a:lnTo>
                <a:lnTo>
                  <a:pt x="2374900" y="831573"/>
                </a:lnTo>
                <a:lnTo>
                  <a:pt x="2208581" y="997892"/>
                </a:lnTo>
                <a:lnTo>
                  <a:pt x="0" y="0"/>
                </a:lnTo>
                <a:close/>
              </a:path>
              <a:path w="2374900" h="997892" fill="darkenLess" stroke="0" extrusionOk="0">
                <a:moveTo>
                  <a:pt x="2208581" y="997892"/>
                </a:moveTo>
                <a:lnTo>
                  <a:pt x="2374900" y="831573"/>
                </a:lnTo>
                <a:lnTo>
                  <a:pt x="2208581" y="997892"/>
                </a:lnTo>
                <a:close/>
              </a:path>
              <a:path w="2374900" h="997892" fill="none" extrusionOk="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12700">
            <a:solidFill>
              <a:schemeClr val="accent3"/>
            </a:solidFill>
            <a:headEnd type="none" w="med" len="med"/>
            <a:tailEnd type="triangle" w="med" len="med"/>
          </a:ln>
        </p:spPr>
        <p:txBody>
          <a:bodyPr tIns="36000"/>
          <a:lstStyle>
            <a:lvl1pPr marL="0" algn="ctr">
              <a:lnSpc>
                <a:spcPct val="90000"/>
              </a:lnSpc>
              <a:spcAft>
                <a:spcPts val="0"/>
              </a:spcAft>
              <a:defRPr sz="1067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Légende</a:t>
            </a:r>
            <a:endParaRPr lang="fr-FR" dirty="0"/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20" hasCustomPrompt="1"/>
          </p:nvPr>
        </p:nvSpPr>
        <p:spPr>
          <a:xfrm>
            <a:off x="1833431" y="4718033"/>
            <a:ext cx="648000" cy="64800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algn="ctr">
              <a:spcAft>
                <a:spcPts val="0"/>
              </a:spcAft>
              <a:defRPr sz="10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Texte</a:t>
            </a:r>
            <a:endParaRPr lang="fr-FR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21" hasCustomPrompt="1"/>
          </p:nvPr>
        </p:nvSpPr>
        <p:spPr>
          <a:xfrm>
            <a:off x="8815789" y="4718033"/>
            <a:ext cx="648000" cy="648000"/>
          </a:xfrm>
          <a:prstGeom prst="ellipse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algn="ctr">
              <a:spcAft>
                <a:spcPts val="0"/>
              </a:spcAft>
              <a:defRPr sz="10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Texte</a:t>
            </a:r>
            <a:endParaRPr lang="fr-FR" dirty="0"/>
          </a:p>
        </p:txBody>
      </p:sp>
      <p:sp>
        <p:nvSpPr>
          <p:cNvPr id="13" name="Espace réservé du texte 27"/>
          <p:cNvSpPr>
            <a:spLocks noGrp="1"/>
          </p:cNvSpPr>
          <p:nvPr>
            <p:ph type="body" sz="quarter" idx="26" hasCustomPrompt="1"/>
          </p:nvPr>
        </p:nvSpPr>
        <p:spPr bwMode="gray">
          <a:xfrm rot="16200000">
            <a:off x="-335490" y="3791853"/>
            <a:ext cx="3077931" cy="336000"/>
          </a:xfrm>
          <a:custGeom>
            <a:avLst/>
            <a:gdLst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6" fmla="*/ 2374900 w 2374900"/>
              <a:gd name="connsiteY6" fmla="*/ 0 h 997892"/>
              <a:gd name="connsiteX7" fmla="*/ 2374900 w 2374900"/>
              <a:gd name="connsiteY7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0 w 2374900"/>
              <a:gd name="connsiteY2" fmla="*/ 997892 h 997892"/>
              <a:gd name="connsiteX3" fmla="*/ 0 w 2374900"/>
              <a:gd name="connsiteY3" fmla="*/ 0 h 997892"/>
              <a:gd name="connsiteX4" fmla="*/ 2374900 w 2374900"/>
              <a:gd name="connsiteY4" fmla="*/ 0 h 997892"/>
              <a:gd name="connsiteX5" fmla="*/ 2374900 w 2374900"/>
              <a:gd name="connsiteY5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997892 h 997892"/>
              <a:gd name="connsiteX2" fmla="*/ 0 w 2374900"/>
              <a:gd name="connsiteY2" fmla="*/ 0 h 997892"/>
              <a:gd name="connsiteX3" fmla="*/ 2374900 w 2374900"/>
              <a:gd name="connsiteY3" fmla="*/ 0 h 997892"/>
              <a:gd name="connsiteX4" fmla="*/ 2374900 w 2374900"/>
              <a:gd name="connsiteY4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0 w 2374900"/>
              <a:gd name="connsiteY0" fmla="*/ 0 h 997892"/>
              <a:gd name="connsiteX1" fmla="*/ 2374900 w 2374900"/>
              <a:gd name="connsiteY1" fmla="*/ 0 h 99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900" h="997892" stroke="0" extrusionOk="0">
                <a:moveTo>
                  <a:pt x="0" y="0"/>
                </a:moveTo>
                <a:lnTo>
                  <a:pt x="2374900" y="0"/>
                </a:lnTo>
                <a:lnTo>
                  <a:pt x="2374900" y="831573"/>
                </a:lnTo>
                <a:lnTo>
                  <a:pt x="2208581" y="997892"/>
                </a:lnTo>
                <a:lnTo>
                  <a:pt x="0" y="0"/>
                </a:lnTo>
                <a:close/>
              </a:path>
              <a:path w="2374900" h="997892" fill="darkenLess" stroke="0" extrusionOk="0">
                <a:moveTo>
                  <a:pt x="2208581" y="997892"/>
                </a:moveTo>
                <a:lnTo>
                  <a:pt x="2374900" y="831573"/>
                </a:lnTo>
                <a:lnTo>
                  <a:pt x="2208581" y="997892"/>
                </a:lnTo>
                <a:close/>
              </a:path>
              <a:path w="2374900" h="997892" fill="none" extrusionOk="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txBody>
          <a:bodyPr tIns="36000"/>
          <a:lstStyle>
            <a:lvl1pPr marL="0" algn="ctr">
              <a:lnSpc>
                <a:spcPct val="90000"/>
              </a:lnSpc>
              <a:spcAft>
                <a:spcPts val="0"/>
              </a:spcAft>
              <a:defRPr sz="1067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/>
              <a:t>Légende</a:t>
            </a:r>
            <a:endParaRPr lang="fr-FR" dirty="0"/>
          </a:p>
        </p:txBody>
      </p:sp>
      <p:sp>
        <p:nvSpPr>
          <p:cNvPr id="14" name="Espace réservé du texte 2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51052" y="2501404"/>
            <a:ext cx="3456000" cy="336000"/>
          </a:xfrm>
          <a:custGeom>
            <a:avLst/>
            <a:gdLst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6" fmla="*/ 2374900 w 2374900"/>
              <a:gd name="connsiteY6" fmla="*/ 0 h 997892"/>
              <a:gd name="connsiteX7" fmla="*/ 2374900 w 2374900"/>
              <a:gd name="connsiteY7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0 w 2374900"/>
              <a:gd name="connsiteY2" fmla="*/ 997892 h 997892"/>
              <a:gd name="connsiteX3" fmla="*/ 0 w 2374900"/>
              <a:gd name="connsiteY3" fmla="*/ 0 h 997892"/>
              <a:gd name="connsiteX4" fmla="*/ 2374900 w 2374900"/>
              <a:gd name="connsiteY4" fmla="*/ 0 h 997892"/>
              <a:gd name="connsiteX5" fmla="*/ 2374900 w 2374900"/>
              <a:gd name="connsiteY5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997892 h 997892"/>
              <a:gd name="connsiteX2" fmla="*/ 0 w 2374900"/>
              <a:gd name="connsiteY2" fmla="*/ 0 h 997892"/>
              <a:gd name="connsiteX3" fmla="*/ 2374900 w 2374900"/>
              <a:gd name="connsiteY3" fmla="*/ 0 h 997892"/>
              <a:gd name="connsiteX4" fmla="*/ 2374900 w 2374900"/>
              <a:gd name="connsiteY4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0 w 2374900"/>
              <a:gd name="connsiteY0" fmla="*/ 0 h 997892"/>
              <a:gd name="connsiteX1" fmla="*/ 2374900 w 2374900"/>
              <a:gd name="connsiteY1" fmla="*/ 0 h 99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900" h="997892" stroke="0" extrusionOk="0">
                <a:moveTo>
                  <a:pt x="0" y="0"/>
                </a:moveTo>
                <a:lnTo>
                  <a:pt x="2374900" y="0"/>
                </a:lnTo>
                <a:lnTo>
                  <a:pt x="2374900" y="831573"/>
                </a:lnTo>
                <a:lnTo>
                  <a:pt x="2208581" y="997892"/>
                </a:lnTo>
                <a:lnTo>
                  <a:pt x="0" y="0"/>
                </a:lnTo>
                <a:close/>
              </a:path>
              <a:path w="2374900" h="997892" fill="darkenLess" stroke="0" extrusionOk="0">
                <a:moveTo>
                  <a:pt x="2208581" y="997892"/>
                </a:moveTo>
                <a:lnTo>
                  <a:pt x="2374900" y="831573"/>
                </a:lnTo>
                <a:lnTo>
                  <a:pt x="2208581" y="997892"/>
                </a:lnTo>
                <a:close/>
              </a:path>
              <a:path w="2374900" h="997892" fill="none" extrusionOk="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txBody>
          <a:bodyPr tIns="36000"/>
          <a:lstStyle>
            <a:lvl1pPr marL="0" algn="ctr">
              <a:lnSpc>
                <a:spcPct val="90000"/>
              </a:lnSpc>
              <a:spcAft>
                <a:spcPts val="0"/>
              </a:spcAft>
              <a:defRPr sz="1067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Légende</a:t>
            </a:r>
          </a:p>
        </p:txBody>
      </p:sp>
      <p:sp>
        <p:nvSpPr>
          <p:cNvPr id="15" name="Espace réservé du texte 2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621327" y="2948947"/>
            <a:ext cx="3456000" cy="336000"/>
          </a:xfrm>
          <a:custGeom>
            <a:avLst/>
            <a:gdLst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6" fmla="*/ 2374900 w 2374900"/>
              <a:gd name="connsiteY6" fmla="*/ 0 h 997892"/>
              <a:gd name="connsiteX7" fmla="*/ 2374900 w 2374900"/>
              <a:gd name="connsiteY7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0 w 2374900"/>
              <a:gd name="connsiteY2" fmla="*/ 997892 h 997892"/>
              <a:gd name="connsiteX3" fmla="*/ 0 w 2374900"/>
              <a:gd name="connsiteY3" fmla="*/ 0 h 997892"/>
              <a:gd name="connsiteX4" fmla="*/ 2374900 w 2374900"/>
              <a:gd name="connsiteY4" fmla="*/ 0 h 997892"/>
              <a:gd name="connsiteX5" fmla="*/ 2374900 w 2374900"/>
              <a:gd name="connsiteY5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997892 h 997892"/>
              <a:gd name="connsiteX2" fmla="*/ 0 w 2374900"/>
              <a:gd name="connsiteY2" fmla="*/ 0 h 997892"/>
              <a:gd name="connsiteX3" fmla="*/ 2374900 w 2374900"/>
              <a:gd name="connsiteY3" fmla="*/ 0 h 997892"/>
              <a:gd name="connsiteX4" fmla="*/ 2374900 w 2374900"/>
              <a:gd name="connsiteY4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0 w 2374900"/>
              <a:gd name="connsiteY0" fmla="*/ 0 h 997892"/>
              <a:gd name="connsiteX1" fmla="*/ 2374900 w 2374900"/>
              <a:gd name="connsiteY1" fmla="*/ 0 h 99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900" h="997892" stroke="0" extrusionOk="0">
                <a:moveTo>
                  <a:pt x="0" y="0"/>
                </a:moveTo>
                <a:lnTo>
                  <a:pt x="2374900" y="0"/>
                </a:lnTo>
                <a:lnTo>
                  <a:pt x="2374900" y="831573"/>
                </a:lnTo>
                <a:lnTo>
                  <a:pt x="2208581" y="997892"/>
                </a:lnTo>
                <a:lnTo>
                  <a:pt x="0" y="0"/>
                </a:lnTo>
                <a:close/>
              </a:path>
              <a:path w="2374900" h="997892" fill="darkenLess" stroke="0" extrusionOk="0">
                <a:moveTo>
                  <a:pt x="2208581" y="997892"/>
                </a:moveTo>
                <a:lnTo>
                  <a:pt x="2374900" y="831573"/>
                </a:lnTo>
                <a:lnTo>
                  <a:pt x="2208581" y="997892"/>
                </a:lnTo>
                <a:close/>
              </a:path>
              <a:path w="2374900" h="997892" fill="none" extrusionOk="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txBody>
          <a:bodyPr tIns="36000"/>
          <a:lstStyle>
            <a:lvl1pPr marL="0" algn="ctr">
              <a:lnSpc>
                <a:spcPct val="90000"/>
              </a:lnSpc>
              <a:spcAft>
                <a:spcPts val="0"/>
              </a:spcAft>
              <a:defRPr sz="1067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/>
              <a:t>Légende</a:t>
            </a:r>
            <a:endParaRPr lang="fr-FR" dirty="0"/>
          </a:p>
        </p:txBody>
      </p:sp>
      <p:sp>
        <p:nvSpPr>
          <p:cNvPr id="16" name="Espace réservé du texte 27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5231904" y="3403600"/>
            <a:ext cx="3888000" cy="336000"/>
          </a:xfrm>
          <a:custGeom>
            <a:avLst/>
            <a:gdLst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6" fmla="*/ 2374900 w 2374900"/>
              <a:gd name="connsiteY6" fmla="*/ 0 h 997892"/>
              <a:gd name="connsiteX7" fmla="*/ 2374900 w 2374900"/>
              <a:gd name="connsiteY7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0 w 2374900"/>
              <a:gd name="connsiteY2" fmla="*/ 997892 h 997892"/>
              <a:gd name="connsiteX3" fmla="*/ 0 w 2374900"/>
              <a:gd name="connsiteY3" fmla="*/ 0 h 997892"/>
              <a:gd name="connsiteX4" fmla="*/ 2374900 w 2374900"/>
              <a:gd name="connsiteY4" fmla="*/ 0 h 997892"/>
              <a:gd name="connsiteX5" fmla="*/ 2374900 w 2374900"/>
              <a:gd name="connsiteY5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997892 h 997892"/>
              <a:gd name="connsiteX2" fmla="*/ 0 w 2374900"/>
              <a:gd name="connsiteY2" fmla="*/ 0 h 997892"/>
              <a:gd name="connsiteX3" fmla="*/ 2374900 w 2374900"/>
              <a:gd name="connsiteY3" fmla="*/ 0 h 997892"/>
              <a:gd name="connsiteX4" fmla="*/ 2374900 w 2374900"/>
              <a:gd name="connsiteY4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0 w 2374900"/>
              <a:gd name="connsiteY0" fmla="*/ 0 h 997892"/>
              <a:gd name="connsiteX1" fmla="*/ 2374900 w 2374900"/>
              <a:gd name="connsiteY1" fmla="*/ 0 h 99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900" h="997892" stroke="0" extrusionOk="0">
                <a:moveTo>
                  <a:pt x="0" y="0"/>
                </a:moveTo>
                <a:lnTo>
                  <a:pt x="2374900" y="0"/>
                </a:lnTo>
                <a:lnTo>
                  <a:pt x="2374900" y="831573"/>
                </a:lnTo>
                <a:lnTo>
                  <a:pt x="2208581" y="997892"/>
                </a:lnTo>
                <a:lnTo>
                  <a:pt x="0" y="0"/>
                </a:lnTo>
                <a:close/>
              </a:path>
              <a:path w="2374900" h="997892" fill="darkenLess" stroke="0" extrusionOk="0">
                <a:moveTo>
                  <a:pt x="2208581" y="997892"/>
                </a:moveTo>
                <a:lnTo>
                  <a:pt x="2374900" y="831573"/>
                </a:lnTo>
                <a:lnTo>
                  <a:pt x="2208581" y="997892"/>
                </a:lnTo>
                <a:close/>
              </a:path>
              <a:path w="2374900" h="997892" fill="none" extrusionOk="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12700">
            <a:solidFill>
              <a:schemeClr val="accent6"/>
            </a:solidFill>
            <a:headEnd type="none" w="med" len="med"/>
            <a:tailEnd type="triangle" w="med" len="med"/>
          </a:ln>
        </p:spPr>
        <p:txBody>
          <a:bodyPr tIns="36000"/>
          <a:lstStyle>
            <a:lvl1pPr marL="0" algn="ctr">
              <a:lnSpc>
                <a:spcPct val="90000"/>
              </a:lnSpc>
              <a:spcAft>
                <a:spcPts val="0"/>
              </a:spcAft>
              <a:defRPr sz="1067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/>
              <a:t>Légende</a:t>
            </a:r>
            <a:endParaRPr lang="fr-FR" dirty="0"/>
          </a:p>
        </p:txBody>
      </p:sp>
      <p:sp>
        <p:nvSpPr>
          <p:cNvPr id="17" name="Espace réservé du texte 27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93205" y="3870372"/>
            <a:ext cx="3888000" cy="336000"/>
          </a:xfrm>
          <a:custGeom>
            <a:avLst/>
            <a:gdLst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6" fmla="*/ 2374900 w 2374900"/>
              <a:gd name="connsiteY6" fmla="*/ 0 h 997892"/>
              <a:gd name="connsiteX7" fmla="*/ 2374900 w 2374900"/>
              <a:gd name="connsiteY7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0 w 2374900"/>
              <a:gd name="connsiteY2" fmla="*/ 997892 h 997892"/>
              <a:gd name="connsiteX3" fmla="*/ 0 w 2374900"/>
              <a:gd name="connsiteY3" fmla="*/ 0 h 997892"/>
              <a:gd name="connsiteX4" fmla="*/ 2374900 w 2374900"/>
              <a:gd name="connsiteY4" fmla="*/ 0 h 997892"/>
              <a:gd name="connsiteX5" fmla="*/ 2374900 w 2374900"/>
              <a:gd name="connsiteY5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997892 h 997892"/>
              <a:gd name="connsiteX2" fmla="*/ 0 w 2374900"/>
              <a:gd name="connsiteY2" fmla="*/ 0 h 997892"/>
              <a:gd name="connsiteX3" fmla="*/ 2374900 w 2374900"/>
              <a:gd name="connsiteY3" fmla="*/ 0 h 997892"/>
              <a:gd name="connsiteX4" fmla="*/ 2374900 w 2374900"/>
              <a:gd name="connsiteY4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0 w 2374900"/>
              <a:gd name="connsiteY0" fmla="*/ 0 h 997892"/>
              <a:gd name="connsiteX1" fmla="*/ 2374900 w 2374900"/>
              <a:gd name="connsiteY1" fmla="*/ 0 h 99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900" h="997892" stroke="0" extrusionOk="0">
                <a:moveTo>
                  <a:pt x="0" y="0"/>
                </a:moveTo>
                <a:lnTo>
                  <a:pt x="2374900" y="0"/>
                </a:lnTo>
                <a:lnTo>
                  <a:pt x="2374900" y="831573"/>
                </a:lnTo>
                <a:lnTo>
                  <a:pt x="2208581" y="997892"/>
                </a:lnTo>
                <a:lnTo>
                  <a:pt x="0" y="0"/>
                </a:lnTo>
                <a:close/>
              </a:path>
              <a:path w="2374900" h="997892" fill="darkenLess" stroke="0" extrusionOk="0">
                <a:moveTo>
                  <a:pt x="2208581" y="997892"/>
                </a:moveTo>
                <a:lnTo>
                  <a:pt x="2374900" y="831573"/>
                </a:lnTo>
                <a:lnTo>
                  <a:pt x="2208581" y="997892"/>
                </a:lnTo>
                <a:close/>
              </a:path>
              <a:path w="2374900" h="997892" fill="none" extrusionOk="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12700">
            <a:solidFill>
              <a:schemeClr val="accent4"/>
            </a:solidFill>
            <a:headEnd type="none" w="med" len="med"/>
            <a:tailEnd type="triangle" w="med" len="med"/>
          </a:ln>
        </p:spPr>
        <p:txBody>
          <a:bodyPr tIns="36000"/>
          <a:lstStyle>
            <a:lvl1pPr marL="0" algn="ctr">
              <a:lnSpc>
                <a:spcPct val="90000"/>
              </a:lnSpc>
              <a:spcAft>
                <a:spcPts val="0"/>
              </a:spcAft>
              <a:defRPr sz="1067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/>
              <a:t>Légende</a:t>
            </a:r>
            <a:endParaRPr lang="fr-FR" dirty="0"/>
          </a:p>
        </p:txBody>
      </p:sp>
      <p:sp>
        <p:nvSpPr>
          <p:cNvPr id="18" name="Espace réservé du texte 27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970001" y="4235916"/>
            <a:ext cx="3888000" cy="336000"/>
          </a:xfrm>
          <a:custGeom>
            <a:avLst/>
            <a:gdLst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6" fmla="*/ 2374900 w 2374900"/>
              <a:gd name="connsiteY6" fmla="*/ 0 h 997892"/>
              <a:gd name="connsiteX7" fmla="*/ 2374900 w 2374900"/>
              <a:gd name="connsiteY7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0 w 2374900"/>
              <a:gd name="connsiteY2" fmla="*/ 997892 h 997892"/>
              <a:gd name="connsiteX3" fmla="*/ 0 w 2374900"/>
              <a:gd name="connsiteY3" fmla="*/ 0 h 997892"/>
              <a:gd name="connsiteX4" fmla="*/ 2374900 w 2374900"/>
              <a:gd name="connsiteY4" fmla="*/ 0 h 997892"/>
              <a:gd name="connsiteX5" fmla="*/ 2374900 w 2374900"/>
              <a:gd name="connsiteY5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997892 h 997892"/>
              <a:gd name="connsiteX2" fmla="*/ 0 w 2374900"/>
              <a:gd name="connsiteY2" fmla="*/ 0 h 997892"/>
              <a:gd name="connsiteX3" fmla="*/ 2374900 w 2374900"/>
              <a:gd name="connsiteY3" fmla="*/ 0 h 997892"/>
              <a:gd name="connsiteX4" fmla="*/ 2374900 w 2374900"/>
              <a:gd name="connsiteY4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0 w 2374900"/>
              <a:gd name="connsiteY0" fmla="*/ 0 h 997892"/>
              <a:gd name="connsiteX1" fmla="*/ 2374900 w 2374900"/>
              <a:gd name="connsiteY1" fmla="*/ 0 h 99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900" h="997892" stroke="0" extrusionOk="0">
                <a:moveTo>
                  <a:pt x="0" y="0"/>
                </a:moveTo>
                <a:lnTo>
                  <a:pt x="2374900" y="0"/>
                </a:lnTo>
                <a:lnTo>
                  <a:pt x="2374900" y="831573"/>
                </a:lnTo>
                <a:lnTo>
                  <a:pt x="2208581" y="997892"/>
                </a:lnTo>
                <a:lnTo>
                  <a:pt x="0" y="0"/>
                </a:lnTo>
                <a:close/>
              </a:path>
              <a:path w="2374900" h="997892" fill="darkenLess" stroke="0" extrusionOk="0">
                <a:moveTo>
                  <a:pt x="2208581" y="997892"/>
                </a:moveTo>
                <a:lnTo>
                  <a:pt x="2374900" y="831573"/>
                </a:lnTo>
                <a:lnTo>
                  <a:pt x="2208581" y="997892"/>
                </a:lnTo>
                <a:close/>
              </a:path>
              <a:path w="2374900" h="997892" fill="none" extrusionOk="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txBody>
          <a:bodyPr tIns="36000"/>
          <a:lstStyle>
            <a:lvl1pPr marL="0" algn="ctr">
              <a:lnSpc>
                <a:spcPct val="90000"/>
              </a:lnSpc>
              <a:spcAft>
                <a:spcPts val="0"/>
              </a:spcAft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/>
              <a:t>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821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7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3EAD2509-5C36-423F-9F01-0B84D51F6B52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9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439811" y="4315402"/>
            <a:ext cx="1312392" cy="277824"/>
          </a:xfrm>
          <a:solidFill>
            <a:schemeClr val="accent1"/>
          </a:solidFill>
        </p:spPr>
        <p:txBody>
          <a:bodyPr wrap="none" lIns="72000" tIns="36000" rIns="72000" bIns="36000">
            <a:spAutoFit/>
          </a:bodyPr>
          <a:lstStyle>
            <a:lvl1pPr marL="0" indent="0" algn="ctr">
              <a:buNone/>
              <a:defRPr sz="13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00/00/2020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1599212" y="2948947"/>
            <a:ext cx="8993579" cy="1173293"/>
          </a:xfrm>
        </p:spPr>
        <p:txBody>
          <a:bodyPr anchor="b" anchorCtr="0"/>
          <a:lstStyle>
            <a:lvl1pPr algn="ctr">
              <a:defRPr sz="3267" baseline="0">
                <a:solidFill>
                  <a:schemeClr val="accent1"/>
                </a:solidFill>
                <a:latin typeface="Rawline ExtraBold" pitchFamily="2" charset="0"/>
              </a:defRPr>
            </a:lvl1pPr>
          </a:lstStyle>
          <a:p>
            <a:r>
              <a:rPr lang="fr-FR"/>
              <a:t>Titre sur deux </a:t>
            </a:r>
            <a:br>
              <a:rPr lang="fr-FR"/>
            </a:br>
            <a:r>
              <a:rPr lang="fr-FR"/>
              <a:t>lignes maximum</a:t>
            </a:r>
            <a:endParaRPr lang="fr-FR" dirty="0"/>
          </a:p>
        </p:txBody>
      </p:sp>
      <p:sp>
        <p:nvSpPr>
          <p:cNvPr id="12" name="Espace réservé pour une image  10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-13869"/>
            <a:ext cx="12192000" cy="6871868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la souris / Mettre à l’arrière plan)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6086400" y="0"/>
            <a:ext cx="19200" cy="29040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6086400" y="4866000"/>
            <a:ext cx="19200" cy="19920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369600" y="437175"/>
            <a:ext cx="3360000" cy="1200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482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graphiq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37DB9-D681-4C71-B95C-EF8777780EA2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854400" y="0"/>
            <a:ext cx="11337600" cy="288032"/>
          </a:xfrm>
        </p:spPr>
        <p:txBody>
          <a:bodyPr/>
          <a:lstStyle/>
          <a:p>
            <a:r>
              <a:rPr lang="fr-FR"/>
              <a:t>Titrisation des risques automobiles -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 hasCustomPrompt="1"/>
          </p:nvPr>
        </p:nvSpPr>
        <p:spPr>
          <a:xfrm>
            <a:off x="3599723" y="1462115"/>
            <a:ext cx="4607983" cy="4608000"/>
          </a:xfrm>
        </p:spPr>
        <p:txBody>
          <a:bodyPr tIns="900000" anchor="ctr" anchorCtr="0"/>
          <a:lstStyle>
            <a:lvl1pPr algn="ctr">
              <a:defRPr sz="1200"/>
            </a:lvl1pPr>
          </a:lstStyle>
          <a:p>
            <a:r>
              <a:rPr lang="fr-FR" noProof="0" dirty="0"/>
              <a:t>Sélectionner l’icône pour insérer un tableau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4199798" y="3143975"/>
            <a:ext cx="3407833" cy="1519829"/>
          </a:xfrm>
        </p:spPr>
        <p:txBody>
          <a:bodyPr anchor="ctr" anchorCtr="0"/>
          <a:lstStyle>
            <a:lvl1pPr marL="2117" indent="0" algn="ctr">
              <a:spcAft>
                <a:spcPts val="0"/>
              </a:spcAft>
              <a:defRPr sz="4133">
                <a:solidFill>
                  <a:schemeClr val="accent1"/>
                </a:solidFill>
              </a:defRPr>
            </a:lvl1pPr>
            <a:lvl2pPr marL="2117" indent="0" algn="ctr">
              <a:lnSpc>
                <a:spcPct val="100000"/>
              </a:lnSpc>
              <a:defRPr sz="1800">
                <a:solidFill>
                  <a:schemeClr val="accent1"/>
                </a:solidFill>
              </a:defRPr>
            </a:lvl2pPr>
            <a:lvl3pPr marL="23533" indent="0" algn="ctr">
              <a:buNone/>
              <a:defRPr sz="1067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0000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03580" y="1481984"/>
            <a:ext cx="1076593" cy="433277"/>
          </a:xfrm>
          <a:prstGeom prst="callout1">
            <a:avLst>
              <a:gd name="adj1" fmla="val 87993"/>
              <a:gd name="adj2" fmla="val 115719"/>
              <a:gd name="adj3" fmla="val 88098"/>
              <a:gd name="adj4" fmla="val 247701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r">
              <a:defRPr sz="1867"/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03580" y="2147708"/>
            <a:ext cx="1076593" cy="433277"/>
          </a:xfrm>
          <a:prstGeom prst="callout1">
            <a:avLst>
              <a:gd name="adj1" fmla="val 87993"/>
              <a:gd name="adj2" fmla="val 115719"/>
              <a:gd name="adj3" fmla="val 88098"/>
              <a:gd name="adj4" fmla="val 173383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r">
              <a:defRPr sz="1867"/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03580" y="2709414"/>
            <a:ext cx="1076593" cy="433277"/>
          </a:xfrm>
          <a:prstGeom prst="callout1">
            <a:avLst>
              <a:gd name="adj1" fmla="val 87993"/>
              <a:gd name="adj2" fmla="val 115719"/>
              <a:gd name="adj3" fmla="val 88098"/>
              <a:gd name="adj4" fmla="val 148016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r">
              <a:defRPr sz="1867"/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16" name="Espace réservé du texte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03580" y="4017168"/>
            <a:ext cx="1076593" cy="433277"/>
          </a:xfrm>
          <a:prstGeom prst="callout1">
            <a:avLst>
              <a:gd name="adj1" fmla="val 87993"/>
              <a:gd name="adj2" fmla="val 115719"/>
              <a:gd name="adj3" fmla="val 88098"/>
              <a:gd name="adj4" fmla="val 146204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r">
              <a:defRPr sz="1867"/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03580" y="5197795"/>
            <a:ext cx="1076593" cy="433277"/>
          </a:xfrm>
          <a:prstGeom prst="callout1">
            <a:avLst>
              <a:gd name="adj1" fmla="val 87993"/>
              <a:gd name="adj2" fmla="val 115719"/>
              <a:gd name="adj3" fmla="val 88098"/>
              <a:gd name="adj4" fmla="val 233177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r">
              <a:defRPr sz="1867"/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21" hasCustomPrompt="1"/>
          </p:nvPr>
        </p:nvSpPr>
        <p:spPr>
          <a:xfrm>
            <a:off x="6298623" y="884718"/>
            <a:ext cx="757484" cy="433277"/>
          </a:xfrm>
          <a:prstGeom prst="callout1">
            <a:avLst>
              <a:gd name="adj1" fmla="val 78205"/>
              <a:gd name="adj2" fmla="val -21835"/>
              <a:gd name="adj3" fmla="val 176185"/>
              <a:gd name="adj4" fmla="val -31503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l">
              <a:defRPr sz="1867"/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22" hasCustomPrompt="1"/>
          </p:nvPr>
        </p:nvSpPr>
        <p:spPr>
          <a:xfrm>
            <a:off x="8869709" y="2149058"/>
            <a:ext cx="757484" cy="433277"/>
          </a:xfrm>
          <a:prstGeom prst="callout1">
            <a:avLst>
              <a:gd name="adj1" fmla="val 80652"/>
              <a:gd name="adj2" fmla="val -30233"/>
              <a:gd name="adj3" fmla="val 80757"/>
              <a:gd name="adj4" fmla="val -165864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l">
              <a:defRPr sz="1867"/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23" hasCustomPrompt="1"/>
          </p:nvPr>
        </p:nvSpPr>
        <p:spPr>
          <a:xfrm>
            <a:off x="8869709" y="4475115"/>
            <a:ext cx="757484" cy="433277"/>
          </a:xfrm>
          <a:prstGeom prst="callout1">
            <a:avLst>
              <a:gd name="adj1" fmla="val 80652"/>
              <a:gd name="adj2" fmla="val -30233"/>
              <a:gd name="adj3" fmla="val 80757"/>
              <a:gd name="adj4" fmla="val -165864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l">
              <a:defRPr sz="1867"/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21" name="Espace réservé du texte 12"/>
          <p:cNvSpPr>
            <a:spLocks noGrp="1"/>
          </p:cNvSpPr>
          <p:nvPr>
            <p:ph type="body" sz="quarter" idx="24" hasCustomPrompt="1"/>
          </p:nvPr>
        </p:nvSpPr>
        <p:spPr>
          <a:xfrm>
            <a:off x="6150162" y="5790963"/>
            <a:ext cx="757484" cy="433277"/>
          </a:xfrm>
          <a:prstGeom prst="callout1">
            <a:avLst>
              <a:gd name="adj1" fmla="val 78205"/>
              <a:gd name="adj2" fmla="val -21835"/>
              <a:gd name="adj3" fmla="val 22217"/>
              <a:gd name="adj4" fmla="val -26948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l">
              <a:defRPr sz="1867"/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25" hasCustomPrompt="1"/>
          </p:nvPr>
        </p:nvSpPr>
        <p:spPr>
          <a:xfrm>
            <a:off x="7139518" y="1061836"/>
            <a:ext cx="2063749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25" name="Espace réservé du texte 22"/>
          <p:cNvSpPr>
            <a:spLocks noGrp="1"/>
          </p:cNvSpPr>
          <p:nvPr>
            <p:ph type="body" sz="quarter" idx="27" hasCustomPrompt="1"/>
          </p:nvPr>
        </p:nvSpPr>
        <p:spPr>
          <a:xfrm>
            <a:off x="9706474" y="2331178"/>
            <a:ext cx="2063749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27" name="Espace réservé du texte 22"/>
          <p:cNvSpPr>
            <a:spLocks noGrp="1"/>
          </p:cNvSpPr>
          <p:nvPr>
            <p:ph type="body" sz="quarter" idx="29" hasCustomPrompt="1"/>
          </p:nvPr>
        </p:nvSpPr>
        <p:spPr>
          <a:xfrm>
            <a:off x="9712655" y="4646778"/>
            <a:ext cx="2063749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29" name="Espace réservé du texte 22"/>
          <p:cNvSpPr>
            <a:spLocks noGrp="1"/>
          </p:cNvSpPr>
          <p:nvPr>
            <p:ph type="body" sz="quarter" idx="31" hasCustomPrompt="1"/>
          </p:nvPr>
        </p:nvSpPr>
        <p:spPr>
          <a:xfrm>
            <a:off x="854400" y="1823611"/>
            <a:ext cx="1689205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30" name="Espace réservé du texte 22"/>
          <p:cNvSpPr>
            <a:spLocks noGrp="1"/>
          </p:cNvSpPr>
          <p:nvPr>
            <p:ph type="body" sz="quarter" idx="32" hasCustomPrompt="1"/>
          </p:nvPr>
        </p:nvSpPr>
        <p:spPr>
          <a:xfrm>
            <a:off x="854400" y="2790787"/>
            <a:ext cx="1689205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31" name="Espace réservé du texte 22"/>
          <p:cNvSpPr>
            <a:spLocks noGrp="1"/>
          </p:cNvSpPr>
          <p:nvPr>
            <p:ph type="body" sz="quarter" idx="33" hasCustomPrompt="1"/>
          </p:nvPr>
        </p:nvSpPr>
        <p:spPr>
          <a:xfrm>
            <a:off x="854400" y="3757963"/>
            <a:ext cx="1689205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32" name="Espace réservé du texte 22"/>
          <p:cNvSpPr>
            <a:spLocks noGrp="1"/>
          </p:cNvSpPr>
          <p:nvPr>
            <p:ph type="body" sz="quarter" idx="34" hasCustomPrompt="1"/>
          </p:nvPr>
        </p:nvSpPr>
        <p:spPr>
          <a:xfrm>
            <a:off x="854400" y="4725139"/>
            <a:ext cx="1689205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33" name="Espace réservé du texte 22"/>
          <p:cNvSpPr>
            <a:spLocks noGrp="1"/>
          </p:cNvSpPr>
          <p:nvPr>
            <p:ph type="body" sz="quarter" idx="35" hasCustomPrompt="1"/>
          </p:nvPr>
        </p:nvSpPr>
        <p:spPr>
          <a:xfrm>
            <a:off x="854400" y="5692315"/>
            <a:ext cx="1689205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854252" y="1025939"/>
            <a:ext cx="528000" cy="19200"/>
          </a:xfrm>
          <a:custGeom>
            <a:avLst/>
            <a:gdLst>
              <a:gd name="T0" fmla="*/ 0 w 3958"/>
              <a:gd name="T1" fmla="*/ 27 h 27"/>
              <a:gd name="T2" fmla="*/ 0 w 3958"/>
              <a:gd name="T3" fmla="*/ 27 h 27"/>
              <a:gd name="T4" fmla="*/ 3958 w 3958"/>
              <a:gd name="T5" fmla="*/ 27 h 27"/>
              <a:gd name="T6" fmla="*/ 3958 w 3958"/>
              <a:gd name="T7" fmla="*/ 0 h 27"/>
              <a:gd name="T8" fmla="*/ 0 w 3958"/>
              <a:gd name="T9" fmla="*/ 0 h 27"/>
              <a:gd name="T10" fmla="*/ 0 w 3958"/>
              <a:gd name="T11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58" h="27">
                <a:moveTo>
                  <a:pt x="0" y="27"/>
                </a:moveTo>
                <a:lnTo>
                  <a:pt x="0" y="27"/>
                </a:lnTo>
                <a:lnTo>
                  <a:pt x="3958" y="27"/>
                </a:lnTo>
                <a:lnTo>
                  <a:pt x="3958" y="0"/>
                </a:lnTo>
                <a:lnTo>
                  <a:pt x="0" y="0"/>
                </a:lnTo>
                <a:lnTo>
                  <a:pt x="0" y="27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/>
          </a:p>
        </p:txBody>
      </p:sp>
      <p:sp>
        <p:nvSpPr>
          <p:cNvPr id="35" name="Titre 34"/>
          <p:cNvSpPr>
            <a:spLocks noGrp="1"/>
          </p:cNvSpPr>
          <p:nvPr>
            <p:ph type="title" hasCustomPrompt="1"/>
          </p:nvPr>
        </p:nvSpPr>
        <p:spPr>
          <a:xfrm>
            <a:off x="854253" y="322313"/>
            <a:ext cx="10570340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7" name="Espace réservé du texte 22"/>
          <p:cNvSpPr>
            <a:spLocks noGrp="1"/>
          </p:cNvSpPr>
          <p:nvPr>
            <p:ph type="body" sz="quarter" idx="37" hasCustomPrompt="1"/>
          </p:nvPr>
        </p:nvSpPr>
        <p:spPr>
          <a:xfrm>
            <a:off x="6983099" y="5971333"/>
            <a:ext cx="2063749" cy="667844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406282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rniè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98400" y="4437112"/>
            <a:ext cx="8995200" cy="1680187"/>
          </a:xfr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Aft>
                <a:spcPts val="0"/>
              </a:spcAft>
              <a:buNone/>
              <a:defRPr sz="1333">
                <a:solidFill>
                  <a:schemeClr val="accent1"/>
                </a:solidFill>
              </a:defRPr>
            </a:lvl1pPr>
            <a:lvl2pPr marL="0" indent="0" algn="ctr">
              <a:spcAft>
                <a:spcPts val="0"/>
              </a:spcAft>
              <a:buNone/>
              <a:defRPr b="0">
                <a:solidFill>
                  <a:schemeClr val="accent1"/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Prénom Nom</a:t>
            </a:r>
          </a:p>
          <a:p>
            <a:pPr lvl="1"/>
            <a:r>
              <a:rPr lang="fr-FR" dirty="0"/>
              <a:t>adresse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1599212" y="1892829"/>
            <a:ext cx="8993579" cy="1711259"/>
          </a:xfrm>
        </p:spPr>
        <p:txBody>
          <a:bodyPr anchor="b" anchorCtr="0"/>
          <a:lstStyle>
            <a:lvl1pPr algn="ctr">
              <a:defRPr sz="10133">
                <a:solidFill>
                  <a:schemeClr val="accent1"/>
                </a:solidFill>
                <a:latin typeface="Rawline ExtraBold" pitchFamily="2" charset="0"/>
              </a:defRPr>
            </a:lvl1pPr>
          </a:lstStyle>
          <a:p>
            <a:r>
              <a:rPr lang="fr-FR" dirty="0"/>
              <a:t>Merci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956051"/>
            <a:ext cx="1440000" cy="310028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90C1772B-41F3-4F35-95AD-B31233188671}" type="datetime1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0" y="3956051"/>
            <a:ext cx="5035200" cy="19200"/>
          </a:xfrm>
          <a:custGeom>
            <a:avLst/>
            <a:gdLst>
              <a:gd name="T0" fmla="*/ 0 w 3958"/>
              <a:gd name="T1" fmla="*/ 27 h 27"/>
              <a:gd name="T2" fmla="*/ 0 w 3958"/>
              <a:gd name="T3" fmla="*/ 27 h 27"/>
              <a:gd name="T4" fmla="*/ 3958 w 3958"/>
              <a:gd name="T5" fmla="*/ 27 h 27"/>
              <a:gd name="T6" fmla="*/ 3958 w 3958"/>
              <a:gd name="T7" fmla="*/ 0 h 27"/>
              <a:gd name="T8" fmla="*/ 0 w 3958"/>
              <a:gd name="T9" fmla="*/ 0 h 27"/>
              <a:gd name="T10" fmla="*/ 0 w 3958"/>
              <a:gd name="T11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58" h="27">
                <a:moveTo>
                  <a:pt x="0" y="27"/>
                </a:moveTo>
                <a:lnTo>
                  <a:pt x="0" y="27"/>
                </a:lnTo>
                <a:lnTo>
                  <a:pt x="3958" y="27"/>
                </a:lnTo>
                <a:lnTo>
                  <a:pt x="3958" y="0"/>
                </a:lnTo>
                <a:lnTo>
                  <a:pt x="0" y="0"/>
                </a:lnTo>
                <a:lnTo>
                  <a:pt x="0" y="27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7156800" y="3956051"/>
            <a:ext cx="5035200" cy="19200"/>
          </a:xfrm>
          <a:custGeom>
            <a:avLst/>
            <a:gdLst>
              <a:gd name="T0" fmla="*/ 0 w 3958"/>
              <a:gd name="T1" fmla="*/ 27 h 27"/>
              <a:gd name="T2" fmla="*/ 0 w 3958"/>
              <a:gd name="T3" fmla="*/ 27 h 27"/>
              <a:gd name="T4" fmla="*/ 3958 w 3958"/>
              <a:gd name="T5" fmla="*/ 27 h 27"/>
              <a:gd name="T6" fmla="*/ 3958 w 3958"/>
              <a:gd name="T7" fmla="*/ 0 h 27"/>
              <a:gd name="T8" fmla="*/ 0 w 3958"/>
              <a:gd name="T9" fmla="*/ 0 h 27"/>
              <a:gd name="T10" fmla="*/ 0 w 3958"/>
              <a:gd name="T11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58" h="27">
                <a:moveTo>
                  <a:pt x="0" y="27"/>
                </a:moveTo>
                <a:lnTo>
                  <a:pt x="0" y="27"/>
                </a:lnTo>
                <a:lnTo>
                  <a:pt x="3958" y="27"/>
                </a:lnTo>
                <a:lnTo>
                  <a:pt x="3958" y="0"/>
                </a:lnTo>
                <a:lnTo>
                  <a:pt x="0" y="0"/>
                </a:lnTo>
                <a:lnTo>
                  <a:pt x="0" y="27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979252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rniè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1BB6ECA8-CB23-4423-B4E8-22CE5F4DF865}" type="datetime1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0" y="3343837"/>
            <a:ext cx="12192000" cy="19200"/>
          </a:xfrm>
          <a:custGeom>
            <a:avLst/>
            <a:gdLst>
              <a:gd name="T0" fmla="*/ 0 w 3958"/>
              <a:gd name="T1" fmla="*/ 27 h 27"/>
              <a:gd name="T2" fmla="*/ 0 w 3958"/>
              <a:gd name="T3" fmla="*/ 27 h 27"/>
              <a:gd name="T4" fmla="*/ 3958 w 3958"/>
              <a:gd name="T5" fmla="*/ 27 h 27"/>
              <a:gd name="T6" fmla="*/ 3958 w 3958"/>
              <a:gd name="T7" fmla="*/ 0 h 27"/>
              <a:gd name="T8" fmla="*/ 0 w 3958"/>
              <a:gd name="T9" fmla="*/ 0 h 27"/>
              <a:gd name="T10" fmla="*/ 0 w 3958"/>
              <a:gd name="T11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58" h="27">
                <a:moveTo>
                  <a:pt x="0" y="27"/>
                </a:moveTo>
                <a:lnTo>
                  <a:pt x="0" y="27"/>
                </a:lnTo>
                <a:lnTo>
                  <a:pt x="3958" y="27"/>
                </a:lnTo>
                <a:lnTo>
                  <a:pt x="3958" y="0"/>
                </a:lnTo>
                <a:lnTo>
                  <a:pt x="0" y="0"/>
                </a:lnTo>
                <a:lnTo>
                  <a:pt x="0" y="27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/>
          </a:p>
        </p:txBody>
      </p:sp>
      <p:sp>
        <p:nvSpPr>
          <p:cNvPr id="9" name="Rectangle 8"/>
          <p:cNvSpPr/>
          <p:nvPr/>
        </p:nvSpPr>
        <p:spPr>
          <a:xfrm>
            <a:off x="4752815" y="3236979"/>
            <a:ext cx="2686372" cy="5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4927599" y="2531037"/>
            <a:ext cx="2336803" cy="1003193"/>
          </a:xfrm>
        </p:spPr>
        <p:txBody>
          <a:bodyPr anchor="b" anchorCtr="0"/>
          <a:lstStyle>
            <a:lvl1pPr algn="ctr">
              <a:defRPr sz="6000">
                <a:solidFill>
                  <a:schemeClr val="accent1"/>
                </a:solidFill>
                <a:latin typeface="Rawline ExtraBold" pitchFamily="2" charset="0"/>
              </a:defRPr>
            </a:lvl1pPr>
          </a:lstStyle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7096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ernièr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pour une image  10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0" y="-13869"/>
            <a:ext cx="12192000" cy="6871868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la souris / Mettre à l’arrière plan)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03446" y="5223531"/>
            <a:ext cx="4164565" cy="1634469"/>
          </a:xfrm>
          <a:noFill/>
        </p:spPr>
        <p:txBody>
          <a:bodyPr wrap="square" lIns="0" tIns="0" rIns="0" bIns="0">
            <a:noAutofit/>
          </a:bodyPr>
          <a:lstStyle>
            <a:lvl1pPr marL="0" indent="0" algn="l">
              <a:spcAft>
                <a:spcPts val="0"/>
              </a:spcAft>
              <a:buNone/>
              <a:defRPr sz="1333">
                <a:solidFill>
                  <a:schemeClr val="bg1"/>
                </a:solidFill>
              </a:defRPr>
            </a:lvl1pPr>
            <a:lvl2pPr marL="0" indent="0" algn="l">
              <a:spcAft>
                <a:spcPts val="0"/>
              </a:spcAft>
              <a:buNone/>
              <a:defRPr b="0">
                <a:solidFill>
                  <a:schemeClr val="bg1"/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Prénom Nom</a:t>
            </a:r>
          </a:p>
          <a:p>
            <a:pPr lvl="1"/>
            <a:r>
              <a:rPr lang="fr-FR" dirty="0"/>
              <a:t>adresse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941906" y="1027663"/>
            <a:ext cx="4241993" cy="2962671"/>
          </a:xfrm>
        </p:spPr>
        <p:txBody>
          <a:bodyPr anchor="b" anchorCtr="0"/>
          <a:lstStyle>
            <a:lvl1pPr algn="l">
              <a:defRPr sz="10133">
                <a:solidFill>
                  <a:schemeClr val="bg1"/>
                </a:solidFill>
                <a:latin typeface="Rawline ExtraBold" pitchFamily="2" charset="0"/>
              </a:defRPr>
            </a:lvl1pPr>
          </a:lstStyle>
          <a:p>
            <a:r>
              <a:rPr lang="fr-FR" dirty="0"/>
              <a:t>Merci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-1" y="6738000"/>
            <a:ext cx="240000" cy="120000"/>
          </a:xfrm>
        </p:spPr>
        <p:txBody>
          <a:bodyPr/>
          <a:lstStyle/>
          <a:p>
            <a:fld id="{07B42765-4AF7-4FA5-92A4-9A8447109DA6}" type="datetime1">
              <a:rPr lang="fr-FR" smtClean="0"/>
              <a:t>14/12/2023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-1" y="6738000"/>
            <a:ext cx="240000" cy="120000"/>
          </a:xfr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973144" y="4810995"/>
            <a:ext cx="19200" cy="2047005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1103445" y="4810995"/>
            <a:ext cx="1440000" cy="312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56865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/>
              <a:t>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  <a:p>
            <a:pPr lvl="5"/>
            <a:r>
              <a:rPr lang="fr-FR" noProof="0"/>
              <a:t>Texte de niveau 6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4B96-DE3F-4503-9414-1A9C15BD1682}" type="datetime1">
              <a:rPr lang="fr-FR" smtClean="0"/>
              <a:t>14/12/2023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1462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0C57B8-1710-4B15-9F19-FDA2A0DC9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999C5F-725F-48A2-8D50-4A131E202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E7BEE9-C7B8-443D-BC59-CAB0275E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8B866-2E97-4674-BC8A-6247DB2013F4}" type="datetime1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E7557D-3297-4BEB-B91C-BD52622C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17081F-A6F2-4CF2-9735-FD1FA057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95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 pic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447826" y="4315402"/>
            <a:ext cx="1296362" cy="277824"/>
          </a:xfrm>
          <a:solidFill>
            <a:schemeClr val="accent2"/>
          </a:solidFill>
        </p:spPr>
        <p:txBody>
          <a:bodyPr wrap="none" lIns="72000" tIns="36000" rIns="72000" bIns="36000">
            <a:spAutoFit/>
          </a:bodyPr>
          <a:lstStyle>
            <a:lvl1pPr marL="0" indent="0" algn="ctr">
              <a:buNone/>
              <a:defRPr sz="13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00/00/2022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525600" y="2959099"/>
            <a:ext cx="11140800" cy="1163140"/>
          </a:xfrm>
        </p:spPr>
        <p:txBody>
          <a:bodyPr anchor="b" anchorCtr="0"/>
          <a:lstStyle>
            <a:lvl1pPr algn="ctr">
              <a:defRPr sz="6800">
                <a:solidFill>
                  <a:schemeClr val="accent2"/>
                </a:solidFill>
                <a:latin typeface="Rawline ExtraBold" pitchFamily="2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AC09247B-96FB-4092-838A-FDD1753FE683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1" y="436800"/>
            <a:ext cx="3359985" cy="119854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86400" y="0"/>
            <a:ext cx="19200" cy="29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2" name="Rectangle 11"/>
          <p:cNvSpPr/>
          <p:nvPr/>
        </p:nvSpPr>
        <p:spPr>
          <a:xfrm>
            <a:off x="6086400" y="4866000"/>
            <a:ext cx="19200" cy="19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9334299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439811" y="4315402"/>
            <a:ext cx="1312392" cy="277824"/>
          </a:xfrm>
          <a:solidFill>
            <a:schemeClr val="accent2"/>
          </a:solidFill>
        </p:spPr>
        <p:txBody>
          <a:bodyPr wrap="none" lIns="72000" tIns="36000" rIns="72000" bIns="36000">
            <a:spAutoFit/>
          </a:bodyPr>
          <a:lstStyle>
            <a:lvl1pPr marL="0" indent="0" algn="ctr">
              <a:buNone/>
              <a:defRPr sz="13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00/00/2020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1599212" y="2948947"/>
            <a:ext cx="8993579" cy="1173293"/>
          </a:xfrm>
        </p:spPr>
        <p:txBody>
          <a:bodyPr anchor="b" anchorCtr="0"/>
          <a:lstStyle>
            <a:lvl1pPr algn="ctr">
              <a:defRPr sz="3267" baseline="0">
                <a:solidFill>
                  <a:schemeClr val="accent2"/>
                </a:solidFill>
                <a:latin typeface="Rawline ExtraBold" pitchFamily="2" charset="0"/>
              </a:defRPr>
            </a:lvl1pPr>
          </a:lstStyle>
          <a:p>
            <a:r>
              <a:rPr lang="fr-FR" dirty="0"/>
              <a:t>Titre sur deux </a:t>
            </a:r>
            <a:br>
              <a:rPr lang="fr-FR" dirty="0"/>
            </a:br>
            <a:r>
              <a:rPr lang="fr-FR" dirty="0"/>
              <a:t>lignes maximum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7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3A9AAAF1-ABC6-458A-A3BD-3AD2E0BF9463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9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pour une image  10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-13869"/>
            <a:ext cx="12192000" cy="6871868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la souris / Mettre à l’arrière plan)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369600" y="437175"/>
            <a:ext cx="3360000" cy="1200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6086400" y="0"/>
            <a:ext cx="19200" cy="2904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6086400" y="4866000"/>
            <a:ext cx="19200" cy="1992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91419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7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3B737F5A-7599-487B-85E7-78D1F6484D66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9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632258" y="4315402"/>
            <a:ext cx="1312392" cy="277824"/>
          </a:xfrm>
          <a:solidFill>
            <a:schemeClr val="accent2"/>
          </a:solidFill>
        </p:spPr>
        <p:txBody>
          <a:bodyPr wrap="none" lIns="72000" tIns="36000" rIns="72000" bIns="36000">
            <a:spAutoFit/>
          </a:bodyPr>
          <a:lstStyle>
            <a:lvl1pPr marL="0" indent="0" algn="ctr">
              <a:buNone/>
              <a:defRPr sz="13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00/00/2020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6362700" y="2948947"/>
            <a:ext cx="5851496" cy="1173293"/>
          </a:xfrm>
        </p:spPr>
        <p:txBody>
          <a:bodyPr anchor="b" anchorCtr="0"/>
          <a:lstStyle>
            <a:lvl1pPr algn="ctr">
              <a:defRPr sz="3267" baseline="0">
                <a:solidFill>
                  <a:schemeClr val="accent2"/>
                </a:solidFill>
                <a:latin typeface="Rawline ExtraBold" pitchFamily="2" charset="0"/>
              </a:defRPr>
            </a:lvl1pPr>
          </a:lstStyle>
          <a:p>
            <a:r>
              <a:rPr lang="fr-FR" dirty="0"/>
              <a:t>Titre sur deux </a:t>
            </a:r>
            <a:br>
              <a:rPr lang="fr-FR" dirty="0"/>
            </a:br>
            <a:r>
              <a:rPr lang="fr-FR" dirty="0"/>
              <a:t>lignes maximum</a:t>
            </a:r>
          </a:p>
        </p:txBody>
      </p:sp>
      <p:sp>
        <p:nvSpPr>
          <p:cNvPr id="12" name="Espace réservé pour une image  10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-13869"/>
            <a:ext cx="12192000" cy="6871868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la souris / Mettre à l’arrière plan)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369600" y="437175"/>
            <a:ext cx="3360000" cy="1200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9278848" y="0"/>
            <a:ext cx="19200" cy="2904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9278848" y="4866000"/>
            <a:ext cx="19200" cy="1992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7287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253386" y="3395722"/>
            <a:ext cx="1312392" cy="277824"/>
          </a:xfrm>
          <a:solidFill>
            <a:schemeClr val="accent2"/>
          </a:solidFill>
        </p:spPr>
        <p:txBody>
          <a:bodyPr wrap="none" lIns="72000" tIns="36000" rIns="72000" bIns="36000">
            <a:spAutoFit/>
          </a:bodyPr>
          <a:lstStyle>
            <a:lvl1pPr marL="0" indent="0" algn="ctr">
              <a:buNone/>
              <a:defRPr sz="13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00/00/2020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-16172" y="2029267"/>
            <a:ext cx="5851496" cy="1173293"/>
          </a:xfrm>
        </p:spPr>
        <p:txBody>
          <a:bodyPr anchor="b" anchorCtr="0"/>
          <a:lstStyle>
            <a:lvl1pPr algn="ctr">
              <a:defRPr sz="3267" baseline="0">
                <a:solidFill>
                  <a:schemeClr val="accent2"/>
                </a:solidFill>
                <a:latin typeface="Rawline ExtraBold" pitchFamily="2" charset="0"/>
              </a:defRPr>
            </a:lvl1pPr>
          </a:lstStyle>
          <a:p>
            <a:r>
              <a:rPr lang="fr-FR" dirty="0"/>
              <a:t>Titre sur deux </a:t>
            </a:r>
            <a:br>
              <a:rPr lang="fr-FR" dirty="0"/>
            </a:br>
            <a:r>
              <a:rPr lang="fr-FR" dirty="0"/>
              <a:t>lignes maximum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7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2FDB36EA-5BC9-4B24-A5ED-858B25694EF0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9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pour une image  10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-13869"/>
            <a:ext cx="12192000" cy="6871868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la souris / Mettre à l’arrière plan)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8418859" y="5380336"/>
            <a:ext cx="3360000" cy="1200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2899976" y="0"/>
            <a:ext cx="19200" cy="1992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2899976" y="3946320"/>
            <a:ext cx="19200" cy="291168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113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632258" y="4315402"/>
            <a:ext cx="1312392" cy="277824"/>
          </a:xfrm>
          <a:solidFill>
            <a:schemeClr val="accent1"/>
          </a:solidFill>
        </p:spPr>
        <p:txBody>
          <a:bodyPr wrap="none" lIns="72000" tIns="36000" rIns="72000" bIns="36000">
            <a:spAutoFit/>
          </a:bodyPr>
          <a:lstStyle>
            <a:lvl1pPr marL="0" indent="0" algn="ctr">
              <a:buNone/>
              <a:defRPr sz="13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00/00/2020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6362700" y="2948947"/>
            <a:ext cx="5851496" cy="1173293"/>
          </a:xfrm>
        </p:spPr>
        <p:txBody>
          <a:bodyPr anchor="b" anchorCtr="0"/>
          <a:lstStyle>
            <a:lvl1pPr algn="ctr">
              <a:defRPr sz="3267" baseline="0">
                <a:solidFill>
                  <a:schemeClr val="accent1"/>
                </a:solidFill>
                <a:latin typeface="Rawline ExtraBold" pitchFamily="2" charset="0"/>
              </a:defRPr>
            </a:lvl1pPr>
          </a:lstStyle>
          <a:p>
            <a:r>
              <a:rPr lang="fr-FR"/>
              <a:t>Titre sur deux </a:t>
            </a:r>
            <a:br>
              <a:rPr lang="fr-FR"/>
            </a:br>
            <a:r>
              <a:rPr lang="fr-FR"/>
              <a:t>lignes maximum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7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1E694224-47D0-4079-94EE-DB92407E2C71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9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pour une image  10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-13869"/>
            <a:ext cx="12192000" cy="6871868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la souris / Mettre à l’arrière plan)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9278848" y="0"/>
            <a:ext cx="19200" cy="29040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9278848" y="4866000"/>
            <a:ext cx="19200" cy="19920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369600" y="437175"/>
            <a:ext cx="3360000" cy="1200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25001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854251" y="541836"/>
            <a:ext cx="10569600" cy="1042457"/>
          </a:xfrm>
        </p:spPr>
        <p:txBody>
          <a:bodyPr/>
          <a:lstStyle>
            <a:lvl1pPr>
              <a:defRPr sz="3267">
                <a:latin typeface="Rawline ExtraBold" pitchFamily="2" charset="0"/>
              </a:defRPr>
            </a:lvl1pPr>
          </a:lstStyle>
          <a:p>
            <a:r>
              <a:rPr lang="fr-FR" noProof="0" dirty="0"/>
              <a:t>Titre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863420" y="1733012"/>
            <a:ext cx="4320000" cy="4583192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2267"/>
              </a:spcBef>
              <a:spcAft>
                <a:spcPts val="0"/>
              </a:spcAft>
              <a:tabLst/>
              <a:defRPr sz="3333" b="0">
                <a:latin typeface="Rawline ExtraBold" pitchFamily="2" charset="0"/>
              </a:defRPr>
            </a:lvl1pPr>
            <a:lvl2pPr marL="0" indent="0">
              <a:lnSpc>
                <a:spcPct val="85000"/>
              </a:lnSpc>
              <a:tabLst>
                <a:tab pos="4106231" algn="r"/>
              </a:tabLst>
              <a:defRPr sz="1733"/>
            </a:lvl2pPr>
          </a:lstStyle>
          <a:p>
            <a:pPr lvl="0"/>
            <a:r>
              <a:rPr lang="fr-FR" noProof="0" dirty="0"/>
              <a:t>00.</a:t>
            </a:r>
          </a:p>
          <a:p>
            <a:pPr lvl="1"/>
            <a:r>
              <a:rPr lang="fr-FR" noProof="0" dirty="0"/>
              <a:t>Titre du chapitre 00	00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68E2110-6E6B-4D66-8BE5-A324FB2E884A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8" hasCustomPrompt="1"/>
          </p:nvPr>
        </p:nvSpPr>
        <p:spPr>
          <a:xfrm>
            <a:off x="6576053" y="1733012"/>
            <a:ext cx="4320000" cy="4583192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2267"/>
              </a:spcBef>
              <a:spcAft>
                <a:spcPts val="0"/>
              </a:spcAft>
              <a:tabLst/>
              <a:defRPr sz="3333" b="0">
                <a:latin typeface="Rawline ExtraBold" pitchFamily="2" charset="0"/>
              </a:defRPr>
            </a:lvl1pPr>
            <a:lvl2pPr marL="0" indent="0">
              <a:lnSpc>
                <a:spcPct val="85000"/>
              </a:lnSpc>
              <a:tabLst>
                <a:tab pos="4106231" algn="r"/>
              </a:tabLst>
              <a:defRPr sz="1733"/>
            </a:lvl2pPr>
          </a:lstStyle>
          <a:p>
            <a:pPr lvl="0"/>
            <a:r>
              <a:rPr lang="fr-FR" noProof="0" dirty="0"/>
              <a:t>00.</a:t>
            </a:r>
          </a:p>
          <a:p>
            <a:pPr lvl="1"/>
            <a:r>
              <a:rPr lang="fr-FR" noProof="0" dirty="0"/>
              <a:t>Titre du chapitre 00	00</a:t>
            </a:r>
          </a:p>
        </p:txBody>
      </p:sp>
    </p:spTree>
    <p:extLst>
      <p:ext uri="{BB962C8B-B14F-4D97-AF65-F5344CB8AC3E}">
        <p14:creationId xmlns:p14="http://schemas.microsoft.com/office/powerpoint/2010/main" val="26267343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696000" y="1325827"/>
            <a:ext cx="4800000" cy="1635820"/>
          </a:xfr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100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fr-FR" dirty="0"/>
              <a:t>00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A0D9C-506A-4C69-A55B-FED2B943EA21}" type="datetime1">
              <a:rPr lang="fr-FR" smtClean="0"/>
              <a:t>14/12/2023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96000" y="2660914"/>
            <a:ext cx="9600000" cy="1066023"/>
          </a:xfrm>
        </p:spPr>
        <p:txBody>
          <a:bodyPr anchor="b" anchorCtr="0"/>
          <a:lstStyle>
            <a:lvl1pPr marL="4233" indent="0" algn="ctr">
              <a:lnSpc>
                <a:spcPct val="85000"/>
              </a:lnSpc>
              <a:spcAft>
                <a:spcPts val="0"/>
              </a:spcAft>
              <a:defRPr sz="3467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Titre de chapitre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6" hasCustomPrompt="1"/>
          </p:nvPr>
        </p:nvSpPr>
        <p:spPr>
          <a:xfrm>
            <a:off x="5023084" y="3842759"/>
            <a:ext cx="2145836" cy="452359"/>
          </a:xfrm>
          <a:solidFill>
            <a:schemeClr val="accent2"/>
          </a:solidFill>
        </p:spPr>
        <p:txBody>
          <a:bodyPr wrap="none" lIns="288000" tIns="36000" rIns="288000" bIns="36000">
            <a:spAutoFit/>
          </a:bodyPr>
          <a:lstStyle>
            <a:lvl1pPr marL="4233" indent="0" algn="ctr">
              <a:spcAft>
                <a:spcPts val="0"/>
              </a:spcAft>
              <a:defRPr sz="2467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4" name="Espace réservé pour une image  10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0" y="1"/>
            <a:ext cx="12192000" cy="6871868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la souris / Mettre à l’arrière plan)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6086400" y="0"/>
            <a:ext cx="19200" cy="13728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6086400" y="4712400"/>
            <a:ext cx="19200" cy="21456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07041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392000" y="1325827"/>
            <a:ext cx="4800000" cy="1635820"/>
          </a:xfr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100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fr-FR" dirty="0"/>
              <a:t>00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06AE4-BED0-4694-8F7C-426B3978A62F}" type="datetime1">
              <a:rPr lang="fr-FR" smtClean="0"/>
              <a:t>14/12/2023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7392000" y="2660914"/>
            <a:ext cx="4800000" cy="1066023"/>
          </a:xfrm>
        </p:spPr>
        <p:txBody>
          <a:bodyPr anchor="b" anchorCtr="0"/>
          <a:lstStyle>
            <a:lvl1pPr marL="4233" indent="0" algn="ctr">
              <a:lnSpc>
                <a:spcPct val="85000"/>
              </a:lnSpc>
              <a:spcAft>
                <a:spcPts val="0"/>
              </a:spcAft>
              <a:defRPr sz="3467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Titre de chapitre</a:t>
            </a:r>
            <a:br>
              <a:rPr lang="fr-FR" dirty="0"/>
            </a:br>
            <a:r>
              <a:rPr lang="fr-FR" dirty="0"/>
              <a:t>sur deux lignes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19092" y="3842759"/>
            <a:ext cx="2145836" cy="452359"/>
          </a:xfrm>
          <a:solidFill>
            <a:schemeClr val="accent2"/>
          </a:solidFill>
        </p:spPr>
        <p:txBody>
          <a:bodyPr wrap="none" lIns="288000" tIns="36000" rIns="288000" bIns="36000">
            <a:spAutoFit/>
          </a:bodyPr>
          <a:lstStyle>
            <a:lvl1pPr marL="4233" indent="0" algn="ctr">
              <a:spcAft>
                <a:spcPts val="0"/>
              </a:spcAft>
              <a:defRPr sz="2467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4" name="Espace réservé pour une image  10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0" y="1"/>
            <a:ext cx="12192000" cy="6871868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la souris / Mettre à l’arrière plan)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9782400" y="0"/>
            <a:ext cx="19200" cy="13728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9782400" y="4712400"/>
            <a:ext cx="19200" cy="21456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41578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A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pour une image 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-600"/>
            <a:ext cx="12192000" cy="68592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696000" y="1325827"/>
            <a:ext cx="4800000" cy="1635820"/>
          </a:xfr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10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/>
              <a:t>00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008F-BF6A-46C7-A918-4B4EDA1FCAB6}" type="datetime1">
              <a:rPr lang="fr-FR" smtClean="0"/>
              <a:t>14/12/2023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96000" y="2660914"/>
            <a:ext cx="9600000" cy="1066023"/>
          </a:xfrm>
        </p:spPr>
        <p:txBody>
          <a:bodyPr anchor="b" anchorCtr="0"/>
          <a:lstStyle>
            <a:lvl1pPr marL="4233" indent="0" algn="ctr">
              <a:lnSpc>
                <a:spcPct val="85000"/>
              </a:lnSpc>
              <a:spcAft>
                <a:spcPts val="0"/>
              </a:spcAft>
              <a:defRPr sz="3467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/>
              <a:t>Titre de chapitre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6" hasCustomPrompt="1"/>
          </p:nvPr>
        </p:nvSpPr>
        <p:spPr>
          <a:xfrm>
            <a:off x="5023085" y="3842759"/>
            <a:ext cx="2145836" cy="452359"/>
          </a:xfrm>
          <a:solidFill>
            <a:schemeClr val="bg1"/>
          </a:solidFill>
        </p:spPr>
        <p:txBody>
          <a:bodyPr wrap="none" lIns="288000" tIns="36000" rIns="288000" bIns="36000">
            <a:spAutoFit/>
          </a:bodyPr>
          <a:lstStyle>
            <a:lvl1pPr marL="4233" indent="0" algn="ctr">
              <a:spcAft>
                <a:spcPts val="0"/>
              </a:spcAft>
              <a:defRPr sz="2467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6086400" y="0"/>
            <a:ext cx="19200" cy="137280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6086400" y="4712400"/>
            <a:ext cx="19200" cy="214560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92254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B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392000" y="1325827"/>
            <a:ext cx="4800000" cy="1635820"/>
          </a:xfr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10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/>
              <a:t>00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34B86-6271-4EC6-A262-AF095B304E15}" type="datetime1">
              <a:rPr lang="fr-FR" smtClean="0"/>
              <a:t>14/12/2023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7392000" y="2660914"/>
            <a:ext cx="4800000" cy="1066023"/>
          </a:xfrm>
        </p:spPr>
        <p:txBody>
          <a:bodyPr anchor="b" anchorCtr="0"/>
          <a:lstStyle>
            <a:lvl1pPr marL="4233" indent="0" algn="ctr">
              <a:lnSpc>
                <a:spcPct val="85000"/>
              </a:lnSpc>
              <a:spcAft>
                <a:spcPts val="0"/>
              </a:spcAft>
              <a:defRPr sz="3467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/>
              <a:t>Titre de chapitre</a:t>
            </a:r>
            <a:br>
              <a:rPr lang="fr-FR"/>
            </a:br>
            <a:r>
              <a:rPr lang="fr-FR"/>
              <a:t>sur deux lignes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19093" y="3842759"/>
            <a:ext cx="2145836" cy="452359"/>
          </a:xfrm>
          <a:solidFill>
            <a:schemeClr val="bg1"/>
          </a:solidFill>
        </p:spPr>
        <p:txBody>
          <a:bodyPr wrap="none" lIns="288000" tIns="36000" rIns="288000" bIns="36000">
            <a:spAutoFit/>
          </a:bodyPr>
          <a:lstStyle>
            <a:lvl1pPr marL="4233" indent="0" algn="ctr">
              <a:spcAft>
                <a:spcPts val="0"/>
              </a:spcAft>
              <a:defRPr sz="2467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9782400" y="0"/>
            <a:ext cx="19200" cy="137280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9782400" y="4712400"/>
            <a:ext cx="19200" cy="214560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85801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FB625-83F9-4406-9B99-A68EFBED0C76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748701"/>
            <a:ext cx="10569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  <p:sp>
        <p:nvSpPr>
          <p:cNvPr id="9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624000" y="1459200"/>
            <a:ext cx="10800000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>
          <a:xfrm>
            <a:off x="854253" y="322313"/>
            <a:ext cx="10570340" cy="384000"/>
          </a:xfrm>
        </p:spPr>
        <p:txBody>
          <a:bodyPr/>
          <a:lstStyle/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0710970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F708-8FD9-42EA-A635-7E29453CDB7D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748701"/>
            <a:ext cx="10569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  <p:sp>
        <p:nvSpPr>
          <p:cNvPr id="9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624000" y="1459200"/>
            <a:ext cx="5304000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>
          <a:xfrm>
            <a:off x="854253" y="322313"/>
            <a:ext cx="10570340" cy="384000"/>
          </a:xfrm>
        </p:spPr>
        <p:txBody>
          <a:bodyPr/>
          <a:lstStyle/>
          <a:p>
            <a:r>
              <a:rPr lang="fr-FR" dirty="0"/>
              <a:t>Titre</a:t>
            </a:r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20870" y="1459200"/>
            <a:ext cx="5303721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</p:spTree>
    <p:extLst>
      <p:ext uri="{BB962C8B-B14F-4D97-AF65-F5344CB8AC3E}">
        <p14:creationId xmlns:p14="http://schemas.microsoft.com/office/powerpoint/2010/main" val="1091869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F2386-6FFB-4DDE-9E0A-6C1D29ADA044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748701"/>
            <a:ext cx="10569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  <p:sp>
        <p:nvSpPr>
          <p:cNvPr id="9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624000" y="1459200"/>
            <a:ext cx="3182400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>
          <a:xfrm>
            <a:off x="854253" y="322313"/>
            <a:ext cx="10570340" cy="384000"/>
          </a:xfrm>
        </p:spPr>
        <p:txBody>
          <a:bodyPr/>
          <a:lstStyle/>
          <a:p>
            <a:r>
              <a:rPr lang="fr-FR" dirty="0"/>
              <a:t>Titre</a:t>
            </a:r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quarter" idx="15" hasCustomPrompt="1"/>
          </p:nvPr>
        </p:nvSpPr>
        <p:spPr>
          <a:xfrm>
            <a:off x="4432304" y="1459200"/>
            <a:ext cx="3182400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6" hasCustomPrompt="1"/>
          </p:nvPr>
        </p:nvSpPr>
        <p:spPr>
          <a:xfrm>
            <a:off x="8240608" y="1459200"/>
            <a:ext cx="3183985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</p:spTree>
    <p:extLst>
      <p:ext uri="{BB962C8B-B14F-4D97-AF65-F5344CB8AC3E}">
        <p14:creationId xmlns:p14="http://schemas.microsoft.com/office/powerpoint/2010/main" val="10717542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text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0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fr-FR" noProof="0" dirty="0"/>
              <a:t>Sélectionner l’icône pour insérer une image, </a:t>
            </a:r>
            <a:br>
              <a:rPr lang="fr-FR" noProof="0" dirty="0"/>
            </a:br>
            <a:r>
              <a:rPr lang="fr-FR" noProof="0" dirty="0"/>
              <a:t>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</a:t>
            </a:r>
            <a:br>
              <a:rPr lang="fr-FR" noProof="0" dirty="0"/>
            </a:br>
            <a:r>
              <a:rPr lang="fr-FR" noProof="0" dirty="0"/>
              <a:t>la souris / Mettre à l’arrière plan)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4252" y="322313"/>
            <a:ext cx="5073600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66A7-A2A5-4C6C-A2ED-A4026A007AD3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096000" y="0"/>
            <a:ext cx="6096000" cy="288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748701"/>
            <a:ext cx="5073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624000" y="1459200"/>
            <a:ext cx="5304000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8455200" y="6580800"/>
            <a:ext cx="1377600" cy="240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700800"/>
            <a:ext cx="2352000" cy="0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8" hasCustomPrompt="1"/>
          </p:nvPr>
        </p:nvSpPr>
        <p:spPr>
          <a:xfrm>
            <a:off x="9843611" y="6700800"/>
            <a:ext cx="1872000" cy="0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3838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texte 2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0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096000" y="3738000"/>
            <a:ext cx="6096000" cy="3120000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fr-FR" noProof="0" dirty="0"/>
              <a:t>Sélectionner l’icône pour insérer une image, </a:t>
            </a:r>
            <a:br>
              <a:rPr lang="fr-FR" noProof="0" dirty="0"/>
            </a:br>
            <a:r>
              <a:rPr lang="fr-FR" noProof="0" dirty="0"/>
              <a:t>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</a:t>
            </a:r>
            <a:br>
              <a:rPr lang="fr-FR" noProof="0" dirty="0"/>
            </a:br>
            <a:r>
              <a:rPr lang="fr-FR" noProof="0" dirty="0"/>
              <a:t>la souris / Mettre à l’arrière plan)</a:t>
            </a:r>
          </a:p>
        </p:txBody>
      </p:sp>
      <p:sp>
        <p:nvSpPr>
          <p:cNvPr id="9" name="Espace réservé pour une image  10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096000" y="426000"/>
            <a:ext cx="6096000" cy="3120000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fr-FR" noProof="0" dirty="0"/>
              <a:t>Sélectionner l’icône pour insérer une image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4253" y="322313"/>
            <a:ext cx="5074631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1450-6FD7-48DF-8EA9-3D1C6F31B95A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3" y="748701"/>
            <a:ext cx="5074276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624000" y="1459200"/>
            <a:ext cx="5304000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8455200" y="6580800"/>
            <a:ext cx="1377600" cy="240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700800"/>
            <a:ext cx="2352000" cy="0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>
          <a:xfrm>
            <a:off x="9843611" y="6700800"/>
            <a:ext cx="1872000" cy="0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76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253381" y="3395722"/>
            <a:ext cx="1312392" cy="277824"/>
          </a:xfrm>
          <a:solidFill>
            <a:schemeClr val="accent1"/>
          </a:solidFill>
        </p:spPr>
        <p:txBody>
          <a:bodyPr wrap="none" lIns="72000" tIns="36000" rIns="72000" bIns="36000">
            <a:spAutoFit/>
          </a:bodyPr>
          <a:lstStyle>
            <a:lvl1pPr marL="0" indent="0" algn="ctr">
              <a:buNone/>
              <a:defRPr sz="13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00/00/2020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-16172" y="2029267"/>
            <a:ext cx="5851496" cy="1173293"/>
          </a:xfrm>
        </p:spPr>
        <p:txBody>
          <a:bodyPr anchor="b" anchorCtr="0"/>
          <a:lstStyle>
            <a:lvl1pPr algn="ctr">
              <a:defRPr sz="3267" baseline="0">
                <a:solidFill>
                  <a:schemeClr val="accent1"/>
                </a:solidFill>
                <a:latin typeface="Rawline ExtraBold" pitchFamily="2" charset="0"/>
              </a:defRPr>
            </a:lvl1pPr>
          </a:lstStyle>
          <a:p>
            <a:r>
              <a:rPr lang="fr-FR"/>
              <a:t>Titre sur deux </a:t>
            </a:r>
            <a:br>
              <a:rPr lang="fr-FR"/>
            </a:br>
            <a:r>
              <a:rPr lang="fr-FR"/>
              <a:t>lignes maximum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7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F4FAD62F-2DAA-4BEB-995A-91B3827CC4EC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9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Espace réservé pour une image  10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-13869"/>
            <a:ext cx="12192000" cy="6871868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la souris / Mettre à l’arrière plan)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2899976" y="0"/>
            <a:ext cx="19200" cy="19920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2899976" y="3946320"/>
            <a:ext cx="19200" cy="291168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8418859" y="5380336"/>
            <a:ext cx="3360000" cy="1200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5055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texte 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096000" y="1"/>
            <a:ext cx="6096000" cy="6858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4252" y="740701"/>
            <a:ext cx="5073600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99D6B-B8DB-4766-9EB8-DDAF8ED89B4F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096000" y="0"/>
            <a:ext cx="6096000" cy="288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1167089"/>
            <a:ext cx="5073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624000" y="1877588"/>
            <a:ext cx="5304000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8455200" y="6580800"/>
            <a:ext cx="1377600" cy="240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20" hasCustomPrompt="1"/>
          </p:nvPr>
        </p:nvSpPr>
        <p:spPr>
          <a:xfrm>
            <a:off x="6480044" y="836713"/>
            <a:ext cx="684533" cy="184666"/>
          </a:xfrm>
          <a:solidFill>
            <a:schemeClr val="bg1"/>
          </a:solidFill>
        </p:spPr>
        <p:txBody>
          <a:bodyPr wrap="none" lIns="54000" rIns="54000">
            <a:spAutoFit/>
          </a:bodyPr>
          <a:lstStyle>
            <a:lvl1pPr marL="0" indent="0" algn="l">
              <a:spcAft>
                <a:spcPts val="0"/>
              </a:spcAft>
              <a:defRPr sz="120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 dirty="0"/>
              <a:t>Chiffres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80041" y="1424528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4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4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17" name="Espace réservé du texte 15"/>
          <p:cNvSpPr>
            <a:spLocks noGrp="1"/>
          </p:cNvSpPr>
          <p:nvPr>
            <p:ph type="body" sz="quarter" idx="22" hasCustomPrompt="1"/>
          </p:nvPr>
        </p:nvSpPr>
        <p:spPr>
          <a:xfrm>
            <a:off x="7807005" y="1424528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4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4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18" name="Espace réservé du texte 15"/>
          <p:cNvSpPr>
            <a:spLocks noGrp="1"/>
          </p:cNvSpPr>
          <p:nvPr>
            <p:ph type="body" sz="quarter" idx="23" hasCustomPrompt="1"/>
          </p:nvPr>
        </p:nvSpPr>
        <p:spPr>
          <a:xfrm>
            <a:off x="9133969" y="1424528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4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4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19" name="Espace réservé du texte 15"/>
          <p:cNvSpPr>
            <a:spLocks noGrp="1"/>
          </p:cNvSpPr>
          <p:nvPr>
            <p:ph type="body" sz="quarter" idx="24" hasCustomPrompt="1"/>
          </p:nvPr>
        </p:nvSpPr>
        <p:spPr>
          <a:xfrm>
            <a:off x="10460933" y="1424528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4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4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20" name="Espace réservé du texte 1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41" y="2589357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4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4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21" name="Espace réservé du texte 15"/>
          <p:cNvSpPr>
            <a:spLocks noGrp="1"/>
          </p:cNvSpPr>
          <p:nvPr>
            <p:ph type="body" sz="quarter" idx="26" hasCustomPrompt="1"/>
          </p:nvPr>
        </p:nvSpPr>
        <p:spPr>
          <a:xfrm>
            <a:off x="7807005" y="2589357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4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4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22" name="Espace réservé du texte 15"/>
          <p:cNvSpPr>
            <a:spLocks noGrp="1"/>
          </p:cNvSpPr>
          <p:nvPr>
            <p:ph type="body" sz="quarter" idx="27" hasCustomPrompt="1"/>
          </p:nvPr>
        </p:nvSpPr>
        <p:spPr>
          <a:xfrm>
            <a:off x="9133969" y="2589357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4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4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23" name="Espace réservé du texte 15"/>
          <p:cNvSpPr>
            <a:spLocks noGrp="1"/>
          </p:cNvSpPr>
          <p:nvPr>
            <p:ph type="body" sz="quarter" idx="28" hasCustomPrompt="1"/>
          </p:nvPr>
        </p:nvSpPr>
        <p:spPr>
          <a:xfrm>
            <a:off x="10460933" y="2589357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4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4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700800"/>
            <a:ext cx="2352000" cy="0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8" hasCustomPrompt="1"/>
          </p:nvPr>
        </p:nvSpPr>
        <p:spPr>
          <a:xfrm>
            <a:off x="9843611" y="6700800"/>
            <a:ext cx="1872000" cy="0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0172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gu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4253" y="739200"/>
            <a:ext cx="10570340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680A-0D80-4DFE-9D47-A0C4605BB917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854253" y="1832124"/>
            <a:ext cx="5137151" cy="4323275"/>
          </a:xfrm>
        </p:spPr>
        <p:txBody>
          <a:bodyPr/>
          <a:lstStyle>
            <a:lvl1pPr marL="0" indent="0">
              <a:lnSpc>
                <a:spcPct val="96000"/>
              </a:lnSpc>
              <a:spcAft>
                <a:spcPts val="0"/>
              </a:spcAft>
              <a:defRPr sz="3333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6815667" y="1933841"/>
            <a:ext cx="4607984" cy="3888316"/>
          </a:xfrm>
        </p:spPr>
        <p:txBody>
          <a:bodyPr/>
          <a:lstStyle>
            <a:lvl1pPr marL="0" indent="0">
              <a:lnSpc>
                <a:spcPct val="50000"/>
              </a:lnSpc>
              <a:spcBef>
                <a:spcPts val="1867"/>
              </a:spcBef>
              <a:spcAft>
                <a:spcPts val="0"/>
              </a:spcAft>
              <a:defRPr sz="2667" b="0">
                <a:solidFill>
                  <a:schemeClr val="accent1"/>
                </a:solidFill>
                <a:latin typeface="Rawline Light" pitchFamily="2" charset="0"/>
              </a:defRPr>
            </a:lvl1pPr>
            <a:lvl2pPr marL="191995" indent="0">
              <a:defRPr sz="1067" b="1">
                <a:solidFill>
                  <a:schemeClr val="accent1"/>
                </a:solidFill>
              </a:defRPr>
            </a:lvl2pPr>
            <a:lvl3pPr marL="191995" indent="0">
              <a:buNone/>
              <a:defRPr sz="1067" b="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–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1167089"/>
            <a:ext cx="10569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</p:spTree>
    <p:extLst>
      <p:ext uri="{BB962C8B-B14F-4D97-AF65-F5344CB8AC3E}">
        <p14:creationId xmlns:p14="http://schemas.microsoft.com/office/powerpoint/2010/main" val="25261011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53259" y="644691"/>
            <a:ext cx="10571333" cy="2270519"/>
          </a:xfrm>
          <a:custGeom>
            <a:avLst/>
            <a:gdLst>
              <a:gd name="connsiteX0" fmla="*/ 7928500 w 7928500"/>
              <a:gd name="connsiteY0" fmla="*/ 1785234 h 1785234"/>
              <a:gd name="connsiteX1" fmla="*/ 0 w 7928500"/>
              <a:gd name="connsiteY1" fmla="*/ 1785216 h 1785234"/>
              <a:gd name="connsiteX2" fmla="*/ 0 w 7928500"/>
              <a:gd name="connsiteY2" fmla="*/ 18 h 1785234"/>
              <a:gd name="connsiteX3" fmla="*/ 7928500 w 7928500"/>
              <a:gd name="connsiteY3" fmla="*/ 0 h 1785234"/>
              <a:gd name="connsiteX4" fmla="*/ 7928500 w 7928500"/>
              <a:gd name="connsiteY4" fmla="*/ 1785234 h 1785234"/>
              <a:gd name="connsiteX0" fmla="*/ 7928500 w 7928500"/>
              <a:gd name="connsiteY0" fmla="*/ 1785234 h 1785234"/>
              <a:gd name="connsiteX1" fmla="*/ 0 w 7928500"/>
              <a:gd name="connsiteY1" fmla="*/ 1785216 h 1785234"/>
              <a:gd name="connsiteX2" fmla="*/ 0 w 7928500"/>
              <a:gd name="connsiteY2" fmla="*/ 18 h 1785234"/>
              <a:gd name="connsiteX3" fmla="*/ 7928500 w 7928500"/>
              <a:gd name="connsiteY3" fmla="*/ 0 h 1785234"/>
              <a:gd name="connsiteX0" fmla="*/ 7928500 w 7928500"/>
              <a:gd name="connsiteY0" fmla="*/ 1785234 h 1785234"/>
              <a:gd name="connsiteX1" fmla="*/ 0 w 7928500"/>
              <a:gd name="connsiteY1" fmla="*/ 1785216 h 1785234"/>
              <a:gd name="connsiteX2" fmla="*/ 0 w 7928500"/>
              <a:gd name="connsiteY2" fmla="*/ 18 h 1785234"/>
              <a:gd name="connsiteX3" fmla="*/ 7928500 w 7928500"/>
              <a:gd name="connsiteY3" fmla="*/ 0 h 1785234"/>
              <a:gd name="connsiteX4" fmla="*/ 7928500 w 7928500"/>
              <a:gd name="connsiteY4" fmla="*/ 1785234 h 1785234"/>
              <a:gd name="connsiteX0" fmla="*/ 7928500 w 7928500"/>
              <a:gd name="connsiteY0" fmla="*/ 1785234 h 1785234"/>
              <a:gd name="connsiteX1" fmla="*/ 0 w 7928500"/>
              <a:gd name="connsiteY1" fmla="*/ 1785216 h 1785234"/>
              <a:gd name="connsiteX2" fmla="*/ 0 w 7928500"/>
              <a:gd name="connsiteY2" fmla="*/ 18 h 1785234"/>
              <a:gd name="connsiteX0" fmla="*/ 7928500 w 7928500"/>
              <a:gd name="connsiteY0" fmla="*/ 1785234 h 1785234"/>
              <a:gd name="connsiteX1" fmla="*/ 0 w 7928500"/>
              <a:gd name="connsiteY1" fmla="*/ 1785216 h 1785234"/>
              <a:gd name="connsiteX2" fmla="*/ 0 w 7928500"/>
              <a:gd name="connsiteY2" fmla="*/ 18 h 1785234"/>
              <a:gd name="connsiteX3" fmla="*/ 7928500 w 7928500"/>
              <a:gd name="connsiteY3" fmla="*/ 0 h 1785234"/>
              <a:gd name="connsiteX4" fmla="*/ 7928500 w 7928500"/>
              <a:gd name="connsiteY4" fmla="*/ 1785234 h 1785234"/>
              <a:gd name="connsiteX0" fmla="*/ 0 w 7928500"/>
              <a:gd name="connsiteY0" fmla="*/ 1785216 h 1785234"/>
              <a:gd name="connsiteX1" fmla="*/ 0 w 7928500"/>
              <a:gd name="connsiteY1" fmla="*/ 18 h 17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28500" h="1785234" stroke="0" extrusionOk="0">
                <a:moveTo>
                  <a:pt x="7928500" y="1785234"/>
                </a:moveTo>
                <a:lnTo>
                  <a:pt x="0" y="1785216"/>
                </a:lnTo>
                <a:lnTo>
                  <a:pt x="0" y="18"/>
                </a:lnTo>
                <a:cubicBezTo>
                  <a:pt x="0" y="8"/>
                  <a:pt x="3549710" y="0"/>
                  <a:pt x="7928500" y="0"/>
                </a:cubicBezTo>
                <a:lnTo>
                  <a:pt x="7928500" y="1785234"/>
                </a:lnTo>
                <a:close/>
              </a:path>
              <a:path w="7928500" h="1785234" fill="none">
                <a:moveTo>
                  <a:pt x="0" y="1785216"/>
                </a:moveTo>
                <a:lnTo>
                  <a:pt x="0" y="18"/>
                </a:lnTo>
              </a:path>
            </a:pathLst>
          </a:custGeom>
          <a:ln w="12700">
            <a:solidFill>
              <a:schemeClr val="accent2"/>
            </a:solidFill>
          </a:ln>
        </p:spPr>
        <p:txBody>
          <a:bodyPr lIns="180000" tIns="612000">
            <a:spAutoFit/>
          </a:bodyPr>
          <a:lstStyle>
            <a:lvl6pPr>
              <a:defRPr/>
            </a:lvl6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323153" y="644691"/>
            <a:ext cx="2874286" cy="497677"/>
          </a:xfrm>
          <a:solidFill>
            <a:schemeClr val="accent2"/>
          </a:solidFill>
        </p:spPr>
        <p:txBody>
          <a:bodyPr wrap="none" lIns="108000" tIns="43200" rIns="108000" bIns="4320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CEC-8E99-4903-8CD6-484C61E0E1D5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41878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4253" y="322313"/>
            <a:ext cx="10570340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3E8C-DC6F-4D97-99FC-E3ABD9DF843D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748701"/>
            <a:ext cx="10569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  <p:sp>
        <p:nvSpPr>
          <p:cNvPr id="8" name="Espace réservé du tableau 18"/>
          <p:cNvSpPr>
            <a:spLocks noGrp="1"/>
          </p:cNvSpPr>
          <p:nvPr>
            <p:ph type="tbl" sz="quarter" idx="19" hasCustomPrompt="1"/>
          </p:nvPr>
        </p:nvSpPr>
        <p:spPr bwMode="gray">
          <a:xfrm>
            <a:off x="854249" y="1505992"/>
            <a:ext cx="10464000" cy="4464000"/>
          </a:xfrm>
        </p:spPr>
        <p:txBody>
          <a:bodyPr tIns="90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r>
              <a:rPr lang="fr-FR" noProof="0" dirty="0"/>
              <a:t>Sélectionner l’icône pour insérer un tableau</a:t>
            </a:r>
          </a:p>
        </p:txBody>
      </p:sp>
    </p:spTree>
    <p:extLst>
      <p:ext uri="{BB962C8B-B14F-4D97-AF65-F5344CB8AC3E}">
        <p14:creationId xmlns:p14="http://schemas.microsoft.com/office/powerpoint/2010/main" val="39433004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4253" y="322313"/>
            <a:ext cx="10570340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71753-595C-4078-9047-16E51FE33FDD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748701"/>
            <a:ext cx="10569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  <p:graphicFrame>
        <p:nvGraphicFramePr>
          <p:cNvPr id="19" name="Espace réservé du tableau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76440"/>
              </p:ext>
            </p:extLst>
          </p:nvPr>
        </p:nvGraphicFramePr>
        <p:xfrm>
          <a:off x="863421" y="1508779"/>
          <a:ext cx="10465152" cy="4503573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218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397120"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Janvier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Février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Mars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Avril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Mai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Juin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Juillet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Août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Septembre</a:t>
                      </a:r>
                      <a:br>
                        <a:rPr lang="fr-FR" sz="1100" baseline="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baseline="0" dirty="0">
                          <a:solidFill>
                            <a:schemeClr val="accent1"/>
                          </a:solidFill>
                        </a:rPr>
                        <a:t>2022</a:t>
                      </a:r>
                      <a:endParaRPr lang="fr-FR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Octobre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Novembre</a:t>
                      </a:r>
                      <a:br>
                        <a:rPr lang="fr-FR" sz="1100" baseline="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baseline="0" dirty="0">
                          <a:solidFill>
                            <a:schemeClr val="accent1"/>
                          </a:solidFill>
                        </a:rPr>
                        <a:t>2022</a:t>
                      </a:r>
                      <a:endParaRPr lang="fr-FR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Décembre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97120"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Janvier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Février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Mars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Avril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Mai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Juin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Juillet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Août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Septembre</a:t>
                      </a:r>
                      <a:br>
                        <a:rPr lang="fr-FR" sz="1100" baseline="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baseline="0" dirty="0">
                          <a:solidFill>
                            <a:schemeClr val="accent1"/>
                          </a:solidFill>
                        </a:rPr>
                        <a:t>2022</a:t>
                      </a:r>
                      <a:endParaRPr lang="fr-FR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Octobre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Novembre</a:t>
                      </a:r>
                      <a:br>
                        <a:rPr lang="fr-FR" sz="1100" baseline="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baseline="0" dirty="0">
                          <a:solidFill>
                            <a:schemeClr val="accent1"/>
                          </a:solidFill>
                        </a:rPr>
                        <a:t>2022</a:t>
                      </a:r>
                      <a:endParaRPr lang="fr-FR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Décembre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0" name="Espace réservé du texte 2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63421" y="2036845"/>
            <a:ext cx="2640000" cy="336000"/>
          </a:xfrm>
          <a:custGeom>
            <a:avLst/>
            <a:gdLst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6" fmla="*/ 2374900 w 2374900"/>
              <a:gd name="connsiteY6" fmla="*/ 0 h 997892"/>
              <a:gd name="connsiteX7" fmla="*/ 2374900 w 2374900"/>
              <a:gd name="connsiteY7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0 w 2374900"/>
              <a:gd name="connsiteY2" fmla="*/ 997892 h 997892"/>
              <a:gd name="connsiteX3" fmla="*/ 0 w 2374900"/>
              <a:gd name="connsiteY3" fmla="*/ 0 h 997892"/>
              <a:gd name="connsiteX4" fmla="*/ 2374900 w 2374900"/>
              <a:gd name="connsiteY4" fmla="*/ 0 h 997892"/>
              <a:gd name="connsiteX5" fmla="*/ 2374900 w 2374900"/>
              <a:gd name="connsiteY5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997892 h 997892"/>
              <a:gd name="connsiteX2" fmla="*/ 0 w 2374900"/>
              <a:gd name="connsiteY2" fmla="*/ 0 h 997892"/>
              <a:gd name="connsiteX3" fmla="*/ 2374900 w 2374900"/>
              <a:gd name="connsiteY3" fmla="*/ 0 h 997892"/>
              <a:gd name="connsiteX4" fmla="*/ 2374900 w 2374900"/>
              <a:gd name="connsiteY4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0 w 2374900"/>
              <a:gd name="connsiteY0" fmla="*/ 0 h 997892"/>
              <a:gd name="connsiteX1" fmla="*/ 2374900 w 2374900"/>
              <a:gd name="connsiteY1" fmla="*/ 0 h 99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900" h="997892" stroke="0" extrusionOk="0">
                <a:moveTo>
                  <a:pt x="0" y="0"/>
                </a:moveTo>
                <a:lnTo>
                  <a:pt x="2374900" y="0"/>
                </a:lnTo>
                <a:lnTo>
                  <a:pt x="2374900" y="831573"/>
                </a:lnTo>
                <a:lnTo>
                  <a:pt x="2208581" y="997892"/>
                </a:lnTo>
                <a:lnTo>
                  <a:pt x="0" y="0"/>
                </a:lnTo>
                <a:close/>
              </a:path>
              <a:path w="2374900" h="997892" fill="darkenLess" stroke="0" extrusionOk="0">
                <a:moveTo>
                  <a:pt x="2208581" y="997892"/>
                </a:moveTo>
                <a:lnTo>
                  <a:pt x="2374900" y="831573"/>
                </a:lnTo>
                <a:lnTo>
                  <a:pt x="2208581" y="997892"/>
                </a:lnTo>
                <a:close/>
              </a:path>
              <a:path w="2374900" h="997892" fill="none" extrusionOk="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12700">
            <a:solidFill>
              <a:schemeClr val="accent3"/>
            </a:solidFill>
            <a:headEnd type="none" w="med" len="med"/>
            <a:tailEnd type="triangle" w="med" len="med"/>
          </a:ln>
        </p:spPr>
        <p:txBody>
          <a:bodyPr tIns="36000"/>
          <a:lstStyle>
            <a:lvl1pPr marL="0" algn="ctr">
              <a:lnSpc>
                <a:spcPct val="90000"/>
              </a:lnSpc>
              <a:spcAft>
                <a:spcPts val="0"/>
              </a:spcAft>
              <a:defRPr sz="1067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Légende</a:t>
            </a:r>
            <a:endParaRPr lang="fr-FR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20" hasCustomPrompt="1"/>
          </p:nvPr>
        </p:nvSpPr>
        <p:spPr>
          <a:xfrm>
            <a:off x="1833431" y="4718033"/>
            <a:ext cx="648000" cy="64800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algn="ctr">
              <a:spcAft>
                <a:spcPts val="0"/>
              </a:spcAft>
              <a:defRPr sz="10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Texte</a:t>
            </a:r>
            <a:endParaRPr lang="fr-FR" dirty="0"/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21" hasCustomPrompt="1"/>
          </p:nvPr>
        </p:nvSpPr>
        <p:spPr>
          <a:xfrm>
            <a:off x="8815789" y="4718033"/>
            <a:ext cx="648000" cy="648000"/>
          </a:xfrm>
          <a:prstGeom prst="ellipse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algn="ctr">
              <a:spcAft>
                <a:spcPts val="0"/>
              </a:spcAft>
              <a:defRPr sz="10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Texte</a:t>
            </a:r>
            <a:endParaRPr lang="fr-FR" dirty="0"/>
          </a:p>
        </p:txBody>
      </p:sp>
      <p:sp>
        <p:nvSpPr>
          <p:cNvPr id="23" name="Espace réservé du texte 27"/>
          <p:cNvSpPr>
            <a:spLocks noGrp="1"/>
          </p:cNvSpPr>
          <p:nvPr>
            <p:ph type="body" sz="quarter" idx="26" hasCustomPrompt="1"/>
          </p:nvPr>
        </p:nvSpPr>
        <p:spPr bwMode="gray">
          <a:xfrm rot="16200000">
            <a:off x="-335490" y="3791853"/>
            <a:ext cx="3077931" cy="336000"/>
          </a:xfrm>
          <a:custGeom>
            <a:avLst/>
            <a:gdLst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6" fmla="*/ 2374900 w 2374900"/>
              <a:gd name="connsiteY6" fmla="*/ 0 h 997892"/>
              <a:gd name="connsiteX7" fmla="*/ 2374900 w 2374900"/>
              <a:gd name="connsiteY7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0 w 2374900"/>
              <a:gd name="connsiteY2" fmla="*/ 997892 h 997892"/>
              <a:gd name="connsiteX3" fmla="*/ 0 w 2374900"/>
              <a:gd name="connsiteY3" fmla="*/ 0 h 997892"/>
              <a:gd name="connsiteX4" fmla="*/ 2374900 w 2374900"/>
              <a:gd name="connsiteY4" fmla="*/ 0 h 997892"/>
              <a:gd name="connsiteX5" fmla="*/ 2374900 w 2374900"/>
              <a:gd name="connsiteY5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997892 h 997892"/>
              <a:gd name="connsiteX2" fmla="*/ 0 w 2374900"/>
              <a:gd name="connsiteY2" fmla="*/ 0 h 997892"/>
              <a:gd name="connsiteX3" fmla="*/ 2374900 w 2374900"/>
              <a:gd name="connsiteY3" fmla="*/ 0 h 997892"/>
              <a:gd name="connsiteX4" fmla="*/ 2374900 w 2374900"/>
              <a:gd name="connsiteY4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0 w 2374900"/>
              <a:gd name="connsiteY0" fmla="*/ 0 h 997892"/>
              <a:gd name="connsiteX1" fmla="*/ 2374900 w 2374900"/>
              <a:gd name="connsiteY1" fmla="*/ 0 h 99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900" h="997892" stroke="0" extrusionOk="0">
                <a:moveTo>
                  <a:pt x="0" y="0"/>
                </a:moveTo>
                <a:lnTo>
                  <a:pt x="2374900" y="0"/>
                </a:lnTo>
                <a:lnTo>
                  <a:pt x="2374900" y="831573"/>
                </a:lnTo>
                <a:lnTo>
                  <a:pt x="2208581" y="997892"/>
                </a:lnTo>
                <a:lnTo>
                  <a:pt x="0" y="0"/>
                </a:lnTo>
                <a:close/>
              </a:path>
              <a:path w="2374900" h="997892" fill="darkenLess" stroke="0" extrusionOk="0">
                <a:moveTo>
                  <a:pt x="2208581" y="997892"/>
                </a:moveTo>
                <a:lnTo>
                  <a:pt x="2374900" y="831573"/>
                </a:lnTo>
                <a:lnTo>
                  <a:pt x="2208581" y="997892"/>
                </a:lnTo>
                <a:close/>
              </a:path>
              <a:path w="2374900" h="997892" fill="none" extrusionOk="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txBody>
          <a:bodyPr tIns="36000"/>
          <a:lstStyle>
            <a:lvl1pPr marL="0" algn="ctr">
              <a:lnSpc>
                <a:spcPct val="90000"/>
              </a:lnSpc>
              <a:spcAft>
                <a:spcPts val="0"/>
              </a:spcAft>
              <a:defRPr sz="1067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/>
              <a:t>Légende</a:t>
            </a:r>
            <a:endParaRPr lang="fr-FR" dirty="0"/>
          </a:p>
        </p:txBody>
      </p:sp>
      <p:sp>
        <p:nvSpPr>
          <p:cNvPr id="24" name="Espace réservé du texte 2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51052" y="2501404"/>
            <a:ext cx="3456000" cy="336000"/>
          </a:xfrm>
          <a:custGeom>
            <a:avLst/>
            <a:gdLst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6" fmla="*/ 2374900 w 2374900"/>
              <a:gd name="connsiteY6" fmla="*/ 0 h 997892"/>
              <a:gd name="connsiteX7" fmla="*/ 2374900 w 2374900"/>
              <a:gd name="connsiteY7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0 w 2374900"/>
              <a:gd name="connsiteY2" fmla="*/ 997892 h 997892"/>
              <a:gd name="connsiteX3" fmla="*/ 0 w 2374900"/>
              <a:gd name="connsiteY3" fmla="*/ 0 h 997892"/>
              <a:gd name="connsiteX4" fmla="*/ 2374900 w 2374900"/>
              <a:gd name="connsiteY4" fmla="*/ 0 h 997892"/>
              <a:gd name="connsiteX5" fmla="*/ 2374900 w 2374900"/>
              <a:gd name="connsiteY5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997892 h 997892"/>
              <a:gd name="connsiteX2" fmla="*/ 0 w 2374900"/>
              <a:gd name="connsiteY2" fmla="*/ 0 h 997892"/>
              <a:gd name="connsiteX3" fmla="*/ 2374900 w 2374900"/>
              <a:gd name="connsiteY3" fmla="*/ 0 h 997892"/>
              <a:gd name="connsiteX4" fmla="*/ 2374900 w 2374900"/>
              <a:gd name="connsiteY4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0 w 2374900"/>
              <a:gd name="connsiteY0" fmla="*/ 0 h 997892"/>
              <a:gd name="connsiteX1" fmla="*/ 2374900 w 2374900"/>
              <a:gd name="connsiteY1" fmla="*/ 0 h 99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900" h="997892" stroke="0" extrusionOk="0">
                <a:moveTo>
                  <a:pt x="0" y="0"/>
                </a:moveTo>
                <a:lnTo>
                  <a:pt x="2374900" y="0"/>
                </a:lnTo>
                <a:lnTo>
                  <a:pt x="2374900" y="831573"/>
                </a:lnTo>
                <a:lnTo>
                  <a:pt x="2208581" y="997892"/>
                </a:lnTo>
                <a:lnTo>
                  <a:pt x="0" y="0"/>
                </a:lnTo>
                <a:close/>
              </a:path>
              <a:path w="2374900" h="997892" fill="darkenLess" stroke="0" extrusionOk="0">
                <a:moveTo>
                  <a:pt x="2208581" y="997892"/>
                </a:moveTo>
                <a:lnTo>
                  <a:pt x="2374900" y="831573"/>
                </a:lnTo>
                <a:lnTo>
                  <a:pt x="2208581" y="997892"/>
                </a:lnTo>
                <a:close/>
              </a:path>
              <a:path w="2374900" h="997892" fill="none" extrusionOk="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txBody>
          <a:bodyPr tIns="36000"/>
          <a:lstStyle>
            <a:lvl1pPr marL="0" algn="ctr">
              <a:lnSpc>
                <a:spcPct val="90000"/>
              </a:lnSpc>
              <a:spcAft>
                <a:spcPts val="0"/>
              </a:spcAft>
              <a:defRPr sz="1067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Légende</a:t>
            </a:r>
          </a:p>
        </p:txBody>
      </p:sp>
      <p:sp>
        <p:nvSpPr>
          <p:cNvPr id="25" name="Espace réservé du texte 2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621327" y="2948947"/>
            <a:ext cx="3456000" cy="336000"/>
          </a:xfrm>
          <a:custGeom>
            <a:avLst/>
            <a:gdLst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6" fmla="*/ 2374900 w 2374900"/>
              <a:gd name="connsiteY6" fmla="*/ 0 h 997892"/>
              <a:gd name="connsiteX7" fmla="*/ 2374900 w 2374900"/>
              <a:gd name="connsiteY7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0 w 2374900"/>
              <a:gd name="connsiteY2" fmla="*/ 997892 h 997892"/>
              <a:gd name="connsiteX3" fmla="*/ 0 w 2374900"/>
              <a:gd name="connsiteY3" fmla="*/ 0 h 997892"/>
              <a:gd name="connsiteX4" fmla="*/ 2374900 w 2374900"/>
              <a:gd name="connsiteY4" fmla="*/ 0 h 997892"/>
              <a:gd name="connsiteX5" fmla="*/ 2374900 w 2374900"/>
              <a:gd name="connsiteY5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997892 h 997892"/>
              <a:gd name="connsiteX2" fmla="*/ 0 w 2374900"/>
              <a:gd name="connsiteY2" fmla="*/ 0 h 997892"/>
              <a:gd name="connsiteX3" fmla="*/ 2374900 w 2374900"/>
              <a:gd name="connsiteY3" fmla="*/ 0 h 997892"/>
              <a:gd name="connsiteX4" fmla="*/ 2374900 w 2374900"/>
              <a:gd name="connsiteY4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0 w 2374900"/>
              <a:gd name="connsiteY0" fmla="*/ 0 h 997892"/>
              <a:gd name="connsiteX1" fmla="*/ 2374900 w 2374900"/>
              <a:gd name="connsiteY1" fmla="*/ 0 h 99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900" h="997892" stroke="0" extrusionOk="0">
                <a:moveTo>
                  <a:pt x="0" y="0"/>
                </a:moveTo>
                <a:lnTo>
                  <a:pt x="2374900" y="0"/>
                </a:lnTo>
                <a:lnTo>
                  <a:pt x="2374900" y="831573"/>
                </a:lnTo>
                <a:lnTo>
                  <a:pt x="2208581" y="997892"/>
                </a:lnTo>
                <a:lnTo>
                  <a:pt x="0" y="0"/>
                </a:lnTo>
                <a:close/>
              </a:path>
              <a:path w="2374900" h="997892" fill="darkenLess" stroke="0" extrusionOk="0">
                <a:moveTo>
                  <a:pt x="2208581" y="997892"/>
                </a:moveTo>
                <a:lnTo>
                  <a:pt x="2374900" y="831573"/>
                </a:lnTo>
                <a:lnTo>
                  <a:pt x="2208581" y="997892"/>
                </a:lnTo>
                <a:close/>
              </a:path>
              <a:path w="2374900" h="997892" fill="none" extrusionOk="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txBody>
          <a:bodyPr tIns="36000"/>
          <a:lstStyle>
            <a:lvl1pPr marL="0" algn="ctr">
              <a:lnSpc>
                <a:spcPct val="90000"/>
              </a:lnSpc>
              <a:spcAft>
                <a:spcPts val="0"/>
              </a:spcAft>
              <a:defRPr sz="1067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/>
              <a:t>Légende</a:t>
            </a:r>
            <a:endParaRPr lang="fr-FR" dirty="0"/>
          </a:p>
        </p:txBody>
      </p:sp>
      <p:sp>
        <p:nvSpPr>
          <p:cNvPr id="26" name="Espace réservé du texte 27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5231904" y="3403600"/>
            <a:ext cx="3888000" cy="336000"/>
          </a:xfrm>
          <a:custGeom>
            <a:avLst/>
            <a:gdLst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6" fmla="*/ 2374900 w 2374900"/>
              <a:gd name="connsiteY6" fmla="*/ 0 h 997892"/>
              <a:gd name="connsiteX7" fmla="*/ 2374900 w 2374900"/>
              <a:gd name="connsiteY7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0 w 2374900"/>
              <a:gd name="connsiteY2" fmla="*/ 997892 h 997892"/>
              <a:gd name="connsiteX3" fmla="*/ 0 w 2374900"/>
              <a:gd name="connsiteY3" fmla="*/ 0 h 997892"/>
              <a:gd name="connsiteX4" fmla="*/ 2374900 w 2374900"/>
              <a:gd name="connsiteY4" fmla="*/ 0 h 997892"/>
              <a:gd name="connsiteX5" fmla="*/ 2374900 w 2374900"/>
              <a:gd name="connsiteY5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997892 h 997892"/>
              <a:gd name="connsiteX2" fmla="*/ 0 w 2374900"/>
              <a:gd name="connsiteY2" fmla="*/ 0 h 997892"/>
              <a:gd name="connsiteX3" fmla="*/ 2374900 w 2374900"/>
              <a:gd name="connsiteY3" fmla="*/ 0 h 997892"/>
              <a:gd name="connsiteX4" fmla="*/ 2374900 w 2374900"/>
              <a:gd name="connsiteY4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0 w 2374900"/>
              <a:gd name="connsiteY0" fmla="*/ 0 h 997892"/>
              <a:gd name="connsiteX1" fmla="*/ 2374900 w 2374900"/>
              <a:gd name="connsiteY1" fmla="*/ 0 h 99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900" h="997892" stroke="0" extrusionOk="0">
                <a:moveTo>
                  <a:pt x="0" y="0"/>
                </a:moveTo>
                <a:lnTo>
                  <a:pt x="2374900" y="0"/>
                </a:lnTo>
                <a:lnTo>
                  <a:pt x="2374900" y="831573"/>
                </a:lnTo>
                <a:lnTo>
                  <a:pt x="2208581" y="997892"/>
                </a:lnTo>
                <a:lnTo>
                  <a:pt x="0" y="0"/>
                </a:lnTo>
                <a:close/>
              </a:path>
              <a:path w="2374900" h="997892" fill="darkenLess" stroke="0" extrusionOk="0">
                <a:moveTo>
                  <a:pt x="2208581" y="997892"/>
                </a:moveTo>
                <a:lnTo>
                  <a:pt x="2374900" y="831573"/>
                </a:lnTo>
                <a:lnTo>
                  <a:pt x="2208581" y="997892"/>
                </a:lnTo>
                <a:close/>
              </a:path>
              <a:path w="2374900" h="997892" fill="none" extrusionOk="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12700">
            <a:solidFill>
              <a:schemeClr val="accent6"/>
            </a:solidFill>
            <a:headEnd type="none" w="med" len="med"/>
            <a:tailEnd type="triangle" w="med" len="med"/>
          </a:ln>
        </p:spPr>
        <p:txBody>
          <a:bodyPr tIns="36000"/>
          <a:lstStyle>
            <a:lvl1pPr marL="0" algn="ctr">
              <a:lnSpc>
                <a:spcPct val="90000"/>
              </a:lnSpc>
              <a:spcAft>
                <a:spcPts val="0"/>
              </a:spcAft>
              <a:defRPr sz="1067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/>
              <a:t>Légende</a:t>
            </a:r>
            <a:endParaRPr lang="fr-FR" dirty="0"/>
          </a:p>
        </p:txBody>
      </p:sp>
      <p:sp>
        <p:nvSpPr>
          <p:cNvPr id="27" name="Espace réservé du texte 27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93205" y="3870372"/>
            <a:ext cx="3888000" cy="336000"/>
          </a:xfrm>
          <a:custGeom>
            <a:avLst/>
            <a:gdLst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6" fmla="*/ 2374900 w 2374900"/>
              <a:gd name="connsiteY6" fmla="*/ 0 h 997892"/>
              <a:gd name="connsiteX7" fmla="*/ 2374900 w 2374900"/>
              <a:gd name="connsiteY7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0 w 2374900"/>
              <a:gd name="connsiteY2" fmla="*/ 997892 h 997892"/>
              <a:gd name="connsiteX3" fmla="*/ 0 w 2374900"/>
              <a:gd name="connsiteY3" fmla="*/ 0 h 997892"/>
              <a:gd name="connsiteX4" fmla="*/ 2374900 w 2374900"/>
              <a:gd name="connsiteY4" fmla="*/ 0 h 997892"/>
              <a:gd name="connsiteX5" fmla="*/ 2374900 w 2374900"/>
              <a:gd name="connsiteY5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997892 h 997892"/>
              <a:gd name="connsiteX2" fmla="*/ 0 w 2374900"/>
              <a:gd name="connsiteY2" fmla="*/ 0 h 997892"/>
              <a:gd name="connsiteX3" fmla="*/ 2374900 w 2374900"/>
              <a:gd name="connsiteY3" fmla="*/ 0 h 997892"/>
              <a:gd name="connsiteX4" fmla="*/ 2374900 w 2374900"/>
              <a:gd name="connsiteY4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0 w 2374900"/>
              <a:gd name="connsiteY0" fmla="*/ 0 h 997892"/>
              <a:gd name="connsiteX1" fmla="*/ 2374900 w 2374900"/>
              <a:gd name="connsiteY1" fmla="*/ 0 h 99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900" h="997892" stroke="0" extrusionOk="0">
                <a:moveTo>
                  <a:pt x="0" y="0"/>
                </a:moveTo>
                <a:lnTo>
                  <a:pt x="2374900" y="0"/>
                </a:lnTo>
                <a:lnTo>
                  <a:pt x="2374900" y="831573"/>
                </a:lnTo>
                <a:lnTo>
                  <a:pt x="2208581" y="997892"/>
                </a:lnTo>
                <a:lnTo>
                  <a:pt x="0" y="0"/>
                </a:lnTo>
                <a:close/>
              </a:path>
              <a:path w="2374900" h="997892" fill="darkenLess" stroke="0" extrusionOk="0">
                <a:moveTo>
                  <a:pt x="2208581" y="997892"/>
                </a:moveTo>
                <a:lnTo>
                  <a:pt x="2374900" y="831573"/>
                </a:lnTo>
                <a:lnTo>
                  <a:pt x="2208581" y="997892"/>
                </a:lnTo>
                <a:close/>
              </a:path>
              <a:path w="2374900" h="997892" fill="none" extrusionOk="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12700">
            <a:solidFill>
              <a:schemeClr val="accent4"/>
            </a:solidFill>
            <a:headEnd type="none" w="med" len="med"/>
            <a:tailEnd type="triangle" w="med" len="med"/>
          </a:ln>
        </p:spPr>
        <p:txBody>
          <a:bodyPr tIns="36000"/>
          <a:lstStyle>
            <a:lvl1pPr marL="0" algn="ctr">
              <a:lnSpc>
                <a:spcPct val="90000"/>
              </a:lnSpc>
              <a:spcAft>
                <a:spcPts val="0"/>
              </a:spcAft>
              <a:defRPr sz="1067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/>
              <a:t>Légende</a:t>
            </a:r>
            <a:endParaRPr lang="fr-FR" dirty="0"/>
          </a:p>
        </p:txBody>
      </p:sp>
      <p:sp>
        <p:nvSpPr>
          <p:cNvPr id="28" name="Espace réservé du texte 27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970001" y="4235916"/>
            <a:ext cx="3888000" cy="336000"/>
          </a:xfrm>
          <a:custGeom>
            <a:avLst/>
            <a:gdLst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6" fmla="*/ 2374900 w 2374900"/>
              <a:gd name="connsiteY6" fmla="*/ 0 h 997892"/>
              <a:gd name="connsiteX7" fmla="*/ 2374900 w 2374900"/>
              <a:gd name="connsiteY7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0 w 2374900"/>
              <a:gd name="connsiteY2" fmla="*/ 997892 h 997892"/>
              <a:gd name="connsiteX3" fmla="*/ 0 w 2374900"/>
              <a:gd name="connsiteY3" fmla="*/ 0 h 997892"/>
              <a:gd name="connsiteX4" fmla="*/ 2374900 w 2374900"/>
              <a:gd name="connsiteY4" fmla="*/ 0 h 997892"/>
              <a:gd name="connsiteX5" fmla="*/ 2374900 w 2374900"/>
              <a:gd name="connsiteY5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997892 h 997892"/>
              <a:gd name="connsiteX2" fmla="*/ 0 w 2374900"/>
              <a:gd name="connsiteY2" fmla="*/ 0 h 997892"/>
              <a:gd name="connsiteX3" fmla="*/ 2374900 w 2374900"/>
              <a:gd name="connsiteY3" fmla="*/ 0 h 997892"/>
              <a:gd name="connsiteX4" fmla="*/ 2374900 w 2374900"/>
              <a:gd name="connsiteY4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0 w 2374900"/>
              <a:gd name="connsiteY0" fmla="*/ 0 h 997892"/>
              <a:gd name="connsiteX1" fmla="*/ 2374900 w 2374900"/>
              <a:gd name="connsiteY1" fmla="*/ 0 h 99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900" h="997892" stroke="0" extrusionOk="0">
                <a:moveTo>
                  <a:pt x="0" y="0"/>
                </a:moveTo>
                <a:lnTo>
                  <a:pt x="2374900" y="0"/>
                </a:lnTo>
                <a:lnTo>
                  <a:pt x="2374900" y="831573"/>
                </a:lnTo>
                <a:lnTo>
                  <a:pt x="2208581" y="997892"/>
                </a:lnTo>
                <a:lnTo>
                  <a:pt x="0" y="0"/>
                </a:lnTo>
                <a:close/>
              </a:path>
              <a:path w="2374900" h="997892" fill="darkenLess" stroke="0" extrusionOk="0">
                <a:moveTo>
                  <a:pt x="2208581" y="997892"/>
                </a:moveTo>
                <a:lnTo>
                  <a:pt x="2374900" y="831573"/>
                </a:lnTo>
                <a:lnTo>
                  <a:pt x="2208581" y="997892"/>
                </a:lnTo>
                <a:close/>
              </a:path>
              <a:path w="2374900" h="997892" fill="none" extrusionOk="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txBody>
          <a:bodyPr tIns="36000"/>
          <a:lstStyle>
            <a:lvl1pPr marL="0" algn="ctr">
              <a:lnSpc>
                <a:spcPct val="90000"/>
              </a:lnSpc>
              <a:spcAft>
                <a:spcPts val="0"/>
              </a:spcAft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/>
              <a:t>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86490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graphiq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45306-D501-472A-844B-FC412AE8FA48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854400" y="0"/>
            <a:ext cx="11337600" cy="288032"/>
          </a:xfrm>
        </p:spPr>
        <p:txBody>
          <a:bodyPr/>
          <a:lstStyle/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 hasCustomPrompt="1"/>
          </p:nvPr>
        </p:nvSpPr>
        <p:spPr>
          <a:xfrm>
            <a:off x="3599723" y="1462115"/>
            <a:ext cx="4607983" cy="4608000"/>
          </a:xfrm>
        </p:spPr>
        <p:txBody>
          <a:bodyPr tIns="900000" anchor="ctr" anchorCtr="0"/>
          <a:lstStyle>
            <a:lvl1pPr algn="ctr">
              <a:defRPr sz="1200"/>
            </a:lvl1pPr>
          </a:lstStyle>
          <a:p>
            <a:r>
              <a:rPr lang="fr-FR" noProof="0" dirty="0"/>
              <a:t>Sélectionner l’icône pour insérer un tableau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4199798" y="3143975"/>
            <a:ext cx="3407833" cy="1519829"/>
          </a:xfrm>
        </p:spPr>
        <p:txBody>
          <a:bodyPr anchor="ctr" anchorCtr="0"/>
          <a:lstStyle>
            <a:lvl1pPr marL="2117" indent="0" algn="ctr">
              <a:spcAft>
                <a:spcPts val="0"/>
              </a:spcAft>
              <a:defRPr sz="4133">
                <a:solidFill>
                  <a:schemeClr val="accent1"/>
                </a:solidFill>
              </a:defRPr>
            </a:lvl1pPr>
            <a:lvl2pPr marL="2117" indent="0" algn="ctr">
              <a:lnSpc>
                <a:spcPct val="100000"/>
              </a:lnSpc>
              <a:defRPr sz="1800">
                <a:solidFill>
                  <a:schemeClr val="accent1"/>
                </a:solidFill>
              </a:defRPr>
            </a:lvl2pPr>
            <a:lvl3pPr marL="23533" indent="0" algn="ctr">
              <a:buNone/>
              <a:defRPr sz="1067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0000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03580" y="1481984"/>
            <a:ext cx="1076593" cy="433277"/>
          </a:xfrm>
          <a:prstGeom prst="callout1">
            <a:avLst>
              <a:gd name="adj1" fmla="val 87993"/>
              <a:gd name="adj2" fmla="val 115719"/>
              <a:gd name="adj3" fmla="val 88098"/>
              <a:gd name="adj4" fmla="val 247701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r"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03580" y="2147708"/>
            <a:ext cx="1076593" cy="433277"/>
          </a:xfrm>
          <a:prstGeom prst="callout1">
            <a:avLst>
              <a:gd name="adj1" fmla="val 87993"/>
              <a:gd name="adj2" fmla="val 115719"/>
              <a:gd name="adj3" fmla="val 88098"/>
              <a:gd name="adj4" fmla="val 173383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r"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03580" y="2709414"/>
            <a:ext cx="1076593" cy="433277"/>
          </a:xfrm>
          <a:prstGeom prst="callout1">
            <a:avLst>
              <a:gd name="adj1" fmla="val 87993"/>
              <a:gd name="adj2" fmla="val 115719"/>
              <a:gd name="adj3" fmla="val 88098"/>
              <a:gd name="adj4" fmla="val 148016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r"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16" name="Espace réservé du texte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03580" y="4017168"/>
            <a:ext cx="1076593" cy="433277"/>
          </a:xfrm>
          <a:prstGeom prst="callout1">
            <a:avLst>
              <a:gd name="adj1" fmla="val 87993"/>
              <a:gd name="adj2" fmla="val 115719"/>
              <a:gd name="adj3" fmla="val 88098"/>
              <a:gd name="adj4" fmla="val 146204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r"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03580" y="5197795"/>
            <a:ext cx="1076593" cy="433277"/>
          </a:xfrm>
          <a:prstGeom prst="callout1">
            <a:avLst>
              <a:gd name="adj1" fmla="val 87993"/>
              <a:gd name="adj2" fmla="val 115719"/>
              <a:gd name="adj3" fmla="val 88098"/>
              <a:gd name="adj4" fmla="val 233177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r"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21" hasCustomPrompt="1"/>
          </p:nvPr>
        </p:nvSpPr>
        <p:spPr>
          <a:xfrm>
            <a:off x="6298623" y="884718"/>
            <a:ext cx="757484" cy="433277"/>
          </a:xfrm>
          <a:prstGeom prst="callout1">
            <a:avLst>
              <a:gd name="adj1" fmla="val 78205"/>
              <a:gd name="adj2" fmla="val -21835"/>
              <a:gd name="adj3" fmla="val 176185"/>
              <a:gd name="adj4" fmla="val -31503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l"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22" hasCustomPrompt="1"/>
          </p:nvPr>
        </p:nvSpPr>
        <p:spPr>
          <a:xfrm>
            <a:off x="8869709" y="2149058"/>
            <a:ext cx="757484" cy="433277"/>
          </a:xfrm>
          <a:prstGeom prst="callout1">
            <a:avLst>
              <a:gd name="adj1" fmla="val 80652"/>
              <a:gd name="adj2" fmla="val -30233"/>
              <a:gd name="adj3" fmla="val 80757"/>
              <a:gd name="adj4" fmla="val -165864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l"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23" hasCustomPrompt="1"/>
          </p:nvPr>
        </p:nvSpPr>
        <p:spPr>
          <a:xfrm>
            <a:off x="8869709" y="4475115"/>
            <a:ext cx="757484" cy="433277"/>
          </a:xfrm>
          <a:prstGeom prst="callout1">
            <a:avLst>
              <a:gd name="adj1" fmla="val 80652"/>
              <a:gd name="adj2" fmla="val -30233"/>
              <a:gd name="adj3" fmla="val 80757"/>
              <a:gd name="adj4" fmla="val -165864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l"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21" name="Espace réservé du texte 12"/>
          <p:cNvSpPr>
            <a:spLocks noGrp="1"/>
          </p:cNvSpPr>
          <p:nvPr>
            <p:ph type="body" sz="quarter" idx="24" hasCustomPrompt="1"/>
          </p:nvPr>
        </p:nvSpPr>
        <p:spPr>
          <a:xfrm>
            <a:off x="6150162" y="5790963"/>
            <a:ext cx="757484" cy="433277"/>
          </a:xfrm>
          <a:prstGeom prst="callout1">
            <a:avLst>
              <a:gd name="adj1" fmla="val 78205"/>
              <a:gd name="adj2" fmla="val -21835"/>
              <a:gd name="adj3" fmla="val 22217"/>
              <a:gd name="adj4" fmla="val -26948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l"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25" hasCustomPrompt="1"/>
          </p:nvPr>
        </p:nvSpPr>
        <p:spPr>
          <a:xfrm>
            <a:off x="7139518" y="1061836"/>
            <a:ext cx="2063749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25" name="Espace réservé du texte 22"/>
          <p:cNvSpPr>
            <a:spLocks noGrp="1"/>
          </p:cNvSpPr>
          <p:nvPr>
            <p:ph type="body" sz="quarter" idx="27" hasCustomPrompt="1"/>
          </p:nvPr>
        </p:nvSpPr>
        <p:spPr>
          <a:xfrm>
            <a:off x="9706474" y="2331178"/>
            <a:ext cx="2063749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27" name="Espace réservé du texte 22"/>
          <p:cNvSpPr>
            <a:spLocks noGrp="1"/>
          </p:cNvSpPr>
          <p:nvPr>
            <p:ph type="body" sz="quarter" idx="29" hasCustomPrompt="1"/>
          </p:nvPr>
        </p:nvSpPr>
        <p:spPr>
          <a:xfrm>
            <a:off x="9712655" y="4646778"/>
            <a:ext cx="2063749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29" name="Espace réservé du texte 22"/>
          <p:cNvSpPr>
            <a:spLocks noGrp="1"/>
          </p:cNvSpPr>
          <p:nvPr>
            <p:ph type="body" sz="quarter" idx="31" hasCustomPrompt="1"/>
          </p:nvPr>
        </p:nvSpPr>
        <p:spPr>
          <a:xfrm>
            <a:off x="854400" y="1823611"/>
            <a:ext cx="1689205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30" name="Espace réservé du texte 22"/>
          <p:cNvSpPr>
            <a:spLocks noGrp="1"/>
          </p:cNvSpPr>
          <p:nvPr>
            <p:ph type="body" sz="quarter" idx="32" hasCustomPrompt="1"/>
          </p:nvPr>
        </p:nvSpPr>
        <p:spPr>
          <a:xfrm>
            <a:off x="854400" y="2790787"/>
            <a:ext cx="1689205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31" name="Espace réservé du texte 22"/>
          <p:cNvSpPr>
            <a:spLocks noGrp="1"/>
          </p:cNvSpPr>
          <p:nvPr>
            <p:ph type="body" sz="quarter" idx="33" hasCustomPrompt="1"/>
          </p:nvPr>
        </p:nvSpPr>
        <p:spPr>
          <a:xfrm>
            <a:off x="854400" y="3757963"/>
            <a:ext cx="1689205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32" name="Espace réservé du texte 22"/>
          <p:cNvSpPr>
            <a:spLocks noGrp="1"/>
          </p:cNvSpPr>
          <p:nvPr>
            <p:ph type="body" sz="quarter" idx="34" hasCustomPrompt="1"/>
          </p:nvPr>
        </p:nvSpPr>
        <p:spPr>
          <a:xfrm>
            <a:off x="854400" y="4725139"/>
            <a:ext cx="1689205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33" name="Espace réservé du texte 22"/>
          <p:cNvSpPr>
            <a:spLocks noGrp="1"/>
          </p:cNvSpPr>
          <p:nvPr>
            <p:ph type="body" sz="quarter" idx="35" hasCustomPrompt="1"/>
          </p:nvPr>
        </p:nvSpPr>
        <p:spPr>
          <a:xfrm>
            <a:off x="854400" y="5692315"/>
            <a:ext cx="1689205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854252" y="1025939"/>
            <a:ext cx="528000" cy="19200"/>
          </a:xfrm>
          <a:custGeom>
            <a:avLst/>
            <a:gdLst>
              <a:gd name="T0" fmla="*/ 0 w 3958"/>
              <a:gd name="T1" fmla="*/ 27 h 27"/>
              <a:gd name="T2" fmla="*/ 0 w 3958"/>
              <a:gd name="T3" fmla="*/ 27 h 27"/>
              <a:gd name="T4" fmla="*/ 3958 w 3958"/>
              <a:gd name="T5" fmla="*/ 27 h 27"/>
              <a:gd name="T6" fmla="*/ 3958 w 3958"/>
              <a:gd name="T7" fmla="*/ 0 h 27"/>
              <a:gd name="T8" fmla="*/ 0 w 3958"/>
              <a:gd name="T9" fmla="*/ 0 h 27"/>
              <a:gd name="T10" fmla="*/ 0 w 3958"/>
              <a:gd name="T11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58" h="27">
                <a:moveTo>
                  <a:pt x="0" y="27"/>
                </a:moveTo>
                <a:lnTo>
                  <a:pt x="0" y="27"/>
                </a:lnTo>
                <a:lnTo>
                  <a:pt x="3958" y="27"/>
                </a:lnTo>
                <a:lnTo>
                  <a:pt x="3958" y="0"/>
                </a:lnTo>
                <a:lnTo>
                  <a:pt x="0" y="0"/>
                </a:lnTo>
                <a:lnTo>
                  <a:pt x="0" y="27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/>
          </a:p>
        </p:txBody>
      </p:sp>
      <p:sp>
        <p:nvSpPr>
          <p:cNvPr id="35" name="Titre 34"/>
          <p:cNvSpPr>
            <a:spLocks noGrp="1"/>
          </p:cNvSpPr>
          <p:nvPr>
            <p:ph type="title" hasCustomPrompt="1"/>
          </p:nvPr>
        </p:nvSpPr>
        <p:spPr>
          <a:xfrm>
            <a:off x="854253" y="322313"/>
            <a:ext cx="10570340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7" name="Espace réservé du texte 22"/>
          <p:cNvSpPr>
            <a:spLocks noGrp="1"/>
          </p:cNvSpPr>
          <p:nvPr>
            <p:ph type="body" sz="quarter" idx="37" hasCustomPrompt="1"/>
          </p:nvPr>
        </p:nvSpPr>
        <p:spPr>
          <a:xfrm>
            <a:off x="6983099" y="5971333"/>
            <a:ext cx="2063749" cy="667844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10449377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rniè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98400" y="4437112"/>
            <a:ext cx="8995200" cy="1680187"/>
          </a:xfr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Aft>
                <a:spcPts val="0"/>
              </a:spcAft>
              <a:buNone/>
              <a:defRPr sz="1333">
                <a:solidFill>
                  <a:schemeClr val="accent2"/>
                </a:solidFill>
              </a:defRPr>
            </a:lvl1pPr>
            <a:lvl2pPr marL="0" indent="0" algn="ctr">
              <a:spcAft>
                <a:spcPts val="0"/>
              </a:spcAft>
              <a:buNone/>
              <a:defRPr b="0">
                <a:solidFill>
                  <a:schemeClr val="accent2"/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Prénom Nom</a:t>
            </a:r>
          </a:p>
          <a:p>
            <a:pPr lvl="1"/>
            <a:r>
              <a:rPr lang="fr-FR" dirty="0"/>
              <a:t>adresse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1599212" y="1892829"/>
            <a:ext cx="8993579" cy="1711259"/>
          </a:xfrm>
        </p:spPr>
        <p:txBody>
          <a:bodyPr anchor="b" anchorCtr="0"/>
          <a:lstStyle>
            <a:lvl1pPr algn="ctr">
              <a:defRPr sz="10133">
                <a:solidFill>
                  <a:schemeClr val="accent2"/>
                </a:solidFill>
                <a:latin typeface="Rawline ExtraBold" pitchFamily="2" charset="0"/>
              </a:defRPr>
            </a:lvl1pPr>
          </a:lstStyle>
          <a:p>
            <a:r>
              <a:rPr lang="fr-FR" dirty="0"/>
              <a:t>Merci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2" y="3956051"/>
            <a:ext cx="1439997" cy="310028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427F98B3-6759-48B3-9F3C-97A077EE51AB}" type="datetime1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0" y="3956051"/>
            <a:ext cx="5035200" cy="19200"/>
          </a:xfrm>
          <a:custGeom>
            <a:avLst/>
            <a:gdLst>
              <a:gd name="T0" fmla="*/ 0 w 3958"/>
              <a:gd name="T1" fmla="*/ 27 h 27"/>
              <a:gd name="T2" fmla="*/ 0 w 3958"/>
              <a:gd name="T3" fmla="*/ 27 h 27"/>
              <a:gd name="T4" fmla="*/ 3958 w 3958"/>
              <a:gd name="T5" fmla="*/ 27 h 27"/>
              <a:gd name="T6" fmla="*/ 3958 w 3958"/>
              <a:gd name="T7" fmla="*/ 0 h 27"/>
              <a:gd name="T8" fmla="*/ 0 w 3958"/>
              <a:gd name="T9" fmla="*/ 0 h 27"/>
              <a:gd name="T10" fmla="*/ 0 w 3958"/>
              <a:gd name="T11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58" h="27">
                <a:moveTo>
                  <a:pt x="0" y="27"/>
                </a:moveTo>
                <a:lnTo>
                  <a:pt x="0" y="27"/>
                </a:lnTo>
                <a:lnTo>
                  <a:pt x="3958" y="27"/>
                </a:lnTo>
                <a:lnTo>
                  <a:pt x="3958" y="0"/>
                </a:lnTo>
                <a:lnTo>
                  <a:pt x="0" y="0"/>
                </a:lnTo>
                <a:lnTo>
                  <a:pt x="0" y="27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7156800" y="3956051"/>
            <a:ext cx="5035200" cy="19200"/>
          </a:xfrm>
          <a:custGeom>
            <a:avLst/>
            <a:gdLst>
              <a:gd name="T0" fmla="*/ 0 w 3958"/>
              <a:gd name="T1" fmla="*/ 27 h 27"/>
              <a:gd name="T2" fmla="*/ 0 w 3958"/>
              <a:gd name="T3" fmla="*/ 27 h 27"/>
              <a:gd name="T4" fmla="*/ 3958 w 3958"/>
              <a:gd name="T5" fmla="*/ 27 h 27"/>
              <a:gd name="T6" fmla="*/ 3958 w 3958"/>
              <a:gd name="T7" fmla="*/ 0 h 27"/>
              <a:gd name="T8" fmla="*/ 0 w 3958"/>
              <a:gd name="T9" fmla="*/ 0 h 27"/>
              <a:gd name="T10" fmla="*/ 0 w 3958"/>
              <a:gd name="T11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58" h="27">
                <a:moveTo>
                  <a:pt x="0" y="27"/>
                </a:moveTo>
                <a:lnTo>
                  <a:pt x="0" y="27"/>
                </a:lnTo>
                <a:lnTo>
                  <a:pt x="3958" y="27"/>
                </a:lnTo>
                <a:lnTo>
                  <a:pt x="3958" y="0"/>
                </a:lnTo>
                <a:lnTo>
                  <a:pt x="0" y="0"/>
                </a:lnTo>
                <a:lnTo>
                  <a:pt x="0" y="27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3583527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rniè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/>
          </p:cNvSpPr>
          <p:nvPr/>
        </p:nvSpPr>
        <p:spPr bwMode="auto">
          <a:xfrm>
            <a:off x="0" y="3343837"/>
            <a:ext cx="12192000" cy="19200"/>
          </a:xfrm>
          <a:custGeom>
            <a:avLst/>
            <a:gdLst>
              <a:gd name="T0" fmla="*/ 0 w 3958"/>
              <a:gd name="T1" fmla="*/ 27 h 27"/>
              <a:gd name="T2" fmla="*/ 0 w 3958"/>
              <a:gd name="T3" fmla="*/ 27 h 27"/>
              <a:gd name="T4" fmla="*/ 3958 w 3958"/>
              <a:gd name="T5" fmla="*/ 27 h 27"/>
              <a:gd name="T6" fmla="*/ 3958 w 3958"/>
              <a:gd name="T7" fmla="*/ 0 h 27"/>
              <a:gd name="T8" fmla="*/ 0 w 3958"/>
              <a:gd name="T9" fmla="*/ 0 h 27"/>
              <a:gd name="T10" fmla="*/ 0 w 3958"/>
              <a:gd name="T11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58" h="27">
                <a:moveTo>
                  <a:pt x="0" y="27"/>
                </a:moveTo>
                <a:lnTo>
                  <a:pt x="0" y="27"/>
                </a:lnTo>
                <a:lnTo>
                  <a:pt x="3958" y="27"/>
                </a:lnTo>
                <a:lnTo>
                  <a:pt x="3958" y="0"/>
                </a:lnTo>
                <a:lnTo>
                  <a:pt x="0" y="0"/>
                </a:lnTo>
                <a:lnTo>
                  <a:pt x="0" y="27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2FC95267-5299-46DF-B3A0-F9A073EC87E7}" type="datetime1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752815" y="3236979"/>
            <a:ext cx="2686372" cy="5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4927599" y="2531037"/>
            <a:ext cx="2336803" cy="1003193"/>
          </a:xfrm>
        </p:spPr>
        <p:txBody>
          <a:bodyPr anchor="b" anchorCtr="0"/>
          <a:lstStyle>
            <a:lvl1pPr algn="ctr">
              <a:defRPr sz="6000">
                <a:solidFill>
                  <a:schemeClr val="accent2"/>
                </a:solidFill>
                <a:latin typeface="Rawline ExtraBold" pitchFamily="2" charset="0"/>
              </a:defRPr>
            </a:lvl1pPr>
          </a:lstStyle>
          <a:p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1282764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rnièr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pour une image  10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0" y="-13869"/>
            <a:ext cx="12192000" cy="6871868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2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la souris / Mettre à l’arrière plan)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03446" y="5223531"/>
            <a:ext cx="4164565" cy="1634469"/>
          </a:xfrm>
          <a:noFill/>
        </p:spPr>
        <p:txBody>
          <a:bodyPr wrap="square" lIns="0" tIns="0" rIns="0" bIns="0">
            <a:noAutofit/>
          </a:bodyPr>
          <a:lstStyle>
            <a:lvl1pPr marL="0" indent="0" algn="l">
              <a:spcAft>
                <a:spcPts val="0"/>
              </a:spcAft>
              <a:buNone/>
              <a:defRPr sz="1333">
                <a:solidFill>
                  <a:schemeClr val="bg1"/>
                </a:solidFill>
              </a:defRPr>
            </a:lvl1pPr>
            <a:lvl2pPr marL="0" indent="0" algn="l">
              <a:spcAft>
                <a:spcPts val="0"/>
              </a:spcAft>
              <a:buNone/>
              <a:defRPr b="0">
                <a:solidFill>
                  <a:schemeClr val="bg1"/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Prénom Nom</a:t>
            </a:r>
          </a:p>
          <a:p>
            <a:pPr lvl="1"/>
            <a:r>
              <a:rPr lang="fr-FR" dirty="0"/>
              <a:t>adresse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941906" y="1027663"/>
            <a:ext cx="4241993" cy="2962671"/>
          </a:xfrm>
        </p:spPr>
        <p:txBody>
          <a:bodyPr anchor="b" anchorCtr="0"/>
          <a:lstStyle>
            <a:lvl1pPr algn="l">
              <a:defRPr sz="10133">
                <a:solidFill>
                  <a:schemeClr val="bg1"/>
                </a:solidFill>
                <a:latin typeface="Rawline ExtraBold" pitchFamily="2" charset="0"/>
              </a:defRPr>
            </a:lvl1pPr>
          </a:lstStyle>
          <a:p>
            <a:r>
              <a:rPr lang="fr-FR" dirty="0"/>
              <a:t>Merci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-1" y="6738000"/>
            <a:ext cx="240000" cy="120000"/>
          </a:xfrm>
        </p:spPr>
        <p:txBody>
          <a:bodyPr/>
          <a:lstStyle/>
          <a:p>
            <a:fld id="{992F396D-CF54-47B7-ACD7-F7231E260E7E}" type="datetime1">
              <a:rPr lang="fr-FR" smtClean="0"/>
              <a:t>14/12/2023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-1" y="6738000"/>
            <a:ext cx="240000" cy="120000"/>
          </a:xfr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973144" y="4810995"/>
            <a:ext cx="19200" cy="2047005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1103445" y="4810995"/>
            <a:ext cx="1440000" cy="312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28757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5468-D866-4CCC-8EFB-C5ED8E4F763C}" type="datetime1">
              <a:rPr lang="fr-FR" smtClean="0"/>
              <a:t>14/12/2023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988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854251" y="541836"/>
            <a:ext cx="10569600" cy="1042457"/>
          </a:xfrm>
        </p:spPr>
        <p:txBody>
          <a:bodyPr/>
          <a:lstStyle>
            <a:lvl1pPr>
              <a:defRPr sz="3267">
                <a:latin typeface="Rawline ExtraBold" pitchFamily="2" charset="0"/>
              </a:defRPr>
            </a:lvl1pPr>
          </a:lstStyle>
          <a:p>
            <a:r>
              <a:rPr lang="fr-FR" noProof="0" dirty="0"/>
              <a:t>Titre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863420" y="1733012"/>
            <a:ext cx="4320000" cy="4583192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2267"/>
              </a:spcBef>
              <a:spcAft>
                <a:spcPts val="0"/>
              </a:spcAft>
              <a:tabLst/>
              <a:defRPr sz="3333" b="0">
                <a:latin typeface="Rawline ExtraBold" pitchFamily="2" charset="0"/>
              </a:defRPr>
            </a:lvl1pPr>
            <a:lvl2pPr marL="0" indent="0">
              <a:lnSpc>
                <a:spcPct val="85000"/>
              </a:lnSpc>
              <a:tabLst>
                <a:tab pos="4106231" algn="r"/>
              </a:tabLst>
              <a:defRPr sz="1733"/>
            </a:lvl2pPr>
          </a:lstStyle>
          <a:p>
            <a:pPr lvl="0"/>
            <a:r>
              <a:rPr lang="fr-FR" noProof="0" dirty="0"/>
              <a:t>00.</a:t>
            </a:r>
          </a:p>
          <a:p>
            <a:pPr lvl="1"/>
            <a:r>
              <a:rPr lang="fr-FR" noProof="0" dirty="0"/>
              <a:t>Titre du chapitre 00	00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A10EAC-C39C-4106-B0E5-CD300ACDE0A5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8" hasCustomPrompt="1"/>
          </p:nvPr>
        </p:nvSpPr>
        <p:spPr>
          <a:xfrm>
            <a:off x="6576053" y="1733012"/>
            <a:ext cx="4320000" cy="4583192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2267"/>
              </a:spcBef>
              <a:spcAft>
                <a:spcPts val="0"/>
              </a:spcAft>
              <a:tabLst/>
              <a:defRPr sz="3333" b="0">
                <a:latin typeface="Rawline ExtraBold" pitchFamily="2" charset="0"/>
              </a:defRPr>
            </a:lvl1pPr>
            <a:lvl2pPr marL="0" indent="0">
              <a:lnSpc>
                <a:spcPct val="85000"/>
              </a:lnSpc>
              <a:tabLst>
                <a:tab pos="4106231" algn="r"/>
              </a:tabLst>
              <a:defRPr sz="1733"/>
            </a:lvl2pPr>
          </a:lstStyle>
          <a:p>
            <a:pPr lvl="0"/>
            <a:r>
              <a:rPr lang="fr-FR" noProof="0"/>
              <a:t>00.</a:t>
            </a:r>
          </a:p>
          <a:p>
            <a:pPr lvl="1"/>
            <a:r>
              <a:rPr lang="fr-FR" noProof="0"/>
              <a:t>Titre du chapitre 00	00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882834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0C57B8-1710-4B15-9F19-FDA2A0DC9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999C5F-725F-48A2-8D50-4A131E202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E7BEE9-C7B8-443D-BC59-CAB0275E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EB38B-7920-4BFB-B345-B10677D959BE}" type="datetime1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E7557D-3297-4BEB-B91C-BD52622C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17081F-A6F2-4CF2-9735-FD1FA057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23E9B-004C-4C80-92B2-BE6C98E8C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6020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 pic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447826" y="4315402"/>
            <a:ext cx="1296362" cy="277824"/>
          </a:xfrm>
          <a:solidFill>
            <a:schemeClr val="accent3"/>
          </a:solidFill>
        </p:spPr>
        <p:txBody>
          <a:bodyPr wrap="none" lIns="72000" tIns="36000" rIns="72000" bIns="36000">
            <a:spAutoFit/>
          </a:bodyPr>
          <a:lstStyle>
            <a:lvl1pPr marL="0" indent="0" algn="ctr">
              <a:buNone/>
              <a:defRPr sz="13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00/00/2022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525600" y="2959099"/>
            <a:ext cx="11140800" cy="1163140"/>
          </a:xfrm>
        </p:spPr>
        <p:txBody>
          <a:bodyPr anchor="b" anchorCtr="0"/>
          <a:lstStyle>
            <a:lvl1pPr algn="ctr">
              <a:defRPr sz="6800">
                <a:solidFill>
                  <a:schemeClr val="accent3"/>
                </a:solidFill>
                <a:latin typeface="Rawline ExtraBold" pitchFamily="2" charset="0"/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37E5BDC5-AA5C-430F-957F-81FD3F3000B7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01" y="436800"/>
            <a:ext cx="3359985" cy="119854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86400" y="0"/>
            <a:ext cx="19200" cy="29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2" name="Rectangle 11"/>
          <p:cNvSpPr/>
          <p:nvPr/>
        </p:nvSpPr>
        <p:spPr>
          <a:xfrm>
            <a:off x="6086400" y="4866000"/>
            <a:ext cx="19200" cy="19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1047684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439811" y="4315402"/>
            <a:ext cx="1312392" cy="277824"/>
          </a:xfrm>
          <a:solidFill>
            <a:schemeClr val="accent3"/>
          </a:solidFill>
        </p:spPr>
        <p:txBody>
          <a:bodyPr wrap="none" lIns="72000" tIns="36000" rIns="72000" bIns="36000">
            <a:spAutoFit/>
          </a:bodyPr>
          <a:lstStyle>
            <a:lvl1pPr marL="0" indent="0" algn="ctr">
              <a:buNone/>
              <a:defRPr sz="13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00/00/2020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1599212" y="2948947"/>
            <a:ext cx="8993579" cy="1173293"/>
          </a:xfrm>
        </p:spPr>
        <p:txBody>
          <a:bodyPr anchor="b" anchorCtr="0"/>
          <a:lstStyle>
            <a:lvl1pPr algn="ctr">
              <a:defRPr sz="3267" baseline="0">
                <a:solidFill>
                  <a:schemeClr val="accent3"/>
                </a:solidFill>
                <a:latin typeface="Rawline ExtraBold" pitchFamily="2" charset="0"/>
              </a:defRPr>
            </a:lvl1pPr>
          </a:lstStyle>
          <a:p>
            <a:r>
              <a:rPr lang="fr-FR" dirty="0"/>
              <a:t>Titre sur deux </a:t>
            </a:r>
            <a:br>
              <a:rPr lang="fr-FR" dirty="0"/>
            </a:br>
            <a:r>
              <a:rPr lang="fr-FR" dirty="0"/>
              <a:t>lignes maximum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7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92C628F0-422F-4A45-85BF-CEB177B74F4B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9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pour une image  10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-13869"/>
            <a:ext cx="12192000" cy="6871868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3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la souris / Mettre à l’arrière plan)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369600" y="437175"/>
            <a:ext cx="3360000" cy="1200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6086400" y="0"/>
            <a:ext cx="19200" cy="2904000"/>
          </a:xfrm>
          <a:solidFill>
            <a:schemeClr val="accent3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6086400" y="4866000"/>
            <a:ext cx="19200" cy="1992000"/>
          </a:xfrm>
          <a:solidFill>
            <a:schemeClr val="accent3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05248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8632258" y="4315402"/>
            <a:ext cx="1312392" cy="277824"/>
          </a:xfrm>
          <a:solidFill>
            <a:schemeClr val="accent3"/>
          </a:solidFill>
        </p:spPr>
        <p:txBody>
          <a:bodyPr wrap="none" lIns="72000" tIns="36000" rIns="72000" bIns="36000">
            <a:spAutoFit/>
          </a:bodyPr>
          <a:lstStyle>
            <a:lvl1pPr marL="0" indent="0" algn="ctr">
              <a:buNone/>
              <a:defRPr sz="13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00/00/2020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6362700" y="2948947"/>
            <a:ext cx="5851496" cy="1173293"/>
          </a:xfrm>
        </p:spPr>
        <p:txBody>
          <a:bodyPr anchor="b" anchorCtr="0"/>
          <a:lstStyle>
            <a:lvl1pPr algn="ctr">
              <a:defRPr sz="3267" baseline="0">
                <a:solidFill>
                  <a:schemeClr val="accent3"/>
                </a:solidFill>
                <a:latin typeface="Rawline ExtraBold" pitchFamily="2" charset="0"/>
              </a:defRPr>
            </a:lvl1pPr>
          </a:lstStyle>
          <a:p>
            <a:r>
              <a:rPr lang="fr-FR" dirty="0"/>
              <a:t>Titre sur deux </a:t>
            </a:r>
            <a:br>
              <a:rPr lang="fr-FR" dirty="0"/>
            </a:br>
            <a:r>
              <a:rPr lang="fr-FR" dirty="0"/>
              <a:t>lignes maximum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7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481FB11F-1D10-45B6-9237-E695F0567D92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9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pour une image  10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-13869"/>
            <a:ext cx="12192000" cy="6871868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3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la souris / Mettre à l’arrière plan)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369600" y="437175"/>
            <a:ext cx="3360000" cy="1200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9278848" y="0"/>
            <a:ext cx="19200" cy="2904000"/>
          </a:xfrm>
          <a:solidFill>
            <a:schemeClr val="accent3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9278848" y="4866000"/>
            <a:ext cx="19200" cy="1992000"/>
          </a:xfrm>
          <a:solidFill>
            <a:schemeClr val="accent3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1888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2253386" y="3395722"/>
            <a:ext cx="1312392" cy="277824"/>
          </a:xfrm>
          <a:solidFill>
            <a:schemeClr val="accent3"/>
          </a:solidFill>
        </p:spPr>
        <p:txBody>
          <a:bodyPr wrap="none" lIns="72000" tIns="36000" rIns="72000" bIns="36000">
            <a:spAutoFit/>
          </a:bodyPr>
          <a:lstStyle>
            <a:lvl1pPr marL="0" indent="0" algn="ctr">
              <a:buNone/>
              <a:defRPr sz="1333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00/00/2020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-16172" y="2029267"/>
            <a:ext cx="5851496" cy="1173293"/>
          </a:xfrm>
        </p:spPr>
        <p:txBody>
          <a:bodyPr anchor="b" anchorCtr="0"/>
          <a:lstStyle>
            <a:lvl1pPr algn="ctr">
              <a:defRPr sz="3267" baseline="0">
                <a:solidFill>
                  <a:schemeClr val="accent3"/>
                </a:solidFill>
                <a:latin typeface="Rawline ExtraBold" pitchFamily="2" charset="0"/>
              </a:defRPr>
            </a:lvl1pPr>
          </a:lstStyle>
          <a:p>
            <a:r>
              <a:rPr lang="fr-FR" dirty="0"/>
              <a:t>Titre sur deux </a:t>
            </a:r>
            <a:br>
              <a:rPr lang="fr-FR" dirty="0"/>
            </a:br>
            <a:r>
              <a:rPr lang="fr-FR" dirty="0"/>
              <a:t>lignes maximum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7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61BF946C-0556-4B2B-B5FC-C8F26A15E6D5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9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2" name="Espace réservé pour une image  10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-13869"/>
            <a:ext cx="12192000" cy="6871868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3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la souris / Mettre à l’arrière plan)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8418859" y="5380336"/>
            <a:ext cx="3360000" cy="1200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2899976" y="0"/>
            <a:ext cx="19200" cy="1992000"/>
          </a:xfrm>
          <a:solidFill>
            <a:schemeClr val="accent3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2899976" y="3946320"/>
            <a:ext cx="19200" cy="2911680"/>
          </a:xfrm>
          <a:solidFill>
            <a:schemeClr val="accent3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71759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 hasCustomPrompt="1"/>
          </p:nvPr>
        </p:nvSpPr>
        <p:spPr>
          <a:xfrm>
            <a:off x="854251" y="541836"/>
            <a:ext cx="10569600" cy="1042457"/>
          </a:xfrm>
        </p:spPr>
        <p:txBody>
          <a:bodyPr/>
          <a:lstStyle>
            <a:lvl1pPr>
              <a:defRPr sz="3267">
                <a:latin typeface="Rawline ExtraBold" pitchFamily="2" charset="0"/>
              </a:defRPr>
            </a:lvl1pPr>
          </a:lstStyle>
          <a:p>
            <a:r>
              <a:rPr lang="fr-FR" noProof="0" dirty="0"/>
              <a:t>Titre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863420" y="1733012"/>
            <a:ext cx="4320000" cy="4583192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2267"/>
              </a:spcBef>
              <a:spcAft>
                <a:spcPts val="0"/>
              </a:spcAft>
              <a:tabLst/>
              <a:defRPr sz="3333" b="0">
                <a:latin typeface="Rawline ExtraBold" pitchFamily="2" charset="0"/>
              </a:defRPr>
            </a:lvl1pPr>
            <a:lvl2pPr marL="0" indent="0">
              <a:lnSpc>
                <a:spcPct val="85000"/>
              </a:lnSpc>
              <a:tabLst>
                <a:tab pos="4106231" algn="r"/>
              </a:tabLst>
              <a:defRPr sz="1733"/>
            </a:lvl2pPr>
          </a:lstStyle>
          <a:p>
            <a:pPr lvl="0"/>
            <a:r>
              <a:rPr lang="fr-FR" noProof="0" dirty="0"/>
              <a:t>00.</a:t>
            </a:r>
          </a:p>
          <a:p>
            <a:pPr lvl="1"/>
            <a:r>
              <a:rPr lang="fr-FR" noProof="0" dirty="0"/>
              <a:t>Titre du chapitre 00	00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C1B762D-37CD-4C05-9DE5-4F7148A312A5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8" hasCustomPrompt="1"/>
          </p:nvPr>
        </p:nvSpPr>
        <p:spPr>
          <a:xfrm>
            <a:off x="6576053" y="1733012"/>
            <a:ext cx="4320000" cy="4583192"/>
          </a:xfrm>
        </p:spPr>
        <p:txBody>
          <a:bodyPr/>
          <a:lstStyle>
            <a:lvl1pPr marL="0" indent="0">
              <a:lnSpc>
                <a:spcPct val="85000"/>
              </a:lnSpc>
              <a:spcBef>
                <a:spcPts val="2267"/>
              </a:spcBef>
              <a:spcAft>
                <a:spcPts val="0"/>
              </a:spcAft>
              <a:tabLst/>
              <a:defRPr sz="3333" b="0">
                <a:latin typeface="Rawline ExtraBold" pitchFamily="2" charset="0"/>
              </a:defRPr>
            </a:lvl1pPr>
            <a:lvl2pPr marL="0" indent="0">
              <a:lnSpc>
                <a:spcPct val="85000"/>
              </a:lnSpc>
              <a:tabLst>
                <a:tab pos="4106231" algn="r"/>
              </a:tabLst>
              <a:defRPr sz="1733"/>
            </a:lvl2pPr>
          </a:lstStyle>
          <a:p>
            <a:pPr lvl="0"/>
            <a:r>
              <a:rPr lang="fr-FR" noProof="0" dirty="0"/>
              <a:t>00.</a:t>
            </a:r>
          </a:p>
          <a:p>
            <a:pPr lvl="1"/>
            <a:r>
              <a:rPr lang="fr-FR" noProof="0" dirty="0"/>
              <a:t>Titre du chapitre 00	00</a:t>
            </a:r>
          </a:p>
        </p:txBody>
      </p:sp>
    </p:spTree>
    <p:extLst>
      <p:ext uri="{BB962C8B-B14F-4D97-AF65-F5344CB8AC3E}">
        <p14:creationId xmlns:p14="http://schemas.microsoft.com/office/powerpoint/2010/main" val="31071632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696000" y="1325827"/>
            <a:ext cx="4800000" cy="1635820"/>
          </a:xfr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1000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00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9E19-E6D1-43B8-B9E0-48E31CDCD61E}" type="datetime1">
              <a:rPr lang="fr-FR" smtClean="0"/>
              <a:t>14/12/2023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96000" y="2660914"/>
            <a:ext cx="9600000" cy="1066023"/>
          </a:xfrm>
        </p:spPr>
        <p:txBody>
          <a:bodyPr anchor="b" anchorCtr="0"/>
          <a:lstStyle>
            <a:lvl1pPr marL="4233" indent="0" algn="ctr">
              <a:lnSpc>
                <a:spcPct val="85000"/>
              </a:lnSpc>
              <a:spcAft>
                <a:spcPts val="0"/>
              </a:spcAft>
              <a:defRPr sz="3467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Titre de chapitre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6" hasCustomPrompt="1"/>
          </p:nvPr>
        </p:nvSpPr>
        <p:spPr>
          <a:xfrm>
            <a:off x="5023084" y="3842759"/>
            <a:ext cx="2145836" cy="452359"/>
          </a:xfrm>
          <a:solidFill>
            <a:schemeClr val="accent3"/>
          </a:solidFill>
        </p:spPr>
        <p:txBody>
          <a:bodyPr wrap="none" lIns="288000" tIns="36000" rIns="288000" bIns="36000">
            <a:spAutoFit/>
          </a:bodyPr>
          <a:lstStyle>
            <a:lvl1pPr marL="4233" indent="0" algn="ctr">
              <a:spcAft>
                <a:spcPts val="0"/>
              </a:spcAft>
              <a:defRPr sz="2467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4" name="Espace réservé pour une image  10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0" y="1"/>
            <a:ext cx="12192000" cy="6871868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3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la souris / Mettre à l’arrière plan)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6086400" y="0"/>
            <a:ext cx="19200" cy="1372800"/>
          </a:xfrm>
          <a:solidFill>
            <a:schemeClr val="accent3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6086400" y="4712400"/>
            <a:ext cx="19200" cy="2145600"/>
          </a:xfrm>
          <a:solidFill>
            <a:schemeClr val="accent3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16142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392000" y="1325827"/>
            <a:ext cx="4800000" cy="1635820"/>
          </a:xfr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1000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00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B5831-0494-4E52-B8A0-650C15001855}" type="datetime1">
              <a:rPr lang="fr-FR" smtClean="0"/>
              <a:t>14/12/2023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7392000" y="2660914"/>
            <a:ext cx="4800000" cy="1066023"/>
          </a:xfrm>
        </p:spPr>
        <p:txBody>
          <a:bodyPr anchor="b" anchorCtr="0"/>
          <a:lstStyle>
            <a:lvl1pPr marL="4233" indent="0" algn="ctr">
              <a:lnSpc>
                <a:spcPct val="85000"/>
              </a:lnSpc>
              <a:spcAft>
                <a:spcPts val="0"/>
              </a:spcAft>
              <a:defRPr sz="3467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Titre de chapitre</a:t>
            </a:r>
            <a:br>
              <a:rPr lang="fr-FR" dirty="0"/>
            </a:br>
            <a:r>
              <a:rPr lang="fr-FR" dirty="0"/>
              <a:t>sur deux lignes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19092" y="3842759"/>
            <a:ext cx="2145836" cy="452359"/>
          </a:xfrm>
          <a:solidFill>
            <a:schemeClr val="accent3"/>
          </a:solidFill>
        </p:spPr>
        <p:txBody>
          <a:bodyPr wrap="none" lIns="288000" tIns="36000" rIns="288000" bIns="36000">
            <a:spAutoFit/>
          </a:bodyPr>
          <a:lstStyle>
            <a:lvl1pPr marL="4233" indent="0" algn="ctr">
              <a:spcAft>
                <a:spcPts val="0"/>
              </a:spcAft>
              <a:defRPr sz="2467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4" name="Espace réservé pour une image  10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0" y="1"/>
            <a:ext cx="12192000" cy="6871868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3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la souris / Mettre à l’arrière plan)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9782400" y="0"/>
            <a:ext cx="19200" cy="1372800"/>
          </a:xfrm>
          <a:solidFill>
            <a:schemeClr val="accent3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9782400" y="4712400"/>
            <a:ext cx="19200" cy="2145600"/>
          </a:xfrm>
          <a:solidFill>
            <a:schemeClr val="accent3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73060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A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pour une image 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" r="108"/>
          <a:stretch>
            <a:fillRect/>
          </a:stretch>
        </p:blipFill>
        <p:spPr bwMode="gray">
          <a:xfrm>
            <a:off x="0" y="-600"/>
            <a:ext cx="12192000" cy="6859200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696000" y="1325827"/>
            <a:ext cx="4800000" cy="1635820"/>
          </a:xfr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10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/>
              <a:t>00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0491-B318-44E2-82D7-18B3850545DC}" type="datetime1">
              <a:rPr lang="fr-FR" smtClean="0"/>
              <a:t>14/12/2023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96000" y="2660914"/>
            <a:ext cx="9600000" cy="1066023"/>
          </a:xfrm>
        </p:spPr>
        <p:txBody>
          <a:bodyPr anchor="b" anchorCtr="0"/>
          <a:lstStyle>
            <a:lvl1pPr marL="4233" indent="0" algn="ctr">
              <a:lnSpc>
                <a:spcPct val="85000"/>
              </a:lnSpc>
              <a:spcAft>
                <a:spcPts val="0"/>
              </a:spcAft>
              <a:defRPr sz="3467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/>
              <a:t>Titre de chapitre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6" hasCustomPrompt="1"/>
          </p:nvPr>
        </p:nvSpPr>
        <p:spPr>
          <a:xfrm>
            <a:off x="5023085" y="3842759"/>
            <a:ext cx="2145836" cy="452359"/>
          </a:xfrm>
          <a:solidFill>
            <a:schemeClr val="bg1"/>
          </a:solidFill>
        </p:spPr>
        <p:txBody>
          <a:bodyPr wrap="none" lIns="288000" tIns="36000" rIns="288000" bIns="36000">
            <a:spAutoFit/>
          </a:bodyPr>
          <a:lstStyle>
            <a:lvl1pPr marL="4233" indent="0" algn="ctr">
              <a:spcAft>
                <a:spcPts val="0"/>
              </a:spcAft>
              <a:defRPr sz="2467" b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6086400" y="0"/>
            <a:ext cx="19200" cy="137280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6086400" y="4712400"/>
            <a:ext cx="19200" cy="214560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99429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B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392000" y="1325827"/>
            <a:ext cx="4800000" cy="1635820"/>
          </a:xfr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10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/>
              <a:t>00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2E3D-0BFF-44CB-B631-241E86CFB42A}" type="datetime1">
              <a:rPr lang="fr-FR" smtClean="0"/>
              <a:t>14/12/2023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7392000" y="2660914"/>
            <a:ext cx="4800000" cy="1066023"/>
          </a:xfrm>
        </p:spPr>
        <p:txBody>
          <a:bodyPr anchor="b" anchorCtr="0"/>
          <a:lstStyle>
            <a:lvl1pPr marL="4233" indent="0" algn="ctr">
              <a:lnSpc>
                <a:spcPct val="85000"/>
              </a:lnSpc>
              <a:spcAft>
                <a:spcPts val="0"/>
              </a:spcAft>
              <a:defRPr sz="3467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/>
              <a:t>Titre de chapitre</a:t>
            </a:r>
            <a:br>
              <a:rPr lang="fr-FR"/>
            </a:br>
            <a:r>
              <a:rPr lang="fr-FR"/>
              <a:t>sur deux lignes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19093" y="3842759"/>
            <a:ext cx="2145836" cy="452359"/>
          </a:xfrm>
          <a:solidFill>
            <a:schemeClr val="bg1"/>
          </a:solidFill>
        </p:spPr>
        <p:txBody>
          <a:bodyPr wrap="none" lIns="288000" tIns="36000" rIns="288000" bIns="36000">
            <a:spAutoFit/>
          </a:bodyPr>
          <a:lstStyle>
            <a:lvl1pPr marL="4233" indent="0" algn="ctr">
              <a:spcAft>
                <a:spcPts val="0"/>
              </a:spcAft>
              <a:defRPr sz="2467" b="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9782400" y="0"/>
            <a:ext cx="19200" cy="137280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9782400" y="4712400"/>
            <a:ext cx="19200" cy="214560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644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696000" y="1325827"/>
            <a:ext cx="4800000" cy="1635820"/>
          </a:xfr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10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/>
              <a:t>00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5CDE-0E12-42F4-9097-FDA38EF07F49}" type="datetime1">
              <a:rPr lang="fr-FR" smtClean="0"/>
              <a:t>14/12/2023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96000" y="2660914"/>
            <a:ext cx="9600000" cy="1066023"/>
          </a:xfrm>
        </p:spPr>
        <p:txBody>
          <a:bodyPr anchor="b" anchorCtr="0"/>
          <a:lstStyle>
            <a:lvl1pPr marL="4233" indent="0" algn="ctr">
              <a:lnSpc>
                <a:spcPct val="85000"/>
              </a:lnSpc>
              <a:spcAft>
                <a:spcPts val="0"/>
              </a:spcAft>
              <a:defRPr sz="3467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/>
              <a:t>Titre de chapitre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6" hasCustomPrompt="1"/>
          </p:nvPr>
        </p:nvSpPr>
        <p:spPr>
          <a:xfrm>
            <a:off x="5023084" y="3842759"/>
            <a:ext cx="2145836" cy="452359"/>
          </a:xfrm>
          <a:solidFill>
            <a:schemeClr val="accent1"/>
          </a:solidFill>
        </p:spPr>
        <p:txBody>
          <a:bodyPr wrap="none" lIns="288000" tIns="36000" rIns="288000" bIns="36000">
            <a:spAutoFit/>
          </a:bodyPr>
          <a:lstStyle>
            <a:lvl1pPr marL="4233" indent="0" algn="ctr">
              <a:spcAft>
                <a:spcPts val="0"/>
              </a:spcAft>
              <a:defRPr sz="2467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/>
              <a:t>Sous-titre</a:t>
            </a:r>
            <a:endParaRPr lang="fr-FR" dirty="0"/>
          </a:p>
        </p:txBody>
      </p:sp>
      <p:sp>
        <p:nvSpPr>
          <p:cNvPr id="14" name="Espace réservé pour une image  10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0" y="1"/>
            <a:ext cx="12192000" cy="6871868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la souris / Mettre à l’arrière plan)</a:t>
            </a:r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6086400" y="0"/>
            <a:ext cx="19200" cy="13728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6086400" y="4712400"/>
            <a:ext cx="19200" cy="2145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87445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7149A-1713-47E4-BE86-1177AC9F126E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748701"/>
            <a:ext cx="10569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  <p:sp>
        <p:nvSpPr>
          <p:cNvPr id="9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624000" y="1459200"/>
            <a:ext cx="10800000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>
          <a:xfrm>
            <a:off x="854253" y="322313"/>
            <a:ext cx="10570340" cy="384000"/>
          </a:xfrm>
        </p:spPr>
        <p:txBody>
          <a:bodyPr/>
          <a:lstStyle/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3562168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E8FD1-F7A9-4B3E-AB5F-857322B08D5C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748701"/>
            <a:ext cx="10569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  <p:sp>
        <p:nvSpPr>
          <p:cNvPr id="9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624000" y="1459200"/>
            <a:ext cx="5304000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>
          <a:xfrm>
            <a:off x="854253" y="322313"/>
            <a:ext cx="10570340" cy="384000"/>
          </a:xfrm>
        </p:spPr>
        <p:txBody>
          <a:bodyPr/>
          <a:lstStyle/>
          <a:p>
            <a:r>
              <a:rPr lang="fr-FR" dirty="0"/>
              <a:t>Titre</a:t>
            </a:r>
          </a:p>
        </p:txBody>
      </p:sp>
      <p:sp>
        <p:nvSpPr>
          <p:cNvPr id="11" name="Espace réservé du text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20870" y="1459200"/>
            <a:ext cx="5303721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</p:spTree>
    <p:extLst>
      <p:ext uri="{BB962C8B-B14F-4D97-AF65-F5344CB8AC3E}">
        <p14:creationId xmlns:p14="http://schemas.microsoft.com/office/powerpoint/2010/main" val="27266936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DF62-F0B8-41E4-B8A2-721C301BFE4D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748701"/>
            <a:ext cx="10569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  <p:sp>
        <p:nvSpPr>
          <p:cNvPr id="9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624000" y="1459200"/>
            <a:ext cx="3182400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>
          <a:xfrm>
            <a:off x="854253" y="322313"/>
            <a:ext cx="10570340" cy="384000"/>
          </a:xfrm>
        </p:spPr>
        <p:txBody>
          <a:bodyPr/>
          <a:lstStyle/>
          <a:p>
            <a:r>
              <a:rPr lang="fr-FR" dirty="0"/>
              <a:t>Titre</a:t>
            </a:r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quarter" idx="15" hasCustomPrompt="1"/>
          </p:nvPr>
        </p:nvSpPr>
        <p:spPr>
          <a:xfrm>
            <a:off x="4432304" y="1459200"/>
            <a:ext cx="3182400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6" hasCustomPrompt="1"/>
          </p:nvPr>
        </p:nvSpPr>
        <p:spPr>
          <a:xfrm>
            <a:off x="8240608" y="1459200"/>
            <a:ext cx="3183985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</p:spTree>
    <p:extLst>
      <p:ext uri="{BB962C8B-B14F-4D97-AF65-F5344CB8AC3E}">
        <p14:creationId xmlns:p14="http://schemas.microsoft.com/office/powerpoint/2010/main" val="399532135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texte 1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10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3"/>
                </a:solidFill>
              </a:defRPr>
            </a:lvl1pPr>
          </a:lstStyle>
          <a:p>
            <a:r>
              <a:rPr lang="fr-FR" noProof="0" dirty="0"/>
              <a:t>Sélectionner l’icône pour insérer une image, </a:t>
            </a:r>
            <a:br>
              <a:rPr lang="fr-FR" noProof="0" dirty="0"/>
            </a:br>
            <a:r>
              <a:rPr lang="fr-FR" noProof="0" dirty="0"/>
              <a:t>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</a:t>
            </a:r>
            <a:br>
              <a:rPr lang="fr-FR" noProof="0" dirty="0"/>
            </a:br>
            <a:r>
              <a:rPr lang="fr-FR" noProof="0" dirty="0"/>
              <a:t>la souris / Mettre à l’arrière plan)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4252" y="322313"/>
            <a:ext cx="5073600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630A2-8A12-431D-9B95-3F392A0BFA48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096000" y="0"/>
            <a:ext cx="6096000" cy="288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748701"/>
            <a:ext cx="5073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624000" y="1459200"/>
            <a:ext cx="5304000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8455200" y="6580800"/>
            <a:ext cx="1377600" cy="240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700800"/>
            <a:ext cx="2352000" cy="0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8" hasCustomPrompt="1"/>
          </p:nvPr>
        </p:nvSpPr>
        <p:spPr>
          <a:xfrm>
            <a:off x="9843611" y="6700800"/>
            <a:ext cx="1872000" cy="0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33679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texte 2 visu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0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6096000" y="3738000"/>
            <a:ext cx="6096000" cy="3120000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3"/>
                </a:solidFill>
              </a:defRPr>
            </a:lvl1pPr>
          </a:lstStyle>
          <a:p>
            <a:r>
              <a:rPr lang="fr-FR" noProof="0" dirty="0"/>
              <a:t>Sélectionner l’icône pour insérer une image, </a:t>
            </a:r>
            <a:br>
              <a:rPr lang="fr-FR" noProof="0" dirty="0"/>
            </a:br>
            <a:r>
              <a:rPr lang="fr-FR" noProof="0" dirty="0"/>
              <a:t>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</a:t>
            </a:r>
            <a:br>
              <a:rPr lang="fr-FR" noProof="0" dirty="0"/>
            </a:br>
            <a:r>
              <a:rPr lang="fr-FR" noProof="0" dirty="0"/>
              <a:t>la souris / Mettre à l’arrière plan)</a:t>
            </a:r>
          </a:p>
        </p:txBody>
      </p:sp>
      <p:sp>
        <p:nvSpPr>
          <p:cNvPr id="9" name="Espace réservé pour une image  10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096000" y="426000"/>
            <a:ext cx="6096000" cy="3120000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3"/>
                </a:solidFill>
              </a:defRPr>
            </a:lvl1pPr>
          </a:lstStyle>
          <a:p>
            <a:r>
              <a:rPr lang="fr-FR" noProof="0" dirty="0"/>
              <a:t>Sélectionner l’icône pour insérer une image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4253" y="322313"/>
            <a:ext cx="5074631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18852-A25A-4E46-8881-079757E8113C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3" y="748701"/>
            <a:ext cx="5074276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624000" y="1459200"/>
            <a:ext cx="5304000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0" hasCustomPrompt="1"/>
          </p:nvPr>
        </p:nvSpPr>
        <p:spPr>
          <a:xfrm>
            <a:off x="8455200" y="6580800"/>
            <a:ext cx="1377600" cy="240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700800"/>
            <a:ext cx="2352000" cy="0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>
          <a:xfrm>
            <a:off x="9843611" y="6700800"/>
            <a:ext cx="1872000" cy="0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17418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texte chiffres 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096000" y="1"/>
            <a:ext cx="6096000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4252" y="740701"/>
            <a:ext cx="5073600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6C66-92F2-4A0D-982C-174576DC6F9B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096000" y="0"/>
            <a:ext cx="6096000" cy="288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1167089"/>
            <a:ext cx="5073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 hasCustomPrompt="1"/>
          </p:nvPr>
        </p:nvSpPr>
        <p:spPr>
          <a:xfrm>
            <a:off x="624000" y="1877588"/>
            <a:ext cx="5304000" cy="4800000"/>
          </a:xfrm>
        </p:spPr>
        <p:txBody>
          <a:bodyPr/>
          <a:lstStyle>
            <a:lvl2pPr>
              <a:spcAft>
                <a:spcPts val="0"/>
              </a:spcAft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9" hasCustomPrompt="1"/>
          </p:nvPr>
        </p:nvSpPr>
        <p:spPr>
          <a:xfrm>
            <a:off x="8455200" y="6580800"/>
            <a:ext cx="1377600" cy="240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20" hasCustomPrompt="1"/>
          </p:nvPr>
        </p:nvSpPr>
        <p:spPr>
          <a:xfrm>
            <a:off x="6480044" y="836713"/>
            <a:ext cx="684533" cy="184666"/>
          </a:xfrm>
          <a:solidFill>
            <a:schemeClr val="bg1"/>
          </a:solidFill>
        </p:spPr>
        <p:txBody>
          <a:bodyPr wrap="none" lIns="54000" rIns="54000">
            <a:spAutoFit/>
          </a:bodyPr>
          <a:lstStyle>
            <a:lvl1pPr marL="0" indent="0" algn="l">
              <a:spcAft>
                <a:spcPts val="0"/>
              </a:spcAft>
              <a:defRPr sz="120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 dirty="0"/>
              <a:t>Chiffres</a:t>
            </a:r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80041" y="1424528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6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6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17" name="Espace réservé du texte 15"/>
          <p:cNvSpPr>
            <a:spLocks noGrp="1"/>
          </p:cNvSpPr>
          <p:nvPr>
            <p:ph type="body" sz="quarter" idx="22" hasCustomPrompt="1"/>
          </p:nvPr>
        </p:nvSpPr>
        <p:spPr>
          <a:xfrm>
            <a:off x="7807005" y="1424528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6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6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18" name="Espace réservé du texte 15"/>
          <p:cNvSpPr>
            <a:spLocks noGrp="1"/>
          </p:cNvSpPr>
          <p:nvPr>
            <p:ph type="body" sz="quarter" idx="23" hasCustomPrompt="1"/>
          </p:nvPr>
        </p:nvSpPr>
        <p:spPr>
          <a:xfrm>
            <a:off x="9133969" y="1424528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6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6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19" name="Espace réservé du texte 15"/>
          <p:cNvSpPr>
            <a:spLocks noGrp="1"/>
          </p:cNvSpPr>
          <p:nvPr>
            <p:ph type="body" sz="quarter" idx="24" hasCustomPrompt="1"/>
          </p:nvPr>
        </p:nvSpPr>
        <p:spPr>
          <a:xfrm>
            <a:off x="10460933" y="1424528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6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6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20" name="Espace réservé du texte 15"/>
          <p:cNvSpPr>
            <a:spLocks noGrp="1"/>
          </p:cNvSpPr>
          <p:nvPr>
            <p:ph type="body" sz="quarter" idx="25" hasCustomPrompt="1"/>
          </p:nvPr>
        </p:nvSpPr>
        <p:spPr>
          <a:xfrm>
            <a:off x="6480041" y="2589357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6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6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21" name="Espace réservé du texte 15"/>
          <p:cNvSpPr>
            <a:spLocks noGrp="1"/>
          </p:cNvSpPr>
          <p:nvPr>
            <p:ph type="body" sz="quarter" idx="26" hasCustomPrompt="1"/>
          </p:nvPr>
        </p:nvSpPr>
        <p:spPr>
          <a:xfrm>
            <a:off x="7807005" y="2589357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6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6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22" name="Espace réservé du texte 15"/>
          <p:cNvSpPr>
            <a:spLocks noGrp="1"/>
          </p:cNvSpPr>
          <p:nvPr>
            <p:ph type="body" sz="quarter" idx="27" hasCustomPrompt="1"/>
          </p:nvPr>
        </p:nvSpPr>
        <p:spPr>
          <a:xfrm>
            <a:off x="9133969" y="2589357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6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6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23" name="Espace réservé du texte 15"/>
          <p:cNvSpPr>
            <a:spLocks noGrp="1"/>
          </p:cNvSpPr>
          <p:nvPr>
            <p:ph type="body" sz="quarter" idx="28" hasCustomPrompt="1"/>
          </p:nvPr>
        </p:nvSpPr>
        <p:spPr>
          <a:xfrm>
            <a:off x="10460933" y="2589357"/>
            <a:ext cx="1104000" cy="1092371"/>
          </a:xfrm>
        </p:spPr>
        <p:txBody>
          <a:bodyPr/>
          <a:lstStyle>
            <a:lvl1pPr marL="0" indent="0">
              <a:spcAft>
                <a:spcPts val="800"/>
              </a:spcAft>
              <a:buFont typeface="Arial" pitchFamily="34" charset="0"/>
              <a:buNone/>
              <a:defRPr sz="2400">
                <a:solidFill>
                  <a:schemeClr val="accent6"/>
                </a:solidFill>
              </a:defRPr>
            </a:lvl1pPr>
            <a:lvl2pPr marL="0" indent="0">
              <a:spcAft>
                <a:spcPts val="533"/>
              </a:spcAft>
              <a:buFont typeface="Arial" pitchFamily="34" charset="0"/>
              <a:buNone/>
              <a:defRPr sz="800">
                <a:solidFill>
                  <a:schemeClr val="accent6"/>
                </a:solidFill>
              </a:defRPr>
            </a:lvl2pPr>
            <a:lvl3pPr marL="0" indent="0">
              <a:buNone/>
              <a:defRPr sz="800" b="0">
                <a:solidFill>
                  <a:schemeClr val="bg1"/>
                </a:solidFill>
              </a:defRPr>
            </a:lvl3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24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6700800"/>
            <a:ext cx="2352000" cy="0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8" hasCustomPrompt="1"/>
          </p:nvPr>
        </p:nvSpPr>
        <p:spPr>
          <a:xfrm>
            <a:off x="9843611" y="6700800"/>
            <a:ext cx="1872000" cy="0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54657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gu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4253" y="739200"/>
            <a:ext cx="10570340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4A1DB-6DDF-42F7-8C4B-D47D8CCA74A3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854253" y="1832124"/>
            <a:ext cx="5137151" cy="4323275"/>
          </a:xfrm>
        </p:spPr>
        <p:txBody>
          <a:bodyPr/>
          <a:lstStyle>
            <a:lvl1pPr marL="0" indent="0">
              <a:lnSpc>
                <a:spcPct val="96000"/>
              </a:lnSpc>
              <a:spcAft>
                <a:spcPts val="0"/>
              </a:spcAft>
              <a:defRPr sz="3333"/>
            </a:lvl1pPr>
          </a:lstStyle>
          <a:p>
            <a:pPr lvl="0"/>
            <a:r>
              <a:rPr lang="fr-FR" dirty="0"/>
              <a:t>Texte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6815667" y="1933841"/>
            <a:ext cx="4607984" cy="3888316"/>
          </a:xfrm>
        </p:spPr>
        <p:txBody>
          <a:bodyPr/>
          <a:lstStyle>
            <a:lvl1pPr marL="0" indent="0">
              <a:lnSpc>
                <a:spcPct val="50000"/>
              </a:lnSpc>
              <a:spcBef>
                <a:spcPts val="1867"/>
              </a:spcBef>
              <a:spcAft>
                <a:spcPts val="0"/>
              </a:spcAft>
              <a:defRPr sz="2667" b="0">
                <a:solidFill>
                  <a:schemeClr val="accent1"/>
                </a:solidFill>
                <a:latin typeface="Rawline Light" pitchFamily="2" charset="0"/>
              </a:defRPr>
            </a:lvl1pPr>
            <a:lvl2pPr marL="191995" indent="0">
              <a:defRPr sz="1067" b="1">
                <a:solidFill>
                  <a:schemeClr val="accent1"/>
                </a:solidFill>
              </a:defRPr>
            </a:lvl2pPr>
            <a:lvl3pPr marL="191995" indent="0">
              <a:buNone/>
              <a:defRPr sz="1067" b="0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–</a:t>
            </a:r>
          </a:p>
          <a:p>
            <a:pPr lvl="1"/>
            <a:r>
              <a:rPr lang="fr-FR" dirty="0"/>
              <a:t>Texte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12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1167089"/>
            <a:ext cx="10569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</p:spTree>
    <p:extLst>
      <p:ext uri="{BB962C8B-B14F-4D97-AF65-F5344CB8AC3E}">
        <p14:creationId xmlns:p14="http://schemas.microsoft.com/office/powerpoint/2010/main" val="15564417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8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53259" y="644691"/>
            <a:ext cx="10571333" cy="2270519"/>
          </a:xfrm>
          <a:custGeom>
            <a:avLst/>
            <a:gdLst>
              <a:gd name="connsiteX0" fmla="*/ 7928500 w 7928500"/>
              <a:gd name="connsiteY0" fmla="*/ 1785234 h 1785234"/>
              <a:gd name="connsiteX1" fmla="*/ 0 w 7928500"/>
              <a:gd name="connsiteY1" fmla="*/ 1785216 h 1785234"/>
              <a:gd name="connsiteX2" fmla="*/ 0 w 7928500"/>
              <a:gd name="connsiteY2" fmla="*/ 18 h 1785234"/>
              <a:gd name="connsiteX3" fmla="*/ 7928500 w 7928500"/>
              <a:gd name="connsiteY3" fmla="*/ 0 h 1785234"/>
              <a:gd name="connsiteX4" fmla="*/ 7928500 w 7928500"/>
              <a:gd name="connsiteY4" fmla="*/ 1785234 h 1785234"/>
              <a:gd name="connsiteX0" fmla="*/ 7928500 w 7928500"/>
              <a:gd name="connsiteY0" fmla="*/ 1785234 h 1785234"/>
              <a:gd name="connsiteX1" fmla="*/ 0 w 7928500"/>
              <a:gd name="connsiteY1" fmla="*/ 1785216 h 1785234"/>
              <a:gd name="connsiteX2" fmla="*/ 0 w 7928500"/>
              <a:gd name="connsiteY2" fmla="*/ 18 h 1785234"/>
              <a:gd name="connsiteX3" fmla="*/ 7928500 w 7928500"/>
              <a:gd name="connsiteY3" fmla="*/ 0 h 1785234"/>
              <a:gd name="connsiteX0" fmla="*/ 7928500 w 7928500"/>
              <a:gd name="connsiteY0" fmla="*/ 1785234 h 1785234"/>
              <a:gd name="connsiteX1" fmla="*/ 0 w 7928500"/>
              <a:gd name="connsiteY1" fmla="*/ 1785216 h 1785234"/>
              <a:gd name="connsiteX2" fmla="*/ 0 w 7928500"/>
              <a:gd name="connsiteY2" fmla="*/ 18 h 1785234"/>
              <a:gd name="connsiteX3" fmla="*/ 7928500 w 7928500"/>
              <a:gd name="connsiteY3" fmla="*/ 0 h 1785234"/>
              <a:gd name="connsiteX4" fmla="*/ 7928500 w 7928500"/>
              <a:gd name="connsiteY4" fmla="*/ 1785234 h 1785234"/>
              <a:gd name="connsiteX0" fmla="*/ 7928500 w 7928500"/>
              <a:gd name="connsiteY0" fmla="*/ 1785234 h 1785234"/>
              <a:gd name="connsiteX1" fmla="*/ 0 w 7928500"/>
              <a:gd name="connsiteY1" fmla="*/ 1785216 h 1785234"/>
              <a:gd name="connsiteX2" fmla="*/ 0 w 7928500"/>
              <a:gd name="connsiteY2" fmla="*/ 18 h 1785234"/>
              <a:gd name="connsiteX0" fmla="*/ 7928500 w 7928500"/>
              <a:gd name="connsiteY0" fmla="*/ 1785234 h 1785234"/>
              <a:gd name="connsiteX1" fmla="*/ 0 w 7928500"/>
              <a:gd name="connsiteY1" fmla="*/ 1785216 h 1785234"/>
              <a:gd name="connsiteX2" fmla="*/ 0 w 7928500"/>
              <a:gd name="connsiteY2" fmla="*/ 18 h 1785234"/>
              <a:gd name="connsiteX3" fmla="*/ 7928500 w 7928500"/>
              <a:gd name="connsiteY3" fmla="*/ 0 h 1785234"/>
              <a:gd name="connsiteX4" fmla="*/ 7928500 w 7928500"/>
              <a:gd name="connsiteY4" fmla="*/ 1785234 h 1785234"/>
              <a:gd name="connsiteX0" fmla="*/ 0 w 7928500"/>
              <a:gd name="connsiteY0" fmla="*/ 1785216 h 1785234"/>
              <a:gd name="connsiteX1" fmla="*/ 0 w 7928500"/>
              <a:gd name="connsiteY1" fmla="*/ 18 h 17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28500" h="1785234" stroke="0" extrusionOk="0">
                <a:moveTo>
                  <a:pt x="7928500" y="1785234"/>
                </a:moveTo>
                <a:lnTo>
                  <a:pt x="0" y="1785216"/>
                </a:lnTo>
                <a:lnTo>
                  <a:pt x="0" y="18"/>
                </a:lnTo>
                <a:cubicBezTo>
                  <a:pt x="0" y="8"/>
                  <a:pt x="3549710" y="0"/>
                  <a:pt x="7928500" y="0"/>
                </a:cubicBezTo>
                <a:lnTo>
                  <a:pt x="7928500" y="1785234"/>
                </a:lnTo>
                <a:close/>
              </a:path>
              <a:path w="7928500" h="1785234" fill="none">
                <a:moveTo>
                  <a:pt x="0" y="1785216"/>
                </a:moveTo>
                <a:lnTo>
                  <a:pt x="0" y="18"/>
                </a:lnTo>
              </a:path>
            </a:pathLst>
          </a:custGeom>
          <a:ln w="12700">
            <a:solidFill>
              <a:schemeClr val="accent3"/>
            </a:solidFill>
          </a:ln>
        </p:spPr>
        <p:txBody>
          <a:bodyPr lIns="180000" tIns="612000">
            <a:spAutoFit/>
          </a:bodyPr>
          <a:lstStyle>
            <a:lvl6pPr>
              <a:defRPr/>
            </a:lvl6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323153" y="644691"/>
            <a:ext cx="2874286" cy="497677"/>
          </a:xfrm>
          <a:solidFill>
            <a:schemeClr val="accent3"/>
          </a:solidFill>
        </p:spPr>
        <p:txBody>
          <a:bodyPr wrap="none" lIns="108000" tIns="43200" rIns="108000" bIns="4320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Titre de la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6E26F-4DE9-470F-BC22-59895977204E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196146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4253" y="322313"/>
            <a:ext cx="10570340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6550A-4A17-4AAD-BD8E-64593F251383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748701"/>
            <a:ext cx="10569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  <p:sp>
        <p:nvSpPr>
          <p:cNvPr id="8" name="Espace réservé du tableau 18"/>
          <p:cNvSpPr>
            <a:spLocks noGrp="1"/>
          </p:cNvSpPr>
          <p:nvPr>
            <p:ph type="tbl" sz="quarter" idx="19" hasCustomPrompt="1"/>
          </p:nvPr>
        </p:nvSpPr>
        <p:spPr bwMode="gray">
          <a:xfrm>
            <a:off x="854249" y="1505992"/>
            <a:ext cx="10464000" cy="4464000"/>
          </a:xfrm>
        </p:spPr>
        <p:txBody>
          <a:bodyPr tIns="90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/>
            </a:lvl1pPr>
          </a:lstStyle>
          <a:p>
            <a:r>
              <a:rPr lang="fr-FR" noProof="0" dirty="0"/>
              <a:t>Sélectionner l’icône pour insérer un tableau</a:t>
            </a:r>
          </a:p>
        </p:txBody>
      </p:sp>
    </p:spTree>
    <p:extLst>
      <p:ext uri="{BB962C8B-B14F-4D97-AF65-F5344CB8AC3E}">
        <p14:creationId xmlns:p14="http://schemas.microsoft.com/office/powerpoint/2010/main" val="280644346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54253" y="322313"/>
            <a:ext cx="10570340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9B9BF-B094-4228-8392-4FDCEE3642AC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854252" y="748701"/>
            <a:ext cx="10569600" cy="568064"/>
          </a:xfrm>
        </p:spPr>
        <p:txBody>
          <a:bodyPr/>
          <a:lstStyle>
            <a:lvl1pPr marL="4233" indent="0">
              <a:spcAft>
                <a:spcPts val="0"/>
              </a:spcAft>
              <a:defRPr sz="1533" b="0">
                <a:solidFill>
                  <a:schemeClr val="tx1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fr-FR" noProof="0" dirty="0"/>
              <a:t>Sous-titre de la page</a:t>
            </a:r>
          </a:p>
        </p:txBody>
      </p:sp>
      <p:graphicFrame>
        <p:nvGraphicFramePr>
          <p:cNvPr id="19" name="Espace réservé du tableau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099827"/>
              </p:ext>
            </p:extLst>
          </p:nvPr>
        </p:nvGraphicFramePr>
        <p:xfrm>
          <a:off x="863421" y="1508779"/>
          <a:ext cx="10465152" cy="4503573"/>
        </p:xfrm>
        <a:graphic>
          <a:graphicData uri="http://schemas.openxmlformats.org/drawingml/2006/table">
            <a:tbl>
              <a:tblPr>
                <a:tableStyleId>{69012ECD-51FC-41F1-AA8D-1B2483CD663E}</a:tableStyleId>
              </a:tblPr>
              <a:tblGrid>
                <a:gridCol w="218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218024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</a:tblGrid>
              <a:tr h="397120"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Janvier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Février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Mars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Avril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Mai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Juin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Juillet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Août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Septembre</a:t>
                      </a:r>
                      <a:br>
                        <a:rPr lang="fr-FR" sz="1100" baseline="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baseline="0" dirty="0">
                          <a:solidFill>
                            <a:schemeClr val="accent1"/>
                          </a:solidFill>
                        </a:rPr>
                        <a:t>2022</a:t>
                      </a:r>
                      <a:endParaRPr lang="fr-FR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Octobre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Novembre</a:t>
                      </a:r>
                      <a:br>
                        <a:rPr lang="fr-FR" sz="1100" baseline="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baseline="0" dirty="0">
                          <a:solidFill>
                            <a:schemeClr val="accent1"/>
                          </a:solidFill>
                        </a:rPr>
                        <a:t>2022</a:t>
                      </a:r>
                      <a:endParaRPr lang="fr-FR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Décembre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1833"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fr-FR" sz="800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36000" marB="36000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97120"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Janvier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Février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Mars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Avril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Mai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Juin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Juillet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Août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Septembre</a:t>
                      </a:r>
                      <a:br>
                        <a:rPr lang="fr-FR" sz="1100" baseline="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baseline="0" dirty="0">
                          <a:solidFill>
                            <a:schemeClr val="accent1"/>
                          </a:solidFill>
                        </a:rPr>
                        <a:t>2022</a:t>
                      </a:r>
                      <a:endParaRPr lang="fr-FR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Octobre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Novembre</a:t>
                      </a:r>
                      <a:br>
                        <a:rPr lang="fr-FR" sz="1100" baseline="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baseline="0" dirty="0">
                          <a:solidFill>
                            <a:schemeClr val="accent1"/>
                          </a:solidFill>
                        </a:rPr>
                        <a:t>2022</a:t>
                      </a:r>
                      <a:endParaRPr lang="fr-FR" sz="1100" dirty="0">
                        <a:solidFill>
                          <a:schemeClr val="accent1"/>
                        </a:solidFill>
                      </a:endParaRP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Décembre</a:t>
                      </a:r>
                      <a:br>
                        <a:rPr lang="fr-FR" sz="1100" dirty="0">
                          <a:solidFill>
                            <a:schemeClr val="accent1"/>
                          </a:solidFill>
                        </a:rPr>
                      </a:br>
                      <a:r>
                        <a:rPr lang="fr-FR" sz="1100" dirty="0">
                          <a:solidFill>
                            <a:schemeClr val="accent1"/>
                          </a:solidFill>
                        </a:rPr>
                        <a:t>2022</a:t>
                      </a:r>
                    </a:p>
                  </a:txBody>
                  <a:tcPr marL="96000" marR="0" marT="36000" marB="36000">
                    <a:lnL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0" name="Espace réservé du texte 2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63421" y="2036845"/>
            <a:ext cx="2640000" cy="336000"/>
          </a:xfrm>
          <a:custGeom>
            <a:avLst/>
            <a:gdLst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6" fmla="*/ 2374900 w 2374900"/>
              <a:gd name="connsiteY6" fmla="*/ 0 h 997892"/>
              <a:gd name="connsiteX7" fmla="*/ 2374900 w 2374900"/>
              <a:gd name="connsiteY7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0 w 2374900"/>
              <a:gd name="connsiteY2" fmla="*/ 997892 h 997892"/>
              <a:gd name="connsiteX3" fmla="*/ 0 w 2374900"/>
              <a:gd name="connsiteY3" fmla="*/ 0 h 997892"/>
              <a:gd name="connsiteX4" fmla="*/ 2374900 w 2374900"/>
              <a:gd name="connsiteY4" fmla="*/ 0 h 997892"/>
              <a:gd name="connsiteX5" fmla="*/ 2374900 w 2374900"/>
              <a:gd name="connsiteY5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997892 h 997892"/>
              <a:gd name="connsiteX2" fmla="*/ 0 w 2374900"/>
              <a:gd name="connsiteY2" fmla="*/ 0 h 997892"/>
              <a:gd name="connsiteX3" fmla="*/ 2374900 w 2374900"/>
              <a:gd name="connsiteY3" fmla="*/ 0 h 997892"/>
              <a:gd name="connsiteX4" fmla="*/ 2374900 w 2374900"/>
              <a:gd name="connsiteY4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0 w 2374900"/>
              <a:gd name="connsiteY0" fmla="*/ 0 h 997892"/>
              <a:gd name="connsiteX1" fmla="*/ 2374900 w 2374900"/>
              <a:gd name="connsiteY1" fmla="*/ 0 h 99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900" h="997892" stroke="0" extrusionOk="0">
                <a:moveTo>
                  <a:pt x="0" y="0"/>
                </a:moveTo>
                <a:lnTo>
                  <a:pt x="2374900" y="0"/>
                </a:lnTo>
                <a:lnTo>
                  <a:pt x="2374900" y="831573"/>
                </a:lnTo>
                <a:lnTo>
                  <a:pt x="2208581" y="997892"/>
                </a:lnTo>
                <a:lnTo>
                  <a:pt x="0" y="0"/>
                </a:lnTo>
                <a:close/>
              </a:path>
              <a:path w="2374900" h="997892" fill="darkenLess" stroke="0" extrusionOk="0">
                <a:moveTo>
                  <a:pt x="2208581" y="997892"/>
                </a:moveTo>
                <a:lnTo>
                  <a:pt x="2374900" y="831573"/>
                </a:lnTo>
                <a:lnTo>
                  <a:pt x="2208581" y="997892"/>
                </a:lnTo>
                <a:close/>
              </a:path>
              <a:path w="2374900" h="997892" fill="none" extrusionOk="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12700">
            <a:solidFill>
              <a:schemeClr val="accent3"/>
            </a:solidFill>
            <a:headEnd type="none" w="med" len="med"/>
            <a:tailEnd type="triangle" w="med" len="med"/>
          </a:ln>
        </p:spPr>
        <p:txBody>
          <a:bodyPr tIns="36000"/>
          <a:lstStyle>
            <a:lvl1pPr marL="0" algn="ctr">
              <a:lnSpc>
                <a:spcPct val="90000"/>
              </a:lnSpc>
              <a:spcAft>
                <a:spcPts val="0"/>
              </a:spcAft>
              <a:defRPr sz="1067" b="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Légende</a:t>
            </a:r>
            <a:endParaRPr lang="fr-FR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20" hasCustomPrompt="1"/>
          </p:nvPr>
        </p:nvSpPr>
        <p:spPr>
          <a:xfrm>
            <a:off x="1833431" y="4718033"/>
            <a:ext cx="648000" cy="64800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algn="ctr">
              <a:spcAft>
                <a:spcPts val="0"/>
              </a:spcAft>
              <a:defRPr sz="10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Texte</a:t>
            </a:r>
            <a:endParaRPr lang="fr-FR" dirty="0"/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21" hasCustomPrompt="1"/>
          </p:nvPr>
        </p:nvSpPr>
        <p:spPr>
          <a:xfrm>
            <a:off x="8815789" y="4718033"/>
            <a:ext cx="648000" cy="648000"/>
          </a:xfrm>
          <a:prstGeom prst="ellipse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algn="ctr">
              <a:spcAft>
                <a:spcPts val="0"/>
              </a:spcAft>
              <a:defRPr sz="10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Texte</a:t>
            </a:r>
            <a:endParaRPr lang="fr-FR" dirty="0"/>
          </a:p>
        </p:txBody>
      </p:sp>
      <p:sp>
        <p:nvSpPr>
          <p:cNvPr id="23" name="Espace réservé du texte 27"/>
          <p:cNvSpPr>
            <a:spLocks noGrp="1"/>
          </p:cNvSpPr>
          <p:nvPr>
            <p:ph type="body" sz="quarter" idx="26" hasCustomPrompt="1"/>
          </p:nvPr>
        </p:nvSpPr>
        <p:spPr bwMode="gray">
          <a:xfrm rot="16200000">
            <a:off x="-335490" y="3791853"/>
            <a:ext cx="3077931" cy="336000"/>
          </a:xfrm>
          <a:custGeom>
            <a:avLst/>
            <a:gdLst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6" fmla="*/ 2374900 w 2374900"/>
              <a:gd name="connsiteY6" fmla="*/ 0 h 997892"/>
              <a:gd name="connsiteX7" fmla="*/ 2374900 w 2374900"/>
              <a:gd name="connsiteY7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0 w 2374900"/>
              <a:gd name="connsiteY2" fmla="*/ 997892 h 997892"/>
              <a:gd name="connsiteX3" fmla="*/ 0 w 2374900"/>
              <a:gd name="connsiteY3" fmla="*/ 0 h 997892"/>
              <a:gd name="connsiteX4" fmla="*/ 2374900 w 2374900"/>
              <a:gd name="connsiteY4" fmla="*/ 0 h 997892"/>
              <a:gd name="connsiteX5" fmla="*/ 2374900 w 2374900"/>
              <a:gd name="connsiteY5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997892 h 997892"/>
              <a:gd name="connsiteX2" fmla="*/ 0 w 2374900"/>
              <a:gd name="connsiteY2" fmla="*/ 0 h 997892"/>
              <a:gd name="connsiteX3" fmla="*/ 2374900 w 2374900"/>
              <a:gd name="connsiteY3" fmla="*/ 0 h 997892"/>
              <a:gd name="connsiteX4" fmla="*/ 2374900 w 2374900"/>
              <a:gd name="connsiteY4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0 w 2374900"/>
              <a:gd name="connsiteY0" fmla="*/ 0 h 997892"/>
              <a:gd name="connsiteX1" fmla="*/ 2374900 w 2374900"/>
              <a:gd name="connsiteY1" fmla="*/ 0 h 99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900" h="997892" stroke="0" extrusionOk="0">
                <a:moveTo>
                  <a:pt x="0" y="0"/>
                </a:moveTo>
                <a:lnTo>
                  <a:pt x="2374900" y="0"/>
                </a:lnTo>
                <a:lnTo>
                  <a:pt x="2374900" y="831573"/>
                </a:lnTo>
                <a:lnTo>
                  <a:pt x="2208581" y="997892"/>
                </a:lnTo>
                <a:lnTo>
                  <a:pt x="0" y="0"/>
                </a:lnTo>
                <a:close/>
              </a:path>
              <a:path w="2374900" h="997892" fill="darkenLess" stroke="0" extrusionOk="0">
                <a:moveTo>
                  <a:pt x="2208581" y="997892"/>
                </a:moveTo>
                <a:lnTo>
                  <a:pt x="2374900" y="831573"/>
                </a:lnTo>
                <a:lnTo>
                  <a:pt x="2208581" y="997892"/>
                </a:lnTo>
                <a:close/>
              </a:path>
              <a:path w="2374900" h="997892" fill="none" extrusionOk="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txBody>
          <a:bodyPr tIns="36000"/>
          <a:lstStyle>
            <a:lvl1pPr marL="0" algn="ctr">
              <a:lnSpc>
                <a:spcPct val="90000"/>
              </a:lnSpc>
              <a:spcAft>
                <a:spcPts val="0"/>
              </a:spcAft>
              <a:defRPr sz="1067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/>
              <a:t>Légende</a:t>
            </a:r>
            <a:endParaRPr lang="fr-FR" dirty="0"/>
          </a:p>
        </p:txBody>
      </p:sp>
      <p:sp>
        <p:nvSpPr>
          <p:cNvPr id="24" name="Espace réservé du texte 2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751052" y="2501404"/>
            <a:ext cx="3456000" cy="336000"/>
          </a:xfrm>
          <a:custGeom>
            <a:avLst/>
            <a:gdLst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6" fmla="*/ 2374900 w 2374900"/>
              <a:gd name="connsiteY6" fmla="*/ 0 h 997892"/>
              <a:gd name="connsiteX7" fmla="*/ 2374900 w 2374900"/>
              <a:gd name="connsiteY7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0 w 2374900"/>
              <a:gd name="connsiteY2" fmla="*/ 997892 h 997892"/>
              <a:gd name="connsiteX3" fmla="*/ 0 w 2374900"/>
              <a:gd name="connsiteY3" fmla="*/ 0 h 997892"/>
              <a:gd name="connsiteX4" fmla="*/ 2374900 w 2374900"/>
              <a:gd name="connsiteY4" fmla="*/ 0 h 997892"/>
              <a:gd name="connsiteX5" fmla="*/ 2374900 w 2374900"/>
              <a:gd name="connsiteY5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997892 h 997892"/>
              <a:gd name="connsiteX2" fmla="*/ 0 w 2374900"/>
              <a:gd name="connsiteY2" fmla="*/ 0 h 997892"/>
              <a:gd name="connsiteX3" fmla="*/ 2374900 w 2374900"/>
              <a:gd name="connsiteY3" fmla="*/ 0 h 997892"/>
              <a:gd name="connsiteX4" fmla="*/ 2374900 w 2374900"/>
              <a:gd name="connsiteY4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0 w 2374900"/>
              <a:gd name="connsiteY0" fmla="*/ 0 h 997892"/>
              <a:gd name="connsiteX1" fmla="*/ 2374900 w 2374900"/>
              <a:gd name="connsiteY1" fmla="*/ 0 h 99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900" h="997892" stroke="0" extrusionOk="0">
                <a:moveTo>
                  <a:pt x="0" y="0"/>
                </a:moveTo>
                <a:lnTo>
                  <a:pt x="2374900" y="0"/>
                </a:lnTo>
                <a:lnTo>
                  <a:pt x="2374900" y="831573"/>
                </a:lnTo>
                <a:lnTo>
                  <a:pt x="2208581" y="997892"/>
                </a:lnTo>
                <a:lnTo>
                  <a:pt x="0" y="0"/>
                </a:lnTo>
                <a:close/>
              </a:path>
              <a:path w="2374900" h="997892" fill="darkenLess" stroke="0" extrusionOk="0">
                <a:moveTo>
                  <a:pt x="2208581" y="997892"/>
                </a:moveTo>
                <a:lnTo>
                  <a:pt x="2374900" y="831573"/>
                </a:lnTo>
                <a:lnTo>
                  <a:pt x="2208581" y="997892"/>
                </a:lnTo>
                <a:close/>
              </a:path>
              <a:path w="2374900" h="997892" fill="none" extrusionOk="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12700">
            <a:solidFill>
              <a:schemeClr val="accent2"/>
            </a:solidFill>
            <a:headEnd type="none" w="med" len="med"/>
            <a:tailEnd type="triangle" w="med" len="med"/>
          </a:ln>
        </p:spPr>
        <p:txBody>
          <a:bodyPr tIns="36000"/>
          <a:lstStyle>
            <a:lvl1pPr marL="0" algn="ctr">
              <a:lnSpc>
                <a:spcPct val="90000"/>
              </a:lnSpc>
              <a:spcAft>
                <a:spcPts val="0"/>
              </a:spcAft>
              <a:defRPr sz="1067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dirty="0"/>
              <a:t>Légende</a:t>
            </a:r>
          </a:p>
        </p:txBody>
      </p:sp>
      <p:sp>
        <p:nvSpPr>
          <p:cNvPr id="25" name="Espace réservé du texte 2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621327" y="2948947"/>
            <a:ext cx="3456000" cy="336000"/>
          </a:xfrm>
          <a:custGeom>
            <a:avLst/>
            <a:gdLst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6" fmla="*/ 2374900 w 2374900"/>
              <a:gd name="connsiteY6" fmla="*/ 0 h 997892"/>
              <a:gd name="connsiteX7" fmla="*/ 2374900 w 2374900"/>
              <a:gd name="connsiteY7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0 w 2374900"/>
              <a:gd name="connsiteY2" fmla="*/ 997892 h 997892"/>
              <a:gd name="connsiteX3" fmla="*/ 0 w 2374900"/>
              <a:gd name="connsiteY3" fmla="*/ 0 h 997892"/>
              <a:gd name="connsiteX4" fmla="*/ 2374900 w 2374900"/>
              <a:gd name="connsiteY4" fmla="*/ 0 h 997892"/>
              <a:gd name="connsiteX5" fmla="*/ 2374900 w 2374900"/>
              <a:gd name="connsiteY5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997892 h 997892"/>
              <a:gd name="connsiteX2" fmla="*/ 0 w 2374900"/>
              <a:gd name="connsiteY2" fmla="*/ 0 h 997892"/>
              <a:gd name="connsiteX3" fmla="*/ 2374900 w 2374900"/>
              <a:gd name="connsiteY3" fmla="*/ 0 h 997892"/>
              <a:gd name="connsiteX4" fmla="*/ 2374900 w 2374900"/>
              <a:gd name="connsiteY4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0 w 2374900"/>
              <a:gd name="connsiteY0" fmla="*/ 0 h 997892"/>
              <a:gd name="connsiteX1" fmla="*/ 2374900 w 2374900"/>
              <a:gd name="connsiteY1" fmla="*/ 0 h 99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900" h="997892" stroke="0" extrusionOk="0">
                <a:moveTo>
                  <a:pt x="0" y="0"/>
                </a:moveTo>
                <a:lnTo>
                  <a:pt x="2374900" y="0"/>
                </a:lnTo>
                <a:lnTo>
                  <a:pt x="2374900" y="831573"/>
                </a:lnTo>
                <a:lnTo>
                  <a:pt x="2208581" y="997892"/>
                </a:lnTo>
                <a:lnTo>
                  <a:pt x="0" y="0"/>
                </a:lnTo>
                <a:close/>
              </a:path>
              <a:path w="2374900" h="997892" fill="darkenLess" stroke="0" extrusionOk="0">
                <a:moveTo>
                  <a:pt x="2208581" y="997892"/>
                </a:moveTo>
                <a:lnTo>
                  <a:pt x="2374900" y="831573"/>
                </a:lnTo>
                <a:lnTo>
                  <a:pt x="2208581" y="997892"/>
                </a:lnTo>
                <a:close/>
              </a:path>
              <a:path w="2374900" h="997892" fill="none" extrusionOk="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txBody>
          <a:bodyPr tIns="36000"/>
          <a:lstStyle>
            <a:lvl1pPr marL="0" algn="ctr">
              <a:lnSpc>
                <a:spcPct val="90000"/>
              </a:lnSpc>
              <a:spcAft>
                <a:spcPts val="0"/>
              </a:spcAft>
              <a:defRPr sz="1067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/>
              <a:t>Légende</a:t>
            </a:r>
            <a:endParaRPr lang="fr-FR" dirty="0"/>
          </a:p>
        </p:txBody>
      </p:sp>
      <p:sp>
        <p:nvSpPr>
          <p:cNvPr id="26" name="Espace réservé du texte 27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5231904" y="3403600"/>
            <a:ext cx="3888000" cy="336000"/>
          </a:xfrm>
          <a:custGeom>
            <a:avLst/>
            <a:gdLst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6" fmla="*/ 2374900 w 2374900"/>
              <a:gd name="connsiteY6" fmla="*/ 0 h 997892"/>
              <a:gd name="connsiteX7" fmla="*/ 2374900 w 2374900"/>
              <a:gd name="connsiteY7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0 w 2374900"/>
              <a:gd name="connsiteY2" fmla="*/ 997892 h 997892"/>
              <a:gd name="connsiteX3" fmla="*/ 0 w 2374900"/>
              <a:gd name="connsiteY3" fmla="*/ 0 h 997892"/>
              <a:gd name="connsiteX4" fmla="*/ 2374900 w 2374900"/>
              <a:gd name="connsiteY4" fmla="*/ 0 h 997892"/>
              <a:gd name="connsiteX5" fmla="*/ 2374900 w 2374900"/>
              <a:gd name="connsiteY5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997892 h 997892"/>
              <a:gd name="connsiteX2" fmla="*/ 0 w 2374900"/>
              <a:gd name="connsiteY2" fmla="*/ 0 h 997892"/>
              <a:gd name="connsiteX3" fmla="*/ 2374900 w 2374900"/>
              <a:gd name="connsiteY3" fmla="*/ 0 h 997892"/>
              <a:gd name="connsiteX4" fmla="*/ 2374900 w 2374900"/>
              <a:gd name="connsiteY4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0 w 2374900"/>
              <a:gd name="connsiteY0" fmla="*/ 0 h 997892"/>
              <a:gd name="connsiteX1" fmla="*/ 2374900 w 2374900"/>
              <a:gd name="connsiteY1" fmla="*/ 0 h 99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900" h="997892" stroke="0" extrusionOk="0">
                <a:moveTo>
                  <a:pt x="0" y="0"/>
                </a:moveTo>
                <a:lnTo>
                  <a:pt x="2374900" y="0"/>
                </a:lnTo>
                <a:lnTo>
                  <a:pt x="2374900" y="831573"/>
                </a:lnTo>
                <a:lnTo>
                  <a:pt x="2208581" y="997892"/>
                </a:lnTo>
                <a:lnTo>
                  <a:pt x="0" y="0"/>
                </a:lnTo>
                <a:close/>
              </a:path>
              <a:path w="2374900" h="997892" fill="darkenLess" stroke="0" extrusionOk="0">
                <a:moveTo>
                  <a:pt x="2208581" y="997892"/>
                </a:moveTo>
                <a:lnTo>
                  <a:pt x="2374900" y="831573"/>
                </a:lnTo>
                <a:lnTo>
                  <a:pt x="2208581" y="997892"/>
                </a:lnTo>
                <a:close/>
              </a:path>
              <a:path w="2374900" h="997892" fill="none" extrusionOk="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12700">
            <a:solidFill>
              <a:schemeClr val="accent6"/>
            </a:solidFill>
            <a:headEnd type="none" w="med" len="med"/>
            <a:tailEnd type="triangle" w="med" len="med"/>
          </a:ln>
        </p:spPr>
        <p:txBody>
          <a:bodyPr tIns="36000"/>
          <a:lstStyle>
            <a:lvl1pPr marL="0" algn="ctr">
              <a:lnSpc>
                <a:spcPct val="90000"/>
              </a:lnSpc>
              <a:spcAft>
                <a:spcPts val="0"/>
              </a:spcAft>
              <a:defRPr sz="1067" b="0">
                <a:solidFill>
                  <a:schemeClr val="accent6"/>
                </a:solidFill>
              </a:defRPr>
            </a:lvl1pPr>
          </a:lstStyle>
          <a:p>
            <a:pPr lvl="0"/>
            <a:r>
              <a:rPr lang="fr-FR"/>
              <a:t>Légende</a:t>
            </a:r>
            <a:endParaRPr lang="fr-FR" dirty="0"/>
          </a:p>
        </p:txBody>
      </p:sp>
      <p:sp>
        <p:nvSpPr>
          <p:cNvPr id="27" name="Espace réservé du texte 27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6093205" y="3870372"/>
            <a:ext cx="3888000" cy="336000"/>
          </a:xfrm>
          <a:custGeom>
            <a:avLst/>
            <a:gdLst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6" fmla="*/ 2374900 w 2374900"/>
              <a:gd name="connsiteY6" fmla="*/ 0 h 997892"/>
              <a:gd name="connsiteX7" fmla="*/ 2374900 w 2374900"/>
              <a:gd name="connsiteY7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0 w 2374900"/>
              <a:gd name="connsiteY2" fmla="*/ 997892 h 997892"/>
              <a:gd name="connsiteX3" fmla="*/ 0 w 2374900"/>
              <a:gd name="connsiteY3" fmla="*/ 0 h 997892"/>
              <a:gd name="connsiteX4" fmla="*/ 2374900 w 2374900"/>
              <a:gd name="connsiteY4" fmla="*/ 0 h 997892"/>
              <a:gd name="connsiteX5" fmla="*/ 2374900 w 2374900"/>
              <a:gd name="connsiteY5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997892 h 997892"/>
              <a:gd name="connsiteX2" fmla="*/ 0 w 2374900"/>
              <a:gd name="connsiteY2" fmla="*/ 0 h 997892"/>
              <a:gd name="connsiteX3" fmla="*/ 2374900 w 2374900"/>
              <a:gd name="connsiteY3" fmla="*/ 0 h 997892"/>
              <a:gd name="connsiteX4" fmla="*/ 2374900 w 2374900"/>
              <a:gd name="connsiteY4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0 w 2374900"/>
              <a:gd name="connsiteY0" fmla="*/ 0 h 997892"/>
              <a:gd name="connsiteX1" fmla="*/ 2374900 w 2374900"/>
              <a:gd name="connsiteY1" fmla="*/ 0 h 99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900" h="997892" stroke="0" extrusionOk="0">
                <a:moveTo>
                  <a:pt x="0" y="0"/>
                </a:moveTo>
                <a:lnTo>
                  <a:pt x="2374900" y="0"/>
                </a:lnTo>
                <a:lnTo>
                  <a:pt x="2374900" y="831573"/>
                </a:lnTo>
                <a:lnTo>
                  <a:pt x="2208581" y="997892"/>
                </a:lnTo>
                <a:lnTo>
                  <a:pt x="0" y="0"/>
                </a:lnTo>
                <a:close/>
              </a:path>
              <a:path w="2374900" h="997892" fill="darkenLess" stroke="0" extrusionOk="0">
                <a:moveTo>
                  <a:pt x="2208581" y="997892"/>
                </a:moveTo>
                <a:lnTo>
                  <a:pt x="2374900" y="831573"/>
                </a:lnTo>
                <a:lnTo>
                  <a:pt x="2208581" y="997892"/>
                </a:lnTo>
                <a:close/>
              </a:path>
              <a:path w="2374900" h="997892" fill="none" extrusionOk="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12700">
            <a:solidFill>
              <a:schemeClr val="accent4"/>
            </a:solidFill>
            <a:headEnd type="none" w="med" len="med"/>
            <a:tailEnd type="triangle" w="med" len="med"/>
          </a:ln>
        </p:spPr>
        <p:txBody>
          <a:bodyPr tIns="36000"/>
          <a:lstStyle>
            <a:lvl1pPr marL="0" algn="ctr">
              <a:lnSpc>
                <a:spcPct val="90000"/>
              </a:lnSpc>
              <a:spcAft>
                <a:spcPts val="0"/>
              </a:spcAft>
              <a:defRPr sz="1067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fr-FR"/>
              <a:t>Légende</a:t>
            </a:r>
            <a:endParaRPr lang="fr-FR" dirty="0"/>
          </a:p>
        </p:txBody>
      </p:sp>
      <p:sp>
        <p:nvSpPr>
          <p:cNvPr id="28" name="Espace réservé du texte 27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970001" y="4235916"/>
            <a:ext cx="3888000" cy="336000"/>
          </a:xfrm>
          <a:custGeom>
            <a:avLst/>
            <a:gdLst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6" fmla="*/ 2374900 w 2374900"/>
              <a:gd name="connsiteY6" fmla="*/ 0 h 997892"/>
              <a:gd name="connsiteX7" fmla="*/ 2374900 w 2374900"/>
              <a:gd name="connsiteY7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241845 w 2374900"/>
              <a:gd name="connsiteY1" fmla="*/ 864837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3" fmla="*/ 0 w 2374900"/>
              <a:gd name="connsiteY3" fmla="*/ 997892 h 997892"/>
              <a:gd name="connsiteX4" fmla="*/ 0 w 2374900"/>
              <a:gd name="connsiteY4" fmla="*/ 0 h 997892"/>
              <a:gd name="connsiteX5" fmla="*/ 2374900 w 2374900"/>
              <a:gd name="connsiteY5" fmla="*/ 0 h 997892"/>
              <a:gd name="connsiteX6" fmla="*/ 2374900 w 2374900"/>
              <a:gd name="connsiteY6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0 w 2374900"/>
              <a:gd name="connsiteY2" fmla="*/ 997892 h 997892"/>
              <a:gd name="connsiteX3" fmla="*/ 0 w 2374900"/>
              <a:gd name="connsiteY3" fmla="*/ 0 h 997892"/>
              <a:gd name="connsiteX4" fmla="*/ 2374900 w 2374900"/>
              <a:gd name="connsiteY4" fmla="*/ 0 h 997892"/>
              <a:gd name="connsiteX5" fmla="*/ 2374900 w 2374900"/>
              <a:gd name="connsiteY5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997892 h 997892"/>
              <a:gd name="connsiteX2" fmla="*/ 0 w 2374900"/>
              <a:gd name="connsiteY2" fmla="*/ 0 h 997892"/>
              <a:gd name="connsiteX3" fmla="*/ 2374900 w 2374900"/>
              <a:gd name="connsiteY3" fmla="*/ 0 h 997892"/>
              <a:gd name="connsiteX4" fmla="*/ 2374900 w 2374900"/>
              <a:gd name="connsiteY4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997892 h 997892"/>
              <a:gd name="connsiteX5" fmla="*/ 0 w 2374900"/>
              <a:gd name="connsiteY5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3" fmla="*/ 2374900 w 2374900"/>
              <a:gd name="connsiteY3" fmla="*/ 831573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2374900 w 2374900"/>
              <a:gd name="connsiteY0" fmla="*/ 831573 h 997892"/>
              <a:gd name="connsiteX1" fmla="*/ 0 w 2374900"/>
              <a:gd name="connsiteY1" fmla="*/ 0 h 997892"/>
              <a:gd name="connsiteX2" fmla="*/ 2374900 w 2374900"/>
              <a:gd name="connsiteY2" fmla="*/ 0 h 997892"/>
              <a:gd name="connsiteX0" fmla="*/ 0 w 2374900"/>
              <a:gd name="connsiteY0" fmla="*/ 0 h 997892"/>
              <a:gd name="connsiteX1" fmla="*/ 2374900 w 2374900"/>
              <a:gd name="connsiteY1" fmla="*/ 0 h 997892"/>
              <a:gd name="connsiteX2" fmla="*/ 2374900 w 2374900"/>
              <a:gd name="connsiteY2" fmla="*/ 831573 h 997892"/>
              <a:gd name="connsiteX3" fmla="*/ 2208581 w 2374900"/>
              <a:gd name="connsiteY3" fmla="*/ 997892 h 997892"/>
              <a:gd name="connsiteX4" fmla="*/ 0 w 2374900"/>
              <a:gd name="connsiteY4" fmla="*/ 0 h 997892"/>
              <a:gd name="connsiteX0" fmla="*/ 2208581 w 2374900"/>
              <a:gd name="connsiteY0" fmla="*/ 997892 h 997892"/>
              <a:gd name="connsiteX1" fmla="*/ 2374900 w 2374900"/>
              <a:gd name="connsiteY1" fmla="*/ 831573 h 997892"/>
              <a:gd name="connsiteX2" fmla="*/ 2208581 w 2374900"/>
              <a:gd name="connsiteY2" fmla="*/ 997892 h 997892"/>
              <a:gd name="connsiteX0" fmla="*/ 0 w 2374900"/>
              <a:gd name="connsiteY0" fmla="*/ 0 h 997892"/>
              <a:gd name="connsiteX1" fmla="*/ 2374900 w 2374900"/>
              <a:gd name="connsiteY1" fmla="*/ 0 h 997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4900" h="997892" stroke="0" extrusionOk="0">
                <a:moveTo>
                  <a:pt x="0" y="0"/>
                </a:moveTo>
                <a:lnTo>
                  <a:pt x="2374900" y="0"/>
                </a:lnTo>
                <a:lnTo>
                  <a:pt x="2374900" y="831573"/>
                </a:lnTo>
                <a:lnTo>
                  <a:pt x="2208581" y="997892"/>
                </a:lnTo>
                <a:lnTo>
                  <a:pt x="0" y="0"/>
                </a:lnTo>
                <a:close/>
              </a:path>
              <a:path w="2374900" h="997892" fill="darkenLess" stroke="0" extrusionOk="0">
                <a:moveTo>
                  <a:pt x="2208581" y="997892"/>
                </a:moveTo>
                <a:lnTo>
                  <a:pt x="2374900" y="831573"/>
                </a:lnTo>
                <a:lnTo>
                  <a:pt x="2208581" y="997892"/>
                </a:lnTo>
                <a:close/>
              </a:path>
              <a:path w="2374900" h="997892" fill="none" extrusionOk="0">
                <a:moveTo>
                  <a:pt x="0" y="0"/>
                </a:moveTo>
                <a:lnTo>
                  <a:pt x="2374900" y="0"/>
                </a:lnTo>
              </a:path>
            </a:pathLst>
          </a:cu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txBody>
          <a:bodyPr tIns="36000"/>
          <a:lstStyle>
            <a:lvl1pPr marL="0" algn="ctr">
              <a:lnSpc>
                <a:spcPct val="90000"/>
              </a:lnSpc>
              <a:spcAft>
                <a:spcPts val="0"/>
              </a:spcAft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/>
              <a:t>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233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392000" y="1325827"/>
            <a:ext cx="4800000" cy="1635820"/>
          </a:xfr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10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/>
              <a:t>00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C8F4-E388-4D75-A1C0-70B35565DA99}" type="datetime1">
              <a:rPr lang="fr-FR" smtClean="0"/>
              <a:t>14/12/2023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7392000" y="2660914"/>
            <a:ext cx="4800000" cy="1066023"/>
          </a:xfrm>
        </p:spPr>
        <p:txBody>
          <a:bodyPr anchor="b" anchorCtr="0"/>
          <a:lstStyle>
            <a:lvl1pPr marL="4233" indent="0" algn="ctr">
              <a:lnSpc>
                <a:spcPct val="85000"/>
              </a:lnSpc>
              <a:spcAft>
                <a:spcPts val="0"/>
              </a:spcAft>
              <a:defRPr sz="3467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/>
              <a:t>Titre de chapitre</a:t>
            </a:r>
            <a:br>
              <a:rPr lang="fr-FR"/>
            </a:br>
            <a:r>
              <a:rPr lang="fr-FR"/>
              <a:t>sur deux lignes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19092" y="3842759"/>
            <a:ext cx="2145836" cy="452359"/>
          </a:xfrm>
          <a:solidFill>
            <a:schemeClr val="accent1"/>
          </a:solidFill>
        </p:spPr>
        <p:txBody>
          <a:bodyPr wrap="none" lIns="288000" tIns="36000" rIns="288000" bIns="36000">
            <a:spAutoFit/>
          </a:bodyPr>
          <a:lstStyle>
            <a:lvl1pPr marL="4233" indent="0" algn="ctr">
              <a:spcAft>
                <a:spcPts val="0"/>
              </a:spcAft>
              <a:defRPr sz="2467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/>
              <a:t>Sous-titre</a:t>
            </a:r>
            <a:endParaRPr lang="fr-FR" dirty="0"/>
          </a:p>
        </p:txBody>
      </p:sp>
      <p:sp>
        <p:nvSpPr>
          <p:cNvPr id="14" name="Espace réservé pour une image  10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0" y="1"/>
            <a:ext cx="12192000" cy="6871868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1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la souris / Mettre à l’arrière plan)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9782400" y="0"/>
            <a:ext cx="19200" cy="13728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9782400" y="4712400"/>
            <a:ext cx="19200" cy="21456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64163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graphiq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4758-C660-4310-945C-2879999238A7}" type="datetime1">
              <a:rPr lang="fr-FR" smtClean="0"/>
              <a:t>14/12/2023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854400" y="0"/>
            <a:ext cx="11337600" cy="288032"/>
          </a:xfrm>
        </p:spPr>
        <p:txBody>
          <a:bodyPr/>
          <a:lstStyle/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 hasCustomPrompt="1"/>
          </p:nvPr>
        </p:nvSpPr>
        <p:spPr>
          <a:xfrm>
            <a:off x="3599723" y="1462115"/>
            <a:ext cx="4607983" cy="4608000"/>
          </a:xfrm>
        </p:spPr>
        <p:txBody>
          <a:bodyPr tIns="900000" anchor="ctr" anchorCtr="0"/>
          <a:lstStyle>
            <a:lvl1pPr algn="ctr">
              <a:defRPr sz="1200"/>
            </a:lvl1pPr>
          </a:lstStyle>
          <a:p>
            <a:r>
              <a:rPr lang="fr-FR" noProof="0" dirty="0"/>
              <a:t>Sélectionner l’icône pour insérer un tableau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4199798" y="3143975"/>
            <a:ext cx="3407833" cy="1519829"/>
          </a:xfrm>
        </p:spPr>
        <p:txBody>
          <a:bodyPr anchor="ctr" anchorCtr="0"/>
          <a:lstStyle>
            <a:lvl1pPr marL="2117" indent="0" algn="ctr">
              <a:spcAft>
                <a:spcPts val="0"/>
              </a:spcAft>
              <a:defRPr sz="4133">
                <a:solidFill>
                  <a:schemeClr val="accent1"/>
                </a:solidFill>
              </a:defRPr>
            </a:lvl1pPr>
            <a:lvl2pPr marL="2117" indent="0" algn="ctr">
              <a:lnSpc>
                <a:spcPct val="100000"/>
              </a:lnSpc>
              <a:defRPr sz="1800">
                <a:solidFill>
                  <a:schemeClr val="accent1"/>
                </a:solidFill>
              </a:defRPr>
            </a:lvl2pPr>
            <a:lvl3pPr marL="23533" indent="0" algn="ctr">
              <a:buNone/>
              <a:defRPr sz="1067" b="1">
                <a:solidFill>
                  <a:schemeClr val="accent1"/>
                </a:solidFill>
              </a:defRPr>
            </a:lvl3pPr>
          </a:lstStyle>
          <a:p>
            <a:pPr lvl="0"/>
            <a:r>
              <a:rPr lang="fr-FR" dirty="0"/>
              <a:t>0000</a:t>
            </a:r>
          </a:p>
          <a:p>
            <a:pPr lvl="1"/>
            <a:r>
              <a:rPr lang="fr-FR" dirty="0"/>
              <a:t>Titre</a:t>
            </a:r>
          </a:p>
          <a:p>
            <a:pPr lvl="2"/>
            <a:r>
              <a:rPr lang="fr-FR" dirty="0"/>
              <a:t>Texte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6" hasCustomPrompt="1"/>
          </p:nvPr>
        </p:nvSpPr>
        <p:spPr>
          <a:xfrm>
            <a:off x="2303580" y="1481984"/>
            <a:ext cx="1076593" cy="433277"/>
          </a:xfrm>
          <a:prstGeom prst="callout1">
            <a:avLst>
              <a:gd name="adj1" fmla="val 87993"/>
              <a:gd name="adj2" fmla="val 115719"/>
              <a:gd name="adj3" fmla="val 88098"/>
              <a:gd name="adj4" fmla="val 247701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r"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7" hasCustomPrompt="1"/>
          </p:nvPr>
        </p:nvSpPr>
        <p:spPr>
          <a:xfrm>
            <a:off x="2303580" y="2147708"/>
            <a:ext cx="1076593" cy="433277"/>
          </a:xfrm>
          <a:prstGeom prst="callout1">
            <a:avLst>
              <a:gd name="adj1" fmla="val 87993"/>
              <a:gd name="adj2" fmla="val 115719"/>
              <a:gd name="adj3" fmla="val 88098"/>
              <a:gd name="adj4" fmla="val 173383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r"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8" hasCustomPrompt="1"/>
          </p:nvPr>
        </p:nvSpPr>
        <p:spPr>
          <a:xfrm>
            <a:off x="2303580" y="2709414"/>
            <a:ext cx="1076593" cy="433277"/>
          </a:xfrm>
          <a:prstGeom prst="callout1">
            <a:avLst>
              <a:gd name="adj1" fmla="val 87993"/>
              <a:gd name="adj2" fmla="val 115719"/>
              <a:gd name="adj3" fmla="val 88098"/>
              <a:gd name="adj4" fmla="val 148016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r"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16" name="Espace réservé du texte 12"/>
          <p:cNvSpPr>
            <a:spLocks noGrp="1"/>
          </p:cNvSpPr>
          <p:nvPr>
            <p:ph type="body" sz="quarter" idx="19" hasCustomPrompt="1"/>
          </p:nvPr>
        </p:nvSpPr>
        <p:spPr>
          <a:xfrm>
            <a:off x="2303580" y="4017168"/>
            <a:ext cx="1076593" cy="433277"/>
          </a:xfrm>
          <a:prstGeom prst="callout1">
            <a:avLst>
              <a:gd name="adj1" fmla="val 87993"/>
              <a:gd name="adj2" fmla="val 115719"/>
              <a:gd name="adj3" fmla="val 88098"/>
              <a:gd name="adj4" fmla="val 146204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r"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20" hasCustomPrompt="1"/>
          </p:nvPr>
        </p:nvSpPr>
        <p:spPr>
          <a:xfrm>
            <a:off x="2303580" y="5197795"/>
            <a:ext cx="1076593" cy="433277"/>
          </a:xfrm>
          <a:prstGeom prst="callout1">
            <a:avLst>
              <a:gd name="adj1" fmla="val 87993"/>
              <a:gd name="adj2" fmla="val 115719"/>
              <a:gd name="adj3" fmla="val 88098"/>
              <a:gd name="adj4" fmla="val 233177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r"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18" name="Espace réservé du texte 12"/>
          <p:cNvSpPr>
            <a:spLocks noGrp="1"/>
          </p:cNvSpPr>
          <p:nvPr>
            <p:ph type="body" sz="quarter" idx="21" hasCustomPrompt="1"/>
          </p:nvPr>
        </p:nvSpPr>
        <p:spPr>
          <a:xfrm>
            <a:off x="6298623" y="884718"/>
            <a:ext cx="757484" cy="433277"/>
          </a:xfrm>
          <a:prstGeom prst="callout1">
            <a:avLst>
              <a:gd name="adj1" fmla="val 78205"/>
              <a:gd name="adj2" fmla="val -21835"/>
              <a:gd name="adj3" fmla="val 176185"/>
              <a:gd name="adj4" fmla="val -31503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l"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19" name="Espace réservé du texte 12"/>
          <p:cNvSpPr>
            <a:spLocks noGrp="1"/>
          </p:cNvSpPr>
          <p:nvPr>
            <p:ph type="body" sz="quarter" idx="22" hasCustomPrompt="1"/>
          </p:nvPr>
        </p:nvSpPr>
        <p:spPr>
          <a:xfrm>
            <a:off x="8869709" y="2149058"/>
            <a:ext cx="757484" cy="433277"/>
          </a:xfrm>
          <a:prstGeom prst="callout1">
            <a:avLst>
              <a:gd name="adj1" fmla="val 80652"/>
              <a:gd name="adj2" fmla="val -30233"/>
              <a:gd name="adj3" fmla="val 80757"/>
              <a:gd name="adj4" fmla="val -165864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l"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20" name="Espace réservé du texte 12"/>
          <p:cNvSpPr>
            <a:spLocks noGrp="1"/>
          </p:cNvSpPr>
          <p:nvPr>
            <p:ph type="body" sz="quarter" idx="23" hasCustomPrompt="1"/>
          </p:nvPr>
        </p:nvSpPr>
        <p:spPr>
          <a:xfrm>
            <a:off x="8869709" y="4475115"/>
            <a:ext cx="757484" cy="433277"/>
          </a:xfrm>
          <a:prstGeom prst="callout1">
            <a:avLst>
              <a:gd name="adj1" fmla="val 80652"/>
              <a:gd name="adj2" fmla="val -30233"/>
              <a:gd name="adj3" fmla="val 80757"/>
              <a:gd name="adj4" fmla="val -165864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l"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21" name="Espace réservé du texte 12"/>
          <p:cNvSpPr>
            <a:spLocks noGrp="1"/>
          </p:cNvSpPr>
          <p:nvPr>
            <p:ph type="body" sz="quarter" idx="24" hasCustomPrompt="1"/>
          </p:nvPr>
        </p:nvSpPr>
        <p:spPr>
          <a:xfrm>
            <a:off x="6150162" y="5790963"/>
            <a:ext cx="757484" cy="433277"/>
          </a:xfrm>
          <a:prstGeom prst="callout1">
            <a:avLst>
              <a:gd name="adj1" fmla="val 78205"/>
              <a:gd name="adj2" fmla="val -21835"/>
              <a:gd name="adj3" fmla="val 22217"/>
              <a:gd name="adj4" fmla="val -26948"/>
            </a:avLst>
          </a:prstGeom>
          <a:ln w="12700">
            <a:solidFill>
              <a:schemeClr val="tx1"/>
            </a:solidFill>
          </a:ln>
        </p:spPr>
        <p:txBody>
          <a:bodyPr anchor="b" anchorCtr="0"/>
          <a:lstStyle>
            <a:lvl1pPr marL="2117" indent="0" algn="l">
              <a:defRPr sz="1867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dirty="0"/>
              <a:t>00 %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25" hasCustomPrompt="1"/>
          </p:nvPr>
        </p:nvSpPr>
        <p:spPr>
          <a:xfrm>
            <a:off x="7139518" y="1061836"/>
            <a:ext cx="2063749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25" name="Espace réservé du texte 22"/>
          <p:cNvSpPr>
            <a:spLocks noGrp="1"/>
          </p:cNvSpPr>
          <p:nvPr>
            <p:ph type="body" sz="quarter" idx="27" hasCustomPrompt="1"/>
          </p:nvPr>
        </p:nvSpPr>
        <p:spPr>
          <a:xfrm>
            <a:off x="9706474" y="2331178"/>
            <a:ext cx="2063749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27" name="Espace réservé du texte 22"/>
          <p:cNvSpPr>
            <a:spLocks noGrp="1"/>
          </p:cNvSpPr>
          <p:nvPr>
            <p:ph type="body" sz="quarter" idx="29" hasCustomPrompt="1"/>
          </p:nvPr>
        </p:nvSpPr>
        <p:spPr>
          <a:xfrm>
            <a:off x="9712655" y="4646778"/>
            <a:ext cx="2063749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29" name="Espace réservé du texte 22"/>
          <p:cNvSpPr>
            <a:spLocks noGrp="1"/>
          </p:cNvSpPr>
          <p:nvPr>
            <p:ph type="body" sz="quarter" idx="31" hasCustomPrompt="1"/>
          </p:nvPr>
        </p:nvSpPr>
        <p:spPr>
          <a:xfrm>
            <a:off x="854400" y="1823611"/>
            <a:ext cx="1689205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30" name="Espace réservé du texte 22"/>
          <p:cNvSpPr>
            <a:spLocks noGrp="1"/>
          </p:cNvSpPr>
          <p:nvPr>
            <p:ph type="body" sz="quarter" idx="32" hasCustomPrompt="1"/>
          </p:nvPr>
        </p:nvSpPr>
        <p:spPr>
          <a:xfrm>
            <a:off x="854400" y="2790787"/>
            <a:ext cx="1689205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31" name="Espace réservé du texte 22"/>
          <p:cNvSpPr>
            <a:spLocks noGrp="1"/>
          </p:cNvSpPr>
          <p:nvPr>
            <p:ph type="body" sz="quarter" idx="33" hasCustomPrompt="1"/>
          </p:nvPr>
        </p:nvSpPr>
        <p:spPr>
          <a:xfrm>
            <a:off x="854400" y="3757963"/>
            <a:ext cx="1689205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32" name="Espace réservé du texte 22"/>
          <p:cNvSpPr>
            <a:spLocks noGrp="1"/>
          </p:cNvSpPr>
          <p:nvPr>
            <p:ph type="body" sz="quarter" idx="34" hasCustomPrompt="1"/>
          </p:nvPr>
        </p:nvSpPr>
        <p:spPr>
          <a:xfrm>
            <a:off x="854400" y="4725139"/>
            <a:ext cx="1689205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33" name="Espace réservé du texte 22"/>
          <p:cNvSpPr>
            <a:spLocks noGrp="1"/>
          </p:cNvSpPr>
          <p:nvPr>
            <p:ph type="body" sz="quarter" idx="35" hasCustomPrompt="1"/>
          </p:nvPr>
        </p:nvSpPr>
        <p:spPr>
          <a:xfrm>
            <a:off x="854400" y="5692315"/>
            <a:ext cx="1689205" cy="768349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34" name="Freeform 5"/>
          <p:cNvSpPr>
            <a:spLocks/>
          </p:cNvSpPr>
          <p:nvPr/>
        </p:nvSpPr>
        <p:spPr bwMode="auto">
          <a:xfrm>
            <a:off x="854252" y="1025939"/>
            <a:ext cx="528000" cy="19200"/>
          </a:xfrm>
          <a:custGeom>
            <a:avLst/>
            <a:gdLst>
              <a:gd name="T0" fmla="*/ 0 w 3958"/>
              <a:gd name="T1" fmla="*/ 27 h 27"/>
              <a:gd name="T2" fmla="*/ 0 w 3958"/>
              <a:gd name="T3" fmla="*/ 27 h 27"/>
              <a:gd name="T4" fmla="*/ 3958 w 3958"/>
              <a:gd name="T5" fmla="*/ 27 h 27"/>
              <a:gd name="T6" fmla="*/ 3958 w 3958"/>
              <a:gd name="T7" fmla="*/ 0 h 27"/>
              <a:gd name="T8" fmla="*/ 0 w 3958"/>
              <a:gd name="T9" fmla="*/ 0 h 27"/>
              <a:gd name="T10" fmla="*/ 0 w 3958"/>
              <a:gd name="T11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58" h="27">
                <a:moveTo>
                  <a:pt x="0" y="27"/>
                </a:moveTo>
                <a:lnTo>
                  <a:pt x="0" y="27"/>
                </a:lnTo>
                <a:lnTo>
                  <a:pt x="3958" y="27"/>
                </a:lnTo>
                <a:lnTo>
                  <a:pt x="3958" y="0"/>
                </a:lnTo>
                <a:lnTo>
                  <a:pt x="0" y="0"/>
                </a:lnTo>
                <a:lnTo>
                  <a:pt x="0" y="27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/>
          </a:p>
        </p:txBody>
      </p:sp>
      <p:sp>
        <p:nvSpPr>
          <p:cNvPr id="35" name="Titre 34"/>
          <p:cNvSpPr>
            <a:spLocks noGrp="1"/>
          </p:cNvSpPr>
          <p:nvPr>
            <p:ph type="title" hasCustomPrompt="1"/>
          </p:nvPr>
        </p:nvSpPr>
        <p:spPr>
          <a:xfrm>
            <a:off x="854253" y="322313"/>
            <a:ext cx="10570340" cy="384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7" name="Espace réservé du texte 22"/>
          <p:cNvSpPr>
            <a:spLocks noGrp="1"/>
          </p:cNvSpPr>
          <p:nvPr>
            <p:ph type="body" sz="quarter" idx="37" hasCustomPrompt="1"/>
          </p:nvPr>
        </p:nvSpPr>
        <p:spPr>
          <a:xfrm>
            <a:off x="6983099" y="5971333"/>
            <a:ext cx="2063749" cy="667844"/>
          </a:xfrm>
        </p:spPr>
        <p:txBody>
          <a:bodyPr/>
          <a:lstStyle>
            <a:lvl1pPr marL="4233" indent="0">
              <a:lnSpc>
                <a:spcPct val="85000"/>
              </a:lnSpc>
              <a:spcAft>
                <a:spcPts val="267"/>
              </a:spcAft>
              <a:defRPr sz="1067">
                <a:solidFill>
                  <a:schemeClr val="accent1"/>
                </a:solidFill>
              </a:defRPr>
            </a:lvl1pPr>
            <a:lvl2pPr marL="4233" indent="0">
              <a:lnSpc>
                <a:spcPct val="85000"/>
              </a:lnSpc>
              <a:defRPr sz="1067" b="0">
                <a:solidFill>
                  <a:schemeClr val="accent1"/>
                </a:solidFill>
              </a:defRPr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15592233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rniè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98400" y="4437112"/>
            <a:ext cx="8995200" cy="1680187"/>
          </a:xfr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Aft>
                <a:spcPts val="0"/>
              </a:spcAft>
              <a:buNone/>
              <a:defRPr sz="1333">
                <a:solidFill>
                  <a:schemeClr val="accent3"/>
                </a:solidFill>
              </a:defRPr>
            </a:lvl1pPr>
            <a:lvl2pPr marL="0" indent="0" algn="ctr">
              <a:spcAft>
                <a:spcPts val="0"/>
              </a:spcAft>
              <a:buNone/>
              <a:defRPr b="0">
                <a:solidFill>
                  <a:schemeClr val="accent3"/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Prénom Nom</a:t>
            </a:r>
          </a:p>
          <a:p>
            <a:pPr lvl="1"/>
            <a:r>
              <a:rPr lang="fr-FR" dirty="0"/>
              <a:t>adresse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1599212" y="1892829"/>
            <a:ext cx="8993579" cy="1711259"/>
          </a:xfrm>
        </p:spPr>
        <p:txBody>
          <a:bodyPr anchor="b" anchorCtr="0"/>
          <a:lstStyle>
            <a:lvl1pPr algn="ctr">
              <a:defRPr sz="10133">
                <a:solidFill>
                  <a:schemeClr val="accent3"/>
                </a:solidFill>
                <a:latin typeface="Rawline ExtraBold" pitchFamily="2" charset="0"/>
              </a:defRPr>
            </a:lvl1pPr>
          </a:lstStyle>
          <a:p>
            <a:r>
              <a:rPr lang="fr-FR" dirty="0"/>
              <a:t>Merci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2" y="3956051"/>
            <a:ext cx="1439997" cy="310027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43E874B0-8AF7-4D92-BFDB-8B827EB0A83C}" type="datetime1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0" y="3956051"/>
            <a:ext cx="5035200" cy="19200"/>
          </a:xfrm>
          <a:custGeom>
            <a:avLst/>
            <a:gdLst>
              <a:gd name="T0" fmla="*/ 0 w 3958"/>
              <a:gd name="T1" fmla="*/ 27 h 27"/>
              <a:gd name="T2" fmla="*/ 0 w 3958"/>
              <a:gd name="T3" fmla="*/ 27 h 27"/>
              <a:gd name="T4" fmla="*/ 3958 w 3958"/>
              <a:gd name="T5" fmla="*/ 27 h 27"/>
              <a:gd name="T6" fmla="*/ 3958 w 3958"/>
              <a:gd name="T7" fmla="*/ 0 h 27"/>
              <a:gd name="T8" fmla="*/ 0 w 3958"/>
              <a:gd name="T9" fmla="*/ 0 h 27"/>
              <a:gd name="T10" fmla="*/ 0 w 3958"/>
              <a:gd name="T11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58" h="27">
                <a:moveTo>
                  <a:pt x="0" y="27"/>
                </a:moveTo>
                <a:lnTo>
                  <a:pt x="0" y="27"/>
                </a:lnTo>
                <a:lnTo>
                  <a:pt x="3958" y="27"/>
                </a:lnTo>
                <a:lnTo>
                  <a:pt x="3958" y="0"/>
                </a:lnTo>
                <a:lnTo>
                  <a:pt x="0" y="0"/>
                </a:lnTo>
                <a:lnTo>
                  <a:pt x="0" y="27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/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7156800" y="3956051"/>
            <a:ext cx="5035200" cy="19200"/>
          </a:xfrm>
          <a:custGeom>
            <a:avLst/>
            <a:gdLst>
              <a:gd name="T0" fmla="*/ 0 w 3958"/>
              <a:gd name="T1" fmla="*/ 27 h 27"/>
              <a:gd name="T2" fmla="*/ 0 w 3958"/>
              <a:gd name="T3" fmla="*/ 27 h 27"/>
              <a:gd name="T4" fmla="*/ 3958 w 3958"/>
              <a:gd name="T5" fmla="*/ 27 h 27"/>
              <a:gd name="T6" fmla="*/ 3958 w 3958"/>
              <a:gd name="T7" fmla="*/ 0 h 27"/>
              <a:gd name="T8" fmla="*/ 0 w 3958"/>
              <a:gd name="T9" fmla="*/ 0 h 27"/>
              <a:gd name="T10" fmla="*/ 0 w 3958"/>
              <a:gd name="T11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58" h="27">
                <a:moveTo>
                  <a:pt x="0" y="27"/>
                </a:moveTo>
                <a:lnTo>
                  <a:pt x="0" y="27"/>
                </a:lnTo>
                <a:lnTo>
                  <a:pt x="3958" y="27"/>
                </a:lnTo>
                <a:lnTo>
                  <a:pt x="3958" y="0"/>
                </a:lnTo>
                <a:lnTo>
                  <a:pt x="0" y="0"/>
                </a:lnTo>
                <a:lnTo>
                  <a:pt x="0" y="27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15174835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rnièr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/>
          </p:cNvSpPr>
          <p:nvPr/>
        </p:nvSpPr>
        <p:spPr bwMode="auto">
          <a:xfrm>
            <a:off x="0" y="3343837"/>
            <a:ext cx="12192000" cy="19200"/>
          </a:xfrm>
          <a:custGeom>
            <a:avLst/>
            <a:gdLst>
              <a:gd name="T0" fmla="*/ 0 w 3958"/>
              <a:gd name="T1" fmla="*/ 27 h 27"/>
              <a:gd name="T2" fmla="*/ 0 w 3958"/>
              <a:gd name="T3" fmla="*/ 27 h 27"/>
              <a:gd name="T4" fmla="*/ 3958 w 3958"/>
              <a:gd name="T5" fmla="*/ 27 h 27"/>
              <a:gd name="T6" fmla="*/ 3958 w 3958"/>
              <a:gd name="T7" fmla="*/ 0 h 27"/>
              <a:gd name="T8" fmla="*/ 0 w 3958"/>
              <a:gd name="T9" fmla="*/ 0 h 27"/>
              <a:gd name="T10" fmla="*/ 0 w 3958"/>
              <a:gd name="T11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58" h="27">
                <a:moveTo>
                  <a:pt x="0" y="27"/>
                </a:moveTo>
                <a:lnTo>
                  <a:pt x="0" y="27"/>
                </a:lnTo>
                <a:lnTo>
                  <a:pt x="3958" y="27"/>
                </a:lnTo>
                <a:lnTo>
                  <a:pt x="3958" y="0"/>
                </a:lnTo>
                <a:lnTo>
                  <a:pt x="0" y="0"/>
                </a:lnTo>
                <a:lnTo>
                  <a:pt x="0" y="27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fr-FR" sz="240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/>
          <a:p>
            <a:fld id="{A763DCF7-4402-4253-B8C4-11E4A6F97E1F}" type="datetime1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752815" y="3236979"/>
            <a:ext cx="2686372" cy="52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4927599" y="2531037"/>
            <a:ext cx="2336803" cy="1003193"/>
          </a:xfrm>
        </p:spPr>
        <p:txBody>
          <a:bodyPr anchor="b" anchorCtr="0"/>
          <a:lstStyle>
            <a:lvl1pPr algn="ctr">
              <a:defRPr sz="6000">
                <a:solidFill>
                  <a:schemeClr val="accent3"/>
                </a:solidFill>
                <a:latin typeface="Rawline ExtraBold" pitchFamily="2" charset="0"/>
              </a:defRPr>
            </a:lvl1pPr>
          </a:lstStyle>
          <a:p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24579287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rnièr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pour une image  10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0" y="-13869"/>
            <a:ext cx="12192000" cy="6871868"/>
          </a:xfrm>
          <a:solidFill>
            <a:schemeClr val="bg1">
              <a:lumMod val="85000"/>
            </a:schemeClr>
          </a:solidFill>
        </p:spPr>
        <p:txBody>
          <a:bodyPr tIns="1260000" anchor="ctr" anchorCtr="0"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aseline="0">
                <a:solidFill>
                  <a:schemeClr val="accent3"/>
                </a:solidFill>
              </a:defRPr>
            </a:lvl1pPr>
          </a:lstStyle>
          <a:p>
            <a:r>
              <a:rPr lang="fr-FR" noProof="0" dirty="0"/>
              <a:t>Sélectionner l’icône pour insérer une image, puis disposer l’image en arrière plan </a:t>
            </a:r>
            <a:br>
              <a:rPr lang="fr-FR" noProof="0" dirty="0"/>
            </a:br>
            <a:r>
              <a:rPr lang="fr-FR" noProof="0" dirty="0"/>
              <a:t>(Sélectionner l’image avec le bouton droit de la souris / Mettre à l’arrière plan)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03446" y="5223531"/>
            <a:ext cx="4164565" cy="1634469"/>
          </a:xfrm>
          <a:noFill/>
        </p:spPr>
        <p:txBody>
          <a:bodyPr wrap="square" lIns="0" tIns="0" rIns="0" bIns="0">
            <a:noAutofit/>
          </a:bodyPr>
          <a:lstStyle>
            <a:lvl1pPr marL="0" indent="0" algn="l">
              <a:spcAft>
                <a:spcPts val="0"/>
              </a:spcAft>
              <a:buNone/>
              <a:defRPr sz="1333">
                <a:solidFill>
                  <a:schemeClr val="bg1"/>
                </a:solidFill>
              </a:defRPr>
            </a:lvl1pPr>
            <a:lvl2pPr marL="0" indent="0" algn="l">
              <a:spcAft>
                <a:spcPts val="0"/>
              </a:spcAft>
              <a:buNone/>
              <a:defRPr b="0">
                <a:solidFill>
                  <a:schemeClr val="bg1"/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Prénom Nom</a:t>
            </a:r>
          </a:p>
          <a:p>
            <a:pPr lvl="1"/>
            <a:r>
              <a:rPr lang="fr-FR" dirty="0"/>
              <a:t>adresse</a:t>
            </a:r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>
          <a:xfrm>
            <a:off x="941906" y="1027663"/>
            <a:ext cx="4241993" cy="2962671"/>
          </a:xfrm>
        </p:spPr>
        <p:txBody>
          <a:bodyPr anchor="b" anchorCtr="0"/>
          <a:lstStyle>
            <a:lvl1pPr algn="l">
              <a:defRPr sz="10133">
                <a:solidFill>
                  <a:schemeClr val="bg1"/>
                </a:solidFill>
                <a:latin typeface="Rawline ExtraBold" pitchFamily="2" charset="0"/>
              </a:defRPr>
            </a:lvl1pPr>
          </a:lstStyle>
          <a:p>
            <a:r>
              <a:rPr lang="fr-FR" dirty="0"/>
              <a:t>Merci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-1" y="6738000"/>
            <a:ext cx="240000" cy="120000"/>
          </a:xfrm>
        </p:spPr>
        <p:txBody>
          <a:bodyPr/>
          <a:lstStyle/>
          <a:p>
            <a:fld id="{60BB5601-7E6B-4069-BE09-F7A36651E83E}" type="datetime1">
              <a:rPr lang="fr-FR" smtClean="0"/>
              <a:t>14/12/2023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-1" y="6738000"/>
            <a:ext cx="240000" cy="120000"/>
          </a:xfrm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-1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973144" y="4810995"/>
            <a:ext cx="19200" cy="2047005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1103445" y="4810995"/>
            <a:ext cx="1440000" cy="312000"/>
          </a:xfrm>
          <a:blipFill>
            <a:blip r:embed="rId2"/>
            <a:stretch>
              <a:fillRect/>
            </a:stretch>
          </a:blip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2359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74106-F6A0-42B8-8FD4-B54EB6A4672D}" type="datetime1">
              <a:rPr lang="fr-FR" smtClean="0"/>
              <a:t>14/12/2023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098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A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pour une image  4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" r="108"/>
          <a:stretch>
            <a:fillRect/>
          </a:stretch>
        </p:blipFill>
        <p:spPr bwMode="gray">
          <a:xfrm>
            <a:off x="0" y="-600"/>
            <a:ext cx="12192000" cy="6859200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696000" y="1325827"/>
            <a:ext cx="4800000" cy="1635820"/>
          </a:xfr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10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/>
              <a:t>00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D588-5198-4228-BCF1-9FC11288995B}" type="datetime1">
              <a:rPr lang="fr-FR" smtClean="0"/>
              <a:t>14/12/2023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1296000" y="2660914"/>
            <a:ext cx="9600000" cy="1066023"/>
          </a:xfrm>
        </p:spPr>
        <p:txBody>
          <a:bodyPr anchor="b" anchorCtr="0"/>
          <a:lstStyle>
            <a:lvl1pPr marL="4233" indent="0" algn="ctr">
              <a:lnSpc>
                <a:spcPct val="85000"/>
              </a:lnSpc>
              <a:spcAft>
                <a:spcPts val="0"/>
              </a:spcAft>
              <a:defRPr sz="3467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/>
              <a:t>Titre de chapitre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6" hasCustomPrompt="1"/>
          </p:nvPr>
        </p:nvSpPr>
        <p:spPr>
          <a:xfrm>
            <a:off x="5023085" y="3842759"/>
            <a:ext cx="2145836" cy="452359"/>
          </a:xfrm>
          <a:solidFill>
            <a:schemeClr val="bg1"/>
          </a:solidFill>
        </p:spPr>
        <p:txBody>
          <a:bodyPr wrap="none" lIns="288000" tIns="36000" rIns="288000" bIns="36000">
            <a:spAutoFit/>
          </a:bodyPr>
          <a:lstStyle>
            <a:lvl1pPr marL="4233" indent="0" algn="ctr">
              <a:spcAft>
                <a:spcPts val="0"/>
              </a:spcAft>
              <a:defRPr sz="2467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8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6086400" y="0"/>
            <a:ext cx="19200" cy="137280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6086400" y="4712400"/>
            <a:ext cx="19200" cy="214560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752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 B f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738000"/>
            <a:ext cx="240000" cy="120000"/>
          </a:xfrm>
          <a:ln>
            <a:solidFill>
              <a:schemeClr val="bg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392000" y="1325827"/>
            <a:ext cx="4800000" cy="1635820"/>
          </a:xfrm>
          <a:noFill/>
        </p:spPr>
        <p:txBody>
          <a:bodyPr wrap="square" lIns="0" tIns="0" rIns="0" bIns="0" anchor="ctr" anchorCtr="0">
            <a:noAutofit/>
          </a:bodyPr>
          <a:lstStyle>
            <a:lvl1pPr algn="ctr">
              <a:defRPr sz="10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 dirty="0"/>
              <a:t>00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4D7E-7F2D-4C1B-8AF2-1E331B189FF9}" type="datetime1">
              <a:rPr lang="fr-FR" smtClean="0"/>
              <a:t>14/12/2023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7392000" y="2660914"/>
            <a:ext cx="4800000" cy="1066023"/>
          </a:xfrm>
        </p:spPr>
        <p:txBody>
          <a:bodyPr anchor="b" anchorCtr="0"/>
          <a:lstStyle>
            <a:lvl1pPr marL="4233" indent="0" algn="ctr">
              <a:lnSpc>
                <a:spcPct val="85000"/>
              </a:lnSpc>
              <a:spcAft>
                <a:spcPts val="0"/>
              </a:spcAft>
              <a:defRPr sz="3467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/>
              <a:t>Titre de chapitre</a:t>
            </a:r>
            <a:br>
              <a:rPr lang="fr-FR"/>
            </a:br>
            <a:r>
              <a:rPr lang="fr-FR"/>
              <a:t>sur deux lignes</a:t>
            </a:r>
            <a:endParaRPr lang="fr-FR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19084" y="3842759"/>
            <a:ext cx="2145836" cy="452359"/>
          </a:xfrm>
          <a:solidFill>
            <a:schemeClr val="bg1"/>
          </a:solidFill>
        </p:spPr>
        <p:txBody>
          <a:bodyPr wrap="none" lIns="288000" tIns="36000" rIns="288000" bIns="36000">
            <a:spAutoFit/>
          </a:bodyPr>
          <a:lstStyle>
            <a:lvl1pPr marL="4233" indent="0" algn="ctr">
              <a:spcAft>
                <a:spcPts val="0"/>
              </a:spcAft>
              <a:defRPr sz="2467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9782400" y="0"/>
            <a:ext cx="19200" cy="137280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9782400" y="4712400"/>
            <a:ext cx="19200" cy="2145600"/>
          </a:xfrm>
          <a:solidFill>
            <a:schemeClr val="bg1"/>
          </a:solidFill>
        </p:spPr>
        <p:txBody>
          <a:bodyPr anchor="ctr" anchorCtr="0"/>
          <a:lstStyle>
            <a:lvl1pPr marL="0" indent="0"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47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image" Target="../media/image16.png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854253" y="322314"/>
            <a:ext cx="10570340" cy="10424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623393" y="1460783"/>
            <a:ext cx="10801200" cy="48005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6738000"/>
            <a:ext cx="240000" cy="120000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6484EFF6-217B-4C6E-BBE8-54B2C643FAEC}" type="datetime1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854400" y="0"/>
            <a:ext cx="11337600" cy="288032"/>
          </a:xfrm>
          <a:prstGeom prst="rect">
            <a:avLst/>
          </a:prstGeom>
          <a:ln>
            <a:noFill/>
          </a:ln>
        </p:spPr>
        <p:txBody>
          <a:bodyPr vert="horz" lIns="0" tIns="108000" rIns="126000" bIns="0" rtlCol="0" anchor="t" anchorCtr="0">
            <a:no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1818159" y="6453189"/>
            <a:ext cx="373843" cy="40481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0F59AE8-3D1E-413E-BF9B-9AA5E7D334B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Connecteur droit 8"/>
          <p:cNvCxnSpPr/>
          <p:nvPr/>
        </p:nvCxnSpPr>
        <p:spPr>
          <a:xfrm>
            <a:off x="3611" y="6701512"/>
            <a:ext cx="11712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149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5194" indent="0" algn="l" defTabSz="1219170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Font typeface="Arial" pitchFamily="34" charset="0"/>
        <a:buNone/>
        <a:defRPr sz="2067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234945" indent="0" algn="l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333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11661" algn="l" defTabSz="1219170" rtl="0" eaLnBrk="1" latinLnBrk="0" hangingPunct="1">
        <a:lnSpc>
          <a:spcPct val="100000"/>
        </a:lnSpc>
        <a:spcBef>
          <a:spcPts val="0"/>
        </a:spcBef>
        <a:buClrTx/>
        <a:buSzPct val="100000"/>
        <a:buFont typeface="Rawline Black" pitchFamily="2" charset="0"/>
        <a:buChar char="—"/>
        <a:defRPr sz="1333" b="1" kern="1200">
          <a:solidFill>
            <a:schemeClr val="accent1"/>
          </a:solidFill>
          <a:latin typeface="+mn-lt"/>
          <a:ea typeface="+mn-ea"/>
          <a:cs typeface="+mn-cs"/>
        </a:defRPr>
      </a:lvl3pPr>
      <a:lvl4pPr marL="235194" indent="0" algn="l" defTabSz="1219170" rtl="0" eaLnBrk="1" latinLnBrk="0" hangingPunct="1">
        <a:lnSpc>
          <a:spcPct val="100000"/>
        </a:lnSpc>
        <a:spcBef>
          <a:spcPts val="0"/>
        </a:spcBef>
        <a:buSzPct val="100000"/>
        <a:buFont typeface="Rawline Black" pitchFamily="2" charset="0"/>
        <a:buNone/>
        <a:defRPr sz="1333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599985" indent="-211661" algn="l" defTabSz="121917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SzPct val="100000"/>
        <a:buFont typeface="Rawline Black" pitchFamily="2" charset="0"/>
        <a:buChar char="—"/>
        <a:defRPr sz="1333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599985" indent="0" algn="l" defTabSz="1219170" rtl="0" eaLnBrk="1" latinLnBrk="0" hangingPunct="1">
        <a:spcBef>
          <a:spcPts val="0"/>
        </a:spcBef>
        <a:buFont typeface="Arial" pitchFamily="34" charset="0"/>
        <a:buNone/>
        <a:defRPr sz="1333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599985" indent="0" algn="l" defTabSz="1219170" rtl="0" eaLnBrk="1" latinLnBrk="0" hangingPunct="1">
        <a:spcBef>
          <a:spcPts val="0"/>
        </a:spcBef>
        <a:buFont typeface="Arial" pitchFamily="34" charset="0"/>
        <a:buNone/>
        <a:defRPr sz="1067" kern="1200">
          <a:solidFill>
            <a:schemeClr val="tx1"/>
          </a:solidFill>
          <a:latin typeface="+mn-lt"/>
          <a:ea typeface="+mn-ea"/>
          <a:cs typeface="+mn-cs"/>
        </a:defRPr>
      </a:lvl7pPr>
      <a:lvl8pPr marL="599985" indent="0" algn="l" defTabSz="1219170" rtl="0" eaLnBrk="1" latinLnBrk="0" hangingPunct="1">
        <a:spcBef>
          <a:spcPts val="0"/>
        </a:spcBef>
        <a:buFont typeface="Arial" pitchFamily="34" charset="0"/>
        <a:buNone/>
        <a:defRPr sz="1067" kern="1200">
          <a:solidFill>
            <a:schemeClr val="tx1"/>
          </a:solidFill>
          <a:latin typeface="+mn-lt"/>
          <a:ea typeface="+mn-ea"/>
          <a:cs typeface="+mn-cs"/>
        </a:defRPr>
      </a:lvl8pPr>
      <a:lvl9pPr marL="599985" indent="0" algn="l" defTabSz="1219170" rtl="0" eaLnBrk="1" latinLnBrk="0" hangingPunct="1">
        <a:spcBef>
          <a:spcPts val="0"/>
        </a:spcBef>
        <a:buFont typeface="Arial" pitchFamily="34" charset="0"/>
        <a:buNone/>
        <a:defRPr sz="10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854253" y="322314"/>
            <a:ext cx="10570340" cy="10424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623393" y="1460783"/>
            <a:ext cx="10801200" cy="48005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6738000"/>
            <a:ext cx="240000" cy="120000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20615D5-1C0A-4231-9D4D-F9CB5BC14BA7}" type="datetime1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854400" y="0"/>
            <a:ext cx="11337600" cy="288032"/>
          </a:xfrm>
          <a:prstGeom prst="rect">
            <a:avLst/>
          </a:prstGeom>
          <a:ln>
            <a:noFill/>
          </a:ln>
        </p:spPr>
        <p:txBody>
          <a:bodyPr vert="horz" lIns="0" tIns="108000" rIns="126000" bIns="0" rtlCol="0" anchor="t" anchorCtr="0">
            <a:no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1818159" y="6453189"/>
            <a:ext cx="373843" cy="40481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1200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611" y="6701512"/>
            <a:ext cx="1171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02" y="6581910"/>
            <a:ext cx="1377596" cy="23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2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35194" indent="0" algn="l" defTabSz="1219170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Font typeface="Arial" pitchFamily="34" charset="0"/>
        <a:buNone/>
        <a:defRPr sz="2067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234945" indent="0" algn="l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333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11661" algn="l" defTabSz="1219170" rtl="0" eaLnBrk="1" latinLnBrk="0" hangingPunct="1">
        <a:lnSpc>
          <a:spcPct val="100000"/>
        </a:lnSpc>
        <a:spcBef>
          <a:spcPts val="0"/>
        </a:spcBef>
        <a:buClrTx/>
        <a:buSzPct val="100000"/>
        <a:buFont typeface="Rawline Black" pitchFamily="2" charset="0"/>
        <a:buChar char="—"/>
        <a:defRPr sz="1333" b="1" kern="1200">
          <a:solidFill>
            <a:schemeClr val="accent2"/>
          </a:solidFill>
          <a:latin typeface="+mn-lt"/>
          <a:ea typeface="+mn-ea"/>
          <a:cs typeface="+mn-cs"/>
        </a:defRPr>
      </a:lvl3pPr>
      <a:lvl4pPr marL="235194" indent="0" algn="l" defTabSz="1219170" rtl="0" eaLnBrk="1" latinLnBrk="0" hangingPunct="1">
        <a:lnSpc>
          <a:spcPct val="100000"/>
        </a:lnSpc>
        <a:spcBef>
          <a:spcPts val="0"/>
        </a:spcBef>
        <a:buSzPct val="100000"/>
        <a:buFont typeface="Rawline Black" pitchFamily="2" charset="0"/>
        <a:buNone/>
        <a:defRPr sz="1333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599985" indent="-211661" algn="l" defTabSz="1219170" rtl="0" eaLnBrk="1" latinLnBrk="0" hangingPunct="1">
        <a:lnSpc>
          <a:spcPct val="100000"/>
        </a:lnSpc>
        <a:spcBef>
          <a:spcPts val="0"/>
        </a:spcBef>
        <a:buClr>
          <a:schemeClr val="accent2"/>
        </a:buClr>
        <a:buSzPct val="100000"/>
        <a:buFont typeface="Rawline Black" pitchFamily="2" charset="0"/>
        <a:buChar char="—"/>
        <a:defRPr sz="1333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599985" indent="0" algn="l" defTabSz="1219170" rtl="0" eaLnBrk="1" latinLnBrk="0" hangingPunct="1">
        <a:spcBef>
          <a:spcPts val="0"/>
        </a:spcBef>
        <a:buFont typeface="Arial" pitchFamily="34" charset="0"/>
        <a:buNone/>
        <a:defRPr sz="1333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599985" indent="0" algn="l" defTabSz="1219170" rtl="0" eaLnBrk="1" latinLnBrk="0" hangingPunct="1">
        <a:spcBef>
          <a:spcPts val="0"/>
        </a:spcBef>
        <a:buFont typeface="Arial" pitchFamily="34" charset="0"/>
        <a:buNone/>
        <a:defRPr sz="1067" kern="1200">
          <a:solidFill>
            <a:schemeClr val="tx1"/>
          </a:solidFill>
          <a:latin typeface="+mn-lt"/>
          <a:ea typeface="+mn-ea"/>
          <a:cs typeface="+mn-cs"/>
        </a:defRPr>
      </a:lvl7pPr>
      <a:lvl8pPr marL="599985" indent="0" algn="l" defTabSz="1219170" rtl="0" eaLnBrk="1" latinLnBrk="0" hangingPunct="1">
        <a:spcBef>
          <a:spcPts val="0"/>
        </a:spcBef>
        <a:buFont typeface="Arial" pitchFamily="34" charset="0"/>
        <a:buNone/>
        <a:defRPr sz="1067" kern="1200">
          <a:solidFill>
            <a:schemeClr val="tx1"/>
          </a:solidFill>
          <a:latin typeface="+mn-lt"/>
          <a:ea typeface="+mn-ea"/>
          <a:cs typeface="+mn-cs"/>
        </a:defRPr>
      </a:lvl8pPr>
      <a:lvl9pPr marL="599985" indent="0" algn="l" defTabSz="1219170" rtl="0" eaLnBrk="1" latinLnBrk="0" hangingPunct="1">
        <a:spcBef>
          <a:spcPts val="0"/>
        </a:spcBef>
        <a:buFont typeface="Arial" pitchFamily="34" charset="0"/>
        <a:buNone/>
        <a:defRPr sz="10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854253" y="322314"/>
            <a:ext cx="10570340" cy="10424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623393" y="1460783"/>
            <a:ext cx="10801200" cy="480053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  <a:p>
            <a:pPr lvl="5"/>
            <a:r>
              <a:rPr lang="fr-FR" noProof="0" dirty="0"/>
              <a:t>Texte de niveau 6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6738000"/>
            <a:ext cx="240000" cy="120000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33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435712D8-B83B-41AE-A1F5-A7C7C291ED91}" type="datetime1">
              <a:rPr lang="fr-FR" smtClean="0"/>
              <a:t>14/12/2023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854400" y="0"/>
            <a:ext cx="11337600" cy="288032"/>
          </a:xfrm>
          <a:prstGeom prst="rect">
            <a:avLst/>
          </a:prstGeom>
          <a:ln>
            <a:noFill/>
          </a:ln>
        </p:spPr>
        <p:txBody>
          <a:bodyPr vert="horz" lIns="0" tIns="108000" rIns="126000" bIns="0" rtlCol="0" anchor="t" anchorCtr="0">
            <a:noAutofit/>
          </a:bodyPr>
          <a:lstStyle>
            <a:lvl1pPr algn="r">
              <a:defRPr sz="1000">
                <a:solidFill>
                  <a:schemeClr val="accent3"/>
                </a:solidFill>
              </a:defRPr>
            </a:lvl1pPr>
          </a:lstStyle>
          <a:p>
            <a:r>
              <a:rPr lang="fr-FR"/>
              <a:t>Titrisation des risques automobiles - Présentation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1818159" y="6453189"/>
            <a:ext cx="373843" cy="40481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3611" y="6701512"/>
            <a:ext cx="11712000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202" y="6581910"/>
            <a:ext cx="1377596" cy="23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7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</p:sldLayoutIdLst>
  <p:hf hd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667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35194" indent="0" algn="l" defTabSz="1219170" rtl="0" eaLnBrk="1" latinLnBrk="0" hangingPunct="1">
        <a:lnSpc>
          <a:spcPct val="100000"/>
        </a:lnSpc>
        <a:spcBef>
          <a:spcPts val="0"/>
        </a:spcBef>
        <a:spcAft>
          <a:spcPts val="2400"/>
        </a:spcAft>
        <a:buFont typeface="Arial" pitchFamily="34" charset="0"/>
        <a:buNone/>
        <a:defRPr sz="2067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234945" indent="0" algn="l" defTabSz="1219170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333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235194" indent="-211661" algn="l" defTabSz="1219170" rtl="0" eaLnBrk="1" latinLnBrk="0" hangingPunct="1">
        <a:lnSpc>
          <a:spcPct val="100000"/>
        </a:lnSpc>
        <a:spcBef>
          <a:spcPts val="0"/>
        </a:spcBef>
        <a:buClrTx/>
        <a:buSzPct val="100000"/>
        <a:buFont typeface="Rawline Black" pitchFamily="2" charset="0"/>
        <a:buChar char="—"/>
        <a:defRPr sz="1333" b="1" kern="1200">
          <a:solidFill>
            <a:schemeClr val="accent3"/>
          </a:solidFill>
          <a:latin typeface="+mn-lt"/>
          <a:ea typeface="+mn-ea"/>
          <a:cs typeface="+mn-cs"/>
        </a:defRPr>
      </a:lvl3pPr>
      <a:lvl4pPr marL="235194" indent="0" algn="l" defTabSz="1219170" rtl="0" eaLnBrk="1" latinLnBrk="0" hangingPunct="1">
        <a:lnSpc>
          <a:spcPct val="100000"/>
        </a:lnSpc>
        <a:spcBef>
          <a:spcPts val="0"/>
        </a:spcBef>
        <a:buSzPct val="100000"/>
        <a:buFont typeface="Rawline Black" pitchFamily="2" charset="0"/>
        <a:buNone/>
        <a:defRPr sz="1333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599985" indent="-211661" algn="l" defTabSz="1219170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SzPct val="100000"/>
        <a:buFont typeface="Rawline Black" pitchFamily="2" charset="0"/>
        <a:buChar char="—"/>
        <a:defRPr sz="1333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599985" indent="0" algn="l" defTabSz="1219170" rtl="0" eaLnBrk="1" latinLnBrk="0" hangingPunct="1">
        <a:spcBef>
          <a:spcPts val="0"/>
        </a:spcBef>
        <a:buFont typeface="Arial" pitchFamily="34" charset="0"/>
        <a:buNone/>
        <a:defRPr sz="1333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599985" indent="0" algn="l" defTabSz="1219170" rtl="0" eaLnBrk="1" latinLnBrk="0" hangingPunct="1">
        <a:spcBef>
          <a:spcPts val="0"/>
        </a:spcBef>
        <a:buFont typeface="Arial" pitchFamily="34" charset="0"/>
        <a:buNone/>
        <a:defRPr sz="1067" kern="1200">
          <a:solidFill>
            <a:schemeClr val="tx1"/>
          </a:solidFill>
          <a:latin typeface="+mn-lt"/>
          <a:ea typeface="+mn-ea"/>
          <a:cs typeface="+mn-cs"/>
        </a:defRPr>
      </a:lvl7pPr>
      <a:lvl8pPr marL="599985" indent="0" algn="l" defTabSz="1219170" rtl="0" eaLnBrk="1" latinLnBrk="0" hangingPunct="1">
        <a:spcBef>
          <a:spcPts val="0"/>
        </a:spcBef>
        <a:buFont typeface="Arial" pitchFamily="34" charset="0"/>
        <a:buNone/>
        <a:defRPr sz="1067" kern="1200">
          <a:solidFill>
            <a:schemeClr val="tx1"/>
          </a:solidFill>
          <a:latin typeface="+mn-lt"/>
          <a:ea typeface="+mn-ea"/>
          <a:cs typeface="+mn-cs"/>
        </a:defRPr>
      </a:lvl8pPr>
      <a:lvl9pPr marL="599985" indent="0" algn="l" defTabSz="1219170" rtl="0" eaLnBrk="1" latinLnBrk="0" hangingPunct="1">
        <a:spcBef>
          <a:spcPts val="0"/>
        </a:spcBef>
        <a:buFont typeface="Arial" pitchFamily="34" charset="0"/>
        <a:buNone/>
        <a:defRPr sz="10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rtemis.bm/deal-directory/horse-capital-i-dac/" TargetMode="External"/><Relationship Id="rId3" Type="http://schemas.openxmlformats.org/officeDocument/2006/relationships/hyperlink" Target="https://www.artemis.bm/deal-directory/fcc-sparc-2005/" TargetMode="External"/><Relationship Id="rId7" Type="http://schemas.openxmlformats.org/officeDocument/2006/relationships/hyperlink" Target="https://www.fitchratings.com/research/insurance/no-rating-impact-on-sparc-europe-senior-from-upcoming-reinsurance-treaties-renewal-30-05-2008" TargetMode="External"/><Relationship Id="rId2" Type="http://schemas.openxmlformats.org/officeDocument/2006/relationships/hyperlink" Target="https://www.artemis.bm/deal-directory/fcc-sparc-2007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revueassurances.ca/wp-content/uploads/2016/08/2016_83_no1_2_Djelassi.pdf" TargetMode="External"/><Relationship Id="rId5" Type="http://schemas.openxmlformats.org/officeDocument/2006/relationships/hyperlink" Target="https://cdn.axa.com/www-axa-com%2F6bb525d6-d5fe-473c-921a-e78e0d4864ed_axa_pr_20051103.pdf" TargetMode="External"/><Relationship Id="rId4" Type="http://schemas.openxmlformats.org/officeDocument/2006/relationships/hyperlink" Target="https://cdn.axa.com/www-axa-com%2F2ccaa46c-3f0b-488a-b348-f67396a96082_axa_pr_20070604_2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>
            <a:extLst>
              <a:ext uri="{FF2B5EF4-FFF2-40B4-BE49-F238E27FC236}">
                <a16:creationId xmlns:a16="http://schemas.microsoft.com/office/drawing/2014/main" id="{50016AB6-47A1-263E-4174-95952B54E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4982" y="4406842"/>
            <a:ext cx="942035" cy="277824"/>
          </a:xfrm>
        </p:spPr>
        <p:txBody>
          <a:bodyPr/>
          <a:lstStyle/>
          <a:p>
            <a:r>
              <a:rPr lang="fr-FR" dirty="0"/>
              <a:t>Projet ERM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2B199E0-AD1F-0F6E-BF8F-1DD3B500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1" y="3243702"/>
            <a:ext cx="11142136" cy="1163140"/>
          </a:xfrm>
        </p:spPr>
        <p:txBody>
          <a:bodyPr/>
          <a:lstStyle/>
          <a:p>
            <a:r>
              <a:rPr lang="fr-FR" sz="5400" dirty="0"/>
              <a:t>Titrisation </a:t>
            </a:r>
            <a:br>
              <a:rPr lang="fr-FR" sz="5400" dirty="0"/>
            </a:br>
            <a:r>
              <a:rPr lang="fr-FR" sz="5400" dirty="0"/>
              <a:t>des risques automobiles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EB7497-7EB4-7963-639A-1975F2C0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2A45A2-EC9F-7B1C-B0CC-2F030555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1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EAC0A43-D538-F627-57B1-BCFBFFCFE773}"/>
              </a:ext>
            </a:extLst>
          </p:cNvPr>
          <p:cNvSpPr txBox="1"/>
          <p:nvPr/>
        </p:nvSpPr>
        <p:spPr>
          <a:xfrm>
            <a:off x="119999" y="5537671"/>
            <a:ext cx="6101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2060"/>
                </a:solidFill>
                <a:latin typeface="Rawline ExtraBold"/>
              </a:rPr>
              <a:t>Aissatou Ndoye</a:t>
            </a:r>
          </a:p>
          <a:p>
            <a:r>
              <a:rPr lang="fr-FR" dirty="0">
                <a:solidFill>
                  <a:srgbClr val="002060"/>
                </a:solidFill>
                <a:latin typeface="Rawline ExtraBold"/>
              </a:rPr>
              <a:t>Anne-Sophie </a:t>
            </a:r>
            <a:r>
              <a:rPr lang="fr-FR" dirty="0" err="1">
                <a:solidFill>
                  <a:srgbClr val="002060"/>
                </a:solidFill>
                <a:latin typeface="Rawline ExtraBold"/>
              </a:rPr>
              <a:t>Moussinga</a:t>
            </a:r>
            <a:endParaRPr lang="fr-FR" dirty="0">
              <a:solidFill>
                <a:srgbClr val="002060"/>
              </a:solidFill>
              <a:latin typeface="Rawline ExtraBold"/>
            </a:endParaRPr>
          </a:p>
          <a:p>
            <a:r>
              <a:rPr lang="fr-FR" dirty="0">
                <a:solidFill>
                  <a:srgbClr val="002060"/>
                </a:solidFill>
                <a:latin typeface="Rawline ExtraBold"/>
              </a:rPr>
              <a:t>Maximilien Genton</a:t>
            </a:r>
          </a:p>
          <a:p>
            <a:r>
              <a:rPr lang="fr-FR" dirty="0">
                <a:solidFill>
                  <a:srgbClr val="002060"/>
                </a:solidFill>
                <a:latin typeface="Rawline ExtraBold"/>
              </a:rPr>
              <a:t>Sylvain Person</a:t>
            </a:r>
          </a:p>
        </p:txBody>
      </p:sp>
    </p:spTree>
    <p:extLst>
      <p:ext uri="{BB962C8B-B14F-4D97-AF65-F5344CB8AC3E}">
        <p14:creationId xmlns:p14="http://schemas.microsoft.com/office/powerpoint/2010/main" val="307917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E576922-1BC4-22ED-3CDA-E2F553CB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61FE82-3956-056D-FEDD-3C8F6D82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10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FBE1535-5478-25B8-C543-97E6AE5B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03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7C49E0-044C-110F-5F53-291CAC9710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5600" y="2428635"/>
            <a:ext cx="9600000" cy="1066023"/>
          </a:xfrm>
        </p:spPr>
        <p:txBody>
          <a:bodyPr/>
          <a:lstStyle/>
          <a:p>
            <a:r>
              <a:rPr lang="fr-FR" dirty="0"/>
              <a:t>Exemple de titrisation : AXA 2007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6FA159F-97C2-995F-1A63-BE991FE63C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29824" y="3720327"/>
            <a:ext cx="3113152" cy="688256"/>
          </a:xfrm>
        </p:spPr>
        <p:txBody>
          <a:bodyPr/>
          <a:lstStyle/>
          <a:p>
            <a:r>
              <a:rPr lang="fr-FR" sz="2000" dirty="0"/>
              <a:t>Titrisation </a:t>
            </a:r>
          </a:p>
          <a:p>
            <a:r>
              <a:rPr lang="fr-FR" sz="2000" dirty="0"/>
              <a:t>des risques automobiles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74AE897-8EC2-6726-0FB1-2906B200D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BF9CA3E-5A0D-9AAC-CE67-F694D95B51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50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11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Titrisation des risques automobiles - Présentation</a:t>
            </a:r>
          </a:p>
        </p:txBody>
      </p:sp>
      <p:sp>
        <p:nvSpPr>
          <p:cNvPr id="34" name="Forme libre 3">
            <a:extLst>
              <a:ext uri="{FF2B5EF4-FFF2-40B4-BE49-F238E27FC236}">
                <a16:creationId xmlns:a16="http://schemas.microsoft.com/office/drawing/2014/main" id="{4549597A-E6B7-EE70-9EBD-4678C3B3C3A9}"/>
              </a:ext>
            </a:extLst>
          </p:cNvPr>
          <p:cNvSpPr/>
          <p:nvPr/>
        </p:nvSpPr>
        <p:spPr bwMode="gray">
          <a:xfrm rot="10800000" flipV="1">
            <a:off x="331979" y="563292"/>
            <a:ext cx="435429" cy="384000"/>
          </a:xfrm>
          <a:custGeom>
            <a:avLst/>
            <a:gdLst>
              <a:gd name="connsiteX0" fmla="*/ 1522801 w 1522801"/>
              <a:gd name="connsiteY0" fmla="*/ 999001 h 1522801"/>
              <a:gd name="connsiteX1" fmla="*/ 625943 w 1522801"/>
              <a:gd name="connsiteY1" fmla="*/ 5159 h 1522801"/>
              <a:gd name="connsiteX2" fmla="*/ 523801 w 1522801"/>
              <a:gd name="connsiteY2" fmla="*/ 0 h 1522801"/>
              <a:gd name="connsiteX3" fmla="*/ 523801 w 1522801"/>
              <a:gd name="connsiteY3" fmla="*/ 0 h 1522801"/>
              <a:gd name="connsiteX4" fmla="*/ 1 w 1522801"/>
              <a:gd name="connsiteY4" fmla="*/ 0 h 1522801"/>
              <a:gd name="connsiteX5" fmla="*/ 1 w 1522801"/>
              <a:gd name="connsiteY5" fmla="*/ 149504 h 1522801"/>
              <a:gd name="connsiteX6" fmla="*/ 0 w 1522801"/>
              <a:gd name="connsiteY6" fmla="*/ 149504 h 1522801"/>
              <a:gd name="connsiteX7" fmla="*/ 0 w 1522801"/>
              <a:gd name="connsiteY7" fmla="*/ 1522801 h 1522801"/>
              <a:gd name="connsiteX8" fmla="*/ 1373297 w 1522801"/>
              <a:gd name="connsiteY8" fmla="*/ 1522801 h 1522801"/>
              <a:gd name="connsiteX9" fmla="*/ 1373298 w 1522801"/>
              <a:gd name="connsiteY9" fmla="*/ 1522801 h 1522801"/>
              <a:gd name="connsiteX10" fmla="*/ 1522800 w 1522801"/>
              <a:gd name="connsiteY10" fmla="*/ 1522801 h 1522801"/>
              <a:gd name="connsiteX11" fmla="*/ 1522800 w 1522801"/>
              <a:gd name="connsiteY11" fmla="*/ 999017 h 152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2801" h="1522801">
                <a:moveTo>
                  <a:pt x="1522801" y="999001"/>
                </a:moveTo>
                <a:cubicBezTo>
                  <a:pt x="1522801" y="481752"/>
                  <a:pt x="1129694" y="56318"/>
                  <a:pt x="625943" y="5159"/>
                </a:cubicBezTo>
                <a:lnTo>
                  <a:pt x="523801" y="0"/>
                </a:lnTo>
                <a:lnTo>
                  <a:pt x="523801" y="0"/>
                </a:lnTo>
                <a:lnTo>
                  <a:pt x="1" y="0"/>
                </a:lnTo>
                <a:lnTo>
                  <a:pt x="1" y="149504"/>
                </a:lnTo>
                <a:lnTo>
                  <a:pt x="0" y="149504"/>
                </a:lnTo>
                <a:lnTo>
                  <a:pt x="0" y="1522801"/>
                </a:lnTo>
                <a:lnTo>
                  <a:pt x="1373297" y="1522801"/>
                </a:lnTo>
                <a:lnTo>
                  <a:pt x="1373298" y="1522801"/>
                </a:lnTo>
                <a:lnTo>
                  <a:pt x="1522800" y="1522801"/>
                </a:lnTo>
                <a:lnTo>
                  <a:pt x="1522800" y="99901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3</a:t>
            </a:r>
          </a:p>
        </p:txBody>
      </p:sp>
      <p:sp>
        <p:nvSpPr>
          <p:cNvPr id="35" name="Titre 4">
            <a:extLst>
              <a:ext uri="{FF2B5EF4-FFF2-40B4-BE49-F238E27FC236}">
                <a16:creationId xmlns:a16="http://schemas.microsoft.com/office/drawing/2014/main" id="{2D4B2C5C-7B82-7941-B758-B50F48E2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00" y="563293"/>
            <a:ext cx="10570340" cy="384000"/>
          </a:xfrm>
        </p:spPr>
        <p:txBody>
          <a:bodyPr/>
          <a:lstStyle/>
          <a:p>
            <a:r>
              <a:rPr lang="fr-FR" dirty="0"/>
              <a:t>Exemple de titrisation : AXA 2007</a:t>
            </a:r>
          </a:p>
        </p:txBody>
      </p:sp>
      <p:graphicFrame>
        <p:nvGraphicFramePr>
          <p:cNvPr id="23" name="Tableau 22">
            <a:extLst>
              <a:ext uri="{FF2B5EF4-FFF2-40B4-BE49-F238E27FC236}">
                <a16:creationId xmlns:a16="http://schemas.microsoft.com/office/drawing/2014/main" id="{2DB48085-B82A-C45C-DC3F-24029CB76DD0}"/>
              </a:ext>
            </a:extLst>
          </p:cNvPr>
          <p:cNvGraphicFramePr>
            <a:graphicFrameLocks noGrp="1"/>
          </p:cNvGraphicFramePr>
          <p:nvPr/>
        </p:nvGraphicFramePr>
        <p:xfrm>
          <a:off x="1732085" y="5145608"/>
          <a:ext cx="8357580" cy="1706880"/>
        </p:xfrm>
        <a:graphic>
          <a:graphicData uri="http://schemas.openxmlformats.org/drawingml/2006/table">
            <a:tbl>
              <a:tblPr firstRow="1" bandRow="1"/>
              <a:tblGrid>
                <a:gridCol w="1392930">
                  <a:extLst>
                    <a:ext uri="{9D8B030D-6E8A-4147-A177-3AD203B41FA5}">
                      <a16:colId xmlns:a16="http://schemas.microsoft.com/office/drawing/2014/main" val="4065283832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1608808377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736585065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4226044947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2278580834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1275607089"/>
                    </a:ext>
                  </a:extLst>
                </a:gridCol>
              </a:tblGrid>
              <a:tr h="250812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Tranches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Equity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513207"/>
                  </a:ext>
                </a:extLst>
              </a:tr>
              <a:tr h="46069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600" dirty="0"/>
                        <a:t>Notation par S&amp;P / Fitch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Non noté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BB/BB-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BBB-/BBB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A/A+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AAA/AAA-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587651"/>
                  </a:ext>
                </a:extLst>
              </a:tr>
              <a:tr h="61844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600" dirty="0"/>
                        <a:t>Montant (en millions d’euros)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fr-FR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000" dirty="0"/>
                        <a:t>39,2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000" dirty="0"/>
                        <a:t>100,1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000" dirty="0"/>
                        <a:t>220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000" dirty="0"/>
                        <a:t>91,5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548283"/>
                  </a:ext>
                </a:extLst>
              </a:tr>
            </a:tbl>
          </a:graphicData>
        </a:graphic>
      </p:graphicFrame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D4E72168-7D9C-78BF-DAA5-BC2535C629ED}"/>
              </a:ext>
            </a:extLst>
          </p:cNvPr>
          <p:cNvCxnSpPr>
            <a:cxnSpLocks/>
          </p:cNvCxnSpPr>
          <p:nvPr/>
        </p:nvCxnSpPr>
        <p:spPr>
          <a:xfrm>
            <a:off x="1732085" y="4820802"/>
            <a:ext cx="91708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E46A69C-F3E9-BB2B-C5E9-CF679509B26A}"/>
              </a:ext>
            </a:extLst>
          </p:cNvPr>
          <p:cNvCxnSpPr>
            <a:cxnSpLocks/>
          </p:cNvCxnSpPr>
          <p:nvPr/>
        </p:nvCxnSpPr>
        <p:spPr>
          <a:xfrm>
            <a:off x="3103501" y="4701334"/>
            <a:ext cx="0" cy="142731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88639465-CCD5-3B1C-3D1E-D949EA286280}"/>
              </a:ext>
            </a:extLst>
          </p:cNvPr>
          <p:cNvCxnSpPr>
            <a:cxnSpLocks/>
          </p:cNvCxnSpPr>
          <p:nvPr/>
        </p:nvCxnSpPr>
        <p:spPr>
          <a:xfrm>
            <a:off x="4498973" y="4701335"/>
            <a:ext cx="0" cy="14273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D5C8FC01-5964-48B2-211F-6161C241CA85}"/>
              </a:ext>
            </a:extLst>
          </p:cNvPr>
          <p:cNvCxnSpPr>
            <a:cxnSpLocks/>
          </p:cNvCxnSpPr>
          <p:nvPr/>
        </p:nvCxnSpPr>
        <p:spPr>
          <a:xfrm>
            <a:off x="5894444" y="4704834"/>
            <a:ext cx="0" cy="14273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5E38D7AC-A4EF-B103-F23C-A09A284B2922}"/>
              </a:ext>
            </a:extLst>
          </p:cNvPr>
          <p:cNvCxnSpPr>
            <a:cxnSpLocks/>
          </p:cNvCxnSpPr>
          <p:nvPr/>
        </p:nvCxnSpPr>
        <p:spPr>
          <a:xfrm>
            <a:off x="7289915" y="4710890"/>
            <a:ext cx="0" cy="14273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8F8E2395-74FA-986A-1AD8-F1C1D8877736}"/>
              </a:ext>
            </a:extLst>
          </p:cNvPr>
          <p:cNvCxnSpPr>
            <a:cxnSpLocks/>
          </p:cNvCxnSpPr>
          <p:nvPr/>
        </p:nvCxnSpPr>
        <p:spPr>
          <a:xfrm>
            <a:off x="8685386" y="4696818"/>
            <a:ext cx="0" cy="14273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321820A-0473-F474-463E-2D4BDC92D58D}"/>
              </a:ext>
            </a:extLst>
          </p:cNvPr>
          <p:cNvCxnSpPr>
            <a:cxnSpLocks/>
          </p:cNvCxnSpPr>
          <p:nvPr/>
        </p:nvCxnSpPr>
        <p:spPr>
          <a:xfrm>
            <a:off x="10080856" y="4710890"/>
            <a:ext cx="0" cy="14273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7CB74F96-9180-2012-EFC1-34499C1CE176}"/>
              </a:ext>
            </a:extLst>
          </p:cNvPr>
          <p:cNvSpPr txBox="1"/>
          <p:nvPr/>
        </p:nvSpPr>
        <p:spPr>
          <a:xfrm>
            <a:off x="1923161" y="4379352"/>
            <a:ext cx="88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prstClr val="black"/>
                </a:solidFill>
                <a:latin typeface="Calibri" panose="020F0502020204030204"/>
              </a:rPr>
              <a:t>S/C :</a:t>
            </a:r>
            <a:endParaRPr lang="fr-FR" sz="11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2DD61ED-08C6-29BF-D9D0-2D3FB09297A7}"/>
              </a:ext>
            </a:extLst>
          </p:cNvPr>
          <p:cNvSpPr txBox="1"/>
          <p:nvPr/>
        </p:nvSpPr>
        <p:spPr>
          <a:xfrm>
            <a:off x="2804746" y="4439725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69,0%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CD8A9DC1-23E5-4CB4-7319-5EBA1DAC6E7A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3103501" y="4701334"/>
            <a:ext cx="0" cy="1427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3BD0744A-9A77-0081-A00E-B8C400D37000}"/>
              </a:ext>
            </a:extLst>
          </p:cNvPr>
          <p:cNvSpPr txBox="1"/>
          <p:nvPr/>
        </p:nvSpPr>
        <p:spPr>
          <a:xfrm>
            <a:off x="4200218" y="4439725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72,5%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09D5F0E-8904-26A6-63DB-4794F8BB7C08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4498973" y="4701335"/>
            <a:ext cx="0" cy="142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99E26BA-250F-BA21-3BB5-4B29B8D585AB}"/>
              </a:ext>
            </a:extLst>
          </p:cNvPr>
          <p:cNvSpPr txBox="1"/>
          <p:nvPr/>
        </p:nvSpPr>
        <p:spPr>
          <a:xfrm>
            <a:off x="5595689" y="4443224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74,3%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FEE81BF-2C1D-1E47-233C-E60721642664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5894444" y="4704834"/>
            <a:ext cx="0" cy="142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744ED33C-DAE4-D3D6-0DEA-413B56DDCC94}"/>
              </a:ext>
            </a:extLst>
          </p:cNvPr>
          <p:cNvSpPr txBox="1"/>
          <p:nvPr/>
        </p:nvSpPr>
        <p:spPr>
          <a:xfrm>
            <a:off x="6991160" y="4449280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78,9%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4F0C9B7-5150-BAAB-F752-20E9D303A0AD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7289915" y="4710890"/>
            <a:ext cx="0" cy="142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D8E1E1FD-BCB5-9AE0-840B-FA388476FF5E}"/>
              </a:ext>
            </a:extLst>
          </p:cNvPr>
          <p:cNvSpPr txBox="1"/>
          <p:nvPr/>
        </p:nvSpPr>
        <p:spPr>
          <a:xfrm>
            <a:off x="8386631" y="4435208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89,0%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995971BB-7C15-C686-B399-D016F8C990EB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8685386" y="4696818"/>
            <a:ext cx="0" cy="142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F720E59A-3543-6E80-4377-77E563DE83A6}"/>
              </a:ext>
            </a:extLst>
          </p:cNvPr>
          <p:cNvSpPr txBox="1"/>
          <p:nvPr/>
        </p:nvSpPr>
        <p:spPr>
          <a:xfrm>
            <a:off x="9782101" y="4449280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93,2%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8D74B74E-5556-473F-7957-E299C425C687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0080856" y="4710890"/>
            <a:ext cx="0" cy="142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F798A23-B8DF-4AE6-A46A-A526B33B95C2}"/>
              </a:ext>
            </a:extLst>
          </p:cNvPr>
          <p:cNvSpPr/>
          <p:nvPr/>
        </p:nvSpPr>
        <p:spPr>
          <a:xfrm>
            <a:off x="2278280" y="2243463"/>
            <a:ext cx="1657353" cy="1129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AXA Allemagne</a:t>
            </a:r>
          </a:p>
          <a:p>
            <a:pPr algn="ctr"/>
            <a:r>
              <a:rPr lang="fr-FR" dirty="0"/>
              <a:t>AXA Belgique</a:t>
            </a:r>
          </a:p>
          <a:p>
            <a:pPr algn="ctr"/>
            <a:r>
              <a:rPr lang="fr-FR" dirty="0"/>
              <a:t>AXA Italie</a:t>
            </a:r>
          </a:p>
          <a:p>
            <a:pPr algn="ctr"/>
            <a:r>
              <a:rPr lang="fr-FR" dirty="0"/>
              <a:t>AXA Espagne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330DCA1-F7EA-4FBE-8E8C-E4D5E70ADBC0}"/>
              </a:ext>
            </a:extLst>
          </p:cNvPr>
          <p:cNvSpPr/>
          <p:nvPr/>
        </p:nvSpPr>
        <p:spPr>
          <a:xfrm>
            <a:off x="259647" y="2483112"/>
            <a:ext cx="1328070" cy="6477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Assurés automobile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9A6ECA-EF3D-4BCA-8889-2FBD4F9FDC69}"/>
              </a:ext>
            </a:extLst>
          </p:cNvPr>
          <p:cNvSpPr/>
          <p:nvPr/>
        </p:nvSpPr>
        <p:spPr>
          <a:xfrm>
            <a:off x="5055071" y="2243463"/>
            <a:ext cx="1381125" cy="1129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NEXGEN RE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52408D29-ACB0-432E-9A3B-9DA3965F581E}"/>
              </a:ext>
            </a:extLst>
          </p:cNvPr>
          <p:cNvSpPr txBox="1"/>
          <p:nvPr/>
        </p:nvSpPr>
        <p:spPr>
          <a:xfrm>
            <a:off x="4073630" y="2290172"/>
            <a:ext cx="7786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Primes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1AE1FD1-6500-4A37-A11F-3B5D86D321A4}"/>
              </a:ext>
            </a:extLst>
          </p:cNvPr>
          <p:cNvSpPr/>
          <p:nvPr/>
        </p:nvSpPr>
        <p:spPr>
          <a:xfrm>
            <a:off x="7452819" y="2186610"/>
            <a:ext cx="1381125" cy="12430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Fonds Commun de Créances </a:t>
            </a:r>
          </a:p>
          <a:p>
            <a:pPr algn="ctr"/>
            <a:r>
              <a:rPr lang="fr-FR" sz="2000" b="1" dirty="0"/>
              <a:t>SPARC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748FD-5305-47FB-96E5-D07F78247477}"/>
              </a:ext>
            </a:extLst>
          </p:cNvPr>
          <p:cNvSpPr/>
          <p:nvPr/>
        </p:nvSpPr>
        <p:spPr>
          <a:xfrm>
            <a:off x="10532420" y="2288790"/>
            <a:ext cx="1381125" cy="99841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Investisseur qualifiés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39A2FC29-2C23-4703-A24C-ED18105F25AF}"/>
              </a:ext>
            </a:extLst>
          </p:cNvPr>
          <p:cNvCxnSpPr>
            <a:cxnSpLocks/>
          </p:cNvCxnSpPr>
          <p:nvPr/>
        </p:nvCxnSpPr>
        <p:spPr>
          <a:xfrm flipH="1" flipV="1">
            <a:off x="8850608" y="3172039"/>
            <a:ext cx="1681812" cy="2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2A571FE5-3B1B-469A-865B-3D08B639C22B}"/>
              </a:ext>
            </a:extLst>
          </p:cNvPr>
          <p:cNvSpPr txBox="1"/>
          <p:nvPr/>
        </p:nvSpPr>
        <p:spPr>
          <a:xfrm>
            <a:off x="8948773" y="3187695"/>
            <a:ext cx="1546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Prix des obligations (450M)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BA4B187-D122-41F6-9E36-CFA68B5B7F96}"/>
              </a:ext>
            </a:extLst>
          </p:cNvPr>
          <p:cNvSpPr/>
          <p:nvPr/>
        </p:nvSpPr>
        <p:spPr>
          <a:xfrm>
            <a:off x="10532420" y="3728565"/>
            <a:ext cx="1381125" cy="493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Groupe AXA</a:t>
            </a:r>
          </a:p>
        </p:txBody>
      </p:sp>
      <p:cxnSp>
        <p:nvCxnSpPr>
          <p:cNvPr id="79" name="Connecteur : en arc 78">
            <a:extLst>
              <a:ext uri="{FF2B5EF4-FFF2-40B4-BE49-F238E27FC236}">
                <a16:creationId xmlns:a16="http://schemas.microsoft.com/office/drawing/2014/main" id="{2A9A7B7E-9316-42B8-8BE7-61FBB6759551}"/>
              </a:ext>
            </a:extLst>
          </p:cNvPr>
          <p:cNvCxnSpPr>
            <a:cxnSpLocks/>
            <a:stCxn id="72" idx="2"/>
            <a:endCxn id="78" idx="1"/>
          </p:cNvCxnSpPr>
          <p:nvPr/>
        </p:nvCxnSpPr>
        <p:spPr>
          <a:xfrm rot="16200000" flipH="1">
            <a:off x="7837744" y="1280662"/>
            <a:ext cx="602566" cy="47867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0C2219EF-6A8E-4E81-B12C-76FB7BB3AA50}"/>
              </a:ext>
            </a:extLst>
          </p:cNvPr>
          <p:cNvSpPr txBox="1"/>
          <p:nvPr/>
        </p:nvSpPr>
        <p:spPr>
          <a:xfrm>
            <a:off x="7254564" y="3881367"/>
            <a:ext cx="887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Tranche Equity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E6CA0DC5-B203-43DC-B006-13161F39C162}"/>
              </a:ext>
            </a:extLst>
          </p:cNvPr>
          <p:cNvSpPr txBox="1"/>
          <p:nvPr/>
        </p:nvSpPr>
        <p:spPr>
          <a:xfrm>
            <a:off x="8833944" y="2194757"/>
            <a:ext cx="169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/>
              <a:t>Emission des titres obligataires</a:t>
            </a:r>
          </a:p>
          <a:p>
            <a:pPr algn="ctr"/>
            <a:r>
              <a:rPr lang="fr-FR" sz="900" b="1" i="1" dirty="0"/>
              <a:t>4 tranches :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604275-CB2B-43E2-8F5E-618DB33BED03}"/>
              </a:ext>
            </a:extLst>
          </p:cNvPr>
          <p:cNvSpPr/>
          <p:nvPr/>
        </p:nvSpPr>
        <p:spPr>
          <a:xfrm>
            <a:off x="9182089" y="1429702"/>
            <a:ext cx="984089" cy="4088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S&amp;P / Fitch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17810343-E96E-4499-AFAD-F333F81437FB}"/>
              </a:ext>
            </a:extLst>
          </p:cNvPr>
          <p:cNvCxnSpPr>
            <a:cxnSpLocks/>
            <a:stCxn id="82" idx="2"/>
            <a:endCxn id="81" idx="0"/>
          </p:cNvCxnSpPr>
          <p:nvPr/>
        </p:nvCxnSpPr>
        <p:spPr>
          <a:xfrm>
            <a:off x="9674134" y="1838548"/>
            <a:ext cx="9048" cy="35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F74498D9-01C4-411E-9810-8750A9088EA4}"/>
              </a:ext>
            </a:extLst>
          </p:cNvPr>
          <p:cNvSpPr txBox="1"/>
          <p:nvPr/>
        </p:nvSpPr>
        <p:spPr>
          <a:xfrm>
            <a:off x="9617069" y="1848189"/>
            <a:ext cx="98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Notation des tranches émises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C81D63BE-042A-4651-9B9E-F5B2E2624686}"/>
              </a:ext>
            </a:extLst>
          </p:cNvPr>
          <p:cNvCxnSpPr>
            <a:cxnSpLocks/>
          </p:cNvCxnSpPr>
          <p:nvPr/>
        </p:nvCxnSpPr>
        <p:spPr>
          <a:xfrm>
            <a:off x="3935083" y="2469728"/>
            <a:ext cx="11194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9A0AA799-5AA7-4112-81CC-7C6833308944}"/>
              </a:ext>
            </a:extLst>
          </p:cNvPr>
          <p:cNvSpPr txBox="1"/>
          <p:nvPr/>
        </p:nvSpPr>
        <p:spPr>
          <a:xfrm>
            <a:off x="3856151" y="2656323"/>
            <a:ext cx="1216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Sinistres + Commissions de réassurance</a:t>
            </a: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186949EA-5C0F-4259-86B0-90AA52FDFF86}"/>
              </a:ext>
            </a:extLst>
          </p:cNvPr>
          <p:cNvCxnSpPr>
            <a:cxnSpLocks/>
          </p:cNvCxnSpPr>
          <p:nvPr/>
        </p:nvCxnSpPr>
        <p:spPr>
          <a:xfrm flipH="1">
            <a:off x="3935084" y="2671564"/>
            <a:ext cx="1119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DF000B9F-1743-47DF-9A01-443DD713DA65}"/>
              </a:ext>
            </a:extLst>
          </p:cNvPr>
          <p:cNvSpPr txBox="1"/>
          <p:nvPr/>
        </p:nvSpPr>
        <p:spPr>
          <a:xfrm>
            <a:off x="6498652" y="2324603"/>
            <a:ext cx="8870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Primes sous la forme d’une créance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A31CA9AE-05A4-4E09-A799-A21688E52012}"/>
              </a:ext>
            </a:extLst>
          </p:cNvPr>
          <p:cNvCxnSpPr>
            <a:cxnSpLocks/>
          </p:cNvCxnSpPr>
          <p:nvPr/>
        </p:nvCxnSpPr>
        <p:spPr>
          <a:xfrm>
            <a:off x="1599615" y="2692012"/>
            <a:ext cx="6717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EDA1D036-2E10-4E6F-B4F7-A71C535D041D}"/>
              </a:ext>
            </a:extLst>
          </p:cNvPr>
          <p:cNvCxnSpPr>
            <a:cxnSpLocks/>
          </p:cNvCxnSpPr>
          <p:nvPr/>
        </p:nvCxnSpPr>
        <p:spPr>
          <a:xfrm flipH="1">
            <a:off x="1599615" y="2950997"/>
            <a:ext cx="671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082DF874-EA6F-4259-8CED-1F058FF519BA}"/>
              </a:ext>
            </a:extLst>
          </p:cNvPr>
          <p:cNvSpPr txBox="1"/>
          <p:nvPr/>
        </p:nvSpPr>
        <p:spPr>
          <a:xfrm>
            <a:off x="1480546" y="2444966"/>
            <a:ext cx="79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Primes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D70D3652-AAD4-4686-B13A-03DCC96F8658}"/>
              </a:ext>
            </a:extLst>
          </p:cNvPr>
          <p:cNvSpPr txBox="1"/>
          <p:nvPr/>
        </p:nvSpPr>
        <p:spPr>
          <a:xfrm>
            <a:off x="1476828" y="2961601"/>
            <a:ext cx="79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Sinistres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440B8B15-5A31-4065-89AC-1E4C10D3C630}"/>
              </a:ext>
            </a:extLst>
          </p:cNvPr>
          <p:cNvSpPr txBox="1"/>
          <p:nvPr/>
        </p:nvSpPr>
        <p:spPr>
          <a:xfrm>
            <a:off x="4057341" y="1778411"/>
            <a:ext cx="81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/>
              <a:t>Contrat de réassurance :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9578509F-222F-4AE6-919C-A938085C1A7D}"/>
              </a:ext>
            </a:extLst>
          </p:cNvPr>
          <p:cNvSpPr txBox="1"/>
          <p:nvPr/>
        </p:nvSpPr>
        <p:spPr>
          <a:xfrm>
            <a:off x="1418154" y="1763834"/>
            <a:ext cx="91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/>
              <a:t>Contrat d’assurance :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9034C36-B950-4113-893D-2F37AE9141A3}"/>
              </a:ext>
            </a:extLst>
          </p:cNvPr>
          <p:cNvSpPr/>
          <p:nvPr/>
        </p:nvSpPr>
        <p:spPr>
          <a:xfrm>
            <a:off x="7227032" y="1044689"/>
            <a:ext cx="1823990" cy="5680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Investissement sans risque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90F49DFF-ACF8-4C20-9974-93CD0FBBE3B3}"/>
              </a:ext>
            </a:extLst>
          </p:cNvPr>
          <p:cNvSpPr txBox="1"/>
          <p:nvPr/>
        </p:nvSpPr>
        <p:spPr>
          <a:xfrm>
            <a:off x="8955127" y="2513215"/>
            <a:ext cx="1546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Tranches A B et C « junior »</a:t>
            </a:r>
          </a:p>
        </p:txBody>
      </p: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20FBDD7A-0D80-41A4-BC30-4ED8F02087C8}"/>
              </a:ext>
            </a:extLst>
          </p:cNvPr>
          <p:cNvCxnSpPr>
            <a:cxnSpLocks/>
          </p:cNvCxnSpPr>
          <p:nvPr/>
        </p:nvCxnSpPr>
        <p:spPr>
          <a:xfrm>
            <a:off x="8838449" y="2910509"/>
            <a:ext cx="169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93184293-F115-46A5-AC6E-35BF6CAE3A36}"/>
              </a:ext>
            </a:extLst>
          </p:cNvPr>
          <p:cNvSpPr txBox="1"/>
          <p:nvPr/>
        </p:nvSpPr>
        <p:spPr>
          <a:xfrm>
            <a:off x="8901093" y="2727735"/>
            <a:ext cx="1546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Tranche D « senior »</a:t>
            </a:r>
          </a:p>
        </p:txBody>
      </p: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79261D3-CEED-4A18-AA6C-B4BFA08DF435}"/>
              </a:ext>
            </a:extLst>
          </p:cNvPr>
          <p:cNvCxnSpPr>
            <a:cxnSpLocks/>
          </p:cNvCxnSpPr>
          <p:nvPr/>
        </p:nvCxnSpPr>
        <p:spPr>
          <a:xfrm>
            <a:off x="8838449" y="2703180"/>
            <a:ext cx="169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D79672E3-2C93-460A-AA8F-72195483291D}"/>
              </a:ext>
            </a:extLst>
          </p:cNvPr>
          <p:cNvCxnSpPr>
            <a:cxnSpLocks/>
          </p:cNvCxnSpPr>
          <p:nvPr/>
        </p:nvCxnSpPr>
        <p:spPr>
          <a:xfrm flipV="1">
            <a:off x="8034554" y="1611898"/>
            <a:ext cx="0" cy="58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95487F30-0BBF-4448-9515-E9D65020C22C}"/>
              </a:ext>
            </a:extLst>
          </p:cNvPr>
          <p:cNvSpPr txBox="1"/>
          <p:nvPr/>
        </p:nvSpPr>
        <p:spPr>
          <a:xfrm>
            <a:off x="6706944" y="1682672"/>
            <a:ext cx="13811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Investissement des fonds collectés dans des actifs peu risqués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A8F529D1-A7CD-4653-9784-E88A0D39CD17}"/>
              </a:ext>
            </a:extLst>
          </p:cNvPr>
          <p:cNvCxnSpPr>
            <a:cxnSpLocks/>
          </p:cNvCxnSpPr>
          <p:nvPr/>
        </p:nvCxnSpPr>
        <p:spPr>
          <a:xfrm>
            <a:off x="8137346" y="1608249"/>
            <a:ext cx="0" cy="58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4B1E112E-A3AB-4A2D-91D7-1B6A81724984}"/>
              </a:ext>
            </a:extLst>
          </p:cNvPr>
          <p:cNvCxnSpPr>
            <a:cxnSpLocks/>
          </p:cNvCxnSpPr>
          <p:nvPr/>
        </p:nvCxnSpPr>
        <p:spPr>
          <a:xfrm>
            <a:off x="6454122" y="2776295"/>
            <a:ext cx="1016623" cy="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48D1A351-1FAF-4EDF-8265-65EC49F7736F}"/>
              </a:ext>
            </a:extLst>
          </p:cNvPr>
          <p:cNvCxnSpPr>
            <a:cxnSpLocks/>
          </p:cNvCxnSpPr>
          <p:nvPr/>
        </p:nvCxnSpPr>
        <p:spPr>
          <a:xfrm flipH="1">
            <a:off x="6454122" y="2956022"/>
            <a:ext cx="1012118" cy="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7042B06-5941-4FE5-BD94-7674280C3754}"/>
              </a:ext>
            </a:extLst>
          </p:cNvPr>
          <p:cNvSpPr txBox="1"/>
          <p:nvPr/>
        </p:nvSpPr>
        <p:spPr>
          <a:xfrm>
            <a:off x="6543621" y="2971617"/>
            <a:ext cx="8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Prix de cession (450M)</a:t>
            </a:r>
          </a:p>
        </p:txBody>
      </p: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C063480F-CC1B-490F-B807-25D6486CEFCC}"/>
              </a:ext>
            </a:extLst>
          </p:cNvPr>
          <p:cNvCxnSpPr>
            <a:cxnSpLocks/>
          </p:cNvCxnSpPr>
          <p:nvPr/>
        </p:nvCxnSpPr>
        <p:spPr>
          <a:xfrm flipH="1">
            <a:off x="3935083" y="3203961"/>
            <a:ext cx="1115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>
            <a:extLst>
              <a:ext uri="{FF2B5EF4-FFF2-40B4-BE49-F238E27FC236}">
                <a16:creationId xmlns:a16="http://schemas.microsoft.com/office/drawing/2014/main" id="{7B003E39-1E6F-441A-AFA5-BFFAB6DEA0CE}"/>
              </a:ext>
            </a:extLst>
          </p:cNvPr>
          <p:cNvSpPr txBox="1"/>
          <p:nvPr/>
        </p:nvSpPr>
        <p:spPr>
          <a:xfrm>
            <a:off x="4049315" y="3222138"/>
            <a:ext cx="8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Prix de dépôt (450M)</a:t>
            </a:r>
          </a:p>
        </p:txBody>
      </p:sp>
    </p:spTree>
    <p:extLst>
      <p:ext uri="{BB962C8B-B14F-4D97-AF65-F5344CB8AC3E}">
        <p14:creationId xmlns:p14="http://schemas.microsoft.com/office/powerpoint/2010/main" val="126495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12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Titrisation des risques automobiles - Présentation</a:t>
            </a:r>
          </a:p>
        </p:txBody>
      </p:sp>
      <p:sp>
        <p:nvSpPr>
          <p:cNvPr id="34" name="Forme libre 3">
            <a:extLst>
              <a:ext uri="{FF2B5EF4-FFF2-40B4-BE49-F238E27FC236}">
                <a16:creationId xmlns:a16="http://schemas.microsoft.com/office/drawing/2014/main" id="{4549597A-E6B7-EE70-9EBD-4678C3B3C3A9}"/>
              </a:ext>
            </a:extLst>
          </p:cNvPr>
          <p:cNvSpPr/>
          <p:nvPr/>
        </p:nvSpPr>
        <p:spPr bwMode="gray">
          <a:xfrm rot="10800000" flipV="1">
            <a:off x="331979" y="563292"/>
            <a:ext cx="435429" cy="384000"/>
          </a:xfrm>
          <a:custGeom>
            <a:avLst/>
            <a:gdLst>
              <a:gd name="connsiteX0" fmla="*/ 1522801 w 1522801"/>
              <a:gd name="connsiteY0" fmla="*/ 999001 h 1522801"/>
              <a:gd name="connsiteX1" fmla="*/ 625943 w 1522801"/>
              <a:gd name="connsiteY1" fmla="*/ 5159 h 1522801"/>
              <a:gd name="connsiteX2" fmla="*/ 523801 w 1522801"/>
              <a:gd name="connsiteY2" fmla="*/ 0 h 1522801"/>
              <a:gd name="connsiteX3" fmla="*/ 523801 w 1522801"/>
              <a:gd name="connsiteY3" fmla="*/ 0 h 1522801"/>
              <a:gd name="connsiteX4" fmla="*/ 1 w 1522801"/>
              <a:gd name="connsiteY4" fmla="*/ 0 h 1522801"/>
              <a:gd name="connsiteX5" fmla="*/ 1 w 1522801"/>
              <a:gd name="connsiteY5" fmla="*/ 149504 h 1522801"/>
              <a:gd name="connsiteX6" fmla="*/ 0 w 1522801"/>
              <a:gd name="connsiteY6" fmla="*/ 149504 h 1522801"/>
              <a:gd name="connsiteX7" fmla="*/ 0 w 1522801"/>
              <a:gd name="connsiteY7" fmla="*/ 1522801 h 1522801"/>
              <a:gd name="connsiteX8" fmla="*/ 1373297 w 1522801"/>
              <a:gd name="connsiteY8" fmla="*/ 1522801 h 1522801"/>
              <a:gd name="connsiteX9" fmla="*/ 1373298 w 1522801"/>
              <a:gd name="connsiteY9" fmla="*/ 1522801 h 1522801"/>
              <a:gd name="connsiteX10" fmla="*/ 1522800 w 1522801"/>
              <a:gd name="connsiteY10" fmla="*/ 1522801 h 1522801"/>
              <a:gd name="connsiteX11" fmla="*/ 1522800 w 1522801"/>
              <a:gd name="connsiteY11" fmla="*/ 999017 h 152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2801" h="1522801">
                <a:moveTo>
                  <a:pt x="1522801" y="999001"/>
                </a:moveTo>
                <a:cubicBezTo>
                  <a:pt x="1522801" y="481752"/>
                  <a:pt x="1129694" y="56318"/>
                  <a:pt x="625943" y="5159"/>
                </a:cubicBezTo>
                <a:lnTo>
                  <a:pt x="523801" y="0"/>
                </a:lnTo>
                <a:lnTo>
                  <a:pt x="523801" y="0"/>
                </a:lnTo>
                <a:lnTo>
                  <a:pt x="1" y="0"/>
                </a:lnTo>
                <a:lnTo>
                  <a:pt x="1" y="149504"/>
                </a:lnTo>
                <a:lnTo>
                  <a:pt x="0" y="149504"/>
                </a:lnTo>
                <a:lnTo>
                  <a:pt x="0" y="1522801"/>
                </a:lnTo>
                <a:lnTo>
                  <a:pt x="1373297" y="1522801"/>
                </a:lnTo>
                <a:lnTo>
                  <a:pt x="1373298" y="1522801"/>
                </a:lnTo>
                <a:lnTo>
                  <a:pt x="1522800" y="1522801"/>
                </a:lnTo>
                <a:lnTo>
                  <a:pt x="1522800" y="99901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7</a:t>
            </a:r>
          </a:p>
        </p:txBody>
      </p:sp>
      <p:sp>
        <p:nvSpPr>
          <p:cNvPr id="35" name="Titre 4">
            <a:extLst>
              <a:ext uri="{FF2B5EF4-FFF2-40B4-BE49-F238E27FC236}">
                <a16:creationId xmlns:a16="http://schemas.microsoft.com/office/drawing/2014/main" id="{2D4B2C5C-7B82-7941-B758-B50F48E2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00" y="563293"/>
            <a:ext cx="10570340" cy="384000"/>
          </a:xfrm>
        </p:spPr>
        <p:txBody>
          <a:bodyPr/>
          <a:lstStyle/>
          <a:p>
            <a:r>
              <a:rPr lang="fr-FR" dirty="0"/>
              <a:t>Exemple de titrisation : AXA 2007</a:t>
            </a:r>
          </a:p>
        </p:txBody>
      </p:sp>
      <p:graphicFrame>
        <p:nvGraphicFramePr>
          <p:cNvPr id="134" name="Tableau 133">
            <a:extLst>
              <a:ext uri="{FF2B5EF4-FFF2-40B4-BE49-F238E27FC236}">
                <a16:creationId xmlns:a16="http://schemas.microsoft.com/office/drawing/2014/main" id="{C96A75CF-F5EC-6647-279D-3B0CAAE3C436}"/>
              </a:ext>
            </a:extLst>
          </p:cNvPr>
          <p:cNvGraphicFramePr>
            <a:graphicFrameLocks noGrp="1"/>
          </p:cNvGraphicFramePr>
          <p:nvPr/>
        </p:nvGraphicFramePr>
        <p:xfrm>
          <a:off x="1732085" y="5145608"/>
          <a:ext cx="8357580" cy="1706880"/>
        </p:xfrm>
        <a:graphic>
          <a:graphicData uri="http://schemas.openxmlformats.org/drawingml/2006/table">
            <a:tbl>
              <a:tblPr firstRow="1" bandRow="1"/>
              <a:tblGrid>
                <a:gridCol w="1392930">
                  <a:extLst>
                    <a:ext uri="{9D8B030D-6E8A-4147-A177-3AD203B41FA5}">
                      <a16:colId xmlns:a16="http://schemas.microsoft.com/office/drawing/2014/main" val="4065283832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1608808377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736585065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4226044947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2278580834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1275607089"/>
                    </a:ext>
                  </a:extLst>
                </a:gridCol>
              </a:tblGrid>
              <a:tr h="250812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Tranches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Equity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513207"/>
                  </a:ext>
                </a:extLst>
              </a:tr>
              <a:tr h="46069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600" dirty="0"/>
                        <a:t>Notation par S&amp;P / Fitch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Non noté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BB/BB-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BBB-/BBB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A/A+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AAA/AAA-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587651"/>
                  </a:ext>
                </a:extLst>
              </a:tr>
              <a:tr h="61844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600" dirty="0"/>
                        <a:t>Montant (en millions d’euros)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fr-FR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000" dirty="0"/>
                        <a:t>39,2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000" dirty="0"/>
                        <a:t>100,1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000" dirty="0"/>
                        <a:t>220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000" dirty="0"/>
                        <a:t>91,5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548283"/>
                  </a:ext>
                </a:extLst>
              </a:tr>
            </a:tbl>
          </a:graphicData>
        </a:graphic>
      </p:graphicFrame>
      <p:cxnSp>
        <p:nvCxnSpPr>
          <p:cNvPr id="135" name="Connecteur droit avec flèche 134">
            <a:extLst>
              <a:ext uri="{FF2B5EF4-FFF2-40B4-BE49-F238E27FC236}">
                <a16:creationId xmlns:a16="http://schemas.microsoft.com/office/drawing/2014/main" id="{68E29770-1484-4A8B-6834-37B93ABE7053}"/>
              </a:ext>
            </a:extLst>
          </p:cNvPr>
          <p:cNvCxnSpPr>
            <a:cxnSpLocks/>
          </p:cNvCxnSpPr>
          <p:nvPr/>
        </p:nvCxnSpPr>
        <p:spPr>
          <a:xfrm>
            <a:off x="1732085" y="4820802"/>
            <a:ext cx="91708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ZoneTexte 135">
            <a:extLst>
              <a:ext uri="{FF2B5EF4-FFF2-40B4-BE49-F238E27FC236}">
                <a16:creationId xmlns:a16="http://schemas.microsoft.com/office/drawing/2014/main" id="{4B275ED4-CF96-84A9-DFDB-006D61BCEE88}"/>
              </a:ext>
            </a:extLst>
          </p:cNvPr>
          <p:cNvSpPr txBox="1"/>
          <p:nvPr/>
        </p:nvSpPr>
        <p:spPr>
          <a:xfrm>
            <a:off x="1923161" y="4379352"/>
            <a:ext cx="88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prstClr val="black"/>
                </a:solidFill>
                <a:latin typeface="Calibri" panose="020F0502020204030204"/>
              </a:rPr>
              <a:t>S/C :</a:t>
            </a:r>
            <a:endParaRPr lang="fr-FR" sz="11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416D755-1FA6-D9C7-B022-0DD17D7EEC83}"/>
              </a:ext>
            </a:extLst>
          </p:cNvPr>
          <p:cNvSpPr txBox="1"/>
          <p:nvPr/>
        </p:nvSpPr>
        <p:spPr>
          <a:xfrm>
            <a:off x="2804746" y="4439725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69,0%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2DA283B5-D3A6-6720-8DB5-2F30ED1FBAF1}"/>
              </a:ext>
            </a:extLst>
          </p:cNvPr>
          <p:cNvCxnSpPr>
            <a:cxnSpLocks/>
            <a:stCxn id="137" idx="2"/>
          </p:cNvCxnSpPr>
          <p:nvPr/>
        </p:nvCxnSpPr>
        <p:spPr>
          <a:xfrm>
            <a:off x="3103501" y="4701334"/>
            <a:ext cx="0" cy="1427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ZoneTexte 138">
            <a:extLst>
              <a:ext uri="{FF2B5EF4-FFF2-40B4-BE49-F238E27FC236}">
                <a16:creationId xmlns:a16="http://schemas.microsoft.com/office/drawing/2014/main" id="{DF8FB145-D3DC-A3AA-23C3-9E74FD4006BD}"/>
              </a:ext>
            </a:extLst>
          </p:cNvPr>
          <p:cNvSpPr txBox="1"/>
          <p:nvPr/>
        </p:nvSpPr>
        <p:spPr>
          <a:xfrm>
            <a:off x="4200218" y="4439725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72,5%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E1BD6C82-3309-DC98-11BB-97F626BACDE3}"/>
              </a:ext>
            </a:extLst>
          </p:cNvPr>
          <p:cNvCxnSpPr>
            <a:cxnSpLocks/>
            <a:stCxn id="139" idx="2"/>
          </p:cNvCxnSpPr>
          <p:nvPr/>
        </p:nvCxnSpPr>
        <p:spPr>
          <a:xfrm>
            <a:off x="4498973" y="4701335"/>
            <a:ext cx="0" cy="142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85D4DAFC-7589-09F0-1CC0-9AA60EE254E2}"/>
              </a:ext>
            </a:extLst>
          </p:cNvPr>
          <p:cNvSpPr txBox="1"/>
          <p:nvPr/>
        </p:nvSpPr>
        <p:spPr>
          <a:xfrm>
            <a:off x="5595689" y="4443224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74,3%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42" name="Connecteur droit 141">
            <a:extLst>
              <a:ext uri="{FF2B5EF4-FFF2-40B4-BE49-F238E27FC236}">
                <a16:creationId xmlns:a16="http://schemas.microsoft.com/office/drawing/2014/main" id="{294CAE18-6084-E70D-150A-B376EAC9EF70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894444" y="4704834"/>
            <a:ext cx="0" cy="142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>
            <a:extLst>
              <a:ext uri="{FF2B5EF4-FFF2-40B4-BE49-F238E27FC236}">
                <a16:creationId xmlns:a16="http://schemas.microsoft.com/office/drawing/2014/main" id="{FADAF778-2031-0693-5909-64E2D7778E2D}"/>
              </a:ext>
            </a:extLst>
          </p:cNvPr>
          <p:cNvSpPr txBox="1"/>
          <p:nvPr/>
        </p:nvSpPr>
        <p:spPr>
          <a:xfrm>
            <a:off x="6991160" y="4449280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78,9%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F87E40CA-F55F-B188-C57D-577B16989037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7289915" y="4710890"/>
            <a:ext cx="0" cy="142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0B8652C2-9E3F-F9BE-BD73-D9E1F535A03E}"/>
              </a:ext>
            </a:extLst>
          </p:cNvPr>
          <p:cNvSpPr txBox="1"/>
          <p:nvPr/>
        </p:nvSpPr>
        <p:spPr>
          <a:xfrm>
            <a:off x="8386631" y="4435208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89,0%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BF18590A-7F91-551F-2C91-34BD1CCCDA57}"/>
              </a:ext>
            </a:extLst>
          </p:cNvPr>
          <p:cNvCxnSpPr>
            <a:cxnSpLocks/>
            <a:stCxn id="145" idx="2"/>
          </p:cNvCxnSpPr>
          <p:nvPr/>
        </p:nvCxnSpPr>
        <p:spPr>
          <a:xfrm>
            <a:off x="8685386" y="4696818"/>
            <a:ext cx="0" cy="142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>
            <a:extLst>
              <a:ext uri="{FF2B5EF4-FFF2-40B4-BE49-F238E27FC236}">
                <a16:creationId xmlns:a16="http://schemas.microsoft.com/office/drawing/2014/main" id="{341FF5A5-86C3-EC91-FC7A-AEA0F296A9F4}"/>
              </a:ext>
            </a:extLst>
          </p:cNvPr>
          <p:cNvSpPr txBox="1"/>
          <p:nvPr/>
        </p:nvSpPr>
        <p:spPr>
          <a:xfrm>
            <a:off x="9782101" y="4449280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93,2%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760E38DA-A4B6-A35D-871A-97074D311419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0080856" y="4710890"/>
            <a:ext cx="0" cy="142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ZoneTexte 166">
            <a:extLst>
              <a:ext uri="{FF2B5EF4-FFF2-40B4-BE49-F238E27FC236}">
                <a16:creationId xmlns:a16="http://schemas.microsoft.com/office/drawing/2014/main" id="{C8A0BBC9-8815-C58F-2A06-C7181B22D007}"/>
              </a:ext>
            </a:extLst>
          </p:cNvPr>
          <p:cNvSpPr txBox="1"/>
          <p:nvPr/>
        </p:nvSpPr>
        <p:spPr>
          <a:xfrm>
            <a:off x="101882" y="1315605"/>
            <a:ext cx="5384104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  <a:latin typeface="Calibri" panose="020F0502020204030204"/>
              </a:rPr>
              <a:t>Non déclenchement du </a:t>
            </a:r>
            <a:r>
              <a:rPr lang="fr-FR" sz="2800" dirty="0" err="1">
                <a:solidFill>
                  <a:srgbClr val="FF0000"/>
                </a:solidFill>
                <a:latin typeface="Calibri" panose="020F0502020204030204"/>
              </a:rPr>
              <a:t>loss</a:t>
            </a:r>
            <a:r>
              <a:rPr lang="fr-FR" sz="2800" dirty="0">
                <a:solidFill>
                  <a:srgbClr val="FF0000"/>
                </a:solidFill>
                <a:latin typeface="Calibri" panose="020F0502020204030204"/>
              </a:rPr>
              <a:t>-trigger:</a:t>
            </a:r>
          </a:p>
        </p:txBody>
      </p: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4CD2E0FF-7092-5DF3-37B4-741C82A627A5}"/>
              </a:ext>
            </a:extLst>
          </p:cNvPr>
          <p:cNvCxnSpPr/>
          <p:nvPr/>
        </p:nvCxnSpPr>
        <p:spPr>
          <a:xfrm>
            <a:off x="1732085" y="4991100"/>
            <a:ext cx="1120653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BEAFBAA-0295-4EC7-9F29-A7A49AFC961D}"/>
              </a:ext>
            </a:extLst>
          </p:cNvPr>
          <p:cNvSpPr/>
          <p:nvPr/>
        </p:nvSpPr>
        <p:spPr>
          <a:xfrm>
            <a:off x="2278280" y="2243463"/>
            <a:ext cx="1657353" cy="1129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AXA Allemagne</a:t>
            </a:r>
          </a:p>
          <a:p>
            <a:pPr algn="ctr"/>
            <a:r>
              <a:rPr lang="fr-FR" dirty="0"/>
              <a:t>AXA Belgique</a:t>
            </a:r>
          </a:p>
          <a:p>
            <a:pPr algn="ctr"/>
            <a:r>
              <a:rPr lang="fr-FR" dirty="0"/>
              <a:t>AXA Italie</a:t>
            </a:r>
          </a:p>
          <a:p>
            <a:pPr algn="ctr"/>
            <a:r>
              <a:rPr lang="fr-FR" dirty="0"/>
              <a:t>AXA Espagne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2030C5-0BA3-4525-9011-7B1771B948B8}"/>
              </a:ext>
            </a:extLst>
          </p:cNvPr>
          <p:cNvSpPr/>
          <p:nvPr/>
        </p:nvSpPr>
        <p:spPr>
          <a:xfrm>
            <a:off x="259647" y="2483112"/>
            <a:ext cx="1328070" cy="6477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Assurés automobile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113F473-FCF8-409A-92EA-44626CFD1AEA}"/>
              </a:ext>
            </a:extLst>
          </p:cNvPr>
          <p:cNvSpPr/>
          <p:nvPr/>
        </p:nvSpPr>
        <p:spPr>
          <a:xfrm>
            <a:off x="5055071" y="2243463"/>
            <a:ext cx="1381125" cy="1129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NEXGEN RE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1332A09B-21FC-485A-A2BC-00A6D10A79E8}"/>
              </a:ext>
            </a:extLst>
          </p:cNvPr>
          <p:cNvSpPr txBox="1"/>
          <p:nvPr/>
        </p:nvSpPr>
        <p:spPr>
          <a:xfrm>
            <a:off x="4073630" y="2290172"/>
            <a:ext cx="7786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Primes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DAB9509-E2C2-426C-A2B3-4212618347FF}"/>
              </a:ext>
            </a:extLst>
          </p:cNvPr>
          <p:cNvSpPr/>
          <p:nvPr/>
        </p:nvSpPr>
        <p:spPr>
          <a:xfrm>
            <a:off x="7452819" y="2186610"/>
            <a:ext cx="1381125" cy="12430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Fonds Commun de Créances </a:t>
            </a:r>
          </a:p>
          <a:p>
            <a:pPr algn="ctr"/>
            <a:r>
              <a:rPr lang="fr-FR" sz="2000" b="1" dirty="0"/>
              <a:t>SPARC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7E9ED8-ED70-4A84-95CD-4D2211C65FE2}"/>
              </a:ext>
            </a:extLst>
          </p:cNvPr>
          <p:cNvSpPr/>
          <p:nvPr/>
        </p:nvSpPr>
        <p:spPr>
          <a:xfrm>
            <a:off x="10532420" y="2287846"/>
            <a:ext cx="1381125" cy="99841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Investisseur qualifiés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D176F00-2F56-4E3C-B9D5-091B6F9BCB73}"/>
              </a:ext>
            </a:extLst>
          </p:cNvPr>
          <p:cNvSpPr/>
          <p:nvPr/>
        </p:nvSpPr>
        <p:spPr>
          <a:xfrm>
            <a:off x="10532420" y="3728565"/>
            <a:ext cx="1381125" cy="493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Groupe AXA</a:t>
            </a:r>
          </a:p>
        </p:txBody>
      </p:sp>
      <p:cxnSp>
        <p:nvCxnSpPr>
          <p:cNvPr id="68" name="Connecteur : en arc 67">
            <a:extLst>
              <a:ext uri="{FF2B5EF4-FFF2-40B4-BE49-F238E27FC236}">
                <a16:creationId xmlns:a16="http://schemas.microsoft.com/office/drawing/2014/main" id="{F11173B9-41EA-4745-8CB6-DBA2527FE399}"/>
              </a:ext>
            </a:extLst>
          </p:cNvPr>
          <p:cNvCxnSpPr>
            <a:cxnSpLocks/>
            <a:stCxn id="63" idx="2"/>
            <a:endCxn id="67" idx="1"/>
          </p:cNvCxnSpPr>
          <p:nvPr/>
        </p:nvCxnSpPr>
        <p:spPr>
          <a:xfrm rot="16200000" flipH="1">
            <a:off x="7837744" y="1280662"/>
            <a:ext cx="602566" cy="47867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55C7C352-F1C5-4A74-8E88-DCE8AC0CD445}"/>
              </a:ext>
            </a:extLst>
          </p:cNvPr>
          <p:cNvSpPr txBox="1"/>
          <p:nvPr/>
        </p:nvSpPr>
        <p:spPr>
          <a:xfrm>
            <a:off x="7254564" y="3881367"/>
            <a:ext cx="887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Tranche Equity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3B5758D7-5D34-43C0-837A-62407BD40413}"/>
              </a:ext>
            </a:extLst>
          </p:cNvPr>
          <p:cNvCxnSpPr>
            <a:cxnSpLocks/>
          </p:cNvCxnSpPr>
          <p:nvPr/>
        </p:nvCxnSpPr>
        <p:spPr>
          <a:xfrm flipH="1">
            <a:off x="9674133" y="1838548"/>
            <a:ext cx="1" cy="53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359F4995-22C4-493D-80BF-2B23C962A404}"/>
              </a:ext>
            </a:extLst>
          </p:cNvPr>
          <p:cNvSpPr txBox="1"/>
          <p:nvPr/>
        </p:nvSpPr>
        <p:spPr>
          <a:xfrm>
            <a:off x="9622149" y="1857794"/>
            <a:ext cx="98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Notation des tranches émises</a:t>
            </a: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132BC780-95CB-457A-9959-C5F1129217B4}"/>
              </a:ext>
            </a:extLst>
          </p:cNvPr>
          <p:cNvCxnSpPr>
            <a:cxnSpLocks/>
          </p:cNvCxnSpPr>
          <p:nvPr/>
        </p:nvCxnSpPr>
        <p:spPr>
          <a:xfrm>
            <a:off x="3935083" y="2469728"/>
            <a:ext cx="11194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EF8554CB-675A-4E5D-A981-3178254B0F3F}"/>
              </a:ext>
            </a:extLst>
          </p:cNvPr>
          <p:cNvSpPr txBox="1"/>
          <p:nvPr/>
        </p:nvSpPr>
        <p:spPr>
          <a:xfrm>
            <a:off x="3856151" y="2656323"/>
            <a:ext cx="1216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Sinistres + Commissions de réassurance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17ED8B11-96D3-49C5-A93F-4183A5EEEB94}"/>
              </a:ext>
            </a:extLst>
          </p:cNvPr>
          <p:cNvCxnSpPr>
            <a:cxnSpLocks/>
          </p:cNvCxnSpPr>
          <p:nvPr/>
        </p:nvCxnSpPr>
        <p:spPr>
          <a:xfrm flipH="1">
            <a:off x="3935084" y="2671564"/>
            <a:ext cx="1119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A8810339-AC0C-45FB-B1A0-531E0A8C0359}"/>
              </a:ext>
            </a:extLst>
          </p:cNvPr>
          <p:cNvSpPr txBox="1"/>
          <p:nvPr/>
        </p:nvSpPr>
        <p:spPr>
          <a:xfrm>
            <a:off x="6498652" y="2324603"/>
            <a:ext cx="8870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Primes sous la forme d’une créance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2B6AFA62-693E-42E4-9749-C13E4CE48EEF}"/>
              </a:ext>
            </a:extLst>
          </p:cNvPr>
          <p:cNvCxnSpPr>
            <a:cxnSpLocks/>
          </p:cNvCxnSpPr>
          <p:nvPr/>
        </p:nvCxnSpPr>
        <p:spPr>
          <a:xfrm>
            <a:off x="1599615" y="2692012"/>
            <a:ext cx="6717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A64A47A2-9060-4C28-9B21-94E2C3A1956B}"/>
              </a:ext>
            </a:extLst>
          </p:cNvPr>
          <p:cNvCxnSpPr>
            <a:cxnSpLocks/>
          </p:cNvCxnSpPr>
          <p:nvPr/>
        </p:nvCxnSpPr>
        <p:spPr>
          <a:xfrm flipH="1">
            <a:off x="1599615" y="2950997"/>
            <a:ext cx="671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5DFE7CDD-5AF5-4594-9F1D-9E5062F55D6E}"/>
              </a:ext>
            </a:extLst>
          </p:cNvPr>
          <p:cNvSpPr txBox="1"/>
          <p:nvPr/>
        </p:nvSpPr>
        <p:spPr>
          <a:xfrm>
            <a:off x="1480546" y="2444966"/>
            <a:ext cx="79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Primes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25AB10D8-7490-4A7D-8DF7-7B220E45F1A4}"/>
              </a:ext>
            </a:extLst>
          </p:cNvPr>
          <p:cNvSpPr txBox="1"/>
          <p:nvPr/>
        </p:nvSpPr>
        <p:spPr>
          <a:xfrm>
            <a:off x="1476828" y="2961601"/>
            <a:ext cx="79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Sinistres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DCD808D-8423-46FB-B803-FCFEBF1FDD2D}"/>
              </a:ext>
            </a:extLst>
          </p:cNvPr>
          <p:cNvSpPr txBox="1"/>
          <p:nvPr/>
        </p:nvSpPr>
        <p:spPr>
          <a:xfrm>
            <a:off x="4057341" y="1778411"/>
            <a:ext cx="81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/>
              <a:t>Contrat de réassurance :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C9A1B00-2BA4-480A-9DDF-B48170CEB792}"/>
              </a:ext>
            </a:extLst>
          </p:cNvPr>
          <p:cNvSpPr txBox="1"/>
          <p:nvPr/>
        </p:nvSpPr>
        <p:spPr>
          <a:xfrm>
            <a:off x="1418154" y="1763834"/>
            <a:ext cx="91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/>
              <a:t>Contrat d’assurance : 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4E3E381-BEA6-4111-9D9C-99C4FC4BAA96}"/>
              </a:ext>
            </a:extLst>
          </p:cNvPr>
          <p:cNvSpPr txBox="1"/>
          <p:nvPr/>
        </p:nvSpPr>
        <p:spPr>
          <a:xfrm>
            <a:off x="8955127" y="2435092"/>
            <a:ext cx="1546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Tranches A B et C « junior »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111530A4-C16F-4BD5-92DB-8D6B750F1A09}"/>
              </a:ext>
            </a:extLst>
          </p:cNvPr>
          <p:cNvCxnSpPr>
            <a:cxnSpLocks/>
          </p:cNvCxnSpPr>
          <p:nvPr/>
        </p:nvCxnSpPr>
        <p:spPr>
          <a:xfrm>
            <a:off x="8838449" y="2807621"/>
            <a:ext cx="169397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743FFE11-BF8A-43B9-98F4-242FA97672F9}"/>
              </a:ext>
            </a:extLst>
          </p:cNvPr>
          <p:cNvSpPr txBox="1"/>
          <p:nvPr/>
        </p:nvSpPr>
        <p:spPr>
          <a:xfrm>
            <a:off x="8901093" y="2624404"/>
            <a:ext cx="1546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Tranche D « senior »</a:t>
            </a:r>
          </a:p>
        </p:txBody>
      </p: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C8D6A776-ABA5-45A7-92A8-398DC64B43E9}"/>
              </a:ext>
            </a:extLst>
          </p:cNvPr>
          <p:cNvCxnSpPr>
            <a:cxnSpLocks/>
          </p:cNvCxnSpPr>
          <p:nvPr/>
        </p:nvCxnSpPr>
        <p:spPr>
          <a:xfrm>
            <a:off x="8838449" y="2624404"/>
            <a:ext cx="1693971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5FBAEB84-F748-49E9-A45C-1386D327FDE2}"/>
              </a:ext>
            </a:extLst>
          </p:cNvPr>
          <p:cNvCxnSpPr>
            <a:cxnSpLocks/>
          </p:cNvCxnSpPr>
          <p:nvPr/>
        </p:nvCxnSpPr>
        <p:spPr>
          <a:xfrm flipV="1">
            <a:off x="8034554" y="1611898"/>
            <a:ext cx="0" cy="58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ZoneTexte 86">
            <a:extLst>
              <a:ext uri="{FF2B5EF4-FFF2-40B4-BE49-F238E27FC236}">
                <a16:creationId xmlns:a16="http://schemas.microsoft.com/office/drawing/2014/main" id="{CE2B8759-C1E8-4E8A-80CA-1CB28BAC2720}"/>
              </a:ext>
            </a:extLst>
          </p:cNvPr>
          <p:cNvSpPr txBox="1"/>
          <p:nvPr/>
        </p:nvSpPr>
        <p:spPr>
          <a:xfrm>
            <a:off x="6706944" y="1682672"/>
            <a:ext cx="13811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Investissement des fonds collectés dans des actifs peu risqués</a:t>
            </a:r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B38AA613-E4D7-4605-B46E-DD40806D74BA}"/>
              </a:ext>
            </a:extLst>
          </p:cNvPr>
          <p:cNvCxnSpPr>
            <a:cxnSpLocks/>
          </p:cNvCxnSpPr>
          <p:nvPr/>
        </p:nvCxnSpPr>
        <p:spPr>
          <a:xfrm>
            <a:off x="8137346" y="1608249"/>
            <a:ext cx="0" cy="58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1EB1D48B-6310-4186-9943-5E1D0F25DDEB}"/>
              </a:ext>
            </a:extLst>
          </p:cNvPr>
          <p:cNvCxnSpPr>
            <a:cxnSpLocks/>
          </p:cNvCxnSpPr>
          <p:nvPr/>
        </p:nvCxnSpPr>
        <p:spPr>
          <a:xfrm>
            <a:off x="6454122" y="2776295"/>
            <a:ext cx="1016623" cy="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E191327C-F580-47F7-8550-E0573E1685EB}"/>
              </a:ext>
            </a:extLst>
          </p:cNvPr>
          <p:cNvCxnSpPr>
            <a:cxnSpLocks/>
          </p:cNvCxnSpPr>
          <p:nvPr/>
        </p:nvCxnSpPr>
        <p:spPr>
          <a:xfrm flipH="1">
            <a:off x="6454122" y="2956022"/>
            <a:ext cx="1012118" cy="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>
            <a:extLst>
              <a:ext uri="{FF2B5EF4-FFF2-40B4-BE49-F238E27FC236}">
                <a16:creationId xmlns:a16="http://schemas.microsoft.com/office/drawing/2014/main" id="{4AC3766F-84D6-4A9F-B643-D8EE79E0370A}"/>
              </a:ext>
            </a:extLst>
          </p:cNvPr>
          <p:cNvSpPr txBox="1"/>
          <p:nvPr/>
        </p:nvSpPr>
        <p:spPr>
          <a:xfrm>
            <a:off x="6543621" y="2971617"/>
            <a:ext cx="8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Prix de cession (450M)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3C57855D-B2FB-48A2-BA98-EF2D7F184488}"/>
              </a:ext>
            </a:extLst>
          </p:cNvPr>
          <p:cNvCxnSpPr>
            <a:cxnSpLocks/>
          </p:cNvCxnSpPr>
          <p:nvPr/>
        </p:nvCxnSpPr>
        <p:spPr>
          <a:xfrm flipH="1">
            <a:off x="3935083" y="3203961"/>
            <a:ext cx="1115483" cy="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754334F0-615C-48A7-990C-522F87BBCA96}"/>
              </a:ext>
            </a:extLst>
          </p:cNvPr>
          <p:cNvSpPr txBox="1"/>
          <p:nvPr/>
        </p:nvSpPr>
        <p:spPr>
          <a:xfrm>
            <a:off x="3956964" y="3221251"/>
            <a:ext cx="111548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>
                <a:solidFill>
                  <a:srgbClr val="FF0000"/>
                </a:solidFill>
              </a:rPr>
              <a:t>Remboursement du dépôt (450M)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7449613-55C1-4D1F-9C30-0B61DCA0709F}"/>
              </a:ext>
            </a:extLst>
          </p:cNvPr>
          <p:cNvSpPr txBox="1"/>
          <p:nvPr/>
        </p:nvSpPr>
        <p:spPr>
          <a:xfrm>
            <a:off x="9110490" y="2805026"/>
            <a:ext cx="13186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1" dirty="0" err="1">
                <a:solidFill>
                  <a:srgbClr val="FF0000"/>
                </a:solidFill>
              </a:rPr>
              <a:t>Principals</a:t>
            </a:r>
            <a:r>
              <a:rPr lang="fr-FR" sz="1050" b="1" i="1" dirty="0">
                <a:solidFill>
                  <a:srgbClr val="FF0000"/>
                </a:solidFill>
              </a:rPr>
              <a:t> + Coupons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02E7C5E-3625-4C26-84C6-0BF206761A39}"/>
              </a:ext>
            </a:extLst>
          </p:cNvPr>
          <p:cNvSpPr/>
          <p:nvPr/>
        </p:nvSpPr>
        <p:spPr>
          <a:xfrm>
            <a:off x="9182089" y="1429702"/>
            <a:ext cx="984089" cy="4088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S&amp;P / Fitch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CFCFF32-615B-4AF1-8B40-3E1C7F388841}"/>
              </a:ext>
            </a:extLst>
          </p:cNvPr>
          <p:cNvSpPr/>
          <p:nvPr/>
        </p:nvSpPr>
        <p:spPr>
          <a:xfrm>
            <a:off x="7227032" y="1044689"/>
            <a:ext cx="1823990" cy="5680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Investissement sans risque</a:t>
            </a:r>
          </a:p>
        </p:txBody>
      </p:sp>
    </p:spTree>
    <p:extLst>
      <p:ext uri="{BB962C8B-B14F-4D97-AF65-F5344CB8AC3E}">
        <p14:creationId xmlns:p14="http://schemas.microsoft.com/office/powerpoint/2010/main" val="4270246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13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Titrisation des risques automobiles - Présentation</a:t>
            </a:r>
          </a:p>
        </p:txBody>
      </p:sp>
      <p:sp>
        <p:nvSpPr>
          <p:cNvPr id="34" name="Forme libre 3">
            <a:extLst>
              <a:ext uri="{FF2B5EF4-FFF2-40B4-BE49-F238E27FC236}">
                <a16:creationId xmlns:a16="http://schemas.microsoft.com/office/drawing/2014/main" id="{4549597A-E6B7-EE70-9EBD-4678C3B3C3A9}"/>
              </a:ext>
            </a:extLst>
          </p:cNvPr>
          <p:cNvSpPr/>
          <p:nvPr/>
        </p:nvSpPr>
        <p:spPr bwMode="gray">
          <a:xfrm rot="10800000" flipV="1">
            <a:off x="331979" y="563292"/>
            <a:ext cx="435429" cy="384000"/>
          </a:xfrm>
          <a:custGeom>
            <a:avLst/>
            <a:gdLst>
              <a:gd name="connsiteX0" fmla="*/ 1522801 w 1522801"/>
              <a:gd name="connsiteY0" fmla="*/ 999001 h 1522801"/>
              <a:gd name="connsiteX1" fmla="*/ 625943 w 1522801"/>
              <a:gd name="connsiteY1" fmla="*/ 5159 h 1522801"/>
              <a:gd name="connsiteX2" fmla="*/ 523801 w 1522801"/>
              <a:gd name="connsiteY2" fmla="*/ 0 h 1522801"/>
              <a:gd name="connsiteX3" fmla="*/ 523801 w 1522801"/>
              <a:gd name="connsiteY3" fmla="*/ 0 h 1522801"/>
              <a:gd name="connsiteX4" fmla="*/ 1 w 1522801"/>
              <a:gd name="connsiteY4" fmla="*/ 0 h 1522801"/>
              <a:gd name="connsiteX5" fmla="*/ 1 w 1522801"/>
              <a:gd name="connsiteY5" fmla="*/ 149504 h 1522801"/>
              <a:gd name="connsiteX6" fmla="*/ 0 w 1522801"/>
              <a:gd name="connsiteY6" fmla="*/ 149504 h 1522801"/>
              <a:gd name="connsiteX7" fmla="*/ 0 w 1522801"/>
              <a:gd name="connsiteY7" fmla="*/ 1522801 h 1522801"/>
              <a:gd name="connsiteX8" fmla="*/ 1373297 w 1522801"/>
              <a:gd name="connsiteY8" fmla="*/ 1522801 h 1522801"/>
              <a:gd name="connsiteX9" fmla="*/ 1373298 w 1522801"/>
              <a:gd name="connsiteY9" fmla="*/ 1522801 h 1522801"/>
              <a:gd name="connsiteX10" fmla="*/ 1522800 w 1522801"/>
              <a:gd name="connsiteY10" fmla="*/ 1522801 h 1522801"/>
              <a:gd name="connsiteX11" fmla="*/ 1522800 w 1522801"/>
              <a:gd name="connsiteY11" fmla="*/ 999017 h 152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2801" h="1522801">
                <a:moveTo>
                  <a:pt x="1522801" y="999001"/>
                </a:moveTo>
                <a:cubicBezTo>
                  <a:pt x="1522801" y="481752"/>
                  <a:pt x="1129694" y="56318"/>
                  <a:pt x="625943" y="5159"/>
                </a:cubicBezTo>
                <a:lnTo>
                  <a:pt x="523801" y="0"/>
                </a:lnTo>
                <a:lnTo>
                  <a:pt x="523801" y="0"/>
                </a:lnTo>
                <a:lnTo>
                  <a:pt x="1" y="0"/>
                </a:lnTo>
                <a:lnTo>
                  <a:pt x="1" y="149504"/>
                </a:lnTo>
                <a:lnTo>
                  <a:pt x="0" y="149504"/>
                </a:lnTo>
                <a:lnTo>
                  <a:pt x="0" y="1522801"/>
                </a:lnTo>
                <a:lnTo>
                  <a:pt x="1373297" y="1522801"/>
                </a:lnTo>
                <a:lnTo>
                  <a:pt x="1373298" y="1522801"/>
                </a:lnTo>
                <a:lnTo>
                  <a:pt x="1522800" y="1522801"/>
                </a:lnTo>
                <a:lnTo>
                  <a:pt x="1522800" y="99901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3</a:t>
            </a:r>
          </a:p>
        </p:txBody>
      </p:sp>
      <p:sp>
        <p:nvSpPr>
          <p:cNvPr id="35" name="Titre 4">
            <a:extLst>
              <a:ext uri="{FF2B5EF4-FFF2-40B4-BE49-F238E27FC236}">
                <a16:creationId xmlns:a16="http://schemas.microsoft.com/office/drawing/2014/main" id="{2D4B2C5C-7B82-7941-B758-B50F48E2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00" y="563293"/>
            <a:ext cx="10570340" cy="384000"/>
          </a:xfrm>
        </p:spPr>
        <p:txBody>
          <a:bodyPr/>
          <a:lstStyle/>
          <a:p>
            <a:r>
              <a:rPr lang="fr-FR" dirty="0"/>
              <a:t>Exemple de titrisation : AXA 2007</a:t>
            </a:r>
          </a:p>
        </p:txBody>
      </p:sp>
      <p:graphicFrame>
        <p:nvGraphicFramePr>
          <p:cNvPr id="77" name="Tableau 76">
            <a:extLst>
              <a:ext uri="{FF2B5EF4-FFF2-40B4-BE49-F238E27FC236}">
                <a16:creationId xmlns:a16="http://schemas.microsoft.com/office/drawing/2014/main" id="{66D5CD78-2993-C004-D5B6-C03C002DB592}"/>
              </a:ext>
            </a:extLst>
          </p:cNvPr>
          <p:cNvGraphicFramePr>
            <a:graphicFrameLocks noGrp="1"/>
          </p:cNvGraphicFramePr>
          <p:nvPr/>
        </p:nvGraphicFramePr>
        <p:xfrm>
          <a:off x="1732085" y="5145608"/>
          <a:ext cx="8357580" cy="1706880"/>
        </p:xfrm>
        <a:graphic>
          <a:graphicData uri="http://schemas.openxmlformats.org/drawingml/2006/table">
            <a:tbl>
              <a:tblPr firstRow="1" bandRow="1"/>
              <a:tblGrid>
                <a:gridCol w="1392930">
                  <a:extLst>
                    <a:ext uri="{9D8B030D-6E8A-4147-A177-3AD203B41FA5}">
                      <a16:colId xmlns:a16="http://schemas.microsoft.com/office/drawing/2014/main" val="4065283832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1608808377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736585065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4226044947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2278580834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1275607089"/>
                    </a:ext>
                  </a:extLst>
                </a:gridCol>
              </a:tblGrid>
              <a:tr h="250812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Tranches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Equity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513207"/>
                  </a:ext>
                </a:extLst>
              </a:tr>
              <a:tr h="46069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600" dirty="0"/>
                        <a:t>Notation par S&amp;P / Fitch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Non noté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BB/BB-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BBB-/BBB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A/A+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AAA/AAA-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587651"/>
                  </a:ext>
                </a:extLst>
              </a:tr>
              <a:tr h="61844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600" dirty="0"/>
                        <a:t>Montant (en millions d’euros)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fr-FR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000" dirty="0"/>
                        <a:t>39,2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000" dirty="0"/>
                        <a:t>100,1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000" dirty="0"/>
                        <a:t>220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000" dirty="0"/>
                        <a:t>91,5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548283"/>
                  </a:ext>
                </a:extLst>
              </a:tr>
            </a:tbl>
          </a:graphicData>
        </a:graphic>
      </p:graphicFrame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4119EF60-D405-9073-959F-DDEA8FD56BDB}"/>
              </a:ext>
            </a:extLst>
          </p:cNvPr>
          <p:cNvCxnSpPr>
            <a:cxnSpLocks/>
          </p:cNvCxnSpPr>
          <p:nvPr/>
        </p:nvCxnSpPr>
        <p:spPr>
          <a:xfrm>
            <a:off x="1732085" y="4820802"/>
            <a:ext cx="9170865" cy="0"/>
          </a:xfrm>
          <a:prstGeom prst="straightConnector1">
            <a:avLst/>
          </a:prstGeom>
          <a:noFill/>
          <a:ln w="762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A4EC8922-DCFB-0578-068D-3B775507EA5C}"/>
              </a:ext>
            </a:extLst>
          </p:cNvPr>
          <p:cNvSpPr txBox="1"/>
          <p:nvPr/>
        </p:nvSpPr>
        <p:spPr>
          <a:xfrm>
            <a:off x="1923161" y="4379352"/>
            <a:ext cx="88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prstClr val="black"/>
                </a:solidFill>
                <a:latin typeface="Calibri" panose="020F0502020204030204"/>
              </a:rPr>
              <a:t>S/C :</a:t>
            </a:r>
            <a:endParaRPr lang="fr-FR" sz="11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FE253E37-EA81-67EF-2BA9-6D26AEC65E9C}"/>
              </a:ext>
            </a:extLst>
          </p:cNvPr>
          <p:cNvSpPr txBox="1"/>
          <p:nvPr/>
        </p:nvSpPr>
        <p:spPr>
          <a:xfrm>
            <a:off x="2804746" y="4439725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69,0%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5EEFDB20-D3C7-7918-E3CE-F61D0732450C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3103501" y="4701334"/>
            <a:ext cx="0" cy="142731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045BC683-8574-C73C-1BD6-B50A9ECE2302}"/>
              </a:ext>
            </a:extLst>
          </p:cNvPr>
          <p:cNvSpPr txBox="1"/>
          <p:nvPr/>
        </p:nvSpPr>
        <p:spPr>
          <a:xfrm>
            <a:off x="4200218" y="4439725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72,5%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034F38B-9392-8BC8-B2B2-0466FD903B01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4498973" y="4701335"/>
            <a:ext cx="0" cy="14273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311FB9AB-F82A-6F3C-F63C-A184063EADDB}"/>
              </a:ext>
            </a:extLst>
          </p:cNvPr>
          <p:cNvSpPr txBox="1"/>
          <p:nvPr/>
        </p:nvSpPr>
        <p:spPr>
          <a:xfrm>
            <a:off x="5595689" y="4443224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74,3%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E3114D74-271E-71BA-341F-E77B2F4C9B3A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5894444" y="4704834"/>
            <a:ext cx="0" cy="14273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D2FA40B5-67B8-9C55-979E-A058FC5DFD50}"/>
              </a:ext>
            </a:extLst>
          </p:cNvPr>
          <p:cNvSpPr txBox="1"/>
          <p:nvPr/>
        </p:nvSpPr>
        <p:spPr>
          <a:xfrm>
            <a:off x="6991160" y="4449280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78,9%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14A6D505-EDC4-0843-E525-64B61019E6FC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7289915" y="4710890"/>
            <a:ext cx="0" cy="14273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357D6CAE-1A7B-0891-67F0-2B308EF7672C}"/>
              </a:ext>
            </a:extLst>
          </p:cNvPr>
          <p:cNvSpPr txBox="1"/>
          <p:nvPr/>
        </p:nvSpPr>
        <p:spPr>
          <a:xfrm>
            <a:off x="8386631" y="4435208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89,0%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8753B0D4-AB51-725F-3652-7EB6EBB8848F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8685386" y="4696818"/>
            <a:ext cx="0" cy="14273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377F9C50-802C-F875-9F90-C123C0EA2C69}"/>
              </a:ext>
            </a:extLst>
          </p:cNvPr>
          <p:cNvSpPr txBox="1"/>
          <p:nvPr/>
        </p:nvSpPr>
        <p:spPr>
          <a:xfrm>
            <a:off x="9782101" y="4449280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93,2%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BF0FBA3C-E9FC-3BFE-FDDE-4E4E871B4DE8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10080856" y="4710890"/>
            <a:ext cx="0" cy="14273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D0969AA0-C755-F732-AD2B-2B07DA8F7B3C}"/>
              </a:ext>
            </a:extLst>
          </p:cNvPr>
          <p:cNvCxnSpPr>
            <a:cxnSpLocks/>
          </p:cNvCxnSpPr>
          <p:nvPr/>
        </p:nvCxnSpPr>
        <p:spPr>
          <a:xfrm>
            <a:off x="1732085" y="4991100"/>
            <a:ext cx="3863604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118" name="ZoneTexte 117">
            <a:extLst>
              <a:ext uri="{FF2B5EF4-FFF2-40B4-BE49-F238E27FC236}">
                <a16:creationId xmlns:a16="http://schemas.microsoft.com/office/drawing/2014/main" id="{A2504E93-0409-E2C5-147E-6F5FEC1CC670}"/>
              </a:ext>
            </a:extLst>
          </p:cNvPr>
          <p:cNvSpPr txBox="1"/>
          <p:nvPr/>
        </p:nvSpPr>
        <p:spPr>
          <a:xfrm>
            <a:off x="101882" y="1315605"/>
            <a:ext cx="477491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  <a:latin typeface="Calibri" panose="020F0502020204030204"/>
              </a:rPr>
              <a:t>Déclenchement du </a:t>
            </a:r>
            <a:r>
              <a:rPr lang="fr-FR" sz="2800" dirty="0" err="1">
                <a:solidFill>
                  <a:srgbClr val="FF0000"/>
                </a:solidFill>
                <a:latin typeface="Calibri" panose="020F0502020204030204"/>
              </a:rPr>
              <a:t>loss</a:t>
            </a:r>
            <a:r>
              <a:rPr lang="fr-FR" sz="2800" dirty="0">
                <a:solidFill>
                  <a:srgbClr val="FF0000"/>
                </a:solidFill>
                <a:latin typeface="Calibri" panose="020F0502020204030204"/>
              </a:rPr>
              <a:t>-trigger: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5373272-C0B8-40E2-9E45-04937A30D4D4}"/>
              </a:ext>
            </a:extLst>
          </p:cNvPr>
          <p:cNvSpPr/>
          <p:nvPr/>
        </p:nvSpPr>
        <p:spPr>
          <a:xfrm>
            <a:off x="2278280" y="2243463"/>
            <a:ext cx="1657353" cy="1129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AXA Allemagne</a:t>
            </a:r>
          </a:p>
          <a:p>
            <a:pPr algn="ctr"/>
            <a:r>
              <a:rPr lang="fr-FR" dirty="0"/>
              <a:t>AXA Belgique</a:t>
            </a:r>
          </a:p>
          <a:p>
            <a:pPr algn="ctr"/>
            <a:r>
              <a:rPr lang="fr-FR" dirty="0"/>
              <a:t>AXA Italie</a:t>
            </a:r>
          </a:p>
          <a:p>
            <a:pPr algn="ctr"/>
            <a:r>
              <a:rPr lang="fr-FR" dirty="0"/>
              <a:t>AXA Espagne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FCA532E-8EB2-4FEA-BC0C-654243D8BADF}"/>
              </a:ext>
            </a:extLst>
          </p:cNvPr>
          <p:cNvSpPr/>
          <p:nvPr/>
        </p:nvSpPr>
        <p:spPr>
          <a:xfrm>
            <a:off x="259647" y="2483112"/>
            <a:ext cx="1328070" cy="6477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Assurés automobile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E2D3674-0D65-41BE-99AC-8D0314272FEC}"/>
              </a:ext>
            </a:extLst>
          </p:cNvPr>
          <p:cNvSpPr/>
          <p:nvPr/>
        </p:nvSpPr>
        <p:spPr>
          <a:xfrm>
            <a:off x="5055071" y="2243463"/>
            <a:ext cx="1381125" cy="11293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NEXGEN RE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7068DD43-5F0C-4ACD-8ED4-C0D1EE9834E0}"/>
              </a:ext>
            </a:extLst>
          </p:cNvPr>
          <p:cNvSpPr txBox="1"/>
          <p:nvPr/>
        </p:nvSpPr>
        <p:spPr>
          <a:xfrm>
            <a:off x="4073630" y="2290172"/>
            <a:ext cx="7786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Primes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A2A74EC-75D0-4C7C-A805-C81843B3DEFE}"/>
              </a:ext>
            </a:extLst>
          </p:cNvPr>
          <p:cNvSpPr/>
          <p:nvPr/>
        </p:nvSpPr>
        <p:spPr>
          <a:xfrm>
            <a:off x="7452819" y="2186610"/>
            <a:ext cx="1381125" cy="12430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Fonds Commun de Créances </a:t>
            </a:r>
          </a:p>
          <a:p>
            <a:pPr algn="ctr"/>
            <a:r>
              <a:rPr lang="fr-FR" sz="2000" b="1" dirty="0"/>
              <a:t>SPARC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52DC9F0-9527-4AA3-848C-AD2ED608B8F7}"/>
              </a:ext>
            </a:extLst>
          </p:cNvPr>
          <p:cNvSpPr/>
          <p:nvPr/>
        </p:nvSpPr>
        <p:spPr>
          <a:xfrm>
            <a:off x="10532420" y="2288790"/>
            <a:ext cx="1381125" cy="99841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Investisseur qualifiés</a:t>
            </a:r>
          </a:p>
        </p:txBody>
      </p: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8E3B9D1B-C29C-4BE2-A604-8C591D80D20E}"/>
              </a:ext>
            </a:extLst>
          </p:cNvPr>
          <p:cNvCxnSpPr>
            <a:cxnSpLocks/>
          </p:cNvCxnSpPr>
          <p:nvPr/>
        </p:nvCxnSpPr>
        <p:spPr>
          <a:xfrm flipH="1" flipV="1">
            <a:off x="8850608" y="3172039"/>
            <a:ext cx="1681812" cy="206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F75815C-F3C2-459A-AE0A-F3254D0E64E3}"/>
              </a:ext>
            </a:extLst>
          </p:cNvPr>
          <p:cNvSpPr/>
          <p:nvPr/>
        </p:nvSpPr>
        <p:spPr>
          <a:xfrm>
            <a:off x="10532420" y="3728565"/>
            <a:ext cx="1381125" cy="4935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Groupe AXA</a:t>
            </a:r>
          </a:p>
        </p:txBody>
      </p:sp>
      <p:cxnSp>
        <p:nvCxnSpPr>
          <p:cNvPr id="127" name="Connecteur : en arc 126">
            <a:extLst>
              <a:ext uri="{FF2B5EF4-FFF2-40B4-BE49-F238E27FC236}">
                <a16:creationId xmlns:a16="http://schemas.microsoft.com/office/drawing/2014/main" id="{9F5D7863-42ED-41BA-A0A7-763623C36F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37744" y="1280456"/>
            <a:ext cx="602566" cy="47867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>
            <a:extLst>
              <a:ext uri="{FF2B5EF4-FFF2-40B4-BE49-F238E27FC236}">
                <a16:creationId xmlns:a16="http://schemas.microsoft.com/office/drawing/2014/main" id="{BCAA2B00-1ED6-4793-911E-853DA831D5C8}"/>
              </a:ext>
            </a:extLst>
          </p:cNvPr>
          <p:cNvSpPr txBox="1"/>
          <p:nvPr/>
        </p:nvSpPr>
        <p:spPr>
          <a:xfrm>
            <a:off x="7254564" y="3881367"/>
            <a:ext cx="887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Tranche Equity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58512D0-BCAB-410B-9806-35E50E6F4CF1}"/>
              </a:ext>
            </a:extLst>
          </p:cNvPr>
          <p:cNvCxnSpPr>
            <a:cxnSpLocks/>
          </p:cNvCxnSpPr>
          <p:nvPr/>
        </p:nvCxnSpPr>
        <p:spPr>
          <a:xfrm>
            <a:off x="3935083" y="2469728"/>
            <a:ext cx="11194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ZoneTexte 129">
            <a:extLst>
              <a:ext uri="{FF2B5EF4-FFF2-40B4-BE49-F238E27FC236}">
                <a16:creationId xmlns:a16="http://schemas.microsoft.com/office/drawing/2014/main" id="{0E981DF0-E0BB-44FF-9388-83C898246341}"/>
              </a:ext>
            </a:extLst>
          </p:cNvPr>
          <p:cNvSpPr txBox="1"/>
          <p:nvPr/>
        </p:nvSpPr>
        <p:spPr>
          <a:xfrm>
            <a:off x="3856151" y="2656323"/>
            <a:ext cx="1216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Sinistres + Commissions de réassurance</a:t>
            </a:r>
          </a:p>
        </p:txBody>
      </p:sp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2B35909B-78A9-475F-8A8C-0278DF0AEA00}"/>
              </a:ext>
            </a:extLst>
          </p:cNvPr>
          <p:cNvCxnSpPr>
            <a:cxnSpLocks/>
          </p:cNvCxnSpPr>
          <p:nvPr/>
        </p:nvCxnSpPr>
        <p:spPr>
          <a:xfrm flipH="1">
            <a:off x="3935084" y="2671564"/>
            <a:ext cx="1119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6FB0BEB5-5F39-461C-B8A8-3005A080FEB7}"/>
              </a:ext>
            </a:extLst>
          </p:cNvPr>
          <p:cNvSpPr txBox="1"/>
          <p:nvPr/>
        </p:nvSpPr>
        <p:spPr>
          <a:xfrm>
            <a:off x="6498652" y="2324603"/>
            <a:ext cx="8870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Primes sous la forme d’une créance</a:t>
            </a:r>
          </a:p>
        </p:txBody>
      </p: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19B07D6A-B57D-4035-B853-F49D0A236F34}"/>
              </a:ext>
            </a:extLst>
          </p:cNvPr>
          <p:cNvCxnSpPr>
            <a:cxnSpLocks/>
          </p:cNvCxnSpPr>
          <p:nvPr/>
        </p:nvCxnSpPr>
        <p:spPr>
          <a:xfrm>
            <a:off x="1599615" y="2692012"/>
            <a:ext cx="6717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A6B6074A-BE6F-4055-AB3D-B3E962D4A9FA}"/>
              </a:ext>
            </a:extLst>
          </p:cNvPr>
          <p:cNvCxnSpPr>
            <a:cxnSpLocks/>
          </p:cNvCxnSpPr>
          <p:nvPr/>
        </p:nvCxnSpPr>
        <p:spPr>
          <a:xfrm flipH="1">
            <a:off x="1599615" y="2950997"/>
            <a:ext cx="671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ZoneTexte 134">
            <a:extLst>
              <a:ext uri="{FF2B5EF4-FFF2-40B4-BE49-F238E27FC236}">
                <a16:creationId xmlns:a16="http://schemas.microsoft.com/office/drawing/2014/main" id="{C311B7C3-6979-4278-96B2-A3D40B30AF8A}"/>
              </a:ext>
            </a:extLst>
          </p:cNvPr>
          <p:cNvSpPr txBox="1"/>
          <p:nvPr/>
        </p:nvSpPr>
        <p:spPr>
          <a:xfrm>
            <a:off x="1480546" y="2444966"/>
            <a:ext cx="79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Primes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4E03B558-8C93-4CA4-92C7-73DE4A52E1EB}"/>
              </a:ext>
            </a:extLst>
          </p:cNvPr>
          <p:cNvSpPr txBox="1"/>
          <p:nvPr/>
        </p:nvSpPr>
        <p:spPr>
          <a:xfrm>
            <a:off x="1476828" y="2961601"/>
            <a:ext cx="79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Sinistres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3A7CAA66-7407-40F2-BC37-A65E63093C67}"/>
              </a:ext>
            </a:extLst>
          </p:cNvPr>
          <p:cNvSpPr txBox="1"/>
          <p:nvPr/>
        </p:nvSpPr>
        <p:spPr>
          <a:xfrm>
            <a:off x="4057341" y="1778411"/>
            <a:ext cx="81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/>
              <a:t>Contrat de réassurance :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AFFA044C-CA6A-4793-8E35-3487501255E6}"/>
              </a:ext>
            </a:extLst>
          </p:cNvPr>
          <p:cNvSpPr txBox="1"/>
          <p:nvPr/>
        </p:nvSpPr>
        <p:spPr>
          <a:xfrm>
            <a:off x="1418154" y="1763834"/>
            <a:ext cx="91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/>
              <a:t>Contrat d’assurance : </a:t>
            </a:r>
          </a:p>
        </p:txBody>
      </p: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FEFD8896-CC77-45E7-8838-38284769F91F}"/>
              </a:ext>
            </a:extLst>
          </p:cNvPr>
          <p:cNvCxnSpPr>
            <a:cxnSpLocks/>
          </p:cNvCxnSpPr>
          <p:nvPr/>
        </p:nvCxnSpPr>
        <p:spPr>
          <a:xfrm>
            <a:off x="6454122" y="2776295"/>
            <a:ext cx="1016623" cy="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39">
            <a:extLst>
              <a:ext uri="{FF2B5EF4-FFF2-40B4-BE49-F238E27FC236}">
                <a16:creationId xmlns:a16="http://schemas.microsoft.com/office/drawing/2014/main" id="{8FE93C2F-EE2B-48D4-82B2-CBCAD9D80B68}"/>
              </a:ext>
            </a:extLst>
          </p:cNvPr>
          <p:cNvCxnSpPr>
            <a:cxnSpLocks/>
          </p:cNvCxnSpPr>
          <p:nvPr/>
        </p:nvCxnSpPr>
        <p:spPr>
          <a:xfrm flipH="1">
            <a:off x="6454122" y="2956022"/>
            <a:ext cx="1012118" cy="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ZoneTexte 140">
            <a:extLst>
              <a:ext uri="{FF2B5EF4-FFF2-40B4-BE49-F238E27FC236}">
                <a16:creationId xmlns:a16="http://schemas.microsoft.com/office/drawing/2014/main" id="{358DD8B4-9A9D-4682-854C-693696598AED}"/>
              </a:ext>
            </a:extLst>
          </p:cNvPr>
          <p:cNvSpPr txBox="1"/>
          <p:nvPr/>
        </p:nvSpPr>
        <p:spPr>
          <a:xfrm>
            <a:off x="6543621" y="2971617"/>
            <a:ext cx="8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Prix de cession (450M)</a:t>
            </a:r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7465B201-3EDF-44BB-ABE5-0EF52741D246}"/>
              </a:ext>
            </a:extLst>
          </p:cNvPr>
          <p:cNvCxnSpPr>
            <a:cxnSpLocks/>
          </p:cNvCxnSpPr>
          <p:nvPr/>
        </p:nvCxnSpPr>
        <p:spPr>
          <a:xfrm>
            <a:off x="1732085" y="4820802"/>
            <a:ext cx="917086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ZoneTexte 142">
            <a:extLst>
              <a:ext uri="{FF2B5EF4-FFF2-40B4-BE49-F238E27FC236}">
                <a16:creationId xmlns:a16="http://schemas.microsoft.com/office/drawing/2014/main" id="{13EF5C0F-1D8D-4BD6-9C72-225596660111}"/>
              </a:ext>
            </a:extLst>
          </p:cNvPr>
          <p:cNvSpPr txBox="1"/>
          <p:nvPr/>
        </p:nvSpPr>
        <p:spPr>
          <a:xfrm>
            <a:off x="6991160" y="4449280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78,9%</a:t>
            </a:r>
            <a:endParaRPr lang="fr-FR" sz="900" b="1" dirty="0"/>
          </a:p>
        </p:txBody>
      </p: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202C2A8-5C48-4154-BA17-D8B216C9127D}"/>
              </a:ext>
            </a:extLst>
          </p:cNvPr>
          <p:cNvCxnSpPr>
            <a:cxnSpLocks/>
            <a:stCxn id="143" idx="2"/>
          </p:cNvCxnSpPr>
          <p:nvPr/>
        </p:nvCxnSpPr>
        <p:spPr>
          <a:xfrm>
            <a:off x="7289915" y="4710890"/>
            <a:ext cx="0" cy="142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7A040027-FE23-43D3-8D0D-853C05030481}"/>
              </a:ext>
            </a:extLst>
          </p:cNvPr>
          <p:cNvSpPr txBox="1"/>
          <p:nvPr/>
        </p:nvSpPr>
        <p:spPr>
          <a:xfrm>
            <a:off x="8386631" y="4435208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89,0%</a:t>
            </a:r>
            <a:endParaRPr lang="fr-FR" sz="900" b="1" dirty="0"/>
          </a:p>
        </p:txBody>
      </p: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736A6C1C-B912-4FEB-994B-D625DCDE0604}"/>
              </a:ext>
            </a:extLst>
          </p:cNvPr>
          <p:cNvCxnSpPr>
            <a:cxnSpLocks/>
            <a:stCxn id="145" idx="2"/>
          </p:cNvCxnSpPr>
          <p:nvPr/>
        </p:nvCxnSpPr>
        <p:spPr>
          <a:xfrm>
            <a:off x="8685386" y="4696818"/>
            <a:ext cx="0" cy="142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>
            <a:extLst>
              <a:ext uri="{FF2B5EF4-FFF2-40B4-BE49-F238E27FC236}">
                <a16:creationId xmlns:a16="http://schemas.microsoft.com/office/drawing/2014/main" id="{0B993B31-93EF-41E4-A397-EF0293ACA93C}"/>
              </a:ext>
            </a:extLst>
          </p:cNvPr>
          <p:cNvSpPr txBox="1"/>
          <p:nvPr/>
        </p:nvSpPr>
        <p:spPr>
          <a:xfrm>
            <a:off x="9782101" y="4449280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93,2%</a:t>
            </a:r>
            <a:endParaRPr lang="fr-FR" sz="900" b="1" dirty="0"/>
          </a:p>
        </p:txBody>
      </p: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8495869D-1563-49D1-A961-3A57D89D6E10}"/>
              </a:ext>
            </a:extLst>
          </p:cNvPr>
          <p:cNvCxnSpPr>
            <a:cxnSpLocks/>
            <a:stCxn id="147" idx="2"/>
          </p:cNvCxnSpPr>
          <p:nvPr/>
        </p:nvCxnSpPr>
        <p:spPr>
          <a:xfrm>
            <a:off x="10080856" y="4710890"/>
            <a:ext cx="0" cy="142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 : en arc 148">
            <a:extLst>
              <a:ext uri="{FF2B5EF4-FFF2-40B4-BE49-F238E27FC236}">
                <a16:creationId xmlns:a16="http://schemas.microsoft.com/office/drawing/2014/main" id="{20E3F992-4DDB-41A5-87F7-D460F29EF1D0}"/>
              </a:ext>
            </a:extLst>
          </p:cNvPr>
          <p:cNvCxnSpPr>
            <a:cxnSpLocks/>
            <a:stCxn id="126" idx="2"/>
            <a:endCxn id="121" idx="2"/>
          </p:cNvCxnSpPr>
          <p:nvPr/>
        </p:nvCxnSpPr>
        <p:spPr>
          <a:xfrm rot="5400000" flipH="1">
            <a:off x="8059639" y="1058768"/>
            <a:ext cx="849339" cy="5477349"/>
          </a:xfrm>
          <a:prstGeom prst="curvedConnector3">
            <a:avLst>
              <a:gd name="adj1" fmla="val -198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ZoneTexte 149">
            <a:extLst>
              <a:ext uri="{FF2B5EF4-FFF2-40B4-BE49-F238E27FC236}">
                <a16:creationId xmlns:a16="http://schemas.microsoft.com/office/drawing/2014/main" id="{3A2525A0-FE98-4623-BB3C-42C361B70085}"/>
              </a:ext>
            </a:extLst>
          </p:cNvPr>
          <p:cNvSpPr txBox="1"/>
          <p:nvPr/>
        </p:nvSpPr>
        <p:spPr>
          <a:xfrm>
            <a:off x="7586173" y="4387520"/>
            <a:ext cx="887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rgbClr val="FF0000"/>
                </a:solidFill>
              </a:rPr>
              <a:t>Compensation</a:t>
            </a:r>
          </a:p>
        </p:txBody>
      </p:sp>
      <p:cxnSp>
        <p:nvCxnSpPr>
          <p:cNvPr id="151" name="Connecteur droit avec flèche 150">
            <a:extLst>
              <a:ext uri="{FF2B5EF4-FFF2-40B4-BE49-F238E27FC236}">
                <a16:creationId xmlns:a16="http://schemas.microsoft.com/office/drawing/2014/main" id="{E1D4BD04-A340-4A00-A57D-128A19FCD4BF}"/>
              </a:ext>
            </a:extLst>
          </p:cNvPr>
          <p:cNvCxnSpPr>
            <a:cxnSpLocks/>
          </p:cNvCxnSpPr>
          <p:nvPr/>
        </p:nvCxnSpPr>
        <p:spPr>
          <a:xfrm flipH="1">
            <a:off x="6446079" y="3315960"/>
            <a:ext cx="101211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2" name="ZoneTexte 151">
            <a:extLst>
              <a:ext uri="{FF2B5EF4-FFF2-40B4-BE49-F238E27FC236}">
                <a16:creationId xmlns:a16="http://schemas.microsoft.com/office/drawing/2014/main" id="{26D27931-D0ED-4C7D-965F-913A01830F6E}"/>
              </a:ext>
            </a:extLst>
          </p:cNvPr>
          <p:cNvSpPr txBox="1"/>
          <p:nvPr/>
        </p:nvSpPr>
        <p:spPr>
          <a:xfrm>
            <a:off x="6542110" y="3288848"/>
            <a:ext cx="887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rgbClr val="FF0000"/>
                </a:solidFill>
              </a:rPr>
              <a:t>Compensation</a:t>
            </a:r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CFE3A834-CC51-4D2F-934A-65B3CD57C724}"/>
              </a:ext>
            </a:extLst>
          </p:cNvPr>
          <p:cNvSpPr txBox="1"/>
          <p:nvPr/>
        </p:nvSpPr>
        <p:spPr>
          <a:xfrm>
            <a:off x="8955127" y="2435092"/>
            <a:ext cx="1546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Tranches A B et C « junior »</a:t>
            </a:r>
          </a:p>
        </p:txBody>
      </p:sp>
      <p:cxnSp>
        <p:nvCxnSpPr>
          <p:cNvPr id="154" name="Connecteur droit avec flèche 153">
            <a:extLst>
              <a:ext uri="{FF2B5EF4-FFF2-40B4-BE49-F238E27FC236}">
                <a16:creationId xmlns:a16="http://schemas.microsoft.com/office/drawing/2014/main" id="{1C0F5B4A-D528-41E4-A093-371686C843BB}"/>
              </a:ext>
            </a:extLst>
          </p:cNvPr>
          <p:cNvCxnSpPr>
            <a:cxnSpLocks/>
          </p:cNvCxnSpPr>
          <p:nvPr/>
        </p:nvCxnSpPr>
        <p:spPr>
          <a:xfrm>
            <a:off x="8838449" y="2807621"/>
            <a:ext cx="169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ZoneTexte 154">
            <a:extLst>
              <a:ext uri="{FF2B5EF4-FFF2-40B4-BE49-F238E27FC236}">
                <a16:creationId xmlns:a16="http://schemas.microsoft.com/office/drawing/2014/main" id="{A65EACA6-DE0C-4B05-BBF9-3DD2BFE4AE46}"/>
              </a:ext>
            </a:extLst>
          </p:cNvPr>
          <p:cNvSpPr txBox="1"/>
          <p:nvPr/>
        </p:nvSpPr>
        <p:spPr>
          <a:xfrm>
            <a:off x="8901093" y="2624404"/>
            <a:ext cx="1546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Tranche D « senior »</a:t>
            </a:r>
          </a:p>
        </p:txBody>
      </p:sp>
      <p:cxnSp>
        <p:nvCxnSpPr>
          <p:cNvPr id="156" name="Connecteur droit avec flèche 155">
            <a:extLst>
              <a:ext uri="{FF2B5EF4-FFF2-40B4-BE49-F238E27FC236}">
                <a16:creationId xmlns:a16="http://schemas.microsoft.com/office/drawing/2014/main" id="{CA92FA3D-2379-4217-9CC0-2705455DAB62}"/>
              </a:ext>
            </a:extLst>
          </p:cNvPr>
          <p:cNvCxnSpPr>
            <a:cxnSpLocks/>
          </p:cNvCxnSpPr>
          <p:nvPr/>
        </p:nvCxnSpPr>
        <p:spPr>
          <a:xfrm>
            <a:off x="8838449" y="2625057"/>
            <a:ext cx="169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ZoneTexte 156">
            <a:extLst>
              <a:ext uri="{FF2B5EF4-FFF2-40B4-BE49-F238E27FC236}">
                <a16:creationId xmlns:a16="http://schemas.microsoft.com/office/drawing/2014/main" id="{AB8352D8-2AD6-428D-BBE7-5F0EC2D903C3}"/>
              </a:ext>
            </a:extLst>
          </p:cNvPr>
          <p:cNvSpPr txBox="1"/>
          <p:nvPr/>
        </p:nvSpPr>
        <p:spPr>
          <a:xfrm>
            <a:off x="9151295" y="3161794"/>
            <a:ext cx="10012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rgbClr val="FF0000"/>
                </a:solidFill>
              </a:rPr>
              <a:t>Liquidations</a:t>
            </a:r>
          </a:p>
        </p:txBody>
      </p:sp>
      <p:sp>
        <p:nvSpPr>
          <p:cNvPr id="158" name="ZoneTexte 157">
            <a:extLst>
              <a:ext uri="{FF2B5EF4-FFF2-40B4-BE49-F238E27FC236}">
                <a16:creationId xmlns:a16="http://schemas.microsoft.com/office/drawing/2014/main" id="{A80E17CE-A52D-4151-8759-AFBB377FD1B2}"/>
              </a:ext>
            </a:extLst>
          </p:cNvPr>
          <p:cNvSpPr txBox="1"/>
          <p:nvPr/>
        </p:nvSpPr>
        <p:spPr>
          <a:xfrm>
            <a:off x="1923161" y="4379352"/>
            <a:ext cx="88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S/C :</a:t>
            </a:r>
            <a:endParaRPr lang="fr-FR" sz="1100" b="1" dirty="0"/>
          </a:p>
        </p:txBody>
      </p:sp>
      <p:sp>
        <p:nvSpPr>
          <p:cNvPr id="159" name="ZoneTexte 158">
            <a:extLst>
              <a:ext uri="{FF2B5EF4-FFF2-40B4-BE49-F238E27FC236}">
                <a16:creationId xmlns:a16="http://schemas.microsoft.com/office/drawing/2014/main" id="{BCEF40AF-AB7F-420E-AB65-9058010FC878}"/>
              </a:ext>
            </a:extLst>
          </p:cNvPr>
          <p:cNvSpPr txBox="1"/>
          <p:nvPr/>
        </p:nvSpPr>
        <p:spPr>
          <a:xfrm>
            <a:off x="2804746" y="4439725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69,0%</a:t>
            </a:r>
            <a:endParaRPr lang="fr-FR" sz="900" b="1" dirty="0"/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B3F0E450-7E5E-4585-80AF-86A9AB2A889A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3103501" y="4701334"/>
            <a:ext cx="0" cy="1427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ZoneTexte 160">
            <a:extLst>
              <a:ext uri="{FF2B5EF4-FFF2-40B4-BE49-F238E27FC236}">
                <a16:creationId xmlns:a16="http://schemas.microsoft.com/office/drawing/2014/main" id="{97BD7C5E-2709-4559-B3C3-7950109E24B6}"/>
              </a:ext>
            </a:extLst>
          </p:cNvPr>
          <p:cNvSpPr txBox="1"/>
          <p:nvPr/>
        </p:nvSpPr>
        <p:spPr>
          <a:xfrm>
            <a:off x="4200218" y="4439725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72,5%</a:t>
            </a:r>
            <a:endParaRPr lang="fr-FR" sz="900" b="1" dirty="0"/>
          </a:p>
        </p:txBody>
      </p: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683CE82C-FAAE-46DA-93E8-EEF2B75EB8AA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4498973" y="4701335"/>
            <a:ext cx="0" cy="142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ZoneTexte 162">
            <a:extLst>
              <a:ext uri="{FF2B5EF4-FFF2-40B4-BE49-F238E27FC236}">
                <a16:creationId xmlns:a16="http://schemas.microsoft.com/office/drawing/2014/main" id="{E155A0AA-7B97-45C7-BA36-46C8B5E1DC2D}"/>
              </a:ext>
            </a:extLst>
          </p:cNvPr>
          <p:cNvSpPr txBox="1"/>
          <p:nvPr/>
        </p:nvSpPr>
        <p:spPr>
          <a:xfrm>
            <a:off x="5597666" y="4443223"/>
            <a:ext cx="597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74,3%</a:t>
            </a:r>
            <a:endParaRPr lang="fr-FR" sz="900" b="1" dirty="0"/>
          </a:p>
        </p:txBody>
      </p: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41BFEFC1-A631-4BD0-BA21-299DA60DC295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5896421" y="4704833"/>
            <a:ext cx="0" cy="142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B372BA24-563F-4C1D-A143-2090BB1C7FD8}"/>
              </a:ext>
            </a:extLst>
          </p:cNvPr>
          <p:cNvCxnSpPr>
            <a:cxnSpLocks/>
          </p:cNvCxnSpPr>
          <p:nvPr/>
        </p:nvCxnSpPr>
        <p:spPr>
          <a:xfrm>
            <a:off x="1732085" y="4991100"/>
            <a:ext cx="3863604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1D351A1F-6830-4CD2-990D-FC404E872876}"/>
              </a:ext>
            </a:extLst>
          </p:cNvPr>
          <p:cNvCxnSpPr>
            <a:cxnSpLocks/>
          </p:cNvCxnSpPr>
          <p:nvPr/>
        </p:nvCxnSpPr>
        <p:spPr>
          <a:xfrm flipH="1">
            <a:off x="9674133" y="1838548"/>
            <a:ext cx="1" cy="53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ZoneTexte 168">
            <a:extLst>
              <a:ext uri="{FF2B5EF4-FFF2-40B4-BE49-F238E27FC236}">
                <a16:creationId xmlns:a16="http://schemas.microsoft.com/office/drawing/2014/main" id="{F2F89FE4-CE71-4828-ACA8-141B047BB590}"/>
              </a:ext>
            </a:extLst>
          </p:cNvPr>
          <p:cNvSpPr txBox="1"/>
          <p:nvPr/>
        </p:nvSpPr>
        <p:spPr>
          <a:xfrm>
            <a:off x="9622149" y="1857794"/>
            <a:ext cx="98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Notation des tranches émises</a:t>
            </a:r>
          </a:p>
        </p:txBody>
      </p:sp>
      <p:cxnSp>
        <p:nvCxnSpPr>
          <p:cNvPr id="170" name="Connecteur droit avec flèche 169">
            <a:extLst>
              <a:ext uri="{FF2B5EF4-FFF2-40B4-BE49-F238E27FC236}">
                <a16:creationId xmlns:a16="http://schemas.microsoft.com/office/drawing/2014/main" id="{83936F09-D721-45CE-A396-5A13E8D751C1}"/>
              </a:ext>
            </a:extLst>
          </p:cNvPr>
          <p:cNvCxnSpPr>
            <a:cxnSpLocks/>
          </p:cNvCxnSpPr>
          <p:nvPr/>
        </p:nvCxnSpPr>
        <p:spPr>
          <a:xfrm flipH="1">
            <a:off x="3942417" y="3219595"/>
            <a:ext cx="11121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ZoneTexte 170">
            <a:extLst>
              <a:ext uri="{FF2B5EF4-FFF2-40B4-BE49-F238E27FC236}">
                <a16:creationId xmlns:a16="http://schemas.microsoft.com/office/drawing/2014/main" id="{7D5493CE-19DC-42EB-B711-FAC91199907C}"/>
              </a:ext>
            </a:extLst>
          </p:cNvPr>
          <p:cNvSpPr txBox="1"/>
          <p:nvPr/>
        </p:nvSpPr>
        <p:spPr>
          <a:xfrm>
            <a:off x="4057341" y="3195773"/>
            <a:ext cx="887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rgbClr val="FF0000"/>
                </a:solidFill>
              </a:rPr>
              <a:t>Compensation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6D959B3-7C7E-40A5-8388-1182AB2C88F5}"/>
              </a:ext>
            </a:extLst>
          </p:cNvPr>
          <p:cNvSpPr/>
          <p:nvPr/>
        </p:nvSpPr>
        <p:spPr>
          <a:xfrm>
            <a:off x="9182089" y="1429702"/>
            <a:ext cx="984089" cy="4088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S&amp;P / Fitch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9E43850-E403-4B81-8D0A-6F67265F73E7}"/>
              </a:ext>
            </a:extLst>
          </p:cNvPr>
          <p:cNvSpPr/>
          <p:nvPr/>
        </p:nvSpPr>
        <p:spPr>
          <a:xfrm>
            <a:off x="7227032" y="1044689"/>
            <a:ext cx="1823990" cy="56805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Investissement sans risque</a:t>
            </a:r>
          </a:p>
        </p:txBody>
      </p: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D52A4D5D-F6BC-4504-8283-9370F47C01E2}"/>
              </a:ext>
            </a:extLst>
          </p:cNvPr>
          <p:cNvCxnSpPr>
            <a:cxnSpLocks/>
          </p:cNvCxnSpPr>
          <p:nvPr/>
        </p:nvCxnSpPr>
        <p:spPr>
          <a:xfrm flipV="1">
            <a:off x="8034554" y="1611898"/>
            <a:ext cx="0" cy="582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ZoneTexte 174">
            <a:extLst>
              <a:ext uri="{FF2B5EF4-FFF2-40B4-BE49-F238E27FC236}">
                <a16:creationId xmlns:a16="http://schemas.microsoft.com/office/drawing/2014/main" id="{28CB3535-BF08-4B6E-863A-445197D97A0B}"/>
              </a:ext>
            </a:extLst>
          </p:cNvPr>
          <p:cNvSpPr txBox="1"/>
          <p:nvPr/>
        </p:nvSpPr>
        <p:spPr>
          <a:xfrm>
            <a:off x="6706944" y="1682672"/>
            <a:ext cx="13811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/>
              <a:t>Investissement des fonds collectés dans des actifs peu risqués</a:t>
            </a:r>
          </a:p>
        </p:txBody>
      </p:sp>
      <p:cxnSp>
        <p:nvCxnSpPr>
          <p:cNvPr id="176" name="Connecteur droit avec flèche 175">
            <a:extLst>
              <a:ext uri="{FF2B5EF4-FFF2-40B4-BE49-F238E27FC236}">
                <a16:creationId xmlns:a16="http://schemas.microsoft.com/office/drawing/2014/main" id="{1A428B7E-F545-4141-9C9F-93F856B4A2AD}"/>
              </a:ext>
            </a:extLst>
          </p:cNvPr>
          <p:cNvCxnSpPr>
            <a:cxnSpLocks/>
          </p:cNvCxnSpPr>
          <p:nvPr/>
        </p:nvCxnSpPr>
        <p:spPr>
          <a:xfrm>
            <a:off x="8137346" y="1608249"/>
            <a:ext cx="0" cy="58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709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14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Titrisation des risques automobiles - Présentation</a:t>
            </a:r>
          </a:p>
        </p:txBody>
      </p:sp>
      <p:sp>
        <p:nvSpPr>
          <p:cNvPr id="34" name="Forme libre 3">
            <a:extLst>
              <a:ext uri="{FF2B5EF4-FFF2-40B4-BE49-F238E27FC236}">
                <a16:creationId xmlns:a16="http://schemas.microsoft.com/office/drawing/2014/main" id="{4549597A-E6B7-EE70-9EBD-4678C3B3C3A9}"/>
              </a:ext>
            </a:extLst>
          </p:cNvPr>
          <p:cNvSpPr/>
          <p:nvPr/>
        </p:nvSpPr>
        <p:spPr bwMode="gray">
          <a:xfrm rot="10800000" flipV="1">
            <a:off x="331979" y="563292"/>
            <a:ext cx="435429" cy="384000"/>
          </a:xfrm>
          <a:custGeom>
            <a:avLst/>
            <a:gdLst>
              <a:gd name="connsiteX0" fmla="*/ 1522801 w 1522801"/>
              <a:gd name="connsiteY0" fmla="*/ 999001 h 1522801"/>
              <a:gd name="connsiteX1" fmla="*/ 625943 w 1522801"/>
              <a:gd name="connsiteY1" fmla="*/ 5159 h 1522801"/>
              <a:gd name="connsiteX2" fmla="*/ 523801 w 1522801"/>
              <a:gd name="connsiteY2" fmla="*/ 0 h 1522801"/>
              <a:gd name="connsiteX3" fmla="*/ 523801 w 1522801"/>
              <a:gd name="connsiteY3" fmla="*/ 0 h 1522801"/>
              <a:gd name="connsiteX4" fmla="*/ 1 w 1522801"/>
              <a:gd name="connsiteY4" fmla="*/ 0 h 1522801"/>
              <a:gd name="connsiteX5" fmla="*/ 1 w 1522801"/>
              <a:gd name="connsiteY5" fmla="*/ 149504 h 1522801"/>
              <a:gd name="connsiteX6" fmla="*/ 0 w 1522801"/>
              <a:gd name="connsiteY6" fmla="*/ 149504 h 1522801"/>
              <a:gd name="connsiteX7" fmla="*/ 0 w 1522801"/>
              <a:gd name="connsiteY7" fmla="*/ 1522801 h 1522801"/>
              <a:gd name="connsiteX8" fmla="*/ 1373297 w 1522801"/>
              <a:gd name="connsiteY8" fmla="*/ 1522801 h 1522801"/>
              <a:gd name="connsiteX9" fmla="*/ 1373298 w 1522801"/>
              <a:gd name="connsiteY9" fmla="*/ 1522801 h 1522801"/>
              <a:gd name="connsiteX10" fmla="*/ 1522800 w 1522801"/>
              <a:gd name="connsiteY10" fmla="*/ 1522801 h 1522801"/>
              <a:gd name="connsiteX11" fmla="*/ 1522800 w 1522801"/>
              <a:gd name="connsiteY11" fmla="*/ 999017 h 152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2801" h="1522801">
                <a:moveTo>
                  <a:pt x="1522801" y="999001"/>
                </a:moveTo>
                <a:cubicBezTo>
                  <a:pt x="1522801" y="481752"/>
                  <a:pt x="1129694" y="56318"/>
                  <a:pt x="625943" y="5159"/>
                </a:cubicBezTo>
                <a:lnTo>
                  <a:pt x="523801" y="0"/>
                </a:lnTo>
                <a:lnTo>
                  <a:pt x="523801" y="0"/>
                </a:lnTo>
                <a:lnTo>
                  <a:pt x="1" y="0"/>
                </a:lnTo>
                <a:lnTo>
                  <a:pt x="1" y="149504"/>
                </a:lnTo>
                <a:lnTo>
                  <a:pt x="0" y="149504"/>
                </a:lnTo>
                <a:lnTo>
                  <a:pt x="0" y="1522801"/>
                </a:lnTo>
                <a:lnTo>
                  <a:pt x="1373297" y="1522801"/>
                </a:lnTo>
                <a:lnTo>
                  <a:pt x="1373298" y="1522801"/>
                </a:lnTo>
                <a:lnTo>
                  <a:pt x="1522800" y="1522801"/>
                </a:lnTo>
                <a:lnTo>
                  <a:pt x="1522800" y="99901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3</a:t>
            </a:r>
          </a:p>
        </p:txBody>
      </p:sp>
      <p:sp>
        <p:nvSpPr>
          <p:cNvPr id="35" name="Titre 4">
            <a:extLst>
              <a:ext uri="{FF2B5EF4-FFF2-40B4-BE49-F238E27FC236}">
                <a16:creationId xmlns:a16="http://schemas.microsoft.com/office/drawing/2014/main" id="{2D4B2C5C-7B82-7941-B758-B50F48E2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00" y="563293"/>
            <a:ext cx="10570340" cy="384000"/>
          </a:xfrm>
        </p:spPr>
        <p:txBody>
          <a:bodyPr/>
          <a:lstStyle/>
          <a:p>
            <a:r>
              <a:rPr lang="fr-FR" dirty="0"/>
              <a:t>Exemple de titrisation : AXA 2007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16B71D-E246-DE76-981C-8EAB49CFE116}"/>
              </a:ext>
            </a:extLst>
          </p:cNvPr>
          <p:cNvSpPr txBox="1"/>
          <p:nvPr/>
        </p:nvSpPr>
        <p:spPr>
          <a:xfrm>
            <a:off x="767260" y="947293"/>
            <a:ext cx="10306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Facteurs intervenant dans le Pricing d’une « 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Insurance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</a:rPr>
              <a:t>linked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 Security » (ILS) pour le risque automobile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C4DF03-44B7-5237-9B44-CEF53D1C0F1C}"/>
              </a:ext>
            </a:extLst>
          </p:cNvPr>
          <p:cNvSpPr txBox="1"/>
          <p:nvPr/>
        </p:nvSpPr>
        <p:spPr>
          <a:xfrm>
            <a:off x="658815" y="1975991"/>
            <a:ext cx="1096151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prstClr val="black"/>
                </a:solidFill>
                <a:latin typeface="Calibri" panose="020F0502020204030204"/>
              </a:rPr>
              <a:t>Intérêts : Taux variable + spread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prstClr val="black"/>
                </a:solidFill>
                <a:latin typeface="Calibri" panose="020F0502020204030204"/>
              </a:rPr>
              <a:t> Qualité du portefeuille de polices d’assurance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prstClr val="black"/>
                </a:solidFill>
                <a:latin typeface="Calibri" panose="020F0502020204030204"/>
              </a:rPr>
              <a:t> La zone géographique couvert</a:t>
            </a:r>
          </a:p>
          <a:p>
            <a:endParaRPr lang="fr-FR" sz="280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prstClr val="black"/>
                </a:solidFill>
                <a:latin typeface="Calibri" panose="020F0502020204030204"/>
              </a:rPr>
              <a:t>Durée de la titrisation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prstClr val="black"/>
                </a:solidFill>
                <a:latin typeface="Calibri" panose="020F0502020204030204"/>
              </a:rPr>
              <a:t>Définition du </a:t>
            </a:r>
            <a:r>
              <a:rPr lang="fr-FR" sz="2800" dirty="0" err="1">
                <a:solidFill>
                  <a:prstClr val="black"/>
                </a:solidFill>
                <a:latin typeface="Calibri" panose="020F0502020204030204"/>
              </a:rPr>
              <a:t>loss</a:t>
            </a:r>
            <a:r>
              <a:rPr lang="fr-FR" sz="2800" dirty="0">
                <a:solidFill>
                  <a:prstClr val="black"/>
                </a:solidFill>
                <a:latin typeface="Calibri" panose="020F0502020204030204"/>
              </a:rPr>
              <a:t>-trigger</a:t>
            </a:r>
          </a:p>
        </p:txBody>
      </p:sp>
    </p:spTree>
    <p:extLst>
      <p:ext uri="{BB962C8B-B14F-4D97-AF65-F5344CB8AC3E}">
        <p14:creationId xmlns:p14="http://schemas.microsoft.com/office/powerpoint/2010/main" val="13174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E576922-1BC4-22ED-3CDA-E2F553CB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61FE82-3956-056D-FEDD-3C8F6D82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15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FBE1535-5478-25B8-C543-97E6AE5B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7C49E0-044C-110F-5F53-291CAC9710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5600" y="2428635"/>
            <a:ext cx="9600000" cy="1066023"/>
          </a:xfrm>
        </p:spPr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6FA159F-97C2-995F-1A63-BE991FE63C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29824" y="3720327"/>
            <a:ext cx="3113152" cy="688256"/>
          </a:xfrm>
        </p:spPr>
        <p:txBody>
          <a:bodyPr/>
          <a:lstStyle/>
          <a:p>
            <a:r>
              <a:rPr lang="fr-FR" sz="2000" dirty="0"/>
              <a:t>Titrisation </a:t>
            </a:r>
          </a:p>
          <a:p>
            <a:r>
              <a:rPr lang="fr-FR" sz="2000" dirty="0"/>
              <a:t>des risques automobiles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74AE897-8EC2-6726-0FB1-2906B200D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BF9CA3E-5A0D-9AAC-CE67-F694D95B51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6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16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Titrisation des risques automobiles - Présentation</a:t>
            </a:r>
          </a:p>
        </p:txBody>
      </p:sp>
      <p:sp>
        <p:nvSpPr>
          <p:cNvPr id="34" name="Forme libre 3">
            <a:extLst>
              <a:ext uri="{FF2B5EF4-FFF2-40B4-BE49-F238E27FC236}">
                <a16:creationId xmlns:a16="http://schemas.microsoft.com/office/drawing/2014/main" id="{4549597A-E6B7-EE70-9EBD-4678C3B3C3A9}"/>
              </a:ext>
            </a:extLst>
          </p:cNvPr>
          <p:cNvSpPr/>
          <p:nvPr/>
        </p:nvSpPr>
        <p:spPr bwMode="gray">
          <a:xfrm rot="10800000" flipV="1">
            <a:off x="331979" y="563292"/>
            <a:ext cx="435429" cy="384000"/>
          </a:xfrm>
          <a:custGeom>
            <a:avLst/>
            <a:gdLst>
              <a:gd name="connsiteX0" fmla="*/ 1522801 w 1522801"/>
              <a:gd name="connsiteY0" fmla="*/ 999001 h 1522801"/>
              <a:gd name="connsiteX1" fmla="*/ 625943 w 1522801"/>
              <a:gd name="connsiteY1" fmla="*/ 5159 h 1522801"/>
              <a:gd name="connsiteX2" fmla="*/ 523801 w 1522801"/>
              <a:gd name="connsiteY2" fmla="*/ 0 h 1522801"/>
              <a:gd name="connsiteX3" fmla="*/ 523801 w 1522801"/>
              <a:gd name="connsiteY3" fmla="*/ 0 h 1522801"/>
              <a:gd name="connsiteX4" fmla="*/ 1 w 1522801"/>
              <a:gd name="connsiteY4" fmla="*/ 0 h 1522801"/>
              <a:gd name="connsiteX5" fmla="*/ 1 w 1522801"/>
              <a:gd name="connsiteY5" fmla="*/ 149504 h 1522801"/>
              <a:gd name="connsiteX6" fmla="*/ 0 w 1522801"/>
              <a:gd name="connsiteY6" fmla="*/ 149504 h 1522801"/>
              <a:gd name="connsiteX7" fmla="*/ 0 w 1522801"/>
              <a:gd name="connsiteY7" fmla="*/ 1522801 h 1522801"/>
              <a:gd name="connsiteX8" fmla="*/ 1373297 w 1522801"/>
              <a:gd name="connsiteY8" fmla="*/ 1522801 h 1522801"/>
              <a:gd name="connsiteX9" fmla="*/ 1373298 w 1522801"/>
              <a:gd name="connsiteY9" fmla="*/ 1522801 h 1522801"/>
              <a:gd name="connsiteX10" fmla="*/ 1522800 w 1522801"/>
              <a:gd name="connsiteY10" fmla="*/ 1522801 h 1522801"/>
              <a:gd name="connsiteX11" fmla="*/ 1522800 w 1522801"/>
              <a:gd name="connsiteY11" fmla="*/ 999017 h 152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2801" h="1522801">
                <a:moveTo>
                  <a:pt x="1522801" y="999001"/>
                </a:moveTo>
                <a:cubicBezTo>
                  <a:pt x="1522801" y="481752"/>
                  <a:pt x="1129694" y="56318"/>
                  <a:pt x="625943" y="5159"/>
                </a:cubicBezTo>
                <a:lnTo>
                  <a:pt x="523801" y="0"/>
                </a:lnTo>
                <a:lnTo>
                  <a:pt x="523801" y="0"/>
                </a:lnTo>
                <a:lnTo>
                  <a:pt x="1" y="0"/>
                </a:lnTo>
                <a:lnTo>
                  <a:pt x="1" y="149504"/>
                </a:lnTo>
                <a:lnTo>
                  <a:pt x="0" y="149504"/>
                </a:lnTo>
                <a:lnTo>
                  <a:pt x="0" y="1522801"/>
                </a:lnTo>
                <a:lnTo>
                  <a:pt x="1373297" y="1522801"/>
                </a:lnTo>
                <a:lnTo>
                  <a:pt x="1373298" y="1522801"/>
                </a:lnTo>
                <a:lnTo>
                  <a:pt x="1522800" y="1522801"/>
                </a:lnTo>
                <a:lnTo>
                  <a:pt x="1522800" y="99901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4</a:t>
            </a:r>
          </a:p>
        </p:txBody>
      </p:sp>
      <p:sp>
        <p:nvSpPr>
          <p:cNvPr id="35" name="Titre 4">
            <a:extLst>
              <a:ext uri="{FF2B5EF4-FFF2-40B4-BE49-F238E27FC236}">
                <a16:creationId xmlns:a16="http://schemas.microsoft.com/office/drawing/2014/main" id="{2D4B2C5C-7B82-7941-B758-B50F48E2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00" y="563293"/>
            <a:ext cx="10570340" cy="384000"/>
          </a:xfrm>
        </p:spPr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F16B71D-E246-DE76-981C-8EAB49CFE116}"/>
              </a:ext>
            </a:extLst>
          </p:cNvPr>
          <p:cNvSpPr txBox="1"/>
          <p:nvPr/>
        </p:nvSpPr>
        <p:spPr>
          <a:xfrm>
            <a:off x="767408" y="961836"/>
            <a:ext cx="1013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Avantages et inconvénients au vu du sponsor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46CDBD0-8166-F40D-48A4-5CDEBC8D4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44090"/>
              </p:ext>
            </p:extLst>
          </p:nvPr>
        </p:nvGraphicFramePr>
        <p:xfrm>
          <a:off x="1470000" y="2213186"/>
          <a:ext cx="9252000" cy="2588625"/>
        </p:xfrm>
        <a:graphic>
          <a:graphicData uri="http://schemas.openxmlformats.org/drawingml/2006/table">
            <a:tbl>
              <a:tblPr firstRow="1" bandRow="1"/>
              <a:tblGrid>
                <a:gridCol w="4525563">
                  <a:extLst>
                    <a:ext uri="{9D8B030D-6E8A-4147-A177-3AD203B41FA5}">
                      <a16:colId xmlns:a16="http://schemas.microsoft.com/office/drawing/2014/main" val="1883208305"/>
                    </a:ext>
                  </a:extLst>
                </a:gridCol>
                <a:gridCol w="4726437">
                  <a:extLst>
                    <a:ext uri="{9D8B030D-6E8A-4147-A177-3AD203B41FA5}">
                      <a16:colId xmlns:a16="http://schemas.microsoft.com/office/drawing/2014/main" val="939109962"/>
                    </a:ext>
                  </a:extLst>
                </a:gridCol>
              </a:tblGrid>
              <a:tr h="752625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Avantages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Inconvénients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6219"/>
                  </a:ext>
                </a:extLst>
              </a:tr>
              <a:tr h="61200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2000" dirty="0"/>
                        <a:t>Libération du capital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2000" dirty="0"/>
                        <a:t>Risque de base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986176"/>
                  </a:ext>
                </a:extLst>
              </a:tr>
              <a:tr h="61200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2000" dirty="0"/>
                        <a:t>Transfert du risque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2000" dirty="0"/>
                        <a:t>Définir un loss-trigger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054190"/>
                  </a:ext>
                </a:extLst>
              </a:tr>
              <a:tr h="61200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2000" dirty="0"/>
                        <a:t>Risque de contrepartie inexistant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2000" dirty="0"/>
                        <a:t>Opération complexe/coûteuse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14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12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17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Titrisation des risques automobiles - Présentation</a:t>
            </a:r>
          </a:p>
        </p:txBody>
      </p:sp>
      <p:sp>
        <p:nvSpPr>
          <p:cNvPr id="34" name="Forme libre 3">
            <a:extLst>
              <a:ext uri="{FF2B5EF4-FFF2-40B4-BE49-F238E27FC236}">
                <a16:creationId xmlns:a16="http://schemas.microsoft.com/office/drawing/2014/main" id="{4549597A-E6B7-EE70-9EBD-4678C3B3C3A9}"/>
              </a:ext>
            </a:extLst>
          </p:cNvPr>
          <p:cNvSpPr/>
          <p:nvPr/>
        </p:nvSpPr>
        <p:spPr bwMode="gray">
          <a:xfrm rot="10800000" flipV="1">
            <a:off x="331979" y="563292"/>
            <a:ext cx="435429" cy="384000"/>
          </a:xfrm>
          <a:custGeom>
            <a:avLst/>
            <a:gdLst>
              <a:gd name="connsiteX0" fmla="*/ 1522801 w 1522801"/>
              <a:gd name="connsiteY0" fmla="*/ 999001 h 1522801"/>
              <a:gd name="connsiteX1" fmla="*/ 625943 w 1522801"/>
              <a:gd name="connsiteY1" fmla="*/ 5159 h 1522801"/>
              <a:gd name="connsiteX2" fmla="*/ 523801 w 1522801"/>
              <a:gd name="connsiteY2" fmla="*/ 0 h 1522801"/>
              <a:gd name="connsiteX3" fmla="*/ 523801 w 1522801"/>
              <a:gd name="connsiteY3" fmla="*/ 0 h 1522801"/>
              <a:gd name="connsiteX4" fmla="*/ 1 w 1522801"/>
              <a:gd name="connsiteY4" fmla="*/ 0 h 1522801"/>
              <a:gd name="connsiteX5" fmla="*/ 1 w 1522801"/>
              <a:gd name="connsiteY5" fmla="*/ 149504 h 1522801"/>
              <a:gd name="connsiteX6" fmla="*/ 0 w 1522801"/>
              <a:gd name="connsiteY6" fmla="*/ 149504 h 1522801"/>
              <a:gd name="connsiteX7" fmla="*/ 0 w 1522801"/>
              <a:gd name="connsiteY7" fmla="*/ 1522801 h 1522801"/>
              <a:gd name="connsiteX8" fmla="*/ 1373297 w 1522801"/>
              <a:gd name="connsiteY8" fmla="*/ 1522801 h 1522801"/>
              <a:gd name="connsiteX9" fmla="*/ 1373298 w 1522801"/>
              <a:gd name="connsiteY9" fmla="*/ 1522801 h 1522801"/>
              <a:gd name="connsiteX10" fmla="*/ 1522800 w 1522801"/>
              <a:gd name="connsiteY10" fmla="*/ 1522801 h 1522801"/>
              <a:gd name="connsiteX11" fmla="*/ 1522800 w 1522801"/>
              <a:gd name="connsiteY11" fmla="*/ 999017 h 152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2801" h="1522801">
                <a:moveTo>
                  <a:pt x="1522801" y="999001"/>
                </a:moveTo>
                <a:cubicBezTo>
                  <a:pt x="1522801" y="481752"/>
                  <a:pt x="1129694" y="56318"/>
                  <a:pt x="625943" y="5159"/>
                </a:cubicBezTo>
                <a:lnTo>
                  <a:pt x="523801" y="0"/>
                </a:lnTo>
                <a:lnTo>
                  <a:pt x="523801" y="0"/>
                </a:lnTo>
                <a:lnTo>
                  <a:pt x="1" y="0"/>
                </a:lnTo>
                <a:lnTo>
                  <a:pt x="1" y="149504"/>
                </a:lnTo>
                <a:lnTo>
                  <a:pt x="0" y="149504"/>
                </a:lnTo>
                <a:lnTo>
                  <a:pt x="0" y="1522801"/>
                </a:lnTo>
                <a:lnTo>
                  <a:pt x="1373297" y="1522801"/>
                </a:lnTo>
                <a:lnTo>
                  <a:pt x="1373298" y="1522801"/>
                </a:lnTo>
                <a:lnTo>
                  <a:pt x="1522800" y="1522801"/>
                </a:lnTo>
                <a:lnTo>
                  <a:pt x="1522800" y="99901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4</a:t>
            </a:r>
          </a:p>
        </p:txBody>
      </p:sp>
      <p:sp>
        <p:nvSpPr>
          <p:cNvPr id="35" name="Titre 4">
            <a:extLst>
              <a:ext uri="{FF2B5EF4-FFF2-40B4-BE49-F238E27FC236}">
                <a16:creationId xmlns:a16="http://schemas.microsoft.com/office/drawing/2014/main" id="{2D4B2C5C-7B82-7941-B758-B50F48E2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00" y="563293"/>
            <a:ext cx="10570340" cy="384000"/>
          </a:xfrm>
        </p:spPr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EA1AF8-3EE1-F7F2-9A02-1579E76D05A5}"/>
              </a:ext>
            </a:extLst>
          </p:cNvPr>
          <p:cNvSpPr txBox="1"/>
          <p:nvPr/>
        </p:nvSpPr>
        <p:spPr>
          <a:xfrm>
            <a:off x="767408" y="961836"/>
            <a:ext cx="1013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Avantages et inconvénients au vu des investisseurs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6F3B1D10-F409-39EB-8FF2-AA242E29D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217372"/>
              </p:ext>
            </p:extLst>
          </p:nvPr>
        </p:nvGraphicFramePr>
        <p:xfrm>
          <a:off x="1470000" y="2195647"/>
          <a:ext cx="9252000" cy="2588625"/>
        </p:xfrm>
        <a:graphic>
          <a:graphicData uri="http://schemas.openxmlformats.org/drawingml/2006/table">
            <a:tbl>
              <a:tblPr firstRow="1" bandRow="1"/>
              <a:tblGrid>
                <a:gridCol w="4525563">
                  <a:extLst>
                    <a:ext uri="{9D8B030D-6E8A-4147-A177-3AD203B41FA5}">
                      <a16:colId xmlns:a16="http://schemas.microsoft.com/office/drawing/2014/main" val="1883208305"/>
                    </a:ext>
                  </a:extLst>
                </a:gridCol>
                <a:gridCol w="4726437">
                  <a:extLst>
                    <a:ext uri="{9D8B030D-6E8A-4147-A177-3AD203B41FA5}">
                      <a16:colId xmlns:a16="http://schemas.microsoft.com/office/drawing/2014/main" val="939109962"/>
                    </a:ext>
                  </a:extLst>
                </a:gridCol>
              </a:tblGrid>
              <a:tr h="752625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Avantages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Inconvénients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36219"/>
                  </a:ext>
                </a:extLst>
              </a:tr>
              <a:tr h="61200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2000" dirty="0"/>
                        <a:t>Double diversification du portefeuille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2000" dirty="0"/>
                        <a:t>Asymétrie de l’information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986176"/>
                  </a:ext>
                </a:extLst>
              </a:tr>
              <a:tr h="61200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2000" dirty="0"/>
                        <a:t>Rendement attractif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fr-FR" sz="20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054190"/>
                  </a:ext>
                </a:extLst>
              </a:tr>
              <a:tr h="61200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2000" dirty="0"/>
                        <a:t>Risque de contrepartie moindre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fr-FR" sz="2000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14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735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E576922-1BC4-22ED-3CDA-E2F553CB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61FE82-3956-056D-FEDD-3C8F6D82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18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FBE1535-5478-25B8-C543-97E6AE5B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05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7C49E0-044C-110F-5F53-291CAC9710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5600" y="2428635"/>
            <a:ext cx="9600000" cy="1066023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6FA159F-97C2-995F-1A63-BE991FE63C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29824" y="3720327"/>
            <a:ext cx="3113152" cy="688256"/>
          </a:xfrm>
        </p:spPr>
        <p:txBody>
          <a:bodyPr/>
          <a:lstStyle/>
          <a:p>
            <a:r>
              <a:rPr lang="fr-FR" sz="2000" dirty="0"/>
              <a:t>Titrisation </a:t>
            </a:r>
          </a:p>
          <a:p>
            <a:r>
              <a:rPr lang="fr-FR" sz="2000" dirty="0"/>
              <a:t>des risques automobiles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74AE897-8EC2-6726-0FB1-2906B200D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BF9CA3E-5A0D-9AAC-CE67-F694D95B51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862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19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Titrisation des risques automobiles - Présentation</a:t>
            </a:r>
          </a:p>
        </p:txBody>
      </p:sp>
      <p:sp>
        <p:nvSpPr>
          <p:cNvPr id="34" name="Forme libre 3">
            <a:extLst>
              <a:ext uri="{FF2B5EF4-FFF2-40B4-BE49-F238E27FC236}">
                <a16:creationId xmlns:a16="http://schemas.microsoft.com/office/drawing/2014/main" id="{4549597A-E6B7-EE70-9EBD-4678C3B3C3A9}"/>
              </a:ext>
            </a:extLst>
          </p:cNvPr>
          <p:cNvSpPr/>
          <p:nvPr/>
        </p:nvSpPr>
        <p:spPr bwMode="gray">
          <a:xfrm rot="10800000" flipV="1">
            <a:off x="331979" y="563292"/>
            <a:ext cx="435429" cy="384000"/>
          </a:xfrm>
          <a:custGeom>
            <a:avLst/>
            <a:gdLst>
              <a:gd name="connsiteX0" fmla="*/ 1522801 w 1522801"/>
              <a:gd name="connsiteY0" fmla="*/ 999001 h 1522801"/>
              <a:gd name="connsiteX1" fmla="*/ 625943 w 1522801"/>
              <a:gd name="connsiteY1" fmla="*/ 5159 h 1522801"/>
              <a:gd name="connsiteX2" fmla="*/ 523801 w 1522801"/>
              <a:gd name="connsiteY2" fmla="*/ 0 h 1522801"/>
              <a:gd name="connsiteX3" fmla="*/ 523801 w 1522801"/>
              <a:gd name="connsiteY3" fmla="*/ 0 h 1522801"/>
              <a:gd name="connsiteX4" fmla="*/ 1 w 1522801"/>
              <a:gd name="connsiteY4" fmla="*/ 0 h 1522801"/>
              <a:gd name="connsiteX5" fmla="*/ 1 w 1522801"/>
              <a:gd name="connsiteY5" fmla="*/ 149504 h 1522801"/>
              <a:gd name="connsiteX6" fmla="*/ 0 w 1522801"/>
              <a:gd name="connsiteY6" fmla="*/ 149504 h 1522801"/>
              <a:gd name="connsiteX7" fmla="*/ 0 w 1522801"/>
              <a:gd name="connsiteY7" fmla="*/ 1522801 h 1522801"/>
              <a:gd name="connsiteX8" fmla="*/ 1373297 w 1522801"/>
              <a:gd name="connsiteY8" fmla="*/ 1522801 h 1522801"/>
              <a:gd name="connsiteX9" fmla="*/ 1373298 w 1522801"/>
              <a:gd name="connsiteY9" fmla="*/ 1522801 h 1522801"/>
              <a:gd name="connsiteX10" fmla="*/ 1522800 w 1522801"/>
              <a:gd name="connsiteY10" fmla="*/ 1522801 h 1522801"/>
              <a:gd name="connsiteX11" fmla="*/ 1522800 w 1522801"/>
              <a:gd name="connsiteY11" fmla="*/ 999017 h 152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2801" h="1522801">
                <a:moveTo>
                  <a:pt x="1522801" y="999001"/>
                </a:moveTo>
                <a:cubicBezTo>
                  <a:pt x="1522801" y="481752"/>
                  <a:pt x="1129694" y="56318"/>
                  <a:pt x="625943" y="5159"/>
                </a:cubicBezTo>
                <a:lnTo>
                  <a:pt x="523801" y="0"/>
                </a:lnTo>
                <a:lnTo>
                  <a:pt x="523801" y="0"/>
                </a:lnTo>
                <a:lnTo>
                  <a:pt x="1" y="0"/>
                </a:lnTo>
                <a:lnTo>
                  <a:pt x="1" y="149504"/>
                </a:lnTo>
                <a:lnTo>
                  <a:pt x="0" y="149504"/>
                </a:lnTo>
                <a:lnTo>
                  <a:pt x="0" y="1522801"/>
                </a:lnTo>
                <a:lnTo>
                  <a:pt x="1373297" y="1522801"/>
                </a:lnTo>
                <a:lnTo>
                  <a:pt x="1373298" y="1522801"/>
                </a:lnTo>
                <a:lnTo>
                  <a:pt x="1522800" y="1522801"/>
                </a:lnTo>
                <a:lnTo>
                  <a:pt x="1522800" y="99901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5</a:t>
            </a:r>
          </a:p>
        </p:txBody>
      </p:sp>
      <p:sp>
        <p:nvSpPr>
          <p:cNvPr id="35" name="Titre 4">
            <a:extLst>
              <a:ext uri="{FF2B5EF4-FFF2-40B4-BE49-F238E27FC236}">
                <a16:creationId xmlns:a16="http://schemas.microsoft.com/office/drawing/2014/main" id="{2D4B2C5C-7B82-7941-B758-B50F48E2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00" y="563293"/>
            <a:ext cx="10570340" cy="384000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E7D47C3-FB55-7084-86D8-96360A72E376}"/>
              </a:ext>
            </a:extLst>
          </p:cNvPr>
          <p:cNvSpPr txBox="1">
            <a:spLocks/>
          </p:cNvSpPr>
          <p:nvPr/>
        </p:nvSpPr>
        <p:spPr>
          <a:xfrm>
            <a:off x="767408" y="178329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Un mécanisme supplémentaire à la réassurance…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…moins populaire pour le risque automobile…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...du fait de la dualité entre coût &amp; complexité du montage et libération</a:t>
            </a:r>
            <a:r>
              <a:rPr lang="fr-FR" dirty="0">
                <a:solidFill>
                  <a:sysClr val="windowText" lastClr="000000"/>
                </a:solidFill>
                <a:latin typeface="Calibri" panose="020F0502020204030204"/>
              </a:rPr>
              <a:t> du capital du sponsor.</a:t>
            </a: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010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2</a:t>
            </a:fld>
            <a:endParaRPr lang="fr-FR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10830" y="563293"/>
            <a:ext cx="10570340" cy="384000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6" name="Forme libre 3">
            <a:extLst>
              <a:ext uri="{FF2B5EF4-FFF2-40B4-BE49-F238E27FC236}">
                <a16:creationId xmlns:a16="http://schemas.microsoft.com/office/drawing/2014/main" id="{4E5DC297-D3C9-4474-BE23-BE5397129362}"/>
              </a:ext>
            </a:extLst>
          </p:cNvPr>
          <p:cNvSpPr/>
          <p:nvPr/>
        </p:nvSpPr>
        <p:spPr bwMode="gray">
          <a:xfrm rot="10800000" flipV="1">
            <a:off x="331979" y="563292"/>
            <a:ext cx="435429" cy="384000"/>
          </a:xfrm>
          <a:custGeom>
            <a:avLst/>
            <a:gdLst>
              <a:gd name="connsiteX0" fmla="*/ 1522801 w 1522801"/>
              <a:gd name="connsiteY0" fmla="*/ 999001 h 1522801"/>
              <a:gd name="connsiteX1" fmla="*/ 625943 w 1522801"/>
              <a:gd name="connsiteY1" fmla="*/ 5159 h 1522801"/>
              <a:gd name="connsiteX2" fmla="*/ 523801 w 1522801"/>
              <a:gd name="connsiteY2" fmla="*/ 0 h 1522801"/>
              <a:gd name="connsiteX3" fmla="*/ 523801 w 1522801"/>
              <a:gd name="connsiteY3" fmla="*/ 0 h 1522801"/>
              <a:gd name="connsiteX4" fmla="*/ 1 w 1522801"/>
              <a:gd name="connsiteY4" fmla="*/ 0 h 1522801"/>
              <a:gd name="connsiteX5" fmla="*/ 1 w 1522801"/>
              <a:gd name="connsiteY5" fmla="*/ 149504 h 1522801"/>
              <a:gd name="connsiteX6" fmla="*/ 0 w 1522801"/>
              <a:gd name="connsiteY6" fmla="*/ 149504 h 1522801"/>
              <a:gd name="connsiteX7" fmla="*/ 0 w 1522801"/>
              <a:gd name="connsiteY7" fmla="*/ 1522801 h 1522801"/>
              <a:gd name="connsiteX8" fmla="*/ 1373297 w 1522801"/>
              <a:gd name="connsiteY8" fmla="*/ 1522801 h 1522801"/>
              <a:gd name="connsiteX9" fmla="*/ 1373298 w 1522801"/>
              <a:gd name="connsiteY9" fmla="*/ 1522801 h 1522801"/>
              <a:gd name="connsiteX10" fmla="*/ 1522800 w 1522801"/>
              <a:gd name="connsiteY10" fmla="*/ 1522801 h 1522801"/>
              <a:gd name="connsiteX11" fmla="*/ 1522800 w 1522801"/>
              <a:gd name="connsiteY11" fmla="*/ 999017 h 152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2801" h="1522801">
                <a:moveTo>
                  <a:pt x="1522801" y="999001"/>
                </a:moveTo>
                <a:cubicBezTo>
                  <a:pt x="1522801" y="481752"/>
                  <a:pt x="1129694" y="56318"/>
                  <a:pt x="625943" y="5159"/>
                </a:cubicBezTo>
                <a:lnTo>
                  <a:pt x="523801" y="0"/>
                </a:lnTo>
                <a:lnTo>
                  <a:pt x="523801" y="0"/>
                </a:lnTo>
                <a:lnTo>
                  <a:pt x="1" y="0"/>
                </a:lnTo>
                <a:lnTo>
                  <a:pt x="1" y="149504"/>
                </a:lnTo>
                <a:lnTo>
                  <a:pt x="0" y="149504"/>
                </a:lnTo>
                <a:lnTo>
                  <a:pt x="0" y="1522801"/>
                </a:lnTo>
                <a:lnTo>
                  <a:pt x="1373297" y="1522801"/>
                </a:lnTo>
                <a:lnTo>
                  <a:pt x="1373298" y="1522801"/>
                </a:lnTo>
                <a:lnTo>
                  <a:pt x="1522800" y="1522801"/>
                </a:lnTo>
                <a:lnTo>
                  <a:pt x="1522800" y="99901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 b="1" dirty="0"/>
          </a:p>
        </p:txBody>
      </p:sp>
      <p:sp>
        <p:nvSpPr>
          <p:cNvPr id="102" name="Espace réservé du pied de page 10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71BFB4-7C77-A220-CC9E-127C6EA736B7}"/>
              </a:ext>
            </a:extLst>
          </p:cNvPr>
          <p:cNvSpPr txBox="1">
            <a:spLocks/>
          </p:cNvSpPr>
          <p:nvPr/>
        </p:nvSpPr>
        <p:spPr>
          <a:xfrm>
            <a:off x="767408" y="13930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fr-FR" dirty="0">
                <a:solidFill>
                  <a:srgbClr val="002060"/>
                </a:solidFill>
                <a:latin typeface="Rawline (Corps)"/>
              </a:rPr>
              <a:t>Introduction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fr-FR" dirty="0">
                <a:solidFill>
                  <a:srgbClr val="002060"/>
                </a:solidFill>
                <a:latin typeface="Rawline (Corps)"/>
              </a:rPr>
              <a:t>Le mécanisme de la titrisation des risques automobiles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fr-FR" dirty="0">
                <a:solidFill>
                  <a:srgbClr val="002060"/>
                </a:solidFill>
                <a:latin typeface="Rawline (Corps)"/>
              </a:rPr>
              <a:t>Exemple de titrisation : AXA 2007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fr-FR" dirty="0">
                <a:solidFill>
                  <a:srgbClr val="002060"/>
                </a:solidFill>
                <a:latin typeface="Rawline (Corps)"/>
              </a:rPr>
              <a:t>Bilan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fr-FR" dirty="0">
                <a:solidFill>
                  <a:srgbClr val="002060"/>
                </a:solidFill>
                <a:latin typeface="Rawline (Corps)"/>
              </a:rPr>
              <a:t>Conclusion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fr-FR" dirty="0">
                <a:solidFill>
                  <a:srgbClr val="002060"/>
                </a:solidFill>
                <a:latin typeface="Rawline (Corps)"/>
              </a:rPr>
              <a:t>Bibliographie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fr-FR" dirty="0">
                <a:solidFill>
                  <a:srgbClr val="002060"/>
                </a:solidFill>
                <a:latin typeface="Rawline (Corps)"/>
              </a:rPr>
              <a:t>Annexe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fr-FR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lang="fr-FR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fr-FR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352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E576922-1BC4-22ED-3CDA-E2F553CB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61FE82-3956-056D-FEDD-3C8F6D82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20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FBE1535-5478-25B8-C543-97E6AE5B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06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7C49E0-044C-110F-5F53-291CAC9710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5600" y="2428635"/>
            <a:ext cx="9600000" cy="1066023"/>
          </a:xfrm>
        </p:spPr>
        <p:txBody>
          <a:bodyPr/>
          <a:lstStyle/>
          <a:p>
            <a:r>
              <a:rPr lang="fr-FR" dirty="0"/>
              <a:t>Bibliographie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6FA159F-97C2-995F-1A63-BE991FE63C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29824" y="3720327"/>
            <a:ext cx="3113152" cy="688256"/>
          </a:xfrm>
        </p:spPr>
        <p:txBody>
          <a:bodyPr/>
          <a:lstStyle/>
          <a:p>
            <a:r>
              <a:rPr lang="fr-FR" sz="2000" dirty="0"/>
              <a:t>Titrisation </a:t>
            </a:r>
          </a:p>
          <a:p>
            <a:r>
              <a:rPr lang="fr-FR" sz="2000" dirty="0"/>
              <a:t>des risques automobiles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74AE897-8EC2-6726-0FB1-2906B200D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BF9CA3E-5A0D-9AAC-CE67-F694D95B51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6285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21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Titrisation des risques automobiles - Présentation</a:t>
            </a:r>
          </a:p>
        </p:txBody>
      </p:sp>
      <p:sp>
        <p:nvSpPr>
          <p:cNvPr id="34" name="Forme libre 3">
            <a:extLst>
              <a:ext uri="{FF2B5EF4-FFF2-40B4-BE49-F238E27FC236}">
                <a16:creationId xmlns:a16="http://schemas.microsoft.com/office/drawing/2014/main" id="{4549597A-E6B7-EE70-9EBD-4678C3B3C3A9}"/>
              </a:ext>
            </a:extLst>
          </p:cNvPr>
          <p:cNvSpPr/>
          <p:nvPr/>
        </p:nvSpPr>
        <p:spPr bwMode="gray">
          <a:xfrm rot="10800000" flipV="1">
            <a:off x="331979" y="563292"/>
            <a:ext cx="435429" cy="384000"/>
          </a:xfrm>
          <a:custGeom>
            <a:avLst/>
            <a:gdLst>
              <a:gd name="connsiteX0" fmla="*/ 1522801 w 1522801"/>
              <a:gd name="connsiteY0" fmla="*/ 999001 h 1522801"/>
              <a:gd name="connsiteX1" fmla="*/ 625943 w 1522801"/>
              <a:gd name="connsiteY1" fmla="*/ 5159 h 1522801"/>
              <a:gd name="connsiteX2" fmla="*/ 523801 w 1522801"/>
              <a:gd name="connsiteY2" fmla="*/ 0 h 1522801"/>
              <a:gd name="connsiteX3" fmla="*/ 523801 w 1522801"/>
              <a:gd name="connsiteY3" fmla="*/ 0 h 1522801"/>
              <a:gd name="connsiteX4" fmla="*/ 1 w 1522801"/>
              <a:gd name="connsiteY4" fmla="*/ 0 h 1522801"/>
              <a:gd name="connsiteX5" fmla="*/ 1 w 1522801"/>
              <a:gd name="connsiteY5" fmla="*/ 149504 h 1522801"/>
              <a:gd name="connsiteX6" fmla="*/ 0 w 1522801"/>
              <a:gd name="connsiteY6" fmla="*/ 149504 h 1522801"/>
              <a:gd name="connsiteX7" fmla="*/ 0 w 1522801"/>
              <a:gd name="connsiteY7" fmla="*/ 1522801 h 1522801"/>
              <a:gd name="connsiteX8" fmla="*/ 1373297 w 1522801"/>
              <a:gd name="connsiteY8" fmla="*/ 1522801 h 1522801"/>
              <a:gd name="connsiteX9" fmla="*/ 1373298 w 1522801"/>
              <a:gd name="connsiteY9" fmla="*/ 1522801 h 1522801"/>
              <a:gd name="connsiteX10" fmla="*/ 1522800 w 1522801"/>
              <a:gd name="connsiteY10" fmla="*/ 1522801 h 1522801"/>
              <a:gd name="connsiteX11" fmla="*/ 1522800 w 1522801"/>
              <a:gd name="connsiteY11" fmla="*/ 999017 h 152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2801" h="1522801">
                <a:moveTo>
                  <a:pt x="1522801" y="999001"/>
                </a:moveTo>
                <a:cubicBezTo>
                  <a:pt x="1522801" y="481752"/>
                  <a:pt x="1129694" y="56318"/>
                  <a:pt x="625943" y="5159"/>
                </a:cubicBezTo>
                <a:lnTo>
                  <a:pt x="523801" y="0"/>
                </a:lnTo>
                <a:lnTo>
                  <a:pt x="523801" y="0"/>
                </a:lnTo>
                <a:lnTo>
                  <a:pt x="1" y="0"/>
                </a:lnTo>
                <a:lnTo>
                  <a:pt x="1" y="149504"/>
                </a:lnTo>
                <a:lnTo>
                  <a:pt x="0" y="149504"/>
                </a:lnTo>
                <a:lnTo>
                  <a:pt x="0" y="1522801"/>
                </a:lnTo>
                <a:lnTo>
                  <a:pt x="1373297" y="1522801"/>
                </a:lnTo>
                <a:lnTo>
                  <a:pt x="1373298" y="1522801"/>
                </a:lnTo>
                <a:lnTo>
                  <a:pt x="1522800" y="1522801"/>
                </a:lnTo>
                <a:lnTo>
                  <a:pt x="1522800" y="99901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6</a:t>
            </a:r>
          </a:p>
        </p:txBody>
      </p:sp>
      <p:sp>
        <p:nvSpPr>
          <p:cNvPr id="35" name="Titre 4">
            <a:extLst>
              <a:ext uri="{FF2B5EF4-FFF2-40B4-BE49-F238E27FC236}">
                <a16:creationId xmlns:a16="http://schemas.microsoft.com/office/drawing/2014/main" id="{2D4B2C5C-7B82-7941-B758-B50F48E2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00" y="563293"/>
            <a:ext cx="10570340" cy="384000"/>
          </a:xfrm>
        </p:spPr>
        <p:txBody>
          <a:bodyPr/>
          <a:lstStyle/>
          <a:p>
            <a:r>
              <a:rPr lang="fr-FR" dirty="0"/>
              <a:t>Bibliographie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E7D47C3-FB55-7084-86D8-96360A72E376}"/>
              </a:ext>
            </a:extLst>
          </p:cNvPr>
          <p:cNvSpPr txBox="1">
            <a:spLocks/>
          </p:cNvSpPr>
          <p:nvPr/>
        </p:nvSpPr>
        <p:spPr>
          <a:xfrm>
            <a:off x="767408" y="1529982"/>
            <a:ext cx="10515600" cy="4912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https://www.artemis.bm/deal-directory/fcc-sparc-2007/</a:t>
            </a:r>
            <a:endParaRPr kumimoji="0" lang="fr-FR" sz="20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https://www.artemis.bm/deal-directory/fcc-sparc-2005/</a:t>
            </a:r>
            <a:endParaRPr kumimoji="0" lang="fr-FR" sz="20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2000" i="1" dirty="0">
                <a:solidFill>
                  <a:sysClr val="windowText" lastClr="000000"/>
                </a:solidFill>
                <a:latin typeface="Calibri" panose="020F0502020204030204"/>
                <a:hlinkClick r:id="rId4"/>
              </a:rPr>
              <a:t>https://cdn.axa.com/www-axa-com%2F2ccaa46c-3f0b-488a-b348-f67396a96082_axa_pr_20070604_2.pdf</a:t>
            </a:r>
            <a:endParaRPr lang="fr-FR" sz="2000" i="1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2000" i="1" dirty="0">
                <a:solidFill>
                  <a:sysClr val="windowText" lastClr="000000"/>
                </a:solidFill>
                <a:latin typeface="Calibri" panose="020F0502020204030204"/>
                <a:hlinkClick r:id="rId5"/>
              </a:rPr>
              <a:t>https://cdn.axa.com/www-axa-com%2F6bb525d6-d5fe-473c-921a-e78e0d4864ed_axa_pr_20051103.pdf</a:t>
            </a:r>
            <a:endParaRPr lang="fr-FR" sz="2000" i="1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2000" i="1" dirty="0">
                <a:solidFill>
                  <a:sysClr val="windowText" lastClr="000000"/>
                </a:solidFill>
                <a:latin typeface="Calibri" panose="020F0502020204030204"/>
                <a:hlinkClick r:id="rId6"/>
              </a:rPr>
              <a:t>https://www.revueassurances.ca/wp-content/uploads/2016/08/2016_83_no1_2_Djelassi.pdf</a:t>
            </a:r>
            <a:endParaRPr lang="fr-FR" sz="2000" i="1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fr-FR" sz="2000" i="1" dirty="0">
                <a:solidFill>
                  <a:sysClr val="windowText" lastClr="000000"/>
                </a:solidFill>
                <a:latin typeface="Calibri" panose="020F0502020204030204"/>
              </a:rPr>
              <a:t>https://www.fitchratings.com/research/insurance/fitch-confirms-no-rating-impact-following-renewal-of-fcc-sparc-reinsurance-treaty-13-06-2006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https://www.fitchratings.com/research/insurance/no-rating-impact-on-sparc-europe-senior-from-upcoming-reinsurance-treaties-renewal-30-05-2008</a:t>
            </a:r>
            <a:endParaRPr kumimoji="0" lang="fr-FR" sz="20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/>
              </a:rPr>
              <a:t>https://www.artemis.bm/deal-directory/horse-capital-i-dac/</a:t>
            </a:r>
            <a:endParaRPr lang="fr-FR" sz="2000" i="1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3655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E576922-1BC4-22ED-3CDA-E2F553CB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61FE82-3956-056D-FEDD-3C8F6D82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22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FBE1535-5478-25B8-C543-97E6AE5B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07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7C49E0-044C-110F-5F53-291CAC9710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5600" y="2428635"/>
            <a:ext cx="9600000" cy="1066023"/>
          </a:xfrm>
        </p:spPr>
        <p:txBody>
          <a:bodyPr/>
          <a:lstStyle/>
          <a:p>
            <a:r>
              <a:rPr lang="fr-FR" dirty="0"/>
              <a:t>Annexe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6FA159F-97C2-995F-1A63-BE991FE63C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29824" y="3720327"/>
            <a:ext cx="3113152" cy="688256"/>
          </a:xfrm>
        </p:spPr>
        <p:txBody>
          <a:bodyPr/>
          <a:lstStyle/>
          <a:p>
            <a:r>
              <a:rPr lang="fr-FR" sz="2000" dirty="0"/>
              <a:t>Titrisation </a:t>
            </a:r>
          </a:p>
          <a:p>
            <a:r>
              <a:rPr lang="fr-FR" sz="2000" dirty="0"/>
              <a:t>des risques automobiles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74AE897-8EC2-6726-0FB1-2906B200D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BF9CA3E-5A0D-9AAC-CE67-F694D95B51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158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23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Titrisation des risques automobiles - Présentation</a:t>
            </a:r>
          </a:p>
        </p:txBody>
      </p:sp>
      <p:sp>
        <p:nvSpPr>
          <p:cNvPr id="34" name="Forme libre 3">
            <a:extLst>
              <a:ext uri="{FF2B5EF4-FFF2-40B4-BE49-F238E27FC236}">
                <a16:creationId xmlns:a16="http://schemas.microsoft.com/office/drawing/2014/main" id="{4549597A-E6B7-EE70-9EBD-4678C3B3C3A9}"/>
              </a:ext>
            </a:extLst>
          </p:cNvPr>
          <p:cNvSpPr/>
          <p:nvPr/>
        </p:nvSpPr>
        <p:spPr bwMode="gray">
          <a:xfrm rot="10800000" flipV="1">
            <a:off x="331979" y="563292"/>
            <a:ext cx="435429" cy="384000"/>
          </a:xfrm>
          <a:custGeom>
            <a:avLst/>
            <a:gdLst>
              <a:gd name="connsiteX0" fmla="*/ 1522801 w 1522801"/>
              <a:gd name="connsiteY0" fmla="*/ 999001 h 1522801"/>
              <a:gd name="connsiteX1" fmla="*/ 625943 w 1522801"/>
              <a:gd name="connsiteY1" fmla="*/ 5159 h 1522801"/>
              <a:gd name="connsiteX2" fmla="*/ 523801 w 1522801"/>
              <a:gd name="connsiteY2" fmla="*/ 0 h 1522801"/>
              <a:gd name="connsiteX3" fmla="*/ 523801 w 1522801"/>
              <a:gd name="connsiteY3" fmla="*/ 0 h 1522801"/>
              <a:gd name="connsiteX4" fmla="*/ 1 w 1522801"/>
              <a:gd name="connsiteY4" fmla="*/ 0 h 1522801"/>
              <a:gd name="connsiteX5" fmla="*/ 1 w 1522801"/>
              <a:gd name="connsiteY5" fmla="*/ 149504 h 1522801"/>
              <a:gd name="connsiteX6" fmla="*/ 0 w 1522801"/>
              <a:gd name="connsiteY6" fmla="*/ 149504 h 1522801"/>
              <a:gd name="connsiteX7" fmla="*/ 0 w 1522801"/>
              <a:gd name="connsiteY7" fmla="*/ 1522801 h 1522801"/>
              <a:gd name="connsiteX8" fmla="*/ 1373297 w 1522801"/>
              <a:gd name="connsiteY8" fmla="*/ 1522801 h 1522801"/>
              <a:gd name="connsiteX9" fmla="*/ 1373298 w 1522801"/>
              <a:gd name="connsiteY9" fmla="*/ 1522801 h 1522801"/>
              <a:gd name="connsiteX10" fmla="*/ 1522800 w 1522801"/>
              <a:gd name="connsiteY10" fmla="*/ 1522801 h 1522801"/>
              <a:gd name="connsiteX11" fmla="*/ 1522800 w 1522801"/>
              <a:gd name="connsiteY11" fmla="*/ 999017 h 152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2801" h="1522801">
                <a:moveTo>
                  <a:pt x="1522801" y="999001"/>
                </a:moveTo>
                <a:cubicBezTo>
                  <a:pt x="1522801" y="481752"/>
                  <a:pt x="1129694" y="56318"/>
                  <a:pt x="625943" y="5159"/>
                </a:cubicBezTo>
                <a:lnTo>
                  <a:pt x="523801" y="0"/>
                </a:lnTo>
                <a:lnTo>
                  <a:pt x="523801" y="0"/>
                </a:lnTo>
                <a:lnTo>
                  <a:pt x="1" y="0"/>
                </a:lnTo>
                <a:lnTo>
                  <a:pt x="1" y="149504"/>
                </a:lnTo>
                <a:lnTo>
                  <a:pt x="0" y="149504"/>
                </a:lnTo>
                <a:lnTo>
                  <a:pt x="0" y="1522801"/>
                </a:lnTo>
                <a:lnTo>
                  <a:pt x="1373297" y="1522801"/>
                </a:lnTo>
                <a:lnTo>
                  <a:pt x="1373298" y="1522801"/>
                </a:lnTo>
                <a:lnTo>
                  <a:pt x="1522800" y="1522801"/>
                </a:lnTo>
                <a:lnTo>
                  <a:pt x="1522800" y="99901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7</a:t>
            </a:r>
          </a:p>
        </p:txBody>
      </p:sp>
      <p:sp>
        <p:nvSpPr>
          <p:cNvPr id="35" name="Titre 4">
            <a:extLst>
              <a:ext uri="{FF2B5EF4-FFF2-40B4-BE49-F238E27FC236}">
                <a16:creationId xmlns:a16="http://schemas.microsoft.com/office/drawing/2014/main" id="{2D4B2C5C-7B82-7941-B758-B50F48E2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00" y="563293"/>
            <a:ext cx="10570340" cy="384000"/>
          </a:xfrm>
        </p:spPr>
        <p:txBody>
          <a:bodyPr/>
          <a:lstStyle/>
          <a:p>
            <a:r>
              <a:rPr lang="fr-FR" dirty="0"/>
              <a:t>Annexe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EA1AF8-3EE1-F7F2-9A02-1579E76D05A5}"/>
              </a:ext>
            </a:extLst>
          </p:cNvPr>
          <p:cNvSpPr txBox="1"/>
          <p:nvPr/>
        </p:nvSpPr>
        <p:spPr>
          <a:xfrm>
            <a:off x="767260" y="838735"/>
            <a:ext cx="1013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Exemple de titrisation : AXA 2005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06FBC7-51CA-AB55-3286-9AAB0BC8DDD2}"/>
              </a:ext>
            </a:extLst>
          </p:cNvPr>
          <p:cNvSpPr/>
          <p:nvPr/>
        </p:nvSpPr>
        <p:spPr>
          <a:xfrm>
            <a:off x="2278280" y="2243463"/>
            <a:ext cx="1657353" cy="1129309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AXA France IARD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92202D-7413-A57E-2E6A-25008F05202F}"/>
              </a:ext>
            </a:extLst>
          </p:cNvPr>
          <p:cNvSpPr/>
          <p:nvPr/>
        </p:nvSpPr>
        <p:spPr>
          <a:xfrm>
            <a:off x="259647" y="2483112"/>
            <a:ext cx="1328070" cy="647700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Assurés automobile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9078C4-D000-03D3-2883-E7257A928AF9}"/>
              </a:ext>
            </a:extLst>
          </p:cNvPr>
          <p:cNvSpPr/>
          <p:nvPr/>
        </p:nvSpPr>
        <p:spPr>
          <a:xfrm>
            <a:off x="5055071" y="2243463"/>
            <a:ext cx="1381125" cy="1129309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NEXGEN 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F276D0F-0F30-8A96-092B-A902ED897599}"/>
              </a:ext>
            </a:extLst>
          </p:cNvPr>
          <p:cNvSpPr txBox="1"/>
          <p:nvPr/>
        </p:nvSpPr>
        <p:spPr>
          <a:xfrm>
            <a:off x="4057891" y="2395204"/>
            <a:ext cx="77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Primes (limite 85%)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EE4AB5-CDD4-719D-4EAB-035E1D7DD052}"/>
              </a:ext>
            </a:extLst>
          </p:cNvPr>
          <p:cNvSpPr/>
          <p:nvPr/>
        </p:nvSpPr>
        <p:spPr>
          <a:xfrm>
            <a:off x="7452819" y="2186610"/>
            <a:ext cx="1381125" cy="1243013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Fonds Commun de Créances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FCC SPARC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7928AE-D2E8-F37A-B6A5-083DA38FD7A6}"/>
              </a:ext>
            </a:extLst>
          </p:cNvPr>
          <p:cNvSpPr/>
          <p:nvPr/>
        </p:nvSpPr>
        <p:spPr>
          <a:xfrm>
            <a:off x="10532420" y="2288790"/>
            <a:ext cx="1381125" cy="99841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Investisseur qualifiés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8AF3E4F-074C-AE89-A0FA-36532190298B}"/>
              </a:ext>
            </a:extLst>
          </p:cNvPr>
          <p:cNvCxnSpPr>
            <a:cxnSpLocks/>
          </p:cNvCxnSpPr>
          <p:nvPr/>
        </p:nvCxnSpPr>
        <p:spPr>
          <a:xfrm flipH="1" flipV="1">
            <a:off x="8831826" y="3030790"/>
            <a:ext cx="1681812" cy="2066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F416E11-2D38-97C3-A2B6-1ED1A3D7F631}"/>
              </a:ext>
            </a:extLst>
          </p:cNvPr>
          <p:cNvSpPr txBox="1"/>
          <p:nvPr/>
        </p:nvSpPr>
        <p:spPr>
          <a:xfrm>
            <a:off x="8953274" y="3055746"/>
            <a:ext cx="1546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Prix des obligations (200M)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2C2390-BA67-497A-20B0-4B3EB75510F0}"/>
              </a:ext>
            </a:extLst>
          </p:cNvPr>
          <p:cNvSpPr/>
          <p:nvPr/>
        </p:nvSpPr>
        <p:spPr>
          <a:xfrm>
            <a:off x="10532420" y="3728565"/>
            <a:ext cx="1381125" cy="49354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Groupe AXA</a:t>
            </a:r>
          </a:p>
        </p:txBody>
      </p: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B94DFC55-D9F9-4465-66A6-151CE44E45B6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 rot="16200000" flipH="1">
            <a:off x="7837744" y="1280662"/>
            <a:ext cx="602566" cy="4786786"/>
          </a:xfrm>
          <a:prstGeom prst="curvedConnector2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2CBC7B4-2110-71C5-2E2B-594575430AB5}"/>
              </a:ext>
            </a:extLst>
          </p:cNvPr>
          <p:cNvSpPr txBox="1"/>
          <p:nvPr/>
        </p:nvSpPr>
        <p:spPr>
          <a:xfrm>
            <a:off x="7254564" y="3881367"/>
            <a:ext cx="8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Tranche </a:t>
            </a:r>
            <a:r>
              <a:rPr lang="fr-FR" sz="900" i="1" dirty="0" err="1">
                <a:solidFill>
                  <a:prstClr val="black"/>
                </a:solidFill>
                <a:latin typeface="Calibri" panose="020F0502020204030204"/>
              </a:rPr>
              <a:t>Equity</a:t>
            </a:r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 « junior »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440BCED-7A7C-136F-DDE4-3F5CF8FA626B}"/>
              </a:ext>
            </a:extLst>
          </p:cNvPr>
          <p:cNvSpPr txBox="1"/>
          <p:nvPr/>
        </p:nvSpPr>
        <p:spPr>
          <a:xfrm>
            <a:off x="8833944" y="2271183"/>
            <a:ext cx="169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prstClr val="black"/>
                </a:solidFill>
                <a:latin typeface="Calibri" panose="020F0502020204030204"/>
              </a:rPr>
              <a:t>Emission des titres obligataires</a:t>
            </a:r>
          </a:p>
          <a:p>
            <a:pPr algn="ctr"/>
            <a:r>
              <a:rPr lang="fr-FR" sz="900" b="1" i="1" dirty="0">
                <a:solidFill>
                  <a:prstClr val="black"/>
                </a:solidFill>
                <a:latin typeface="Calibri" panose="020F0502020204030204"/>
              </a:rPr>
              <a:t>3 tranches 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681011-5109-DE3A-FB3A-1D5065629FC1}"/>
              </a:ext>
            </a:extLst>
          </p:cNvPr>
          <p:cNvSpPr/>
          <p:nvPr/>
        </p:nvSpPr>
        <p:spPr>
          <a:xfrm>
            <a:off x="9182089" y="1429702"/>
            <a:ext cx="984089" cy="408846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S&amp;P / Fitch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9448F52-6AAF-24D2-ADD2-E62E88843A07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9674134" y="1838548"/>
            <a:ext cx="9048" cy="43263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356C8ADC-06A4-DE40-1DF3-D3AE33B99D96}"/>
              </a:ext>
            </a:extLst>
          </p:cNvPr>
          <p:cNvSpPr txBox="1"/>
          <p:nvPr/>
        </p:nvSpPr>
        <p:spPr>
          <a:xfrm>
            <a:off x="9617069" y="1848189"/>
            <a:ext cx="98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Notation des tranches émises</a:t>
            </a:r>
          </a:p>
        </p:txBody>
      </p:sp>
      <p:graphicFrame>
        <p:nvGraphicFramePr>
          <p:cNvPr id="21" name="Tableau 20">
            <a:extLst>
              <a:ext uri="{FF2B5EF4-FFF2-40B4-BE49-F238E27FC236}">
                <a16:creationId xmlns:a16="http://schemas.microsoft.com/office/drawing/2014/main" id="{07DEFD80-6C31-E8C7-30E8-D1F1C4731E2C}"/>
              </a:ext>
            </a:extLst>
          </p:cNvPr>
          <p:cNvGraphicFramePr>
            <a:graphicFrameLocks noGrp="1"/>
          </p:cNvGraphicFramePr>
          <p:nvPr/>
        </p:nvGraphicFramePr>
        <p:xfrm>
          <a:off x="2613675" y="5077096"/>
          <a:ext cx="6964650" cy="1706880"/>
        </p:xfrm>
        <a:graphic>
          <a:graphicData uri="http://schemas.openxmlformats.org/drawingml/2006/table">
            <a:tbl>
              <a:tblPr firstRow="1" bandRow="1"/>
              <a:tblGrid>
                <a:gridCol w="1392930">
                  <a:extLst>
                    <a:ext uri="{9D8B030D-6E8A-4147-A177-3AD203B41FA5}">
                      <a16:colId xmlns:a16="http://schemas.microsoft.com/office/drawing/2014/main" val="4065283832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1608808377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4226044947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2278580834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1275607089"/>
                    </a:ext>
                  </a:extLst>
                </a:gridCol>
              </a:tblGrid>
              <a:tr h="250812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Tranches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Equity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513207"/>
                  </a:ext>
                </a:extLst>
              </a:tr>
              <a:tr h="46069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600" dirty="0"/>
                        <a:t>Notation par S&amp;P / Fitch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Non noté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BBB-/BBB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A/A+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AAA/AAA-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587651"/>
                  </a:ext>
                </a:extLst>
              </a:tr>
              <a:tr h="61844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600" dirty="0"/>
                        <a:t>Montant (en millions d’euros)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fr-FR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000" dirty="0"/>
                        <a:t>100,1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000" dirty="0"/>
                        <a:t>220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000" dirty="0"/>
                        <a:t>91,5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548283"/>
                  </a:ext>
                </a:extLst>
              </a:tr>
            </a:tbl>
          </a:graphicData>
        </a:graphic>
      </p:graphicFrame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90EA9C3-6F7A-62A1-D957-0EA87F533E28}"/>
              </a:ext>
            </a:extLst>
          </p:cNvPr>
          <p:cNvCxnSpPr>
            <a:cxnSpLocks/>
          </p:cNvCxnSpPr>
          <p:nvPr/>
        </p:nvCxnSpPr>
        <p:spPr>
          <a:xfrm>
            <a:off x="3935633" y="2717412"/>
            <a:ext cx="1119438" cy="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0CFE4F38-4040-26A7-8C7F-A0C4D9F58765}"/>
              </a:ext>
            </a:extLst>
          </p:cNvPr>
          <p:cNvSpPr txBox="1"/>
          <p:nvPr/>
        </p:nvSpPr>
        <p:spPr>
          <a:xfrm>
            <a:off x="3838775" y="2909589"/>
            <a:ext cx="1216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Sinistres + Commissions de réassurance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7DA7E81-4CE8-8EDD-8DC2-8F46E67AF745}"/>
              </a:ext>
            </a:extLst>
          </p:cNvPr>
          <p:cNvCxnSpPr>
            <a:cxnSpLocks/>
          </p:cNvCxnSpPr>
          <p:nvPr/>
        </p:nvCxnSpPr>
        <p:spPr>
          <a:xfrm flipH="1">
            <a:off x="3935634" y="2919248"/>
            <a:ext cx="1119437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8BFA9393-5BCC-3062-5D00-3EAA949263F8}"/>
              </a:ext>
            </a:extLst>
          </p:cNvPr>
          <p:cNvSpPr txBox="1"/>
          <p:nvPr/>
        </p:nvSpPr>
        <p:spPr>
          <a:xfrm>
            <a:off x="6498652" y="2324603"/>
            <a:ext cx="8870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Primes sous la forme d’une créance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A616D7D-0AAC-DDC7-894D-616039E3DDFA}"/>
              </a:ext>
            </a:extLst>
          </p:cNvPr>
          <p:cNvCxnSpPr>
            <a:cxnSpLocks/>
          </p:cNvCxnSpPr>
          <p:nvPr/>
        </p:nvCxnSpPr>
        <p:spPr>
          <a:xfrm>
            <a:off x="1599615" y="2692012"/>
            <a:ext cx="671710" cy="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B57F38A-7E92-E105-EFE3-16DC850730C4}"/>
              </a:ext>
            </a:extLst>
          </p:cNvPr>
          <p:cNvCxnSpPr>
            <a:cxnSpLocks/>
          </p:cNvCxnSpPr>
          <p:nvPr/>
        </p:nvCxnSpPr>
        <p:spPr>
          <a:xfrm flipH="1">
            <a:off x="1599615" y="2950997"/>
            <a:ext cx="671710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6CF2B020-F434-5100-3B61-BA1170066207}"/>
              </a:ext>
            </a:extLst>
          </p:cNvPr>
          <p:cNvSpPr txBox="1"/>
          <p:nvPr/>
        </p:nvSpPr>
        <p:spPr>
          <a:xfrm>
            <a:off x="1480546" y="2444966"/>
            <a:ext cx="79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Primes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ACF0FC6-A2C1-FA72-E527-20D845374CD4}"/>
              </a:ext>
            </a:extLst>
          </p:cNvPr>
          <p:cNvSpPr txBox="1"/>
          <p:nvPr/>
        </p:nvSpPr>
        <p:spPr>
          <a:xfrm>
            <a:off x="1476828" y="2961601"/>
            <a:ext cx="79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Sinistres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7F25650-CD38-BC8E-438D-6EBEF2582AAF}"/>
              </a:ext>
            </a:extLst>
          </p:cNvPr>
          <p:cNvSpPr txBox="1"/>
          <p:nvPr/>
        </p:nvSpPr>
        <p:spPr>
          <a:xfrm>
            <a:off x="4054251" y="1886172"/>
            <a:ext cx="81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prstClr val="black"/>
                </a:solidFill>
                <a:latin typeface="Calibri" panose="020F0502020204030204"/>
              </a:rPr>
              <a:t>Contrat de réassurance :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6952A3-63CE-CC6F-8231-650D6CF290C0}"/>
              </a:ext>
            </a:extLst>
          </p:cNvPr>
          <p:cNvSpPr txBox="1"/>
          <p:nvPr/>
        </p:nvSpPr>
        <p:spPr>
          <a:xfrm>
            <a:off x="1421509" y="2104681"/>
            <a:ext cx="91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prstClr val="black"/>
                </a:solidFill>
                <a:latin typeface="Calibri" panose="020F0502020204030204"/>
              </a:rPr>
              <a:t>Contrat d’assurance :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DB48CA1-D6E1-7461-03F4-A114B76AA317}"/>
              </a:ext>
            </a:extLst>
          </p:cNvPr>
          <p:cNvSpPr txBox="1"/>
          <p:nvPr/>
        </p:nvSpPr>
        <p:spPr>
          <a:xfrm>
            <a:off x="8956558" y="2578518"/>
            <a:ext cx="1546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Tranches A B et C « senior »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340F6E8-28C7-0BC7-B09F-4A6D0A38E791}"/>
              </a:ext>
            </a:extLst>
          </p:cNvPr>
          <p:cNvCxnSpPr>
            <a:cxnSpLocks/>
          </p:cNvCxnSpPr>
          <p:nvPr/>
        </p:nvCxnSpPr>
        <p:spPr>
          <a:xfrm>
            <a:off x="8838449" y="2832434"/>
            <a:ext cx="1693971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8107ADEC-1D41-A73E-0A37-55EBA2BC8391}"/>
              </a:ext>
            </a:extLst>
          </p:cNvPr>
          <p:cNvCxnSpPr>
            <a:cxnSpLocks/>
          </p:cNvCxnSpPr>
          <p:nvPr/>
        </p:nvCxnSpPr>
        <p:spPr>
          <a:xfrm>
            <a:off x="6454122" y="2776295"/>
            <a:ext cx="1016623" cy="643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45697F0C-D08E-C8BB-E3EB-0E8DCA024DDA}"/>
              </a:ext>
            </a:extLst>
          </p:cNvPr>
          <p:cNvCxnSpPr>
            <a:cxnSpLocks/>
          </p:cNvCxnSpPr>
          <p:nvPr/>
        </p:nvCxnSpPr>
        <p:spPr>
          <a:xfrm flipH="1">
            <a:off x="6454122" y="2956022"/>
            <a:ext cx="1012118" cy="456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B42490A0-9755-E988-568B-3680B0D3FBCC}"/>
              </a:ext>
            </a:extLst>
          </p:cNvPr>
          <p:cNvSpPr txBox="1"/>
          <p:nvPr/>
        </p:nvSpPr>
        <p:spPr>
          <a:xfrm>
            <a:off x="6543621" y="2971617"/>
            <a:ext cx="8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Prix de cession (200M)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849EE389-22CC-45C9-FB67-B3329BE1CBD9}"/>
              </a:ext>
            </a:extLst>
          </p:cNvPr>
          <p:cNvCxnSpPr>
            <a:cxnSpLocks/>
          </p:cNvCxnSpPr>
          <p:nvPr/>
        </p:nvCxnSpPr>
        <p:spPr>
          <a:xfrm>
            <a:off x="2613675" y="4847564"/>
            <a:ext cx="7003394" cy="10413"/>
          </a:xfrm>
          <a:prstGeom prst="straightConnector1">
            <a:avLst/>
          </a:prstGeom>
          <a:noFill/>
          <a:ln w="762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24020B20-7B7A-D140-BC99-F706B435C03D}"/>
              </a:ext>
            </a:extLst>
          </p:cNvPr>
          <p:cNvSpPr txBox="1"/>
          <p:nvPr/>
        </p:nvSpPr>
        <p:spPr>
          <a:xfrm>
            <a:off x="1923161" y="4379352"/>
            <a:ext cx="88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prstClr val="black"/>
                </a:solidFill>
                <a:latin typeface="Calibri" panose="020F0502020204030204"/>
              </a:rPr>
              <a:t>S/C :</a:t>
            </a:r>
            <a:endParaRPr lang="fr-FR" sz="11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748ED9B-4970-3E0D-4D80-6DBA0371046E}"/>
              </a:ext>
            </a:extLst>
          </p:cNvPr>
          <p:cNvCxnSpPr>
            <a:cxnSpLocks/>
          </p:cNvCxnSpPr>
          <p:nvPr/>
        </p:nvCxnSpPr>
        <p:spPr>
          <a:xfrm>
            <a:off x="4013611" y="4715246"/>
            <a:ext cx="0" cy="142731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6847EC9-1412-D94E-5D10-CE05727F44C1}"/>
              </a:ext>
            </a:extLst>
          </p:cNvPr>
          <p:cNvCxnSpPr>
            <a:cxnSpLocks/>
          </p:cNvCxnSpPr>
          <p:nvPr/>
        </p:nvCxnSpPr>
        <p:spPr>
          <a:xfrm>
            <a:off x="5406764" y="4706978"/>
            <a:ext cx="0" cy="14273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2995174-2ADC-CE67-896F-85DCF003C230}"/>
              </a:ext>
            </a:extLst>
          </p:cNvPr>
          <p:cNvCxnSpPr>
            <a:cxnSpLocks/>
          </p:cNvCxnSpPr>
          <p:nvPr/>
        </p:nvCxnSpPr>
        <p:spPr>
          <a:xfrm>
            <a:off x="6802235" y="4712058"/>
            <a:ext cx="0" cy="14273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8D7A5A6-77F9-0DFB-47BC-C3E23D309ED4}"/>
              </a:ext>
            </a:extLst>
          </p:cNvPr>
          <p:cNvCxnSpPr>
            <a:cxnSpLocks/>
          </p:cNvCxnSpPr>
          <p:nvPr/>
        </p:nvCxnSpPr>
        <p:spPr>
          <a:xfrm>
            <a:off x="8192626" y="4689556"/>
            <a:ext cx="0" cy="14273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102473AD-75C1-E467-091E-A453D0FC03DB}"/>
              </a:ext>
            </a:extLst>
          </p:cNvPr>
          <p:cNvSpPr txBox="1"/>
          <p:nvPr/>
        </p:nvSpPr>
        <p:spPr>
          <a:xfrm>
            <a:off x="6585531" y="1820659"/>
            <a:ext cx="81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prstClr val="black"/>
                </a:solidFill>
                <a:latin typeface="Calibri" panose="020F0502020204030204"/>
              </a:rPr>
              <a:t>Vente de la créance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433E335-A8A9-3873-D6B2-C1417ADE6894}"/>
              </a:ext>
            </a:extLst>
          </p:cNvPr>
          <p:cNvSpPr txBox="1"/>
          <p:nvPr/>
        </p:nvSpPr>
        <p:spPr>
          <a:xfrm>
            <a:off x="3365246" y="4450448"/>
            <a:ext cx="1278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S/C trigger – 3.5 %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AF19E4B-04B3-598B-7EDC-446BA8A010D8}"/>
              </a:ext>
            </a:extLst>
          </p:cNvPr>
          <p:cNvSpPr txBox="1"/>
          <p:nvPr/>
        </p:nvSpPr>
        <p:spPr>
          <a:xfrm>
            <a:off x="4767533" y="4439014"/>
            <a:ext cx="1278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S/C trigger 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7DFD0E1-D1E5-405B-1667-BEB0A6993781}"/>
              </a:ext>
            </a:extLst>
          </p:cNvPr>
          <p:cNvSpPr txBox="1"/>
          <p:nvPr/>
        </p:nvSpPr>
        <p:spPr>
          <a:xfrm>
            <a:off x="6218970" y="4419950"/>
            <a:ext cx="1278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S/C trigger + 2.8% 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FD8F45C-1076-5EC3-43B2-A9242535CF4A}"/>
              </a:ext>
            </a:extLst>
          </p:cNvPr>
          <p:cNvSpPr txBox="1"/>
          <p:nvPr/>
        </p:nvSpPr>
        <p:spPr>
          <a:xfrm>
            <a:off x="7607795" y="4406356"/>
            <a:ext cx="1278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S/C trigger + 9.8% 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58998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24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Titrisation des risques automobiles - Présentation</a:t>
            </a:r>
          </a:p>
        </p:txBody>
      </p:sp>
      <p:sp>
        <p:nvSpPr>
          <p:cNvPr id="34" name="Forme libre 3">
            <a:extLst>
              <a:ext uri="{FF2B5EF4-FFF2-40B4-BE49-F238E27FC236}">
                <a16:creationId xmlns:a16="http://schemas.microsoft.com/office/drawing/2014/main" id="{4549597A-E6B7-EE70-9EBD-4678C3B3C3A9}"/>
              </a:ext>
            </a:extLst>
          </p:cNvPr>
          <p:cNvSpPr/>
          <p:nvPr/>
        </p:nvSpPr>
        <p:spPr bwMode="gray">
          <a:xfrm rot="10800000" flipV="1">
            <a:off x="331979" y="563292"/>
            <a:ext cx="435429" cy="384000"/>
          </a:xfrm>
          <a:custGeom>
            <a:avLst/>
            <a:gdLst>
              <a:gd name="connsiteX0" fmla="*/ 1522801 w 1522801"/>
              <a:gd name="connsiteY0" fmla="*/ 999001 h 1522801"/>
              <a:gd name="connsiteX1" fmla="*/ 625943 w 1522801"/>
              <a:gd name="connsiteY1" fmla="*/ 5159 h 1522801"/>
              <a:gd name="connsiteX2" fmla="*/ 523801 w 1522801"/>
              <a:gd name="connsiteY2" fmla="*/ 0 h 1522801"/>
              <a:gd name="connsiteX3" fmla="*/ 523801 w 1522801"/>
              <a:gd name="connsiteY3" fmla="*/ 0 h 1522801"/>
              <a:gd name="connsiteX4" fmla="*/ 1 w 1522801"/>
              <a:gd name="connsiteY4" fmla="*/ 0 h 1522801"/>
              <a:gd name="connsiteX5" fmla="*/ 1 w 1522801"/>
              <a:gd name="connsiteY5" fmla="*/ 149504 h 1522801"/>
              <a:gd name="connsiteX6" fmla="*/ 0 w 1522801"/>
              <a:gd name="connsiteY6" fmla="*/ 149504 h 1522801"/>
              <a:gd name="connsiteX7" fmla="*/ 0 w 1522801"/>
              <a:gd name="connsiteY7" fmla="*/ 1522801 h 1522801"/>
              <a:gd name="connsiteX8" fmla="*/ 1373297 w 1522801"/>
              <a:gd name="connsiteY8" fmla="*/ 1522801 h 1522801"/>
              <a:gd name="connsiteX9" fmla="*/ 1373298 w 1522801"/>
              <a:gd name="connsiteY9" fmla="*/ 1522801 h 1522801"/>
              <a:gd name="connsiteX10" fmla="*/ 1522800 w 1522801"/>
              <a:gd name="connsiteY10" fmla="*/ 1522801 h 1522801"/>
              <a:gd name="connsiteX11" fmla="*/ 1522800 w 1522801"/>
              <a:gd name="connsiteY11" fmla="*/ 999017 h 152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2801" h="1522801">
                <a:moveTo>
                  <a:pt x="1522801" y="999001"/>
                </a:moveTo>
                <a:cubicBezTo>
                  <a:pt x="1522801" y="481752"/>
                  <a:pt x="1129694" y="56318"/>
                  <a:pt x="625943" y="5159"/>
                </a:cubicBezTo>
                <a:lnTo>
                  <a:pt x="523801" y="0"/>
                </a:lnTo>
                <a:lnTo>
                  <a:pt x="523801" y="0"/>
                </a:lnTo>
                <a:lnTo>
                  <a:pt x="1" y="0"/>
                </a:lnTo>
                <a:lnTo>
                  <a:pt x="1" y="149504"/>
                </a:lnTo>
                <a:lnTo>
                  <a:pt x="0" y="149504"/>
                </a:lnTo>
                <a:lnTo>
                  <a:pt x="0" y="1522801"/>
                </a:lnTo>
                <a:lnTo>
                  <a:pt x="1373297" y="1522801"/>
                </a:lnTo>
                <a:lnTo>
                  <a:pt x="1373298" y="1522801"/>
                </a:lnTo>
                <a:lnTo>
                  <a:pt x="1522800" y="1522801"/>
                </a:lnTo>
                <a:lnTo>
                  <a:pt x="1522800" y="99901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7</a:t>
            </a:r>
          </a:p>
        </p:txBody>
      </p:sp>
      <p:sp>
        <p:nvSpPr>
          <p:cNvPr id="35" name="Titre 4">
            <a:extLst>
              <a:ext uri="{FF2B5EF4-FFF2-40B4-BE49-F238E27FC236}">
                <a16:creationId xmlns:a16="http://schemas.microsoft.com/office/drawing/2014/main" id="{2D4B2C5C-7B82-7941-B758-B50F48E2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00" y="563293"/>
            <a:ext cx="10570340" cy="384000"/>
          </a:xfrm>
        </p:spPr>
        <p:txBody>
          <a:bodyPr/>
          <a:lstStyle/>
          <a:p>
            <a:r>
              <a:rPr lang="fr-FR" dirty="0"/>
              <a:t>Annexe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EA1AF8-3EE1-F7F2-9A02-1579E76D05A5}"/>
              </a:ext>
            </a:extLst>
          </p:cNvPr>
          <p:cNvSpPr txBox="1"/>
          <p:nvPr/>
        </p:nvSpPr>
        <p:spPr>
          <a:xfrm>
            <a:off x="767260" y="849042"/>
            <a:ext cx="1013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Exemple de titrisation : AXA 2005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D5E34A-5DD9-F097-1644-628F6478C6AF}"/>
              </a:ext>
            </a:extLst>
          </p:cNvPr>
          <p:cNvSpPr/>
          <p:nvPr/>
        </p:nvSpPr>
        <p:spPr>
          <a:xfrm>
            <a:off x="2278280" y="2243463"/>
            <a:ext cx="1657353" cy="1129309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AXA France IARD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728745-9003-3EA6-D161-EB908CE225F5}"/>
              </a:ext>
            </a:extLst>
          </p:cNvPr>
          <p:cNvSpPr/>
          <p:nvPr/>
        </p:nvSpPr>
        <p:spPr>
          <a:xfrm>
            <a:off x="259647" y="2483112"/>
            <a:ext cx="1328070" cy="647700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Assurés automobile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46831B-ED11-D72A-4691-DAC0FB4D1D1F}"/>
              </a:ext>
            </a:extLst>
          </p:cNvPr>
          <p:cNvSpPr/>
          <p:nvPr/>
        </p:nvSpPr>
        <p:spPr>
          <a:xfrm>
            <a:off x="5055071" y="2243463"/>
            <a:ext cx="1381125" cy="1129309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NEXGEN 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664299-F6F2-0CD1-80B5-4C78DB29579D}"/>
              </a:ext>
            </a:extLst>
          </p:cNvPr>
          <p:cNvSpPr txBox="1"/>
          <p:nvPr/>
        </p:nvSpPr>
        <p:spPr>
          <a:xfrm>
            <a:off x="4057891" y="2395204"/>
            <a:ext cx="77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Primes (limite 85%)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FA53F7-5ACB-8273-21B8-BDF20E00960E}"/>
              </a:ext>
            </a:extLst>
          </p:cNvPr>
          <p:cNvSpPr/>
          <p:nvPr/>
        </p:nvSpPr>
        <p:spPr>
          <a:xfrm>
            <a:off x="7452819" y="2186610"/>
            <a:ext cx="1381125" cy="1243013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Fonds Commun de Créances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FCC SPARC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5C348D-3414-2517-7C5A-B50C11FBE234}"/>
              </a:ext>
            </a:extLst>
          </p:cNvPr>
          <p:cNvSpPr/>
          <p:nvPr/>
        </p:nvSpPr>
        <p:spPr>
          <a:xfrm>
            <a:off x="10532420" y="2288790"/>
            <a:ext cx="1381125" cy="99841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Investisseur qualifiés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62B6A17-DE11-4D47-5FC4-3151B11F0F49}"/>
              </a:ext>
            </a:extLst>
          </p:cNvPr>
          <p:cNvCxnSpPr>
            <a:cxnSpLocks/>
          </p:cNvCxnSpPr>
          <p:nvPr/>
        </p:nvCxnSpPr>
        <p:spPr>
          <a:xfrm flipH="1" flipV="1">
            <a:off x="8831826" y="3030790"/>
            <a:ext cx="1681812" cy="2066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A382BA26-DA85-D6A4-2B70-43209EF76AD4}"/>
              </a:ext>
            </a:extLst>
          </p:cNvPr>
          <p:cNvSpPr txBox="1"/>
          <p:nvPr/>
        </p:nvSpPr>
        <p:spPr>
          <a:xfrm>
            <a:off x="8953274" y="3055746"/>
            <a:ext cx="1546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Prix des obligations (200M)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B53115-A7E0-8DD2-529C-9C5692B9A28D}"/>
              </a:ext>
            </a:extLst>
          </p:cNvPr>
          <p:cNvSpPr/>
          <p:nvPr/>
        </p:nvSpPr>
        <p:spPr>
          <a:xfrm>
            <a:off x="10532420" y="3728565"/>
            <a:ext cx="1381125" cy="49354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Groupe AXA</a:t>
            </a:r>
          </a:p>
        </p:txBody>
      </p:sp>
      <p:cxnSp>
        <p:nvCxnSpPr>
          <p:cNvPr id="14" name="Connecteur : en arc 13">
            <a:extLst>
              <a:ext uri="{FF2B5EF4-FFF2-40B4-BE49-F238E27FC236}">
                <a16:creationId xmlns:a16="http://schemas.microsoft.com/office/drawing/2014/main" id="{6F66263D-1DFC-F164-F9B1-368045B29DE2}"/>
              </a:ext>
            </a:extLst>
          </p:cNvPr>
          <p:cNvCxnSpPr>
            <a:cxnSpLocks/>
            <a:stCxn id="6" idx="2"/>
            <a:endCxn id="13" idx="1"/>
          </p:cNvCxnSpPr>
          <p:nvPr/>
        </p:nvCxnSpPr>
        <p:spPr>
          <a:xfrm rot="16200000" flipH="1">
            <a:off x="7837744" y="1280662"/>
            <a:ext cx="602566" cy="4786786"/>
          </a:xfrm>
          <a:prstGeom prst="curvedConnector2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600AE39-D5FB-8D8B-2226-6C40576F1FE3}"/>
              </a:ext>
            </a:extLst>
          </p:cNvPr>
          <p:cNvSpPr txBox="1"/>
          <p:nvPr/>
        </p:nvSpPr>
        <p:spPr>
          <a:xfrm>
            <a:off x="8509765" y="3628500"/>
            <a:ext cx="8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Tranche </a:t>
            </a:r>
            <a:r>
              <a:rPr lang="fr-FR" sz="900" i="1" dirty="0" err="1">
                <a:solidFill>
                  <a:prstClr val="black"/>
                </a:solidFill>
                <a:latin typeface="Calibri" panose="020F0502020204030204"/>
              </a:rPr>
              <a:t>Equity</a:t>
            </a:r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 « junior »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16B8160-5A7A-BACE-0750-1E6FBC1AC81D}"/>
              </a:ext>
            </a:extLst>
          </p:cNvPr>
          <p:cNvSpPr txBox="1"/>
          <p:nvPr/>
        </p:nvSpPr>
        <p:spPr>
          <a:xfrm>
            <a:off x="8833944" y="2271183"/>
            <a:ext cx="1698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prstClr val="black"/>
                </a:solidFill>
                <a:latin typeface="Calibri" panose="020F0502020204030204"/>
              </a:rPr>
              <a:t>Emission des titres obligataires</a:t>
            </a:r>
          </a:p>
          <a:p>
            <a:pPr algn="ctr"/>
            <a:r>
              <a:rPr lang="fr-FR" sz="900" b="1" i="1" dirty="0">
                <a:solidFill>
                  <a:prstClr val="black"/>
                </a:solidFill>
                <a:latin typeface="Calibri" panose="020F0502020204030204"/>
              </a:rPr>
              <a:t>3 tranches 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D34DCA-32EE-AD70-D44C-94F6EE9DAB85}"/>
              </a:ext>
            </a:extLst>
          </p:cNvPr>
          <p:cNvSpPr/>
          <p:nvPr/>
        </p:nvSpPr>
        <p:spPr>
          <a:xfrm>
            <a:off x="9182089" y="1429702"/>
            <a:ext cx="984089" cy="408846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S&amp;P / Fitch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689FDD9-46DA-E7CA-90F4-F409AD340E05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9674134" y="1838548"/>
            <a:ext cx="9048" cy="43263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B307D595-4339-1925-8887-37B91E1CC5CA}"/>
              </a:ext>
            </a:extLst>
          </p:cNvPr>
          <p:cNvSpPr txBox="1"/>
          <p:nvPr/>
        </p:nvSpPr>
        <p:spPr>
          <a:xfrm>
            <a:off x="9617069" y="1848189"/>
            <a:ext cx="98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Notation des tranches émises</a:t>
            </a:r>
          </a:p>
        </p:txBody>
      </p: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50233E52-D7FA-FDCA-FF74-0D7AD1AFF6E9}"/>
              </a:ext>
            </a:extLst>
          </p:cNvPr>
          <p:cNvGraphicFramePr>
            <a:graphicFrameLocks noGrp="1"/>
          </p:cNvGraphicFramePr>
          <p:nvPr/>
        </p:nvGraphicFramePr>
        <p:xfrm>
          <a:off x="2613675" y="5077096"/>
          <a:ext cx="6964650" cy="1706880"/>
        </p:xfrm>
        <a:graphic>
          <a:graphicData uri="http://schemas.openxmlformats.org/drawingml/2006/table">
            <a:tbl>
              <a:tblPr firstRow="1" bandRow="1"/>
              <a:tblGrid>
                <a:gridCol w="1392930">
                  <a:extLst>
                    <a:ext uri="{9D8B030D-6E8A-4147-A177-3AD203B41FA5}">
                      <a16:colId xmlns:a16="http://schemas.microsoft.com/office/drawing/2014/main" val="4065283832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1608808377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4226044947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2278580834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1275607089"/>
                    </a:ext>
                  </a:extLst>
                </a:gridCol>
              </a:tblGrid>
              <a:tr h="250812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Tranches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Equity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513207"/>
                  </a:ext>
                </a:extLst>
              </a:tr>
              <a:tr h="46069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600" dirty="0"/>
                        <a:t>Notation par S&amp;P / Fitch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Non noté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BBB-/BBB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A/A+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AAA/AAA-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587651"/>
                  </a:ext>
                </a:extLst>
              </a:tr>
              <a:tr h="61844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600" dirty="0"/>
                        <a:t>Montant (en millions d’euros)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33.7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000" dirty="0"/>
                        <a:t>27.0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000" dirty="0"/>
                        <a:t>67.3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000" dirty="0"/>
                        <a:t>105.7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548283"/>
                  </a:ext>
                </a:extLst>
              </a:tr>
            </a:tbl>
          </a:graphicData>
        </a:graphic>
      </p:graphicFrame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7E5242E-409F-5D5D-4D87-94910E653089}"/>
              </a:ext>
            </a:extLst>
          </p:cNvPr>
          <p:cNvCxnSpPr>
            <a:cxnSpLocks/>
          </p:cNvCxnSpPr>
          <p:nvPr/>
        </p:nvCxnSpPr>
        <p:spPr>
          <a:xfrm>
            <a:off x="3935633" y="2717412"/>
            <a:ext cx="1119438" cy="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E8C49925-EE3B-51EC-42C0-481E51B17DC0}"/>
              </a:ext>
            </a:extLst>
          </p:cNvPr>
          <p:cNvSpPr txBox="1"/>
          <p:nvPr/>
        </p:nvSpPr>
        <p:spPr>
          <a:xfrm>
            <a:off x="3838775" y="2909589"/>
            <a:ext cx="1216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Sinistres + Commissions de réassurance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F884897-DA57-0D9D-0D97-3BAFAEFD6F54}"/>
              </a:ext>
            </a:extLst>
          </p:cNvPr>
          <p:cNvCxnSpPr>
            <a:cxnSpLocks/>
          </p:cNvCxnSpPr>
          <p:nvPr/>
        </p:nvCxnSpPr>
        <p:spPr>
          <a:xfrm flipH="1">
            <a:off x="3935634" y="2919248"/>
            <a:ext cx="1119437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1D9551C5-902B-73F2-3AC0-BDF3F32FC82B}"/>
              </a:ext>
            </a:extLst>
          </p:cNvPr>
          <p:cNvSpPr txBox="1"/>
          <p:nvPr/>
        </p:nvSpPr>
        <p:spPr>
          <a:xfrm>
            <a:off x="6498652" y="2324603"/>
            <a:ext cx="8870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Primes sous la forme d’une créance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E80C334-C83D-F7B0-9EFD-2067AA985A3B}"/>
              </a:ext>
            </a:extLst>
          </p:cNvPr>
          <p:cNvCxnSpPr>
            <a:cxnSpLocks/>
          </p:cNvCxnSpPr>
          <p:nvPr/>
        </p:nvCxnSpPr>
        <p:spPr>
          <a:xfrm>
            <a:off x="1599615" y="2692012"/>
            <a:ext cx="671710" cy="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EAF59B5-F7CA-D05F-7C05-94B7BB48112D}"/>
              </a:ext>
            </a:extLst>
          </p:cNvPr>
          <p:cNvCxnSpPr>
            <a:cxnSpLocks/>
          </p:cNvCxnSpPr>
          <p:nvPr/>
        </p:nvCxnSpPr>
        <p:spPr>
          <a:xfrm flipH="1">
            <a:off x="1599615" y="2950997"/>
            <a:ext cx="671710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AF70102B-CC75-2453-C21A-A3CF14B6D2DA}"/>
              </a:ext>
            </a:extLst>
          </p:cNvPr>
          <p:cNvSpPr txBox="1"/>
          <p:nvPr/>
        </p:nvSpPr>
        <p:spPr>
          <a:xfrm>
            <a:off x="1480546" y="2444966"/>
            <a:ext cx="79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Primes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75A0A72-ED14-455E-7524-FA0659C19337}"/>
              </a:ext>
            </a:extLst>
          </p:cNvPr>
          <p:cNvSpPr txBox="1"/>
          <p:nvPr/>
        </p:nvSpPr>
        <p:spPr>
          <a:xfrm>
            <a:off x="1476828" y="2961601"/>
            <a:ext cx="79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Sinistres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CA42643-047A-15BB-1938-6B1F8C1CB2AE}"/>
              </a:ext>
            </a:extLst>
          </p:cNvPr>
          <p:cNvSpPr txBox="1"/>
          <p:nvPr/>
        </p:nvSpPr>
        <p:spPr>
          <a:xfrm>
            <a:off x="4054251" y="1886172"/>
            <a:ext cx="81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prstClr val="black"/>
                </a:solidFill>
                <a:latin typeface="Calibri" panose="020F0502020204030204"/>
              </a:rPr>
              <a:t>Contrat de réassurance :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8B6D5F4-3C93-D6FC-FAEB-0E1DDB9B97A5}"/>
              </a:ext>
            </a:extLst>
          </p:cNvPr>
          <p:cNvSpPr txBox="1"/>
          <p:nvPr/>
        </p:nvSpPr>
        <p:spPr>
          <a:xfrm>
            <a:off x="1421509" y="2104681"/>
            <a:ext cx="91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prstClr val="black"/>
                </a:solidFill>
                <a:latin typeface="Calibri" panose="020F0502020204030204"/>
              </a:rPr>
              <a:t>Contrat d’assurance :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60E7F48-32C2-08EF-D1C7-E7ABA3A1B69D}"/>
              </a:ext>
            </a:extLst>
          </p:cNvPr>
          <p:cNvSpPr txBox="1"/>
          <p:nvPr/>
        </p:nvSpPr>
        <p:spPr>
          <a:xfrm>
            <a:off x="8953274" y="2645821"/>
            <a:ext cx="154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Tranches A B et C « senior »</a:t>
            </a:r>
          </a:p>
          <a:p>
            <a:pPr algn="ctr"/>
            <a:r>
              <a:rPr lang="fr-FR" sz="900" b="1" i="1" dirty="0">
                <a:solidFill>
                  <a:prstClr val="black"/>
                </a:solidFill>
                <a:latin typeface="Calibri" panose="020F0502020204030204"/>
              </a:rPr>
              <a:t>COUPONS + PRINCIPAL</a:t>
            </a:r>
          </a:p>
          <a:p>
            <a:pPr algn="ctr"/>
            <a:endParaRPr lang="fr-FR" sz="900" i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E33231A-E087-1BA5-785F-CB78F7B18A62}"/>
              </a:ext>
            </a:extLst>
          </p:cNvPr>
          <p:cNvCxnSpPr>
            <a:cxnSpLocks/>
          </p:cNvCxnSpPr>
          <p:nvPr/>
        </p:nvCxnSpPr>
        <p:spPr>
          <a:xfrm>
            <a:off x="8838449" y="2832434"/>
            <a:ext cx="1693971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584F081-FF40-264E-E299-4524A7EED697}"/>
              </a:ext>
            </a:extLst>
          </p:cNvPr>
          <p:cNvCxnSpPr>
            <a:cxnSpLocks/>
          </p:cNvCxnSpPr>
          <p:nvPr/>
        </p:nvCxnSpPr>
        <p:spPr>
          <a:xfrm>
            <a:off x="6454122" y="2776295"/>
            <a:ext cx="1016623" cy="643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0F41E1B-874B-E5BD-8CEA-B01F1BF00309}"/>
              </a:ext>
            </a:extLst>
          </p:cNvPr>
          <p:cNvCxnSpPr>
            <a:cxnSpLocks/>
          </p:cNvCxnSpPr>
          <p:nvPr/>
        </p:nvCxnSpPr>
        <p:spPr>
          <a:xfrm flipH="1">
            <a:off x="6454122" y="2956022"/>
            <a:ext cx="1012118" cy="456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976AC8B3-DC7E-7A8A-DA27-940856DE6AB3}"/>
              </a:ext>
            </a:extLst>
          </p:cNvPr>
          <p:cNvSpPr txBox="1"/>
          <p:nvPr/>
        </p:nvSpPr>
        <p:spPr>
          <a:xfrm>
            <a:off x="6543621" y="2971617"/>
            <a:ext cx="8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Prix de cession (200M)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77ECE3AD-D6A8-5EA5-CE22-1514D12CD835}"/>
              </a:ext>
            </a:extLst>
          </p:cNvPr>
          <p:cNvCxnSpPr>
            <a:cxnSpLocks/>
          </p:cNvCxnSpPr>
          <p:nvPr/>
        </p:nvCxnSpPr>
        <p:spPr>
          <a:xfrm>
            <a:off x="2613675" y="4847564"/>
            <a:ext cx="7003394" cy="10413"/>
          </a:xfrm>
          <a:prstGeom prst="straightConnector1">
            <a:avLst/>
          </a:prstGeom>
          <a:noFill/>
          <a:ln w="762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8CA181D2-8FF3-D693-4EA1-1466DEA45D06}"/>
              </a:ext>
            </a:extLst>
          </p:cNvPr>
          <p:cNvSpPr txBox="1"/>
          <p:nvPr/>
        </p:nvSpPr>
        <p:spPr>
          <a:xfrm>
            <a:off x="1923161" y="4379352"/>
            <a:ext cx="88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prstClr val="black"/>
                </a:solidFill>
                <a:latin typeface="Calibri" panose="020F0502020204030204"/>
              </a:rPr>
              <a:t>S/C :</a:t>
            </a:r>
            <a:endParaRPr lang="fr-FR" sz="11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A2BD863E-FEBE-0D13-8983-A564234C68A1}"/>
              </a:ext>
            </a:extLst>
          </p:cNvPr>
          <p:cNvCxnSpPr>
            <a:cxnSpLocks/>
          </p:cNvCxnSpPr>
          <p:nvPr/>
        </p:nvCxnSpPr>
        <p:spPr>
          <a:xfrm>
            <a:off x="4013611" y="4715246"/>
            <a:ext cx="0" cy="142731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7BA22DF-5963-4550-0ADC-C5F637D15DBC}"/>
              </a:ext>
            </a:extLst>
          </p:cNvPr>
          <p:cNvCxnSpPr>
            <a:cxnSpLocks/>
          </p:cNvCxnSpPr>
          <p:nvPr/>
        </p:nvCxnSpPr>
        <p:spPr>
          <a:xfrm>
            <a:off x="5406764" y="4706978"/>
            <a:ext cx="0" cy="14273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97ABD1B9-A612-0841-DD1D-9200C7A0842A}"/>
              </a:ext>
            </a:extLst>
          </p:cNvPr>
          <p:cNvCxnSpPr>
            <a:cxnSpLocks/>
          </p:cNvCxnSpPr>
          <p:nvPr/>
        </p:nvCxnSpPr>
        <p:spPr>
          <a:xfrm>
            <a:off x="6802235" y="4712058"/>
            <a:ext cx="0" cy="14273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CB7ABE2B-E5EA-E3D9-F187-DBE463ADA136}"/>
              </a:ext>
            </a:extLst>
          </p:cNvPr>
          <p:cNvCxnSpPr>
            <a:cxnSpLocks/>
          </p:cNvCxnSpPr>
          <p:nvPr/>
        </p:nvCxnSpPr>
        <p:spPr>
          <a:xfrm>
            <a:off x="8192626" y="4689556"/>
            <a:ext cx="0" cy="14273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27839E9-0F80-0A43-2AA6-0E1FBAC9F47D}"/>
              </a:ext>
            </a:extLst>
          </p:cNvPr>
          <p:cNvSpPr txBox="1"/>
          <p:nvPr/>
        </p:nvSpPr>
        <p:spPr>
          <a:xfrm>
            <a:off x="6585531" y="1820659"/>
            <a:ext cx="81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prstClr val="black"/>
                </a:solidFill>
                <a:latin typeface="Calibri" panose="020F0502020204030204"/>
              </a:rPr>
              <a:t>Vente de la créance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D19C5FEA-6782-34D2-5619-61801F07B6F3}"/>
              </a:ext>
            </a:extLst>
          </p:cNvPr>
          <p:cNvSpPr txBox="1"/>
          <p:nvPr/>
        </p:nvSpPr>
        <p:spPr>
          <a:xfrm>
            <a:off x="3365246" y="4450448"/>
            <a:ext cx="1278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S/C trigger – 3.5 %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8C13C92-10F8-BCB4-AB93-C995394EF327}"/>
              </a:ext>
            </a:extLst>
          </p:cNvPr>
          <p:cNvSpPr txBox="1"/>
          <p:nvPr/>
        </p:nvSpPr>
        <p:spPr>
          <a:xfrm>
            <a:off x="4767533" y="4439014"/>
            <a:ext cx="1278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S/C trigger 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5591414-18EC-BC33-F287-E797E5FFB017}"/>
              </a:ext>
            </a:extLst>
          </p:cNvPr>
          <p:cNvSpPr txBox="1"/>
          <p:nvPr/>
        </p:nvSpPr>
        <p:spPr>
          <a:xfrm>
            <a:off x="6218970" y="4419950"/>
            <a:ext cx="1278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S/C trigger + 2.8% 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F52B623-5FF1-4C42-C839-5AFDCC8A7C24}"/>
              </a:ext>
            </a:extLst>
          </p:cNvPr>
          <p:cNvSpPr txBox="1"/>
          <p:nvPr/>
        </p:nvSpPr>
        <p:spPr>
          <a:xfrm>
            <a:off x="7607795" y="4406356"/>
            <a:ext cx="1278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S/C trigger + 9.8% 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23DDBBB-63E5-126C-A367-247D81D67A21}"/>
              </a:ext>
            </a:extLst>
          </p:cNvPr>
          <p:cNvCxnSpPr>
            <a:cxnSpLocks/>
          </p:cNvCxnSpPr>
          <p:nvPr/>
        </p:nvCxnSpPr>
        <p:spPr>
          <a:xfrm>
            <a:off x="2613675" y="4853200"/>
            <a:ext cx="2251803" cy="0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70C6D551-1111-FD91-CC32-7833BE5A3FB0}"/>
              </a:ext>
            </a:extLst>
          </p:cNvPr>
          <p:cNvCxnSpPr>
            <a:cxnSpLocks/>
          </p:cNvCxnSpPr>
          <p:nvPr/>
        </p:nvCxnSpPr>
        <p:spPr>
          <a:xfrm>
            <a:off x="4847443" y="4710482"/>
            <a:ext cx="0" cy="180935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EED7D2AC-F8A0-F32E-1DF4-D6A6F2732E0A}"/>
              </a:ext>
            </a:extLst>
          </p:cNvPr>
          <p:cNvSpPr txBox="1"/>
          <p:nvPr/>
        </p:nvSpPr>
        <p:spPr>
          <a:xfrm>
            <a:off x="163235" y="1272132"/>
            <a:ext cx="715268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  <a:latin typeface="Calibri" panose="020F0502020204030204"/>
              </a:rPr>
              <a:t>Non déclenchement du </a:t>
            </a:r>
            <a:r>
              <a:rPr lang="fr-FR" sz="2800" dirty="0" err="1">
                <a:solidFill>
                  <a:srgbClr val="FF0000"/>
                </a:solidFill>
                <a:latin typeface="Calibri" panose="020F0502020204030204"/>
              </a:rPr>
              <a:t>loss</a:t>
            </a:r>
            <a:r>
              <a:rPr lang="fr-FR" sz="2800" dirty="0">
                <a:solidFill>
                  <a:srgbClr val="FF0000"/>
                </a:solidFill>
                <a:latin typeface="Calibri" panose="020F0502020204030204"/>
              </a:rPr>
              <a:t> trigger pour senior :</a:t>
            </a:r>
          </a:p>
        </p:txBody>
      </p:sp>
      <p:cxnSp>
        <p:nvCxnSpPr>
          <p:cNvPr id="52" name="Connecteur : en arc 51">
            <a:extLst>
              <a:ext uri="{FF2B5EF4-FFF2-40B4-BE49-F238E27FC236}">
                <a16:creationId xmlns:a16="http://schemas.microsoft.com/office/drawing/2014/main" id="{62188DF6-74BC-B8DB-4650-F7809F0EF4FC}"/>
              </a:ext>
            </a:extLst>
          </p:cNvPr>
          <p:cNvCxnSpPr>
            <a:cxnSpLocks/>
          </p:cNvCxnSpPr>
          <p:nvPr/>
        </p:nvCxnSpPr>
        <p:spPr>
          <a:xfrm rot="5400000" flipH="1">
            <a:off x="8059639" y="1058768"/>
            <a:ext cx="849339" cy="5477349"/>
          </a:xfrm>
          <a:prstGeom prst="curvedConnector3">
            <a:avLst>
              <a:gd name="adj1" fmla="val -5383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5042EE90-0DF2-B036-4CEA-CC408F3709BA}"/>
              </a:ext>
            </a:extLst>
          </p:cNvPr>
          <p:cNvSpPr txBox="1"/>
          <p:nvPr/>
        </p:nvSpPr>
        <p:spPr>
          <a:xfrm>
            <a:off x="8066256" y="4039520"/>
            <a:ext cx="887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rgbClr val="FF0000"/>
                </a:solidFill>
                <a:latin typeface="Calibri" panose="020F0502020204030204"/>
              </a:rPr>
              <a:t>Compensation</a:t>
            </a:r>
          </a:p>
        </p:txBody>
      </p:sp>
    </p:spTree>
    <p:extLst>
      <p:ext uri="{BB962C8B-B14F-4D97-AF65-F5344CB8AC3E}">
        <p14:creationId xmlns:p14="http://schemas.microsoft.com/office/powerpoint/2010/main" val="4127010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25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Titrisation des risques automobiles - Présentation</a:t>
            </a:r>
          </a:p>
        </p:txBody>
      </p:sp>
      <p:sp>
        <p:nvSpPr>
          <p:cNvPr id="34" name="Forme libre 3">
            <a:extLst>
              <a:ext uri="{FF2B5EF4-FFF2-40B4-BE49-F238E27FC236}">
                <a16:creationId xmlns:a16="http://schemas.microsoft.com/office/drawing/2014/main" id="{4549597A-E6B7-EE70-9EBD-4678C3B3C3A9}"/>
              </a:ext>
            </a:extLst>
          </p:cNvPr>
          <p:cNvSpPr/>
          <p:nvPr/>
        </p:nvSpPr>
        <p:spPr bwMode="gray">
          <a:xfrm rot="10800000" flipV="1">
            <a:off x="331979" y="563292"/>
            <a:ext cx="435429" cy="384000"/>
          </a:xfrm>
          <a:custGeom>
            <a:avLst/>
            <a:gdLst>
              <a:gd name="connsiteX0" fmla="*/ 1522801 w 1522801"/>
              <a:gd name="connsiteY0" fmla="*/ 999001 h 1522801"/>
              <a:gd name="connsiteX1" fmla="*/ 625943 w 1522801"/>
              <a:gd name="connsiteY1" fmla="*/ 5159 h 1522801"/>
              <a:gd name="connsiteX2" fmla="*/ 523801 w 1522801"/>
              <a:gd name="connsiteY2" fmla="*/ 0 h 1522801"/>
              <a:gd name="connsiteX3" fmla="*/ 523801 w 1522801"/>
              <a:gd name="connsiteY3" fmla="*/ 0 h 1522801"/>
              <a:gd name="connsiteX4" fmla="*/ 1 w 1522801"/>
              <a:gd name="connsiteY4" fmla="*/ 0 h 1522801"/>
              <a:gd name="connsiteX5" fmla="*/ 1 w 1522801"/>
              <a:gd name="connsiteY5" fmla="*/ 149504 h 1522801"/>
              <a:gd name="connsiteX6" fmla="*/ 0 w 1522801"/>
              <a:gd name="connsiteY6" fmla="*/ 149504 h 1522801"/>
              <a:gd name="connsiteX7" fmla="*/ 0 w 1522801"/>
              <a:gd name="connsiteY7" fmla="*/ 1522801 h 1522801"/>
              <a:gd name="connsiteX8" fmla="*/ 1373297 w 1522801"/>
              <a:gd name="connsiteY8" fmla="*/ 1522801 h 1522801"/>
              <a:gd name="connsiteX9" fmla="*/ 1373298 w 1522801"/>
              <a:gd name="connsiteY9" fmla="*/ 1522801 h 1522801"/>
              <a:gd name="connsiteX10" fmla="*/ 1522800 w 1522801"/>
              <a:gd name="connsiteY10" fmla="*/ 1522801 h 1522801"/>
              <a:gd name="connsiteX11" fmla="*/ 1522800 w 1522801"/>
              <a:gd name="connsiteY11" fmla="*/ 999017 h 152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2801" h="1522801">
                <a:moveTo>
                  <a:pt x="1522801" y="999001"/>
                </a:moveTo>
                <a:cubicBezTo>
                  <a:pt x="1522801" y="481752"/>
                  <a:pt x="1129694" y="56318"/>
                  <a:pt x="625943" y="5159"/>
                </a:cubicBezTo>
                <a:lnTo>
                  <a:pt x="523801" y="0"/>
                </a:lnTo>
                <a:lnTo>
                  <a:pt x="523801" y="0"/>
                </a:lnTo>
                <a:lnTo>
                  <a:pt x="1" y="0"/>
                </a:lnTo>
                <a:lnTo>
                  <a:pt x="1" y="149504"/>
                </a:lnTo>
                <a:lnTo>
                  <a:pt x="0" y="149504"/>
                </a:lnTo>
                <a:lnTo>
                  <a:pt x="0" y="1522801"/>
                </a:lnTo>
                <a:lnTo>
                  <a:pt x="1373297" y="1522801"/>
                </a:lnTo>
                <a:lnTo>
                  <a:pt x="1373298" y="1522801"/>
                </a:lnTo>
                <a:lnTo>
                  <a:pt x="1522800" y="1522801"/>
                </a:lnTo>
                <a:lnTo>
                  <a:pt x="1522800" y="99901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7</a:t>
            </a:r>
          </a:p>
        </p:txBody>
      </p:sp>
      <p:sp>
        <p:nvSpPr>
          <p:cNvPr id="35" name="Titre 4">
            <a:extLst>
              <a:ext uri="{FF2B5EF4-FFF2-40B4-BE49-F238E27FC236}">
                <a16:creationId xmlns:a16="http://schemas.microsoft.com/office/drawing/2014/main" id="{2D4B2C5C-7B82-7941-B758-B50F48E2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00" y="563293"/>
            <a:ext cx="10570340" cy="384000"/>
          </a:xfrm>
        </p:spPr>
        <p:txBody>
          <a:bodyPr/>
          <a:lstStyle/>
          <a:p>
            <a:r>
              <a:rPr lang="fr-FR" dirty="0"/>
              <a:t>Annexe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F97E4E-5DE3-CC13-A38A-F4801E044A4C}"/>
              </a:ext>
            </a:extLst>
          </p:cNvPr>
          <p:cNvSpPr txBox="1"/>
          <p:nvPr/>
        </p:nvSpPr>
        <p:spPr>
          <a:xfrm>
            <a:off x="767260" y="849042"/>
            <a:ext cx="1013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Exemple de titrisation : AXA 2005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0B7B73-F635-7C9F-D922-506DD92E471A}"/>
              </a:ext>
            </a:extLst>
          </p:cNvPr>
          <p:cNvSpPr/>
          <p:nvPr/>
        </p:nvSpPr>
        <p:spPr>
          <a:xfrm>
            <a:off x="2278280" y="2243463"/>
            <a:ext cx="1657353" cy="1129309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AXA France IARD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C0A470-6DD5-A488-B610-FB0C097AD336}"/>
              </a:ext>
            </a:extLst>
          </p:cNvPr>
          <p:cNvSpPr/>
          <p:nvPr/>
        </p:nvSpPr>
        <p:spPr>
          <a:xfrm>
            <a:off x="259647" y="2483112"/>
            <a:ext cx="1328070" cy="647700"/>
          </a:xfrm>
          <a:prstGeom prst="rect">
            <a:avLst/>
          </a:prstGeom>
          <a:solidFill>
            <a:srgbClr val="E7E6E6">
              <a:lumMod val="25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Assurés automobile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EF2E6-790D-CF12-C048-AF436E04EE28}"/>
              </a:ext>
            </a:extLst>
          </p:cNvPr>
          <p:cNvSpPr/>
          <p:nvPr/>
        </p:nvSpPr>
        <p:spPr>
          <a:xfrm>
            <a:off x="5055071" y="2243463"/>
            <a:ext cx="1381125" cy="1129309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NEXGEN 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60260D-0F35-11B2-1C59-63AA587BB926}"/>
              </a:ext>
            </a:extLst>
          </p:cNvPr>
          <p:cNvSpPr txBox="1"/>
          <p:nvPr/>
        </p:nvSpPr>
        <p:spPr>
          <a:xfrm>
            <a:off x="4057891" y="2395204"/>
            <a:ext cx="77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Primes (limite 85%)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34558B-25D6-CBFA-8C54-34A0D09B9EAD}"/>
              </a:ext>
            </a:extLst>
          </p:cNvPr>
          <p:cNvSpPr/>
          <p:nvPr/>
        </p:nvSpPr>
        <p:spPr>
          <a:xfrm>
            <a:off x="7452819" y="2186610"/>
            <a:ext cx="1381125" cy="1243013"/>
          </a:xfrm>
          <a:prstGeom prst="rect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Fonds Commun de Créances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FCC SPARC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42BC2A-067F-67C9-99D0-E5ED6D0CC25E}"/>
              </a:ext>
            </a:extLst>
          </p:cNvPr>
          <p:cNvSpPr/>
          <p:nvPr/>
        </p:nvSpPr>
        <p:spPr>
          <a:xfrm>
            <a:off x="10532420" y="2288790"/>
            <a:ext cx="1381125" cy="99841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Investisseur qualifiés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931BEF21-1D80-96D3-AB9A-B8B13A311F35}"/>
              </a:ext>
            </a:extLst>
          </p:cNvPr>
          <p:cNvCxnSpPr>
            <a:cxnSpLocks/>
          </p:cNvCxnSpPr>
          <p:nvPr/>
        </p:nvCxnSpPr>
        <p:spPr>
          <a:xfrm flipH="1" flipV="1">
            <a:off x="8831826" y="3202634"/>
            <a:ext cx="1681812" cy="2066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B4F18F9-9A67-2F1A-8AAB-BC1131CD18B8}"/>
              </a:ext>
            </a:extLst>
          </p:cNvPr>
          <p:cNvSpPr txBox="1"/>
          <p:nvPr/>
        </p:nvSpPr>
        <p:spPr>
          <a:xfrm>
            <a:off x="8967556" y="3163708"/>
            <a:ext cx="15460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Prix des obligations (200M)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AD3C78-F49A-09BD-D0F1-D95B4FB34B53}"/>
              </a:ext>
            </a:extLst>
          </p:cNvPr>
          <p:cNvSpPr/>
          <p:nvPr/>
        </p:nvSpPr>
        <p:spPr>
          <a:xfrm>
            <a:off x="10532420" y="3728565"/>
            <a:ext cx="1381125" cy="493546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Groupe AXA</a:t>
            </a:r>
          </a:p>
        </p:txBody>
      </p:sp>
      <p:cxnSp>
        <p:nvCxnSpPr>
          <p:cNvPr id="15" name="Connecteur : en arc 14">
            <a:extLst>
              <a:ext uri="{FF2B5EF4-FFF2-40B4-BE49-F238E27FC236}">
                <a16:creationId xmlns:a16="http://schemas.microsoft.com/office/drawing/2014/main" id="{706EA64A-2080-4812-0560-391BB33570CD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 rot="16200000" flipH="1">
            <a:off x="7837744" y="1280662"/>
            <a:ext cx="602566" cy="4786786"/>
          </a:xfrm>
          <a:prstGeom prst="curvedConnector2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7EC19BF-FAF3-5088-B2FE-F34285803346}"/>
              </a:ext>
            </a:extLst>
          </p:cNvPr>
          <p:cNvSpPr/>
          <p:nvPr/>
        </p:nvSpPr>
        <p:spPr>
          <a:xfrm>
            <a:off x="9182089" y="1429702"/>
            <a:ext cx="984089" cy="408846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S&amp;P / Fitch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5942C20-619C-E774-3F36-3A3DFE83019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9674134" y="1838548"/>
            <a:ext cx="9048" cy="432635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A5EEB72-A470-87B7-4724-000F99CE47F8}"/>
              </a:ext>
            </a:extLst>
          </p:cNvPr>
          <p:cNvSpPr txBox="1"/>
          <p:nvPr/>
        </p:nvSpPr>
        <p:spPr>
          <a:xfrm>
            <a:off x="9617069" y="1848189"/>
            <a:ext cx="98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Notation des tranches émises</a:t>
            </a:r>
          </a:p>
        </p:txBody>
      </p:sp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616297A2-522C-16A5-0908-F534DC26839A}"/>
              </a:ext>
            </a:extLst>
          </p:cNvPr>
          <p:cNvGraphicFramePr>
            <a:graphicFrameLocks noGrp="1"/>
          </p:cNvGraphicFramePr>
          <p:nvPr/>
        </p:nvGraphicFramePr>
        <p:xfrm>
          <a:off x="2613675" y="5077096"/>
          <a:ext cx="6964650" cy="1706880"/>
        </p:xfrm>
        <a:graphic>
          <a:graphicData uri="http://schemas.openxmlformats.org/drawingml/2006/table">
            <a:tbl>
              <a:tblPr firstRow="1" bandRow="1"/>
              <a:tblGrid>
                <a:gridCol w="1392930">
                  <a:extLst>
                    <a:ext uri="{9D8B030D-6E8A-4147-A177-3AD203B41FA5}">
                      <a16:colId xmlns:a16="http://schemas.microsoft.com/office/drawing/2014/main" val="4065283832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1608808377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4226044947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2278580834"/>
                    </a:ext>
                  </a:extLst>
                </a:gridCol>
                <a:gridCol w="1392930">
                  <a:extLst>
                    <a:ext uri="{9D8B030D-6E8A-4147-A177-3AD203B41FA5}">
                      <a16:colId xmlns:a16="http://schemas.microsoft.com/office/drawing/2014/main" val="1275607089"/>
                    </a:ext>
                  </a:extLst>
                </a:gridCol>
              </a:tblGrid>
              <a:tr h="250812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Tranches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Equity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400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513207"/>
                  </a:ext>
                </a:extLst>
              </a:tr>
              <a:tr h="46069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600" dirty="0"/>
                        <a:t>Notation par S&amp;P / Fitch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Non noté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BBB-/BBB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A/A+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sz="2000" dirty="0"/>
                        <a:t>AAA/AAA-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587651"/>
                  </a:ext>
                </a:extLst>
              </a:tr>
              <a:tr h="618440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1600" dirty="0"/>
                        <a:t>Montant (en millions d’euros)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33.7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6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000" dirty="0"/>
                        <a:t>27.0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000" dirty="0"/>
                        <a:t>67.3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r-FR" sz="2000" dirty="0"/>
                        <a:t>105.7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548283"/>
                  </a:ext>
                </a:extLst>
              </a:tr>
            </a:tbl>
          </a:graphicData>
        </a:graphic>
      </p:graphicFrame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42CCAC7-E01D-9F3E-2D2E-CB6C954DE4C5}"/>
              </a:ext>
            </a:extLst>
          </p:cNvPr>
          <p:cNvCxnSpPr>
            <a:cxnSpLocks/>
          </p:cNvCxnSpPr>
          <p:nvPr/>
        </p:nvCxnSpPr>
        <p:spPr>
          <a:xfrm>
            <a:off x="3935633" y="2717412"/>
            <a:ext cx="1119438" cy="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48FECE42-4C2D-4A19-9BDE-E9DB764EB9C6}"/>
              </a:ext>
            </a:extLst>
          </p:cNvPr>
          <p:cNvSpPr txBox="1"/>
          <p:nvPr/>
        </p:nvSpPr>
        <p:spPr>
          <a:xfrm>
            <a:off x="3838775" y="2909589"/>
            <a:ext cx="1216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Sinistres + Commissions de réassurance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8DF34F2-45AD-473A-2A7C-D8B7EB2CBD36}"/>
              </a:ext>
            </a:extLst>
          </p:cNvPr>
          <p:cNvCxnSpPr>
            <a:cxnSpLocks/>
          </p:cNvCxnSpPr>
          <p:nvPr/>
        </p:nvCxnSpPr>
        <p:spPr>
          <a:xfrm flipH="1">
            <a:off x="3935634" y="2919248"/>
            <a:ext cx="1119437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DDE817DC-A36D-89C6-EF93-97D11CB42EB0}"/>
              </a:ext>
            </a:extLst>
          </p:cNvPr>
          <p:cNvSpPr txBox="1"/>
          <p:nvPr/>
        </p:nvSpPr>
        <p:spPr>
          <a:xfrm>
            <a:off x="6498652" y="2324603"/>
            <a:ext cx="8870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Primes sous la forme d’une créance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4C8996E-FB2F-C396-B6C8-6927FC4B7A84}"/>
              </a:ext>
            </a:extLst>
          </p:cNvPr>
          <p:cNvCxnSpPr>
            <a:cxnSpLocks/>
          </p:cNvCxnSpPr>
          <p:nvPr/>
        </p:nvCxnSpPr>
        <p:spPr>
          <a:xfrm>
            <a:off x="1599615" y="2692012"/>
            <a:ext cx="671710" cy="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B93E863-9F11-D524-1256-453032F609FB}"/>
              </a:ext>
            </a:extLst>
          </p:cNvPr>
          <p:cNvCxnSpPr>
            <a:cxnSpLocks/>
          </p:cNvCxnSpPr>
          <p:nvPr/>
        </p:nvCxnSpPr>
        <p:spPr>
          <a:xfrm flipH="1">
            <a:off x="1599615" y="2950997"/>
            <a:ext cx="671710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65D5103-0D16-BA67-A0D6-8782292B4BE7}"/>
              </a:ext>
            </a:extLst>
          </p:cNvPr>
          <p:cNvSpPr txBox="1"/>
          <p:nvPr/>
        </p:nvSpPr>
        <p:spPr>
          <a:xfrm>
            <a:off x="1480546" y="2444966"/>
            <a:ext cx="79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Primes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D1436DF-0082-6BA8-8EF7-F069594083B2}"/>
              </a:ext>
            </a:extLst>
          </p:cNvPr>
          <p:cNvSpPr txBox="1"/>
          <p:nvPr/>
        </p:nvSpPr>
        <p:spPr>
          <a:xfrm>
            <a:off x="1476828" y="2961601"/>
            <a:ext cx="7953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Sinistres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93D9581-DD6D-BE41-3EDA-ABBBB90402C6}"/>
              </a:ext>
            </a:extLst>
          </p:cNvPr>
          <p:cNvSpPr txBox="1"/>
          <p:nvPr/>
        </p:nvSpPr>
        <p:spPr>
          <a:xfrm>
            <a:off x="4054251" y="1886172"/>
            <a:ext cx="81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prstClr val="black"/>
                </a:solidFill>
                <a:latin typeface="Calibri" panose="020F0502020204030204"/>
              </a:rPr>
              <a:t>Contrat de réassurance :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2BE70F2-D875-36A9-4316-002CC27E0835}"/>
              </a:ext>
            </a:extLst>
          </p:cNvPr>
          <p:cNvSpPr txBox="1"/>
          <p:nvPr/>
        </p:nvSpPr>
        <p:spPr>
          <a:xfrm>
            <a:off x="1421509" y="2104681"/>
            <a:ext cx="91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prstClr val="black"/>
                </a:solidFill>
                <a:latin typeface="Calibri" panose="020F0502020204030204"/>
              </a:rPr>
              <a:t>Contrat d’assurance : 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F5C9A86-44AC-C81C-BE34-80D283A75ADE}"/>
              </a:ext>
            </a:extLst>
          </p:cNvPr>
          <p:cNvSpPr txBox="1"/>
          <p:nvPr/>
        </p:nvSpPr>
        <p:spPr>
          <a:xfrm>
            <a:off x="8981833" y="2338715"/>
            <a:ext cx="15460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Tranches A B « senior »</a:t>
            </a:r>
          </a:p>
          <a:p>
            <a:pPr algn="ctr"/>
            <a:r>
              <a:rPr lang="fr-FR" sz="900" b="1" i="1" dirty="0">
                <a:solidFill>
                  <a:prstClr val="black"/>
                </a:solidFill>
                <a:latin typeface="Calibri" panose="020F0502020204030204"/>
              </a:rPr>
              <a:t>COUPONS + PRINCIPAL</a:t>
            </a:r>
          </a:p>
          <a:p>
            <a:pPr algn="ctr"/>
            <a:endParaRPr lang="fr-FR" sz="900" i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ED4B3E5-D6D7-A229-B389-C9D25D025DB5}"/>
              </a:ext>
            </a:extLst>
          </p:cNvPr>
          <p:cNvCxnSpPr>
            <a:cxnSpLocks/>
          </p:cNvCxnSpPr>
          <p:nvPr/>
        </p:nvCxnSpPr>
        <p:spPr>
          <a:xfrm>
            <a:off x="8836196" y="2522843"/>
            <a:ext cx="1693971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157A02EE-1634-71CE-B441-C81BAC6660F9}"/>
              </a:ext>
            </a:extLst>
          </p:cNvPr>
          <p:cNvCxnSpPr>
            <a:cxnSpLocks/>
          </p:cNvCxnSpPr>
          <p:nvPr/>
        </p:nvCxnSpPr>
        <p:spPr>
          <a:xfrm>
            <a:off x="6454122" y="2776295"/>
            <a:ext cx="1016623" cy="6437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0B9F39C-9553-A208-65CD-68A01B41026F}"/>
              </a:ext>
            </a:extLst>
          </p:cNvPr>
          <p:cNvCxnSpPr>
            <a:cxnSpLocks/>
          </p:cNvCxnSpPr>
          <p:nvPr/>
        </p:nvCxnSpPr>
        <p:spPr>
          <a:xfrm>
            <a:off x="2613675" y="4847564"/>
            <a:ext cx="7003394" cy="10413"/>
          </a:xfrm>
          <a:prstGeom prst="straightConnector1">
            <a:avLst/>
          </a:prstGeom>
          <a:noFill/>
          <a:ln w="762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7A28F1D5-DEB5-1227-BE03-1BE7DE0AFA91}"/>
              </a:ext>
            </a:extLst>
          </p:cNvPr>
          <p:cNvSpPr txBox="1"/>
          <p:nvPr/>
        </p:nvSpPr>
        <p:spPr>
          <a:xfrm>
            <a:off x="1923161" y="4379352"/>
            <a:ext cx="881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prstClr val="black"/>
                </a:solidFill>
                <a:latin typeface="Calibri" panose="020F0502020204030204"/>
              </a:rPr>
              <a:t>S/C :</a:t>
            </a:r>
            <a:endParaRPr lang="fr-FR" sz="11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B2AFFB1-BE76-EDEF-8F9E-A9E9A9A5B466}"/>
              </a:ext>
            </a:extLst>
          </p:cNvPr>
          <p:cNvCxnSpPr>
            <a:cxnSpLocks/>
          </p:cNvCxnSpPr>
          <p:nvPr/>
        </p:nvCxnSpPr>
        <p:spPr>
          <a:xfrm>
            <a:off x="4013611" y="4715246"/>
            <a:ext cx="0" cy="142731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1EBA2703-D100-D2DA-91AC-8F0CF8B79AB7}"/>
              </a:ext>
            </a:extLst>
          </p:cNvPr>
          <p:cNvCxnSpPr>
            <a:cxnSpLocks/>
          </p:cNvCxnSpPr>
          <p:nvPr/>
        </p:nvCxnSpPr>
        <p:spPr>
          <a:xfrm>
            <a:off x="5406764" y="4706978"/>
            <a:ext cx="0" cy="14273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2D7FBED2-F009-DFC7-3AFB-DFA4E3D8C476}"/>
              </a:ext>
            </a:extLst>
          </p:cNvPr>
          <p:cNvCxnSpPr>
            <a:cxnSpLocks/>
          </p:cNvCxnSpPr>
          <p:nvPr/>
        </p:nvCxnSpPr>
        <p:spPr>
          <a:xfrm>
            <a:off x="6802235" y="4712058"/>
            <a:ext cx="0" cy="14273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3F298ACC-5B73-C297-C9BF-BA159CD1E898}"/>
              </a:ext>
            </a:extLst>
          </p:cNvPr>
          <p:cNvCxnSpPr>
            <a:cxnSpLocks/>
          </p:cNvCxnSpPr>
          <p:nvPr/>
        </p:nvCxnSpPr>
        <p:spPr>
          <a:xfrm>
            <a:off x="8192626" y="4689556"/>
            <a:ext cx="0" cy="14273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118997D7-BA29-7D69-0553-115A8EDAF4E5}"/>
              </a:ext>
            </a:extLst>
          </p:cNvPr>
          <p:cNvSpPr txBox="1"/>
          <p:nvPr/>
        </p:nvSpPr>
        <p:spPr>
          <a:xfrm>
            <a:off x="6585531" y="1820659"/>
            <a:ext cx="81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prstClr val="black"/>
                </a:solidFill>
                <a:latin typeface="Calibri" panose="020F0502020204030204"/>
              </a:rPr>
              <a:t>Vente de la créance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1CB9679-FFC5-4990-C8D2-5C027A339D7C}"/>
              </a:ext>
            </a:extLst>
          </p:cNvPr>
          <p:cNvSpPr txBox="1"/>
          <p:nvPr/>
        </p:nvSpPr>
        <p:spPr>
          <a:xfrm>
            <a:off x="3365246" y="4450448"/>
            <a:ext cx="1278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S/C trigger – 3.5 %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43F18560-FEFB-94E7-5036-FC2F2809CB6F}"/>
              </a:ext>
            </a:extLst>
          </p:cNvPr>
          <p:cNvSpPr txBox="1"/>
          <p:nvPr/>
        </p:nvSpPr>
        <p:spPr>
          <a:xfrm>
            <a:off x="4767533" y="4439014"/>
            <a:ext cx="1278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S/C trigger 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E513E5B-3D23-724B-3AF9-5D72C505A303}"/>
              </a:ext>
            </a:extLst>
          </p:cNvPr>
          <p:cNvSpPr txBox="1"/>
          <p:nvPr/>
        </p:nvSpPr>
        <p:spPr>
          <a:xfrm>
            <a:off x="6218970" y="4419950"/>
            <a:ext cx="1278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S/C trigger + 2.8% 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348A29B-5363-A376-3129-692A5B55A8FA}"/>
              </a:ext>
            </a:extLst>
          </p:cNvPr>
          <p:cNvSpPr txBox="1"/>
          <p:nvPr/>
        </p:nvSpPr>
        <p:spPr>
          <a:xfrm>
            <a:off x="7607795" y="4406356"/>
            <a:ext cx="1278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prstClr val="black"/>
                </a:solidFill>
                <a:latin typeface="Calibri" panose="020F0502020204030204"/>
              </a:rPr>
              <a:t>S/C trigger + 9.8% </a:t>
            </a:r>
            <a:endParaRPr lang="fr-FR" sz="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B7FF1B0B-4DE0-6EAC-E604-74B9FDE9DF78}"/>
              </a:ext>
            </a:extLst>
          </p:cNvPr>
          <p:cNvCxnSpPr>
            <a:cxnSpLocks/>
          </p:cNvCxnSpPr>
          <p:nvPr/>
        </p:nvCxnSpPr>
        <p:spPr>
          <a:xfrm flipV="1">
            <a:off x="2613675" y="4847564"/>
            <a:ext cx="3605295" cy="556"/>
          </a:xfrm>
          <a:prstGeom prst="line">
            <a:avLst/>
          </a:prstGeom>
          <a:noFill/>
          <a:ln w="762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5F558146-A774-01D4-80F6-A7414ED9E7D1}"/>
              </a:ext>
            </a:extLst>
          </p:cNvPr>
          <p:cNvCxnSpPr>
            <a:cxnSpLocks/>
          </p:cNvCxnSpPr>
          <p:nvPr/>
        </p:nvCxnSpPr>
        <p:spPr>
          <a:xfrm>
            <a:off x="6218970" y="4706978"/>
            <a:ext cx="0" cy="180935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2CF9920E-3800-B637-2E13-73469759C3E4}"/>
              </a:ext>
            </a:extLst>
          </p:cNvPr>
          <p:cNvSpPr txBox="1"/>
          <p:nvPr/>
        </p:nvSpPr>
        <p:spPr>
          <a:xfrm>
            <a:off x="231877" y="1246187"/>
            <a:ext cx="6570358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  <a:latin typeface="Calibri" panose="020F0502020204030204"/>
              </a:rPr>
              <a:t>Déclenchement du </a:t>
            </a:r>
            <a:r>
              <a:rPr lang="fr-FR" sz="2800" dirty="0" err="1">
                <a:solidFill>
                  <a:srgbClr val="FF0000"/>
                </a:solidFill>
                <a:latin typeface="Calibri" panose="020F0502020204030204"/>
              </a:rPr>
              <a:t>loss</a:t>
            </a:r>
            <a:r>
              <a:rPr lang="fr-FR" sz="2800" dirty="0">
                <a:solidFill>
                  <a:srgbClr val="FF0000"/>
                </a:solidFill>
                <a:latin typeface="Calibri" panose="020F0502020204030204"/>
              </a:rPr>
              <a:t> trigger pour senior :</a:t>
            </a:r>
          </a:p>
        </p:txBody>
      </p:sp>
      <p:cxnSp>
        <p:nvCxnSpPr>
          <p:cNvPr id="49" name="Connecteur : en arc 48">
            <a:extLst>
              <a:ext uri="{FF2B5EF4-FFF2-40B4-BE49-F238E27FC236}">
                <a16:creationId xmlns:a16="http://schemas.microsoft.com/office/drawing/2014/main" id="{1A137E5E-88DB-7E6E-BCCE-B7EAAAA44732}"/>
              </a:ext>
            </a:extLst>
          </p:cNvPr>
          <p:cNvCxnSpPr>
            <a:cxnSpLocks/>
            <a:stCxn id="14" idx="2"/>
            <a:endCxn id="7" idx="2"/>
          </p:cNvCxnSpPr>
          <p:nvPr/>
        </p:nvCxnSpPr>
        <p:spPr>
          <a:xfrm rot="5400000" flipH="1">
            <a:off x="8059639" y="1058768"/>
            <a:ext cx="849339" cy="5477349"/>
          </a:xfrm>
          <a:prstGeom prst="curvedConnector3">
            <a:avLst>
              <a:gd name="adj1" fmla="val -5383"/>
            </a:avLst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79857496-907B-8AEE-53FF-7175E62157F0}"/>
              </a:ext>
            </a:extLst>
          </p:cNvPr>
          <p:cNvSpPr txBox="1"/>
          <p:nvPr/>
        </p:nvSpPr>
        <p:spPr>
          <a:xfrm>
            <a:off x="8066256" y="4039520"/>
            <a:ext cx="887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rgbClr val="FF0000"/>
                </a:solidFill>
                <a:latin typeface="Calibri" panose="020F0502020204030204"/>
              </a:rPr>
              <a:t>Compensation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EC1C2E-3B8D-1D73-2511-A721F4465DB9}"/>
              </a:ext>
            </a:extLst>
          </p:cNvPr>
          <p:cNvSpPr txBox="1"/>
          <p:nvPr/>
        </p:nvSpPr>
        <p:spPr>
          <a:xfrm>
            <a:off x="8831826" y="3628500"/>
            <a:ext cx="88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Tranche </a:t>
            </a:r>
            <a:r>
              <a:rPr lang="fr-FR" sz="900" i="1" dirty="0" err="1">
                <a:solidFill>
                  <a:prstClr val="black"/>
                </a:solidFill>
                <a:latin typeface="Calibri" panose="020F0502020204030204"/>
              </a:rPr>
              <a:t>Equity</a:t>
            </a:r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 « junior »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6EEBF6B-EFC0-83E4-21D7-F8F663D9DEE2}"/>
              </a:ext>
            </a:extLst>
          </p:cNvPr>
          <p:cNvSpPr txBox="1"/>
          <p:nvPr/>
        </p:nvSpPr>
        <p:spPr>
          <a:xfrm>
            <a:off x="6522974" y="2962330"/>
            <a:ext cx="8870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rgbClr val="FF0000"/>
                </a:solidFill>
                <a:latin typeface="Calibri" panose="020F0502020204030204"/>
              </a:rPr>
              <a:t>Compensation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C49BEF4F-48F5-2C82-D6EA-8014F573991F}"/>
              </a:ext>
            </a:extLst>
          </p:cNvPr>
          <p:cNvCxnSpPr>
            <a:cxnSpLocks/>
          </p:cNvCxnSpPr>
          <p:nvPr/>
        </p:nvCxnSpPr>
        <p:spPr>
          <a:xfrm flipH="1">
            <a:off x="6436196" y="2955820"/>
            <a:ext cx="1012118" cy="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E8F757A4-6B0B-4AC0-A82C-107EB54A9EC3}"/>
              </a:ext>
            </a:extLst>
          </p:cNvPr>
          <p:cNvSpPr txBox="1"/>
          <p:nvPr/>
        </p:nvSpPr>
        <p:spPr>
          <a:xfrm>
            <a:off x="8806984" y="2727645"/>
            <a:ext cx="182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prstClr val="black"/>
                </a:solidFill>
                <a:latin typeface="Calibri" panose="020F0502020204030204"/>
              </a:rPr>
              <a:t>Tranche C « senior »</a:t>
            </a:r>
          </a:p>
          <a:p>
            <a:pPr algn="ctr"/>
            <a:r>
              <a:rPr lang="fr-FR" sz="900" b="1" i="1" dirty="0">
                <a:solidFill>
                  <a:srgbClr val="FF0000"/>
                </a:solidFill>
                <a:latin typeface="Calibri" panose="020F0502020204030204"/>
              </a:rPr>
              <a:t>PARTIEL (COUPONS + PRINCIPAL)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1CE1028-5073-66F8-A081-BA0984EB77FC}"/>
              </a:ext>
            </a:extLst>
          </p:cNvPr>
          <p:cNvCxnSpPr>
            <a:cxnSpLocks/>
          </p:cNvCxnSpPr>
          <p:nvPr/>
        </p:nvCxnSpPr>
        <p:spPr>
          <a:xfrm>
            <a:off x="8836195" y="2917832"/>
            <a:ext cx="1693971" cy="0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1959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26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Titrisation des risques automobiles - Présentation</a:t>
            </a:r>
          </a:p>
        </p:txBody>
      </p:sp>
      <p:sp>
        <p:nvSpPr>
          <p:cNvPr id="34" name="Forme libre 3">
            <a:extLst>
              <a:ext uri="{FF2B5EF4-FFF2-40B4-BE49-F238E27FC236}">
                <a16:creationId xmlns:a16="http://schemas.microsoft.com/office/drawing/2014/main" id="{4549597A-E6B7-EE70-9EBD-4678C3B3C3A9}"/>
              </a:ext>
            </a:extLst>
          </p:cNvPr>
          <p:cNvSpPr/>
          <p:nvPr/>
        </p:nvSpPr>
        <p:spPr bwMode="gray">
          <a:xfrm rot="10800000" flipV="1">
            <a:off x="331979" y="563292"/>
            <a:ext cx="435429" cy="384000"/>
          </a:xfrm>
          <a:custGeom>
            <a:avLst/>
            <a:gdLst>
              <a:gd name="connsiteX0" fmla="*/ 1522801 w 1522801"/>
              <a:gd name="connsiteY0" fmla="*/ 999001 h 1522801"/>
              <a:gd name="connsiteX1" fmla="*/ 625943 w 1522801"/>
              <a:gd name="connsiteY1" fmla="*/ 5159 h 1522801"/>
              <a:gd name="connsiteX2" fmla="*/ 523801 w 1522801"/>
              <a:gd name="connsiteY2" fmla="*/ 0 h 1522801"/>
              <a:gd name="connsiteX3" fmla="*/ 523801 w 1522801"/>
              <a:gd name="connsiteY3" fmla="*/ 0 h 1522801"/>
              <a:gd name="connsiteX4" fmla="*/ 1 w 1522801"/>
              <a:gd name="connsiteY4" fmla="*/ 0 h 1522801"/>
              <a:gd name="connsiteX5" fmla="*/ 1 w 1522801"/>
              <a:gd name="connsiteY5" fmla="*/ 149504 h 1522801"/>
              <a:gd name="connsiteX6" fmla="*/ 0 w 1522801"/>
              <a:gd name="connsiteY6" fmla="*/ 149504 h 1522801"/>
              <a:gd name="connsiteX7" fmla="*/ 0 w 1522801"/>
              <a:gd name="connsiteY7" fmla="*/ 1522801 h 1522801"/>
              <a:gd name="connsiteX8" fmla="*/ 1373297 w 1522801"/>
              <a:gd name="connsiteY8" fmla="*/ 1522801 h 1522801"/>
              <a:gd name="connsiteX9" fmla="*/ 1373298 w 1522801"/>
              <a:gd name="connsiteY9" fmla="*/ 1522801 h 1522801"/>
              <a:gd name="connsiteX10" fmla="*/ 1522800 w 1522801"/>
              <a:gd name="connsiteY10" fmla="*/ 1522801 h 1522801"/>
              <a:gd name="connsiteX11" fmla="*/ 1522800 w 1522801"/>
              <a:gd name="connsiteY11" fmla="*/ 999017 h 152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2801" h="1522801">
                <a:moveTo>
                  <a:pt x="1522801" y="999001"/>
                </a:moveTo>
                <a:cubicBezTo>
                  <a:pt x="1522801" y="481752"/>
                  <a:pt x="1129694" y="56318"/>
                  <a:pt x="625943" y="5159"/>
                </a:cubicBezTo>
                <a:lnTo>
                  <a:pt x="523801" y="0"/>
                </a:lnTo>
                <a:lnTo>
                  <a:pt x="523801" y="0"/>
                </a:lnTo>
                <a:lnTo>
                  <a:pt x="1" y="0"/>
                </a:lnTo>
                <a:lnTo>
                  <a:pt x="1" y="149504"/>
                </a:lnTo>
                <a:lnTo>
                  <a:pt x="0" y="149504"/>
                </a:lnTo>
                <a:lnTo>
                  <a:pt x="0" y="1522801"/>
                </a:lnTo>
                <a:lnTo>
                  <a:pt x="1373297" y="1522801"/>
                </a:lnTo>
                <a:lnTo>
                  <a:pt x="1373298" y="1522801"/>
                </a:lnTo>
                <a:lnTo>
                  <a:pt x="1522800" y="1522801"/>
                </a:lnTo>
                <a:lnTo>
                  <a:pt x="1522800" y="99901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7</a:t>
            </a:r>
          </a:p>
        </p:txBody>
      </p:sp>
      <p:sp>
        <p:nvSpPr>
          <p:cNvPr id="35" name="Titre 4">
            <a:extLst>
              <a:ext uri="{FF2B5EF4-FFF2-40B4-BE49-F238E27FC236}">
                <a16:creationId xmlns:a16="http://schemas.microsoft.com/office/drawing/2014/main" id="{2D4B2C5C-7B82-7941-B758-B50F48E2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00" y="563293"/>
            <a:ext cx="10570340" cy="384000"/>
          </a:xfrm>
        </p:spPr>
        <p:txBody>
          <a:bodyPr/>
          <a:lstStyle/>
          <a:p>
            <a:r>
              <a:rPr lang="fr-FR" dirty="0"/>
              <a:t>Annexe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EA1AF8-3EE1-F7F2-9A02-1579E76D05A5}"/>
              </a:ext>
            </a:extLst>
          </p:cNvPr>
          <p:cNvSpPr txBox="1"/>
          <p:nvPr/>
        </p:nvSpPr>
        <p:spPr>
          <a:xfrm>
            <a:off x="767408" y="961836"/>
            <a:ext cx="1013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Titrisation des risques assurantiels &amp; ILS définitions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FCBF2AB-6683-00A1-C320-B4C7178A1D6A}"/>
              </a:ext>
            </a:extLst>
          </p:cNvPr>
          <p:cNvSpPr txBox="1"/>
          <p:nvPr/>
        </p:nvSpPr>
        <p:spPr>
          <a:xfrm>
            <a:off x="582320" y="1462084"/>
            <a:ext cx="10961510" cy="4528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titrisation des risques d’assurance est un mécanisme financier permettant à des (ré) assureurs de procéder au transfert des risques assurantiels vers les marchés des capitaux.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2800" kern="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Cette opération nécessite de regrouper puis de transformer les risques en question en titres échangeables sur les marchés des capitaux.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Ces titres, appelés « ILS » (</a:t>
            </a:r>
            <a:r>
              <a:rPr lang="fr-FR" sz="2800" kern="1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Insurance</a:t>
            </a:r>
            <a:r>
              <a:rPr lang="fr-FR" sz="28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800" kern="1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linked</a:t>
            </a:r>
            <a:r>
              <a:rPr lang="fr-FR" sz="28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2800" kern="1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securities</a:t>
            </a:r>
            <a:r>
              <a:rPr lang="fr-FR" sz="2800" kern="1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sont adossés aux contrats d’assurances, leur valeur découle de potentiels pertes assurantielles.</a:t>
            </a:r>
          </a:p>
        </p:txBody>
      </p:sp>
    </p:spTree>
    <p:extLst>
      <p:ext uri="{BB962C8B-B14F-4D97-AF65-F5344CB8AC3E}">
        <p14:creationId xmlns:p14="http://schemas.microsoft.com/office/powerpoint/2010/main" val="1677249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27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Titrisation des risques automobiles - Présentation</a:t>
            </a:r>
          </a:p>
        </p:txBody>
      </p:sp>
      <p:sp>
        <p:nvSpPr>
          <p:cNvPr id="34" name="Forme libre 3">
            <a:extLst>
              <a:ext uri="{FF2B5EF4-FFF2-40B4-BE49-F238E27FC236}">
                <a16:creationId xmlns:a16="http://schemas.microsoft.com/office/drawing/2014/main" id="{4549597A-E6B7-EE70-9EBD-4678C3B3C3A9}"/>
              </a:ext>
            </a:extLst>
          </p:cNvPr>
          <p:cNvSpPr/>
          <p:nvPr/>
        </p:nvSpPr>
        <p:spPr bwMode="gray">
          <a:xfrm rot="10800000" flipV="1">
            <a:off x="331979" y="563292"/>
            <a:ext cx="435429" cy="384000"/>
          </a:xfrm>
          <a:custGeom>
            <a:avLst/>
            <a:gdLst>
              <a:gd name="connsiteX0" fmla="*/ 1522801 w 1522801"/>
              <a:gd name="connsiteY0" fmla="*/ 999001 h 1522801"/>
              <a:gd name="connsiteX1" fmla="*/ 625943 w 1522801"/>
              <a:gd name="connsiteY1" fmla="*/ 5159 h 1522801"/>
              <a:gd name="connsiteX2" fmla="*/ 523801 w 1522801"/>
              <a:gd name="connsiteY2" fmla="*/ 0 h 1522801"/>
              <a:gd name="connsiteX3" fmla="*/ 523801 w 1522801"/>
              <a:gd name="connsiteY3" fmla="*/ 0 h 1522801"/>
              <a:gd name="connsiteX4" fmla="*/ 1 w 1522801"/>
              <a:gd name="connsiteY4" fmla="*/ 0 h 1522801"/>
              <a:gd name="connsiteX5" fmla="*/ 1 w 1522801"/>
              <a:gd name="connsiteY5" fmla="*/ 149504 h 1522801"/>
              <a:gd name="connsiteX6" fmla="*/ 0 w 1522801"/>
              <a:gd name="connsiteY6" fmla="*/ 149504 h 1522801"/>
              <a:gd name="connsiteX7" fmla="*/ 0 w 1522801"/>
              <a:gd name="connsiteY7" fmla="*/ 1522801 h 1522801"/>
              <a:gd name="connsiteX8" fmla="*/ 1373297 w 1522801"/>
              <a:gd name="connsiteY8" fmla="*/ 1522801 h 1522801"/>
              <a:gd name="connsiteX9" fmla="*/ 1373298 w 1522801"/>
              <a:gd name="connsiteY9" fmla="*/ 1522801 h 1522801"/>
              <a:gd name="connsiteX10" fmla="*/ 1522800 w 1522801"/>
              <a:gd name="connsiteY10" fmla="*/ 1522801 h 1522801"/>
              <a:gd name="connsiteX11" fmla="*/ 1522800 w 1522801"/>
              <a:gd name="connsiteY11" fmla="*/ 999017 h 152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2801" h="1522801">
                <a:moveTo>
                  <a:pt x="1522801" y="999001"/>
                </a:moveTo>
                <a:cubicBezTo>
                  <a:pt x="1522801" y="481752"/>
                  <a:pt x="1129694" y="56318"/>
                  <a:pt x="625943" y="5159"/>
                </a:cubicBezTo>
                <a:lnTo>
                  <a:pt x="523801" y="0"/>
                </a:lnTo>
                <a:lnTo>
                  <a:pt x="523801" y="0"/>
                </a:lnTo>
                <a:lnTo>
                  <a:pt x="1" y="0"/>
                </a:lnTo>
                <a:lnTo>
                  <a:pt x="1" y="149504"/>
                </a:lnTo>
                <a:lnTo>
                  <a:pt x="0" y="149504"/>
                </a:lnTo>
                <a:lnTo>
                  <a:pt x="0" y="1522801"/>
                </a:lnTo>
                <a:lnTo>
                  <a:pt x="1373297" y="1522801"/>
                </a:lnTo>
                <a:lnTo>
                  <a:pt x="1373298" y="1522801"/>
                </a:lnTo>
                <a:lnTo>
                  <a:pt x="1522800" y="1522801"/>
                </a:lnTo>
                <a:lnTo>
                  <a:pt x="1522800" y="99901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7</a:t>
            </a:r>
          </a:p>
        </p:txBody>
      </p:sp>
      <p:sp>
        <p:nvSpPr>
          <p:cNvPr id="35" name="Titre 4">
            <a:extLst>
              <a:ext uri="{FF2B5EF4-FFF2-40B4-BE49-F238E27FC236}">
                <a16:creationId xmlns:a16="http://schemas.microsoft.com/office/drawing/2014/main" id="{2D4B2C5C-7B82-7941-B758-B50F48E2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00" y="563293"/>
            <a:ext cx="10570340" cy="384000"/>
          </a:xfrm>
        </p:spPr>
        <p:txBody>
          <a:bodyPr/>
          <a:lstStyle/>
          <a:p>
            <a:r>
              <a:rPr lang="fr-FR" dirty="0"/>
              <a:t>Annexe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EA1AF8-3EE1-F7F2-9A02-1579E76D05A5}"/>
              </a:ext>
            </a:extLst>
          </p:cNvPr>
          <p:cNvSpPr txBox="1"/>
          <p:nvPr/>
        </p:nvSpPr>
        <p:spPr>
          <a:xfrm>
            <a:off x="767408" y="961836"/>
            <a:ext cx="1013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Le mécanisme de la titrisation automobile, exemple de Generali</a:t>
            </a:r>
          </a:p>
        </p:txBody>
      </p: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FCC2DAC-8098-93C8-8528-25FA6C785788}"/>
              </a:ext>
            </a:extLst>
          </p:cNvPr>
          <p:cNvGrpSpPr/>
          <p:nvPr/>
        </p:nvGrpSpPr>
        <p:grpSpPr>
          <a:xfrm>
            <a:off x="854400" y="1148664"/>
            <a:ext cx="10744571" cy="4436124"/>
            <a:chOff x="576916" y="1043166"/>
            <a:chExt cx="10744571" cy="4436124"/>
          </a:xfrm>
        </p:grpSpPr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38FDE718-844A-382A-2617-E9B75F9AD54D}"/>
                </a:ext>
              </a:extLst>
            </p:cNvPr>
            <p:cNvGrpSpPr/>
            <p:nvPr/>
          </p:nvGrpSpPr>
          <p:grpSpPr>
            <a:xfrm>
              <a:off x="576916" y="1043166"/>
              <a:ext cx="10744571" cy="4436124"/>
              <a:chOff x="444206" y="1043166"/>
              <a:chExt cx="10744571" cy="4436124"/>
            </a:xfrm>
          </p:grpSpPr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3688B923-6458-67B9-2D55-18F760C4D0E3}"/>
                  </a:ext>
                </a:extLst>
              </p:cNvPr>
              <p:cNvGrpSpPr/>
              <p:nvPr/>
            </p:nvGrpSpPr>
            <p:grpSpPr>
              <a:xfrm>
                <a:off x="444206" y="1043166"/>
                <a:ext cx="10726684" cy="4436124"/>
                <a:chOff x="357579" y="1043166"/>
                <a:chExt cx="10726684" cy="4436124"/>
              </a:xfrm>
            </p:grpSpPr>
            <p:grpSp>
              <p:nvGrpSpPr>
                <p:cNvPr id="61" name="Groupe 60">
                  <a:extLst>
                    <a:ext uri="{FF2B5EF4-FFF2-40B4-BE49-F238E27FC236}">
                      <a16:creationId xmlns:a16="http://schemas.microsoft.com/office/drawing/2014/main" id="{A3B9F153-C614-0EFC-BD42-D8D89A9D1524}"/>
                    </a:ext>
                  </a:extLst>
                </p:cNvPr>
                <p:cNvGrpSpPr/>
                <p:nvPr/>
              </p:nvGrpSpPr>
              <p:grpSpPr>
                <a:xfrm>
                  <a:off x="357579" y="2015536"/>
                  <a:ext cx="2117356" cy="1098091"/>
                  <a:chOff x="4392302" y="785137"/>
                  <a:chExt cx="2117356" cy="1098091"/>
                </a:xfrm>
              </p:grpSpPr>
              <p:sp>
                <p:nvSpPr>
                  <p:cNvPr id="96" name="Rectangle : coins arrondis 95">
                    <a:extLst>
                      <a:ext uri="{FF2B5EF4-FFF2-40B4-BE49-F238E27FC236}">
                        <a16:creationId xmlns:a16="http://schemas.microsoft.com/office/drawing/2014/main" id="{9041E4B4-8806-551E-E1FF-9ED7B921D644}"/>
                      </a:ext>
                    </a:extLst>
                  </p:cNvPr>
                  <p:cNvSpPr/>
                  <p:nvPr/>
                </p:nvSpPr>
                <p:spPr>
                  <a:xfrm>
                    <a:off x="4392302" y="785137"/>
                    <a:ext cx="2117356" cy="1098091"/>
                  </a:xfrm>
                  <a:prstGeom prst="roundRect">
                    <a:avLst/>
                  </a:prstGeom>
                  <a:noFill/>
                  <a:ln w="28575" cap="flat" cmpd="sng" algn="ctr">
                    <a:solidFill>
                      <a:srgbClr val="FF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" name="ZoneTexte 96">
                    <a:extLst>
                      <a:ext uri="{FF2B5EF4-FFF2-40B4-BE49-F238E27FC236}">
                        <a16:creationId xmlns:a16="http://schemas.microsoft.com/office/drawing/2014/main" id="{CE3FFAAA-4ED9-E6E1-B914-8706C4AB2A09}"/>
                      </a:ext>
                    </a:extLst>
                  </p:cNvPr>
                  <p:cNvSpPr txBox="1"/>
                  <p:nvPr/>
                </p:nvSpPr>
                <p:spPr>
                  <a:xfrm>
                    <a:off x="4650708" y="806909"/>
                    <a:ext cx="157877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fr-FR" sz="2000" b="1" i="0" u="sng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Sponsor :</a:t>
                    </a:r>
                  </a:p>
                </p:txBody>
              </p:sp>
              <p:sp>
                <p:nvSpPr>
                  <p:cNvPr id="98" name="ZoneTexte 97">
                    <a:extLst>
                      <a:ext uri="{FF2B5EF4-FFF2-40B4-BE49-F238E27FC236}">
                        <a16:creationId xmlns:a16="http://schemas.microsoft.com/office/drawing/2014/main" id="{C29E2ABB-688C-7DA5-2AFD-01204444C7F5}"/>
                      </a:ext>
                    </a:extLst>
                  </p:cNvPr>
                  <p:cNvSpPr txBox="1"/>
                  <p:nvPr/>
                </p:nvSpPr>
                <p:spPr>
                  <a:xfrm>
                    <a:off x="4438523" y="1176241"/>
                    <a:ext cx="200314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it-IT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12529"/>
                        </a:solidFill>
                        <a:effectLst/>
                        <a:uLnTx/>
                        <a:uFillTx/>
                        <a:latin typeface="Open Sans" panose="020B0606030504020204" pitchFamily="34" charset="0"/>
                      </a:rPr>
                      <a:t>Assicurazioni Generali S.p.A.</a:t>
                    </a:r>
                    <a:endParaRPr kumimoji="0" lang="fr-F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grpSp>
              <p:nvGrpSpPr>
                <p:cNvPr id="62" name="Groupe 61">
                  <a:extLst>
                    <a:ext uri="{FF2B5EF4-FFF2-40B4-BE49-F238E27FC236}">
                      <a16:creationId xmlns:a16="http://schemas.microsoft.com/office/drawing/2014/main" id="{512EA31A-C8C5-052F-733E-1A2CD2D5EE34}"/>
                    </a:ext>
                  </a:extLst>
                </p:cNvPr>
                <p:cNvGrpSpPr/>
                <p:nvPr/>
              </p:nvGrpSpPr>
              <p:grpSpPr>
                <a:xfrm>
                  <a:off x="2337808" y="1043166"/>
                  <a:ext cx="8746455" cy="4436124"/>
                  <a:chOff x="2337808" y="1043166"/>
                  <a:chExt cx="8746455" cy="4436124"/>
                </a:xfrm>
              </p:grpSpPr>
              <p:grpSp>
                <p:nvGrpSpPr>
                  <p:cNvPr id="63" name="Groupe 62">
                    <a:extLst>
                      <a:ext uri="{FF2B5EF4-FFF2-40B4-BE49-F238E27FC236}">
                        <a16:creationId xmlns:a16="http://schemas.microsoft.com/office/drawing/2014/main" id="{712D7269-C855-AC9A-35E2-FFC182AE251B}"/>
                      </a:ext>
                    </a:extLst>
                  </p:cNvPr>
                  <p:cNvGrpSpPr/>
                  <p:nvPr/>
                </p:nvGrpSpPr>
                <p:grpSpPr>
                  <a:xfrm>
                    <a:off x="4675739" y="4270976"/>
                    <a:ext cx="2506934" cy="1208314"/>
                    <a:chOff x="6843895" y="3581400"/>
                    <a:chExt cx="2506934" cy="1208314"/>
                  </a:xfrm>
                </p:grpSpPr>
                <p:sp>
                  <p:nvSpPr>
                    <p:cNvPr id="93" name="Rectangle : coins arrondis 92">
                      <a:extLst>
                        <a:ext uri="{FF2B5EF4-FFF2-40B4-BE49-F238E27FC236}">
                          <a16:creationId xmlns:a16="http://schemas.microsoft.com/office/drawing/2014/main" id="{8396C1E1-3B39-3587-6597-4A54BE50E3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3895" y="3581400"/>
                      <a:ext cx="2506934" cy="1208314"/>
                    </a:xfrm>
                    <a:prstGeom prst="roundRect">
                      <a:avLst/>
                    </a:prstGeom>
                    <a:solidFill>
                      <a:srgbClr val="FFC000">
                        <a:lumMod val="20000"/>
                        <a:lumOff val="8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" name="ZoneTexte 93">
                      <a:extLst>
                        <a:ext uri="{FF2B5EF4-FFF2-40B4-BE49-F238E27FC236}">
                          <a16:creationId xmlns:a16="http://schemas.microsoft.com/office/drawing/2014/main" id="{68F17B91-3F85-218A-2689-ADCDBC74CF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99849" y="3637902"/>
                      <a:ext cx="219502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1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</a:rPr>
                        <a:t>Compte collatéral :</a:t>
                      </a:r>
                    </a:p>
                  </p:txBody>
                </p:sp>
                <p:sp>
                  <p:nvSpPr>
                    <p:cNvPr id="95" name="ZoneTexte 94">
                      <a:extLst>
                        <a:ext uri="{FF2B5EF4-FFF2-40B4-BE49-F238E27FC236}">
                          <a16:creationId xmlns:a16="http://schemas.microsoft.com/office/drawing/2014/main" id="{83658068-B036-056E-947D-CFD6689646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96873" y="4090697"/>
                      <a:ext cx="2003142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</a:rPr>
                        <a:t>(Un pour chaque tranche)</a:t>
                      </a:r>
                      <a:endParaRPr kumimoji="0" lang="fr-F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p:grpSp>
              <p:grpSp>
                <p:nvGrpSpPr>
                  <p:cNvPr id="64" name="Groupe 63">
                    <a:extLst>
                      <a:ext uri="{FF2B5EF4-FFF2-40B4-BE49-F238E27FC236}">
                        <a16:creationId xmlns:a16="http://schemas.microsoft.com/office/drawing/2014/main" id="{047A387A-D827-4199-C9F3-9AA42AD081A4}"/>
                      </a:ext>
                    </a:extLst>
                  </p:cNvPr>
                  <p:cNvGrpSpPr/>
                  <p:nvPr/>
                </p:nvGrpSpPr>
                <p:grpSpPr>
                  <a:xfrm>
                    <a:off x="9058418" y="1043166"/>
                    <a:ext cx="2025845" cy="4033832"/>
                    <a:chOff x="9012947" y="1789452"/>
                    <a:chExt cx="2025845" cy="4033832"/>
                  </a:xfrm>
                </p:grpSpPr>
                <p:grpSp>
                  <p:nvGrpSpPr>
                    <p:cNvPr id="81" name="Groupe 80">
                      <a:extLst>
                        <a:ext uri="{FF2B5EF4-FFF2-40B4-BE49-F238E27FC236}">
                          <a16:creationId xmlns:a16="http://schemas.microsoft.com/office/drawing/2014/main" id="{4C7D0BE4-D495-CFE8-1930-4E30133D94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12947" y="2259357"/>
                      <a:ext cx="2025845" cy="3361190"/>
                      <a:chOff x="8806062" y="1498025"/>
                      <a:chExt cx="2025845" cy="3361190"/>
                    </a:xfrm>
                  </p:grpSpPr>
                  <p:grpSp>
                    <p:nvGrpSpPr>
                      <p:cNvPr id="84" name="Groupe 83">
                        <a:extLst>
                          <a:ext uri="{FF2B5EF4-FFF2-40B4-BE49-F238E27FC236}">
                            <a16:creationId xmlns:a16="http://schemas.microsoft.com/office/drawing/2014/main" id="{A7816D35-4FC8-1671-06CC-31E0067043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828765" y="1498025"/>
                        <a:ext cx="2003142" cy="1115520"/>
                        <a:chOff x="8545736" y="5263510"/>
                        <a:chExt cx="2003142" cy="1115520"/>
                      </a:xfrm>
                    </p:grpSpPr>
                    <p:sp>
                      <p:nvSpPr>
                        <p:cNvPr id="91" name="Rectangle 90">
                          <a:extLst>
                            <a:ext uri="{FF2B5EF4-FFF2-40B4-BE49-F238E27FC236}">
                              <a16:creationId xmlns:a16="http://schemas.microsoft.com/office/drawing/2014/main" id="{B8FC29D4-7DD2-DDE0-9769-986C6C9258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93870" y="5263510"/>
                          <a:ext cx="1506875" cy="1115520"/>
                        </a:xfrm>
                        <a:prstGeom prst="rect">
                          <a:avLst/>
                        </a:prstGeom>
                        <a:noFill/>
                        <a:ln w="38100" cap="flat" cmpd="sng" algn="ctr">
                          <a:solidFill>
                            <a:srgbClr val="4472C4">
                              <a:shade val="15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fr-FR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2" name="ZoneTexte 91">
                          <a:extLst>
                            <a:ext uri="{FF2B5EF4-FFF2-40B4-BE49-F238E27FC236}">
                              <a16:creationId xmlns:a16="http://schemas.microsoft.com/office/drawing/2014/main" id="{EE7D9454-9DE2-33E5-7D1B-7509A3915B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545736" y="5492226"/>
                          <a:ext cx="200314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Open Sans" panose="020B0606030504020204" pitchFamily="34" charset="0"/>
                            </a:rPr>
                            <a:t>Tranche A</a:t>
                          </a:r>
                          <a:endParaRPr kumimoji="0" lang="fr-FR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</a:endParaRPr>
                        </a:p>
                      </p:txBody>
                    </p:sp>
                  </p:grpSp>
                  <p:grpSp>
                    <p:nvGrpSpPr>
                      <p:cNvPr id="85" name="Groupe 84">
                        <a:extLst>
                          <a:ext uri="{FF2B5EF4-FFF2-40B4-BE49-F238E27FC236}">
                            <a16:creationId xmlns:a16="http://schemas.microsoft.com/office/drawing/2014/main" id="{07ACE8C4-D3C1-ABD5-52C5-DB9F9134415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819176" y="2628357"/>
                        <a:ext cx="2003142" cy="1115520"/>
                        <a:chOff x="8536147" y="5263510"/>
                        <a:chExt cx="2003142" cy="1115520"/>
                      </a:xfrm>
                    </p:grpSpPr>
                    <p:sp>
                      <p:nvSpPr>
                        <p:cNvPr id="89" name="Rectangle 88">
                          <a:extLst>
                            <a:ext uri="{FF2B5EF4-FFF2-40B4-BE49-F238E27FC236}">
                              <a16:creationId xmlns:a16="http://schemas.microsoft.com/office/drawing/2014/main" id="{1D705552-6573-8C0B-F61B-F739D4964D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93870" y="5263510"/>
                          <a:ext cx="1506875" cy="1115520"/>
                        </a:xfrm>
                        <a:prstGeom prst="rect">
                          <a:avLst/>
                        </a:prstGeom>
                        <a:noFill/>
                        <a:ln w="38100" cap="flat" cmpd="sng" algn="ctr">
                          <a:solidFill>
                            <a:srgbClr val="4472C4">
                              <a:shade val="15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fr-FR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0" name="ZoneTexte 89">
                          <a:extLst>
                            <a:ext uri="{FF2B5EF4-FFF2-40B4-BE49-F238E27FC236}">
                              <a16:creationId xmlns:a16="http://schemas.microsoft.com/office/drawing/2014/main" id="{19A7751B-78EA-D2BA-0A20-FD0A03FBFA5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536147" y="5530411"/>
                          <a:ext cx="200314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Open Sans" panose="020B0606030504020204" pitchFamily="34" charset="0"/>
                            </a:rPr>
                            <a:t>Tranche B</a:t>
                          </a:r>
                          <a:endParaRPr kumimoji="0" lang="fr-FR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</a:endParaRPr>
                        </a:p>
                      </p:txBody>
                    </p:sp>
                  </p:grpSp>
                  <p:grpSp>
                    <p:nvGrpSpPr>
                      <p:cNvPr id="86" name="Groupe 85">
                        <a:extLst>
                          <a:ext uri="{FF2B5EF4-FFF2-40B4-BE49-F238E27FC236}">
                            <a16:creationId xmlns:a16="http://schemas.microsoft.com/office/drawing/2014/main" id="{F82BDA5A-53B3-7DDB-7C0F-67D1650B66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806062" y="3743695"/>
                        <a:ext cx="2003142" cy="1115520"/>
                        <a:chOff x="8523033" y="5263510"/>
                        <a:chExt cx="2003142" cy="1115520"/>
                      </a:xfrm>
                    </p:grpSpPr>
                    <p:sp>
                      <p:nvSpPr>
                        <p:cNvPr id="87" name="Rectangle 86">
                          <a:extLst>
                            <a:ext uri="{FF2B5EF4-FFF2-40B4-BE49-F238E27FC236}">
                              <a16:creationId xmlns:a16="http://schemas.microsoft.com/office/drawing/2014/main" id="{D1F25EB2-8539-86DF-1F8B-FA034AC09C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93870" y="5263510"/>
                          <a:ext cx="1506875" cy="1115520"/>
                        </a:xfrm>
                        <a:prstGeom prst="rect">
                          <a:avLst/>
                        </a:prstGeom>
                        <a:noFill/>
                        <a:ln w="38100" cap="flat" cmpd="sng" algn="ctr">
                          <a:solidFill>
                            <a:srgbClr val="4472C4">
                              <a:shade val="15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fr-FR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8" name="ZoneTexte 87">
                          <a:extLst>
                            <a:ext uri="{FF2B5EF4-FFF2-40B4-BE49-F238E27FC236}">
                              <a16:creationId xmlns:a16="http://schemas.microsoft.com/office/drawing/2014/main" id="{B58A5A4E-15CE-A232-5961-331759EE650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523033" y="5462915"/>
                          <a:ext cx="200314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Open Sans" panose="020B0606030504020204" pitchFamily="34" charset="0"/>
                            </a:rPr>
                            <a:t>Tranche C</a:t>
                          </a:r>
                          <a:endParaRPr kumimoji="0" lang="fr-FR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82" name="Rectangle : coins arrondis 81">
                      <a:extLst>
                        <a:ext uri="{FF2B5EF4-FFF2-40B4-BE49-F238E27FC236}">
                          <a16:creationId xmlns:a16="http://schemas.microsoft.com/office/drawing/2014/main" id="{E1E4BDC7-F7A4-714E-BAE0-A6DD00949B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35650" y="1789452"/>
                      <a:ext cx="2003142" cy="4033832"/>
                    </a:xfrm>
                    <a:prstGeom prst="roundRect">
                      <a:avLst/>
                    </a:prstGeom>
                    <a:noFill/>
                    <a:ln w="28575" cap="flat" cmpd="sng" algn="ctr">
                      <a:solidFill>
                        <a:srgbClr val="4472C4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3" name="ZoneTexte 82">
                      <a:extLst>
                        <a:ext uri="{FF2B5EF4-FFF2-40B4-BE49-F238E27FC236}">
                          <a16:creationId xmlns:a16="http://schemas.microsoft.com/office/drawing/2014/main" id="{CF2E82A0-32C8-2A94-81B1-27DFDF1A4D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5917" y="1804166"/>
                      <a:ext cx="168260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1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</a:rPr>
                        <a:t>Investisseurs :</a:t>
                      </a:r>
                    </a:p>
                  </p:txBody>
                </p:sp>
              </p:grpSp>
              <p:grpSp>
                <p:nvGrpSpPr>
                  <p:cNvPr id="65" name="Groupe 64">
                    <a:extLst>
                      <a:ext uri="{FF2B5EF4-FFF2-40B4-BE49-F238E27FC236}">
                        <a16:creationId xmlns:a16="http://schemas.microsoft.com/office/drawing/2014/main" id="{10B8AF60-C404-163A-9A06-1AC8488DBE34}"/>
                      </a:ext>
                    </a:extLst>
                  </p:cNvPr>
                  <p:cNvGrpSpPr/>
                  <p:nvPr/>
                </p:nvGrpSpPr>
                <p:grpSpPr>
                  <a:xfrm>
                    <a:off x="4918046" y="2004218"/>
                    <a:ext cx="2003142" cy="1250490"/>
                    <a:chOff x="4539172" y="1045030"/>
                    <a:chExt cx="2003142" cy="1250490"/>
                  </a:xfrm>
                </p:grpSpPr>
                <p:sp>
                  <p:nvSpPr>
                    <p:cNvPr id="78" name="Rectangle : coins arrondis 77">
                      <a:extLst>
                        <a:ext uri="{FF2B5EF4-FFF2-40B4-BE49-F238E27FC236}">
                          <a16:creationId xmlns:a16="http://schemas.microsoft.com/office/drawing/2014/main" id="{FFF44F3F-B7C7-C439-76BD-584ACA6D39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8350" y="1045030"/>
                      <a:ext cx="1983964" cy="1250490"/>
                    </a:xfrm>
                    <a:prstGeom prst="roundRect">
                      <a:avLst/>
                    </a:prstGeom>
                    <a:solidFill>
                      <a:srgbClr val="4472C4">
                        <a:lumMod val="40000"/>
                        <a:lumOff val="60000"/>
                      </a:srgb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" name="ZoneTexte 78">
                      <a:extLst>
                        <a:ext uri="{FF2B5EF4-FFF2-40B4-BE49-F238E27FC236}">
                          <a16:creationId xmlns:a16="http://schemas.microsoft.com/office/drawing/2014/main" id="{A283E187-B5DC-AF06-9EFA-83B11AE661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9172" y="1535470"/>
                      <a:ext cx="2003142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Open Sans" panose="020B0606030504020204" pitchFamily="34" charset="0"/>
                        </a:rPr>
                        <a:t>Horse Capital I DAC</a:t>
                      </a:r>
                      <a:endParaRPr kumimoji="0" lang="fr-F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80" name="ZoneTexte 79">
                      <a:extLst>
                        <a:ext uri="{FF2B5EF4-FFF2-40B4-BE49-F238E27FC236}">
                          <a16:creationId xmlns:a16="http://schemas.microsoft.com/office/drawing/2014/main" id="{E5B844DF-859D-9534-6440-6D346A9795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1357" y="1135361"/>
                      <a:ext cx="157877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1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</a:rPr>
                        <a:t>SPV :</a:t>
                      </a:r>
                    </a:p>
                  </p:txBody>
                </p:sp>
              </p:grpSp>
              <p:cxnSp>
                <p:nvCxnSpPr>
                  <p:cNvPr id="66" name="Connecteur droit avec flèche 65">
                    <a:extLst>
                      <a:ext uri="{FF2B5EF4-FFF2-40B4-BE49-F238E27FC236}">
                        <a16:creationId xmlns:a16="http://schemas.microsoft.com/office/drawing/2014/main" id="{4921AEF9-6EB1-C2EF-053F-D23F890C80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74935" y="2950333"/>
                    <a:ext cx="2462289" cy="0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ysDot"/>
                    <a:miter lim="800000"/>
                    <a:headEnd type="triangle"/>
                    <a:tailEnd type="triangle"/>
                  </a:ln>
                  <a:effectLst/>
                </p:spPr>
              </p:cxnSp>
              <p:cxnSp>
                <p:nvCxnSpPr>
                  <p:cNvPr id="67" name="Connecteur droit avec flèche 66">
                    <a:extLst>
                      <a:ext uri="{FF2B5EF4-FFF2-40B4-BE49-F238E27FC236}">
                        <a16:creationId xmlns:a16="http://schemas.microsoft.com/office/drawing/2014/main" id="{E1D058BA-88B0-2ED1-380D-266B08F564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74935" y="2309042"/>
                    <a:ext cx="2462289" cy="0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7ABCCBB9-2525-23FC-00D9-012B75B36D9E}"/>
                      </a:ext>
                    </a:extLst>
                  </p:cNvPr>
                  <p:cNvSpPr txBox="1"/>
                  <p:nvPr/>
                </p:nvSpPr>
                <p:spPr>
                  <a:xfrm>
                    <a:off x="2666044" y="2027325"/>
                    <a:ext cx="200314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it-IT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12529"/>
                        </a:solidFill>
                        <a:effectLst/>
                        <a:uLnTx/>
                        <a:uFillTx/>
                        <a:latin typeface="Open Sans" panose="020B0606030504020204" pitchFamily="34" charset="0"/>
                      </a:rPr>
                      <a:t>Prime</a:t>
                    </a:r>
                    <a:endParaRPr kumimoji="0" lang="fr-F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69" name="ZoneTexte 68">
                    <a:extLst>
                      <a:ext uri="{FF2B5EF4-FFF2-40B4-BE49-F238E27FC236}">
                        <a16:creationId xmlns:a16="http://schemas.microsoft.com/office/drawing/2014/main" id="{60D8556C-82A8-8094-CD96-414A33C0D8A9}"/>
                      </a:ext>
                    </a:extLst>
                  </p:cNvPr>
                  <p:cNvSpPr txBox="1"/>
                  <p:nvPr/>
                </p:nvSpPr>
                <p:spPr>
                  <a:xfrm>
                    <a:off x="2337808" y="2603837"/>
                    <a:ext cx="274372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it-IT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12529"/>
                        </a:solidFill>
                        <a:effectLst/>
                        <a:uLnTx/>
                        <a:uFillTx/>
                        <a:latin typeface="Open Sans" panose="020B0606030504020204" pitchFamily="34" charset="0"/>
                      </a:rPr>
                      <a:t>Accord de transfert de risque</a:t>
                    </a:r>
                    <a:endParaRPr kumimoji="0" lang="fr-F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cxnSp>
                <p:nvCxnSpPr>
                  <p:cNvPr id="70" name="Connecteur droit avec flèche 69">
                    <a:extLst>
                      <a:ext uri="{FF2B5EF4-FFF2-40B4-BE49-F238E27FC236}">
                        <a16:creationId xmlns:a16="http://schemas.microsoft.com/office/drawing/2014/main" id="{41396838-14B4-DC97-D822-5037BE7E0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640607" y="3266297"/>
                    <a:ext cx="9589" cy="1032930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B4ED0D9C-8593-FFAC-A069-B769DB1789DF}"/>
                      </a:ext>
                    </a:extLst>
                  </p:cNvPr>
                  <p:cNvSpPr txBox="1"/>
                  <p:nvPr/>
                </p:nvSpPr>
                <p:spPr>
                  <a:xfrm>
                    <a:off x="4283532" y="3654951"/>
                    <a:ext cx="200314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it-IT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12529"/>
                        </a:solidFill>
                        <a:effectLst/>
                        <a:uLnTx/>
                        <a:uFillTx/>
                        <a:latin typeface="Open Sans" panose="020B0606030504020204" pitchFamily="34" charset="0"/>
                      </a:rPr>
                      <a:t>Yield</a:t>
                    </a:r>
                    <a:endParaRPr kumimoji="0" lang="fr-F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cxnSp>
                <p:nvCxnSpPr>
                  <p:cNvPr id="72" name="Connecteur droit avec flèche 71">
                    <a:extLst>
                      <a:ext uri="{FF2B5EF4-FFF2-40B4-BE49-F238E27FC236}">
                        <a16:creationId xmlns:a16="http://schemas.microsoft.com/office/drawing/2014/main" id="{A29A0BDF-7EE6-AC86-FE7D-A524F9E285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21188" y="2212782"/>
                    <a:ext cx="2126559" cy="0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  <p:sp>
                <p:nvSpPr>
                  <p:cNvPr id="73" name="ZoneTexte 72">
                    <a:extLst>
                      <a:ext uri="{FF2B5EF4-FFF2-40B4-BE49-F238E27FC236}">
                        <a16:creationId xmlns:a16="http://schemas.microsoft.com/office/drawing/2014/main" id="{CD58EDD8-1116-5154-5956-08A24AA5E381}"/>
                      </a:ext>
                    </a:extLst>
                  </p:cNvPr>
                  <p:cNvSpPr txBox="1"/>
                  <p:nvPr/>
                </p:nvSpPr>
                <p:spPr>
                  <a:xfrm>
                    <a:off x="6931859" y="1936456"/>
                    <a:ext cx="200314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it-IT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12529"/>
                        </a:solidFill>
                        <a:effectLst/>
                        <a:uLnTx/>
                        <a:uFillTx/>
                        <a:latin typeface="Open Sans" panose="020B0606030504020204" pitchFamily="34" charset="0"/>
                      </a:rPr>
                      <a:t>Emission ILS (255M€)</a:t>
                    </a:r>
                    <a:endParaRPr kumimoji="0" lang="fr-F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cxnSp>
                <p:nvCxnSpPr>
                  <p:cNvPr id="74" name="Connecteur droit avec flèche 73">
                    <a:extLst>
                      <a:ext uri="{FF2B5EF4-FFF2-40B4-BE49-F238E27FC236}">
                        <a16:creationId xmlns:a16="http://schemas.microsoft.com/office/drawing/2014/main" id="{F938B55F-45A0-87EC-D54F-8510CE963E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920147" y="2643403"/>
                    <a:ext cx="2127600" cy="0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DD30A98F-A6C3-8A02-45B4-65FB7517CC1F}"/>
                      </a:ext>
                    </a:extLst>
                  </p:cNvPr>
                  <p:cNvSpPr txBox="1"/>
                  <p:nvPr/>
                </p:nvSpPr>
                <p:spPr>
                  <a:xfrm>
                    <a:off x="6869630" y="2374244"/>
                    <a:ext cx="2127600" cy="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it-IT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12529"/>
                        </a:solidFill>
                        <a:effectLst/>
                        <a:uLnTx/>
                        <a:uFillTx/>
                        <a:latin typeface="Open Sans" panose="020B0606030504020204" pitchFamily="34" charset="0"/>
                      </a:rPr>
                      <a:t>Cash</a:t>
                    </a:r>
                    <a:endParaRPr kumimoji="0" lang="fr-F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cxnSp>
                <p:nvCxnSpPr>
                  <p:cNvPr id="76" name="Connecteur droit avec flèche 75">
                    <a:extLst>
                      <a:ext uri="{FF2B5EF4-FFF2-40B4-BE49-F238E27FC236}">
                        <a16:creationId xmlns:a16="http://schemas.microsoft.com/office/drawing/2014/main" id="{DDACAA86-BB26-E63A-9F0E-6DC0DF5EC6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31859" y="3016497"/>
                    <a:ext cx="2126559" cy="0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ysDot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  <p:sp>
                <p:nvSpPr>
                  <p:cNvPr id="77" name="ZoneTexte 76">
                    <a:extLst>
                      <a:ext uri="{FF2B5EF4-FFF2-40B4-BE49-F238E27FC236}">
                        <a16:creationId xmlns:a16="http://schemas.microsoft.com/office/drawing/2014/main" id="{C7C3BD72-81A7-0E54-3A66-D64004914F8E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718" y="3038925"/>
                    <a:ext cx="200314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it-IT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212529"/>
                        </a:solidFill>
                        <a:effectLst/>
                        <a:uLnTx/>
                        <a:uFillTx/>
                        <a:latin typeface="Open Sans" panose="020B0606030504020204" pitchFamily="34" charset="0"/>
                      </a:rPr>
                      <a:t>Yield + Prime (x bps)</a:t>
                    </a:r>
                    <a:endParaRPr kumimoji="0" lang="fr-F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</p:grp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D85C9B13-6880-58EB-B7AC-59F6DC6B36A4}"/>
                  </a:ext>
                </a:extLst>
              </p:cNvPr>
              <p:cNvSpPr txBox="1"/>
              <p:nvPr/>
            </p:nvSpPr>
            <p:spPr>
              <a:xfrm>
                <a:off x="9185635" y="2066394"/>
                <a:ext cx="20031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Open Sans" panose="020B0606030504020204" pitchFamily="34" charset="0"/>
                  </a:rPr>
                  <a:t>Risk </a:t>
                </a:r>
                <a:r>
                  <a:rPr kumimoji="0" lang="fr-FR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Open Sans" panose="020B0606030504020204" pitchFamily="34" charset="0"/>
                  </a:rPr>
                  <a:t>interest</a:t>
                </a:r>
                <a:endParaRPr kumimoji="0" lang="fr-F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Open Sans" panose="020B0606030504020204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Open Sans" panose="020B0606030504020204" pitchFamily="34" charset="0"/>
                  </a:rPr>
                  <a:t> spread : 4.00%</a:t>
                </a:r>
                <a:endParaRPr kumimoji="0" lang="fr-F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3A423197-E36B-AC8D-1A63-4D7D7179F2D2}"/>
                  </a:ext>
                </a:extLst>
              </p:cNvPr>
              <p:cNvSpPr txBox="1"/>
              <p:nvPr/>
            </p:nvSpPr>
            <p:spPr>
              <a:xfrm>
                <a:off x="9158159" y="3231771"/>
                <a:ext cx="20031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Open Sans" panose="020B0606030504020204" pitchFamily="34" charset="0"/>
                  </a:rPr>
                  <a:t>Risk </a:t>
                </a:r>
                <a:r>
                  <a:rPr kumimoji="0" lang="fr-FR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Open Sans" panose="020B0606030504020204" pitchFamily="34" charset="0"/>
                  </a:rPr>
                  <a:t>interest</a:t>
                </a:r>
                <a:endParaRPr kumimoji="0" lang="fr-F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Open Sans" panose="020B0606030504020204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Open Sans" panose="020B0606030504020204" pitchFamily="34" charset="0"/>
                  </a:rPr>
                  <a:t> spread : 6.25%</a:t>
                </a:r>
                <a:endParaRPr kumimoji="0" lang="fr-F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577F615F-4FE7-A81E-D763-73C5386FF502}"/>
                  </a:ext>
                </a:extLst>
              </p:cNvPr>
              <p:cNvSpPr txBox="1"/>
              <p:nvPr/>
            </p:nvSpPr>
            <p:spPr>
              <a:xfrm>
                <a:off x="9158159" y="4318608"/>
                <a:ext cx="20031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Open Sans" panose="020B0606030504020204" pitchFamily="34" charset="0"/>
                  </a:rPr>
                  <a:t>Risk </a:t>
                </a:r>
                <a:r>
                  <a:rPr kumimoji="0" lang="fr-FR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Open Sans" panose="020B0606030504020204" pitchFamily="34" charset="0"/>
                  </a:rPr>
                  <a:t>interest</a:t>
                </a:r>
                <a:endParaRPr kumimoji="0" lang="fr-F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Open Sans" panose="020B0606030504020204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Open Sans" panose="020B0606030504020204" pitchFamily="34" charset="0"/>
                  </a:rPr>
                  <a:t> spread : 12.00%</a:t>
                </a:r>
                <a:endParaRPr kumimoji="0" lang="fr-FR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EE362383-8659-636C-1EA0-18724C76A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6422" y="3234598"/>
              <a:ext cx="0" cy="103293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DB3F41F-84D1-2A1A-0715-196481872179}"/>
                </a:ext>
              </a:extLst>
            </p:cNvPr>
            <p:cNvSpPr txBox="1"/>
            <p:nvPr/>
          </p:nvSpPr>
          <p:spPr>
            <a:xfrm>
              <a:off x="5880269" y="3654950"/>
              <a:ext cx="2003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212529"/>
                  </a:solidFill>
                  <a:effectLst/>
                  <a:uLnTx/>
                  <a:uFillTx/>
                  <a:latin typeface="Open Sans" panose="020B0606030504020204" pitchFamily="34" charset="0"/>
                </a:rPr>
                <a:t>Cash</a:t>
              </a: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37F8DE8A-EF7B-E579-6D5D-7E9F69D9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48" y="3385736"/>
            <a:ext cx="2912499" cy="326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E576922-1BC4-22ED-3CDA-E2F553CB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61FE82-3956-056D-FEDD-3C8F6D82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3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FBE1535-5478-25B8-C543-97E6AE5B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7C49E0-044C-110F-5F53-291CAC9710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5600" y="2331359"/>
            <a:ext cx="9600000" cy="1066023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6FA159F-97C2-995F-1A63-BE991FE63C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49024" y="3667685"/>
            <a:ext cx="3113152" cy="688256"/>
          </a:xfrm>
        </p:spPr>
        <p:txBody>
          <a:bodyPr/>
          <a:lstStyle/>
          <a:p>
            <a:r>
              <a:rPr lang="fr-FR" sz="2000" dirty="0"/>
              <a:t>Titrisation </a:t>
            </a:r>
          </a:p>
          <a:p>
            <a:r>
              <a:rPr lang="fr-FR" sz="2000" dirty="0"/>
              <a:t>des risques automobiles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74AE897-8EC2-6726-0FB1-2906B200D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BF9CA3E-5A0D-9AAC-CE67-F694D95B51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01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4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Titrisation des risques automobiles - Présentation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0AF67E4-5352-D758-9BCC-150F7F3CB306}"/>
              </a:ext>
            </a:extLst>
          </p:cNvPr>
          <p:cNvSpPr txBox="1"/>
          <p:nvPr/>
        </p:nvSpPr>
        <p:spPr>
          <a:xfrm>
            <a:off x="767408" y="961836"/>
            <a:ext cx="1013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Contexte de la titrisation du risque automobile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98193EF-DC46-1B41-C760-9F856911AFDA}"/>
              </a:ext>
            </a:extLst>
          </p:cNvPr>
          <p:cNvSpPr txBox="1"/>
          <p:nvPr/>
        </p:nvSpPr>
        <p:spPr>
          <a:xfrm>
            <a:off x="658815" y="1621097"/>
            <a:ext cx="1096151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• La titrisation, à l’origine, pour les évènements de type catastrophe soit pour des risques survenant très rarement avec des coûts extrêmement élevés…</a:t>
            </a:r>
          </a:p>
          <a:p>
            <a:r>
              <a:rPr lang="fr-FR" sz="2800" dirty="0"/>
              <a:t>…mais qui s’est développée pour les sinistres à faible intensité et à haute fréquence</a:t>
            </a:r>
          </a:p>
          <a:p>
            <a:r>
              <a:rPr lang="fr-FR" sz="2800" dirty="0"/>
              <a:t> </a:t>
            </a:r>
            <a:r>
              <a:rPr lang="fr-FR" sz="2800" dirty="0">
                <a:sym typeface="Wingdings" panose="05000000000000000000" pitchFamily="2" charset="2"/>
              </a:rPr>
              <a:t> </a:t>
            </a:r>
            <a:r>
              <a:rPr lang="fr-FR" sz="2800" b="1" dirty="0">
                <a:sym typeface="Wingdings" panose="05000000000000000000" pitchFamily="2" charset="2"/>
              </a:rPr>
              <a:t>cas des risques « non vie » et en particulier les sinistres automobiles</a:t>
            </a:r>
            <a:endParaRPr lang="fr-FR" sz="2800" b="1" dirty="0"/>
          </a:p>
          <a:p>
            <a:endParaRPr lang="fr-FR" sz="2800" dirty="0"/>
          </a:p>
          <a:p>
            <a:r>
              <a:rPr lang="fr-FR" sz="2800" dirty="0"/>
              <a:t>• </a:t>
            </a:r>
            <a:r>
              <a:rPr lang="fr-FR" sz="2800" u="sng" dirty="0"/>
              <a:t>Un peu d’histoire : </a:t>
            </a:r>
          </a:p>
          <a:p>
            <a:r>
              <a:rPr lang="fr-FR" sz="2800" dirty="0"/>
              <a:t>	1</a:t>
            </a:r>
            <a:r>
              <a:rPr lang="fr-FR" sz="2800" baseline="30000" dirty="0"/>
              <a:t>ère</a:t>
            </a:r>
            <a:r>
              <a:rPr lang="fr-FR" sz="2800" dirty="0"/>
              <a:t> titrisation automobile </a:t>
            </a:r>
            <a:r>
              <a:rPr lang="fr-FR" sz="2800" dirty="0">
                <a:sym typeface="Wingdings" panose="05000000000000000000" pitchFamily="2" charset="2"/>
              </a:rPr>
              <a:t> </a:t>
            </a:r>
            <a:r>
              <a:rPr lang="fr-FR" sz="2800" dirty="0"/>
              <a:t>AXA en 2005 avec son portefeuille de 	particuliers…</a:t>
            </a:r>
          </a:p>
          <a:p>
            <a:r>
              <a:rPr lang="fr-FR" sz="2800" dirty="0"/>
              <a:t>	…Puis une 2</a:t>
            </a:r>
            <a:r>
              <a:rPr lang="fr-FR" sz="2800" baseline="30000" dirty="0"/>
              <a:t>e</a:t>
            </a:r>
            <a:r>
              <a:rPr lang="fr-FR" sz="2800" dirty="0"/>
              <a:t> en 2007, plus importante</a:t>
            </a:r>
          </a:p>
        </p:txBody>
      </p:sp>
      <p:sp>
        <p:nvSpPr>
          <p:cNvPr id="34" name="Forme libre 3">
            <a:extLst>
              <a:ext uri="{FF2B5EF4-FFF2-40B4-BE49-F238E27FC236}">
                <a16:creationId xmlns:a16="http://schemas.microsoft.com/office/drawing/2014/main" id="{4549597A-E6B7-EE70-9EBD-4678C3B3C3A9}"/>
              </a:ext>
            </a:extLst>
          </p:cNvPr>
          <p:cNvSpPr/>
          <p:nvPr/>
        </p:nvSpPr>
        <p:spPr bwMode="gray">
          <a:xfrm rot="10800000" flipV="1">
            <a:off x="331979" y="563292"/>
            <a:ext cx="435429" cy="384000"/>
          </a:xfrm>
          <a:custGeom>
            <a:avLst/>
            <a:gdLst>
              <a:gd name="connsiteX0" fmla="*/ 1522801 w 1522801"/>
              <a:gd name="connsiteY0" fmla="*/ 999001 h 1522801"/>
              <a:gd name="connsiteX1" fmla="*/ 625943 w 1522801"/>
              <a:gd name="connsiteY1" fmla="*/ 5159 h 1522801"/>
              <a:gd name="connsiteX2" fmla="*/ 523801 w 1522801"/>
              <a:gd name="connsiteY2" fmla="*/ 0 h 1522801"/>
              <a:gd name="connsiteX3" fmla="*/ 523801 w 1522801"/>
              <a:gd name="connsiteY3" fmla="*/ 0 h 1522801"/>
              <a:gd name="connsiteX4" fmla="*/ 1 w 1522801"/>
              <a:gd name="connsiteY4" fmla="*/ 0 h 1522801"/>
              <a:gd name="connsiteX5" fmla="*/ 1 w 1522801"/>
              <a:gd name="connsiteY5" fmla="*/ 149504 h 1522801"/>
              <a:gd name="connsiteX6" fmla="*/ 0 w 1522801"/>
              <a:gd name="connsiteY6" fmla="*/ 149504 h 1522801"/>
              <a:gd name="connsiteX7" fmla="*/ 0 w 1522801"/>
              <a:gd name="connsiteY7" fmla="*/ 1522801 h 1522801"/>
              <a:gd name="connsiteX8" fmla="*/ 1373297 w 1522801"/>
              <a:gd name="connsiteY8" fmla="*/ 1522801 h 1522801"/>
              <a:gd name="connsiteX9" fmla="*/ 1373298 w 1522801"/>
              <a:gd name="connsiteY9" fmla="*/ 1522801 h 1522801"/>
              <a:gd name="connsiteX10" fmla="*/ 1522800 w 1522801"/>
              <a:gd name="connsiteY10" fmla="*/ 1522801 h 1522801"/>
              <a:gd name="connsiteX11" fmla="*/ 1522800 w 1522801"/>
              <a:gd name="connsiteY11" fmla="*/ 999017 h 152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2801" h="1522801">
                <a:moveTo>
                  <a:pt x="1522801" y="999001"/>
                </a:moveTo>
                <a:cubicBezTo>
                  <a:pt x="1522801" y="481752"/>
                  <a:pt x="1129694" y="56318"/>
                  <a:pt x="625943" y="5159"/>
                </a:cubicBezTo>
                <a:lnTo>
                  <a:pt x="523801" y="0"/>
                </a:lnTo>
                <a:lnTo>
                  <a:pt x="523801" y="0"/>
                </a:lnTo>
                <a:lnTo>
                  <a:pt x="1" y="0"/>
                </a:lnTo>
                <a:lnTo>
                  <a:pt x="1" y="149504"/>
                </a:lnTo>
                <a:lnTo>
                  <a:pt x="0" y="149504"/>
                </a:lnTo>
                <a:lnTo>
                  <a:pt x="0" y="1522801"/>
                </a:lnTo>
                <a:lnTo>
                  <a:pt x="1373297" y="1522801"/>
                </a:lnTo>
                <a:lnTo>
                  <a:pt x="1373298" y="1522801"/>
                </a:lnTo>
                <a:lnTo>
                  <a:pt x="1522800" y="1522801"/>
                </a:lnTo>
                <a:lnTo>
                  <a:pt x="1522800" y="99901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1</a:t>
            </a:r>
          </a:p>
        </p:txBody>
      </p:sp>
      <p:sp>
        <p:nvSpPr>
          <p:cNvPr id="35" name="Titre 4">
            <a:extLst>
              <a:ext uri="{FF2B5EF4-FFF2-40B4-BE49-F238E27FC236}">
                <a16:creationId xmlns:a16="http://schemas.microsoft.com/office/drawing/2014/main" id="{2D4B2C5C-7B82-7941-B758-B50F48E2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00" y="563293"/>
            <a:ext cx="10570340" cy="384000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2367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5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Titrisation des risques automobiles - Présentation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0AF67E4-5352-D758-9BCC-150F7F3CB306}"/>
              </a:ext>
            </a:extLst>
          </p:cNvPr>
          <p:cNvSpPr txBox="1"/>
          <p:nvPr/>
        </p:nvSpPr>
        <p:spPr>
          <a:xfrm>
            <a:off x="767408" y="961836"/>
            <a:ext cx="1013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Evolution du ratio-combiné net en assurance de dommages matériels </a:t>
            </a:r>
          </a:p>
        </p:txBody>
      </p:sp>
      <p:sp>
        <p:nvSpPr>
          <p:cNvPr id="34" name="Forme libre 3">
            <a:extLst>
              <a:ext uri="{FF2B5EF4-FFF2-40B4-BE49-F238E27FC236}">
                <a16:creationId xmlns:a16="http://schemas.microsoft.com/office/drawing/2014/main" id="{4549597A-E6B7-EE70-9EBD-4678C3B3C3A9}"/>
              </a:ext>
            </a:extLst>
          </p:cNvPr>
          <p:cNvSpPr/>
          <p:nvPr/>
        </p:nvSpPr>
        <p:spPr bwMode="gray">
          <a:xfrm rot="10800000" flipV="1">
            <a:off x="331979" y="563292"/>
            <a:ext cx="435429" cy="384000"/>
          </a:xfrm>
          <a:custGeom>
            <a:avLst/>
            <a:gdLst>
              <a:gd name="connsiteX0" fmla="*/ 1522801 w 1522801"/>
              <a:gd name="connsiteY0" fmla="*/ 999001 h 1522801"/>
              <a:gd name="connsiteX1" fmla="*/ 625943 w 1522801"/>
              <a:gd name="connsiteY1" fmla="*/ 5159 h 1522801"/>
              <a:gd name="connsiteX2" fmla="*/ 523801 w 1522801"/>
              <a:gd name="connsiteY2" fmla="*/ 0 h 1522801"/>
              <a:gd name="connsiteX3" fmla="*/ 523801 w 1522801"/>
              <a:gd name="connsiteY3" fmla="*/ 0 h 1522801"/>
              <a:gd name="connsiteX4" fmla="*/ 1 w 1522801"/>
              <a:gd name="connsiteY4" fmla="*/ 0 h 1522801"/>
              <a:gd name="connsiteX5" fmla="*/ 1 w 1522801"/>
              <a:gd name="connsiteY5" fmla="*/ 149504 h 1522801"/>
              <a:gd name="connsiteX6" fmla="*/ 0 w 1522801"/>
              <a:gd name="connsiteY6" fmla="*/ 149504 h 1522801"/>
              <a:gd name="connsiteX7" fmla="*/ 0 w 1522801"/>
              <a:gd name="connsiteY7" fmla="*/ 1522801 h 1522801"/>
              <a:gd name="connsiteX8" fmla="*/ 1373297 w 1522801"/>
              <a:gd name="connsiteY8" fmla="*/ 1522801 h 1522801"/>
              <a:gd name="connsiteX9" fmla="*/ 1373298 w 1522801"/>
              <a:gd name="connsiteY9" fmla="*/ 1522801 h 1522801"/>
              <a:gd name="connsiteX10" fmla="*/ 1522800 w 1522801"/>
              <a:gd name="connsiteY10" fmla="*/ 1522801 h 1522801"/>
              <a:gd name="connsiteX11" fmla="*/ 1522800 w 1522801"/>
              <a:gd name="connsiteY11" fmla="*/ 999017 h 152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2801" h="1522801">
                <a:moveTo>
                  <a:pt x="1522801" y="999001"/>
                </a:moveTo>
                <a:cubicBezTo>
                  <a:pt x="1522801" y="481752"/>
                  <a:pt x="1129694" y="56318"/>
                  <a:pt x="625943" y="5159"/>
                </a:cubicBezTo>
                <a:lnTo>
                  <a:pt x="523801" y="0"/>
                </a:lnTo>
                <a:lnTo>
                  <a:pt x="523801" y="0"/>
                </a:lnTo>
                <a:lnTo>
                  <a:pt x="1" y="0"/>
                </a:lnTo>
                <a:lnTo>
                  <a:pt x="1" y="149504"/>
                </a:lnTo>
                <a:lnTo>
                  <a:pt x="0" y="149504"/>
                </a:lnTo>
                <a:lnTo>
                  <a:pt x="0" y="1522801"/>
                </a:lnTo>
                <a:lnTo>
                  <a:pt x="1373297" y="1522801"/>
                </a:lnTo>
                <a:lnTo>
                  <a:pt x="1373298" y="1522801"/>
                </a:lnTo>
                <a:lnTo>
                  <a:pt x="1522800" y="1522801"/>
                </a:lnTo>
                <a:lnTo>
                  <a:pt x="1522800" y="99901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1</a:t>
            </a:r>
          </a:p>
        </p:txBody>
      </p:sp>
      <p:sp>
        <p:nvSpPr>
          <p:cNvPr id="35" name="Titre 4">
            <a:extLst>
              <a:ext uri="{FF2B5EF4-FFF2-40B4-BE49-F238E27FC236}">
                <a16:creationId xmlns:a16="http://schemas.microsoft.com/office/drawing/2014/main" id="{2D4B2C5C-7B82-7941-B758-B50F48E2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00" y="563293"/>
            <a:ext cx="10570340" cy="384000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pic>
        <p:nvPicPr>
          <p:cNvPr id="8" name="Image 7" descr="Une image contenant texte, Tracé, capture d’écran, ligne&#10;&#10;Description générée automatiquement">
            <a:extLst>
              <a:ext uri="{FF2B5EF4-FFF2-40B4-BE49-F238E27FC236}">
                <a16:creationId xmlns:a16="http://schemas.microsoft.com/office/drawing/2014/main" id="{53633449-5237-6B88-03A7-E8CE9ACF5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" t="13912" r="5980" b="23780"/>
          <a:stretch/>
        </p:blipFill>
        <p:spPr>
          <a:xfrm>
            <a:off x="2169160" y="1621097"/>
            <a:ext cx="7853680" cy="3271520"/>
          </a:xfrm>
          <a:prstGeom prst="rect">
            <a:avLst/>
          </a:prstGeom>
        </p:spPr>
      </p:pic>
      <p:sp>
        <p:nvSpPr>
          <p:cNvPr id="9" name="Titre 4">
            <a:extLst>
              <a:ext uri="{FF2B5EF4-FFF2-40B4-BE49-F238E27FC236}">
                <a16:creationId xmlns:a16="http://schemas.microsoft.com/office/drawing/2014/main" id="{A566E0E5-9D32-CE84-FB89-778801C2CA8F}"/>
              </a:ext>
            </a:extLst>
          </p:cNvPr>
          <p:cNvSpPr txBox="1">
            <a:spLocks/>
          </p:cNvSpPr>
          <p:nvPr/>
        </p:nvSpPr>
        <p:spPr bwMode="gray">
          <a:xfrm>
            <a:off x="1910408" y="4898213"/>
            <a:ext cx="10570340" cy="3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667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u="sng" dirty="0"/>
              <a:t>Source :</a:t>
            </a:r>
            <a:r>
              <a:rPr lang="fr-FR" sz="2000" dirty="0"/>
              <a:t> ACPR </a:t>
            </a:r>
          </a:p>
        </p:txBody>
      </p:sp>
    </p:spTree>
    <p:extLst>
      <p:ext uri="{BB962C8B-B14F-4D97-AF65-F5344CB8AC3E}">
        <p14:creationId xmlns:p14="http://schemas.microsoft.com/office/powerpoint/2010/main" val="418890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6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Titrisation des risques automobiles - Présentation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0AF67E4-5352-D758-9BCC-150F7F3CB306}"/>
              </a:ext>
            </a:extLst>
          </p:cNvPr>
          <p:cNvSpPr txBox="1"/>
          <p:nvPr/>
        </p:nvSpPr>
        <p:spPr>
          <a:xfrm>
            <a:off x="767408" y="961836"/>
            <a:ext cx="1013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Titrisation automobile, pour qui et pourquoi ?</a:t>
            </a:r>
          </a:p>
        </p:txBody>
      </p:sp>
      <p:sp>
        <p:nvSpPr>
          <p:cNvPr id="34" name="Forme libre 3">
            <a:extLst>
              <a:ext uri="{FF2B5EF4-FFF2-40B4-BE49-F238E27FC236}">
                <a16:creationId xmlns:a16="http://schemas.microsoft.com/office/drawing/2014/main" id="{4549597A-E6B7-EE70-9EBD-4678C3B3C3A9}"/>
              </a:ext>
            </a:extLst>
          </p:cNvPr>
          <p:cNvSpPr/>
          <p:nvPr/>
        </p:nvSpPr>
        <p:spPr bwMode="gray">
          <a:xfrm rot="10800000" flipV="1">
            <a:off x="331979" y="563292"/>
            <a:ext cx="435429" cy="384000"/>
          </a:xfrm>
          <a:custGeom>
            <a:avLst/>
            <a:gdLst>
              <a:gd name="connsiteX0" fmla="*/ 1522801 w 1522801"/>
              <a:gd name="connsiteY0" fmla="*/ 999001 h 1522801"/>
              <a:gd name="connsiteX1" fmla="*/ 625943 w 1522801"/>
              <a:gd name="connsiteY1" fmla="*/ 5159 h 1522801"/>
              <a:gd name="connsiteX2" fmla="*/ 523801 w 1522801"/>
              <a:gd name="connsiteY2" fmla="*/ 0 h 1522801"/>
              <a:gd name="connsiteX3" fmla="*/ 523801 w 1522801"/>
              <a:gd name="connsiteY3" fmla="*/ 0 h 1522801"/>
              <a:gd name="connsiteX4" fmla="*/ 1 w 1522801"/>
              <a:gd name="connsiteY4" fmla="*/ 0 h 1522801"/>
              <a:gd name="connsiteX5" fmla="*/ 1 w 1522801"/>
              <a:gd name="connsiteY5" fmla="*/ 149504 h 1522801"/>
              <a:gd name="connsiteX6" fmla="*/ 0 w 1522801"/>
              <a:gd name="connsiteY6" fmla="*/ 149504 h 1522801"/>
              <a:gd name="connsiteX7" fmla="*/ 0 w 1522801"/>
              <a:gd name="connsiteY7" fmla="*/ 1522801 h 1522801"/>
              <a:gd name="connsiteX8" fmla="*/ 1373297 w 1522801"/>
              <a:gd name="connsiteY8" fmla="*/ 1522801 h 1522801"/>
              <a:gd name="connsiteX9" fmla="*/ 1373298 w 1522801"/>
              <a:gd name="connsiteY9" fmla="*/ 1522801 h 1522801"/>
              <a:gd name="connsiteX10" fmla="*/ 1522800 w 1522801"/>
              <a:gd name="connsiteY10" fmla="*/ 1522801 h 1522801"/>
              <a:gd name="connsiteX11" fmla="*/ 1522800 w 1522801"/>
              <a:gd name="connsiteY11" fmla="*/ 999017 h 152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2801" h="1522801">
                <a:moveTo>
                  <a:pt x="1522801" y="999001"/>
                </a:moveTo>
                <a:cubicBezTo>
                  <a:pt x="1522801" y="481752"/>
                  <a:pt x="1129694" y="56318"/>
                  <a:pt x="625943" y="5159"/>
                </a:cubicBezTo>
                <a:lnTo>
                  <a:pt x="523801" y="0"/>
                </a:lnTo>
                <a:lnTo>
                  <a:pt x="523801" y="0"/>
                </a:lnTo>
                <a:lnTo>
                  <a:pt x="1" y="0"/>
                </a:lnTo>
                <a:lnTo>
                  <a:pt x="1" y="149504"/>
                </a:lnTo>
                <a:lnTo>
                  <a:pt x="0" y="149504"/>
                </a:lnTo>
                <a:lnTo>
                  <a:pt x="0" y="1522801"/>
                </a:lnTo>
                <a:lnTo>
                  <a:pt x="1373297" y="1522801"/>
                </a:lnTo>
                <a:lnTo>
                  <a:pt x="1373298" y="1522801"/>
                </a:lnTo>
                <a:lnTo>
                  <a:pt x="1522800" y="1522801"/>
                </a:lnTo>
                <a:lnTo>
                  <a:pt x="1522800" y="99901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1</a:t>
            </a:r>
          </a:p>
        </p:txBody>
      </p:sp>
      <p:sp>
        <p:nvSpPr>
          <p:cNvPr id="35" name="Titre 4">
            <a:extLst>
              <a:ext uri="{FF2B5EF4-FFF2-40B4-BE49-F238E27FC236}">
                <a16:creationId xmlns:a16="http://schemas.microsoft.com/office/drawing/2014/main" id="{2D4B2C5C-7B82-7941-B758-B50F48E2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00" y="563293"/>
            <a:ext cx="10570340" cy="384000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DB3FC7D-1F97-4B54-1390-6FB3AC9770D9}"/>
              </a:ext>
            </a:extLst>
          </p:cNvPr>
          <p:cNvSpPr/>
          <p:nvPr/>
        </p:nvSpPr>
        <p:spPr>
          <a:xfrm>
            <a:off x="997931" y="2168842"/>
            <a:ext cx="4555144" cy="3593784"/>
          </a:xfrm>
          <a:prstGeom prst="ellipse">
            <a:avLst/>
          </a:prstGeom>
          <a:solidFill>
            <a:srgbClr val="ED7D31">
              <a:lumMod val="40000"/>
              <a:lumOff val="60000"/>
            </a:srgbClr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 porteur du risque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Problème :</a:t>
            </a:r>
            <a:r>
              <a:rPr kumimoji="0" lang="fr-FR" sz="18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Surexposition sur le risque automobile pouvant entrainer une forte dérive de la sinistralité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Transfert du risque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AE9379F-EB0B-802B-EAE1-F3FB9F39D3AB}"/>
              </a:ext>
            </a:extLst>
          </p:cNvPr>
          <p:cNvSpPr/>
          <p:nvPr/>
        </p:nvSpPr>
        <p:spPr>
          <a:xfrm>
            <a:off x="6621549" y="2168842"/>
            <a:ext cx="4555144" cy="3593784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L’investisseur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Problème 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Surexposition des placements « standards »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 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Diversification des placements </a:t>
            </a:r>
            <a:endParaRPr kumimoji="0" lang="fr-FR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BFFC8C7B-A75A-FB5C-5365-9ADA7DFF4F3A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 rot="5400000" flipH="1" flipV="1">
            <a:off x="6087312" y="-642967"/>
            <a:ext cx="12700" cy="5623618"/>
          </a:xfrm>
          <a:prstGeom prst="curvedConnector3">
            <a:avLst>
              <a:gd name="adj1" fmla="val 4779307"/>
            </a:avLst>
          </a:prstGeom>
          <a:noFill/>
          <a:ln w="762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D1A4B8DA-04C0-9769-B799-A4BE454D1AEE}"/>
              </a:ext>
            </a:extLst>
          </p:cNvPr>
          <p:cNvCxnSpPr>
            <a:cxnSpLocks/>
            <a:stCxn id="7" idx="4"/>
            <a:endCxn id="5" idx="4"/>
          </p:cNvCxnSpPr>
          <p:nvPr/>
        </p:nvCxnSpPr>
        <p:spPr>
          <a:xfrm rot="5400000">
            <a:off x="6087312" y="2950817"/>
            <a:ext cx="12700" cy="5623618"/>
          </a:xfrm>
          <a:prstGeom prst="curvedConnector3">
            <a:avLst>
              <a:gd name="adj1" fmla="val 5475000"/>
            </a:avLst>
          </a:prstGeom>
          <a:noFill/>
          <a:ln w="762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82771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E576922-1BC4-22ED-3CDA-E2F553CB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Titrisation des risques automobiles - Présentation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61FE82-3956-056D-FEDD-3C8F6D82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7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8FBE1535-5478-25B8-C543-97E6AE5B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7C49E0-044C-110F-5F53-291CAC9710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5600" y="2428635"/>
            <a:ext cx="9600000" cy="1066023"/>
          </a:xfrm>
        </p:spPr>
        <p:txBody>
          <a:bodyPr/>
          <a:lstStyle/>
          <a:p>
            <a:r>
              <a:rPr lang="fr-FR" dirty="0"/>
              <a:t>Le mécanisme de la titrisation automobile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6FA159F-97C2-995F-1A63-BE991FE63C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29824" y="3720327"/>
            <a:ext cx="3113152" cy="688256"/>
          </a:xfrm>
        </p:spPr>
        <p:txBody>
          <a:bodyPr/>
          <a:lstStyle/>
          <a:p>
            <a:r>
              <a:rPr lang="fr-FR" sz="2000" dirty="0"/>
              <a:t>Titrisation </a:t>
            </a:r>
          </a:p>
          <a:p>
            <a:r>
              <a:rPr lang="fr-FR" sz="2000" dirty="0"/>
              <a:t>des risques automobiles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374AE897-8EC2-6726-0FB1-2906B200D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BF9CA3E-5A0D-9AAC-CE67-F694D95B51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107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8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Titrisation des risques automobiles - Présentation</a:t>
            </a:r>
          </a:p>
        </p:txBody>
      </p:sp>
      <p:sp>
        <p:nvSpPr>
          <p:cNvPr id="34" name="Forme libre 3">
            <a:extLst>
              <a:ext uri="{FF2B5EF4-FFF2-40B4-BE49-F238E27FC236}">
                <a16:creationId xmlns:a16="http://schemas.microsoft.com/office/drawing/2014/main" id="{4549597A-E6B7-EE70-9EBD-4678C3B3C3A9}"/>
              </a:ext>
            </a:extLst>
          </p:cNvPr>
          <p:cNvSpPr/>
          <p:nvPr/>
        </p:nvSpPr>
        <p:spPr bwMode="gray">
          <a:xfrm rot="10800000" flipV="1">
            <a:off x="331979" y="563292"/>
            <a:ext cx="435429" cy="384000"/>
          </a:xfrm>
          <a:custGeom>
            <a:avLst/>
            <a:gdLst>
              <a:gd name="connsiteX0" fmla="*/ 1522801 w 1522801"/>
              <a:gd name="connsiteY0" fmla="*/ 999001 h 1522801"/>
              <a:gd name="connsiteX1" fmla="*/ 625943 w 1522801"/>
              <a:gd name="connsiteY1" fmla="*/ 5159 h 1522801"/>
              <a:gd name="connsiteX2" fmla="*/ 523801 w 1522801"/>
              <a:gd name="connsiteY2" fmla="*/ 0 h 1522801"/>
              <a:gd name="connsiteX3" fmla="*/ 523801 w 1522801"/>
              <a:gd name="connsiteY3" fmla="*/ 0 h 1522801"/>
              <a:gd name="connsiteX4" fmla="*/ 1 w 1522801"/>
              <a:gd name="connsiteY4" fmla="*/ 0 h 1522801"/>
              <a:gd name="connsiteX5" fmla="*/ 1 w 1522801"/>
              <a:gd name="connsiteY5" fmla="*/ 149504 h 1522801"/>
              <a:gd name="connsiteX6" fmla="*/ 0 w 1522801"/>
              <a:gd name="connsiteY6" fmla="*/ 149504 h 1522801"/>
              <a:gd name="connsiteX7" fmla="*/ 0 w 1522801"/>
              <a:gd name="connsiteY7" fmla="*/ 1522801 h 1522801"/>
              <a:gd name="connsiteX8" fmla="*/ 1373297 w 1522801"/>
              <a:gd name="connsiteY8" fmla="*/ 1522801 h 1522801"/>
              <a:gd name="connsiteX9" fmla="*/ 1373298 w 1522801"/>
              <a:gd name="connsiteY9" fmla="*/ 1522801 h 1522801"/>
              <a:gd name="connsiteX10" fmla="*/ 1522800 w 1522801"/>
              <a:gd name="connsiteY10" fmla="*/ 1522801 h 1522801"/>
              <a:gd name="connsiteX11" fmla="*/ 1522800 w 1522801"/>
              <a:gd name="connsiteY11" fmla="*/ 999017 h 152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2801" h="1522801">
                <a:moveTo>
                  <a:pt x="1522801" y="999001"/>
                </a:moveTo>
                <a:cubicBezTo>
                  <a:pt x="1522801" y="481752"/>
                  <a:pt x="1129694" y="56318"/>
                  <a:pt x="625943" y="5159"/>
                </a:cubicBezTo>
                <a:lnTo>
                  <a:pt x="523801" y="0"/>
                </a:lnTo>
                <a:lnTo>
                  <a:pt x="523801" y="0"/>
                </a:lnTo>
                <a:lnTo>
                  <a:pt x="1" y="0"/>
                </a:lnTo>
                <a:lnTo>
                  <a:pt x="1" y="149504"/>
                </a:lnTo>
                <a:lnTo>
                  <a:pt x="0" y="149504"/>
                </a:lnTo>
                <a:lnTo>
                  <a:pt x="0" y="1522801"/>
                </a:lnTo>
                <a:lnTo>
                  <a:pt x="1373297" y="1522801"/>
                </a:lnTo>
                <a:lnTo>
                  <a:pt x="1373298" y="1522801"/>
                </a:lnTo>
                <a:lnTo>
                  <a:pt x="1522800" y="1522801"/>
                </a:lnTo>
                <a:lnTo>
                  <a:pt x="1522800" y="99901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2</a:t>
            </a:r>
          </a:p>
        </p:txBody>
      </p:sp>
      <p:sp>
        <p:nvSpPr>
          <p:cNvPr id="35" name="Titre 4">
            <a:extLst>
              <a:ext uri="{FF2B5EF4-FFF2-40B4-BE49-F238E27FC236}">
                <a16:creationId xmlns:a16="http://schemas.microsoft.com/office/drawing/2014/main" id="{2D4B2C5C-7B82-7941-B758-B50F48E2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566" y="532901"/>
            <a:ext cx="10570340" cy="384000"/>
          </a:xfrm>
        </p:spPr>
        <p:txBody>
          <a:bodyPr/>
          <a:lstStyle/>
          <a:p>
            <a:r>
              <a:rPr lang="fr-FR" dirty="0"/>
              <a:t>Le mécanisme de la titrisation automobile</a:t>
            </a: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83F74CF4-CA88-A9E4-D1C3-8191F16D1FDD}"/>
              </a:ext>
            </a:extLst>
          </p:cNvPr>
          <p:cNvSpPr txBox="1">
            <a:spLocks/>
          </p:cNvSpPr>
          <p:nvPr/>
        </p:nvSpPr>
        <p:spPr bwMode="gray">
          <a:xfrm>
            <a:off x="11818159" y="7321590"/>
            <a:ext cx="373843" cy="40481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F59AE8-3D1E-413E-BF9B-9AA5E7D334B6}" type="slidenum">
              <a:rPr lang="fr-FR" smtClean="0"/>
              <a:pPr/>
              <a:t>8</a:t>
            </a:fld>
            <a:endParaRPr lang="fr-FR"/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6AD36FDD-FA6C-3F80-FC31-2D774984C522}"/>
              </a:ext>
            </a:extLst>
          </p:cNvPr>
          <p:cNvGrpSpPr/>
          <p:nvPr/>
        </p:nvGrpSpPr>
        <p:grpSpPr>
          <a:xfrm>
            <a:off x="549693" y="873446"/>
            <a:ext cx="10695474" cy="5111107"/>
            <a:chOff x="453441" y="827563"/>
            <a:chExt cx="10695474" cy="5111107"/>
          </a:xfrm>
        </p:grpSpPr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3833F391-7C90-2A60-0A92-183C3B9C1F22}"/>
                </a:ext>
              </a:extLst>
            </p:cNvPr>
            <p:cNvGrpSpPr/>
            <p:nvPr/>
          </p:nvGrpSpPr>
          <p:grpSpPr>
            <a:xfrm>
              <a:off x="453441" y="827563"/>
              <a:ext cx="10695474" cy="5111107"/>
              <a:chOff x="453441" y="827563"/>
              <a:chExt cx="10695474" cy="5111107"/>
            </a:xfrm>
          </p:grpSpPr>
          <p:grpSp>
            <p:nvGrpSpPr>
              <p:cNvPr id="75" name="Groupe 74">
                <a:extLst>
                  <a:ext uri="{FF2B5EF4-FFF2-40B4-BE49-F238E27FC236}">
                    <a16:creationId xmlns:a16="http://schemas.microsoft.com/office/drawing/2014/main" id="{A726E7CB-36A2-788A-823E-1B5A33A9E903}"/>
                  </a:ext>
                </a:extLst>
              </p:cNvPr>
              <p:cNvGrpSpPr/>
              <p:nvPr/>
            </p:nvGrpSpPr>
            <p:grpSpPr>
              <a:xfrm>
                <a:off x="453441" y="2248468"/>
                <a:ext cx="10695474" cy="3690202"/>
                <a:chOff x="549693" y="1959710"/>
                <a:chExt cx="10695474" cy="3690202"/>
              </a:xfrm>
            </p:grpSpPr>
            <p:grpSp>
              <p:nvGrpSpPr>
                <p:cNvPr id="69" name="Groupe 68">
                  <a:extLst>
                    <a:ext uri="{FF2B5EF4-FFF2-40B4-BE49-F238E27FC236}">
                      <a16:creationId xmlns:a16="http://schemas.microsoft.com/office/drawing/2014/main" id="{8CE09BCD-8BD0-87FB-BAB3-059C76FAB5F0}"/>
                    </a:ext>
                  </a:extLst>
                </p:cNvPr>
                <p:cNvGrpSpPr/>
                <p:nvPr/>
              </p:nvGrpSpPr>
              <p:grpSpPr>
                <a:xfrm>
                  <a:off x="8338835" y="4549083"/>
                  <a:ext cx="2003142" cy="792036"/>
                  <a:chOff x="8007750" y="4673602"/>
                  <a:chExt cx="2003142" cy="792036"/>
                </a:xfrm>
              </p:grpSpPr>
              <p:sp>
                <p:nvSpPr>
                  <p:cNvPr id="67" name="Rectangle : coins arrondis 66">
                    <a:extLst>
                      <a:ext uri="{FF2B5EF4-FFF2-40B4-BE49-F238E27FC236}">
                        <a16:creationId xmlns:a16="http://schemas.microsoft.com/office/drawing/2014/main" id="{12A70EC3-5B65-DBFF-CA91-93713DE79EFF}"/>
                      </a:ext>
                    </a:extLst>
                  </p:cNvPr>
                  <p:cNvSpPr/>
                  <p:nvPr/>
                </p:nvSpPr>
                <p:spPr>
                  <a:xfrm>
                    <a:off x="8122902" y="4673602"/>
                    <a:ext cx="1772837" cy="792036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35C472D4-5D83-C16A-BE53-81997F99C779}"/>
                      </a:ext>
                    </a:extLst>
                  </p:cNvPr>
                  <p:cNvSpPr txBox="1"/>
                  <p:nvPr/>
                </p:nvSpPr>
                <p:spPr>
                  <a:xfrm>
                    <a:off x="8007750" y="4755257"/>
                    <a:ext cx="200314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fr-FR" kern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Open Sans" panose="020B0606030504020204" pitchFamily="34" charset="0"/>
                      </a:rPr>
                      <a:t>Contrepartie Swap</a:t>
                    </a:r>
                    <a:endParaRPr kumimoji="0" lang="fr-FR" sz="1800" b="0" i="0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>
                          <a:lumMod val="50000"/>
                        </a:schemeClr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  <p:grpSp>
              <p:nvGrpSpPr>
                <p:cNvPr id="74" name="Groupe 73">
                  <a:extLst>
                    <a:ext uri="{FF2B5EF4-FFF2-40B4-BE49-F238E27FC236}">
                      <a16:creationId xmlns:a16="http://schemas.microsoft.com/office/drawing/2014/main" id="{02B2DA2C-3B16-807C-96EB-2BBBC7FC7CDE}"/>
                    </a:ext>
                  </a:extLst>
                </p:cNvPr>
                <p:cNvGrpSpPr/>
                <p:nvPr/>
              </p:nvGrpSpPr>
              <p:grpSpPr>
                <a:xfrm>
                  <a:off x="549693" y="1959710"/>
                  <a:ext cx="10695474" cy="3690202"/>
                  <a:chOff x="549693" y="2033394"/>
                  <a:chExt cx="10695474" cy="3690202"/>
                </a:xfrm>
              </p:grpSpPr>
              <p:grpSp>
                <p:nvGrpSpPr>
                  <p:cNvPr id="66" name="Groupe 65">
                    <a:extLst>
                      <a:ext uri="{FF2B5EF4-FFF2-40B4-BE49-F238E27FC236}">
                        <a16:creationId xmlns:a16="http://schemas.microsoft.com/office/drawing/2014/main" id="{0FEE6672-1023-06BD-FC9F-F97E5CB00D96}"/>
                      </a:ext>
                    </a:extLst>
                  </p:cNvPr>
                  <p:cNvGrpSpPr/>
                  <p:nvPr/>
                </p:nvGrpSpPr>
                <p:grpSpPr>
                  <a:xfrm>
                    <a:off x="549693" y="2033394"/>
                    <a:ext cx="10695474" cy="3542834"/>
                    <a:chOff x="593029" y="1840583"/>
                    <a:chExt cx="10695474" cy="3542834"/>
                  </a:xfrm>
                </p:grpSpPr>
                <p:grpSp>
                  <p:nvGrpSpPr>
                    <p:cNvPr id="63" name="Groupe 62">
                      <a:extLst>
                        <a:ext uri="{FF2B5EF4-FFF2-40B4-BE49-F238E27FC236}">
                          <a16:creationId xmlns:a16="http://schemas.microsoft.com/office/drawing/2014/main" id="{A687F528-420A-9D5B-AC17-74D7F52005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3029" y="1840583"/>
                      <a:ext cx="8700839" cy="3542834"/>
                      <a:chOff x="680169" y="1855916"/>
                      <a:chExt cx="8700839" cy="3542834"/>
                    </a:xfrm>
                  </p:grpSpPr>
                  <p:grpSp>
                    <p:nvGrpSpPr>
                      <p:cNvPr id="62" name="Groupe 61">
                        <a:extLst>
                          <a:ext uri="{FF2B5EF4-FFF2-40B4-BE49-F238E27FC236}">
                            <a16:creationId xmlns:a16="http://schemas.microsoft.com/office/drawing/2014/main" id="{2237D334-7A81-224C-613D-C55EE02D34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0169" y="1855916"/>
                        <a:ext cx="8700839" cy="3542834"/>
                        <a:chOff x="680169" y="1855916"/>
                        <a:chExt cx="8700839" cy="3542834"/>
                      </a:xfrm>
                    </p:grpSpPr>
                    <p:grpSp>
                      <p:nvGrpSpPr>
                        <p:cNvPr id="8" name="Groupe 7">
                          <a:extLst>
                            <a:ext uri="{FF2B5EF4-FFF2-40B4-BE49-F238E27FC236}">
                              <a16:creationId xmlns:a16="http://schemas.microsoft.com/office/drawing/2014/main" id="{23B6D3ED-3322-A211-A9EC-D67266D01E3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0169" y="1855916"/>
                          <a:ext cx="8700839" cy="3542834"/>
                          <a:chOff x="576916" y="1936456"/>
                          <a:chExt cx="8700839" cy="3542834"/>
                        </a:xfrm>
                      </p:grpSpPr>
                      <p:grpSp>
                        <p:nvGrpSpPr>
                          <p:cNvPr id="13" name="Groupe 12">
                            <a:extLst>
                              <a:ext uri="{FF2B5EF4-FFF2-40B4-BE49-F238E27FC236}">
                                <a16:creationId xmlns:a16="http://schemas.microsoft.com/office/drawing/2014/main" id="{CA7DA3A6-B358-79C4-E998-4E77BDE9471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76916" y="1936456"/>
                            <a:ext cx="8700839" cy="3542834"/>
                            <a:chOff x="357579" y="1936456"/>
                            <a:chExt cx="8700839" cy="3542834"/>
                          </a:xfrm>
                        </p:grpSpPr>
                        <p:grpSp>
                          <p:nvGrpSpPr>
                            <p:cNvPr id="17" name="Groupe 16">
                              <a:extLst>
                                <a:ext uri="{FF2B5EF4-FFF2-40B4-BE49-F238E27FC236}">
                                  <a16:creationId xmlns:a16="http://schemas.microsoft.com/office/drawing/2014/main" id="{1313DDB1-9B70-5673-E4B4-95275047170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57579" y="2015536"/>
                              <a:ext cx="2117356" cy="1098091"/>
                              <a:chOff x="4392302" y="785137"/>
                              <a:chExt cx="2117356" cy="1098091"/>
                            </a:xfrm>
                          </p:grpSpPr>
                          <p:sp>
                            <p:nvSpPr>
                              <p:cNvPr id="54" name="Rectangle : coins arrondis 53">
                                <a:extLst>
                                  <a:ext uri="{FF2B5EF4-FFF2-40B4-BE49-F238E27FC236}">
                                    <a16:creationId xmlns:a16="http://schemas.microsoft.com/office/drawing/2014/main" id="{21DA95E6-15D4-EA17-FC71-27932AA66D9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392302" y="785137"/>
                                <a:ext cx="2117356" cy="1098091"/>
                              </a:xfrm>
                              <a:prstGeom prst="roundRect">
                                <a:avLst/>
                              </a:prstGeom>
                              <a:noFill/>
                              <a:ln w="28575" cap="flat" cmpd="sng" algn="ctr">
                                <a:solidFill>
                                  <a:srgbClr val="FF0000"/>
                                </a:solidFill>
                                <a:prstDash val="solid"/>
                                <a:miter lim="800000"/>
                              </a:ln>
                              <a:effectLst/>
                            </p:spPr>
                            <p:txBody>
                              <a:bodyPr rtlCol="0" anchor="ctr"/>
                              <a:lstStyle/>
                              <a:p>
                                <a:pPr marL="0" marR="0" lvl="0" indent="0" algn="ctr" defTabSz="91440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fr-FR" sz="18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endParaRPr>
                              </a:p>
                            </p:txBody>
                          </p:sp>
                          <p:sp>
                            <p:nvSpPr>
                              <p:cNvPr id="55" name="ZoneTexte 54">
                                <a:extLst>
                                  <a:ext uri="{FF2B5EF4-FFF2-40B4-BE49-F238E27FC236}">
                                    <a16:creationId xmlns:a16="http://schemas.microsoft.com/office/drawing/2014/main" id="{0817C396-5B85-34BF-386B-FF42DC03922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4506384" y="1104703"/>
                                <a:ext cx="1955839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marL="0" marR="0" lvl="0" indent="0" algn="ctr" defTabSz="91440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kumimoji="0" lang="fr-FR" sz="2000" b="1" i="0" u="sng" strike="noStrike" kern="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</a:rPr>
                                  <a:t>Cédant/Sponsor</a:t>
                                </a:r>
                              </a:p>
                            </p:txBody>
                          </p:sp>
                        </p:grpSp>
                        <p:grpSp>
                          <p:nvGrpSpPr>
                            <p:cNvPr id="18" name="Groupe 17">
                              <a:extLst>
                                <a:ext uri="{FF2B5EF4-FFF2-40B4-BE49-F238E27FC236}">
                                  <a16:creationId xmlns:a16="http://schemas.microsoft.com/office/drawing/2014/main" id="{A433C8FF-E962-B676-5B89-2905437724C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2337808" y="1936456"/>
                              <a:ext cx="6720610" cy="3542834"/>
                              <a:chOff x="2337808" y="1936456"/>
                              <a:chExt cx="6720610" cy="3542834"/>
                            </a:xfrm>
                          </p:grpSpPr>
                          <p:grpSp>
                            <p:nvGrpSpPr>
                              <p:cNvPr id="19" name="Groupe 18">
                                <a:extLst>
                                  <a:ext uri="{FF2B5EF4-FFF2-40B4-BE49-F238E27FC236}">
                                    <a16:creationId xmlns:a16="http://schemas.microsoft.com/office/drawing/2014/main" id="{A3F3F3AE-F504-BE00-2189-DCAAB9C627C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675739" y="4270976"/>
                                <a:ext cx="2506934" cy="1208314"/>
                                <a:chOff x="6843895" y="3581400"/>
                                <a:chExt cx="2506934" cy="1208314"/>
                              </a:xfrm>
                            </p:grpSpPr>
                            <p:sp>
                              <p:nvSpPr>
                                <p:cNvPr id="51" name="Rectangle : coins arrondis 50">
                                  <a:extLst>
                                    <a:ext uri="{FF2B5EF4-FFF2-40B4-BE49-F238E27FC236}">
                                      <a16:creationId xmlns:a16="http://schemas.microsoft.com/office/drawing/2014/main" id="{F653555B-D6DE-6B46-B38A-15BBCD1D654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843895" y="3581400"/>
                                  <a:ext cx="2506934" cy="1208314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FFC000">
                                    <a:lumMod val="20000"/>
                                    <a:lumOff val="80000"/>
                                  </a:srgbClr>
                                </a:solidFill>
                                <a:ln w="1270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fr-FR" sz="1800" b="0" i="0" u="none" strike="noStrike" kern="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52" name="ZoneTexte 51">
                                  <a:extLst>
                                    <a:ext uri="{FF2B5EF4-FFF2-40B4-BE49-F238E27FC236}">
                                      <a16:creationId xmlns:a16="http://schemas.microsoft.com/office/drawing/2014/main" id="{1B1278E7-806B-DB71-D728-832540039665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999849" y="3637902"/>
                                  <a:ext cx="2195025" cy="40011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marL="0" marR="0" lvl="0" indent="0" algn="ctr" defTabSz="91440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r>
                                    <a:rPr kumimoji="0" lang="fr-FR" sz="2000" b="1" i="0" u="sng" strike="noStrike" kern="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/>
                                    </a:rPr>
                                    <a:t>Compte collatéral :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53" name="ZoneTexte 52">
                                  <a:extLst>
                                    <a:ext uri="{FF2B5EF4-FFF2-40B4-BE49-F238E27FC236}">
                                      <a16:creationId xmlns:a16="http://schemas.microsoft.com/office/drawing/2014/main" id="{C9852B34-78AA-1448-F88D-EEC390364E86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7096873" y="4090697"/>
                                  <a:ext cx="2003142" cy="646331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marL="0" marR="0" lvl="0" indent="0" algn="ctr" defTabSz="91440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r>
                                    <a:rPr lang="fr-FR" kern="0" dirty="0">
                                      <a:solidFill>
                                        <a:srgbClr val="002060"/>
                                      </a:solidFill>
                                      <a:latin typeface="Open Sans" panose="020B0606030504020204" pitchFamily="34" charset="0"/>
                                    </a:rPr>
                                    <a:t>Investissement sans risque</a:t>
                                  </a:r>
                                  <a:endParaRPr kumimoji="0" lang="fr-FR" sz="1800" b="0" i="0" u="none" strike="noStrike" kern="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2060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21" name="Groupe 20">
                                <a:extLst>
                                  <a:ext uri="{FF2B5EF4-FFF2-40B4-BE49-F238E27FC236}">
                                    <a16:creationId xmlns:a16="http://schemas.microsoft.com/office/drawing/2014/main" id="{D790F513-0721-65E5-1A89-5CABB36D0326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937224" y="2004218"/>
                                <a:ext cx="1983964" cy="1250490"/>
                                <a:chOff x="4558350" y="1045030"/>
                                <a:chExt cx="1983964" cy="1250490"/>
                              </a:xfrm>
                            </p:grpSpPr>
                            <p:sp>
                              <p:nvSpPr>
                                <p:cNvPr id="36" name="Rectangle : coins arrondis 35">
                                  <a:extLst>
                                    <a:ext uri="{FF2B5EF4-FFF2-40B4-BE49-F238E27FC236}">
                                      <a16:creationId xmlns:a16="http://schemas.microsoft.com/office/drawing/2014/main" id="{BDE71C83-F294-351B-AC82-DF4049FF076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558350" y="1045030"/>
                                  <a:ext cx="1983964" cy="1250490"/>
                                </a:xfrm>
                                <a:prstGeom prst="roundRect">
                                  <a:avLst/>
                                </a:prstGeom>
                                <a:solidFill>
                                  <a:srgbClr val="4472C4">
                                    <a:lumMod val="40000"/>
                                    <a:lumOff val="60000"/>
                                  </a:srgbClr>
                                </a:solidFill>
                                <a:ln w="12700" cap="flat" cmpd="sng" algn="ctr">
                                  <a:solidFill>
                                    <a:sysClr val="windowText" lastClr="000000"/>
                                  </a:solidFill>
                                  <a:prstDash val="solid"/>
                                  <a:miter lim="800000"/>
                                </a:ln>
                                <a:effectLst/>
                              </p:spPr>
                              <p:txBody>
                                <a:bodyPr rtlCol="0" anchor="ctr"/>
                                <a:lstStyle/>
                                <a:p>
                                  <a:pPr marL="0" marR="0" lvl="0" indent="0" algn="ctr" defTabSz="914400" eaLnBrk="1" fontAlgn="auto" latinLnBrk="0" hangingPunct="1">
                                    <a:lnSpc>
                                      <a:spcPct val="15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fr-FR" sz="1800" b="0" i="0" u="none" strike="noStrike" kern="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libri" panose="020F0502020204030204"/>
                                    <a:ea typeface="+mn-ea"/>
                                    <a:cs typeface="+mn-cs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8" name="ZoneTexte 37">
                                  <a:extLst>
                                    <a:ext uri="{FF2B5EF4-FFF2-40B4-BE49-F238E27FC236}">
                                      <a16:creationId xmlns:a16="http://schemas.microsoft.com/office/drawing/2014/main" id="{EB3BE3A6-0C97-8304-E237-4329E18C0DA4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760945" y="1444594"/>
                                  <a:ext cx="1578772" cy="40011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marL="0" marR="0" lvl="0" indent="0" algn="ctr" defTabSz="914400" eaLnBrk="1" fontAlgn="auto" latinLnBrk="0" hangingPunct="1">
                                    <a:lnSpc>
                                      <a:spcPct val="100000"/>
                                    </a:lnSpc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r>
                                    <a:rPr kumimoji="0" lang="fr-FR" sz="2000" b="1" i="0" u="sng" strike="noStrike" kern="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2060"/>
                                      </a:solidFill>
                                      <a:effectLst/>
                                      <a:uLnTx/>
                                      <a:uFillTx/>
                                      <a:latin typeface="Calibri" panose="020F0502020204030204"/>
                                    </a:rPr>
                                    <a:t>SPV</a:t>
                                  </a:r>
                                </a:p>
                              </p:txBody>
                            </p:sp>
                          </p:grpSp>
                          <p:cxnSp>
                            <p:nvCxnSpPr>
                              <p:cNvPr id="22" name="Connecteur droit avec flèche 21">
                                <a:extLst>
                                  <a:ext uri="{FF2B5EF4-FFF2-40B4-BE49-F238E27FC236}">
                                    <a16:creationId xmlns:a16="http://schemas.microsoft.com/office/drawing/2014/main" id="{DD41E5D5-0850-22D1-F901-4E6E83469F9E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2474935" y="2950333"/>
                                <a:ext cx="2462289" cy="0"/>
                              </a:xfrm>
                              <a:prstGeom prst="straightConnector1">
                                <a:avLst/>
                              </a:prstGeom>
                              <a:ln w="28575" cap="flat" cmpd="sng" algn="ctr">
                                <a:solidFill>
                                  <a:schemeClr val="dk1"/>
                                </a:solidFill>
                                <a:prstDash val="sysDot"/>
                                <a:round/>
                                <a:headEnd type="none" w="med" len="med"/>
                                <a:tailEnd type="arrow" w="med" len="med"/>
                              </a:ln>
                            </p:spPr>
                            <p:style>
                              <a:lnRef idx="0">
                                <a:scrgbClr r="0" g="0" b="0"/>
                              </a:lnRef>
                              <a:fillRef idx="0">
                                <a:scrgbClr r="0" g="0" b="0"/>
                              </a:fillRef>
                              <a:effectRef idx="0">
                                <a:scrgbClr r="0" g="0" b="0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23" name="Connecteur droit avec flèche 22">
                                <a:extLst>
                                  <a:ext uri="{FF2B5EF4-FFF2-40B4-BE49-F238E27FC236}">
                                    <a16:creationId xmlns:a16="http://schemas.microsoft.com/office/drawing/2014/main" id="{CF37A794-66CB-86D5-6447-F804EE2CD280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>
                                <a:off x="2474935" y="2309042"/>
                                <a:ext cx="2462289" cy="0"/>
                              </a:xfrm>
                              <a:prstGeom prst="straightConnector1">
                                <a:avLst/>
                              </a:prstGeom>
                              <a:noFill/>
                              <a:ln w="28575" cap="flat" cmpd="sng" algn="ctr">
                                <a:solidFill>
                                  <a:sysClr val="windowText" lastClr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arrow" w="med" len="med"/>
                              </a:ln>
                              <a:effectLst/>
                            </p:spPr>
                          </p:cxnSp>
                          <p:sp>
                            <p:nvSpPr>
                              <p:cNvPr id="24" name="ZoneTexte 23">
                                <a:extLst>
                                  <a:ext uri="{FF2B5EF4-FFF2-40B4-BE49-F238E27FC236}">
                                    <a16:creationId xmlns:a16="http://schemas.microsoft.com/office/drawing/2014/main" id="{B312E3AA-5ABB-5E2F-FB5F-7C45218676D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666044" y="2027325"/>
                                <a:ext cx="2003142" cy="30777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marL="0" marR="0" lvl="0" indent="0" algn="ctr" defTabSz="91440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kumimoji="0" lang="it-IT" sz="1400" b="0" i="1" u="none" strike="noStrike" kern="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212529"/>
                                    </a:solidFill>
                                    <a:effectLst/>
                                    <a:uLnTx/>
                                    <a:uFillTx/>
                                    <a:latin typeface="Open Sans" panose="020B0606030504020204" pitchFamily="34" charset="0"/>
                                  </a:rPr>
                                  <a:t>Prime</a:t>
                                </a:r>
                                <a:endParaRPr kumimoji="0" lang="fr-FR" sz="1800" b="0" i="0" u="none" strike="noStrike" kern="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</a:endParaRPr>
                              </a:p>
                            </p:txBody>
                          </p:sp>
                          <p:sp>
                            <p:nvSpPr>
                              <p:cNvPr id="25" name="ZoneTexte 24">
                                <a:extLst>
                                  <a:ext uri="{FF2B5EF4-FFF2-40B4-BE49-F238E27FC236}">
                                    <a16:creationId xmlns:a16="http://schemas.microsoft.com/office/drawing/2014/main" id="{1B76A22A-67F9-F03C-F4D8-8E4CA332CA45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337808" y="2603837"/>
                                <a:ext cx="2743726" cy="30777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marL="0" marR="0" lvl="0" indent="0" algn="ctr" defTabSz="91440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kumimoji="0" lang="it-IT" sz="1400" b="0" i="1" u="none" strike="noStrike" kern="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212529"/>
                                    </a:solidFill>
                                    <a:effectLst/>
                                    <a:uLnTx/>
                                    <a:uFillTx/>
                                    <a:latin typeface="Open Sans" panose="020B0606030504020204" pitchFamily="34" charset="0"/>
                                  </a:rPr>
                                  <a:t>Contrepartie du contrat</a:t>
                                </a:r>
                                <a:endParaRPr kumimoji="0" lang="fr-FR" sz="1800" b="0" i="0" u="none" strike="noStrike" kern="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26" name="Connecteur droit avec flèche 25">
                                <a:extLst>
                                  <a:ext uri="{FF2B5EF4-FFF2-40B4-BE49-F238E27FC236}">
                                    <a16:creationId xmlns:a16="http://schemas.microsoft.com/office/drawing/2014/main" id="{A5A98AAA-FAF9-672A-1B72-CFD1C5711577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 flipV="1">
                                <a:off x="5640607" y="3266297"/>
                                <a:ext cx="9589" cy="1032930"/>
                              </a:xfrm>
                              <a:prstGeom prst="straightConnector1">
                                <a:avLst/>
                              </a:prstGeom>
                              <a:noFill/>
                              <a:ln w="28575" cap="flat" cmpd="sng" algn="ctr">
                                <a:solidFill>
                                  <a:sysClr val="windowText" lastClr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arrow" w="med" len="med"/>
                              </a:ln>
                              <a:effectLst/>
                            </p:spPr>
                          </p:cxnSp>
                          <p:sp>
                            <p:nvSpPr>
                              <p:cNvPr id="27" name="ZoneTexte 26">
                                <a:extLst>
                                  <a:ext uri="{FF2B5EF4-FFF2-40B4-BE49-F238E27FC236}">
                                    <a16:creationId xmlns:a16="http://schemas.microsoft.com/office/drawing/2014/main" id="{1857E072-7778-F0CC-932C-B19117798452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64341" y="3546961"/>
                                <a:ext cx="2003142" cy="52322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marL="0" marR="0" lvl="0" indent="0" algn="ctr" defTabSz="91440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kumimoji="0" lang="it-IT" sz="1400" b="0" i="1" u="none" strike="noStrike" kern="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212529"/>
                                    </a:solidFill>
                                    <a:effectLst/>
                                    <a:uLnTx/>
                                    <a:uFillTx/>
                                    <a:latin typeface="Open Sans" panose="020B0606030504020204" pitchFamily="34" charset="0"/>
                                  </a:rPr>
                                  <a:t>Prime + Principal + risk free rate</a:t>
                                </a:r>
                                <a:endParaRPr kumimoji="0" lang="fr-FR" sz="1800" b="0" i="0" u="none" strike="noStrike" kern="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28" name="Connecteur droit avec flèche 27">
                                <a:extLst>
                                  <a:ext uri="{FF2B5EF4-FFF2-40B4-BE49-F238E27FC236}">
                                    <a16:creationId xmlns:a16="http://schemas.microsoft.com/office/drawing/2014/main" id="{9BE55CF3-F405-836F-A47F-13A08C85A0FD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6921188" y="2212782"/>
                                <a:ext cx="2126559" cy="0"/>
                              </a:xfrm>
                              <a:prstGeom prst="straightConnector1">
                                <a:avLst/>
                              </a:prstGeom>
                              <a:noFill/>
                              <a:ln w="28575" cap="flat" cmpd="sng" algn="ctr">
                                <a:solidFill>
                                  <a:sysClr val="windowText" lastClr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arrow" w="med" len="med"/>
                              </a:ln>
                              <a:effectLst/>
                            </p:spPr>
                          </p:cxnSp>
                          <p:sp>
                            <p:nvSpPr>
                              <p:cNvPr id="29" name="ZoneTexte 28">
                                <a:extLst>
                                  <a:ext uri="{FF2B5EF4-FFF2-40B4-BE49-F238E27FC236}">
                                    <a16:creationId xmlns:a16="http://schemas.microsoft.com/office/drawing/2014/main" id="{CF9C5940-FFB6-D478-D69F-89F1A7D20AF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931859" y="1936456"/>
                                <a:ext cx="2003142" cy="30777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marL="0" marR="0" lvl="0" indent="0" algn="ctr" defTabSz="91440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kumimoji="0" lang="it-IT" sz="1400" b="0" i="1" u="none" strike="noStrike" kern="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212529"/>
                                    </a:solidFill>
                                    <a:effectLst/>
                                    <a:uLnTx/>
                                    <a:uFillTx/>
                                    <a:latin typeface="Open Sans" panose="020B0606030504020204" pitchFamily="34" charset="0"/>
                                  </a:rPr>
                                  <a:t>Emission ILS </a:t>
                                </a:r>
                                <a:endParaRPr kumimoji="0" lang="fr-FR" sz="1800" b="0" i="0" u="none" strike="noStrike" kern="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30" name="Connecteur droit avec flèche 29">
                                <a:extLst>
                                  <a:ext uri="{FF2B5EF4-FFF2-40B4-BE49-F238E27FC236}">
                                    <a16:creationId xmlns:a16="http://schemas.microsoft.com/office/drawing/2014/main" id="{2FDF1DF8-D8D8-EF83-4606-8F606A6C3AF3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H="1">
                                <a:off x="6920147" y="2643403"/>
                                <a:ext cx="2127600" cy="0"/>
                              </a:xfrm>
                              <a:prstGeom prst="straightConnector1">
                                <a:avLst/>
                              </a:prstGeom>
                              <a:noFill/>
                              <a:ln w="28575" cap="flat" cmpd="sng" algn="ctr">
                                <a:solidFill>
                                  <a:sysClr val="windowText" lastClr="000000"/>
                                </a:solidFill>
                                <a:prstDash val="solid"/>
                                <a:round/>
                                <a:headEnd type="none" w="med" len="med"/>
                                <a:tailEnd type="arrow" w="med" len="med"/>
                              </a:ln>
                              <a:effectLst/>
                            </p:spPr>
                          </p:cxnSp>
                          <p:sp>
                            <p:nvSpPr>
                              <p:cNvPr id="31" name="ZoneTexte 30">
                                <a:extLst>
                                  <a:ext uri="{FF2B5EF4-FFF2-40B4-BE49-F238E27FC236}">
                                    <a16:creationId xmlns:a16="http://schemas.microsoft.com/office/drawing/2014/main" id="{9E3D8853-AD40-5A89-7D48-E9D8C68F6EE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869630" y="2374244"/>
                                <a:ext cx="2127600" cy="30777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marL="0" marR="0" lvl="0" indent="0" algn="ctr" defTabSz="91440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it-IT" sz="1400" i="1" kern="0" dirty="0">
                                    <a:solidFill>
                                      <a:srgbClr val="212529"/>
                                    </a:solidFill>
                                    <a:latin typeface="Open Sans" panose="020B0606030504020204" pitchFamily="34" charset="0"/>
                                  </a:rPr>
                                  <a:t>Principal des titres</a:t>
                                </a:r>
                                <a:endParaRPr kumimoji="0" lang="fr-FR" sz="1800" b="0" i="0" u="none" strike="noStrike" kern="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32" name="Connecteur droit avec flèche 31">
                                <a:extLst>
                                  <a:ext uri="{FF2B5EF4-FFF2-40B4-BE49-F238E27FC236}">
                                    <a16:creationId xmlns:a16="http://schemas.microsoft.com/office/drawing/2014/main" id="{486EDAF1-45F5-0D28-966F-BAD775C8443C}"/>
                                  </a:ext>
                                </a:extLst>
                              </p:cNvPr>
                              <p:cNvCxnSpPr>
                                <a:cxnSpLocks/>
                              </p:cNvCxnSpPr>
                              <p:nvPr/>
                            </p:nvCxnSpPr>
                            <p:spPr>
                              <a:xfrm flipV="1">
                                <a:off x="6931859" y="3016497"/>
                                <a:ext cx="2126559" cy="0"/>
                              </a:xfrm>
                              <a:prstGeom prst="straightConnector1">
                                <a:avLst/>
                              </a:prstGeom>
                              <a:noFill/>
                              <a:ln w="28575" cap="flat" cmpd="sng" algn="ctr">
                                <a:solidFill>
                                  <a:sysClr val="windowText" lastClr="000000"/>
                                </a:solidFill>
                                <a:prstDash val="sysDot"/>
                                <a:round/>
                                <a:headEnd type="none" w="med" len="med"/>
                                <a:tailEnd type="arrow" w="med" len="med"/>
                              </a:ln>
                              <a:effectLst/>
                            </p:spPr>
                          </p:cxnSp>
                          <p:sp>
                            <p:nvSpPr>
                              <p:cNvPr id="33" name="ZoneTexte 32">
                                <a:extLst>
                                  <a:ext uri="{FF2B5EF4-FFF2-40B4-BE49-F238E27FC236}">
                                    <a16:creationId xmlns:a16="http://schemas.microsoft.com/office/drawing/2014/main" id="{0F76DB94-22A6-F0FE-49D9-1A8CC7B4907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026718" y="3038925"/>
                                <a:ext cx="2003142" cy="30777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marL="0" marR="0" lvl="0" indent="0" algn="ctr" defTabSz="914400" eaLnBrk="1" fontAlgn="auto" latinLnBrk="0" hangingPunct="1">
                                  <a:lnSpc>
                                    <a:spcPct val="100000"/>
                                  </a:lnSpc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r>
                                  <a:rPr lang="it-IT" sz="1400" i="1" kern="0" dirty="0">
                                    <a:solidFill>
                                      <a:srgbClr val="212529"/>
                                    </a:solidFill>
                                    <a:latin typeface="Open Sans" panose="020B0606030504020204" pitchFamily="34" charset="0"/>
                                  </a:rPr>
                                  <a:t>Intérêts + Principal</a:t>
                                </a:r>
                                <a:endParaRPr kumimoji="0" lang="fr-FR" sz="1800" b="0" i="0" u="none" strike="noStrike" kern="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</a:endParaRPr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10" name="Connecteur droit avec flèche 9">
                            <a:extLst>
                              <a:ext uri="{FF2B5EF4-FFF2-40B4-BE49-F238E27FC236}">
                                <a16:creationId xmlns:a16="http://schemas.microsoft.com/office/drawing/2014/main" id="{EFD2A48D-7FC8-133E-C5A7-0030D33F970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6496422" y="3234598"/>
                            <a:ext cx="0" cy="1032930"/>
                          </a:xfrm>
                          <a:prstGeom prst="straightConnector1">
                            <a:avLst/>
                          </a:prstGeom>
                          <a:noFill/>
                          <a:ln w="28575" cap="flat" cmpd="sng" algn="ctr">
                            <a:solidFill>
                              <a:sysClr val="windowText" lastClr="000000"/>
                            </a:solidFill>
                            <a:prstDash val="solid"/>
                            <a:round/>
                            <a:headEnd type="none" w="med" len="med"/>
                            <a:tailEnd type="arrow" w="med" len="med"/>
                          </a:ln>
                          <a:effectLst/>
                        </p:spPr>
                      </p:cxnSp>
                      <p:sp>
                        <p:nvSpPr>
                          <p:cNvPr id="12" name="ZoneTexte 11">
                            <a:extLst>
                              <a:ext uri="{FF2B5EF4-FFF2-40B4-BE49-F238E27FC236}">
                                <a16:creationId xmlns:a16="http://schemas.microsoft.com/office/drawing/2014/main" id="{CC1FAE35-E7FF-B63D-483F-9771820A55A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244211" y="3612169"/>
                            <a:ext cx="2003142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it-IT" sz="1400" i="1" kern="0" dirty="0">
                                <a:solidFill>
                                  <a:srgbClr val="212529"/>
                                </a:solidFill>
                                <a:latin typeface="Open Sans" panose="020B0606030504020204" pitchFamily="34" charset="0"/>
                              </a:rPr>
                              <a:t>Prime + Principal</a:t>
                            </a:r>
                            <a:endParaRPr kumimoji="0" lang="fr-FR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9" name="Groupe 58">
                          <a:extLst>
                            <a:ext uri="{FF2B5EF4-FFF2-40B4-BE49-F238E27FC236}">
                              <a16:creationId xmlns:a16="http://schemas.microsoft.com/office/drawing/2014/main" id="{5695F589-7C6B-FDD8-53B9-8F55EB3A262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71671" y="3777949"/>
                          <a:ext cx="2003142" cy="759601"/>
                          <a:chOff x="756537" y="3719704"/>
                          <a:chExt cx="2003142" cy="759601"/>
                        </a:xfrm>
                      </p:grpSpPr>
                      <p:sp>
                        <p:nvSpPr>
                          <p:cNvPr id="57" name="Rectangle : coins arrondis 56">
                            <a:extLst>
                              <a:ext uri="{FF2B5EF4-FFF2-40B4-BE49-F238E27FC236}">
                                <a16:creationId xmlns:a16="http://schemas.microsoft.com/office/drawing/2014/main" id="{D516330A-4DC8-F7D5-30B9-D460B116117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30603" y="3719704"/>
                            <a:ext cx="1216487" cy="759601"/>
                          </a:xfrm>
                          <a:prstGeom prst="roundRect">
                            <a:avLst/>
                          </a:prstGeom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ln w="12700" cap="flat" cmpd="sng" algn="ctr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prstDash val="solid"/>
                            <a:miter lim="800000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5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fr-FR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" name="ZoneTexte 57">
                            <a:extLst>
                              <a:ext uri="{FF2B5EF4-FFF2-40B4-BE49-F238E27FC236}">
                                <a16:creationId xmlns:a16="http://schemas.microsoft.com/office/drawing/2014/main" id="{3C16DB6C-F8B0-E83D-B58E-2F16AA3F18B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56537" y="3912795"/>
                            <a:ext cx="200314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ctr" defTabSz="91440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lang="fr-FR" kern="0" dirty="0">
                                <a:latin typeface="Open Sans" panose="020B0606030504020204" pitchFamily="34" charset="0"/>
                              </a:rPr>
                              <a:t>Assurés</a:t>
                            </a:r>
                            <a:endParaRPr kumimoji="0" lang="fr-FR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libri" panose="020F0502020204030204"/>
                            </a:endParaRPr>
                          </a:p>
                        </p:txBody>
                      </p:sp>
                    </p:grpSp>
                  </p:grpSp>
                  <p:cxnSp>
                    <p:nvCxnSpPr>
                      <p:cNvPr id="60" name="Connecteur droit avec flèche 59">
                        <a:extLst>
                          <a:ext uri="{FF2B5EF4-FFF2-40B4-BE49-F238E27FC236}">
                            <a16:creationId xmlns:a16="http://schemas.microsoft.com/office/drawing/2014/main" id="{74C8F6C4-5509-C248-AB84-50B1901593D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738847" y="3021949"/>
                        <a:ext cx="0" cy="756000"/>
                      </a:xfrm>
                      <a:prstGeom prst="straightConnector1">
                        <a:avLst/>
                      </a:prstGeom>
                      <a:ln w="2857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arrow" w="med" len="med"/>
                        <a:tailEnd type="arrow" w="med" len="med"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" name="ZoneTexte 60">
                        <a:extLst>
                          <a:ext uri="{FF2B5EF4-FFF2-40B4-BE49-F238E27FC236}">
                            <a16:creationId xmlns:a16="http://schemas.microsoft.com/office/drawing/2014/main" id="{C92E6163-8393-747B-B1F8-0CCFE3BFF1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58827" y="3251629"/>
                        <a:ext cx="200314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it-IT" sz="14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212529"/>
                            </a:solidFill>
                            <a:effectLst/>
                            <a:uLnTx/>
                            <a:uFillTx/>
                            <a:latin typeface="Open Sans" panose="020B0606030504020204" pitchFamily="34" charset="0"/>
                          </a:rPr>
                          <a:t>Contrats d’assurances</a:t>
                        </a:r>
                        <a:endParaRPr kumimoji="0" lang="fr-FR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</a:endParaRPr>
                      </a:p>
                    </p:txBody>
                  </p:sp>
                </p:grpSp>
                <p:sp>
                  <p:nvSpPr>
                    <p:cNvPr id="64" name="Rectangle : coins arrondis 63">
                      <a:extLst>
                        <a:ext uri="{FF2B5EF4-FFF2-40B4-BE49-F238E27FC236}">
                          <a16:creationId xmlns:a16="http://schemas.microsoft.com/office/drawing/2014/main" id="{8DBD49B6-1656-0684-8AA3-EF861FA48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04539" y="1902030"/>
                      <a:ext cx="1983964" cy="1250490"/>
                    </a:xfrm>
                    <a:prstGeom prst="round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1270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" name="ZoneTexte 64">
                      <a:extLst>
                        <a:ext uri="{FF2B5EF4-FFF2-40B4-BE49-F238E27FC236}">
                          <a16:creationId xmlns:a16="http://schemas.microsoft.com/office/drawing/2014/main" id="{255F44D2-06BD-BF90-4FDD-48A0E3B9BD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07135" y="2261742"/>
                      <a:ext cx="157877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000" b="1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</a:rPr>
                        <a:t>Investisseurs</a:t>
                      </a:r>
                    </a:p>
                  </p:txBody>
                </p:sp>
              </p:grpSp>
              <p:cxnSp>
                <p:nvCxnSpPr>
                  <p:cNvPr id="70" name="Connecteur droit avec flèche 69">
                    <a:extLst>
                      <a:ext uri="{FF2B5EF4-FFF2-40B4-BE49-F238E27FC236}">
                        <a16:creationId xmlns:a16="http://schemas.microsoft.com/office/drawing/2014/main" id="{58146C93-7192-A397-B597-B6D27BAB21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74787" y="4835505"/>
                    <a:ext cx="1080000" cy="0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  <p:cxnSp>
                <p:nvCxnSpPr>
                  <p:cNvPr id="71" name="Connecteur droit avec flèche 70">
                    <a:extLst>
                      <a:ext uri="{FF2B5EF4-FFF2-40B4-BE49-F238E27FC236}">
                        <a16:creationId xmlns:a16="http://schemas.microsoft.com/office/drawing/2014/main" id="{87CF3014-F1F1-A269-33CE-2416DB6540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374787" y="5113034"/>
                    <a:ext cx="1080000" cy="0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ysClr val="windowText" lastClr="000000"/>
                    </a:solidFill>
                    <a:prstDash val="solid"/>
                    <a:round/>
                    <a:headEnd type="none" w="med" len="med"/>
                    <a:tailEnd type="arrow" w="med" len="med"/>
                  </a:ln>
                  <a:effectLst/>
                </p:spPr>
              </p:cxnSp>
              <p:sp>
                <p:nvSpPr>
                  <p:cNvPr id="72" name="ZoneTexte 71">
                    <a:extLst>
                      <a:ext uri="{FF2B5EF4-FFF2-40B4-BE49-F238E27FC236}">
                        <a16:creationId xmlns:a16="http://schemas.microsoft.com/office/drawing/2014/main" id="{CB57343C-BE46-78F9-EA44-330AA5D4B72B}"/>
                      </a:ext>
                    </a:extLst>
                  </p:cNvPr>
                  <p:cNvSpPr txBox="1"/>
                  <p:nvPr/>
                </p:nvSpPr>
                <p:spPr>
                  <a:xfrm>
                    <a:off x="7297997" y="5200376"/>
                    <a:ext cx="1232781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it-IT" sz="1400" i="1" kern="0" dirty="0">
                        <a:solidFill>
                          <a:srgbClr val="212529"/>
                        </a:solidFill>
                        <a:latin typeface="Open Sans" panose="020B0606030504020204" pitchFamily="34" charset="0"/>
                      </a:rPr>
                      <a:t>Garantie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it-IT" sz="1400" i="1" kern="0" dirty="0">
                        <a:solidFill>
                          <a:srgbClr val="212529"/>
                        </a:solidFill>
                        <a:latin typeface="Open Sans" panose="020B0606030504020204" pitchFamily="34" charset="0"/>
                      </a:rPr>
                      <a:t> de taux</a:t>
                    </a:r>
                    <a:endParaRPr kumimoji="0" lang="fr-F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  <p:sp>
                <p:nvSpPr>
                  <p:cNvPr id="73" name="ZoneTexte 72">
                    <a:extLst>
                      <a:ext uri="{FF2B5EF4-FFF2-40B4-BE49-F238E27FC236}">
                        <a16:creationId xmlns:a16="http://schemas.microsoft.com/office/drawing/2014/main" id="{2FC301B0-D1FB-576D-E05C-089E33D94AB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2618" y="4505301"/>
                    <a:ext cx="123278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it-IT" sz="1400" i="1" kern="0" dirty="0">
                        <a:solidFill>
                          <a:srgbClr val="212529"/>
                        </a:solidFill>
                        <a:latin typeface="Open Sans" panose="020B0606030504020204" pitchFamily="34" charset="0"/>
                      </a:rPr>
                      <a:t>Intérêts</a:t>
                    </a:r>
                    <a:endParaRPr kumimoji="0" lang="fr-F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607BB9CE-A9F9-318A-7A40-30E4C6D1F763}"/>
                  </a:ext>
                </a:extLst>
              </p:cNvPr>
              <p:cNvGrpSpPr/>
              <p:nvPr/>
            </p:nvGrpSpPr>
            <p:grpSpPr>
              <a:xfrm>
                <a:off x="7142873" y="827563"/>
                <a:ext cx="1772837" cy="1172928"/>
                <a:chOff x="7122307" y="675123"/>
                <a:chExt cx="1772837" cy="1172928"/>
              </a:xfrm>
            </p:grpSpPr>
            <p:grpSp>
              <p:nvGrpSpPr>
                <p:cNvPr id="78" name="Groupe 77">
                  <a:extLst>
                    <a:ext uri="{FF2B5EF4-FFF2-40B4-BE49-F238E27FC236}">
                      <a16:creationId xmlns:a16="http://schemas.microsoft.com/office/drawing/2014/main" id="{6C41C30D-4815-7C01-5F9B-9FEF7095A85A}"/>
                    </a:ext>
                  </a:extLst>
                </p:cNvPr>
                <p:cNvGrpSpPr/>
                <p:nvPr/>
              </p:nvGrpSpPr>
              <p:grpSpPr>
                <a:xfrm>
                  <a:off x="7122307" y="675123"/>
                  <a:ext cx="1772837" cy="792036"/>
                  <a:chOff x="7118997" y="1069999"/>
                  <a:chExt cx="1772837" cy="792036"/>
                </a:xfrm>
              </p:grpSpPr>
              <p:sp>
                <p:nvSpPr>
                  <p:cNvPr id="76" name="Rectangle : coins arrondis 75">
                    <a:extLst>
                      <a:ext uri="{FF2B5EF4-FFF2-40B4-BE49-F238E27FC236}">
                        <a16:creationId xmlns:a16="http://schemas.microsoft.com/office/drawing/2014/main" id="{C235ACFA-B9ED-7CCD-5002-90023B2C3DE8}"/>
                      </a:ext>
                    </a:extLst>
                  </p:cNvPr>
                  <p:cNvSpPr/>
                  <p:nvPr/>
                </p:nvSpPr>
                <p:spPr>
                  <a:xfrm>
                    <a:off x="7118997" y="1069999"/>
                    <a:ext cx="1772837" cy="792036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 w="12700" cap="flat" cmpd="sng" algn="ctr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5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fr-FR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7" name="ZoneTexte 76">
                    <a:extLst>
                      <a:ext uri="{FF2B5EF4-FFF2-40B4-BE49-F238E27FC236}">
                        <a16:creationId xmlns:a16="http://schemas.microsoft.com/office/drawing/2014/main" id="{670C378A-636E-3B77-6D92-8C17F2FCD1ED}"/>
                      </a:ext>
                    </a:extLst>
                  </p:cNvPr>
                  <p:cNvSpPr txBox="1"/>
                  <p:nvPr/>
                </p:nvSpPr>
                <p:spPr>
                  <a:xfrm>
                    <a:off x="7216029" y="1077450"/>
                    <a:ext cx="1578772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fr-FR" sz="2000" i="0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libri" panose="020F0502020204030204"/>
                      </a:rPr>
                      <a:t>Agence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fr-FR" sz="2000" i="0" strike="noStrike" kern="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libri" panose="020F0502020204030204"/>
                      </a:rPr>
                      <a:t>de notation</a:t>
                    </a:r>
                  </a:p>
                </p:txBody>
              </p:sp>
            </p:grpSp>
            <p:cxnSp>
              <p:nvCxnSpPr>
                <p:cNvPr id="79" name="Connecteur droit avec flèche 78">
                  <a:extLst>
                    <a:ext uri="{FF2B5EF4-FFF2-40B4-BE49-F238E27FC236}">
                      <a16:creationId xmlns:a16="http://schemas.microsoft.com/office/drawing/2014/main" id="{BA792FC0-8B46-D7D9-C230-33F2DB2C0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5997" y="1460295"/>
                  <a:ext cx="2728" cy="387756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/>
              </p:spPr>
            </p:cxnSp>
          </p:grpSp>
          <p:sp>
            <p:nvSpPr>
              <p:cNvPr id="81" name="Accolade ouvrante 80">
                <a:extLst>
                  <a:ext uri="{FF2B5EF4-FFF2-40B4-BE49-F238E27FC236}">
                    <a16:creationId xmlns:a16="http://schemas.microsoft.com/office/drawing/2014/main" id="{709AE992-6116-CFF3-9609-3FBE6C7DBE21}"/>
                  </a:ext>
                </a:extLst>
              </p:cNvPr>
              <p:cNvSpPr/>
              <p:nvPr/>
            </p:nvSpPr>
            <p:spPr>
              <a:xfrm rot="5400000">
                <a:off x="7933543" y="1245707"/>
                <a:ext cx="191497" cy="1772837"/>
              </a:xfrm>
              <a:prstGeom prst="lef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83" name="ZoneTexte 82">
              <a:extLst>
                <a:ext uri="{FF2B5EF4-FFF2-40B4-BE49-F238E27FC236}">
                  <a16:creationId xmlns:a16="http://schemas.microsoft.com/office/drawing/2014/main" id="{909405EC-12E3-B311-6929-1F67B67B08B7}"/>
                </a:ext>
              </a:extLst>
            </p:cNvPr>
            <p:cNvSpPr txBox="1"/>
            <p:nvPr/>
          </p:nvSpPr>
          <p:spPr>
            <a:xfrm>
              <a:off x="8045159" y="1688764"/>
              <a:ext cx="26447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t-IT" sz="1400" i="1" kern="0" dirty="0">
                  <a:solidFill>
                    <a:srgbClr val="212529"/>
                  </a:solidFill>
                  <a:latin typeface="Open Sans" panose="020B0606030504020204" pitchFamily="34" charset="0"/>
                </a:rPr>
                <a:t>Notation des tranches émises</a:t>
              </a: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86" name="ZoneTexte 85">
            <a:extLst>
              <a:ext uri="{FF2B5EF4-FFF2-40B4-BE49-F238E27FC236}">
                <a16:creationId xmlns:a16="http://schemas.microsoft.com/office/drawing/2014/main" id="{FEC9F81C-0636-4FEA-8ECC-FEC5489C900D}"/>
              </a:ext>
            </a:extLst>
          </p:cNvPr>
          <p:cNvSpPr txBox="1"/>
          <p:nvPr/>
        </p:nvSpPr>
        <p:spPr>
          <a:xfrm>
            <a:off x="87144" y="6248460"/>
            <a:ext cx="1013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Voir Annexe pour le cas récent de titrisation de Generali</a:t>
            </a:r>
          </a:p>
        </p:txBody>
      </p:sp>
    </p:spTree>
    <p:extLst>
      <p:ext uri="{BB962C8B-B14F-4D97-AF65-F5344CB8AC3E}">
        <p14:creationId xmlns:p14="http://schemas.microsoft.com/office/powerpoint/2010/main" val="24069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9AE8-3D1E-413E-BF9B-9AA5E7D334B6}" type="slidenum">
              <a:rPr lang="fr-FR" smtClean="0"/>
              <a:t>9</a:t>
            </a:fld>
            <a:endParaRPr lang="fr-FR"/>
          </a:p>
        </p:txBody>
      </p:sp>
      <p:sp>
        <p:nvSpPr>
          <p:cNvPr id="11" name="Espace réservé du pied de page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Titrisation des risques automobiles - Présentation</a:t>
            </a:r>
          </a:p>
        </p:txBody>
      </p:sp>
      <p:sp>
        <p:nvSpPr>
          <p:cNvPr id="34" name="Forme libre 3">
            <a:extLst>
              <a:ext uri="{FF2B5EF4-FFF2-40B4-BE49-F238E27FC236}">
                <a16:creationId xmlns:a16="http://schemas.microsoft.com/office/drawing/2014/main" id="{4549597A-E6B7-EE70-9EBD-4678C3B3C3A9}"/>
              </a:ext>
            </a:extLst>
          </p:cNvPr>
          <p:cNvSpPr/>
          <p:nvPr/>
        </p:nvSpPr>
        <p:spPr bwMode="gray">
          <a:xfrm rot="10800000" flipV="1">
            <a:off x="331979" y="563292"/>
            <a:ext cx="435429" cy="384000"/>
          </a:xfrm>
          <a:custGeom>
            <a:avLst/>
            <a:gdLst>
              <a:gd name="connsiteX0" fmla="*/ 1522801 w 1522801"/>
              <a:gd name="connsiteY0" fmla="*/ 999001 h 1522801"/>
              <a:gd name="connsiteX1" fmla="*/ 625943 w 1522801"/>
              <a:gd name="connsiteY1" fmla="*/ 5159 h 1522801"/>
              <a:gd name="connsiteX2" fmla="*/ 523801 w 1522801"/>
              <a:gd name="connsiteY2" fmla="*/ 0 h 1522801"/>
              <a:gd name="connsiteX3" fmla="*/ 523801 w 1522801"/>
              <a:gd name="connsiteY3" fmla="*/ 0 h 1522801"/>
              <a:gd name="connsiteX4" fmla="*/ 1 w 1522801"/>
              <a:gd name="connsiteY4" fmla="*/ 0 h 1522801"/>
              <a:gd name="connsiteX5" fmla="*/ 1 w 1522801"/>
              <a:gd name="connsiteY5" fmla="*/ 149504 h 1522801"/>
              <a:gd name="connsiteX6" fmla="*/ 0 w 1522801"/>
              <a:gd name="connsiteY6" fmla="*/ 149504 h 1522801"/>
              <a:gd name="connsiteX7" fmla="*/ 0 w 1522801"/>
              <a:gd name="connsiteY7" fmla="*/ 1522801 h 1522801"/>
              <a:gd name="connsiteX8" fmla="*/ 1373297 w 1522801"/>
              <a:gd name="connsiteY8" fmla="*/ 1522801 h 1522801"/>
              <a:gd name="connsiteX9" fmla="*/ 1373298 w 1522801"/>
              <a:gd name="connsiteY9" fmla="*/ 1522801 h 1522801"/>
              <a:gd name="connsiteX10" fmla="*/ 1522800 w 1522801"/>
              <a:gd name="connsiteY10" fmla="*/ 1522801 h 1522801"/>
              <a:gd name="connsiteX11" fmla="*/ 1522800 w 1522801"/>
              <a:gd name="connsiteY11" fmla="*/ 999017 h 1522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2801" h="1522801">
                <a:moveTo>
                  <a:pt x="1522801" y="999001"/>
                </a:moveTo>
                <a:cubicBezTo>
                  <a:pt x="1522801" y="481752"/>
                  <a:pt x="1129694" y="56318"/>
                  <a:pt x="625943" y="5159"/>
                </a:cubicBezTo>
                <a:lnTo>
                  <a:pt x="523801" y="0"/>
                </a:lnTo>
                <a:lnTo>
                  <a:pt x="523801" y="0"/>
                </a:lnTo>
                <a:lnTo>
                  <a:pt x="1" y="0"/>
                </a:lnTo>
                <a:lnTo>
                  <a:pt x="1" y="149504"/>
                </a:lnTo>
                <a:lnTo>
                  <a:pt x="0" y="149504"/>
                </a:lnTo>
                <a:lnTo>
                  <a:pt x="0" y="1522801"/>
                </a:lnTo>
                <a:lnTo>
                  <a:pt x="1373297" y="1522801"/>
                </a:lnTo>
                <a:lnTo>
                  <a:pt x="1373298" y="1522801"/>
                </a:lnTo>
                <a:lnTo>
                  <a:pt x="1522800" y="1522801"/>
                </a:lnTo>
                <a:lnTo>
                  <a:pt x="1522800" y="999017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b="1" dirty="0"/>
              <a:t>2</a:t>
            </a:r>
          </a:p>
        </p:txBody>
      </p:sp>
      <p:sp>
        <p:nvSpPr>
          <p:cNvPr id="35" name="Titre 4">
            <a:extLst>
              <a:ext uri="{FF2B5EF4-FFF2-40B4-BE49-F238E27FC236}">
                <a16:creationId xmlns:a16="http://schemas.microsoft.com/office/drawing/2014/main" id="{2D4B2C5C-7B82-7941-B758-B50F48E2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400" y="563293"/>
            <a:ext cx="10570340" cy="384000"/>
          </a:xfrm>
        </p:spPr>
        <p:txBody>
          <a:bodyPr/>
          <a:lstStyle/>
          <a:p>
            <a:r>
              <a:rPr lang="fr-FR" dirty="0"/>
              <a:t>Le mécanisme de la titrisation automobile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608A5E2-B4B9-BB05-6E86-E7B7DC4F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12" y="1780906"/>
            <a:ext cx="10843975" cy="310024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1BB6BAD-9D9C-39A5-1F22-689CAE58E049}"/>
              </a:ext>
            </a:extLst>
          </p:cNvPr>
          <p:cNvSpPr txBox="1"/>
          <p:nvPr/>
        </p:nvSpPr>
        <p:spPr>
          <a:xfrm>
            <a:off x="767408" y="961836"/>
            <a:ext cx="10139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Ciblage des investisseurs</a:t>
            </a:r>
          </a:p>
        </p:txBody>
      </p:sp>
    </p:spTree>
    <p:extLst>
      <p:ext uri="{BB962C8B-B14F-4D97-AF65-F5344CB8AC3E}">
        <p14:creationId xmlns:p14="http://schemas.microsoft.com/office/powerpoint/2010/main" val="25332549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CNP PPT">
      <a:dk1>
        <a:sysClr val="windowText" lastClr="000000"/>
      </a:dk1>
      <a:lt1>
        <a:sysClr val="window" lastClr="FFFFFF"/>
      </a:lt1>
      <a:dk2>
        <a:srgbClr val="C6C2C5"/>
      </a:dk2>
      <a:lt2>
        <a:srgbClr val="C6C2C5"/>
      </a:lt2>
      <a:accent1>
        <a:srgbClr val="002364"/>
      </a:accent1>
      <a:accent2>
        <a:srgbClr val="00B4AA"/>
      </a:accent2>
      <a:accent3>
        <a:srgbClr val="D70064"/>
      </a:accent3>
      <a:accent4>
        <a:srgbClr val="F08100"/>
      </a:accent4>
      <a:accent5>
        <a:srgbClr val="5D2F88"/>
      </a:accent5>
      <a:accent6>
        <a:srgbClr val="78D64B"/>
      </a:accent6>
      <a:hlink>
        <a:srgbClr val="000000"/>
      </a:hlink>
      <a:folHlink>
        <a:srgbClr val="000000"/>
      </a:folHlink>
    </a:clrScheme>
    <a:fontScheme name="Rawline Black - Rawline">
      <a:majorFont>
        <a:latin typeface="Rawline Black"/>
        <a:ea typeface=""/>
        <a:cs typeface=""/>
      </a:majorFont>
      <a:minorFont>
        <a:latin typeface="Rawli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4E450222-9B15-4B6A-80EF-DD9755037C9D}" vid="{E7609036-FBB6-4993-B0C6-5E4043491646}"/>
    </a:ext>
  </a:extLst>
</a:theme>
</file>

<file path=ppt/theme/theme2.xml><?xml version="1.0" encoding="utf-8"?>
<a:theme xmlns:a="http://schemas.openxmlformats.org/drawingml/2006/main" name="CNP_version_verte">
  <a:themeElements>
    <a:clrScheme name="CNP PPT">
      <a:dk1>
        <a:sysClr val="windowText" lastClr="000000"/>
      </a:dk1>
      <a:lt1>
        <a:sysClr val="window" lastClr="FFFFFF"/>
      </a:lt1>
      <a:dk2>
        <a:srgbClr val="C6C2C5"/>
      </a:dk2>
      <a:lt2>
        <a:srgbClr val="C6C2C5"/>
      </a:lt2>
      <a:accent1>
        <a:srgbClr val="002364"/>
      </a:accent1>
      <a:accent2>
        <a:srgbClr val="00B4AA"/>
      </a:accent2>
      <a:accent3>
        <a:srgbClr val="D70064"/>
      </a:accent3>
      <a:accent4>
        <a:srgbClr val="F08100"/>
      </a:accent4>
      <a:accent5>
        <a:srgbClr val="5D2F88"/>
      </a:accent5>
      <a:accent6>
        <a:srgbClr val="78D64B"/>
      </a:accent6>
      <a:hlink>
        <a:srgbClr val="000000"/>
      </a:hlink>
      <a:folHlink>
        <a:srgbClr val="000000"/>
      </a:folHlink>
    </a:clrScheme>
    <a:fontScheme name="Rawline Black - Rawline">
      <a:majorFont>
        <a:latin typeface="Rawline Black"/>
        <a:ea typeface=""/>
        <a:cs typeface=""/>
      </a:majorFont>
      <a:minorFont>
        <a:latin typeface="Rawli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3" id="{D69C049C-B550-4290-AA16-B81DAAD4316D}" vid="{34B3C987-0921-41DE-B8B6-B9388B842A90}"/>
    </a:ext>
  </a:extLst>
</a:theme>
</file>

<file path=ppt/theme/theme3.xml><?xml version="1.0" encoding="utf-8"?>
<a:theme xmlns:a="http://schemas.openxmlformats.org/drawingml/2006/main" name="CNP_version_rose">
  <a:themeElements>
    <a:clrScheme name="CNP PPT">
      <a:dk1>
        <a:sysClr val="windowText" lastClr="000000"/>
      </a:dk1>
      <a:lt1>
        <a:sysClr val="window" lastClr="FFFFFF"/>
      </a:lt1>
      <a:dk2>
        <a:srgbClr val="C6C2C5"/>
      </a:dk2>
      <a:lt2>
        <a:srgbClr val="C6C2C5"/>
      </a:lt2>
      <a:accent1>
        <a:srgbClr val="002364"/>
      </a:accent1>
      <a:accent2>
        <a:srgbClr val="00B4AA"/>
      </a:accent2>
      <a:accent3>
        <a:srgbClr val="D70064"/>
      </a:accent3>
      <a:accent4>
        <a:srgbClr val="F08100"/>
      </a:accent4>
      <a:accent5>
        <a:srgbClr val="5D2F88"/>
      </a:accent5>
      <a:accent6>
        <a:srgbClr val="78D64B"/>
      </a:accent6>
      <a:hlink>
        <a:srgbClr val="000000"/>
      </a:hlink>
      <a:folHlink>
        <a:srgbClr val="000000"/>
      </a:folHlink>
    </a:clrScheme>
    <a:fontScheme name="Rawline Black - Rawline">
      <a:majorFont>
        <a:latin typeface="Rawline Black"/>
        <a:ea typeface=""/>
        <a:cs typeface=""/>
      </a:majorFont>
      <a:minorFont>
        <a:latin typeface="Rawli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3" id="{D69C049C-B550-4290-AA16-B81DAAD4316D}" vid="{180C4930-AEC5-4F16-A45E-7C542B68C707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2431</TotalTime>
  <Words>1934</Words>
  <Application>Microsoft Office PowerPoint</Application>
  <PresentationFormat>Grand écran</PresentationFormat>
  <Paragraphs>553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27</vt:i4>
      </vt:variant>
    </vt:vector>
  </HeadingPairs>
  <TitlesOfParts>
    <vt:vector size="39" baseType="lpstr">
      <vt:lpstr>Arial</vt:lpstr>
      <vt:lpstr>Calibri</vt:lpstr>
      <vt:lpstr>Open Sans</vt:lpstr>
      <vt:lpstr>Rawline</vt:lpstr>
      <vt:lpstr>Rawline (Corps)</vt:lpstr>
      <vt:lpstr>Rawline Black</vt:lpstr>
      <vt:lpstr>Rawline ExtraBold</vt:lpstr>
      <vt:lpstr>Rawline Light</vt:lpstr>
      <vt:lpstr>Wingdings</vt:lpstr>
      <vt:lpstr>Thème1</vt:lpstr>
      <vt:lpstr>CNP_version_verte</vt:lpstr>
      <vt:lpstr>CNP_version_rose</vt:lpstr>
      <vt:lpstr>Titrisation  des risques automobiles</vt:lpstr>
      <vt:lpstr>Sommaire</vt:lpstr>
      <vt:lpstr>01</vt:lpstr>
      <vt:lpstr>Introduction</vt:lpstr>
      <vt:lpstr>Introduction</vt:lpstr>
      <vt:lpstr>Introduction</vt:lpstr>
      <vt:lpstr>02</vt:lpstr>
      <vt:lpstr>Le mécanisme de la titrisation automobile</vt:lpstr>
      <vt:lpstr>Le mécanisme de la titrisation automobile</vt:lpstr>
      <vt:lpstr>03</vt:lpstr>
      <vt:lpstr>Exemple de titrisation : AXA 2007</vt:lpstr>
      <vt:lpstr>Exemple de titrisation : AXA 2007</vt:lpstr>
      <vt:lpstr>Exemple de titrisation : AXA 2007</vt:lpstr>
      <vt:lpstr>Exemple de titrisation : AXA 2007</vt:lpstr>
      <vt:lpstr>04</vt:lpstr>
      <vt:lpstr>Bilan</vt:lpstr>
      <vt:lpstr>Bilan</vt:lpstr>
      <vt:lpstr>05</vt:lpstr>
      <vt:lpstr>Conclusion</vt:lpstr>
      <vt:lpstr>06</vt:lpstr>
      <vt:lpstr>Bibliographie</vt:lpstr>
      <vt:lpstr>07</vt:lpstr>
      <vt:lpstr>Annexe</vt:lpstr>
      <vt:lpstr>Annexe</vt:lpstr>
      <vt:lpstr>Annexe</vt:lpstr>
      <vt:lpstr>Annexe</vt:lpstr>
      <vt:lpstr>Annexe</vt:lpstr>
    </vt:vector>
  </TitlesOfParts>
  <Company>CNP Assurances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GENTON Maximilien</dc:creator>
  <cp:lastModifiedBy>Maximilien GENTON</cp:lastModifiedBy>
  <cp:revision>97</cp:revision>
  <dcterms:created xsi:type="dcterms:W3CDTF">2022-06-27T07:45:05Z</dcterms:created>
  <dcterms:modified xsi:type="dcterms:W3CDTF">2023-12-14T00:18:43Z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9b4fdc8-09b3-4311-8f77-000164ee6eab_Enabled">
    <vt:lpwstr>true</vt:lpwstr>
  </property>
  <property fmtid="{D5CDD505-2E9C-101B-9397-08002B2CF9AE}" pid="3" name="MSIP_Label_d9b4fdc8-09b3-4311-8f77-000164ee6eab_SetDate">
    <vt:lpwstr>2022-06-27T07:45:05Z</vt:lpwstr>
  </property>
  <property fmtid="{D5CDD505-2E9C-101B-9397-08002B2CF9AE}" pid="4" name="MSIP_Label_d9b4fdc8-09b3-4311-8f77-000164ee6eab_Method">
    <vt:lpwstr>Standard</vt:lpwstr>
  </property>
  <property fmtid="{D5CDD505-2E9C-101B-9397-08002B2CF9AE}" pid="5" name="MSIP_Label_d9b4fdc8-09b3-4311-8f77-000164ee6eab_Name">
    <vt:lpwstr>Interne</vt:lpwstr>
  </property>
  <property fmtid="{D5CDD505-2E9C-101B-9397-08002B2CF9AE}" pid="6" name="MSIP_Label_d9b4fdc8-09b3-4311-8f77-000164ee6eab_SiteId">
    <vt:lpwstr>fab7e728-037c-497d-9a94-644655015ab8</vt:lpwstr>
  </property>
  <property fmtid="{D5CDD505-2E9C-101B-9397-08002B2CF9AE}" pid="7" name="MSIP_Label_d9b4fdc8-09b3-4311-8f77-000164ee6eab_ActionId">
    <vt:lpwstr>97d75b63-2890-43f3-a94c-b8ffb369d8d8</vt:lpwstr>
  </property>
  <property fmtid="{D5CDD505-2E9C-101B-9397-08002B2CF9AE}" pid="8" name="MSIP_Label_d9b4fdc8-09b3-4311-8f77-000164ee6eab_ContentBits">
    <vt:lpwstr>0</vt:lpwstr>
  </property>
</Properties>
</file>