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0"/>
  </p:notesMasterIdLst>
  <p:sldIdLst>
    <p:sldId id="280" r:id="rId2"/>
    <p:sldId id="278" r:id="rId3"/>
    <p:sldId id="257" r:id="rId4"/>
    <p:sldId id="1781" r:id="rId5"/>
    <p:sldId id="1707" r:id="rId6"/>
    <p:sldId id="1783" r:id="rId7"/>
    <p:sldId id="1784" r:id="rId8"/>
    <p:sldId id="1790" r:id="rId9"/>
    <p:sldId id="1785" r:id="rId10"/>
    <p:sldId id="1786" r:id="rId11"/>
    <p:sldId id="1791" r:id="rId12"/>
    <p:sldId id="1788" r:id="rId13"/>
    <p:sldId id="1789" r:id="rId14"/>
    <p:sldId id="261" r:id="rId15"/>
    <p:sldId id="264" r:id="rId16"/>
    <p:sldId id="262" r:id="rId17"/>
    <p:sldId id="279"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6481" autoAdjust="0"/>
  </p:normalViewPr>
  <p:slideViewPr>
    <p:cSldViewPr snapToGrid="0">
      <p:cViewPr>
        <p:scale>
          <a:sx n="88" d="100"/>
          <a:sy n="88" d="100"/>
        </p:scale>
        <p:origin x="416" y="528"/>
      </p:cViewPr>
      <p:guideLst/>
    </p:cSldViewPr>
  </p:slideViewPr>
  <p:outlineViewPr>
    <p:cViewPr>
      <p:scale>
        <a:sx n="33" d="100"/>
        <a:sy n="33" d="100"/>
      </p:scale>
      <p:origin x="0" y="-3775"/>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F609B-DCB0-4EB4-8C1A-262310F8CCC3}" type="datetimeFigureOut">
              <a:rPr lang="en-GB" smtClean="0"/>
              <a:t>06/12/2023</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AA9F4F-EEF7-43D8-AC06-65F4EC4269FD}" type="slidenum">
              <a:rPr lang="en-GB" smtClean="0"/>
              <a:t>‹N°›</a:t>
            </a:fld>
            <a:endParaRPr lang="en-GB"/>
          </a:p>
        </p:txBody>
      </p:sp>
    </p:spTree>
    <p:extLst>
      <p:ext uri="{BB962C8B-B14F-4D97-AF65-F5344CB8AC3E}">
        <p14:creationId xmlns:p14="http://schemas.microsoft.com/office/powerpoint/2010/main" val="2094110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4AA9F4F-EEF7-43D8-AC06-65F4EC4269FD}" type="slidenum">
              <a:rPr lang="en-GB" smtClean="0"/>
              <a:t>1</a:t>
            </a:fld>
            <a:endParaRPr lang="en-GB"/>
          </a:p>
        </p:txBody>
      </p:sp>
    </p:spTree>
    <p:extLst>
      <p:ext uri="{BB962C8B-B14F-4D97-AF65-F5344CB8AC3E}">
        <p14:creationId xmlns:p14="http://schemas.microsoft.com/office/powerpoint/2010/main" val="242981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4AA9F4F-EEF7-43D8-AC06-65F4EC4269FD}" type="slidenum">
              <a:rPr lang="en-GB" smtClean="0"/>
              <a:t>18</a:t>
            </a:fld>
            <a:endParaRPr lang="en-GB"/>
          </a:p>
        </p:txBody>
      </p:sp>
    </p:spTree>
    <p:extLst>
      <p:ext uri="{BB962C8B-B14F-4D97-AF65-F5344CB8AC3E}">
        <p14:creationId xmlns:p14="http://schemas.microsoft.com/office/powerpoint/2010/main" val="3873308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0" dirty="0">
                <a:solidFill>
                  <a:srgbClr val="000000"/>
                </a:solidFill>
                <a:latin typeface="Calibri"/>
              </a:rPr>
              <a:t>- Le </a:t>
            </a:r>
            <a:r>
              <a:rPr lang="fr-FR" sz="1200" b="1" kern="0" dirty="0">
                <a:solidFill>
                  <a:srgbClr val="000000"/>
                </a:solidFill>
                <a:latin typeface="Calibri"/>
              </a:rPr>
              <a:t>risque de durabilité </a:t>
            </a:r>
            <a:r>
              <a:rPr lang="fr-FR" sz="1200" kern="0" dirty="0">
                <a:solidFill>
                  <a:srgbClr val="000000"/>
                </a:solidFill>
                <a:latin typeface="Calibri"/>
              </a:rPr>
              <a:t>correspond au risque qui résulterait d’événements environnementaux, sociétaux ou de gouvernance qui pourrait avoir un impact sur la valeur d’un investissement. Il s’agit d’un risque dont les impacts en cas de survenance seraient durables dans le temps.</a:t>
            </a:r>
            <a:br>
              <a:rPr lang="fr-FR" sz="1200" kern="0" dirty="0">
                <a:solidFill>
                  <a:srgbClr val="000000"/>
                </a:solidFill>
                <a:latin typeface="Calibri"/>
              </a:rPr>
            </a:br>
            <a:r>
              <a:rPr lang="fr-FR" sz="1200" kern="0" dirty="0">
                <a:solidFill>
                  <a:srgbClr val="000000"/>
                </a:solidFill>
                <a:latin typeface="Calibri"/>
              </a:rPr>
              <a:t>Ex : environnementaux (</a:t>
            </a:r>
            <a:r>
              <a:rPr lang="fr-FR" sz="1800" b="0" dirty="0" err="1">
                <a:solidFill>
                  <a:srgbClr val="727A84"/>
                </a:solidFill>
                <a:effectLst/>
                <a:latin typeface="DagnyWebW03"/>
              </a:rPr>
              <a:t>conséquences</a:t>
            </a:r>
            <a:r>
              <a:rPr lang="fr-FR" sz="1800" b="0" dirty="0">
                <a:solidFill>
                  <a:srgbClr val="727A84"/>
                </a:solidFill>
                <a:effectLst/>
                <a:latin typeface="DagnyWebW03"/>
              </a:rPr>
              <a:t> du changement climatique, de la perte de biodiversité) </a:t>
            </a:r>
            <a:br>
              <a:rPr lang="fr-FR" sz="1800" b="0" dirty="0">
                <a:solidFill>
                  <a:srgbClr val="727A84"/>
                </a:solidFill>
                <a:effectLst/>
                <a:latin typeface="DagnyWebW03"/>
              </a:rPr>
            </a:br>
            <a:r>
              <a:rPr lang="fr-FR" sz="1800" b="0" dirty="0">
                <a:solidFill>
                  <a:srgbClr val="727A84"/>
                </a:solidFill>
                <a:effectLst/>
                <a:latin typeface="DagnyWebW03"/>
              </a:rPr>
              <a:t>sociaux : questions relatives à l’</a:t>
            </a:r>
            <a:r>
              <a:rPr lang="fr-FR" sz="1800" b="0" dirty="0" err="1">
                <a:solidFill>
                  <a:srgbClr val="727A84"/>
                </a:solidFill>
                <a:effectLst/>
                <a:latin typeface="DagnyWebW03"/>
              </a:rPr>
              <a:t>égalite</a:t>
            </a:r>
            <a:r>
              <a:rPr lang="fr-FR" sz="1800" b="0" dirty="0">
                <a:solidFill>
                  <a:srgbClr val="727A84"/>
                </a:solidFill>
                <a:effectLst/>
                <a:latin typeface="DagnyWebW03"/>
              </a:rPr>
              <a:t>́ des sexes, aux politiques de </a:t>
            </a:r>
            <a:r>
              <a:rPr lang="fr-FR" sz="1800" b="0" dirty="0" err="1">
                <a:solidFill>
                  <a:srgbClr val="727A84"/>
                </a:solidFill>
                <a:effectLst/>
                <a:latin typeface="DagnyWebW03"/>
              </a:rPr>
              <a:t>rémunération</a:t>
            </a:r>
            <a:r>
              <a:rPr lang="fr-FR" sz="1800" b="0" dirty="0">
                <a:solidFill>
                  <a:srgbClr val="727A84"/>
                </a:solidFill>
                <a:effectLst/>
                <a:latin typeface="DagnyWebW03"/>
              </a:rPr>
              <a:t>, à la santé, à la </a:t>
            </a:r>
            <a:r>
              <a:rPr lang="fr-FR" sz="1800" b="0" dirty="0" err="1">
                <a:solidFill>
                  <a:srgbClr val="727A84"/>
                </a:solidFill>
                <a:effectLst/>
                <a:latin typeface="DagnyWebW03"/>
              </a:rPr>
              <a:t>sécurite</a:t>
            </a:r>
            <a:r>
              <a:rPr lang="fr-FR" sz="1800" b="0" dirty="0">
                <a:solidFill>
                  <a:srgbClr val="727A84"/>
                </a:solidFill>
                <a:effectLst/>
                <a:latin typeface="DagnyWebW03"/>
              </a:rPr>
              <a:t>́ et aux risques </a:t>
            </a:r>
            <a:r>
              <a:rPr lang="fr-FR" sz="1800" b="0" dirty="0" err="1">
                <a:solidFill>
                  <a:srgbClr val="727A84"/>
                </a:solidFill>
                <a:effectLst/>
                <a:latin typeface="DagnyWebW03"/>
              </a:rPr>
              <a:t>liés</a:t>
            </a:r>
            <a:r>
              <a:rPr lang="fr-FR" sz="1800" b="0" dirty="0">
                <a:solidFill>
                  <a:srgbClr val="727A84"/>
                </a:solidFill>
                <a:effectLst/>
                <a:latin typeface="DagnyWebW03"/>
              </a:rPr>
              <a:t> aux conditions de travail impactent la dimension sociale. </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Gouv : </a:t>
            </a:r>
            <a:r>
              <a:rPr lang="fr-FR" sz="1800" b="0" dirty="0" err="1">
                <a:solidFill>
                  <a:srgbClr val="727A84"/>
                </a:solidFill>
                <a:effectLst/>
                <a:latin typeface="DagnyWebW03"/>
              </a:rPr>
              <a:t>défaut</a:t>
            </a:r>
            <a:r>
              <a:rPr lang="fr-FR" sz="1800" b="0" dirty="0">
                <a:solidFill>
                  <a:srgbClr val="727A84"/>
                </a:solidFill>
                <a:effectLst/>
                <a:latin typeface="DagnyWebW03"/>
              </a:rPr>
              <a:t> de surveillance de l’entreprise ou du manque d’incitation de la direction de la </a:t>
            </a:r>
            <a:r>
              <a:rPr lang="fr-FR" sz="1800" b="0" dirty="0" err="1">
                <a:solidFill>
                  <a:srgbClr val="727A84"/>
                </a:solidFill>
                <a:effectLst/>
                <a:latin typeface="DagnyWebW03"/>
              </a:rPr>
              <a:t>sociéte</a:t>
            </a:r>
            <a:r>
              <a:rPr lang="fr-FR" sz="1800" b="0" dirty="0">
                <a:solidFill>
                  <a:srgbClr val="727A84"/>
                </a:solidFill>
                <a:effectLst/>
                <a:latin typeface="DagnyWebW03"/>
              </a:rPr>
              <a:t>́ à respecter des normes de gouvernance </a:t>
            </a:r>
            <a:r>
              <a:rPr lang="fr-FR" sz="1800" b="0" dirty="0" err="1">
                <a:solidFill>
                  <a:srgbClr val="727A84"/>
                </a:solidFill>
                <a:effectLst/>
                <a:latin typeface="DagnyWebW03"/>
              </a:rPr>
              <a:t>élevées</a:t>
            </a:r>
            <a:r>
              <a:rPr lang="fr-FR" sz="1800" b="0" dirty="0">
                <a:solidFill>
                  <a:srgbClr val="727A84"/>
                </a:solidFill>
                <a:effectLst/>
                <a:latin typeface="DagnyWebW03"/>
              </a:rPr>
              <a:t> </a:t>
            </a: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0" dirty="0">
              <a:solidFill>
                <a:srgbClr val="000000"/>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0" dirty="0">
              <a:solidFill>
                <a:srgbClr val="000000"/>
              </a:solidFill>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 </a:t>
            </a:r>
            <a:r>
              <a:rPr lang="fr-FR" sz="1200" b="0" i="0" u="none" strike="noStrike" kern="0" cap="none" spc="0" baseline="0" dirty="0">
                <a:solidFill>
                  <a:srgbClr val="000000"/>
                </a:solidFill>
                <a:uFillTx/>
                <a:latin typeface="Calibri"/>
              </a:rPr>
              <a:t>Il y a moins d’un an, la Commission Européenne a officialisé l’introduction du risque de durabilité dans plusieurs règlementations majeures et plus particulièrement dans </a:t>
            </a:r>
            <a:r>
              <a:rPr lang="fr-FR" sz="1200" b="1" i="0" u="none" strike="noStrike" kern="0" cap="none" spc="0" baseline="0" dirty="0">
                <a:solidFill>
                  <a:srgbClr val="000000"/>
                </a:solidFill>
                <a:uFillTx/>
                <a:latin typeface="Calibri"/>
              </a:rPr>
              <a:t>Solvabilité 2</a:t>
            </a:r>
            <a:r>
              <a:rPr lang="fr-FR" sz="1200" b="0" i="0" u="none" strike="noStrike" kern="0" cap="none" spc="0" baseline="0" dirty="0">
                <a:solidFill>
                  <a:srgbClr val="000000"/>
                </a:solidFill>
                <a:uFillTx/>
                <a:latin typeface="Calibri"/>
              </a:rPr>
              <a:t> à partir du 2 août 2022. </a:t>
            </a:r>
            <a:br>
              <a:rPr lang="fr-FR" sz="1200" b="0" i="0" u="none" strike="noStrike" kern="0" cap="none" spc="0" baseline="0" dirty="0">
                <a:solidFill>
                  <a:srgbClr val="000000"/>
                </a:solidFill>
                <a:uFillTx/>
                <a:latin typeface="Calibri"/>
              </a:rPr>
            </a:br>
            <a:r>
              <a:rPr lang="fr-FR" dirty="0"/>
              <a:t>L’acte délégué </a:t>
            </a:r>
            <a:r>
              <a:rPr lang="fr-FR" i="1" dirty="0"/>
              <a:t>ESG Solvency 2 </a:t>
            </a:r>
            <a:r>
              <a:rPr lang="fr-FR" dirty="0"/>
              <a:t>oblige ainsi les organismes d’assurance à intégrer ce risque dans plusieurs outils de calcul de risque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u="none" strike="noStrike" kern="0" cap="none" spc="0" baseline="0" dirty="0">
              <a:solidFill>
                <a:srgbClr val="000000"/>
              </a:solidFill>
              <a:uFillTx/>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i="0" u="none" strike="noStrike" kern="0" cap="none" spc="0" baseline="0" dirty="0">
              <a:solidFill>
                <a:srgbClr val="000000"/>
              </a:solidFill>
              <a:uFillTx/>
              <a:latin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u="none" strike="noStrike" kern="0" cap="none" spc="0" baseline="0" dirty="0">
                <a:solidFill>
                  <a:srgbClr val="000000"/>
                </a:solidFill>
                <a:uFillTx/>
                <a:latin typeface="Calibri"/>
              </a:rPr>
              <a:t>- L’ACPR procèdera à différents audits en vérifiant que certains des actifs de la compagnie ont un impact sur l’environnement et qu’ils ont bien intégré le risque comme annoncé précédemment.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0" dirty="0">
              <a:solidFill>
                <a:srgbClr val="000000"/>
              </a:solidFill>
              <a:latin typeface="Calibri"/>
            </a:endParaRPr>
          </a:p>
          <a:p>
            <a:endParaRPr lang="fr-FR" dirty="0"/>
          </a:p>
        </p:txBody>
      </p:sp>
      <p:sp>
        <p:nvSpPr>
          <p:cNvPr id="4" name="Espace réservé du numéro de diapositive 3"/>
          <p:cNvSpPr>
            <a:spLocks noGrp="1"/>
          </p:cNvSpPr>
          <p:nvPr>
            <p:ph type="sldNum" sz="quarter" idx="5"/>
          </p:nvPr>
        </p:nvSpPr>
        <p:spPr/>
        <p:txBody>
          <a:bodyPr/>
          <a:lstStyle/>
          <a:p>
            <a:fld id="{14AA9F4F-EEF7-43D8-AC06-65F4EC4269FD}" type="slidenum">
              <a:rPr lang="en-GB" smtClean="0"/>
              <a:t>3</a:t>
            </a:fld>
            <a:endParaRPr lang="en-GB"/>
          </a:p>
        </p:txBody>
      </p:sp>
    </p:spTree>
    <p:extLst>
      <p:ext uri="{BB962C8B-B14F-4D97-AF65-F5344CB8AC3E}">
        <p14:creationId xmlns:p14="http://schemas.microsoft.com/office/powerpoint/2010/main" val="3307558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0" dirty="0">
              <a:solidFill>
                <a:srgbClr val="000000"/>
              </a:solidFill>
              <a:latin typeface="Calibri"/>
            </a:endParaRPr>
          </a:p>
          <a:p>
            <a:endParaRPr lang="fr-FR" dirty="0"/>
          </a:p>
        </p:txBody>
      </p:sp>
      <p:sp>
        <p:nvSpPr>
          <p:cNvPr id="4" name="Espace réservé du numéro de diapositive 3"/>
          <p:cNvSpPr>
            <a:spLocks noGrp="1"/>
          </p:cNvSpPr>
          <p:nvPr>
            <p:ph type="sldNum" sz="quarter" idx="5"/>
          </p:nvPr>
        </p:nvSpPr>
        <p:spPr/>
        <p:txBody>
          <a:bodyPr/>
          <a:lstStyle/>
          <a:p>
            <a:fld id="{14AA9F4F-EEF7-43D8-AC06-65F4EC4269FD}" type="slidenum">
              <a:rPr lang="en-GB" smtClean="0"/>
              <a:t>4</a:t>
            </a:fld>
            <a:endParaRPr lang="en-GB"/>
          </a:p>
        </p:txBody>
      </p:sp>
    </p:spTree>
    <p:extLst>
      <p:ext uri="{BB962C8B-B14F-4D97-AF65-F5344CB8AC3E}">
        <p14:creationId xmlns:p14="http://schemas.microsoft.com/office/powerpoint/2010/main" val="724175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000" b="0" i="0" u="none" strike="noStrike" kern="0" cap="none" spc="0" baseline="0" dirty="0">
              <a:solidFill>
                <a:srgbClr val="000000"/>
              </a:solidFill>
              <a:uFillTx/>
              <a:latin typeface="+mj-lt"/>
            </a:endParaRPr>
          </a:p>
          <a:p>
            <a:pPr marL="285750" marR="0" lvl="0" indent="-285750" algn="just" defTabSz="914400" rtl="0" fontAlgn="auto" hangingPunct="1">
              <a:lnSpc>
                <a:spcPct val="100000"/>
              </a:lnSpc>
              <a:spcBef>
                <a:spcPts val="0"/>
              </a:spcBef>
              <a:spcAft>
                <a:spcPts val="0"/>
              </a:spcAft>
              <a:buSzPct val="100000"/>
              <a:buFont typeface="Wingdings" pitchFamily="2" charset="2"/>
              <a:buChar char="Ø"/>
              <a:tabLst/>
              <a:defRPr sz="1800" b="0" i="0" u="none" strike="noStrike" kern="0" cap="none" spc="0" baseline="0">
                <a:solidFill>
                  <a:srgbClr val="000000"/>
                </a:solidFill>
                <a:uFillTx/>
              </a:defRPr>
            </a:pPr>
            <a:r>
              <a:rPr lang="fr-FR" sz="1200" kern="0" dirty="0">
                <a:solidFill>
                  <a:srgbClr val="000000"/>
                </a:solidFill>
                <a:latin typeface="+mj-lt"/>
              </a:rPr>
              <a:t>Comme tout actif financier, les actifs ESG procurent, au delà des préoccupations environnementales, un rendement.</a:t>
            </a:r>
          </a:p>
          <a:p>
            <a:pPr marL="285750" marR="0" lvl="0" indent="-285750" algn="just" defTabSz="914400" rtl="0" fontAlgn="auto" hangingPunct="1">
              <a:lnSpc>
                <a:spcPct val="100000"/>
              </a:lnSpc>
              <a:spcBef>
                <a:spcPts val="0"/>
              </a:spcBef>
              <a:spcAft>
                <a:spcPts val="0"/>
              </a:spcAft>
              <a:buSzPct val="100000"/>
              <a:buFont typeface="Wingdings" pitchFamily="2" charset="2"/>
              <a:buChar char="Ø"/>
              <a:tabLst/>
              <a:defRPr sz="1800" b="0" i="0" u="none" strike="noStrike" kern="0" cap="none" spc="0" baseline="0">
                <a:solidFill>
                  <a:srgbClr val="000000"/>
                </a:solidFill>
                <a:uFillTx/>
              </a:defRPr>
            </a:pPr>
            <a:endParaRPr lang="fr-FR" sz="1200" b="0" i="0" u="none" strike="noStrike" kern="0" cap="none" spc="0" baseline="0" dirty="0">
              <a:solidFill>
                <a:srgbClr val="000000"/>
              </a:solidFill>
              <a:uFillTx/>
              <a:latin typeface="+mj-lt"/>
            </a:endParaRPr>
          </a:p>
          <a:p>
            <a:pPr marL="285750" marR="0" lvl="0" indent="-285750" algn="just" defTabSz="914400" rtl="0" fontAlgn="auto" hangingPunct="1">
              <a:lnSpc>
                <a:spcPct val="100000"/>
              </a:lnSpc>
              <a:spcBef>
                <a:spcPts val="0"/>
              </a:spcBef>
              <a:spcAft>
                <a:spcPts val="0"/>
              </a:spcAft>
              <a:buSzPct val="100000"/>
              <a:buFont typeface="Wingdings" pitchFamily="2" charset="2"/>
              <a:buChar char="Ø"/>
              <a:tabLst/>
              <a:defRPr sz="1800" b="0" i="0" u="none" strike="noStrike" kern="0" cap="none" spc="0" baseline="0">
                <a:solidFill>
                  <a:srgbClr val="000000"/>
                </a:solidFill>
                <a:uFillTx/>
              </a:defRPr>
            </a:pPr>
            <a:r>
              <a:rPr lang="fr-FR" sz="1200" b="0" i="0" u="none" strike="noStrike" kern="0" cap="none" spc="0" baseline="0" dirty="0">
                <a:solidFill>
                  <a:srgbClr val="000000"/>
                </a:solidFill>
                <a:uFillTx/>
                <a:latin typeface="+mj-lt"/>
              </a:rPr>
              <a:t>En effet, d’après </a:t>
            </a:r>
            <a:r>
              <a:rPr lang="fr-FR" sz="1200" kern="0" dirty="0">
                <a:solidFill>
                  <a:srgbClr val="000000"/>
                </a:solidFill>
                <a:latin typeface="+mj-lt"/>
              </a:rPr>
              <a:t>l’« </a:t>
            </a:r>
            <a:r>
              <a:rPr lang="fr-FR" sz="1200" kern="0" dirty="0" err="1">
                <a:solidFill>
                  <a:srgbClr val="000000"/>
                </a:solidFill>
                <a:latin typeface="+mj-lt"/>
              </a:rPr>
              <a:t>Institutional</a:t>
            </a:r>
            <a:r>
              <a:rPr lang="fr-FR" sz="1200" kern="0" dirty="0">
                <a:solidFill>
                  <a:srgbClr val="000000"/>
                </a:solidFill>
                <a:latin typeface="+mj-lt"/>
              </a:rPr>
              <a:t> Asset Manager », l</a:t>
            </a:r>
            <a:r>
              <a:rPr lang="fr-FR" sz="1200" b="0" i="0" u="none" strike="noStrike" kern="0" cap="none" spc="0" baseline="0" dirty="0">
                <a:solidFill>
                  <a:srgbClr val="000000"/>
                </a:solidFill>
                <a:uFillTx/>
                <a:latin typeface="+mj-lt"/>
              </a:rPr>
              <a:t>es investisseurs sont prêts à investir sur des obligations durables, plus chères (en raison notamment du </a:t>
            </a:r>
            <a:r>
              <a:rPr lang="fr-FR" sz="1200" b="0" i="0" u="none" strike="noStrike" kern="0" cap="none" spc="0" baseline="0" dirty="0" err="1">
                <a:solidFill>
                  <a:srgbClr val="000000"/>
                </a:solidFill>
                <a:uFillTx/>
                <a:latin typeface="+mj-lt"/>
              </a:rPr>
              <a:t>reporting</a:t>
            </a:r>
            <a:r>
              <a:rPr lang="fr-FR" sz="1200" b="0" i="0" u="none" strike="noStrike" kern="0" cap="none" spc="0" baseline="0" dirty="0">
                <a:solidFill>
                  <a:srgbClr val="000000"/>
                </a:solidFill>
                <a:uFillTx/>
                <a:latin typeface="+mj-lt"/>
              </a:rPr>
              <a:t> et des contrôles indépendants) que des obligations classiques et octroyant des </a:t>
            </a:r>
            <a:r>
              <a:rPr lang="fr-FR" sz="1200" kern="0" dirty="0">
                <a:solidFill>
                  <a:srgbClr val="000000"/>
                </a:solidFill>
                <a:latin typeface="+mj-lt"/>
              </a:rPr>
              <a:t>rendements légèrement moins élevés.</a:t>
            </a:r>
          </a:p>
          <a:p>
            <a:pPr marL="285750" marR="0" lvl="0" indent="-285750" algn="just" defTabSz="914400" rtl="0" fontAlgn="auto" hangingPunct="1">
              <a:lnSpc>
                <a:spcPct val="100000"/>
              </a:lnSpc>
              <a:spcBef>
                <a:spcPts val="0"/>
              </a:spcBef>
              <a:spcAft>
                <a:spcPts val="0"/>
              </a:spcAft>
              <a:buSzPct val="100000"/>
              <a:buFont typeface="Wingdings" pitchFamily="2" charset="2"/>
              <a:buChar char="Ø"/>
              <a:tabLst/>
              <a:defRPr sz="1800" b="0" i="0" u="none" strike="noStrike" kern="0" cap="none" spc="0" baseline="0">
                <a:solidFill>
                  <a:srgbClr val="000000"/>
                </a:solidFill>
                <a:uFillTx/>
              </a:defRPr>
            </a:pPr>
            <a:endParaRPr lang="fr-FR" sz="1200" kern="0" dirty="0">
              <a:solidFill>
                <a:srgbClr val="000000"/>
              </a:solidFill>
              <a:latin typeface="+mj-lt"/>
            </a:endParaRPr>
          </a:p>
          <a:p>
            <a:pPr marL="285750" marR="0" lvl="0" indent="-285750" algn="just" defTabSz="914400" rtl="0" fontAlgn="auto" hangingPunct="1">
              <a:lnSpc>
                <a:spcPct val="100000"/>
              </a:lnSpc>
              <a:spcBef>
                <a:spcPts val="0"/>
              </a:spcBef>
              <a:spcAft>
                <a:spcPts val="0"/>
              </a:spcAft>
              <a:buSzPct val="100000"/>
              <a:buFont typeface="Wingdings" pitchFamily="2" charset="2"/>
              <a:buChar char="Ø"/>
              <a:tabLst/>
              <a:defRPr sz="1800" b="0" i="0" u="none" strike="noStrike" kern="0" cap="none" spc="0" baseline="0">
                <a:solidFill>
                  <a:srgbClr val="000000"/>
                </a:solidFill>
                <a:uFillTx/>
              </a:defRPr>
            </a:pPr>
            <a:r>
              <a:rPr lang="fr-FR" sz="1200" kern="0" dirty="0">
                <a:solidFill>
                  <a:srgbClr val="000000"/>
                </a:solidFill>
                <a:latin typeface="+mj-lt"/>
              </a:rPr>
              <a:t>La question des engagements de l’assureur se pose donc du fait des rendements financiers moins élevés dont il va bénéficier pour les honorer.</a:t>
            </a:r>
          </a:p>
          <a:p>
            <a:endParaRPr lang="fr-FR" dirty="0"/>
          </a:p>
        </p:txBody>
      </p:sp>
      <p:sp>
        <p:nvSpPr>
          <p:cNvPr id="4" name="Espace réservé du numéro de diapositive 3"/>
          <p:cNvSpPr>
            <a:spLocks noGrp="1"/>
          </p:cNvSpPr>
          <p:nvPr>
            <p:ph type="sldNum" sz="quarter" idx="5"/>
          </p:nvPr>
        </p:nvSpPr>
        <p:spPr/>
        <p:txBody>
          <a:bodyPr/>
          <a:lstStyle/>
          <a:p>
            <a:fld id="{14AA9F4F-EEF7-43D8-AC06-65F4EC4269FD}" type="slidenum">
              <a:rPr lang="en-GB" smtClean="0"/>
              <a:t>5</a:t>
            </a:fld>
            <a:endParaRPr lang="en-GB"/>
          </a:p>
        </p:txBody>
      </p:sp>
    </p:spTree>
    <p:extLst>
      <p:ext uri="{BB962C8B-B14F-4D97-AF65-F5344CB8AC3E}">
        <p14:creationId xmlns:p14="http://schemas.microsoft.com/office/powerpoint/2010/main" val="4275148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0" dirty="0">
              <a:solidFill>
                <a:srgbClr val="000000"/>
              </a:solidFill>
              <a:latin typeface="Calibri"/>
            </a:endParaRPr>
          </a:p>
          <a:p>
            <a:endParaRPr lang="fr-FR" dirty="0"/>
          </a:p>
        </p:txBody>
      </p:sp>
      <p:sp>
        <p:nvSpPr>
          <p:cNvPr id="4" name="Espace réservé du numéro de diapositive 3"/>
          <p:cNvSpPr>
            <a:spLocks noGrp="1"/>
          </p:cNvSpPr>
          <p:nvPr>
            <p:ph type="sldNum" sz="quarter" idx="5"/>
          </p:nvPr>
        </p:nvSpPr>
        <p:spPr/>
        <p:txBody>
          <a:bodyPr/>
          <a:lstStyle/>
          <a:p>
            <a:fld id="{14AA9F4F-EEF7-43D8-AC06-65F4EC4269FD}" type="slidenum">
              <a:rPr lang="en-GB" smtClean="0"/>
              <a:t>8</a:t>
            </a:fld>
            <a:endParaRPr lang="en-GB"/>
          </a:p>
        </p:txBody>
      </p:sp>
    </p:spTree>
    <p:extLst>
      <p:ext uri="{BB962C8B-B14F-4D97-AF65-F5344CB8AC3E}">
        <p14:creationId xmlns:p14="http://schemas.microsoft.com/office/powerpoint/2010/main" val="2257334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4AA9F4F-EEF7-43D8-AC06-65F4EC4269FD}" type="slidenum">
              <a:rPr lang="en-GB" smtClean="0"/>
              <a:t>9</a:t>
            </a:fld>
            <a:endParaRPr lang="en-GB"/>
          </a:p>
        </p:txBody>
      </p:sp>
    </p:spTree>
    <p:extLst>
      <p:ext uri="{BB962C8B-B14F-4D97-AF65-F5344CB8AC3E}">
        <p14:creationId xmlns:p14="http://schemas.microsoft.com/office/powerpoint/2010/main" val="2965258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indent="0">
              <a:buNone/>
            </a:pPr>
            <a:r>
              <a:rPr lang="fr-FR" dirty="0"/>
              <a:t>-Nombre de cas de greenwashing en hausse de 70% les 12 derniers mois par rapport aux 12 mois précédents </a:t>
            </a:r>
          </a:p>
          <a:p>
            <a:pPr marL="0" indent="0">
              <a:buNone/>
            </a:pPr>
            <a:r>
              <a:rPr lang="fr-FR" dirty="0">
                <a:latin typeface="Calibri" panose="020F0502020204030204" pitchFamily="34" charset="0"/>
                <a:ea typeface="Calibri" panose="020F0502020204030204" pitchFamily="34" charset="0"/>
                <a:cs typeface="Times New Roman" panose="02020603050405020304" pitchFamily="18" charset="0"/>
              </a:rPr>
              <a:t>- Sur 148 cas de greenwashing enregistré par </a:t>
            </a:r>
            <a:r>
              <a:rPr lang="fr-FR" dirty="0" err="1">
                <a:latin typeface="Calibri" panose="020F0502020204030204" pitchFamily="34" charset="0"/>
                <a:ea typeface="Calibri" panose="020F0502020204030204" pitchFamily="34" charset="0"/>
                <a:cs typeface="Times New Roman" panose="02020603050405020304" pitchFamily="18" charset="0"/>
              </a:rPr>
              <a:t>RepRisk</a:t>
            </a:r>
            <a:r>
              <a:rPr lang="fr-FR" dirty="0">
                <a:latin typeface="Calibri" panose="020F0502020204030204" pitchFamily="34" charset="0"/>
                <a:ea typeface="Calibri" panose="020F0502020204030204" pitchFamily="34" charset="0"/>
                <a:cs typeface="Times New Roman" panose="02020603050405020304" pitchFamily="18" charset="0"/>
              </a:rPr>
              <a:t> entre octobre 2022 et septembre 2023, 106 concernaient des institutions financières européennes</a:t>
            </a:r>
          </a:p>
          <a:p>
            <a:pPr marL="0" indent="0">
              <a:buNone/>
            </a:pPr>
            <a:r>
              <a:rPr lang="fr-FR" dirty="0">
                <a:latin typeface="Calibri" panose="020F0502020204030204" pitchFamily="34" charset="0"/>
                <a:ea typeface="Calibri" panose="020F0502020204030204" pitchFamily="34" charset="0"/>
                <a:cs typeface="Times New Roman" panose="02020603050405020304" pitchFamily="18" charset="0"/>
              </a:rPr>
              <a:t>- Juin 2023, les organismes de surveillances de l’UE </a:t>
            </a:r>
            <a:r>
              <a:rPr lang="fr-FR" dirty="0">
                <a:effectLst/>
                <a:latin typeface="Calibri" panose="020F0502020204030204" pitchFamily="34" charset="0"/>
                <a:ea typeface="Calibri" panose="020F0502020204030204" pitchFamily="34" charset="0"/>
                <a:cs typeface="Times New Roman" panose="02020603050405020304" pitchFamily="18" charset="0"/>
              </a:rPr>
              <a:t>En juin 2023, les organismes de surveillance de l'Union européenne (UE) avaient également pointé du doigt des banques, des assureurs et des sociétés d'investissement de l'UE ayant fait des "déclarations trompeuses" sur leurs références en matière de développement durable à l'intention des investisseurs.</a:t>
            </a:r>
          </a:p>
          <a:p>
            <a:pPr marL="0" indent="0" algn="r">
              <a:buNone/>
            </a:pPr>
            <a:r>
              <a:rPr lang="fr-FR" dirty="0">
                <a:effectLst/>
                <a:latin typeface="Calibri" panose="020F0502020204030204" pitchFamily="34" charset="0"/>
                <a:ea typeface="Calibri" panose="020F0502020204030204" pitchFamily="34" charset="0"/>
                <a:cs typeface="Times New Roman" panose="02020603050405020304" pitchFamily="18" charset="0"/>
              </a:rPr>
              <a:t>LONDRES, 3 octobre (Reuters)</a:t>
            </a:r>
          </a:p>
          <a:p>
            <a:pPr marL="0" indent="0" algn="r">
              <a:buNone/>
            </a:pP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r">
              <a:buNone/>
            </a:pP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r">
              <a:buNone/>
            </a:pPr>
            <a:endParaRPr lang="fr-FR"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fr-FR" dirty="0"/>
              <a:t>Des acteurs financiers plus transparents sur leur intégration des critères ESG: </a:t>
            </a:r>
          </a:p>
          <a:p>
            <a:pPr marL="0" indent="0">
              <a:buNone/>
            </a:pPr>
            <a:r>
              <a:rPr lang="fr-FR" dirty="0"/>
              <a:t>-</a:t>
            </a:r>
            <a:r>
              <a:rPr lang="fr-FR" dirty="0" err="1"/>
              <a:t>Finansol</a:t>
            </a:r>
            <a:r>
              <a:rPr lang="fr-FR" dirty="0"/>
              <a:t> </a:t>
            </a:r>
          </a:p>
          <a:p>
            <a:pPr marL="0" indent="0">
              <a:buNone/>
            </a:pPr>
            <a:r>
              <a:rPr lang="fr-FR" dirty="0"/>
              <a:t>-</a:t>
            </a:r>
            <a:r>
              <a:rPr lang="fr-FR" dirty="0" err="1"/>
              <a:t>Greenfin</a:t>
            </a:r>
            <a:r>
              <a:rPr lang="fr-FR" dirty="0"/>
              <a:t>, </a:t>
            </a:r>
            <a:r>
              <a:rPr lang="fr-FR" dirty="0" err="1"/>
              <a:t>LuxFlag</a:t>
            </a:r>
            <a:endParaRPr lang="fr-FR" dirty="0"/>
          </a:p>
          <a:p>
            <a:pPr marL="0" indent="0">
              <a:buNone/>
            </a:pPr>
            <a:r>
              <a:rPr lang="fr-FR" dirty="0"/>
              <a:t>- le futur Ecolabel  européen </a:t>
            </a:r>
          </a:p>
          <a:p>
            <a:pPr marL="0" indent="0" algn="r">
              <a:buNone/>
            </a:pPr>
            <a:r>
              <a:rPr lang="fr-FR" sz="1000" dirty="0" err="1">
                <a:effectLst/>
                <a:latin typeface="Calibri" panose="020F0502020204030204" pitchFamily="34" charset="0"/>
                <a:ea typeface="Calibri" panose="020F0502020204030204" pitchFamily="34" charset="0"/>
                <a:cs typeface="Times New Roman" panose="02020603050405020304" pitchFamily="18" charset="0"/>
              </a:rPr>
              <a:t>Sustainalytics</a:t>
            </a:r>
            <a:r>
              <a:rPr lang="fr-FR" sz="1000" dirty="0">
                <a:effectLst/>
                <a:latin typeface="Calibri" panose="020F0502020204030204" pitchFamily="34" charset="0"/>
                <a:ea typeface="Calibri" panose="020F0502020204030204" pitchFamily="34" charset="0"/>
                <a:cs typeface="Times New Roman" panose="02020603050405020304" pitchFamily="18" charset="0"/>
              </a:rPr>
              <a:t>, agence de notation ESG sur son site (groupe </a:t>
            </a:r>
            <a:r>
              <a:rPr lang="fr-FR" sz="1000" dirty="0" err="1">
                <a:effectLst/>
                <a:latin typeface="Calibri" panose="020F0502020204030204" pitchFamily="34" charset="0"/>
                <a:ea typeface="Calibri" panose="020F0502020204030204" pitchFamily="34" charset="0"/>
                <a:cs typeface="Times New Roman" panose="02020603050405020304" pitchFamily="18" charset="0"/>
              </a:rPr>
              <a:t>Morningstar</a:t>
            </a:r>
            <a:r>
              <a:rPr lang="fr-FR" sz="1000" dirty="0">
                <a:effectLst/>
                <a:latin typeface="Calibri" panose="020F0502020204030204" pitchFamily="34" charset="0"/>
                <a:ea typeface="Calibri" panose="020F0502020204030204" pitchFamily="34" charset="0"/>
                <a:cs typeface="Times New Roman" panose="02020603050405020304" pitchFamily="18" charset="0"/>
              </a:rPr>
              <a:t>).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fr-FR" dirty="0">
                <a:effectLst/>
                <a:latin typeface="Calibri" panose="020F0502020204030204" pitchFamily="34" charset="0"/>
                <a:ea typeface="Calibri" panose="020F0502020204030204" pitchFamily="34" charset="0"/>
                <a:cs typeface="Times New Roman" panose="02020603050405020304" pitchFamily="18" charset="0"/>
              </a:rPr>
              <a:t>Critère d’intégration ESG parfois peu pertinent et hétérogène selon les agences de notations</a:t>
            </a:r>
          </a:p>
          <a:p>
            <a:pPr marL="0" indent="0">
              <a:buNone/>
            </a:pPr>
            <a:r>
              <a:rPr lang="fr-FR" dirty="0">
                <a:latin typeface="Calibri" panose="020F0502020204030204" pitchFamily="34" charset="0"/>
                <a:ea typeface="Calibri" panose="020F0502020204030204" pitchFamily="34" charset="0"/>
                <a:cs typeface="Times New Roman" panose="02020603050405020304" pitchFamily="18" charset="0"/>
              </a:rPr>
              <a:t>- Mesure de l’Autorité des Marchés Financiers (AMF ) et taxonomie</a:t>
            </a:r>
          </a:p>
          <a:p>
            <a:pPr marL="0" indent="0">
              <a:buNone/>
            </a:pPr>
            <a:r>
              <a:rPr lang="fr-FR" dirty="0">
                <a:latin typeface="Calibri" panose="020F0502020204030204" pitchFamily="34" charset="0"/>
                <a:ea typeface="Calibri" panose="020F0502020204030204" pitchFamily="34" charset="0"/>
                <a:cs typeface="Times New Roman" panose="02020603050405020304" pitchFamily="18" charset="0"/>
              </a:rPr>
              <a:t>- Cadre règlementaire pas assez contraignant : </a:t>
            </a:r>
            <a:r>
              <a:rPr lang="fr-FR" sz="1100" dirty="0">
                <a:effectLst/>
                <a:latin typeface="Calibri" panose="020F0502020204030204" pitchFamily="34" charset="0"/>
                <a:ea typeface="Calibri" panose="020F0502020204030204" pitchFamily="34" charset="0"/>
                <a:cs typeface="Times New Roman" panose="02020603050405020304" pitchFamily="18" charset="0"/>
              </a:rPr>
              <a:t>Lucie Pinson de l’ONG Reclaim </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0" indent="0" algn="r">
              <a:buNone/>
            </a:pPr>
            <a:r>
              <a:rPr lang="fr-FR" dirty="0">
                <a:effectLst/>
                <a:latin typeface="Calibri" panose="020F0502020204030204" pitchFamily="34" charset="0"/>
                <a:ea typeface="Calibri" panose="020F0502020204030204" pitchFamily="34" charset="0"/>
                <a:cs typeface="Times New Roman" panose="02020603050405020304" pitchFamily="18" charset="0"/>
              </a:rPr>
              <a:t> </a:t>
            </a:r>
          </a:p>
          <a:p>
            <a:endParaRPr lang="fr-FR" dirty="0"/>
          </a:p>
        </p:txBody>
      </p:sp>
      <p:sp>
        <p:nvSpPr>
          <p:cNvPr id="4" name="Espace réservé du numéro de diapositive 3"/>
          <p:cNvSpPr>
            <a:spLocks noGrp="1"/>
          </p:cNvSpPr>
          <p:nvPr>
            <p:ph type="sldNum" sz="quarter" idx="5"/>
          </p:nvPr>
        </p:nvSpPr>
        <p:spPr/>
        <p:txBody>
          <a:bodyPr/>
          <a:lstStyle/>
          <a:p>
            <a:fld id="{14AA9F4F-EEF7-43D8-AC06-65F4EC4269FD}" type="slidenum">
              <a:rPr lang="en-GB" smtClean="0"/>
              <a:t>11</a:t>
            </a:fld>
            <a:endParaRPr lang="en-GB"/>
          </a:p>
        </p:txBody>
      </p:sp>
    </p:spTree>
    <p:extLst>
      <p:ext uri="{BB962C8B-B14F-4D97-AF65-F5344CB8AC3E}">
        <p14:creationId xmlns:p14="http://schemas.microsoft.com/office/powerpoint/2010/main" val="1039510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0" dirty="0">
              <a:solidFill>
                <a:srgbClr val="000000"/>
              </a:solidFill>
              <a:latin typeface="Calibri"/>
            </a:endParaRPr>
          </a:p>
          <a:p>
            <a:endParaRPr lang="fr-FR" dirty="0"/>
          </a:p>
        </p:txBody>
      </p:sp>
      <p:sp>
        <p:nvSpPr>
          <p:cNvPr id="4" name="Espace réservé du numéro de diapositive 3"/>
          <p:cNvSpPr>
            <a:spLocks noGrp="1"/>
          </p:cNvSpPr>
          <p:nvPr>
            <p:ph type="sldNum" sz="quarter" idx="5"/>
          </p:nvPr>
        </p:nvSpPr>
        <p:spPr/>
        <p:txBody>
          <a:bodyPr/>
          <a:lstStyle/>
          <a:p>
            <a:fld id="{14AA9F4F-EEF7-43D8-AC06-65F4EC4269FD}" type="slidenum">
              <a:rPr lang="en-GB" smtClean="0"/>
              <a:t>12</a:t>
            </a:fld>
            <a:endParaRPr lang="en-GB"/>
          </a:p>
        </p:txBody>
      </p:sp>
    </p:spTree>
    <p:extLst>
      <p:ext uri="{BB962C8B-B14F-4D97-AF65-F5344CB8AC3E}">
        <p14:creationId xmlns:p14="http://schemas.microsoft.com/office/powerpoint/2010/main" val="3482982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kern="0" dirty="0">
              <a:solidFill>
                <a:srgbClr val="000000"/>
              </a:solidFill>
              <a:latin typeface="Calibri"/>
            </a:endParaRPr>
          </a:p>
          <a:p>
            <a:endParaRPr lang="fr-FR" dirty="0"/>
          </a:p>
        </p:txBody>
      </p:sp>
      <p:sp>
        <p:nvSpPr>
          <p:cNvPr id="4" name="Espace réservé du numéro de diapositive 3"/>
          <p:cNvSpPr>
            <a:spLocks noGrp="1"/>
          </p:cNvSpPr>
          <p:nvPr>
            <p:ph type="sldNum" sz="quarter" idx="5"/>
          </p:nvPr>
        </p:nvSpPr>
        <p:spPr/>
        <p:txBody>
          <a:bodyPr/>
          <a:lstStyle/>
          <a:p>
            <a:fld id="{14AA9F4F-EEF7-43D8-AC06-65F4EC4269FD}" type="slidenum">
              <a:rPr lang="en-GB" smtClean="0"/>
              <a:t>13</a:t>
            </a:fld>
            <a:endParaRPr lang="en-GB"/>
          </a:p>
        </p:txBody>
      </p:sp>
    </p:spTree>
    <p:extLst>
      <p:ext uri="{BB962C8B-B14F-4D97-AF65-F5344CB8AC3E}">
        <p14:creationId xmlns:p14="http://schemas.microsoft.com/office/powerpoint/2010/main" val="725031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DC28943B-B275-0E4E-89E8-E1E65A09AF9F}" type="datetime1">
              <a:rPr lang="fr-FR" smtClean="0"/>
              <a:t>12/12/2023</a:t>
            </a:fld>
            <a:endParaRPr lang="en-GB" dirty="0"/>
          </a:p>
        </p:txBody>
      </p:sp>
      <p:sp>
        <p:nvSpPr>
          <p:cNvPr id="5" name="Footer Placeholder 4"/>
          <p:cNvSpPr>
            <a:spLocks noGrp="1"/>
          </p:cNvSpPr>
          <p:nvPr>
            <p:ph type="ftr" sz="quarter" idx="11"/>
          </p:nvPr>
        </p:nvSpPr>
        <p:spPr/>
        <p:txBody>
          <a:bodyPr/>
          <a:lstStyle/>
          <a:p>
            <a:r>
              <a:rPr lang="en-GB"/>
              <a:t>Risque de durabilité – Projet ERM – Décembre 2023 – ALEZRA, CHALAH, ABDOU, MAKA</a:t>
            </a:r>
          </a:p>
          <a:p>
            <a:r>
              <a:rPr lang="en-GB"/>
              <a:t>
</a:t>
            </a:r>
            <a:endParaRPr lang="en-GB"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35BBE62-BB28-4112-B62D-47F6D42FE7A0}" type="slidenum">
              <a:rPr lang="en-GB" smtClean="0"/>
              <a:t>‹N°›</a:t>
            </a:fld>
            <a:endParaRPr lang="en-GB" dirty="0"/>
          </a:p>
        </p:txBody>
      </p:sp>
    </p:spTree>
    <p:extLst>
      <p:ext uri="{BB962C8B-B14F-4D97-AF65-F5344CB8AC3E}">
        <p14:creationId xmlns:p14="http://schemas.microsoft.com/office/powerpoint/2010/main" val="3718777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0910F1D4-8D78-DE45-83C3-9AC737B67882}" type="datetime1">
              <a:rPr lang="fr-FR" smtClean="0"/>
              <a:t>12/12/2023</a:t>
            </a:fld>
            <a:endParaRPr lang="en-GB" dirty="0"/>
          </a:p>
        </p:txBody>
      </p:sp>
      <p:sp>
        <p:nvSpPr>
          <p:cNvPr id="5" name="Footer Placeholder 4"/>
          <p:cNvSpPr>
            <a:spLocks noGrp="1"/>
          </p:cNvSpPr>
          <p:nvPr>
            <p:ph type="ftr" sz="quarter" idx="11"/>
          </p:nvPr>
        </p:nvSpPr>
        <p:spPr/>
        <p:txBody>
          <a:bodyPr/>
          <a:lstStyle/>
          <a:p>
            <a:r>
              <a:rPr lang="en-GB"/>
              <a:t>Risque de durabilité – Projet ERM – Décembre 2023 – ALEZRA, CHALAH, ABDOU, MAKA</a:t>
            </a:r>
          </a:p>
          <a:p>
            <a:r>
              <a:rPr lang="en-GB"/>
              <a:t>
</a:t>
            </a:r>
            <a:endParaRPr lang="en-GB"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35BBE62-BB28-4112-B62D-47F6D42FE7A0}" type="slidenum">
              <a:rPr lang="en-GB" smtClean="0"/>
              <a:t>‹N°›</a:t>
            </a:fld>
            <a:endParaRPr lang="en-GB" dirty="0"/>
          </a:p>
        </p:txBody>
      </p:sp>
    </p:spTree>
    <p:extLst>
      <p:ext uri="{BB962C8B-B14F-4D97-AF65-F5344CB8AC3E}">
        <p14:creationId xmlns:p14="http://schemas.microsoft.com/office/powerpoint/2010/main" val="2212979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4ACA0BB3-0A2A-8042-9F90-77A30BC67559}" type="datetime1">
              <a:rPr lang="fr-FR" smtClean="0"/>
              <a:t>12/12/2023</a:t>
            </a:fld>
            <a:endParaRPr lang="en-GB" dirty="0"/>
          </a:p>
        </p:txBody>
      </p:sp>
      <p:sp>
        <p:nvSpPr>
          <p:cNvPr id="5" name="Footer Placeholder 4"/>
          <p:cNvSpPr>
            <a:spLocks noGrp="1"/>
          </p:cNvSpPr>
          <p:nvPr>
            <p:ph type="ftr" sz="quarter" idx="11"/>
          </p:nvPr>
        </p:nvSpPr>
        <p:spPr/>
        <p:txBody>
          <a:bodyPr/>
          <a:lstStyle/>
          <a:p>
            <a:r>
              <a:rPr lang="en-GB"/>
              <a:t>Risque de durabilité – Projet ERM – Décembre 2023 – ALEZRA, CHALAH, ABDOU, MAKA</a:t>
            </a:r>
          </a:p>
          <a:p>
            <a:r>
              <a:rPr lang="en-GB"/>
              <a:t>
</a:t>
            </a:r>
            <a:endParaRPr lang="en-GB"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35BBE62-BB28-4112-B62D-47F6D42FE7A0}" type="slidenum">
              <a:rPr lang="en-GB" smtClean="0"/>
              <a:t>‹N°›</a:t>
            </a:fld>
            <a:endParaRPr lang="en-GB"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6452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3A7A4060-C9F2-D04D-969D-1D4278423D95}" type="datetime1">
              <a:rPr lang="fr-FR" smtClean="0"/>
              <a:t>12/12/2023</a:t>
            </a:fld>
            <a:endParaRPr lang="en-GB" dirty="0"/>
          </a:p>
        </p:txBody>
      </p:sp>
      <p:sp>
        <p:nvSpPr>
          <p:cNvPr id="6" name="Footer Placeholder 5"/>
          <p:cNvSpPr>
            <a:spLocks noGrp="1"/>
          </p:cNvSpPr>
          <p:nvPr>
            <p:ph type="ftr" sz="quarter" idx="11"/>
          </p:nvPr>
        </p:nvSpPr>
        <p:spPr/>
        <p:txBody>
          <a:bodyPr/>
          <a:lstStyle/>
          <a:p>
            <a:r>
              <a:rPr lang="en-GB"/>
              <a:t>Risque de durabilité – Projet ERM – Décembre 2023 – ALEZRA, CHALAH, ABDOU, MAKA</a:t>
            </a:r>
          </a:p>
          <a:p>
            <a:r>
              <a:rPr lang="en-GB"/>
              <a:t>
</a:t>
            </a:r>
            <a:endParaRPr lang="en-GB"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5BBE62-BB28-4112-B62D-47F6D42FE7A0}" type="slidenum">
              <a:rPr lang="en-GB" smtClean="0"/>
              <a:t>‹N°›</a:t>
            </a:fld>
            <a:endParaRPr lang="en-GB" dirty="0"/>
          </a:p>
        </p:txBody>
      </p:sp>
    </p:spTree>
    <p:extLst>
      <p:ext uri="{BB962C8B-B14F-4D97-AF65-F5344CB8AC3E}">
        <p14:creationId xmlns:p14="http://schemas.microsoft.com/office/powerpoint/2010/main" val="2008112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586ED922-F6D7-B34C-868C-8416D23E8920}" type="datetime1">
              <a:rPr lang="fr-FR" smtClean="0"/>
              <a:t>12/12/2023</a:t>
            </a:fld>
            <a:endParaRPr lang="en-GB" dirty="0"/>
          </a:p>
        </p:txBody>
      </p:sp>
      <p:sp>
        <p:nvSpPr>
          <p:cNvPr id="6" name="Footer Placeholder 5"/>
          <p:cNvSpPr>
            <a:spLocks noGrp="1"/>
          </p:cNvSpPr>
          <p:nvPr>
            <p:ph type="ftr" sz="quarter" idx="11"/>
          </p:nvPr>
        </p:nvSpPr>
        <p:spPr/>
        <p:txBody>
          <a:bodyPr/>
          <a:lstStyle/>
          <a:p>
            <a:r>
              <a:rPr lang="en-GB"/>
              <a:t>Risque de durabilité – Projet ERM – Décembre 2023 – ALEZRA, CHALAH, ABDOU, MAKA</a:t>
            </a:r>
          </a:p>
          <a:p>
            <a:r>
              <a:rPr lang="en-GB"/>
              <a:t>
</a:t>
            </a:r>
            <a:endParaRPr lang="en-GB"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5BBE62-BB28-4112-B62D-47F6D42FE7A0}" type="slidenum">
              <a:rPr lang="en-GB" smtClean="0"/>
              <a:t>‹N°›</a:t>
            </a:fld>
            <a:endParaRPr lang="en-GB"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8558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Modifier les styles du texte du masque</a:t>
            </a:r>
          </a:p>
        </p:txBody>
      </p:sp>
      <p:sp>
        <p:nvSpPr>
          <p:cNvPr id="5" name="Date Placeholder 4"/>
          <p:cNvSpPr>
            <a:spLocks noGrp="1"/>
          </p:cNvSpPr>
          <p:nvPr>
            <p:ph type="dt" sz="half" idx="10"/>
          </p:nvPr>
        </p:nvSpPr>
        <p:spPr/>
        <p:txBody>
          <a:bodyPr/>
          <a:lstStyle/>
          <a:p>
            <a:fld id="{38704FBB-146A-324E-8D69-FCCB84E580A7}" type="datetime1">
              <a:rPr lang="fr-FR" smtClean="0"/>
              <a:t>12/12/2023</a:t>
            </a:fld>
            <a:endParaRPr lang="en-GB" dirty="0"/>
          </a:p>
        </p:txBody>
      </p:sp>
      <p:sp>
        <p:nvSpPr>
          <p:cNvPr id="6" name="Footer Placeholder 5"/>
          <p:cNvSpPr>
            <a:spLocks noGrp="1"/>
          </p:cNvSpPr>
          <p:nvPr>
            <p:ph type="ftr" sz="quarter" idx="11"/>
          </p:nvPr>
        </p:nvSpPr>
        <p:spPr/>
        <p:txBody>
          <a:bodyPr/>
          <a:lstStyle/>
          <a:p>
            <a:r>
              <a:rPr lang="en-GB"/>
              <a:t>Risque de durabilité – Projet ERM – Décembre 2023 – ALEZRA, CHALAH, ABDOU, MAKA</a:t>
            </a:r>
          </a:p>
          <a:p>
            <a:r>
              <a:rPr lang="en-GB"/>
              <a:t>
</a:t>
            </a:r>
            <a:endParaRPr lang="en-GB"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5BBE62-BB28-4112-B62D-47F6D42FE7A0}" type="slidenum">
              <a:rPr lang="en-GB" smtClean="0"/>
              <a:t>‹N°›</a:t>
            </a:fld>
            <a:endParaRPr lang="en-GB" dirty="0"/>
          </a:p>
        </p:txBody>
      </p:sp>
    </p:spTree>
    <p:extLst>
      <p:ext uri="{BB962C8B-B14F-4D97-AF65-F5344CB8AC3E}">
        <p14:creationId xmlns:p14="http://schemas.microsoft.com/office/powerpoint/2010/main" val="32780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321FB43-ECFC-9F4F-B9E6-29E080282D27}" type="datetime1">
              <a:rPr lang="fr-FR" smtClean="0"/>
              <a:t>12/12/2023</a:t>
            </a:fld>
            <a:endParaRPr lang="en-GB" dirty="0"/>
          </a:p>
        </p:txBody>
      </p:sp>
      <p:sp>
        <p:nvSpPr>
          <p:cNvPr id="5" name="Footer Placeholder 4"/>
          <p:cNvSpPr>
            <a:spLocks noGrp="1"/>
          </p:cNvSpPr>
          <p:nvPr>
            <p:ph type="ftr" sz="quarter" idx="11"/>
          </p:nvPr>
        </p:nvSpPr>
        <p:spPr/>
        <p:txBody>
          <a:bodyPr/>
          <a:lstStyle/>
          <a:p>
            <a:r>
              <a:rPr lang="en-GB"/>
              <a:t>Risque de durabilité – Projet ERM – Décembre 2023 – ALEZRA, CHALAH, ABDOU, MAKA</a:t>
            </a:r>
          </a:p>
          <a:p>
            <a:r>
              <a:rPr lang="en-GB"/>
              <a:t>
</a:t>
            </a:r>
            <a:endParaRPr lang="en-GB"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35BBE62-BB28-4112-B62D-47F6D42FE7A0}" type="slidenum">
              <a:rPr lang="en-GB" smtClean="0"/>
              <a:t>‹N°›</a:t>
            </a:fld>
            <a:endParaRPr lang="en-GB" dirty="0"/>
          </a:p>
        </p:txBody>
      </p:sp>
    </p:spTree>
    <p:extLst>
      <p:ext uri="{BB962C8B-B14F-4D97-AF65-F5344CB8AC3E}">
        <p14:creationId xmlns:p14="http://schemas.microsoft.com/office/powerpoint/2010/main" val="360265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0795F81-8EB6-AD4F-B206-148B799CC5C5}" type="datetime1">
              <a:rPr lang="fr-FR" smtClean="0"/>
              <a:t>12/12/2023</a:t>
            </a:fld>
            <a:endParaRPr lang="en-GB" dirty="0"/>
          </a:p>
        </p:txBody>
      </p:sp>
      <p:sp>
        <p:nvSpPr>
          <p:cNvPr id="5" name="Footer Placeholder 4"/>
          <p:cNvSpPr>
            <a:spLocks noGrp="1"/>
          </p:cNvSpPr>
          <p:nvPr>
            <p:ph type="ftr" sz="quarter" idx="11"/>
          </p:nvPr>
        </p:nvSpPr>
        <p:spPr/>
        <p:txBody>
          <a:bodyPr/>
          <a:lstStyle/>
          <a:p>
            <a:r>
              <a:rPr lang="en-GB"/>
              <a:t>Risque de durabilité – Projet ERM – Décembre 2023 – ALEZRA, CHALAH, ABDOU, MAKA</a:t>
            </a:r>
          </a:p>
          <a:p>
            <a:r>
              <a:rPr lang="en-GB"/>
              <a:t>
</a:t>
            </a:r>
            <a:endParaRPr lang="en-GB"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35BBE62-BB28-4112-B62D-47F6D42FE7A0}" type="slidenum">
              <a:rPr lang="en-GB" smtClean="0"/>
              <a:t>‹N°›</a:t>
            </a:fld>
            <a:endParaRPr lang="en-GB" dirty="0"/>
          </a:p>
        </p:txBody>
      </p:sp>
    </p:spTree>
    <p:extLst>
      <p:ext uri="{BB962C8B-B14F-4D97-AF65-F5344CB8AC3E}">
        <p14:creationId xmlns:p14="http://schemas.microsoft.com/office/powerpoint/2010/main" val="1927463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91C1AAA-FDF8-F64C-94F3-0E3A3222E5F8}" type="datetime1">
              <a:rPr lang="fr-FR" smtClean="0"/>
              <a:t>12/12/2023</a:t>
            </a:fld>
            <a:endParaRPr lang="en-GB" dirty="0"/>
          </a:p>
        </p:txBody>
      </p:sp>
      <p:sp>
        <p:nvSpPr>
          <p:cNvPr id="5" name="Footer Placeholder 4"/>
          <p:cNvSpPr>
            <a:spLocks noGrp="1"/>
          </p:cNvSpPr>
          <p:nvPr>
            <p:ph type="ftr" sz="quarter" idx="11"/>
          </p:nvPr>
        </p:nvSpPr>
        <p:spPr/>
        <p:txBody>
          <a:bodyPr/>
          <a:lstStyle/>
          <a:p>
            <a:r>
              <a:rPr lang="en-GB"/>
              <a:t>Risque de durabilité – Projet ERM – Décembre 2023 – ALEZRA, CHALAH, ABDOU, MAKA</a:t>
            </a:r>
          </a:p>
          <a:p>
            <a:r>
              <a:rPr lang="en-GB"/>
              <a:t>
</a:t>
            </a:r>
            <a:endParaRPr lang="en-GB"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35BBE62-BB28-4112-B62D-47F6D42FE7A0}" type="slidenum">
              <a:rPr lang="en-GB" smtClean="0"/>
              <a:t>‹N°›</a:t>
            </a:fld>
            <a:endParaRPr lang="en-GB" dirty="0"/>
          </a:p>
        </p:txBody>
      </p:sp>
    </p:spTree>
    <p:extLst>
      <p:ext uri="{BB962C8B-B14F-4D97-AF65-F5344CB8AC3E}">
        <p14:creationId xmlns:p14="http://schemas.microsoft.com/office/powerpoint/2010/main" val="690454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625EC0F-4F5B-7446-B83A-B8121CA6E404}" type="datetime1">
              <a:rPr lang="fr-FR" smtClean="0"/>
              <a:t>12/12/2023</a:t>
            </a:fld>
            <a:endParaRPr lang="en-GB" dirty="0"/>
          </a:p>
        </p:txBody>
      </p:sp>
      <p:sp>
        <p:nvSpPr>
          <p:cNvPr id="5" name="Footer Placeholder 4"/>
          <p:cNvSpPr>
            <a:spLocks noGrp="1"/>
          </p:cNvSpPr>
          <p:nvPr>
            <p:ph type="ftr" sz="quarter" idx="11"/>
          </p:nvPr>
        </p:nvSpPr>
        <p:spPr/>
        <p:txBody>
          <a:bodyPr/>
          <a:lstStyle/>
          <a:p>
            <a:r>
              <a:rPr lang="en-GB"/>
              <a:t>Risque de durabilité – Projet ERM – Décembre 2023 – ALEZRA, CHALAH, ABDOU, MAKA</a:t>
            </a:r>
          </a:p>
          <a:p>
            <a:r>
              <a:rPr lang="en-GB"/>
              <a:t>
</a:t>
            </a:r>
            <a:endParaRPr lang="en-GB"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35BBE62-BB28-4112-B62D-47F6D42FE7A0}" type="slidenum">
              <a:rPr lang="en-GB" smtClean="0"/>
              <a:t>‹N°›</a:t>
            </a:fld>
            <a:endParaRPr lang="en-GB" dirty="0"/>
          </a:p>
        </p:txBody>
      </p:sp>
    </p:spTree>
    <p:extLst>
      <p:ext uri="{BB962C8B-B14F-4D97-AF65-F5344CB8AC3E}">
        <p14:creationId xmlns:p14="http://schemas.microsoft.com/office/powerpoint/2010/main" val="3626363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1489E90-CD7D-0540-9C82-DE5B015DCBC5}" type="datetime1">
              <a:rPr lang="fr-FR" smtClean="0"/>
              <a:t>12/12/2023</a:t>
            </a:fld>
            <a:endParaRPr lang="en-GB" dirty="0"/>
          </a:p>
        </p:txBody>
      </p:sp>
      <p:sp>
        <p:nvSpPr>
          <p:cNvPr id="6" name="Footer Placeholder 5"/>
          <p:cNvSpPr>
            <a:spLocks noGrp="1"/>
          </p:cNvSpPr>
          <p:nvPr>
            <p:ph type="ftr" sz="quarter" idx="11"/>
          </p:nvPr>
        </p:nvSpPr>
        <p:spPr/>
        <p:txBody>
          <a:bodyPr/>
          <a:lstStyle/>
          <a:p>
            <a:r>
              <a:rPr lang="en-GB"/>
              <a:t>Risque de durabilité – Projet ERM – Décembre 2023 – ALEZRA, CHALAH, ABDOU, MAKA</a:t>
            </a:r>
          </a:p>
          <a:p>
            <a:r>
              <a:rPr lang="en-GB"/>
              <a:t>
</a:t>
            </a:r>
            <a:endParaRPr lang="en-GB"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35BBE62-BB28-4112-B62D-47F6D42FE7A0}" type="slidenum">
              <a:rPr lang="en-GB" smtClean="0"/>
              <a:t>‹N°›</a:t>
            </a:fld>
            <a:endParaRPr lang="en-GB" dirty="0"/>
          </a:p>
        </p:txBody>
      </p:sp>
    </p:spTree>
    <p:extLst>
      <p:ext uri="{BB962C8B-B14F-4D97-AF65-F5344CB8AC3E}">
        <p14:creationId xmlns:p14="http://schemas.microsoft.com/office/powerpoint/2010/main" val="198920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45ADDF1-7E9C-2048-9BA6-C19E528A2058}" type="datetime1">
              <a:rPr lang="fr-FR" smtClean="0"/>
              <a:t>12/12/2023</a:t>
            </a:fld>
            <a:endParaRPr lang="en-GB" dirty="0"/>
          </a:p>
        </p:txBody>
      </p:sp>
      <p:sp>
        <p:nvSpPr>
          <p:cNvPr id="8" name="Footer Placeholder 7"/>
          <p:cNvSpPr>
            <a:spLocks noGrp="1"/>
          </p:cNvSpPr>
          <p:nvPr>
            <p:ph type="ftr" sz="quarter" idx="11"/>
          </p:nvPr>
        </p:nvSpPr>
        <p:spPr/>
        <p:txBody>
          <a:bodyPr/>
          <a:lstStyle/>
          <a:p>
            <a:r>
              <a:rPr lang="en-GB"/>
              <a:t>Risque de durabilité – Projet ERM – Décembre 2023 – ALEZRA, CHALAH, ABDOU, MAKA</a:t>
            </a:r>
          </a:p>
          <a:p>
            <a:r>
              <a:rPr lang="en-GB"/>
              <a:t>
</a:t>
            </a:r>
            <a:endParaRPr lang="en-GB"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35BBE62-BB28-4112-B62D-47F6D42FE7A0}" type="slidenum">
              <a:rPr lang="en-GB" smtClean="0"/>
              <a:t>‹N°›</a:t>
            </a:fld>
            <a:endParaRPr lang="en-GB" dirty="0"/>
          </a:p>
        </p:txBody>
      </p:sp>
    </p:spTree>
    <p:extLst>
      <p:ext uri="{BB962C8B-B14F-4D97-AF65-F5344CB8AC3E}">
        <p14:creationId xmlns:p14="http://schemas.microsoft.com/office/powerpoint/2010/main" val="3448560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CEF5CFBE-C112-FE43-8CC1-1E1CD2F5DE10}" type="datetime1">
              <a:rPr lang="fr-FR" smtClean="0"/>
              <a:t>12/12/2023</a:t>
            </a:fld>
            <a:endParaRPr lang="en-GB" dirty="0"/>
          </a:p>
        </p:txBody>
      </p:sp>
      <p:sp>
        <p:nvSpPr>
          <p:cNvPr id="4" name="Footer Placeholder 3"/>
          <p:cNvSpPr>
            <a:spLocks noGrp="1"/>
          </p:cNvSpPr>
          <p:nvPr>
            <p:ph type="ftr" sz="quarter" idx="11"/>
          </p:nvPr>
        </p:nvSpPr>
        <p:spPr/>
        <p:txBody>
          <a:bodyPr/>
          <a:lstStyle/>
          <a:p>
            <a:r>
              <a:rPr lang="en-GB"/>
              <a:t>Risque de durabilité – Projet ERM – Décembre 2023 – ALEZRA, CHALAH, ABDOU, MAKA</a:t>
            </a:r>
          </a:p>
          <a:p>
            <a:r>
              <a:rPr lang="en-GB"/>
              <a:t>
</a:t>
            </a:r>
            <a:endParaRPr lang="en-GB"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35BBE62-BB28-4112-B62D-47F6D42FE7A0}" type="slidenum">
              <a:rPr lang="en-GB" smtClean="0"/>
              <a:t>‹N°›</a:t>
            </a:fld>
            <a:endParaRPr lang="en-GB" dirty="0"/>
          </a:p>
        </p:txBody>
      </p:sp>
    </p:spTree>
    <p:extLst>
      <p:ext uri="{BB962C8B-B14F-4D97-AF65-F5344CB8AC3E}">
        <p14:creationId xmlns:p14="http://schemas.microsoft.com/office/powerpoint/2010/main" val="646943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4389A-2EDD-CA4E-B5A8-B34DCD9A46E5}" type="datetime1">
              <a:rPr lang="fr-FR" smtClean="0"/>
              <a:t>12/12/2023</a:t>
            </a:fld>
            <a:endParaRPr lang="en-GB" dirty="0"/>
          </a:p>
        </p:txBody>
      </p:sp>
      <p:sp>
        <p:nvSpPr>
          <p:cNvPr id="3" name="Footer Placeholder 2"/>
          <p:cNvSpPr>
            <a:spLocks noGrp="1"/>
          </p:cNvSpPr>
          <p:nvPr>
            <p:ph type="ftr" sz="quarter" idx="11"/>
          </p:nvPr>
        </p:nvSpPr>
        <p:spPr/>
        <p:txBody>
          <a:bodyPr/>
          <a:lstStyle/>
          <a:p>
            <a:r>
              <a:rPr lang="en-GB"/>
              <a:t>Risque de durabilité – Projet ERM – Décembre 2023 – ALEZRA, CHALAH, ABDOU, MAKA</a:t>
            </a:r>
          </a:p>
          <a:p>
            <a:r>
              <a:rPr lang="en-GB"/>
              <a:t>
</a:t>
            </a:r>
            <a:endParaRPr lang="en-GB"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35BBE62-BB28-4112-B62D-47F6D42FE7A0}" type="slidenum">
              <a:rPr lang="en-GB" smtClean="0"/>
              <a:t>‹N°›</a:t>
            </a:fld>
            <a:endParaRPr lang="en-GB" dirty="0"/>
          </a:p>
        </p:txBody>
      </p:sp>
    </p:spTree>
    <p:extLst>
      <p:ext uri="{BB962C8B-B14F-4D97-AF65-F5344CB8AC3E}">
        <p14:creationId xmlns:p14="http://schemas.microsoft.com/office/powerpoint/2010/main" val="1734754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A6D8ED47-B782-2148-AC71-B28FF7A07908}" type="datetime1">
              <a:rPr lang="fr-FR" smtClean="0"/>
              <a:t>12/12/2023</a:t>
            </a:fld>
            <a:endParaRPr lang="en-GB" dirty="0"/>
          </a:p>
        </p:txBody>
      </p:sp>
      <p:sp>
        <p:nvSpPr>
          <p:cNvPr id="6" name="Footer Placeholder 5"/>
          <p:cNvSpPr>
            <a:spLocks noGrp="1"/>
          </p:cNvSpPr>
          <p:nvPr>
            <p:ph type="ftr" sz="quarter" idx="11"/>
          </p:nvPr>
        </p:nvSpPr>
        <p:spPr/>
        <p:txBody>
          <a:bodyPr/>
          <a:lstStyle/>
          <a:p>
            <a:r>
              <a:rPr lang="en-GB"/>
              <a:t>Risque de durabilité – Projet ERM – Décembre 2023 – ALEZRA, CHALAH, ABDOU, MAKA</a:t>
            </a:r>
          </a:p>
          <a:p>
            <a:r>
              <a:rPr lang="en-GB"/>
              <a:t>
</a:t>
            </a:r>
            <a:endParaRPr lang="en-GB"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35BBE62-BB28-4112-B62D-47F6D42FE7A0}" type="slidenum">
              <a:rPr lang="en-GB" smtClean="0"/>
              <a:t>‹N°›</a:t>
            </a:fld>
            <a:endParaRPr lang="en-GB" dirty="0"/>
          </a:p>
        </p:txBody>
      </p:sp>
    </p:spTree>
    <p:extLst>
      <p:ext uri="{BB962C8B-B14F-4D97-AF65-F5344CB8AC3E}">
        <p14:creationId xmlns:p14="http://schemas.microsoft.com/office/powerpoint/2010/main" val="107308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A8E7EB4-03F7-4844-B155-E0CFA252C09E}" type="datetime1">
              <a:rPr lang="fr-FR" smtClean="0"/>
              <a:t>12/12/2023</a:t>
            </a:fld>
            <a:endParaRPr lang="en-GB" dirty="0"/>
          </a:p>
        </p:txBody>
      </p:sp>
      <p:sp>
        <p:nvSpPr>
          <p:cNvPr id="6" name="Footer Placeholder 5"/>
          <p:cNvSpPr>
            <a:spLocks noGrp="1"/>
          </p:cNvSpPr>
          <p:nvPr>
            <p:ph type="ftr" sz="quarter" idx="11"/>
          </p:nvPr>
        </p:nvSpPr>
        <p:spPr/>
        <p:txBody>
          <a:bodyPr/>
          <a:lstStyle/>
          <a:p>
            <a:r>
              <a:rPr lang="en-GB"/>
              <a:t>Risque de durabilité – Projet ERM – Décembre 2023 – ALEZRA, CHALAH, ABDOU, MAKA</a:t>
            </a:r>
          </a:p>
          <a:p>
            <a:r>
              <a:rPr lang="en-GB"/>
              <a:t>
</a:t>
            </a:r>
            <a:endParaRPr lang="en-GB"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35BBE62-BB28-4112-B62D-47F6D42FE7A0}" type="slidenum">
              <a:rPr lang="en-GB" smtClean="0"/>
              <a:t>‹N°›</a:t>
            </a:fld>
            <a:endParaRPr lang="en-GB" dirty="0"/>
          </a:p>
        </p:txBody>
      </p:sp>
    </p:spTree>
    <p:extLst>
      <p:ext uri="{BB962C8B-B14F-4D97-AF65-F5344CB8AC3E}">
        <p14:creationId xmlns:p14="http://schemas.microsoft.com/office/powerpoint/2010/main" val="422122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062FEB0-C9ED-5843-B787-85DDE0A5BC8F}" type="datetime1">
              <a:rPr lang="fr-FR" smtClean="0"/>
              <a:t>12/12/2023</a:t>
            </a:fld>
            <a:endParaRPr lang="en-GB"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a:t>Risque de durabilité – Projet ERM – Décembre 2023 – ALEZRA, CHALAH, ABDOU, MAKA</a:t>
            </a:r>
          </a:p>
          <a:p>
            <a:r>
              <a:rPr lang="en-GB"/>
              <a:t>
</a:t>
            </a:r>
            <a:endParaRPr lang="en-GB"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35BBE62-BB28-4112-B62D-47F6D42FE7A0}" type="slidenum">
              <a:rPr lang="en-GB" smtClean="0"/>
              <a:t>‹N°›</a:t>
            </a:fld>
            <a:endParaRPr lang="en-GB" dirty="0"/>
          </a:p>
        </p:txBody>
      </p:sp>
    </p:spTree>
    <p:extLst>
      <p:ext uri="{BB962C8B-B14F-4D97-AF65-F5344CB8AC3E}">
        <p14:creationId xmlns:p14="http://schemas.microsoft.com/office/powerpoint/2010/main" val="99448970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hd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institutdesactuaires.com/docs/mem/ea879b1bc65e71a95e4579549f99349a.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institutdesactuaires.com/docs/mem/e744b9f2782a61d1c4a7313552cdca4a.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7.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6.PNG"/><Relationship Id="rId2" Type="http://schemas.openxmlformats.org/officeDocument/2006/relationships/tags" Target="../tags/tag2.xml"/><Relationship Id="rId16" Type="http://schemas.openxmlformats.org/officeDocument/2006/relationships/image" Target="../media/image10.sv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5.svg"/><Relationship Id="rId5" Type="http://schemas.openxmlformats.org/officeDocument/2006/relationships/tags" Target="../tags/tag5.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tags" Target="../tags/tag4.xml"/><Relationship Id="rId9" Type="http://schemas.openxmlformats.org/officeDocument/2006/relationships/notesSlide" Target="../notesSlides/notesSlide5.xml"/><Relationship Id="rId14" Type="http://schemas.openxmlformats.org/officeDocument/2006/relationships/image" Target="../media/image8.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589213" y="1669650"/>
            <a:ext cx="8915399" cy="2262781"/>
          </a:xfrm>
        </p:spPr>
        <p:txBody>
          <a:bodyPr/>
          <a:lstStyle/>
          <a:p>
            <a:r>
              <a:rPr lang="fr-FR" dirty="0"/>
              <a:t>Le risque de durabilité</a:t>
            </a:r>
            <a:endParaRPr lang="en-GB" dirty="0"/>
          </a:p>
        </p:txBody>
      </p:sp>
      <p:sp>
        <p:nvSpPr>
          <p:cNvPr id="3" name="Sous-titre 2"/>
          <p:cNvSpPr>
            <a:spLocks noGrp="1"/>
          </p:cNvSpPr>
          <p:nvPr>
            <p:ph type="subTitle" idx="1"/>
          </p:nvPr>
        </p:nvSpPr>
        <p:spPr>
          <a:xfrm>
            <a:off x="2589212" y="4089187"/>
            <a:ext cx="8915399" cy="2166496"/>
          </a:xfrm>
        </p:spPr>
        <p:txBody>
          <a:bodyPr>
            <a:normAutofit lnSpcReduction="10000"/>
          </a:bodyPr>
          <a:lstStyle/>
          <a:p>
            <a:r>
              <a:rPr lang="fr-FR" b="1" u="sng" dirty="0"/>
              <a:t>Groupe N°22 : </a:t>
            </a:r>
            <a:br>
              <a:rPr lang="fr-FR" dirty="0"/>
            </a:br>
            <a:endParaRPr lang="fr-FR" dirty="0"/>
          </a:p>
          <a:p>
            <a:r>
              <a:rPr lang="fr-FR" dirty="0"/>
              <a:t>ABDOU Kader</a:t>
            </a:r>
          </a:p>
          <a:p>
            <a:r>
              <a:rPr lang="fr-FR" dirty="0"/>
              <a:t>ALEZRA Sacha</a:t>
            </a:r>
          </a:p>
          <a:p>
            <a:r>
              <a:rPr lang="fr-FR" dirty="0"/>
              <a:t>CHALAH Samy</a:t>
            </a:r>
          </a:p>
          <a:p>
            <a:r>
              <a:rPr lang="fr-FR" dirty="0"/>
              <a:t>MAKA Stéphane (FC)</a:t>
            </a:r>
          </a:p>
          <a:p>
            <a:endParaRPr lang="fr-FR" dirty="0"/>
          </a:p>
        </p:txBody>
      </p:sp>
      <p:sp>
        <p:nvSpPr>
          <p:cNvPr id="4" name="Espace réservé du numéro de diapositive 3"/>
          <p:cNvSpPr>
            <a:spLocks noGrp="1"/>
          </p:cNvSpPr>
          <p:nvPr>
            <p:ph type="sldNum" sz="quarter" idx="12"/>
          </p:nvPr>
        </p:nvSpPr>
        <p:spPr/>
        <p:txBody>
          <a:bodyPr/>
          <a:lstStyle/>
          <a:p>
            <a:fld id="{235BBE62-BB28-4112-B62D-47F6D42FE7A0}" type="slidenum">
              <a:rPr lang="en-GB" smtClean="0"/>
              <a:t>1</a:t>
            </a:fld>
            <a:endParaRPr lang="en-GB" dirty="0"/>
          </a:p>
        </p:txBody>
      </p:sp>
      <p:pic>
        <p:nvPicPr>
          <p:cNvPr id="6" name="Image 5" descr="Une image contenant logo&#10;&#10;Description générée automatiquement">
            <a:extLst>
              <a:ext uri="{FF2B5EF4-FFF2-40B4-BE49-F238E27FC236}">
                <a16:creationId xmlns:a16="http://schemas.microsoft.com/office/drawing/2014/main" id="{BA65CBFB-3B2A-BC7C-682B-18F44D706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898" y="602318"/>
            <a:ext cx="4264025" cy="1575435"/>
          </a:xfrm>
          <a:prstGeom prst="rect">
            <a:avLst/>
          </a:prstGeom>
        </p:spPr>
      </p:pic>
      <p:sp>
        <p:nvSpPr>
          <p:cNvPr id="7" name="Sous-titre 2">
            <a:extLst>
              <a:ext uri="{FF2B5EF4-FFF2-40B4-BE49-F238E27FC236}">
                <a16:creationId xmlns:a16="http://schemas.microsoft.com/office/drawing/2014/main" id="{F30BC19D-6F93-4645-0095-0305DCEAF504}"/>
              </a:ext>
            </a:extLst>
          </p:cNvPr>
          <p:cNvSpPr txBox="1">
            <a:spLocks/>
          </p:cNvSpPr>
          <p:nvPr/>
        </p:nvSpPr>
        <p:spPr>
          <a:xfrm>
            <a:off x="7136120" y="4089186"/>
            <a:ext cx="8915399" cy="2429993"/>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457200" indent="-228600"/>
            <a:r>
              <a:rPr lang="fr-FR" sz="1800" b="1" dirty="0">
                <a:effectLst/>
                <a:latin typeface="+mj-lt"/>
                <a:ea typeface="Calibri" panose="020F0502020204030204" pitchFamily="34" charset="0"/>
                <a:cs typeface="Calibri" panose="020F0502020204030204" pitchFamily="34" charset="0"/>
              </a:rPr>
              <a:t>Master 2 Actuariat - ISFA</a:t>
            </a:r>
            <a:endParaRPr lang="fr-FR" sz="1000" b="1" dirty="0">
              <a:effectLst/>
              <a:latin typeface="+mj-lt"/>
              <a:ea typeface="Calibri" panose="020F0502020204030204" pitchFamily="34" charset="0"/>
              <a:cs typeface="Times New Roman" panose="02020603050405020304" pitchFamily="18" charset="0"/>
            </a:endParaRPr>
          </a:p>
          <a:p>
            <a:pPr marL="457200" indent="-228600"/>
            <a:r>
              <a:rPr lang="fr-FR" sz="1800" b="1" dirty="0">
                <a:effectLst/>
                <a:latin typeface="+mj-lt"/>
                <a:ea typeface="Calibri" panose="020F0502020204030204" pitchFamily="34" charset="0"/>
                <a:cs typeface="Calibri" panose="020F0502020204030204" pitchFamily="34" charset="0"/>
              </a:rPr>
              <a:t>Année universitaire 2023/24</a:t>
            </a:r>
            <a:endParaRPr lang="fr-FR" sz="1000" b="1" dirty="0">
              <a:effectLst/>
              <a:latin typeface="+mj-lt"/>
              <a:ea typeface="Calibri" panose="020F0502020204030204" pitchFamily="34" charset="0"/>
              <a:cs typeface="Times New Roman" panose="02020603050405020304" pitchFamily="18" charset="0"/>
            </a:endParaRPr>
          </a:p>
          <a:p>
            <a:pPr marL="457200" indent="-228600"/>
            <a:r>
              <a:rPr lang="fr-FR" sz="1800" b="1" dirty="0">
                <a:effectLst/>
                <a:latin typeface="+mj-lt"/>
                <a:ea typeface="Calibri" panose="020F0502020204030204" pitchFamily="34" charset="0"/>
                <a:cs typeface="Calibri" panose="020F0502020204030204" pitchFamily="34" charset="0"/>
              </a:rPr>
              <a:t>Décembre 2023</a:t>
            </a:r>
            <a:endParaRPr lang="fr-FR" sz="1000" b="1" dirty="0">
              <a:effectLst/>
              <a:latin typeface="+mj-lt"/>
              <a:ea typeface="Calibri" panose="020F0502020204030204" pitchFamily="34" charset="0"/>
              <a:cs typeface="Times New Roman" panose="02020603050405020304" pitchFamily="18" charset="0"/>
            </a:endParaRPr>
          </a:p>
          <a:p>
            <a:endParaRPr lang="fr-FR" dirty="0"/>
          </a:p>
        </p:txBody>
      </p:sp>
      <p:sp>
        <p:nvSpPr>
          <p:cNvPr id="9" name="Espace réservé du pied de page 8">
            <a:extLst>
              <a:ext uri="{FF2B5EF4-FFF2-40B4-BE49-F238E27FC236}">
                <a16:creationId xmlns:a16="http://schemas.microsoft.com/office/drawing/2014/main" id="{0247391F-A61E-4754-FDFF-5B30A9047902}"/>
              </a:ext>
            </a:extLst>
          </p:cNvPr>
          <p:cNvSpPr>
            <a:spLocks noGrp="1"/>
          </p:cNvSpPr>
          <p:nvPr>
            <p:ph type="ftr" sz="quarter" idx="11"/>
          </p:nvPr>
        </p:nvSpPr>
        <p:spPr>
          <a:xfrm>
            <a:off x="2589212" y="6680090"/>
            <a:ext cx="7619999" cy="365125"/>
          </a:xfrm>
        </p:spPr>
        <p:txBody>
          <a:bodyPr/>
          <a:lstStyle/>
          <a:p>
            <a:r>
              <a:rPr lang="en-GB"/>
              <a:t>Risque de durabilité – Projet ERM – Décembre 2023 – ALEZRA, CHALAH, ABDOU, MAKA</a:t>
            </a:r>
          </a:p>
          <a:p>
            <a:r>
              <a:rPr lang="en-GB"/>
              <a:t>
</a:t>
            </a:r>
            <a:endParaRPr lang="en-GB" dirty="0"/>
          </a:p>
        </p:txBody>
      </p:sp>
    </p:spTree>
    <p:extLst>
      <p:ext uri="{BB962C8B-B14F-4D97-AF65-F5344CB8AC3E}">
        <p14:creationId xmlns:p14="http://schemas.microsoft.com/office/powerpoint/2010/main" val="260543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235BBE62-BB28-4112-B62D-47F6D42FE7A0}" type="slidenum">
              <a:rPr lang="en-GB" smtClean="0"/>
              <a:t>10</a:t>
            </a:fld>
            <a:endParaRPr lang="en-GB" dirty="0"/>
          </a:p>
        </p:txBody>
      </p:sp>
      <p:sp>
        <p:nvSpPr>
          <p:cNvPr id="9" name="Shape 27">
            <a:extLst>
              <a:ext uri="{FF2B5EF4-FFF2-40B4-BE49-F238E27FC236}">
                <a16:creationId xmlns:a16="http://schemas.microsoft.com/office/drawing/2014/main" id="{67439AD8-9D7E-564C-7A26-1A46A956AF93}"/>
              </a:ext>
            </a:extLst>
          </p:cNvPr>
          <p:cNvSpPr/>
          <p:nvPr/>
        </p:nvSpPr>
        <p:spPr>
          <a:xfrm>
            <a:off x="2352036" y="1946175"/>
            <a:ext cx="9675543" cy="584775"/>
          </a:xfrm>
          <a:prstGeom prst="rect">
            <a:avLst/>
          </a:prstGeom>
          <a:noFill/>
          <a:ln cap="flat">
            <a:noFill/>
            <a:prstDash val="solid"/>
          </a:ln>
        </p:spPr>
        <p:txBody>
          <a:bodyPr vert="horz" wrap="square" lIns="45720" tIns="45720" rIns="4572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600" kern="0" dirty="0">
              <a:solidFill>
                <a:srgbClr val="000000"/>
              </a:solidFill>
              <a:latin typeface="+mj-lt"/>
            </a:endParaRP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600" kern="0" dirty="0">
              <a:solidFill>
                <a:srgbClr val="000000"/>
              </a:solidFill>
              <a:latin typeface="+mj-lt"/>
            </a:endParaRPr>
          </a:p>
        </p:txBody>
      </p:sp>
      <p:grpSp>
        <p:nvGrpSpPr>
          <p:cNvPr id="3" name="Groupe 2">
            <a:extLst>
              <a:ext uri="{FF2B5EF4-FFF2-40B4-BE49-F238E27FC236}">
                <a16:creationId xmlns:a16="http://schemas.microsoft.com/office/drawing/2014/main" id="{04500F55-BC20-0CA9-8137-497D38C61381}"/>
              </a:ext>
            </a:extLst>
          </p:cNvPr>
          <p:cNvGrpSpPr/>
          <p:nvPr/>
        </p:nvGrpSpPr>
        <p:grpSpPr>
          <a:xfrm>
            <a:off x="1311579" y="2224267"/>
            <a:ext cx="10444169" cy="3673164"/>
            <a:chOff x="592750" y="1585831"/>
            <a:chExt cx="7958511" cy="2793130"/>
          </a:xfrm>
        </p:grpSpPr>
        <p:sp>
          <p:nvSpPr>
            <p:cNvPr id="4" name="Google Shape;18575;p49">
              <a:extLst>
                <a:ext uri="{FF2B5EF4-FFF2-40B4-BE49-F238E27FC236}">
                  <a16:creationId xmlns:a16="http://schemas.microsoft.com/office/drawing/2014/main" id="{2D609FFC-9877-CA08-7EA1-1E8DC66A0FD6}"/>
                </a:ext>
              </a:extLst>
            </p:cNvPr>
            <p:cNvSpPr/>
            <p:nvPr/>
          </p:nvSpPr>
          <p:spPr>
            <a:xfrm>
              <a:off x="592750" y="1734158"/>
              <a:ext cx="2561272" cy="2644803"/>
            </a:xfrm>
            <a:custGeom>
              <a:avLst/>
              <a:gdLst/>
              <a:ahLst/>
              <a:cxnLst/>
              <a:rect l="l" t="t" r="r" b="b"/>
              <a:pathLst>
                <a:path w="3415029" h="3735070" extrusionOk="0">
                  <a:moveTo>
                    <a:pt x="0" y="3734993"/>
                  </a:moveTo>
                  <a:lnTo>
                    <a:pt x="0" y="3734993"/>
                  </a:lnTo>
                </a:path>
                <a:path w="3415029" h="3735070" extrusionOk="0">
                  <a:moveTo>
                    <a:pt x="3414979" y="3734993"/>
                  </a:moveTo>
                  <a:lnTo>
                    <a:pt x="3414979" y="3734993"/>
                  </a:lnTo>
                </a:path>
                <a:path w="3415029" h="3735070" extrusionOk="0">
                  <a:moveTo>
                    <a:pt x="3414979" y="0"/>
                  </a:moveTo>
                  <a:lnTo>
                    <a:pt x="3414979" y="0"/>
                  </a:lnTo>
                </a:path>
                <a:path w="3415029" h="3735070" extrusionOk="0">
                  <a:moveTo>
                    <a:pt x="0" y="0"/>
                  </a:moveTo>
                  <a:lnTo>
                    <a:pt x="0" y="0"/>
                  </a:lnTo>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6" name="Google Shape;18576;p49">
              <a:extLst>
                <a:ext uri="{FF2B5EF4-FFF2-40B4-BE49-F238E27FC236}">
                  <a16:creationId xmlns:a16="http://schemas.microsoft.com/office/drawing/2014/main" id="{AE8A1748-169D-2B5E-26A5-571662585171}"/>
                </a:ext>
              </a:extLst>
            </p:cNvPr>
            <p:cNvSpPr/>
            <p:nvPr/>
          </p:nvSpPr>
          <p:spPr>
            <a:xfrm>
              <a:off x="3293750" y="1729661"/>
              <a:ext cx="2561272" cy="2644803"/>
            </a:xfrm>
            <a:custGeom>
              <a:avLst/>
              <a:gdLst/>
              <a:ahLst/>
              <a:cxnLst/>
              <a:rect l="l" t="t" r="r" b="b"/>
              <a:pathLst>
                <a:path w="3415029" h="3735070" extrusionOk="0">
                  <a:moveTo>
                    <a:pt x="0" y="3734993"/>
                  </a:moveTo>
                  <a:lnTo>
                    <a:pt x="0" y="3734993"/>
                  </a:lnTo>
                </a:path>
                <a:path w="3415029" h="3735070" extrusionOk="0">
                  <a:moveTo>
                    <a:pt x="3414979" y="3734993"/>
                  </a:moveTo>
                  <a:lnTo>
                    <a:pt x="3414979" y="3734993"/>
                  </a:lnTo>
                </a:path>
                <a:path w="3415029" h="3735070" extrusionOk="0">
                  <a:moveTo>
                    <a:pt x="3414979" y="0"/>
                  </a:moveTo>
                  <a:lnTo>
                    <a:pt x="3414979" y="0"/>
                  </a:lnTo>
                </a:path>
                <a:path w="3415029" h="3735070" extrusionOk="0">
                  <a:moveTo>
                    <a:pt x="0" y="0"/>
                  </a:moveTo>
                  <a:lnTo>
                    <a:pt x="0" y="0"/>
                  </a:lnTo>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7" name="Google Shape;18577;p49">
              <a:extLst>
                <a:ext uri="{FF2B5EF4-FFF2-40B4-BE49-F238E27FC236}">
                  <a16:creationId xmlns:a16="http://schemas.microsoft.com/office/drawing/2014/main" id="{53CAEACD-55B3-DA10-AF82-8948F35F5D11}"/>
                </a:ext>
              </a:extLst>
            </p:cNvPr>
            <p:cNvSpPr/>
            <p:nvPr/>
          </p:nvSpPr>
          <p:spPr>
            <a:xfrm>
              <a:off x="5989989" y="1729661"/>
              <a:ext cx="2561272" cy="2644803"/>
            </a:xfrm>
            <a:custGeom>
              <a:avLst/>
              <a:gdLst/>
              <a:ahLst/>
              <a:cxnLst/>
              <a:rect l="l" t="t" r="r" b="b"/>
              <a:pathLst>
                <a:path w="3415029" h="3735070" extrusionOk="0">
                  <a:moveTo>
                    <a:pt x="0" y="3734993"/>
                  </a:moveTo>
                  <a:lnTo>
                    <a:pt x="0" y="3734993"/>
                  </a:lnTo>
                </a:path>
                <a:path w="3415029" h="3735070" extrusionOk="0">
                  <a:moveTo>
                    <a:pt x="3414979" y="3734993"/>
                  </a:moveTo>
                  <a:lnTo>
                    <a:pt x="3414979" y="3734993"/>
                  </a:lnTo>
                </a:path>
                <a:path w="3415029" h="3735070" extrusionOk="0">
                  <a:moveTo>
                    <a:pt x="3414979" y="0"/>
                  </a:moveTo>
                  <a:lnTo>
                    <a:pt x="3414979" y="0"/>
                  </a:lnTo>
                </a:path>
                <a:path w="3415029" h="3735070" extrusionOk="0">
                  <a:moveTo>
                    <a:pt x="0" y="0"/>
                  </a:moveTo>
                  <a:lnTo>
                    <a:pt x="0" y="0"/>
                  </a:lnTo>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grpSp>
          <p:nvGrpSpPr>
            <p:cNvPr id="8" name="Google Shape;18578;p49">
              <a:extLst>
                <a:ext uri="{FF2B5EF4-FFF2-40B4-BE49-F238E27FC236}">
                  <a16:creationId xmlns:a16="http://schemas.microsoft.com/office/drawing/2014/main" id="{6C068F11-DB9E-51B4-5FA7-F78CAB689DB5}"/>
                </a:ext>
              </a:extLst>
            </p:cNvPr>
            <p:cNvGrpSpPr/>
            <p:nvPr/>
          </p:nvGrpSpPr>
          <p:grpSpPr>
            <a:xfrm>
              <a:off x="592750" y="1729108"/>
              <a:ext cx="7958478" cy="2649798"/>
              <a:chOff x="592750" y="1729108"/>
              <a:chExt cx="7958478" cy="2649798"/>
            </a:xfrm>
          </p:grpSpPr>
          <p:sp>
            <p:nvSpPr>
              <p:cNvPr id="29" name="Google Shape;18579;p49">
                <a:extLst>
                  <a:ext uri="{FF2B5EF4-FFF2-40B4-BE49-F238E27FC236}">
                    <a16:creationId xmlns:a16="http://schemas.microsoft.com/office/drawing/2014/main" id="{B666F33E-5E01-3139-C5A1-B247723EF3C2}"/>
                  </a:ext>
                </a:extLst>
              </p:cNvPr>
              <p:cNvSpPr/>
              <p:nvPr/>
            </p:nvSpPr>
            <p:spPr>
              <a:xfrm>
                <a:off x="592750" y="1797123"/>
                <a:ext cx="0" cy="2550378"/>
              </a:xfrm>
              <a:custGeom>
                <a:avLst/>
                <a:gdLst/>
                <a:ahLst/>
                <a:cxnLst/>
                <a:rect l="l" t="t" r="r" b="b"/>
                <a:pathLst>
                  <a:path w="120000" h="3601720" extrusionOk="0">
                    <a:moveTo>
                      <a:pt x="0" y="0"/>
                    </a:moveTo>
                    <a:lnTo>
                      <a:pt x="0" y="3601605"/>
                    </a:lnTo>
                  </a:path>
                </a:pathLst>
              </a:custGeom>
              <a:noFill/>
              <a:ln w="9525" cap="flat" cmpd="sng">
                <a:solidFill>
                  <a:srgbClr val="1A1A1A"/>
                </a:solidFill>
                <a:prstDash val="dot"/>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30" name="Google Shape;18580;p49">
                <a:extLst>
                  <a:ext uri="{FF2B5EF4-FFF2-40B4-BE49-F238E27FC236}">
                    <a16:creationId xmlns:a16="http://schemas.microsoft.com/office/drawing/2014/main" id="{A5E858AF-CC51-6EC0-A0E5-340C8EDAAC2E}"/>
                  </a:ext>
                </a:extLst>
              </p:cNvPr>
              <p:cNvSpPr/>
              <p:nvPr/>
            </p:nvSpPr>
            <p:spPr>
              <a:xfrm>
                <a:off x="660151" y="4378906"/>
                <a:ext cx="2460308" cy="0"/>
              </a:xfrm>
              <a:custGeom>
                <a:avLst/>
                <a:gdLst/>
                <a:ahLst/>
                <a:cxnLst/>
                <a:rect l="l" t="t" r="r" b="b"/>
                <a:pathLst>
                  <a:path w="3280410" h="120000" extrusionOk="0">
                    <a:moveTo>
                      <a:pt x="0" y="0"/>
                    </a:moveTo>
                    <a:lnTo>
                      <a:pt x="3280181" y="0"/>
                    </a:lnTo>
                  </a:path>
                </a:pathLst>
              </a:custGeom>
              <a:noFill/>
              <a:ln w="9525" cap="flat" cmpd="sng">
                <a:solidFill>
                  <a:srgbClr val="1A1A1A"/>
                </a:solidFill>
                <a:prstDash val="dot"/>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31" name="Google Shape;18581;p49">
                <a:extLst>
                  <a:ext uri="{FF2B5EF4-FFF2-40B4-BE49-F238E27FC236}">
                    <a16:creationId xmlns:a16="http://schemas.microsoft.com/office/drawing/2014/main" id="{8ED3ADF1-66B7-1685-166B-9B39BD779168}"/>
                  </a:ext>
                </a:extLst>
              </p:cNvPr>
              <p:cNvSpPr/>
              <p:nvPr/>
            </p:nvSpPr>
            <p:spPr>
              <a:xfrm>
                <a:off x="3153989" y="1765638"/>
                <a:ext cx="0" cy="2550378"/>
              </a:xfrm>
              <a:custGeom>
                <a:avLst/>
                <a:gdLst/>
                <a:ahLst/>
                <a:cxnLst/>
                <a:rect l="l" t="t" r="r" b="b"/>
                <a:pathLst>
                  <a:path w="120000" h="3601720" extrusionOk="0">
                    <a:moveTo>
                      <a:pt x="0" y="3601605"/>
                    </a:moveTo>
                    <a:lnTo>
                      <a:pt x="0" y="0"/>
                    </a:lnTo>
                  </a:path>
                </a:pathLst>
              </a:custGeom>
              <a:noFill/>
              <a:ln w="9525" cap="flat" cmpd="sng">
                <a:solidFill>
                  <a:srgbClr val="1A1A1A"/>
                </a:solidFill>
                <a:prstDash val="dot"/>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32" name="Google Shape;18582;p49">
                <a:extLst>
                  <a:ext uri="{FF2B5EF4-FFF2-40B4-BE49-F238E27FC236}">
                    <a16:creationId xmlns:a16="http://schemas.microsoft.com/office/drawing/2014/main" id="{FEC2B162-1849-BA0F-BA48-85F26C13868E}"/>
                  </a:ext>
                </a:extLst>
              </p:cNvPr>
              <p:cNvSpPr/>
              <p:nvPr/>
            </p:nvSpPr>
            <p:spPr>
              <a:xfrm>
                <a:off x="3293750" y="1792627"/>
                <a:ext cx="0" cy="2550378"/>
              </a:xfrm>
              <a:custGeom>
                <a:avLst/>
                <a:gdLst/>
                <a:ahLst/>
                <a:cxnLst/>
                <a:rect l="l" t="t" r="r" b="b"/>
                <a:pathLst>
                  <a:path w="120000" h="3601720" extrusionOk="0">
                    <a:moveTo>
                      <a:pt x="0" y="0"/>
                    </a:moveTo>
                    <a:lnTo>
                      <a:pt x="0" y="3601605"/>
                    </a:lnTo>
                  </a:path>
                </a:pathLst>
              </a:custGeom>
              <a:noFill/>
              <a:ln w="9525" cap="flat" cmpd="sng">
                <a:solidFill>
                  <a:srgbClr val="1A1A1A"/>
                </a:solidFill>
                <a:prstDash val="dot"/>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33" name="Google Shape;18583;p49">
                <a:extLst>
                  <a:ext uri="{FF2B5EF4-FFF2-40B4-BE49-F238E27FC236}">
                    <a16:creationId xmlns:a16="http://schemas.microsoft.com/office/drawing/2014/main" id="{08C56BB5-F569-69D7-B75A-AD40D2C90598}"/>
                  </a:ext>
                </a:extLst>
              </p:cNvPr>
              <p:cNvSpPr/>
              <p:nvPr/>
            </p:nvSpPr>
            <p:spPr>
              <a:xfrm>
                <a:off x="3361152" y="4374410"/>
                <a:ext cx="2460307" cy="0"/>
              </a:xfrm>
              <a:custGeom>
                <a:avLst/>
                <a:gdLst/>
                <a:ahLst/>
                <a:cxnLst/>
                <a:rect l="l" t="t" r="r" b="b"/>
                <a:pathLst>
                  <a:path w="3280409" h="120000" extrusionOk="0">
                    <a:moveTo>
                      <a:pt x="0" y="0"/>
                    </a:moveTo>
                    <a:lnTo>
                      <a:pt x="3280181" y="0"/>
                    </a:lnTo>
                  </a:path>
                </a:pathLst>
              </a:custGeom>
              <a:noFill/>
              <a:ln w="9525" cap="flat" cmpd="sng">
                <a:solidFill>
                  <a:srgbClr val="1A1A1A"/>
                </a:solidFill>
                <a:prstDash val="dot"/>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34" name="Google Shape;18584;p49">
                <a:extLst>
                  <a:ext uri="{FF2B5EF4-FFF2-40B4-BE49-F238E27FC236}">
                    <a16:creationId xmlns:a16="http://schemas.microsoft.com/office/drawing/2014/main" id="{56D444C4-F9F0-607E-7E0B-6422E74702D8}"/>
                  </a:ext>
                </a:extLst>
              </p:cNvPr>
              <p:cNvSpPr/>
              <p:nvPr/>
            </p:nvSpPr>
            <p:spPr>
              <a:xfrm>
                <a:off x="5854989" y="1761142"/>
                <a:ext cx="0" cy="2550378"/>
              </a:xfrm>
              <a:custGeom>
                <a:avLst/>
                <a:gdLst/>
                <a:ahLst/>
                <a:cxnLst/>
                <a:rect l="l" t="t" r="r" b="b"/>
                <a:pathLst>
                  <a:path w="120000" h="3601720" extrusionOk="0">
                    <a:moveTo>
                      <a:pt x="0" y="3601605"/>
                    </a:moveTo>
                    <a:lnTo>
                      <a:pt x="0" y="0"/>
                    </a:lnTo>
                  </a:path>
                </a:pathLst>
              </a:custGeom>
              <a:noFill/>
              <a:ln w="9525" cap="flat" cmpd="sng">
                <a:solidFill>
                  <a:srgbClr val="1A1A1A"/>
                </a:solidFill>
                <a:prstDash val="dot"/>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35" name="Google Shape;18585;p49">
                <a:extLst>
                  <a:ext uri="{FF2B5EF4-FFF2-40B4-BE49-F238E27FC236}">
                    <a16:creationId xmlns:a16="http://schemas.microsoft.com/office/drawing/2014/main" id="{592A0B03-1ED5-D9A1-CF1B-BF85E02E51B7}"/>
                  </a:ext>
                </a:extLst>
              </p:cNvPr>
              <p:cNvSpPr/>
              <p:nvPr/>
            </p:nvSpPr>
            <p:spPr>
              <a:xfrm>
                <a:off x="3327452" y="1729656"/>
                <a:ext cx="2460307" cy="0"/>
              </a:xfrm>
              <a:custGeom>
                <a:avLst/>
                <a:gdLst/>
                <a:ahLst/>
                <a:cxnLst/>
                <a:rect l="l" t="t" r="r" b="b"/>
                <a:pathLst>
                  <a:path w="3280409" h="120000" extrusionOk="0">
                    <a:moveTo>
                      <a:pt x="3280181" y="0"/>
                    </a:moveTo>
                    <a:lnTo>
                      <a:pt x="0" y="0"/>
                    </a:lnTo>
                  </a:path>
                </a:pathLst>
              </a:custGeom>
              <a:noFill/>
              <a:ln w="9525" cap="flat" cmpd="sng">
                <a:solidFill>
                  <a:srgbClr val="1A1A1A"/>
                </a:solidFill>
                <a:prstDash val="dot"/>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36" name="Google Shape;18586;p49">
                <a:extLst>
                  <a:ext uri="{FF2B5EF4-FFF2-40B4-BE49-F238E27FC236}">
                    <a16:creationId xmlns:a16="http://schemas.microsoft.com/office/drawing/2014/main" id="{2AD1A6AA-6D0E-B318-EB1E-612C2F459644}"/>
                  </a:ext>
                </a:extLst>
              </p:cNvPr>
              <p:cNvSpPr/>
              <p:nvPr/>
            </p:nvSpPr>
            <p:spPr>
              <a:xfrm>
                <a:off x="5989989" y="1792627"/>
                <a:ext cx="0" cy="2550378"/>
              </a:xfrm>
              <a:custGeom>
                <a:avLst/>
                <a:gdLst/>
                <a:ahLst/>
                <a:cxnLst/>
                <a:rect l="l" t="t" r="r" b="b"/>
                <a:pathLst>
                  <a:path w="120000" h="3601720" extrusionOk="0">
                    <a:moveTo>
                      <a:pt x="0" y="0"/>
                    </a:moveTo>
                    <a:lnTo>
                      <a:pt x="0" y="3601605"/>
                    </a:lnTo>
                  </a:path>
                </a:pathLst>
              </a:custGeom>
              <a:noFill/>
              <a:ln w="9525" cap="flat" cmpd="sng">
                <a:solidFill>
                  <a:srgbClr val="1A1A1A"/>
                </a:solidFill>
                <a:prstDash val="dot"/>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37" name="Google Shape;18587;p49">
                <a:extLst>
                  <a:ext uri="{FF2B5EF4-FFF2-40B4-BE49-F238E27FC236}">
                    <a16:creationId xmlns:a16="http://schemas.microsoft.com/office/drawing/2014/main" id="{B175ED6C-C957-B729-00AD-57205124F575}"/>
                  </a:ext>
                </a:extLst>
              </p:cNvPr>
              <p:cNvSpPr/>
              <p:nvPr/>
            </p:nvSpPr>
            <p:spPr>
              <a:xfrm>
                <a:off x="6057391" y="4374410"/>
                <a:ext cx="2460307" cy="0"/>
              </a:xfrm>
              <a:custGeom>
                <a:avLst/>
                <a:gdLst/>
                <a:ahLst/>
                <a:cxnLst/>
                <a:rect l="l" t="t" r="r" b="b"/>
                <a:pathLst>
                  <a:path w="3280409" h="120000" extrusionOk="0">
                    <a:moveTo>
                      <a:pt x="0" y="0"/>
                    </a:moveTo>
                    <a:lnTo>
                      <a:pt x="3280181" y="0"/>
                    </a:lnTo>
                  </a:path>
                </a:pathLst>
              </a:custGeom>
              <a:noFill/>
              <a:ln w="9525" cap="flat" cmpd="sng">
                <a:solidFill>
                  <a:srgbClr val="1A1A1A"/>
                </a:solidFill>
                <a:prstDash val="dot"/>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38" name="Google Shape;18588;p49">
                <a:extLst>
                  <a:ext uri="{FF2B5EF4-FFF2-40B4-BE49-F238E27FC236}">
                    <a16:creationId xmlns:a16="http://schemas.microsoft.com/office/drawing/2014/main" id="{2221F3AE-96B6-DCCE-32F1-61D8A5CF9E89}"/>
                  </a:ext>
                </a:extLst>
              </p:cNvPr>
              <p:cNvSpPr/>
              <p:nvPr/>
            </p:nvSpPr>
            <p:spPr>
              <a:xfrm>
                <a:off x="8551228" y="1761142"/>
                <a:ext cx="0" cy="2550378"/>
              </a:xfrm>
              <a:custGeom>
                <a:avLst/>
                <a:gdLst/>
                <a:ahLst/>
                <a:cxnLst/>
                <a:rect l="l" t="t" r="r" b="b"/>
                <a:pathLst>
                  <a:path w="120000" h="3601720" extrusionOk="0">
                    <a:moveTo>
                      <a:pt x="0" y="3601605"/>
                    </a:moveTo>
                    <a:lnTo>
                      <a:pt x="0" y="0"/>
                    </a:lnTo>
                  </a:path>
                </a:pathLst>
              </a:custGeom>
              <a:noFill/>
              <a:ln w="9525" cap="flat" cmpd="sng">
                <a:solidFill>
                  <a:srgbClr val="1A1A1A"/>
                </a:solidFill>
                <a:prstDash val="dot"/>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39" name="Google Shape;18589;p49">
                <a:extLst>
                  <a:ext uri="{FF2B5EF4-FFF2-40B4-BE49-F238E27FC236}">
                    <a16:creationId xmlns:a16="http://schemas.microsoft.com/office/drawing/2014/main" id="{853C3F91-2198-DD0E-C14C-D0C9C5CF0147}"/>
                  </a:ext>
                </a:extLst>
              </p:cNvPr>
              <p:cNvSpPr/>
              <p:nvPr/>
            </p:nvSpPr>
            <p:spPr>
              <a:xfrm>
                <a:off x="6023691" y="1729656"/>
                <a:ext cx="2460307" cy="0"/>
              </a:xfrm>
              <a:custGeom>
                <a:avLst/>
                <a:gdLst/>
                <a:ahLst/>
                <a:cxnLst/>
                <a:rect l="l" t="t" r="r" b="b"/>
                <a:pathLst>
                  <a:path w="3280409" h="120000" extrusionOk="0">
                    <a:moveTo>
                      <a:pt x="3280181" y="0"/>
                    </a:moveTo>
                    <a:lnTo>
                      <a:pt x="0" y="0"/>
                    </a:lnTo>
                  </a:path>
                </a:pathLst>
              </a:custGeom>
              <a:noFill/>
              <a:ln w="9525" cap="flat" cmpd="sng">
                <a:solidFill>
                  <a:srgbClr val="1A1A1A"/>
                </a:solidFill>
                <a:prstDash val="dot"/>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40" name="Google Shape;18590;p49">
                <a:extLst>
                  <a:ext uri="{FF2B5EF4-FFF2-40B4-BE49-F238E27FC236}">
                    <a16:creationId xmlns:a16="http://schemas.microsoft.com/office/drawing/2014/main" id="{AB7C2882-CBC1-57FD-D14E-3AA976F26166}"/>
                  </a:ext>
                </a:extLst>
              </p:cNvPr>
              <p:cNvSpPr/>
              <p:nvPr/>
            </p:nvSpPr>
            <p:spPr>
              <a:xfrm>
                <a:off x="642807" y="1729108"/>
                <a:ext cx="2460307" cy="0"/>
              </a:xfrm>
              <a:custGeom>
                <a:avLst/>
                <a:gdLst/>
                <a:ahLst/>
                <a:cxnLst/>
                <a:rect l="l" t="t" r="r" b="b"/>
                <a:pathLst>
                  <a:path w="3280409" h="120000" extrusionOk="0">
                    <a:moveTo>
                      <a:pt x="3280181" y="0"/>
                    </a:moveTo>
                    <a:lnTo>
                      <a:pt x="0" y="0"/>
                    </a:lnTo>
                  </a:path>
                </a:pathLst>
              </a:custGeom>
              <a:noFill/>
              <a:ln w="9525" cap="flat" cmpd="sng">
                <a:solidFill>
                  <a:srgbClr val="1A1A1A"/>
                </a:solidFill>
                <a:prstDash val="dot"/>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grpSp>
        <p:sp>
          <p:nvSpPr>
            <p:cNvPr id="11" name="Google Shape;18591;p49">
              <a:extLst>
                <a:ext uri="{FF2B5EF4-FFF2-40B4-BE49-F238E27FC236}">
                  <a16:creationId xmlns:a16="http://schemas.microsoft.com/office/drawing/2014/main" id="{3E898B83-7FB7-7754-47A5-E7B578A4B371}"/>
                </a:ext>
              </a:extLst>
            </p:cNvPr>
            <p:cNvSpPr txBox="1"/>
            <p:nvPr/>
          </p:nvSpPr>
          <p:spPr>
            <a:xfrm>
              <a:off x="982966" y="2081999"/>
              <a:ext cx="2026800" cy="455543"/>
            </a:xfrm>
            <a:prstGeom prst="rect">
              <a:avLst/>
            </a:prstGeom>
            <a:noFill/>
            <a:ln>
              <a:noFill/>
            </a:ln>
          </p:spPr>
          <p:txBody>
            <a:bodyPr spcFirstLastPara="1" wrap="square" lIns="0" tIns="12700" rIns="0" bIns="0" anchor="t" anchorCtr="0">
              <a:noAutofit/>
            </a:bodyPr>
            <a:lstStyle/>
            <a:p>
              <a:pPr algn="ctr"/>
              <a:r>
                <a:rPr lang="fr-FR" sz="1600" b="1" dirty="0">
                  <a:effectLst/>
                  <a:ea typeface="Calibri" panose="020F0502020204030204" pitchFamily="34" charset="0"/>
                  <a:cs typeface="Times New Roman" panose="02020603050405020304" pitchFamily="18" charset="0"/>
                </a:rPr>
                <a:t>L’article 29 de la loi énergie-climat (LEC)</a:t>
              </a:r>
            </a:p>
          </p:txBody>
        </p:sp>
        <p:sp>
          <p:nvSpPr>
            <p:cNvPr id="13" name="Google Shape;18593;p49">
              <a:extLst>
                <a:ext uri="{FF2B5EF4-FFF2-40B4-BE49-F238E27FC236}">
                  <a16:creationId xmlns:a16="http://schemas.microsoft.com/office/drawing/2014/main" id="{5699E47D-F741-0A2D-5787-B62B55CEE977}"/>
                </a:ext>
              </a:extLst>
            </p:cNvPr>
            <p:cNvSpPr/>
            <p:nvPr/>
          </p:nvSpPr>
          <p:spPr>
            <a:xfrm>
              <a:off x="1659125" y="1588292"/>
              <a:ext cx="427657" cy="427657"/>
            </a:xfrm>
            <a:custGeom>
              <a:avLst/>
              <a:gdLst/>
              <a:ahLst/>
              <a:cxnLst/>
              <a:rect l="l" t="t" r="r" b="b"/>
              <a:pathLst>
                <a:path w="1103630" h="1103630" extrusionOk="0">
                  <a:moveTo>
                    <a:pt x="551649" y="0"/>
                  </a:moveTo>
                  <a:lnTo>
                    <a:pt x="504050" y="2024"/>
                  </a:lnTo>
                  <a:lnTo>
                    <a:pt x="457576" y="7988"/>
                  </a:lnTo>
                  <a:lnTo>
                    <a:pt x="412391" y="17726"/>
                  </a:lnTo>
                  <a:lnTo>
                    <a:pt x="368662" y="31072"/>
                  </a:lnTo>
                  <a:lnTo>
                    <a:pt x="326554" y="47861"/>
                  </a:lnTo>
                  <a:lnTo>
                    <a:pt x="286233" y="67927"/>
                  </a:lnTo>
                  <a:lnTo>
                    <a:pt x="247865" y="91104"/>
                  </a:lnTo>
                  <a:lnTo>
                    <a:pt x="211614" y="117226"/>
                  </a:lnTo>
                  <a:lnTo>
                    <a:pt x="177647" y="146130"/>
                  </a:lnTo>
                  <a:lnTo>
                    <a:pt x="146130" y="177647"/>
                  </a:lnTo>
                  <a:lnTo>
                    <a:pt x="117226" y="211614"/>
                  </a:lnTo>
                  <a:lnTo>
                    <a:pt x="91104" y="247865"/>
                  </a:lnTo>
                  <a:lnTo>
                    <a:pt x="67927" y="286233"/>
                  </a:lnTo>
                  <a:lnTo>
                    <a:pt x="47861" y="326554"/>
                  </a:lnTo>
                  <a:lnTo>
                    <a:pt x="31072" y="368662"/>
                  </a:lnTo>
                  <a:lnTo>
                    <a:pt x="17726" y="412391"/>
                  </a:lnTo>
                  <a:lnTo>
                    <a:pt x="7988" y="457576"/>
                  </a:lnTo>
                  <a:lnTo>
                    <a:pt x="2024" y="504050"/>
                  </a:lnTo>
                  <a:lnTo>
                    <a:pt x="0" y="551649"/>
                  </a:lnTo>
                  <a:lnTo>
                    <a:pt x="2024" y="599249"/>
                  </a:lnTo>
                  <a:lnTo>
                    <a:pt x="7988" y="645723"/>
                  </a:lnTo>
                  <a:lnTo>
                    <a:pt x="17726" y="690908"/>
                  </a:lnTo>
                  <a:lnTo>
                    <a:pt x="31072" y="734637"/>
                  </a:lnTo>
                  <a:lnTo>
                    <a:pt x="47861" y="776744"/>
                  </a:lnTo>
                  <a:lnTo>
                    <a:pt x="67927" y="817065"/>
                  </a:lnTo>
                  <a:lnTo>
                    <a:pt x="91104" y="855434"/>
                  </a:lnTo>
                  <a:lnTo>
                    <a:pt x="117226" y="891684"/>
                  </a:lnTo>
                  <a:lnTo>
                    <a:pt x="146130" y="925651"/>
                  </a:lnTo>
                  <a:lnTo>
                    <a:pt x="177647" y="957169"/>
                  </a:lnTo>
                  <a:lnTo>
                    <a:pt x="211614" y="986072"/>
                  </a:lnTo>
                  <a:lnTo>
                    <a:pt x="247865" y="1012195"/>
                  </a:lnTo>
                  <a:lnTo>
                    <a:pt x="286233" y="1035372"/>
                  </a:lnTo>
                  <a:lnTo>
                    <a:pt x="326554" y="1055438"/>
                  </a:lnTo>
                  <a:lnTo>
                    <a:pt x="368662" y="1072226"/>
                  </a:lnTo>
                  <a:lnTo>
                    <a:pt x="412391" y="1085572"/>
                  </a:lnTo>
                  <a:lnTo>
                    <a:pt x="457576" y="1095310"/>
                  </a:lnTo>
                  <a:lnTo>
                    <a:pt x="504050" y="1101274"/>
                  </a:lnTo>
                  <a:lnTo>
                    <a:pt x="551649" y="1103299"/>
                  </a:lnTo>
                  <a:lnTo>
                    <a:pt x="599249" y="1101274"/>
                  </a:lnTo>
                  <a:lnTo>
                    <a:pt x="645723" y="1095310"/>
                  </a:lnTo>
                  <a:lnTo>
                    <a:pt x="690908" y="1085572"/>
                  </a:lnTo>
                  <a:lnTo>
                    <a:pt x="734637" y="1072226"/>
                  </a:lnTo>
                  <a:lnTo>
                    <a:pt x="776744" y="1055438"/>
                  </a:lnTo>
                  <a:lnTo>
                    <a:pt x="817065" y="1035372"/>
                  </a:lnTo>
                  <a:lnTo>
                    <a:pt x="855434" y="1012195"/>
                  </a:lnTo>
                  <a:lnTo>
                    <a:pt x="891684" y="986072"/>
                  </a:lnTo>
                  <a:lnTo>
                    <a:pt x="925651" y="957169"/>
                  </a:lnTo>
                  <a:lnTo>
                    <a:pt x="957169" y="925651"/>
                  </a:lnTo>
                  <a:lnTo>
                    <a:pt x="986072" y="891684"/>
                  </a:lnTo>
                  <a:lnTo>
                    <a:pt x="1012195" y="855434"/>
                  </a:lnTo>
                  <a:lnTo>
                    <a:pt x="1035372" y="817065"/>
                  </a:lnTo>
                  <a:lnTo>
                    <a:pt x="1055438" y="776744"/>
                  </a:lnTo>
                  <a:lnTo>
                    <a:pt x="1072226" y="734637"/>
                  </a:lnTo>
                  <a:lnTo>
                    <a:pt x="1085572" y="690908"/>
                  </a:lnTo>
                  <a:lnTo>
                    <a:pt x="1095310" y="645723"/>
                  </a:lnTo>
                  <a:lnTo>
                    <a:pt x="1101274" y="599249"/>
                  </a:lnTo>
                  <a:lnTo>
                    <a:pt x="1103299" y="551649"/>
                  </a:lnTo>
                  <a:lnTo>
                    <a:pt x="1101274" y="504050"/>
                  </a:lnTo>
                  <a:lnTo>
                    <a:pt x="1095310" y="457576"/>
                  </a:lnTo>
                  <a:lnTo>
                    <a:pt x="1085572" y="412391"/>
                  </a:lnTo>
                  <a:lnTo>
                    <a:pt x="1072226" y="368662"/>
                  </a:lnTo>
                  <a:lnTo>
                    <a:pt x="1055438" y="326554"/>
                  </a:lnTo>
                  <a:lnTo>
                    <a:pt x="1035372" y="286233"/>
                  </a:lnTo>
                  <a:lnTo>
                    <a:pt x="1012195" y="247865"/>
                  </a:lnTo>
                  <a:lnTo>
                    <a:pt x="986072" y="211614"/>
                  </a:lnTo>
                  <a:lnTo>
                    <a:pt x="957169" y="177647"/>
                  </a:lnTo>
                  <a:lnTo>
                    <a:pt x="925651" y="146130"/>
                  </a:lnTo>
                  <a:lnTo>
                    <a:pt x="891684" y="117226"/>
                  </a:lnTo>
                  <a:lnTo>
                    <a:pt x="855434" y="91104"/>
                  </a:lnTo>
                  <a:lnTo>
                    <a:pt x="817065" y="67927"/>
                  </a:lnTo>
                  <a:lnTo>
                    <a:pt x="776744" y="47861"/>
                  </a:lnTo>
                  <a:lnTo>
                    <a:pt x="734637" y="31072"/>
                  </a:lnTo>
                  <a:lnTo>
                    <a:pt x="690908" y="17726"/>
                  </a:lnTo>
                  <a:lnTo>
                    <a:pt x="645723" y="7988"/>
                  </a:lnTo>
                  <a:lnTo>
                    <a:pt x="599249" y="2024"/>
                  </a:lnTo>
                  <a:lnTo>
                    <a:pt x="551649" y="0"/>
                  </a:lnTo>
                  <a:close/>
                </a:path>
              </a:pathLst>
            </a:custGeom>
            <a:solidFill>
              <a:schemeClr val="accent2"/>
            </a:solidFill>
            <a:ln>
              <a:noFill/>
            </a:ln>
          </p:spPr>
          <p:txBody>
            <a:bodyPr spcFirstLastPara="1" wrap="square" lIns="0" tIns="0" rIns="0" bIns="0" anchor="ctr" anchorCtr="0">
              <a:noAutofit/>
            </a:bodyPr>
            <a:lstStyle/>
            <a:p>
              <a:pPr algn="ctr" defTabSz="1219170">
                <a:buClr>
                  <a:srgbClr val="000000"/>
                </a:buClr>
                <a:buSzPts val="1400"/>
              </a:pPr>
              <a:r>
                <a:rPr lang="fr-FR" sz="1867" b="1" kern="0" dirty="0">
                  <a:solidFill>
                    <a:srgbClr val="000000"/>
                  </a:solidFill>
                  <a:latin typeface="Arial"/>
                  <a:ea typeface="Arial"/>
                  <a:cs typeface="Arial"/>
                  <a:sym typeface="Arial"/>
                </a:rPr>
                <a:t>4</a:t>
              </a:r>
              <a:endParaRPr sz="1867" b="1" kern="0" dirty="0">
                <a:solidFill>
                  <a:srgbClr val="000000"/>
                </a:solidFill>
                <a:latin typeface="Arial"/>
                <a:ea typeface="Arial"/>
                <a:cs typeface="Arial"/>
                <a:sym typeface="Arial"/>
              </a:endParaRPr>
            </a:p>
          </p:txBody>
        </p:sp>
        <p:sp>
          <p:nvSpPr>
            <p:cNvPr id="14" name="Google Shape;18594;p49">
              <a:extLst>
                <a:ext uri="{FF2B5EF4-FFF2-40B4-BE49-F238E27FC236}">
                  <a16:creationId xmlns:a16="http://schemas.microsoft.com/office/drawing/2014/main" id="{248B402C-6F13-25BA-C873-C66A22AF1136}"/>
                </a:ext>
              </a:extLst>
            </p:cNvPr>
            <p:cNvSpPr/>
            <p:nvPr/>
          </p:nvSpPr>
          <p:spPr>
            <a:xfrm>
              <a:off x="4375341" y="1588292"/>
              <a:ext cx="427656" cy="427657"/>
            </a:xfrm>
            <a:custGeom>
              <a:avLst/>
              <a:gdLst/>
              <a:ahLst/>
              <a:cxnLst/>
              <a:rect l="l" t="t" r="r" b="b"/>
              <a:pathLst>
                <a:path w="1103629" h="1103630" extrusionOk="0">
                  <a:moveTo>
                    <a:pt x="551649" y="0"/>
                  </a:moveTo>
                  <a:lnTo>
                    <a:pt x="504050" y="2024"/>
                  </a:lnTo>
                  <a:lnTo>
                    <a:pt x="457576" y="7988"/>
                  </a:lnTo>
                  <a:lnTo>
                    <a:pt x="412391" y="17726"/>
                  </a:lnTo>
                  <a:lnTo>
                    <a:pt x="368662" y="31072"/>
                  </a:lnTo>
                  <a:lnTo>
                    <a:pt x="326554" y="47861"/>
                  </a:lnTo>
                  <a:lnTo>
                    <a:pt x="286233" y="67927"/>
                  </a:lnTo>
                  <a:lnTo>
                    <a:pt x="247865" y="91104"/>
                  </a:lnTo>
                  <a:lnTo>
                    <a:pt x="211614" y="117226"/>
                  </a:lnTo>
                  <a:lnTo>
                    <a:pt x="177647" y="146130"/>
                  </a:lnTo>
                  <a:lnTo>
                    <a:pt x="146130" y="177647"/>
                  </a:lnTo>
                  <a:lnTo>
                    <a:pt x="117226" y="211614"/>
                  </a:lnTo>
                  <a:lnTo>
                    <a:pt x="91104" y="247865"/>
                  </a:lnTo>
                  <a:lnTo>
                    <a:pt x="67927" y="286233"/>
                  </a:lnTo>
                  <a:lnTo>
                    <a:pt x="47861" y="326554"/>
                  </a:lnTo>
                  <a:lnTo>
                    <a:pt x="31072" y="368662"/>
                  </a:lnTo>
                  <a:lnTo>
                    <a:pt x="17726" y="412391"/>
                  </a:lnTo>
                  <a:lnTo>
                    <a:pt x="7988" y="457576"/>
                  </a:lnTo>
                  <a:lnTo>
                    <a:pt x="2024" y="504050"/>
                  </a:lnTo>
                  <a:lnTo>
                    <a:pt x="0" y="551649"/>
                  </a:lnTo>
                  <a:lnTo>
                    <a:pt x="2024" y="599249"/>
                  </a:lnTo>
                  <a:lnTo>
                    <a:pt x="7988" y="645723"/>
                  </a:lnTo>
                  <a:lnTo>
                    <a:pt x="17726" y="690908"/>
                  </a:lnTo>
                  <a:lnTo>
                    <a:pt x="31072" y="734637"/>
                  </a:lnTo>
                  <a:lnTo>
                    <a:pt x="47861" y="776744"/>
                  </a:lnTo>
                  <a:lnTo>
                    <a:pt x="67927" y="817065"/>
                  </a:lnTo>
                  <a:lnTo>
                    <a:pt x="91104" y="855434"/>
                  </a:lnTo>
                  <a:lnTo>
                    <a:pt x="117226" y="891684"/>
                  </a:lnTo>
                  <a:lnTo>
                    <a:pt x="146130" y="925651"/>
                  </a:lnTo>
                  <a:lnTo>
                    <a:pt x="177647" y="957169"/>
                  </a:lnTo>
                  <a:lnTo>
                    <a:pt x="211614" y="986072"/>
                  </a:lnTo>
                  <a:lnTo>
                    <a:pt x="247865" y="1012195"/>
                  </a:lnTo>
                  <a:lnTo>
                    <a:pt x="286233" y="1035372"/>
                  </a:lnTo>
                  <a:lnTo>
                    <a:pt x="326554" y="1055438"/>
                  </a:lnTo>
                  <a:lnTo>
                    <a:pt x="368662" y="1072226"/>
                  </a:lnTo>
                  <a:lnTo>
                    <a:pt x="412391" y="1085572"/>
                  </a:lnTo>
                  <a:lnTo>
                    <a:pt x="457576" y="1095310"/>
                  </a:lnTo>
                  <a:lnTo>
                    <a:pt x="504050" y="1101274"/>
                  </a:lnTo>
                  <a:lnTo>
                    <a:pt x="551649" y="1103299"/>
                  </a:lnTo>
                  <a:lnTo>
                    <a:pt x="599249" y="1101274"/>
                  </a:lnTo>
                  <a:lnTo>
                    <a:pt x="645723" y="1095310"/>
                  </a:lnTo>
                  <a:lnTo>
                    <a:pt x="690908" y="1085572"/>
                  </a:lnTo>
                  <a:lnTo>
                    <a:pt x="734637" y="1072226"/>
                  </a:lnTo>
                  <a:lnTo>
                    <a:pt x="776744" y="1055438"/>
                  </a:lnTo>
                  <a:lnTo>
                    <a:pt x="817065" y="1035372"/>
                  </a:lnTo>
                  <a:lnTo>
                    <a:pt x="855434" y="1012195"/>
                  </a:lnTo>
                  <a:lnTo>
                    <a:pt x="891684" y="986072"/>
                  </a:lnTo>
                  <a:lnTo>
                    <a:pt x="925651" y="957169"/>
                  </a:lnTo>
                  <a:lnTo>
                    <a:pt x="957169" y="925651"/>
                  </a:lnTo>
                  <a:lnTo>
                    <a:pt x="986072" y="891684"/>
                  </a:lnTo>
                  <a:lnTo>
                    <a:pt x="1012195" y="855434"/>
                  </a:lnTo>
                  <a:lnTo>
                    <a:pt x="1035372" y="817065"/>
                  </a:lnTo>
                  <a:lnTo>
                    <a:pt x="1055438" y="776744"/>
                  </a:lnTo>
                  <a:lnTo>
                    <a:pt x="1072226" y="734637"/>
                  </a:lnTo>
                  <a:lnTo>
                    <a:pt x="1085572" y="690908"/>
                  </a:lnTo>
                  <a:lnTo>
                    <a:pt x="1095310" y="645723"/>
                  </a:lnTo>
                  <a:lnTo>
                    <a:pt x="1101274" y="599249"/>
                  </a:lnTo>
                  <a:lnTo>
                    <a:pt x="1103299" y="551649"/>
                  </a:lnTo>
                  <a:lnTo>
                    <a:pt x="1101274" y="504050"/>
                  </a:lnTo>
                  <a:lnTo>
                    <a:pt x="1095310" y="457576"/>
                  </a:lnTo>
                  <a:lnTo>
                    <a:pt x="1085572" y="412391"/>
                  </a:lnTo>
                  <a:lnTo>
                    <a:pt x="1072226" y="368662"/>
                  </a:lnTo>
                  <a:lnTo>
                    <a:pt x="1055438" y="326554"/>
                  </a:lnTo>
                  <a:lnTo>
                    <a:pt x="1035372" y="286233"/>
                  </a:lnTo>
                  <a:lnTo>
                    <a:pt x="1012195" y="247865"/>
                  </a:lnTo>
                  <a:lnTo>
                    <a:pt x="986072" y="211614"/>
                  </a:lnTo>
                  <a:lnTo>
                    <a:pt x="957169" y="177647"/>
                  </a:lnTo>
                  <a:lnTo>
                    <a:pt x="925651" y="146130"/>
                  </a:lnTo>
                  <a:lnTo>
                    <a:pt x="891684" y="117226"/>
                  </a:lnTo>
                  <a:lnTo>
                    <a:pt x="855434" y="91104"/>
                  </a:lnTo>
                  <a:lnTo>
                    <a:pt x="817065" y="67927"/>
                  </a:lnTo>
                  <a:lnTo>
                    <a:pt x="776744" y="47861"/>
                  </a:lnTo>
                  <a:lnTo>
                    <a:pt x="734637" y="31072"/>
                  </a:lnTo>
                  <a:lnTo>
                    <a:pt x="690908" y="17726"/>
                  </a:lnTo>
                  <a:lnTo>
                    <a:pt x="645723" y="7988"/>
                  </a:lnTo>
                  <a:lnTo>
                    <a:pt x="599249" y="2024"/>
                  </a:lnTo>
                  <a:lnTo>
                    <a:pt x="551649" y="0"/>
                  </a:lnTo>
                  <a:close/>
                </a:path>
              </a:pathLst>
            </a:custGeom>
            <a:solidFill>
              <a:schemeClr val="accent3">
                <a:lumMod val="60000"/>
                <a:lumOff val="40000"/>
              </a:schemeClr>
            </a:solidFill>
            <a:ln>
              <a:noFill/>
            </a:ln>
          </p:spPr>
          <p:txBody>
            <a:bodyPr spcFirstLastPara="1" wrap="square" lIns="0" tIns="0" rIns="0" bIns="0" anchor="ctr" anchorCtr="0">
              <a:noAutofit/>
            </a:bodyPr>
            <a:lstStyle/>
            <a:p>
              <a:pPr algn="ctr" defTabSz="1219170">
                <a:buClr>
                  <a:srgbClr val="000000"/>
                </a:buClr>
                <a:buSzPts val="1400"/>
              </a:pPr>
              <a:r>
                <a:rPr lang="fr-FR" sz="1867" b="1" kern="0" dirty="0">
                  <a:solidFill>
                    <a:srgbClr val="383838"/>
                  </a:solidFill>
                  <a:latin typeface="Arial"/>
                  <a:ea typeface="Arial"/>
                  <a:cs typeface="Arial"/>
                  <a:sym typeface="Arial"/>
                </a:rPr>
                <a:t>5</a:t>
              </a:r>
              <a:endParaRPr sz="1867" b="1" kern="0" dirty="0">
                <a:solidFill>
                  <a:srgbClr val="383838"/>
                </a:solidFill>
                <a:latin typeface="Arial"/>
                <a:ea typeface="Arial"/>
                <a:cs typeface="Arial"/>
                <a:sym typeface="Arial"/>
              </a:endParaRPr>
            </a:p>
          </p:txBody>
        </p:sp>
        <p:sp>
          <p:nvSpPr>
            <p:cNvPr id="15" name="Google Shape;18595;p49">
              <a:extLst>
                <a:ext uri="{FF2B5EF4-FFF2-40B4-BE49-F238E27FC236}">
                  <a16:creationId xmlns:a16="http://schemas.microsoft.com/office/drawing/2014/main" id="{C35A6429-D7F9-FCF9-4E69-492042B4E3B9}"/>
                </a:ext>
              </a:extLst>
            </p:cNvPr>
            <p:cNvSpPr/>
            <p:nvPr/>
          </p:nvSpPr>
          <p:spPr>
            <a:xfrm>
              <a:off x="7065497" y="1585831"/>
              <a:ext cx="427656" cy="427657"/>
            </a:xfrm>
            <a:custGeom>
              <a:avLst/>
              <a:gdLst/>
              <a:ahLst/>
              <a:cxnLst/>
              <a:rect l="l" t="t" r="r" b="b"/>
              <a:pathLst>
                <a:path w="1103629" h="1103630" extrusionOk="0">
                  <a:moveTo>
                    <a:pt x="551649" y="0"/>
                  </a:moveTo>
                  <a:lnTo>
                    <a:pt x="504050" y="2024"/>
                  </a:lnTo>
                  <a:lnTo>
                    <a:pt x="457576" y="7988"/>
                  </a:lnTo>
                  <a:lnTo>
                    <a:pt x="412391" y="17726"/>
                  </a:lnTo>
                  <a:lnTo>
                    <a:pt x="368662" y="31072"/>
                  </a:lnTo>
                  <a:lnTo>
                    <a:pt x="326554" y="47861"/>
                  </a:lnTo>
                  <a:lnTo>
                    <a:pt x="286233" y="67927"/>
                  </a:lnTo>
                  <a:lnTo>
                    <a:pt x="247865" y="91104"/>
                  </a:lnTo>
                  <a:lnTo>
                    <a:pt x="211614" y="117226"/>
                  </a:lnTo>
                  <a:lnTo>
                    <a:pt x="177647" y="146130"/>
                  </a:lnTo>
                  <a:lnTo>
                    <a:pt x="146130" y="177647"/>
                  </a:lnTo>
                  <a:lnTo>
                    <a:pt x="117226" y="211614"/>
                  </a:lnTo>
                  <a:lnTo>
                    <a:pt x="91104" y="247865"/>
                  </a:lnTo>
                  <a:lnTo>
                    <a:pt x="67927" y="286233"/>
                  </a:lnTo>
                  <a:lnTo>
                    <a:pt x="47861" y="326554"/>
                  </a:lnTo>
                  <a:lnTo>
                    <a:pt x="31072" y="368662"/>
                  </a:lnTo>
                  <a:lnTo>
                    <a:pt x="17726" y="412391"/>
                  </a:lnTo>
                  <a:lnTo>
                    <a:pt x="7988" y="457576"/>
                  </a:lnTo>
                  <a:lnTo>
                    <a:pt x="2024" y="504050"/>
                  </a:lnTo>
                  <a:lnTo>
                    <a:pt x="0" y="551649"/>
                  </a:lnTo>
                  <a:lnTo>
                    <a:pt x="2024" y="599249"/>
                  </a:lnTo>
                  <a:lnTo>
                    <a:pt x="7988" y="645723"/>
                  </a:lnTo>
                  <a:lnTo>
                    <a:pt x="17726" y="690908"/>
                  </a:lnTo>
                  <a:lnTo>
                    <a:pt x="31072" y="734637"/>
                  </a:lnTo>
                  <a:lnTo>
                    <a:pt x="47861" y="776744"/>
                  </a:lnTo>
                  <a:lnTo>
                    <a:pt x="67927" y="817065"/>
                  </a:lnTo>
                  <a:lnTo>
                    <a:pt x="91104" y="855434"/>
                  </a:lnTo>
                  <a:lnTo>
                    <a:pt x="117226" y="891684"/>
                  </a:lnTo>
                  <a:lnTo>
                    <a:pt x="146130" y="925651"/>
                  </a:lnTo>
                  <a:lnTo>
                    <a:pt x="177647" y="957169"/>
                  </a:lnTo>
                  <a:lnTo>
                    <a:pt x="211614" y="986072"/>
                  </a:lnTo>
                  <a:lnTo>
                    <a:pt x="247865" y="1012195"/>
                  </a:lnTo>
                  <a:lnTo>
                    <a:pt x="286233" y="1035372"/>
                  </a:lnTo>
                  <a:lnTo>
                    <a:pt x="326554" y="1055438"/>
                  </a:lnTo>
                  <a:lnTo>
                    <a:pt x="368662" y="1072226"/>
                  </a:lnTo>
                  <a:lnTo>
                    <a:pt x="412391" y="1085572"/>
                  </a:lnTo>
                  <a:lnTo>
                    <a:pt x="457576" y="1095310"/>
                  </a:lnTo>
                  <a:lnTo>
                    <a:pt x="504050" y="1101274"/>
                  </a:lnTo>
                  <a:lnTo>
                    <a:pt x="551649" y="1103299"/>
                  </a:lnTo>
                  <a:lnTo>
                    <a:pt x="599249" y="1101274"/>
                  </a:lnTo>
                  <a:lnTo>
                    <a:pt x="645723" y="1095310"/>
                  </a:lnTo>
                  <a:lnTo>
                    <a:pt x="690908" y="1085572"/>
                  </a:lnTo>
                  <a:lnTo>
                    <a:pt x="734637" y="1072226"/>
                  </a:lnTo>
                  <a:lnTo>
                    <a:pt x="776744" y="1055438"/>
                  </a:lnTo>
                  <a:lnTo>
                    <a:pt x="817065" y="1035372"/>
                  </a:lnTo>
                  <a:lnTo>
                    <a:pt x="855434" y="1012195"/>
                  </a:lnTo>
                  <a:lnTo>
                    <a:pt x="891684" y="986072"/>
                  </a:lnTo>
                  <a:lnTo>
                    <a:pt x="925651" y="957169"/>
                  </a:lnTo>
                  <a:lnTo>
                    <a:pt x="957169" y="925651"/>
                  </a:lnTo>
                  <a:lnTo>
                    <a:pt x="986072" y="891684"/>
                  </a:lnTo>
                  <a:lnTo>
                    <a:pt x="1012195" y="855434"/>
                  </a:lnTo>
                  <a:lnTo>
                    <a:pt x="1035372" y="817065"/>
                  </a:lnTo>
                  <a:lnTo>
                    <a:pt x="1055438" y="776744"/>
                  </a:lnTo>
                  <a:lnTo>
                    <a:pt x="1072226" y="734637"/>
                  </a:lnTo>
                  <a:lnTo>
                    <a:pt x="1085572" y="690908"/>
                  </a:lnTo>
                  <a:lnTo>
                    <a:pt x="1095310" y="645723"/>
                  </a:lnTo>
                  <a:lnTo>
                    <a:pt x="1101274" y="599249"/>
                  </a:lnTo>
                  <a:lnTo>
                    <a:pt x="1103299" y="551649"/>
                  </a:lnTo>
                  <a:lnTo>
                    <a:pt x="1101274" y="504050"/>
                  </a:lnTo>
                  <a:lnTo>
                    <a:pt x="1095310" y="457576"/>
                  </a:lnTo>
                  <a:lnTo>
                    <a:pt x="1085572" y="412391"/>
                  </a:lnTo>
                  <a:lnTo>
                    <a:pt x="1072226" y="368662"/>
                  </a:lnTo>
                  <a:lnTo>
                    <a:pt x="1055438" y="326554"/>
                  </a:lnTo>
                  <a:lnTo>
                    <a:pt x="1035372" y="286233"/>
                  </a:lnTo>
                  <a:lnTo>
                    <a:pt x="1012195" y="247865"/>
                  </a:lnTo>
                  <a:lnTo>
                    <a:pt x="986072" y="211614"/>
                  </a:lnTo>
                  <a:lnTo>
                    <a:pt x="957169" y="177647"/>
                  </a:lnTo>
                  <a:lnTo>
                    <a:pt x="925651" y="146130"/>
                  </a:lnTo>
                  <a:lnTo>
                    <a:pt x="891684" y="117226"/>
                  </a:lnTo>
                  <a:lnTo>
                    <a:pt x="855434" y="91104"/>
                  </a:lnTo>
                  <a:lnTo>
                    <a:pt x="817065" y="67927"/>
                  </a:lnTo>
                  <a:lnTo>
                    <a:pt x="776744" y="47861"/>
                  </a:lnTo>
                  <a:lnTo>
                    <a:pt x="734637" y="31072"/>
                  </a:lnTo>
                  <a:lnTo>
                    <a:pt x="690908" y="17726"/>
                  </a:lnTo>
                  <a:lnTo>
                    <a:pt x="645723" y="7988"/>
                  </a:lnTo>
                  <a:lnTo>
                    <a:pt x="599249" y="2024"/>
                  </a:lnTo>
                  <a:lnTo>
                    <a:pt x="551649" y="0"/>
                  </a:lnTo>
                  <a:close/>
                </a:path>
              </a:pathLst>
            </a:custGeom>
            <a:solidFill>
              <a:schemeClr val="bg2">
                <a:lumMod val="50000"/>
              </a:schemeClr>
            </a:solidFill>
            <a:ln>
              <a:noFill/>
            </a:ln>
          </p:spPr>
          <p:txBody>
            <a:bodyPr spcFirstLastPara="1" wrap="square" lIns="0" tIns="0" rIns="0" bIns="0" anchor="ctr" anchorCtr="0">
              <a:noAutofit/>
            </a:bodyPr>
            <a:lstStyle/>
            <a:p>
              <a:pPr algn="ctr" defTabSz="1219170">
                <a:buClr>
                  <a:srgbClr val="000000"/>
                </a:buClr>
                <a:buSzPts val="1400"/>
              </a:pPr>
              <a:r>
                <a:rPr lang="fr-FR" sz="1867" b="1" kern="0" dirty="0">
                  <a:solidFill>
                    <a:srgbClr val="383838"/>
                  </a:solidFill>
                  <a:latin typeface="Arial"/>
                  <a:ea typeface="Arial"/>
                  <a:cs typeface="Arial"/>
                  <a:sym typeface="Arial"/>
                </a:rPr>
                <a:t>6</a:t>
              </a:r>
            </a:p>
          </p:txBody>
        </p:sp>
        <p:sp>
          <p:nvSpPr>
            <p:cNvPr id="16" name="Google Shape;18596;p49">
              <a:extLst>
                <a:ext uri="{FF2B5EF4-FFF2-40B4-BE49-F238E27FC236}">
                  <a16:creationId xmlns:a16="http://schemas.microsoft.com/office/drawing/2014/main" id="{DA89088A-6BA9-0B0B-A45F-6FC4C8CF8CD0}"/>
                </a:ext>
              </a:extLst>
            </p:cNvPr>
            <p:cNvSpPr txBox="1"/>
            <p:nvPr/>
          </p:nvSpPr>
          <p:spPr>
            <a:xfrm>
              <a:off x="3552364" y="2082175"/>
              <a:ext cx="2241501" cy="323194"/>
            </a:xfrm>
            <a:prstGeom prst="rect">
              <a:avLst/>
            </a:prstGeom>
            <a:noFill/>
            <a:ln>
              <a:noFill/>
            </a:ln>
          </p:spPr>
          <p:txBody>
            <a:bodyPr spcFirstLastPara="1" wrap="square" lIns="0" tIns="12700" rIns="0" bIns="0" anchor="t" anchorCtr="0">
              <a:noAutofit/>
            </a:bodyPr>
            <a:lstStyle/>
            <a:p>
              <a:pPr algn="ctr"/>
              <a:r>
                <a:rPr lang="fr-FR" sz="1400" b="1" dirty="0"/>
                <a:t>Loi PACTE ( Plan d’Action pour la Croissance et le Développement des Entreprises ) </a:t>
              </a:r>
            </a:p>
          </p:txBody>
        </p:sp>
        <p:sp>
          <p:nvSpPr>
            <p:cNvPr id="17" name="Google Shape;18597;p49">
              <a:extLst>
                <a:ext uri="{FF2B5EF4-FFF2-40B4-BE49-F238E27FC236}">
                  <a16:creationId xmlns:a16="http://schemas.microsoft.com/office/drawing/2014/main" id="{2E708A6C-3BAB-4740-B12B-3CC120B65223}"/>
                </a:ext>
              </a:extLst>
            </p:cNvPr>
            <p:cNvSpPr txBox="1"/>
            <p:nvPr/>
          </p:nvSpPr>
          <p:spPr>
            <a:xfrm>
              <a:off x="3481054" y="2825554"/>
              <a:ext cx="2153100" cy="1275300"/>
            </a:xfrm>
            <a:prstGeom prst="rect">
              <a:avLst/>
            </a:prstGeom>
            <a:noFill/>
            <a:ln>
              <a:noFill/>
            </a:ln>
          </p:spPr>
          <p:txBody>
            <a:bodyPr spcFirstLastPara="1" wrap="square" lIns="0" tIns="12700" rIns="0" bIns="0" anchor="t" anchorCtr="0">
              <a:noAutofit/>
            </a:bodyPr>
            <a:lstStyle/>
            <a:p>
              <a:r>
                <a:rPr lang="fr-FR" sz="1100" dirty="0"/>
                <a:t>- Une meilleure prise en compte pour les entreprises des enjeux sociaux et environnementaux dans leur stratégie </a:t>
              </a:r>
            </a:p>
            <a:p>
              <a:r>
                <a:rPr lang="fr-FR" sz="1200" dirty="0"/>
                <a:t>- </a:t>
              </a:r>
              <a:r>
                <a:rPr lang="fr-FR" sz="1100" dirty="0"/>
                <a:t>Obligation pour les produits d’assurances vie multi-support de proposer des produits adossés à un fond solidaire, à un fond bénéficiant d’un label ISR (Investissement Socialement Responsable)</a:t>
              </a:r>
            </a:p>
            <a:p>
              <a:pPr marL="135463" marR="118530" defTabSz="1219170">
                <a:buClr>
                  <a:srgbClr val="000000"/>
                </a:buClr>
                <a:buSzPts val="900"/>
              </a:pPr>
              <a:r>
                <a:rPr lang="fr-FR" sz="1067" i="1" kern="0" dirty="0">
                  <a:solidFill>
                    <a:srgbClr val="000000"/>
                  </a:solidFill>
                  <a:latin typeface="Arial" panose="020B0604020202020204" pitchFamily="34" charset="0"/>
                  <a:cs typeface="Arial"/>
                  <a:sym typeface="Arial"/>
                </a:rPr>
                <a:t>.</a:t>
              </a:r>
              <a:endParaRPr sz="1067" kern="0" dirty="0">
                <a:solidFill>
                  <a:srgbClr val="000000"/>
                </a:solidFill>
                <a:latin typeface="Arial"/>
                <a:ea typeface="Arial"/>
                <a:cs typeface="Arial"/>
                <a:sym typeface="Arial"/>
              </a:endParaRPr>
            </a:p>
          </p:txBody>
        </p:sp>
        <p:sp>
          <p:nvSpPr>
            <p:cNvPr id="18" name="Google Shape;18598;p49">
              <a:extLst>
                <a:ext uri="{FF2B5EF4-FFF2-40B4-BE49-F238E27FC236}">
                  <a16:creationId xmlns:a16="http://schemas.microsoft.com/office/drawing/2014/main" id="{E796E3DA-CE58-D32F-0A5F-60D92CFB333D}"/>
                </a:ext>
              </a:extLst>
            </p:cNvPr>
            <p:cNvSpPr txBox="1"/>
            <p:nvPr/>
          </p:nvSpPr>
          <p:spPr>
            <a:xfrm>
              <a:off x="6240444" y="2085910"/>
              <a:ext cx="2026800" cy="217500"/>
            </a:xfrm>
            <a:prstGeom prst="rect">
              <a:avLst/>
            </a:prstGeom>
            <a:noFill/>
            <a:ln>
              <a:noFill/>
            </a:ln>
          </p:spPr>
          <p:txBody>
            <a:bodyPr spcFirstLastPara="1" wrap="square" lIns="0" tIns="12700" rIns="0" bIns="0" anchor="t" anchorCtr="0">
              <a:noAutofit/>
            </a:bodyPr>
            <a:lstStyle/>
            <a:p>
              <a:pPr algn="ctr"/>
              <a:r>
                <a:rPr lang="fr-FR" sz="1600" b="1" dirty="0"/>
                <a:t>La taxonomie</a:t>
              </a:r>
              <a:r>
                <a:rPr lang="fr-FR" sz="1600" dirty="0"/>
                <a:t>( 18 juin 2020)</a:t>
              </a:r>
            </a:p>
            <a:p>
              <a:endParaRPr lang="fr-FR" sz="1600" b="1" dirty="0">
                <a:effectLst/>
                <a:ea typeface="Calibri" panose="020F0502020204030204" pitchFamily="34" charset="0"/>
                <a:cs typeface="Times New Roman" panose="02020603050405020304" pitchFamily="18" charset="0"/>
              </a:endParaRPr>
            </a:p>
          </p:txBody>
        </p:sp>
        <p:sp>
          <p:nvSpPr>
            <p:cNvPr id="19" name="Google Shape;18599;p49">
              <a:extLst>
                <a:ext uri="{FF2B5EF4-FFF2-40B4-BE49-F238E27FC236}">
                  <a16:creationId xmlns:a16="http://schemas.microsoft.com/office/drawing/2014/main" id="{E7F68C72-03CD-C954-3222-0F4EE927692F}"/>
                </a:ext>
              </a:extLst>
            </p:cNvPr>
            <p:cNvSpPr txBox="1"/>
            <p:nvPr/>
          </p:nvSpPr>
          <p:spPr>
            <a:xfrm>
              <a:off x="6075826" y="2725805"/>
              <a:ext cx="2254567" cy="1451430"/>
            </a:xfrm>
            <a:prstGeom prst="rect">
              <a:avLst/>
            </a:prstGeom>
            <a:noFill/>
            <a:ln>
              <a:noFill/>
            </a:ln>
          </p:spPr>
          <p:txBody>
            <a:bodyPr spcFirstLastPara="1" wrap="square" lIns="0" tIns="12700" rIns="0" bIns="0" anchor="t" anchorCtr="0">
              <a:noAutofit/>
            </a:bodyPr>
            <a:lstStyle/>
            <a:p>
              <a:pPr marL="0" indent="0" algn="ctr">
                <a:buNone/>
              </a:pPr>
              <a:r>
                <a:rPr lang="fr-FR" sz="1100" dirty="0"/>
                <a:t>- Classification des activités économiques en utilisant des critères scientifiques  basés sur 6 objectifs environnementaux:</a:t>
              </a:r>
            </a:p>
            <a:p>
              <a:pPr marL="0" indent="0" algn="ctr">
                <a:buNone/>
              </a:pPr>
              <a:endParaRPr lang="fr-FR" sz="1100" dirty="0"/>
            </a:p>
            <a:p>
              <a:pPr marL="0" indent="0" algn="ctr">
                <a:buNone/>
              </a:pPr>
              <a:r>
                <a:rPr lang="fr-FR" sz="1100" dirty="0"/>
                <a:t>- Atténuation du changement climatique ;</a:t>
              </a:r>
            </a:p>
            <a:p>
              <a:pPr marL="0" indent="0" algn="ctr">
                <a:buNone/>
              </a:pPr>
              <a:r>
                <a:rPr lang="fr-FR" sz="1100" dirty="0"/>
                <a:t>- Utilisation durable et protection des ressources aquatiques et marines ;</a:t>
              </a:r>
            </a:p>
            <a:p>
              <a:pPr marL="0" indent="0" algn="ctr">
                <a:buNone/>
              </a:pPr>
              <a:r>
                <a:rPr lang="fr-FR" sz="1100" dirty="0"/>
                <a:t>- Prévention et réduction de la pollution ;</a:t>
              </a:r>
            </a:p>
            <a:p>
              <a:pPr marL="0" indent="0" algn="ctr">
                <a:buNone/>
              </a:pPr>
              <a:r>
                <a:rPr lang="fr-FR" sz="1100" dirty="0"/>
                <a:t>- Adaptation au changement climatique ;</a:t>
              </a:r>
            </a:p>
            <a:p>
              <a:pPr marL="0" indent="0" algn="ctr">
                <a:buNone/>
              </a:pPr>
              <a:r>
                <a:rPr lang="fr-FR" sz="1100" dirty="0"/>
                <a:t>- Transaction vers une économie circulaire ;</a:t>
              </a:r>
            </a:p>
            <a:p>
              <a:pPr marL="0" indent="0" algn="ctr">
                <a:buNone/>
              </a:pPr>
              <a:r>
                <a:rPr lang="fr-FR" sz="1100" dirty="0"/>
                <a:t>Protection et restauration de la biodiversité et des écosystèmes.  </a:t>
              </a:r>
            </a:p>
          </p:txBody>
        </p:sp>
      </p:grpSp>
      <p:sp>
        <p:nvSpPr>
          <p:cNvPr id="20" name="ZoneTexte 19">
            <a:extLst>
              <a:ext uri="{FF2B5EF4-FFF2-40B4-BE49-F238E27FC236}">
                <a16:creationId xmlns:a16="http://schemas.microsoft.com/office/drawing/2014/main" id="{20072FCA-0F39-F331-891B-06AAE5094106}"/>
              </a:ext>
            </a:extLst>
          </p:cNvPr>
          <p:cNvSpPr txBox="1"/>
          <p:nvPr/>
        </p:nvSpPr>
        <p:spPr>
          <a:xfrm>
            <a:off x="1517342" y="3798312"/>
            <a:ext cx="3067001" cy="1200329"/>
          </a:xfrm>
          <a:prstGeom prst="rect">
            <a:avLst/>
          </a:prstGeom>
          <a:noFill/>
        </p:spPr>
        <p:txBody>
          <a:bodyPr wrap="square">
            <a:spAutoFit/>
          </a:bodyPr>
          <a:lstStyle/>
          <a:p>
            <a:r>
              <a:rPr lang="fr-FR" sz="1200" dirty="0">
                <a:effectLst/>
                <a:ea typeface="Calibri" panose="020F0502020204030204" pitchFamily="34" charset="0"/>
                <a:cs typeface="Times New Roman" panose="02020603050405020304" pitchFamily="18" charset="0"/>
              </a:rPr>
              <a:t>Renforcer la transparence des acteurs financiers sur la prise en compte des risques et des opportunités liés aux changements climatiques et à la biodiversité dans leurs activités et produits </a:t>
            </a:r>
          </a:p>
        </p:txBody>
      </p:sp>
      <p:sp>
        <p:nvSpPr>
          <p:cNvPr id="23" name="Titre 1">
            <a:extLst>
              <a:ext uri="{FF2B5EF4-FFF2-40B4-BE49-F238E27FC236}">
                <a16:creationId xmlns:a16="http://schemas.microsoft.com/office/drawing/2014/main" id="{192CCA2D-FB7B-E4E0-C884-903865792615}"/>
              </a:ext>
            </a:extLst>
          </p:cNvPr>
          <p:cNvSpPr txBox="1">
            <a:spLocks/>
          </p:cNvSpPr>
          <p:nvPr/>
        </p:nvSpPr>
        <p:spPr>
          <a:xfrm>
            <a:off x="2096979" y="401806"/>
            <a:ext cx="10152919" cy="1635690"/>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100"/>
              <a:t>II. Le lien entre les critères ESG et le risque de durabilité</a:t>
            </a:r>
            <a:br>
              <a:rPr lang="fr-FR"/>
            </a:br>
            <a:br>
              <a:rPr lang="fr-FR"/>
            </a:br>
            <a:r>
              <a:rPr lang="fr-FR" sz="2800"/>
              <a:t>B. Où en est la règlementation ?</a:t>
            </a:r>
            <a:br>
              <a:rPr lang="fr-FR" sz="2800"/>
            </a:br>
            <a:endParaRPr lang="en-GB" dirty="0"/>
          </a:p>
        </p:txBody>
      </p:sp>
      <p:sp>
        <p:nvSpPr>
          <p:cNvPr id="25" name="Espace réservé du pied de page 24">
            <a:extLst>
              <a:ext uri="{FF2B5EF4-FFF2-40B4-BE49-F238E27FC236}">
                <a16:creationId xmlns:a16="http://schemas.microsoft.com/office/drawing/2014/main" id="{7E796364-6B5E-8B01-AC0D-35CDA1012558}"/>
              </a:ext>
            </a:extLst>
          </p:cNvPr>
          <p:cNvSpPr>
            <a:spLocks noGrp="1"/>
          </p:cNvSpPr>
          <p:nvPr>
            <p:ph type="ftr" sz="quarter" idx="11"/>
          </p:nvPr>
        </p:nvSpPr>
        <p:spPr>
          <a:xfrm>
            <a:off x="2589212" y="6593005"/>
            <a:ext cx="7619999" cy="365125"/>
          </a:xfrm>
        </p:spPr>
        <p:txBody>
          <a:bodyPr/>
          <a:lstStyle/>
          <a:p>
            <a:r>
              <a:rPr lang="en-GB" dirty="0" err="1"/>
              <a:t>Risque</a:t>
            </a:r>
            <a:r>
              <a:rPr lang="en-GB" dirty="0"/>
              <a:t> de </a:t>
            </a:r>
            <a:r>
              <a:rPr lang="en-GB" dirty="0" err="1"/>
              <a:t>durabilité</a:t>
            </a:r>
            <a:r>
              <a:rPr lang="en-GB" dirty="0"/>
              <a:t> – </a:t>
            </a:r>
            <a:r>
              <a:rPr lang="en-GB" dirty="0" err="1"/>
              <a:t>Projet</a:t>
            </a:r>
            <a:r>
              <a:rPr lang="en-GB" dirty="0"/>
              <a:t> ERM – </a:t>
            </a:r>
            <a:r>
              <a:rPr lang="en-GB" dirty="0" err="1"/>
              <a:t>Décembre</a:t>
            </a:r>
            <a:r>
              <a:rPr lang="en-GB" dirty="0"/>
              <a:t> 2023 – ALEZRA, CHALAH, ABDOU, MAKA</a:t>
            </a:r>
          </a:p>
          <a:p>
            <a:r>
              <a:rPr lang="en-GB" dirty="0"/>
              <a:t>
</a:t>
            </a:r>
          </a:p>
        </p:txBody>
      </p:sp>
    </p:spTree>
    <p:extLst>
      <p:ext uri="{BB962C8B-B14F-4D97-AF65-F5344CB8AC3E}">
        <p14:creationId xmlns:p14="http://schemas.microsoft.com/office/powerpoint/2010/main" val="2321020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235BBE62-BB28-4112-B62D-47F6D42FE7A0}" type="slidenum">
              <a:rPr lang="en-GB" smtClean="0"/>
              <a:t>11</a:t>
            </a:fld>
            <a:endParaRPr lang="en-GB" dirty="0"/>
          </a:p>
        </p:txBody>
      </p:sp>
      <p:sp>
        <p:nvSpPr>
          <p:cNvPr id="9" name="Shape 27">
            <a:extLst>
              <a:ext uri="{FF2B5EF4-FFF2-40B4-BE49-F238E27FC236}">
                <a16:creationId xmlns:a16="http://schemas.microsoft.com/office/drawing/2014/main" id="{67439AD8-9D7E-564C-7A26-1A46A956AF93}"/>
              </a:ext>
            </a:extLst>
          </p:cNvPr>
          <p:cNvSpPr/>
          <p:nvPr/>
        </p:nvSpPr>
        <p:spPr>
          <a:xfrm>
            <a:off x="2352036" y="1946175"/>
            <a:ext cx="9675543" cy="584775"/>
          </a:xfrm>
          <a:prstGeom prst="rect">
            <a:avLst/>
          </a:prstGeom>
          <a:noFill/>
          <a:ln cap="flat">
            <a:noFill/>
            <a:prstDash val="solid"/>
          </a:ln>
        </p:spPr>
        <p:txBody>
          <a:bodyPr vert="horz" wrap="square" lIns="45720" tIns="45720" rIns="4572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600" kern="0" dirty="0">
              <a:solidFill>
                <a:srgbClr val="000000"/>
              </a:solidFill>
              <a:latin typeface="+mj-lt"/>
            </a:endParaRP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600" kern="0" dirty="0">
              <a:solidFill>
                <a:srgbClr val="000000"/>
              </a:solidFill>
              <a:latin typeface="+mj-lt"/>
            </a:endParaRPr>
          </a:p>
        </p:txBody>
      </p:sp>
      <p:sp>
        <p:nvSpPr>
          <p:cNvPr id="10" name="Espace réservé du pied de page 5">
            <a:extLst>
              <a:ext uri="{FF2B5EF4-FFF2-40B4-BE49-F238E27FC236}">
                <a16:creationId xmlns:a16="http://schemas.microsoft.com/office/drawing/2014/main" id="{2D21708F-46E6-28C2-E76E-D3DC7FC282A0}"/>
              </a:ext>
            </a:extLst>
          </p:cNvPr>
          <p:cNvSpPr>
            <a:spLocks noGrp="1"/>
          </p:cNvSpPr>
          <p:nvPr>
            <p:ph type="ftr" sz="quarter" idx="11"/>
          </p:nvPr>
        </p:nvSpPr>
        <p:spPr>
          <a:xfrm>
            <a:off x="2592925" y="6641020"/>
            <a:ext cx="7619999" cy="365125"/>
          </a:xfrm>
        </p:spPr>
        <p:txBody>
          <a:bodyPr/>
          <a:lstStyle/>
          <a:p>
            <a:r>
              <a:rPr lang="en-GB" dirty="0" err="1"/>
              <a:t>Risque</a:t>
            </a:r>
            <a:r>
              <a:rPr lang="en-GB" dirty="0"/>
              <a:t> de </a:t>
            </a:r>
            <a:r>
              <a:rPr lang="en-GB" dirty="0" err="1"/>
              <a:t>durabilité</a:t>
            </a:r>
            <a:r>
              <a:rPr lang="en-GB" dirty="0"/>
              <a:t> – </a:t>
            </a:r>
            <a:r>
              <a:rPr lang="en-GB" dirty="0" err="1"/>
              <a:t>Projet</a:t>
            </a:r>
            <a:r>
              <a:rPr lang="en-GB" dirty="0"/>
              <a:t> ERM – </a:t>
            </a:r>
            <a:r>
              <a:rPr lang="en-GB" dirty="0" err="1"/>
              <a:t>Décembre</a:t>
            </a:r>
            <a:r>
              <a:rPr lang="en-GB" dirty="0"/>
              <a:t> 2023 – ALEZRA, CHALAH, ABDOU, MAKA</a:t>
            </a:r>
          </a:p>
          <a:p>
            <a:r>
              <a:rPr lang="en-GB" dirty="0"/>
              <a:t>
</a:t>
            </a:r>
          </a:p>
        </p:txBody>
      </p:sp>
      <p:sp>
        <p:nvSpPr>
          <p:cNvPr id="23" name="Titre 1">
            <a:extLst>
              <a:ext uri="{FF2B5EF4-FFF2-40B4-BE49-F238E27FC236}">
                <a16:creationId xmlns:a16="http://schemas.microsoft.com/office/drawing/2014/main" id="{192CCA2D-FB7B-E4E0-C884-903865792615}"/>
              </a:ext>
            </a:extLst>
          </p:cNvPr>
          <p:cNvSpPr txBox="1">
            <a:spLocks/>
          </p:cNvSpPr>
          <p:nvPr/>
        </p:nvSpPr>
        <p:spPr>
          <a:xfrm>
            <a:off x="2096979" y="401806"/>
            <a:ext cx="10152919" cy="1635690"/>
          </a:xfrm>
          <a:prstGeom prst="rect">
            <a:avLst/>
          </a:prstGeom>
        </p:spPr>
        <p:txBody>
          <a:bodyPr vert="horz" lIns="91440" tIns="45720" rIns="91440" bIns="45720" rtlCol="0" anchor="t">
            <a:normAutofit fontScale="9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100" dirty="0"/>
              <a:t>II. Le lien entre les critères ESG et le risque de durabilité</a:t>
            </a:r>
            <a:br>
              <a:rPr lang="fr-FR" dirty="0"/>
            </a:br>
            <a:br>
              <a:rPr lang="fr-FR" dirty="0"/>
            </a:br>
            <a:r>
              <a:rPr lang="fr-FR" sz="2800" dirty="0"/>
              <a:t>C. Faut-il se méfier du </a:t>
            </a:r>
            <a:r>
              <a:rPr lang="fr-FR" sz="2800" b="1" dirty="0">
                <a:solidFill>
                  <a:srgbClr val="00B050"/>
                </a:solidFill>
              </a:rPr>
              <a:t>greenwashing</a:t>
            </a:r>
            <a:r>
              <a:rPr lang="fr-FR" sz="2800" dirty="0"/>
              <a:t> ?</a:t>
            </a:r>
          </a:p>
          <a:p>
            <a:endParaRPr lang="fr-FR" sz="2800" dirty="0"/>
          </a:p>
          <a:p>
            <a:endParaRPr lang="en-GB" dirty="0"/>
          </a:p>
        </p:txBody>
      </p:sp>
      <p:sp>
        <p:nvSpPr>
          <p:cNvPr id="2" name="Shape 27">
            <a:extLst>
              <a:ext uri="{FF2B5EF4-FFF2-40B4-BE49-F238E27FC236}">
                <a16:creationId xmlns:a16="http://schemas.microsoft.com/office/drawing/2014/main" id="{B430F9A6-3CB5-6AA7-2C83-4B317BACF3CB}"/>
              </a:ext>
            </a:extLst>
          </p:cNvPr>
          <p:cNvSpPr/>
          <p:nvPr/>
        </p:nvSpPr>
        <p:spPr>
          <a:xfrm>
            <a:off x="2370605" y="1713880"/>
            <a:ext cx="5581063" cy="4770537"/>
          </a:xfrm>
          <a:prstGeom prst="rect">
            <a:avLst/>
          </a:prstGeom>
          <a:noFill/>
          <a:ln cap="flat">
            <a:noFill/>
            <a:prstDash val="solid"/>
          </a:ln>
        </p:spPr>
        <p:txBody>
          <a:bodyPr vert="horz" wrap="square" lIns="45720" tIns="45720" rIns="4572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600" b="0" i="0" u="none" strike="noStrike" kern="0" cap="none" spc="0" baseline="0" dirty="0">
              <a:solidFill>
                <a:srgbClr val="000000"/>
              </a:solidFill>
              <a:uFillTx/>
              <a:latin typeface="+mj-lt"/>
            </a:endParaRPr>
          </a:p>
          <a:p>
            <a:pPr marL="285750" marR="0" lvl="0" indent="-285750" algn="just" defTabSz="914400" rtl="0" fontAlgn="auto" hangingPunct="1">
              <a:lnSpc>
                <a:spcPct val="100000"/>
              </a:lnSpc>
              <a:spcBef>
                <a:spcPts val="0"/>
              </a:spcBef>
              <a:spcAft>
                <a:spcPts val="0"/>
              </a:spcAft>
              <a:buSzPct val="100000"/>
              <a:buFont typeface="Wingdings" pitchFamily="2" charset="2"/>
              <a:buChar char="Ø"/>
              <a:tabLst/>
              <a:defRPr sz="1800" b="0" i="0" u="none" strike="noStrike" kern="0" cap="none" spc="0" baseline="0">
                <a:solidFill>
                  <a:srgbClr val="000000"/>
                </a:solidFill>
                <a:uFillTx/>
              </a:defRPr>
            </a:pPr>
            <a:endParaRPr lang="fr-FR" sz="2400" b="0" i="0" u="none" strike="noStrike" kern="0" cap="none" spc="0" baseline="0" dirty="0">
              <a:solidFill>
                <a:srgbClr val="000000"/>
              </a:solidFill>
              <a:uFillTx/>
              <a:latin typeface="+mj-lt"/>
            </a:endParaRPr>
          </a:p>
          <a:p>
            <a:pPr marL="285750" marR="0" lvl="0" indent="-285750" algn="just" defTabSz="914400" rtl="0" fontAlgn="auto" hangingPunct="1">
              <a:lnSpc>
                <a:spcPct val="100000"/>
              </a:lnSpc>
              <a:spcBef>
                <a:spcPts val="0"/>
              </a:spcBef>
              <a:spcAft>
                <a:spcPts val="0"/>
              </a:spcAft>
              <a:buSzPct val="100000"/>
              <a:buFont typeface="Wingdings" pitchFamily="2" charset="2"/>
              <a:buChar char="Ø"/>
              <a:tabLst/>
              <a:defRPr sz="1800" b="0" i="0" u="none" strike="noStrike" kern="0" cap="none" spc="0" baseline="0">
                <a:solidFill>
                  <a:srgbClr val="000000"/>
                </a:solidFill>
                <a:uFillTx/>
              </a:defRPr>
            </a:pPr>
            <a:r>
              <a:rPr lang="fr-FR" sz="2400" kern="0" dirty="0">
                <a:solidFill>
                  <a:srgbClr val="000000"/>
                </a:solidFill>
                <a:latin typeface="+mj-lt"/>
              </a:rPr>
              <a:t>Définition du greenwashing</a:t>
            </a:r>
          </a:p>
          <a:p>
            <a:pPr marL="285750" marR="0" lvl="0" indent="-285750" algn="just" defTabSz="914400" rtl="0" fontAlgn="auto" hangingPunct="1">
              <a:lnSpc>
                <a:spcPct val="100000"/>
              </a:lnSpc>
              <a:spcBef>
                <a:spcPts val="0"/>
              </a:spcBef>
              <a:spcAft>
                <a:spcPts val="0"/>
              </a:spcAft>
              <a:buSzPct val="100000"/>
              <a:buFont typeface="Wingdings" pitchFamily="2" charset="2"/>
              <a:buChar char="Ø"/>
              <a:tabLst/>
              <a:defRPr sz="1800" b="0" i="0" u="none" strike="noStrike" kern="0" cap="none" spc="0" baseline="0">
                <a:solidFill>
                  <a:srgbClr val="000000"/>
                </a:solidFill>
                <a:uFillTx/>
              </a:defRPr>
            </a:pPr>
            <a:endParaRPr lang="fr-FR" sz="2400" b="0" i="0" u="none" strike="noStrike" kern="0" cap="none" spc="0" baseline="0" dirty="0">
              <a:solidFill>
                <a:srgbClr val="000000"/>
              </a:solidFill>
              <a:uFillTx/>
              <a:latin typeface="+mj-lt"/>
            </a:endParaRPr>
          </a:p>
          <a:p>
            <a:pPr marL="285750" marR="0" lvl="0" indent="-285750" algn="just" defTabSz="914400" rtl="0" fontAlgn="auto" hangingPunct="1">
              <a:lnSpc>
                <a:spcPct val="100000"/>
              </a:lnSpc>
              <a:spcBef>
                <a:spcPts val="0"/>
              </a:spcBef>
              <a:spcAft>
                <a:spcPts val="0"/>
              </a:spcAft>
              <a:buSzPct val="100000"/>
              <a:buFont typeface="Wingdings" pitchFamily="2" charset="2"/>
              <a:buChar char="Ø"/>
              <a:tabLst/>
              <a:defRPr sz="1800" b="0" i="0" u="none" strike="noStrike" kern="0" cap="none" spc="0" baseline="0">
                <a:solidFill>
                  <a:srgbClr val="000000"/>
                </a:solidFill>
                <a:uFillTx/>
              </a:defRPr>
            </a:pPr>
            <a:r>
              <a:rPr lang="fr-FR" sz="2400" kern="0" dirty="0">
                <a:solidFill>
                  <a:srgbClr val="000000"/>
                </a:solidFill>
                <a:latin typeface="+mj-lt"/>
              </a:rPr>
              <a:t>Une hausse récente qui concerne des institutions financières européennes.</a:t>
            </a:r>
          </a:p>
          <a:p>
            <a:pPr marL="285750" marR="0" lvl="0" indent="-285750" algn="just" defTabSz="914400" rtl="0" fontAlgn="auto" hangingPunct="1">
              <a:lnSpc>
                <a:spcPct val="100000"/>
              </a:lnSpc>
              <a:spcBef>
                <a:spcPts val="0"/>
              </a:spcBef>
              <a:spcAft>
                <a:spcPts val="0"/>
              </a:spcAft>
              <a:buSzPct val="100000"/>
              <a:buFont typeface="Wingdings" pitchFamily="2" charset="2"/>
              <a:buChar char="Ø"/>
              <a:tabLst/>
              <a:defRPr sz="1800" b="0" i="0" u="none" strike="noStrike" kern="0" cap="none" spc="0" baseline="0">
                <a:solidFill>
                  <a:srgbClr val="000000"/>
                </a:solidFill>
                <a:uFillTx/>
              </a:defRPr>
            </a:pPr>
            <a:endParaRPr lang="fr-FR" sz="2400" kern="0" dirty="0">
              <a:solidFill>
                <a:srgbClr val="000000"/>
              </a:solidFill>
              <a:latin typeface="+mj-lt"/>
            </a:endParaRPr>
          </a:p>
          <a:p>
            <a:pPr marL="285750" indent="-285750" algn="just">
              <a:buSzPct val="100000"/>
              <a:buFont typeface="Wingdings" pitchFamily="2" charset="2"/>
              <a:buChar char="Ø"/>
              <a:defRPr sz="1800" b="0" i="0" u="none" strike="noStrike" kern="0" cap="none" spc="0" baseline="0">
                <a:solidFill>
                  <a:srgbClr val="000000"/>
                </a:solidFill>
                <a:uFillTx/>
              </a:defRPr>
            </a:pPr>
            <a:r>
              <a:rPr lang="fr-FR" sz="2400" kern="0" dirty="0">
                <a:solidFill>
                  <a:srgbClr val="000000"/>
                </a:solidFill>
                <a:latin typeface="+mj-lt"/>
              </a:rPr>
              <a:t>De</a:t>
            </a:r>
            <a:r>
              <a:rPr lang="fr-FR" sz="2400" kern="0" dirty="0">
                <a:solidFill>
                  <a:prstClr val="black"/>
                </a:solidFill>
                <a:latin typeface="+mj-lt"/>
                <a:cs typeface="Times New Roman" panose="02020603050405020304" pitchFamily="18" charset="0"/>
              </a:rPr>
              <a:t>s c</a:t>
            </a:r>
            <a:r>
              <a:rPr lang="fr-FR" sz="2400" dirty="0">
                <a:solidFill>
                  <a:prstClr val="black"/>
                </a:solidFill>
                <a:latin typeface="+mj-lt"/>
                <a:ea typeface="Calibri" panose="020F0502020204030204" pitchFamily="34" charset="0"/>
                <a:cs typeface="Times New Roman" panose="02020603050405020304" pitchFamily="18" charset="0"/>
              </a:rPr>
              <a:t>ritères d’intégration ESG parfois peu pertinents et hétérogènes selon les agences de notations</a:t>
            </a:r>
          </a:p>
          <a:p>
            <a:pPr marL="285750" marR="0" lvl="0" indent="-285750" algn="just" defTabSz="914400" rtl="0" fontAlgn="auto" hangingPunct="1">
              <a:lnSpc>
                <a:spcPct val="100000"/>
              </a:lnSpc>
              <a:spcBef>
                <a:spcPts val="0"/>
              </a:spcBef>
              <a:spcAft>
                <a:spcPts val="0"/>
              </a:spcAft>
              <a:buSzPct val="100000"/>
              <a:buFont typeface="Wingdings" pitchFamily="2" charset="2"/>
              <a:buChar char="Ø"/>
              <a:tabLst/>
              <a:defRPr sz="1800" b="0" i="0" u="none" strike="noStrike" kern="0" cap="none" spc="0" baseline="0">
                <a:solidFill>
                  <a:srgbClr val="000000"/>
                </a:solidFill>
                <a:uFillTx/>
              </a:defRPr>
            </a:pPr>
            <a:endParaRPr lang="fr-FR" sz="2400" kern="0" dirty="0">
              <a:solidFill>
                <a:srgbClr val="000000"/>
              </a:solidFill>
              <a:latin typeface="+mj-lt"/>
            </a:endParaRPr>
          </a:p>
        </p:txBody>
      </p:sp>
      <p:pic>
        <p:nvPicPr>
          <p:cNvPr id="12" name="Image 11">
            <a:extLst>
              <a:ext uri="{FF2B5EF4-FFF2-40B4-BE49-F238E27FC236}">
                <a16:creationId xmlns:a16="http://schemas.microsoft.com/office/drawing/2014/main" id="{E8EBDED2-4C02-C84A-AFAF-12F889EAE211}"/>
              </a:ext>
            </a:extLst>
          </p:cNvPr>
          <p:cNvPicPr>
            <a:picLocks noChangeAspect="1"/>
          </p:cNvPicPr>
          <p:nvPr/>
        </p:nvPicPr>
        <p:blipFill>
          <a:blip r:embed="rId3"/>
          <a:stretch>
            <a:fillRect/>
          </a:stretch>
        </p:blipFill>
        <p:spPr>
          <a:xfrm>
            <a:off x="8407357" y="2044161"/>
            <a:ext cx="3386851" cy="3386851"/>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590987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669409" y="2197840"/>
            <a:ext cx="9139732" cy="3937967"/>
          </a:xfrm>
        </p:spPr>
        <p:txBody>
          <a:bodyPr>
            <a:normAutofit/>
          </a:bodyPr>
          <a:lstStyle/>
          <a:p>
            <a:r>
              <a:rPr lang="fr-FR" sz="3200" dirty="0"/>
              <a:t>Qu’est-ce que le CAC 40 ESG ? </a:t>
            </a:r>
          </a:p>
          <a:p>
            <a:pPr marL="0" indent="0">
              <a:buNone/>
            </a:pPr>
            <a:r>
              <a:rPr lang="fr-FR" sz="3200" dirty="0"/>
              <a:t>	- Tiré de l’indice de référence de la Bourse de Paris</a:t>
            </a:r>
          </a:p>
          <a:p>
            <a:pPr marL="0" indent="0">
              <a:buNone/>
            </a:pPr>
            <a:r>
              <a:rPr lang="fr-FR" sz="3200" dirty="0"/>
              <a:t>	- Les critères pris en compte par Euronext pour son élaboration </a:t>
            </a:r>
          </a:p>
          <a:p>
            <a:pPr marL="0" indent="0">
              <a:buNone/>
            </a:pPr>
            <a:r>
              <a:rPr lang="fr-FR" sz="3200" dirty="0"/>
              <a:t>	- la composition de l’indice </a:t>
            </a:r>
          </a:p>
          <a:p>
            <a:endParaRPr lang="fr-FR" sz="2000" dirty="0"/>
          </a:p>
          <a:p>
            <a:endParaRPr lang="fr-FR" sz="2000" dirty="0"/>
          </a:p>
          <a:p>
            <a:endParaRPr lang="fr-FR" sz="2000" dirty="0"/>
          </a:p>
          <a:p>
            <a:endParaRPr lang="fr-FR" sz="1600" dirty="0"/>
          </a:p>
          <a:p>
            <a:pPr marL="0" indent="0">
              <a:buNone/>
            </a:pPr>
            <a:endParaRPr lang="fr-FR" sz="2000" dirty="0"/>
          </a:p>
          <a:p>
            <a:endParaRPr lang="fr-FR" sz="2000" dirty="0"/>
          </a:p>
        </p:txBody>
      </p:sp>
      <p:sp>
        <p:nvSpPr>
          <p:cNvPr id="5" name="Espace réservé du numéro de diapositive 4"/>
          <p:cNvSpPr>
            <a:spLocks noGrp="1"/>
          </p:cNvSpPr>
          <p:nvPr>
            <p:ph type="sldNum" sz="quarter" idx="12"/>
          </p:nvPr>
        </p:nvSpPr>
        <p:spPr/>
        <p:txBody>
          <a:bodyPr/>
          <a:lstStyle/>
          <a:p>
            <a:fld id="{235BBE62-BB28-4112-B62D-47F6D42FE7A0}" type="slidenum">
              <a:rPr lang="en-GB" smtClean="0"/>
              <a:t>12</a:t>
            </a:fld>
            <a:endParaRPr lang="en-GB" dirty="0"/>
          </a:p>
        </p:txBody>
      </p:sp>
      <p:sp>
        <p:nvSpPr>
          <p:cNvPr id="6" name="Espace réservé du pied de page 5"/>
          <p:cNvSpPr>
            <a:spLocks noGrp="1"/>
          </p:cNvSpPr>
          <p:nvPr>
            <p:ph type="ftr" sz="quarter" idx="11"/>
          </p:nvPr>
        </p:nvSpPr>
        <p:spPr>
          <a:xfrm>
            <a:off x="2592925" y="6621848"/>
            <a:ext cx="7619999" cy="365125"/>
          </a:xfrm>
        </p:spPr>
        <p:txBody>
          <a:bodyPr/>
          <a:lstStyle/>
          <a:p>
            <a:r>
              <a:rPr lang="en-GB" dirty="0" err="1"/>
              <a:t>Risque</a:t>
            </a:r>
            <a:r>
              <a:rPr lang="en-GB" dirty="0"/>
              <a:t> de </a:t>
            </a:r>
            <a:r>
              <a:rPr lang="en-GB" dirty="0" err="1"/>
              <a:t>durabilité</a:t>
            </a:r>
            <a:r>
              <a:rPr lang="en-GB" dirty="0"/>
              <a:t> – </a:t>
            </a:r>
            <a:r>
              <a:rPr lang="en-GB" dirty="0" err="1"/>
              <a:t>Projet</a:t>
            </a:r>
            <a:r>
              <a:rPr lang="en-GB" dirty="0"/>
              <a:t> ERM – </a:t>
            </a:r>
            <a:r>
              <a:rPr lang="en-GB" dirty="0" err="1"/>
              <a:t>Décembre</a:t>
            </a:r>
            <a:r>
              <a:rPr lang="en-GB" dirty="0"/>
              <a:t> 2023 – ALEZRA, CHALAH, ABDOU, MAKA</a:t>
            </a:r>
          </a:p>
          <a:p>
            <a:r>
              <a:rPr lang="en-GB" dirty="0"/>
              <a:t>
</a:t>
            </a:r>
          </a:p>
        </p:txBody>
      </p:sp>
      <p:sp>
        <p:nvSpPr>
          <p:cNvPr id="8" name="Titre 1">
            <a:extLst>
              <a:ext uri="{FF2B5EF4-FFF2-40B4-BE49-F238E27FC236}">
                <a16:creationId xmlns:a16="http://schemas.microsoft.com/office/drawing/2014/main" id="{218D2B62-9CE6-7540-B467-3629AF3BE7BB}"/>
              </a:ext>
            </a:extLst>
          </p:cNvPr>
          <p:cNvSpPr txBox="1">
            <a:spLocks/>
          </p:cNvSpPr>
          <p:nvPr/>
        </p:nvSpPr>
        <p:spPr>
          <a:xfrm>
            <a:off x="2096979" y="401806"/>
            <a:ext cx="10152919" cy="1635690"/>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100" dirty="0"/>
              <a:t>II. Le lien entre les critères ESG et le risque de durabilité</a:t>
            </a:r>
            <a:br>
              <a:rPr lang="fr-FR" dirty="0"/>
            </a:br>
            <a:br>
              <a:rPr lang="fr-FR" dirty="0"/>
            </a:br>
            <a:r>
              <a:rPr lang="fr-FR" sz="2800" dirty="0"/>
              <a:t>D. Focus des actifs ESG spécifiques </a:t>
            </a:r>
            <a:br>
              <a:rPr lang="fr-FR" sz="2800" dirty="0"/>
            </a:br>
            <a:endParaRPr lang="en-GB" dirty="0"/>
          </a:p>
        </p:txBody>
      </p:sp>
    </p:spTree>
    <p:extLst>
      <p:ext uri="{BB962C8B-B14F-4D97-AF65-F5344CB8AC3E}">
        <p14:creationId xmlns:p14="http://schemas.microsoft.com/office/powerpoint/2010/main" val="3640424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692000" y="2037496"/>
            <a:ext cx="9139732" cy="3937967"/>
          </a:xfrm>
        </p:spPr>
        <p:txBody>
          <a:bodyPr>
            <a:normAutofit/>
          </a:bodyPr>
          <a:lstStyle/>
          <a:p>
            <a:r>
              <a:rPr lang="fr-FR" sz="2000" dirty="0"/>
              <a:t> Performance du Cac 40 ESG </a:t>
            </a:r>
          </a:p>
          <a:p>
            <a:pPr marL="0" indent="0">
              <a:buNone/>
            </a:pPr>
            <a:r>
              <a:rPr lang="fr-FR" sz="2000" dirty="0"/>
              <a:t>	- Comparaison avec le CAC 40 ( en rouge sur le graphe fourni par Boursorama)</a:t>
            </a:r>
          </a:p>
          <a:p>
            <a:endParaRPr lang="fr-FR" sz="2000" dirty="0"/>
          </a:p>
          <a:p>
            <a:endParaRPr lang="fr-FR" sz="2000" dirty="0"/>
          </a:p>
          <a:p>
            <a:endParaRPr lang="fr-FR" sz="2000" dirty="0"/>
          </a:p>
          <a:p>
            <a:endParaRPr lang="fr-FR" sz="1600" dirty="0"/>
          </a:p>
          <a:p>
            <a:pPr marL="0" indent="0">
              <a:buNone/>
            </a:pPr>
            <a:endParaRPr lang="fr-FR" sz="2000" dirty="0"/>
          </a:p>
          <a:p>
            <a:endParaRPr lang="fr-FR" sz="2000" dirty="0"/>
          </a:p>
        </p:txBody>
      </p:sp>
      <p:sp>
        <p:nvSpPr>
          <p:cNvPr id="5" name="Espace réservé du numéro de diapositive 4"/>
          <p:cNvSpPr>
            <a:spLocks noGrp="1"/>
          </p:cNvSpPr>
          <p:nvPr>
            <p:ph type="sldNum" sz="quarter" idx="12"/>
          </p:nvPr>
        </p:nvSpPr>
        <p:spPr/>
        <p:txBody>
          <a:bodyPr/>
          <a:lstStyle/>
          <a:p>
            <a:fld id="{235BBE62-BB28-4112-B62D-47F6D42FE7A0}" type="slidenum">
              <a:rPr lang="en-GB" smtClean="0"/>
              <a:t>13</a:t>
            </a:fld>
            <a:endParaRPr lang="en-GB" dirty="0"/>
          </a:p>
        </p:txBody>
      </p:sp>
      <p:sp>
        <p:nvSpPr>
          <p:cNvPr id="6" name="Espace réservé du pied de page 5"/>
          <p:cNvSpPr>
            <a:spLocks noGrp="1"/>
          </p:cNvSpPr>
          <p:nvPr>
            <p:ph type="ftr" sz="quarter" idx="11"/>
          </p:nvPr>
        </p:nvSpPr>
        <p:spPr>
          <a:xfrm>
            <a:off x="2592925" y="6643620"/>
            <a:ext cx="7619999" cy="365125"/>
          </a:xfrm>
        </p:spPr>
        <p:txBody>
          <a:bodyPr/>
          <a:lstStyle/>
          <a:p>
            <a:r>
              <a:rPr lang="en-GB" dirty="0" err="1"/>
              <a:t>Risque</a:t>
            </a:r>
            <a:r>
              <a:rPr lang="en-GB" dirty="0"/>
              <a:t> de </a:t>
            </a:r>
            <a:r>
              <a:rPr lang="en-GB" dirty="0" err="1"/>
              <a:t>durabilité</a:t>
            </a:r>
            <a:r>
              <a:rPr lang="en-GB" dirty="0"/>
              <a:t> – </a:t>
            </a:r>
            <a:r>
              <a:rPr lang="en-GB" dirty="0" err="1"/>
              <a:t>Projet</a:t>
            </a:r>
            <a:r>
              <a:rPr lang="en-GB" dirty="0"/>
              <a:t> ERM – </a:t>
            </a:r>
            <a:r>
              <a:rPr lang="en-GB" dirty="0" err="1"/>
              <a:t>Décembre</a:t>
            </a:r>
            <a:r>
              <a:rPr lang="en-GB" dirty="0"/>
              <a:t> 2023 – ALEZRA, CHALAH, ABDOU, MAKA</a:t>
            </a:r>
          </a:p>
          <a:p>
            <a:r>
              <a:rPr lang="en-GB" dirty="0"/>
              <a:t>
</a:t>
            </a:r>
          </a:p>
        </p:txBody>
      </p:sp>
      <p:pic>
        <p:nvPicPr>
          <p:cNvPr id="4" name="Espace réservé du contenu 3">
            <a:extLst>
              <a:ext uri="{FF2B5EF4-FFF2-40B4-BE49-F238E27FC236}">
                <a16:creationId xmlns:a16="http://schemas.microsoft.com/office/drawing/2014/main" id="{1B678C9E-63C0-1DFF-6065-85CB54F159F8}"/>
              </a:ext>
            </a:extLst>
          </p:cNvPr>
          <p:cNvPicPr>
            <a:picLocks noChangeAspect="1"/>
          </p:cNvPicPr>
          <p:nvPr/>
        </p:nvPicPr>
        <p:blipFill rotWithShape="1">
          <a:blip r:embed="rId3"/>
          <a:srcRect t="21343"/>
          <a:stretch/>
        </p:blipFill>
        <p:spPr>
          <a:xfrm>
            <a:off x="1979076" y="3334995"/>
            <a:ext cx="5282790" cy="2971019"/>
          </a:xfrm>
          <a:prstGeom prst="rect">
            <a:avLst/>
          </a:prstGeom>
        </p:spPr>
      </p:pic>
      <p:sp>
        <p:nvSpPr>
          <p:cNvPr id="7" name="Espace réservé du contenu 2">
            <a:extLst>
              <a:ext uri="{FF2B5EF4-FFF2-40B4-BE49-F238E27FC236}">
                <a16:creationId xmlns:a16="http://schemas.microsoft.com/office/drawing/2014/main" id="{8BD3C33B-C104-9FCF-32F9-0FFE94A0852F}"/>
              </a:ext>
            </a:extLst>
          </p:cNvPr>
          <p:cNvSpPr txBox="1">
            <a:spLocks/>
          </p:cNvSpPr>
          <p:nvPr/>
        </p:nvSpPr>
        <p:spPr>
          <a:xfrm>
            <a:off x="7562556" y="3429000"/>
            <a:ext cx="4269176" cy="2677070"/>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dirty="0"/>
              <a:t> Peut-on se fier à la nature durable du CAC 40 ESG ?</a:t>
            </a:r>
          </a:p>
          <a:p>
            <a:pPr marL="0" indent="0">
              <a:buFont typeface="Wingdings 3" charset="2"/>
              <a:buNone/>
            </a:pPr>
            <a:r>
              <a:rPr lang="fr-FR" dirty="0"/>
              <a:t>	- Présence de Vinci dans le Label et de Téléperformance</a:t>
            </a:r>
          </a:p>
          <a:p>
            <a:pPr marL="0" indent="0">
              <a:buFont typeface="Wingdings 3" charset="2"/>
              <a:buNone/>
            </a:pPr>
            <a:r>
              <a:rPr lang="fr-FR" dirty="0"/>
              <a:t>	- Critère de sélection du Cac 60 large vers le CAC 40 ESG  dominé par le Score ESG fournit par Vigo </a:t>
            </a:r>
            <a:r>
              <a:rPr lang="fr-FR" dirty="0" err="1"/>
              <a:t>Eiris</a:t>
            </a:r>
            <a:r>
              <a:rPr lang="fr-FR" dirty="0"/>
              <a:t> (filiale de Moody’s)</a:t>
            </a:r>
          </a:p>
          <a:p>
            <a:pPr marL="0" indent="0">
              <a:buFont typeface="Wingdings 3" charset="2"/>
              <a:buNone/>
            </a:pPr>
            <a:r>
              <a:rPr lang="fr-FR" dirty="0"/>
              <a:t>	- Disparité entre les labels ( exemple de Dassault systèmes )</a:t>
            </a:r>
          </a:p>
        </p:txBody>
      </p:sp>
      <p:sp>
        <p:nvSpPr>
          <p:cNvPr id="10" name="Titre 1">
            <a:extLst>
              <a:ext uri="{FF2B5EF4-FFF2-40B4-BE49-F238E27FC236}">
                <a16:creationId xmlns:a16="http://schemas.microsoft.com/office/drawing/2014/main" id="{F4AF5B71-DEE8-A3FF-87C9-B248E040EF04}"/>
              </a:ext>
            </a:extLst>
          </p:cNvPr>
          <p:cNvSpPr txBox="1">
            <a:spLocks/>
          </p:cNvSpPr>
          <p:nvPr/>
        </p:nvSpPr>
        <p:spPr>
          <a:xfrm>
            <a:off x="2096979" y="401806"/>
            <a:ext cx="10152919" cy="1635690"/>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3100" dirty="0"/>
              <a:t>II. Le lien entre les critères ESG et le risque de durabilité</a:t>
            </a:r>
            <a:br>
              <a:rPr lang="fr-FR" dirty="0"/>
            </a:br>
            <a:br>
              <a:rPr lang="fr-FR" dirty="0"/>
            </a:br>
            <a:r>
              <a:rPr lang="fr-FR" sz="2800" dirty="0"/>
              <a:t>D. Focus des actifs ESG spécifiques </a:t>
            </a:r>
            <a:br>
              <a:rPr lang="fr-FR" sz="2800" dirty="0"/>
            </a:br>
            <a:endParaRPr lang="en-GB" dirty="0"/>
          </a:p>
        </p:txBody>
      </p:sp>
    </p:spTree>
    <p:extLst>
      <p:ext uri="{BB962C8B-B14F-4D97-AF65-F5344CB8AC3E}">
        <p14:creationId xmlns:p14="http://schemas.microsoft.com/office/powerpoint/2010/main" val="825282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733CEF7E-D6DE-4653-EFA6-9DAD0D1EE656}"/>
              </a:ext>
            </a:extLst>
          </p:cNvPr>
          <p:cNvSpPr>
            <a:spLocks noGrp="1"/>
          </p:cNvSpPr>
          <p:nvPr>
            <p:ph idx="1"/>
          </p:nvPr>
        </p:nvSpPr>
        <p:spPr>
          <a:xfrm>
            <a:off x="1848678" y="1143001"/>
            <a:ext cx="9655934" cy="1252329"/>
          </a:xfrm>
        </p:spPr>
        <p:txBody>
          <a:bodyPr>
            <a:normAutofit/>
          </a:bodyPr>
          <a:lstStyle/>
          <a:p>
            <a:pPr algn="just">
              <a:spcBef>
                <a:spcPts val="0"/>
              </a:spcBef>
            </a:pPr>
            <a:r>
              <a:rPr lang="fr-FR" sz="1400" b="1" dirty="0"/>
              <a:t>Objectif :</a:t>
            </a:r>
            <a:r>
              <a:rPr lang="fr-FR" sz="1400" dirty="0"/>
              <a:t> mesurer l’impact du risque en matière de durabilité spécifique au changement climatique sur l’actif d’un assureur</a:t>
            </a:r>
          </a:p>
          <a:p>
            <a:pPr algn="just">
              <a:spcBef>
                <a:spcPts val="600"/>
              </a:spcBef>
            </a:pPr>
            <a:r>
              <a:rPr lang="fr-FR" sz="1400" b="1" dirty="0"/>
              <a:t>Inputs :</a:t>
            </a:r>
            <a:r>
              <a:rPr lang="fr-FR" sz="1400" dirty="0"/>
              <a:t> coût du carbone, données financières (VM, EBIT, CPMC), données extra-financières (TCO2e émissions - scope 1 and 2), scoring ESG</a:t>
            </a:r>
          </a:p>
        </p:txBody>
      </p:sp>
      <p:pic>
        <p:nvPicPr>
          <p:cNvPr id="18" name="Image 17">
            <a:extLst>
              <a:ext uri="{FF2B5EF4-FFF2-40B4-BE49-F238E27FC236}">
                <a16:creationId xmlns:a16="http://schemas.microsoft.com/office/drawing/2014/main" id="{D69A0082-B3D6-78CF-5484-A69C05239F64}"/>
              </a:ext>
            </a:extLst>
          </p:cNvPr>
          <p:cNvPicPr>
            <a:picLocks noChangeAspect="1"/>
          </p:cNvPicPr>
          <p:nvPr/>
        </p:nvPicPr>
        <p:blipFill>
          <a:blip r:embed="rId2"/>
          <a:stretch>
            <a:fillRect/>
          </a:stretch>
        </p:blipFill>
        <p:spPr>
          <a:xfrm>
            <a:off x="440654" y="2295941"/>
            <a:ext cx="5762933" cy="4188395"/>
          </a:xfrm>
          <a:prstGeom prst="rect">
            <a:avLst/>
          </a:prstGeom>
          <a:ln>
            <a:solidFill>
              <a:schemeClr val="bg1">
                <a:lumMod val="85000"/>
              </a:schemeClr>
            </a:solidFill>
          </a:ln>
        </p:spPr>
      </p:pic>
      <p:sp>
        <p:nvSpPr>
          <p:cNvPr id="23" name="Espace réservé du texte 3">
            <a:extLst>
              <a:ext uri="{FF2B5EF4-FFF2-40B4-BE49-F238E27FC236}">
                <a16:creationId xmlns:a16="http://schemas.microsoft.com/office/drawing/2014/main" id="{837F1ACA-2898-EACD-0170-0D4FDFA129F3}"/>
              </a:ext>
            </a:extLst>
          </p:cNvPr>
          <p:cNvSpPr txBox="1">
            <a:spLocks/>
          </p:cNvSpPr>
          <p:nvPr/>
        </p:nvSpPr>
        <p:spPr>
          <a:xfrm>
            <a:off x="6428960" y="2295941"/>
            <a:ext cx="5085521" cy="1739346"/>
          </a:xfrm>
          <a:prstGeom prst="rect">
            <a:avLst/>
          </a:prstGeom>
          <a:ln>
            <a:solidFill>
              <a:schemeClr val="bg1">
                <a:lumMod val="85000"/>
              </a:schemeClr>
            </a:solidFill>
          </a:ln>
        </p:spPr>
        <p:txBody>
          <a:bodyPr vert="horz" lIns="91440" tIns="45720" rIns="91440" bIns="45720" rtlCol="0" anchor="ctr">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spcBef>
                <a:spcPts val="0"/>
              </a:spcBef>
              <a:buFont typeface="Arial" panose="020B0604020202020204" pitchFamily="34" charset="0"/>
              <a:buChar char="•"/>
            </a:pPr>
            <a:r>
              <a:rPr lang="fr-FR" sz="1300" dirty="0"/>
              <a:t>Construction d’un </a:t>
            </a:r>
            <a:r>
              <a:rPr lang="fr-FR" sz="1300" b="1" dirty="0"/>
              <a:t>score ESG</a:t>
            </a:r>
            <a:r>
              <a:rPr lang="fr-FR" sz="1300" dirty="0"/>
              <a:t> afin de cartographier l’exposition du portefeuille au risque climatique :</a:t>
            </a:r>
          </a:p>
          <a:p>
            <a:pPr lvl="1" algn="just">
              <a:spcBef>
                <a:spcPts val="400"/>
              </a:spcBef>
              <a:buFont typeface="Wingdings" panose="05000000000000000000" pitchFamily="2" charset="2"/>
              <a:buChar char="ü"/>
            </a:pPr>
            <a:r>
              <a:rPr lang="fr-FR" sz="1100" b="1" i="1" dirty="0"/>
              <a:t>Green :</a:t>
            </a:r>
            <a:r>
              <a:rPr lang="fr-FR" sz="1100" dirty="0"/>
              <a:t> secteurs œuvrant pour la transition énergétique par la mise en place des politiques en faveur d’une limitation de l’impact de leur activité sur le climat ;</a:t>
            </a:r>
          </a:p>
          <a:p>
            <a:pPr lvl="1" algn="just">
              <a:spcBef>
                <a:spcPts val="500"/>
              </a:spcBef>
              <a:buFont typeface="Wingdings" panose="05000000000000000000" pitchFamily="2" charset="2"/>
              <a:buChar char="ü"/>
            </a:pPr>
            <a:r>
              <a:rPr lang="fr-FR" sz="1100" b="1" i="1" dirty="0"/>
              <a:t>Brown :</a:t>
            </a:r>
            <a:r>
              <a:rPr lang="fr-FR" sz="1100" dirty="0"/>
              <a:t> secteurs répertoriés comme n’ayant pas encore ou insuffisamment mis en place de politiques en ce sens ;</a:t>
            </a:r>
          </a:p>
          <a:p>
            <a:pPr algn="just">
              <a:spcBef>
                <a:spcPts val="600"/>
              </a:spcBef>
              <a:buFont typeface="Arial" panose="020B0604020202020204" pitchFamily="34" charset="0"/>
              <a:buChar char="•"/>
            </a:pPr>
            <a:r>
              <a:rPr lang="fr-FR" sz="1300" dirty="0"/>
              <a:t>Utilisation de la classification CPRS basée sur les codes NACE (Battiston et al. 2017) </a:t>
            </a:r>
          </a:p>
        </p:txBody>
      </p:sp>
      <p:pic>
        <p:nvPicPr>
          <p:cNvPr id="25" name="Image 24">
            <a:extLst>
              <a:ext uri="{FF2B5EF4-FFF2-40B4-BE49-F238E27FC236}">
                <a16:creationId xmlns:a16="http://schemas.microsoft.com/office/drawing/2014/main" id="{D0A2D04E-F79B-CF84-5664-D0FD003C2739}"/>
              </a:ext>
            </a:extLst>
          </p:cNvPr>
          <p:cNvPicPr>
            <a:picLocks noChangeAspect="1"/>
          </p:cNvPicPr>
          <p:nvPr/>
        </p:nvPicPr>
        <p:blipFill>
          <a:blip r:embed="rId3"/>
          <a:stretch>
            <a:fillRect/>
          </a:stretch>
        </p:blipFill>
        <p:spPr>
          <a:xfrm>
            <a:off x="7273095" y="4109436"/>
            <a:ext cx="3397250" cy="2374900"/>
          </a:xfrm>
          <a:prstGeom prst="rect">
            <a:avLst/>
          </a:prstGeom>
        </p:spPr>
      </p:pic>
      <p:sp>
        <p:nvSpPr>
          <p:cNvPr id="7" name="Titre 1">
            <a:extLst>
              <a:ext uri="{FF2B5EF4-FFF2-40B4-BE49-F238E27FC236}">
                <a16:creationId xmlns:a16="http://schemas.microsoft.com/office/drawing/2014/main" id="{FC47DCEA-8452-A93C-B686-4836DF7B45B2}"/>
              </a:ext>
            </a:extLst>
          </p:cNvPr>
          <p:cNvSpPr txBox="1">
            <a:spLocks/>
          </p:cNvSpPr>
          <p:nvPr/>
        </p:nvSpPr>
        <p:spPr>
          <a:xfrm>
            <a:off x="1600185" y="325156"/>
            <a:ext cx="10152919" cy="1635690"/>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r>
              <a:rPr lang="fr-FR" sz="6700" dirty="0"/>
              <a:t>III. Un exemple d’application de l’impact du risque de durabilité sur l’actif d’un assureur </a:t>
            </a:r>
            <a:br>
              <a:rPr lang="fr-FR" sz="6700" dirty="0"/>
            </a:br>
            <a:r>
              <a:rPr lang="fr-FR" sz="6700" dirty="0"/>
              <a:t>	A. Le contexte </a:t>
            </a:r>
          </a:p>
          <a:p>
            <a:pPr lvl="0"/>
            <a:br>
              <a:rPr lang="fr-FR" dirty="0"/>
            </a:br>
            <a:br>
              <a:rPr lang="fr-FR" dirty="0"/>
            </a:br>
            <a:br>
              <a:rPr lang="fr-FR" sz="2800" dirty="0"/>
            </a:br>
            <a:endParaRPr lang="en-GB" dirty="0"/>
          </a:p>
        </p:txBody>
      </p:sp>
      <p:sp>
        <p:nvSpPr>
          <p:cNvPr id="11" name="Espace réservé du numéro de diapositive 4">
            <a:extLst>
              <a:ext uri="{FF2B5EF4-FFF2-40B4-BE49-F238E27FC236}">
                <a16:creationId xmlns:a16="http://schemas.microsoft.com/office/drawing/2014/main" id="{55C6C7FF-4A15-6174-76BF-31F789D61764}"/>
              </a:ext>
            </a:extLst>
          </p:cNvPr>
          <p:cNvSpPr>
            <a:spLocks noGrp="1"/>
          </p:cNvSpPr>
          <p:nvPr>
            <p:ph type="sldNum" sz="quarter" idx="12"/>
          </p:nvPr>
        </p:nvSpPr>
        <p:spPr>
          <a:xfrm>
            <a:off x="531812" y="787782"/>
            <a:ext cx="779767" cy="365125"/>
          </a:xfrm>
        </p:spPr>
        <p:txBody>
          <a:bodyPr/>
          <a:lstStyle/>
          <a:p>
            <a:fld id="{235BBE62-BB28-4112-B62D-47F6D42FE7A0}" type="slidenum">
              <a:rPr lang="en-GB" smtClean="0"/>
              <a:t>14</a:t>
            </a:fld>
            <a:endParaRPr lang="en-GB" dirty="0"/>
          </a:p>
        </p:txBody>
      </p:sp>
      <p:sp>
        <p:nvSpPr>
          <p:cNvPr id="12" name="Espace réservé du pied de page 11">
            <a:extLst>
              <a:ext uri="{FF2B5EF4-FFF2-40B4-BE49-F238E27FC236}">
                <a16:creationId xmlns:a16="http://schemas.microsoft.com/office/drawing/2014/main" id="{6B203F89-0754-9EDC-4DBE-0B5DE9BDD0C0}"/>
              </a:ext>
            </a:extLst>
          </p:cNvPr>
          <p:cNvSpPr>
            <a:spLocks noGrp="1"/>
          </p:cNvSpPr>
          <p:nvPr>
            <p:ph type="ftr" sz="quarter" idx="11"/>
          </p:nvPr>
        </p:nvSpPr>
        <p:spPr>
          <a:xfrm>
            <a:off x="2589212" y="6658320"/>
            <a:ext cx="7619999" cy="365125"/>
          </a:xfrm>
        </p:spPr>
        <p:txBody>
          <a:bodyPr/>
          <a:lstStyle/>
          <a:p>
            <a:r>
              <a:rPr lang="en-GB"/>
              <a:t>Risque de durabilité – Projet ERM – Décembre 2023 – ALEZRA, CHALAH, ABDOU, MAKA</a:t>
            </a:r>
          </a:p>
          <a:p>
            <a:r>
              <a:rPr lang="en-GB"/>
              <a:t>
</a:t>
            </a:r>
            <a:endParaRPr lang="en-GB" dirty="0"/>
          </a:p>
        </p:txBody>
      </p:sp>
    </p:spTree>
    <p:extLst>
      <p:ext uri="{BB962C8B-B14F-4D97-AF65-F5344CB8AC3E}">
        <p14:creationId xmlns:p14="http://schemas.microsoft.com/office/powerpoint/2010/main" val="3200941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733CEF7E-D6DE-4653-EFA6-9DAD0D1EE656}"/>
              </a:ext>
            </a:extLst>
          </p:cNvPr>
          <p:cNvSpPr>
            <a:spLocks noGrp="1"/>
          </p:cNvSpPr>
          <p:nvPr>
            <p:ph idx="1"/>
          </p:nvPr>
        </p:nvSpPr>
        <p:spPr>
          <a:xfrm>
            <a:off x="1848678" y="1103245"/>
            <a:ext cx="9655934" cy="5347251"/>
          </a:xfrm>
        </p:spPr>
        <p:txBody>
          <a:bodyPr anchor="ctr">
            <a:normAutofit/>
          </a:bodyPr>
          <a:lstStyle/>
          <a:p>
            <a:pPr marL="0" indent="0" algn="just">
              <a:spcBef>
                <a:spcPts val="0"/>
              </a:spcBef>
              <a:buNone/>
            </a:pPr>
            <a:r>
              <a:rPr lang="fr-FR" sz="1400" b="1" dirty="0"/>
              <a:t>Estimation des profits/pertes futurs induits par le changement de valeurs des indicateurs macroéconomiques produits par les différents scénarios climatiques :</a:t>
            </a:r>
          </a:p>
          <a:p>
            <a:pPr algn="just">
              <a:spcBef>
                <a:spcPts val="1200"/>
              </a:spcBef>
            </a:pPr>
            <a:r>
              <a:rPr lang="fr-FR" sz="1400" dirty="0"/>
              <a:t>Analyse des scénarios climatiques afin de déterminer les changements concernant les coûts, les prix et les volumes de production d’une part et d’autre part, les revenus. Ces informations permettent de projeter des cash flows futurs ;</a:t>
            </a:r>
          </a:p>
          <a:p>
            <a:pPr algn="just"/>
            <a:r>
              <a:rPr lang="fr-FR" sz="1400" dirty="0"/>
              <a:t>Paramètres en entrée des modèles macroéconomiques utilisés dans les scénarios climatiques NGFS :</a:t>
            </a:r>
          </a:p>
          <a:p>
            <a:pPr lvl="1" algn="just">
              <a:spcBef>
                <a:spcPts val="300"/>
              </a:spcBef>
              <a:buFont typeface="Arial" panose="020B0604020202020204" pitchFamily="34" charset="0"/>
              <a:buChar char="•"/>
            </a:pPr>
            <a:r>
              <a:rPr lang="fr-FR" sz="1400" dirty="0"/>
              <a:t>Coût du carbone ;</a:t>
            </a:r>
          </a:p>
          <a:p>
            <a:pPr lvl="1" algn="just">
              <a:spcBef>
                <a:spcPts val="300"/>
              </a:spcBef>
              <a:buFont typeface="Arial" panose="020B0604020202020204" pitchFamily="34" charset="0"/>
              <a:buChar char="•"/>
            </a:pPr>
            <a:r>
              <a:rPr lang="fr-FR" sz="1400" dirty="0"/>
              <a:t>Evolution de la demande en énergie fossiles ;</a:t>
            </a:r>
          </a:p>
          <a:p>
            <a:pPr lvl="1" algn="just">
              <a:spcBef>
                <a:spcPts val="300"/>
              </a:spcBef>
              <a:buFont typeface="Arial" panose="020B0604020202020204" pitchFamily="34" charset="0"/>
              <a:buChar char="•"/>
            </a:pPr>
            <a:r>
              <a:rPr lang="fr-FR" sz="1400" dirty="0"/>
              <a:t>Augmentation de la production d’énergie renouvelable ;</a:t>
            </a:r>
          </a:p>
          <a:p>
            <a:pPr algn="just"/>
            <a:r>
              <a:rPr lang="fr-FR" sz="1400" dirty="0"/>
              <a:t>Scénarios climatiques NGFS :</a:t>
            </a:r>
          </a:p>
          <a:p>
            <a:pPr lvl="1" algn="just">
              <a:spcBef>
                <a:spcPts val="500"/>
              </a:spcBef>
              <a:buFont typeface="Arial" panose="020B0604020202020204" pitchFamily="34" charset="0"/>
              <a:buChar char="•"/>
            </a:pPr>
            <a:r>
              <a:rPr lang="fr-FR" sz="1400" b="1" dirty="0"/>
              <a:t>Ordonnée Net </a:t>
            </a:r>
            <a:r>
              <a:rPr lang="fr-FR" sz="1400" b="1" dirty="0" err="1"/>
              <a:t>Zero</a:t>
            </a:r>
            <a:r>
              <a:rPr lang="fr-FR" sz="1400" b="1" dirty="0"/>
              <a:t> 2050 – 1,5⁰C : </a:t>
            </a:r>
            <a:r>
              <a:rPr lang="fr-FR" sz="1400" dirty="0"/>
              <a:t>mise en place de mesures permettant de réduire les émissions de CO2 et, ainsi, limiter la hausse des températures en dessous de 1,5⁰C pour atteindre une neutralité carbone à horizon 2050 </a:t>
            </a:r>
            <a:r>
              <a:rPr lang="fr-FR" sz="1200" b="1" dirty="0"/>
              <a:t>;</a:t>
            </a:r>
          </a:p>
          <a:p>
            <a:pPr lvl="1" algn="just">
              <a:spcBef>
                <a:spcPts val="500"/>
              </a:spcBef>
              <a:buFont typeface="Arial" panose="020B0604020202020204" pitchFamily="34" charset="0"/>
              <a:buChar char="•"/>
            </a:pPr>
            <a:r>
              <a:rPr lang="en-GB" sz="1400" b="1" dirty="0"/>
              <a:t>Current Policies (BAU) : </a:t>
            </a:r>
            <a:r>
              <a:rPr lang="fr-FR" sz="1400" dirty="0"/>
              <a:t>pas de mise en place de mesures de transition autres que celles déjà mises en place. La hausse du prix du carbone est négligeable et les acteurs économiques ne modifient pas leurs comportements. Les émissions de GES se poursuivent donc sur les tendances passées et l’objectif climatique de maintenir les températures en dessous de 2°C n'est pas atteint</a:t>
            </a:r>
            <a:endParaRPr lang="fr-FR" sz="1200" b="1" dirty="0"/>
          </a:p>
          <a:p>
            <a:pPr algn="just"/>
            <a:r>
              <a:rPr lang="fr-FR" sz="1400" dirty="0"/>
              <a:t>Les cash flows futurs sont actualisés avec le CPMC – Coût moyen pondéré du capital ;</a:t>
            </a:r>
          </a:p>
          <a:p>
            <a:pPr algn="just"/>
            <a:r>
              <a:rPr lang="fr-FR" sz="1400" dirty="0"/>
              <a:t>Enfin, les cash flows futurs sont actualisés afin de traduire les scénarios de transition en impacts financiers ; </a:t>
            </a:r>
          </a:p>
        </p:txBody>
      </p:sp>
      <p:sp>
        <p:nvSpPr>
          <p:cNvPr id="3" name="Titre 1">
            <a:extLst>
              <a:ext uri="{FF2B5EF4-FFF2-40B4-BE49-F238E27FC236}">
                <a16:creationId xmlns:a16="http://schemas.microsoft.com/office/drawing/2014/main" id="{8B913AE4-EEC7-D87F-C30F-A67B3561248F}"/>
              </a:ext>
            </a:extLst>
          </p:cNvPr>
          <p:cNvSpPr txBox="1">
            <a:spLocks/>
          </p:cNvSpPr>
          <p:nvPr/>
        </p:nvSpPr>
        <p:spPr>
          <a:xfrm>
            <a:off x="1600185" y="325156"/>
            <a:ext cx="10152919" cy="1635690"/>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r>
              <a:rPr lang="fr-FR" sz="6700" dirty="0"/>
              <a:t>III. Un exemple d’application de l’impact du risque de durabilité sur l’actif d’un assureur </a:t>
            </a:r>
            <a:br>
              <a:rPr lang="fr-FR" sz="6700" dirty="0"/>
            </a:br>
            <a:r>
              <a:rPr lang="fr-FR" sz="6700" dirty="0"/>
              <a:t>	B. L’approche</a:t>
            </a:r>
          </a:p>
          <a:p>
            <a:pPr lvl="0"/>
            <a:br>
              <a:rPr lang="fr-FR" dirty="0"/>
            </a:br>
            <a:br>
              <a:rPr lang="fr-FR" dirty="0"/>
            </a:br>
            <a:br>
              <a:rPr lang="fr-FR" sz="2800" dirty="0"/>
            </a:br>
            <a:endParaRPr lang="en-GB" dirty="0"/>
          </a:p>
        </p:txBody>
      </p:sp>
      <p:sp>
        <p:nvSpPr>
          <p:cNvPr id="5" name="Espace réservé du numéro de diapositive 4">
            <a:extLst>
              <a:ext uri="{FF2B5EF4-FFF2-40B4-BE49-F238E27FC236}">
                <a16:creationId xmlns:a16="http://schemas.microsoft.com/office/drawing/2014/main" id="{A736DDA7-A7F6-F913-BBB9-1CABB231574C}"/>
              </a:ext>
            </a:extLst>
          </p:cNvPr>
          <p:cNvSpPr>
            <a:spLocks noGrp="1"/>
          </p:cNvSpPr>
          <p:nvPr>
            <p:ph type="sldNum" sz="quarter" idx="12"/>
          </p:nvPr>
        </p:nvSpPr>
        <p:spPr>
          <a:xfrm>
            <a:off x="531812" y="787782"/>
            <a:ext cx="779767" cy="365125"/>
          </a:xfrm>
        </p:spPr>
        <p:txBody>
          <a:bodyPr/>
          <a:lstStyle/>
          <a:p>
            <a:fld id="{235BBE62-BB28-4112-B62D-47F6D42FE7A0}" type="slidenum">
              <a:rPr lang="en-GB" smtClean="0"/>
              <a:t>15</a:t>
            </a:fld>
            <a:endParaRPr lang="en-GB" dirty="0"/>
          </a:p>
        </p:txBody>
      </p:sp>
      <p:sp>
        <p:nvSpPr>
          <p:cNvPr id="6" name="Espace réservé du pied de page 5">
            <a:extLst>
              <a:ext uri="{FF2B5EF4-FFF2-40B4-BE49-F238E27FC236}">
                <a16:creationId xmlns:a16="http://schemas.microsoft.com/office/drawing/2014/main" id="{BB9BB3A0-BE36-F547-94F3-A656854F134A}"/>
              </a:ext>
            </a:extLst>
          </p:cNvPr>
          <p:cNvSpPr>
            <a:spLocks noGrp="1"/>
          </p:cNvSpPr>
          <p:nvPr>
            <p:ph type="ftr" sz="quarter" idx="11"/>
          </p:nvPr>
        </p:nvSpPr>
        <p:spPr>
          <a:xfrm>
            <a:off x="2589212" y="6658319"/>
            <a:ext cx="7619999" cy="365125"/>
          </a:xfrm>
        </p:spPr>
        <p:txBody>
          <a:bodyPr/>
          <a:lstStyle/>
          <a:p>
            <a:r>
              <a:rPr lang="en-GB" dirty="0" err="1"/>
              <a:t>Risque</a:t>
            </a:r>
            <a:r>
              <a:rPr lang="en-GB" dirty="0"/>
              <a:t> de </a:t>
            </a:r>
            <a:r>
              <a:rPr lang="en-GB" dirty="0" err="1"/>
              <a:t>durabilité</a:t>
            </a:r>
            <a:r>
              <a:rPr lang="en-GB" dirty="0"/>
              <a:t> – </a:t>
            </a:r>
            <a:r>
              <a:rPr lang="en-GB" dirty="0" err="1"/>
              <a:t>Projet</a:t>
            </a:r>
            <a:r>
              <a:rPr lang="en-GB" dirty="0"/>
              <a:t> ERM – </a:t>
            </a:r>
            <a:r>
              <a:rPr lang="en-GB" dirty="0" err="1"/>
              <a:t>Décembre</a:t>
            </a:r>
            <a:r>
              <a:rPr lang="en-GB" dirty="0"/>
              <a:t> 2023 – ALEZRA, CHALAH, ABDOU, MAKA</a:t>
            </a:r>
          </a:p>
          <a:p>
            <a:r>
              <a:rPr lang="en-GB" dirty="0"/>
              <a:t>
</a:t>
            </a:r>
          </a:p>
        </p:txBody>
      </p:sp>
    </p:spTree>
    <p:extLst>
      <p:ext uri="{BB962C8B-B14F-4D97-AF65-F5344CB8AC3E}">
        <p14:creationId xmlns:p14="http://schemas.microsoft.com/office/powerpoint/2010/main" val="2431060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a:extLst>
              <a:ext uri="{FF2B5EF4-FFF2-40B4-BE49-F238E27FC236}">
                <a16:creationId xmlns:a16="http://schemas.microsoft.com/office/drawing/2014/main" id="{90AC4FC9-AD44-36A7-A5C9-CAFF2DC9685D}"/>
              </a:ext>
            </a:extLst>
          </p:cNvPr>
          <p:cNvPicPr>
            <a:picLocks noChangeAspect="1"/>
          </p:cNvPicPr>
          <p:nvPr/>
        </p:nvPicPr>
        <p:blipFill>
          <a:blip r:embed="rId2"/>
          <a:stretch>
            <a:fillRect/>
          </a:stretch>
        </p:blipFill>
        <p:spPr>
          <a:xfrm>
            <a:off x="1303845" y="1303798"/>
            <a:ext cx="4640925" cy="2502460"/>
          </a:xfrm>
          <a:prstGeom prst="rect">
            <a:avLst/>
          </a:prstGeom>
          <a:ln>
            <a:solidFill>
              <a:schemeClr val="bg1">
                <a:lumMod val="75000"/>
              </a:schemeClr>
            </a:solidFill>
          </a:ln>
        </p:spPr>
      </p:pic>
      <p:pic>
        <p:nvPicPr>
          <p:cNvPr id="19" name="Image 18">
            <a:extLst>
              <a:ext uri="{FF2B5EF4-FFF2-40B4-BE49-F238E27FC236}">
                <a16:creationId xmlns:a16="http://schemas.microsoft.com/office/drawing/2014/main" id="{23888DDA-13D9-A96C-44DF-4A68FBCB7C34}"/>
              </a:ext>
            </a:extLst>
          </p:cNvPr>
          <p:cNvPicPr>
            <a:picLocks noChangeAspect="1"/>
          </p:cNvPicPr>
          <p:nvPr/>
        </p:nvPicPr>
        <p:blipFill>
          <a:blip r:embed="rId3"/>
          <a:stretch>
            <a:fillRect/>
          </a:stretch>
        </p:blipFill>
        <p:spPr>
          <a:xfrm>
            <a:off x="6247231" y="1303798"/>
            <a:ext cx="5328318" cy="2502460"/>
          </a:xfrm>
          <a:prstGeom prst="rect">
            <a:avLst/>
          </a:prstGeom>
          <a:ln w="6350">
            <a:solidFill>
              <a:schemeClr val="bg1">
                <a:lumMod val="75000"/>
              </a:schemeClr>
            </a:solidFill>
          </a:ln>
        </p:spPr>
      </p:pic>
      <p:pic>
        <p:nvPicPr>
          <p:cNvPr id="21" name="Image 20">
            <a:extLst>
              <a:ext uri="{FF2B5EF4-FFF2-40B4-BE49-F238E27FC236}">
                <a16:creationId xmlns:a16="http://schemas.microsoft.com/office/drawing/2014/main" id="{0880732B-9E73-00E8-B890-A50EDEB5C4AA}"/>
              </a:ext>
            </a:extLst>
          </p:cNvPr>
          <p:cNvPicPr>
            <a:picLocks noChangeAspect="1"/>
          </p:cNvPicPr>
          <p:nvPr/>
        </p:nvPicPr>
        <p:blipFill>
          <a:blip r:embed="rId4"/>
          <a:stretch>
            <a:fillRect/>
          </a:stretch>
        </p:blipFill>
        <p:spPr>
          <a:xfrm>
            <a:off x="6247232" y="4025347"/>
            <a:ext cx="5374253" cy="2638925"/>
          </a:xfrm>
          <a:prstGeom prst="rect">
            <a:avLst/>
          </a:prstGeom>
          <a:ln w="6350">
            <a:solidFill>
              <a:schemeClr val="bg1">
                <a:lumMod val="75000"/>
              </a:schemeClr>
            </a:solidFill>
          </a:ln>
        </p:spPr>
      </p:pic>
      <p:sp>
        <p:nvSpPr>
          <p:cNvPr id="22" name="Espace réservé du texte 3">
            <a:extLst>
              <a:ext uri="{FF2B5EF4-FFF2-40B4-BE49-F238E27FC236}">
                <a16:creationId xmlns:a16="http://schemas.microsoft.com/office/drawing/2014/main" id="{8A07C070-B9AD-45D7-5065-197E7CE6275E}"/>
              </a:ext>
            </a:extLst>
          </p:cNvPr>
          <p:cNvSpPr txBox="1">
            <a:spLocks/>
          </p:cNvSpPr>
          <p:nvPr/>
        </p:nvSpPr>
        <p:spPr>
          <a:xfrm>
            <a:off x="1303843" y="4025347"/>
            <a:ext cx="4640926" cy="2638925"/>
          </a:xfrm>
          <a:prstGeom prst="rect">
            <a:avLst/>
          </a:prstGeom>
          <a:solidFill>
            <a:schemeClr val="bg1">
              <a:lumMod val="95000"/>
            </a:schemeClr>
          </a:solidFill>
          <a:ln w="28575">
            <a:solidFill>
              <a:schemeClr val="tx2">
                <a:lumMod val="60000"/>
                <a:lumOff val="40000"/>
              </a:schemeClr>
            </a:solidFill>
            <a:prstDash val="lgDash"/>
          </a:ln>
        </p:spPr>
        <p:txBody>
          <a:bodyPr vert="horz" lIns="91440" tIns="45720" rIns="91440" bIns="45720" rtlCol="0" anchor="t">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just">
              <a:spcBef>
                <a:spcPts val="0"/>
              </a:spcBef>
              <a:buNone/>
            </a:pPr>
            <a:r>
              <a:rPr lang="fr-FR" sz="1200" dirty="0"/>
              <a:t>Le portefeuille étant constitué d’entités émettrices à haut niveau d'intensité en carbone :</a:t>
            </a:r>
          </a:p>
          <a:p>
            <a:pPr algn="just">
              <a:spcBef>
                <a:spcPts val="400"/>
              </a:spcBef>
              <a:buFont typeface="Arial" panose="020B0604020202020204" pitchFamily="34" charset="0"/>
              <a:buChar char="•"/>
            </a:pPr>
            <a:r>
              <a:rPr lang="fr-FR" sz="1200" dirty="0"/>
              <a:t>Dans le scénario adverse NZ 2050, en l’absence d’une stratégie durable afin de décarboné le portefeuille d’actifs :</a:t>
            </a:r>
          </a:p>
          <a:p>
            <a:pPr lvl="1" algn="just">
              <a:spcBef>
                <a:spcPts val="400"/>
              </a:spcBef>
              <a:buFont typeface="Wingdings" panose="05000000000000000000" pitchFamily="2" charset="2"/>
              <a:buChar char="ü"/>
            </a:pPr>
            <a:r>
              <a:rPr lang="fr-FR" sz="1000" dirty="0"/>
              <a:t>la VM du portefeuille chute fortement reflétant ainsi la forte augmentation du coût du carbone entre 2024 et 2030 ;</a:t>
            </a:r>
          </a:p>
          <a:p>
            <a:pPr lvl="1" algn="just">
              <a:spcBef>
                <a:spcPts val="400"/>
              </a:spcBef>
              <a:buFont typeface="Wingdings" panose="05000000000000000000" pitchFamily="2" charset="2"/>
              <a:buChar char="ü"/>
            </a:pPr>
            <a:r>
              <a:rPr lang="fr-FR" sz="1000" dirty="0"/>
              <a:t>les secteurs d’activité à haut niveau d’intensité carbone tels que l’électricité, l’énergie et les matériaux perdent entre 5,6% à 15,5% de leur VM ; </a:t>
            </a:r>
          </a:p>
          <a:p>
            <a:pPr algn="just">
              <a:spcBef>
                <a:spcPts val="400"/>
              </a:spcBef>
              <a:buFont typeface="Arial" panose="020B0604020202020204" pitchFamily="34" charset="0"/>
              <a:buChar char="•"/>
            </a:pPr>
            <a:r>
              <a:rPr lang="fr-FR" sz="1200" dirty="0"/>
              <a:t>Dans le scénario BAU, les impacts financiers sur le portefeuille restent minimes ; cependant, les conséquences sur le réchauffement climatique sont non négligeables pour tous les secteurs avec une augmentation moyenne des températures de +3°C</a:t>
            </a:r>
          </a:p>
        </p:txBody>
      </p:sp>
      <p:sp>
        <p:nvSpPr>
          <p:cNvPr id="5" name="Titre 1">
            <a:extLst>
              <a:ext uri="{FF2B5EF4-FFF2-40B4-BE49-F238E27FC236}">
                <a16:creationId xmlns:a16="http://schemas.microsoft.com/office/drawing/2014/main" id="{633B8D44-E359-CD55-A719-0B470E95CCD7}"/>
              </a:ext>
            </a:extLst>
          </p:cNvPr>
          <p:cNvSpPr txBox="1">
            <a:spLocks/>
          </p:cNvSpPr>
          <p:nvPr/>
        </p:nvSpPr>
        <p:spPr>
          <a:xfrm>
            <a:off x="1600185" y="325156"/>
            <a:ext cx="10152919" cy="1635690"/>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r>
              <a:rPr lang="fr-FR" sz="6700" dirty="0"/>
              <a:t>III. Un exemple d’application de l’impact du risque de durabilité sur l’actif d’un assureur </a:t>
            </a:r>
            <a:br>
              <a:rPr lang="fr-FR" sz="6700" dirty="0"/>
            </a:br>
            <a:r>
              <a:rPr lang="fr-FR" sz="6700" dirty="0"/>
              <a:t>	C. Les résultats</a:t>
            </a:r>
          </a:p>
          <a:p>
            <a:pPr lvl="0"/>
            <a:br>
              <a:rPr lang="fr-FR" dirty="0"/>
            </a:br>
            <a:br>
              <a:rPr lang="fr-FR" dirty="0"/>
            </a:br>
            <a:br>
              <a:rPr lang="fr-FR" sz="2800" dirty="0"/>
            </a:br>
            <a:endParaRPr lang="en-GB" dirty="0"/>
          </a:p>
        </p:txBody>
      </p:sp>
      <p:sp>
        <p:nvSpPr>
          <p:cNvPr id="6" name="Espace réservé du numéro de diapositive 4">
            <a:extLst>
              <a:ext uri="{FF2B5EF4-FFF2-40B4-BE49-F238E27FC236}">
                <a16:creationId xmlns:a16="http://schemas.microsoft.com/office/drawing/2014/main" id="{532632A4-88D4-8908-8B32-8A8CA94AB5C4}"/>
              </a:ext>
            </a:extLst>
          </p:cNvPr>
          <p:cNvSpPr>
            <a:spLocks noGrp="1"/>
          </p:cNvSpPr>
          <p:nvPr>
            <p:ph type="sldNum" sz="quarter" idx="12"/>
          </p:nvPr>
        </p:nvSpPr>
        <p:spPr>
          <a:xfrm>
            <a:off x="531812" y="787782"/>
            <a:ext cx="779767" cy="365125"/>
          </a:xfrm>
        </p:spPr>
        <p:txBody>
          <a:bodyPr/>
          <a:lstStyle/>
          <a:p>
            <a:fld id="{235BBE62-BB28-4112-B62D-47F6D42FE7A0}" type="slidenum">
              <a:rPr lang="en-GB" smtClean="0"/>
              <a:t>16</a:t>
            </a:fld>
            <a:endParaRPr lang="en-GB" dirty="0"/>
          </a:p>
        </p:txBody>
      </p:sp>
      <p:sp>
        <p:nvSpPr>
          <p:cNvPr id="7" name="Espace réservé du pied de page 6">
            <a:extLst>
              <a:ext uri="{FF2B5EF4-FFF2-40B4-BE49-F238E27FC236}">
                <a16:creationId xmlns:a16="http://schemas.microsoft.com/office/drawing/2014/main" id="{2B94901F-A47C-50BC-EE8D-A7DF657C09E0}"/>
              </a:ext>
            </a:extLst>
          </p:cNvPr>
          <p:cNvSpPr>
            <a:spLocks noGrp="1"/>
          </p:cNvSpPr>
          <p:nvPr>
            <p:ph type="ftr" sz="quarter" idx="11"/>
          </p:nvPr>
        </p:nvSpPr>
        <p:spPr>
          <a:xfrm>
            <a:off x="2589212" y="6745402"/>
            <a:ext cx="7619999" cy="365125"/>
          </a:xfrm>
        </p:spPr>
        <p:txBody>
          <a:bodyPr/>
          <a:lstStyle/>
          <a:p>
            <a:r>
              <a:rPr lang="en-GB" dirty="0" err="1"/>
              <a:t>Risque</a:t>
            </a:r>
            <a:r>
              <a:rPr lang="en-GB" dirty="0"/>
              <a:t> de </a:t>
            </a:r>
            <a:r>
              <a:rPr lang="en-GB" dirty="0" err="1"/>
              <a:t>durabilité</a:t>
            </a:r>
            <a:r>
              <a:rPr lang="en-GB" dirty="0"/>
              <a:t> – </a:t>
            </a:r>
            <a:r>
              <a:rPr lang="en-GB" dirty="0" err="1"/>
              <a:t>Projet</a:t>
            </a:r>
            <a:r>
              <a:rPr lang="en-GB" dirty="0"/>
              <a:t> ERM – </a:t>
            </a:r>
            <a:r>
              <a:rPr lang="en-GB" dirty="0" err="1"/>
              <a:t>Décembre</a:t>
            </a:r>
            <a:r>
              <a:rPr lang="en-GB" dirty="0"/>
              <a:t> 2023 – ALEZRA, CHALAH, ABDOU, MAKA</a:t>
            </a:r>
          </a:p>
          <a:p>
            <a:r>
              <a:rPr lang="en-GB" dirty="0"/>
              <a:t>
</a:t>
            </a:r>
          </a:p>
        </p:txBody>
      </p:sp>
    </p:spTree>
    <p:extLst>
      <p:ext uri="{BB962C8B-B14F-4D97-AF65-F5344CB8AC3E}">
        <p14:creationId xmlns:p14="http://schemas.microsoft.com/office/powerpoint/2010/main" val="3388383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89212" y="591160"/>
            <a:ext cx="8911687" cy="1280890"/>
          </a:xfrm>
        </p:spPr>
        <p:txBody>
          <a:bodyPr/>
          <a:lstStyle/>
          <a:p>
            <a:r>
              <a:rPr lang="fr-FR" dirty="0"/>
              <a:t>Conclusion</a:t>
            </a:r>
            <a:endParaRPr lang="en-GB" dirty="0"/>
          </a:p>
        </p:txBody>
      </p:sp>
      <p:sp>
        <p:nvSpPr>
          <p:cNvPr id="4" name="Espace réservé du pied de page 3"/>
          <p:cNvSpPr>
            <a:spLocks noGrp="1"/>
          </p:cNvSpPr>
          <p:nvPr>
            <p:ph type="ftr" sz="quarter" idx="11"/>
          </p:nvPr>
        </p:nvSpPr>
        <p:spPr>
          <a:xfrm>
            <a:off x="2589212" y="6701861"/>
            <a:ext cx="7619999" cy="365125"/>
          </a:xfrm>
        </p:spPr>
        <p:txBody>
          <a:bodyPr/>
          <a:lstStyle/>
          <a:p>
            <a:r>
              <a:rPr lang="en-GB"/>
              <a:t>Risque de durabilité – Projet ERM – Décembre 2023 – ALEZRA, CHALAH, ABDOU, MAKA</a:t>
            </a:r>
          </a:p>
          <a:p>
            <a:r>
              <a:rPr lang="en-GB"/>
              <a:t>
</a:t>
            </a:r>
            <a:endParaRPr lang="en-GB" dirty="0"/>
          </a:p>
        </p:txBody>
      </p:sp>
      <p:sp>
        <p:nvSpPr>
          <p:cNvPr id="5" name="Espace réservé du numéro de diapositive 4"/>
          <p:cNvSpPr>
            <a:spLocks noGrp="1"/>
          </p:cNvSpPr>
          <p:nvPr>
            <p:ph type="sldNum" sz="quarter" idx="12"/>
          </p:nvPr>
        </p:nvSpPr>
        <p:spPr/>
        <p:txBody>
          <a:bodyPr/>
          <a:lstStyle/>
          <a:p>
            <a:fld id="{235BBE62-BB28-4112-B62D-47F6D42FE7A0}" type="slidenum">
              <a:rPr lang="en-GB" smtClean="0"/>
              <a:t>17</a:t>
            </a:fld>
            <a:endParaRPr lang="en-GB" dirty="0"/>
          </a:p>
        </p:txBody>
      </p:sp>
    </p:spTree>
    <p:extLst>
      <p:ext uri="{BB962C8B-B14F-4D97-AF65-F5344CB8AC3E}">
        <p14:creationId xmlns:p14="http://schemas.microsoft.com/office/powerpoint/2010/main" val="2075055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Bibliographie</a:t>
            </a:r>
            <a:endParaRPr lang="en-GB" dirty="0"/>
          </a:p>
        </p:txBody>
      </p:sp>
      <p:sp>
        <p:nvSpPr>
          <p:cNvPr id="3" name="Espace réservé du contenu 2"/>
          <p:cNvSpPr>
            <a:spLocks noGrp="1"/>
          </p:cNvSpPr>
          <p:nvPr>
            <p:ph idx="1"/>
          </p:nvPr>
        </p:nvSpPr>
        <p:spPr>
          <a:xfrm>
            <a:off x="2589212" y="1641228"/>
            <a:ext cx="8915400" cy="4508255"/>
          </a:xfrm>
        </p:spPr>
        <p:txBody>
          <a:bodyPr>
            <a:normAutofit fontScale="77500" lnSpcReduction="20000"/>
          </a:bodyPr>
          <a:lstStyle/>
          <a:p>
            <a:r>
              <a:rPr lang="en-GB" sz="2400" dirty="0"/>
              <a:t>Etude de AG2R sur le risqué de </a:t>
            </a:r>
            <a:r>
              <a:rPr lang="en-GB" sz="2400" dirty="0" err="1"/>
              <a:t>durabilité</a:t>
            </a:r>
            <a:r>
              <a:rPr lang="en-GB" sz="2400" dirty="0"/>
              <a:t> et la gestion </a:t>
            </a:r>
            <a:r>
              <a:rPr lang="en-GB" sz="2400" dirty="0" err="1"/>
              <a:t>d’actifs</a:t>
            </a:r>
            <a:endParaRPr lang="en-GB" sz="2400" dirty="0"/>
          </a:p>
          <a:p>
            <a:pPr lvl="1"/>
            <a:r>
              <a:rPr lang="en-GB" sz="2400" dirty="0"/>
              <a:t>https://www.ag2rlamondiale.fr/files/live/sites/</a:t>
            </a:r>
            <a:r>
              <a:rPr lang="en-GB" sz="2400" dirty="0" err="1"/>
              <a:t>portail</a:t>
            </a:r>
            <a:r>
              <a:rPr lang="en-GB" sz="2400" dirty="0"/>
              <a:t>/files/pdf/gestion-d-</a:t>
            </a:r>
            <a:r>
              <a:rPr lang="en-GB" sz="2400" dirty="0" err="1"/>
              <a:t>actifs</a:t>
            </a:r>
            <a:r>
              <a:rPr lang="en-GB" sz="2400" dirty="0"/>
              <a:t>/SFDR/AG2R-LA-MONDIALE-gestion-actifs-SFDR-risques-de-durabilite-V1-17.10.2022.pdf</a:t>
            </a:r>
          </a:p>
          <a:p>
            <a:r>
              <a:rPr lang="fr-FR" sz="2400" i="0" u="none" strike="noStrike" dirty="0">
                <a:solidFill>
                  <a:schemeClr val="tx1"/>
                </a:solidFill>
                <a:effectLst/>
                <a:latin typeface="+mj-lt"/>
              </a:rPr>
              <a:t>Risques climatiques et durabilité</a:t>
            </a:r>
            <a:r>
              <a:rPr lang="fr-FR" sz="2400" dirty="0">
                <a:solidFill>
                  <a:schemeClr val="tx1"/>
                </a:solidFill>
                <a:latin typeface="+mj-lt"/>
              </a:rPr>
              <a:t> - </a:t>
            </a:r>
            <a:r>
              <a:rPr lang="fr-FR" sz="2400" i="0" u="none" strike="noStrike" dirty="0">
                <a:solidFill>
                  <a:schemeClr val="tx1"/>
                </a:solidFill>
                <a:effectLst/>
                <a:latin typeface="+mj-lt"/>
              </a:rPr>
              <a:t>Webinaire organisé par l’institut des actuaires – Support vidéo</a:t>
            </a:r>
          </a:p>
          <a:p>
            <a:r>
              <a:rPr lang="fr-FR" sz="2400" b="0" i="0" u="none" strike="noStrike" dirty="0">
                <a:solidFill>
                  <a:srgbClr val="000000"/>
                </a:solidFill>
                <a:effectLst/>
                <a:latin typeface="+mj-lt"/>
              </a:rPr>
              <a:t>Articles sur le risque de durabilité :</a:t>
            </a:r>
          </a:p>
          <a:p>
            <a:pPr lvl="1"/>
            <a:r>
              <a:rPr lang="fr-FR" sz="2400" b="0" i="0" u="none" strike="noStrike" dirty="0">
                <a:solidFill>
                  <a:srgbClr val="000000"/>
                </a:solidFill>
                <a:effectLst/>
                <a:latin typeface="+mj-lt"/>
              </a:rPr>
              <a:t>https://</a:t>
            </a:r>
            <a:r>
              <a:rPr lang="fr-FR" sz="2400" b="0" i="0" u="none" strike="noStrike" dirty="0" err="1">
                <a:solidFill>
                  <a:srgbClr val="000000"/>
                </a:solidFill>
                <a:effectLst/>
                <a:latin typeface="+mj-lt"/>
              </a:rPr>
              <a:t>expertetfinance.fr</a:t>
            </a:r>
            <a:r>
              <a:rPr lang="fr-FR" sz="2400" b="0" i="0" u="none" strike="noStrike" dirty="0">
                <a:solidFill>
                  <a:srgbClr val="000000"/>
                </a:solidFill>
                <a:effectLst/>
                <a:latin typeface="+mj-lt"/>
              </a:rPr>
              <a:t>/risques-</a:t>
            </a:r>
            <a:r>
              <a:rPr lang="fr-FR" sz="2400" b="0" i="0" u="none" strike="noStrike" dirty="0" err="1">
                <a:solidFill>
                  <a:srgbClr val="000000"/>
                </a:solidFill>
                <a:effectLst/>
                <a:latin typeface="+mj-lt"/>
              </a:rPr>
              <a:t>durabilite</a:t>
            </a:r>
            <a:r>
              <a:rPr lang="fr-FR" sz="2400" b="0" i="0" u="none" strike="noStrike" dirty="0">
                <a:solidFill>
                  <a:srgbClr val="000000"/>
                </a:solidFill>
                <a:effectLst/>
                <a:latin typeface="+mj-lt"/>
              </a:rPr>
              <a:t>/</a:t>
            </a:r>
          </a:p>
          <a:p>
            <a:r>
              <a:rPr lang="en-GB" sz="2400" dirty="0"/>
              <a:t> </a:t>
            </a:r>
            <a:r>
              <a:rPr lang="en-GB" sz="2400" dirty="0" err="1"/>
              <a:t>Mémoires</a:t>
            </a:r>
            <a:r>
              <a:rPr lang="en-GB" sz="2400" dirty="0"/>
              <a:t> </a:t>
            </a:r>
            <a:r>
              <a:rPr lang="en-GB" sz="2400" dirty="0" err="1"/>
              <a:t>d’actuariat</a:t>
            </a:r>
            <a:r>
              <a:rPr lang="en-GB" sz="2400" dirty="0"/>
              <a:t> sur le risqué de </a:t>
            </a:r>
            <a:r>
              <a:rPr lang="en-GB" sz="2400" dirty="0" err="1"/>
              <a:t>durabilité</a:t>
            </a:r>
            <a:endParaRPr lang="en-GB" sz="2400" dirty="0"/>
          </a:p>
          <a:p>
            <a:pPr lvl="1"/>
            <a:r>
              <a:rPr lang="en-GB" sz="2400" dirty="0" err="1"/>
              <a:t>Mémoire</a:t>
            </a:r>
            <a:r>
              <a:rPr lang="en-GB" sz="2400" dirty="0"/>
              <a:t> de Mathilde </a:t>
            </a:r>
            <a:r>
              <a:rPr lang="en-GB" sz="2400" dirty="0" err="1"/>
              <a:t>Feybesse</a:t>
            </a:r>
            <a:r>
              <a:rPr lang="en-GB" sz="2400" dirty="0"/>
              <a:t> (2023) </a:t>
            </a:r>
            <a:r>
              <a:rPr lang="en-GB" sz="2400" dirty="0">
                <a:hlinkClick r:id="rId3"/>
              </a:rPr>
              <a:t>https://www.institutdesactuaires.com/docs/mem/ea879b1bc65e71a95e4579549f99349a.pdf</a:t>
            </a:r>
            <a:endParaRPr lang="en-GB" sz="2400" dirty="0"/>
          </a:p>
          <a:p>
            <a:pPr lvl="1"/>
            <a:r>
              <a:rPr lang="en-GB" sz="2400" dirty="0" err="1"/>
              <a:t>Mémoire</a:t>
            </a:r>
            <a:r>
              <a:rPr lang="en-GB" sz="2400" dirty="0"/>
              <a:t> de Coralie </a:t>
            </a:r>
            <a:r>
              <a:rPr lang="en-GB" sz="2400" dirty="0" err="1"/>
              <a:t>Charbonel</a:t>
            </a:r>
            <a:r>
              <a:rPr lang="en-GB" sz="2400" dirty="0"/>
              <a:t> (2022)</a:t>
            </a:r>
            <a:br>
              <a:rPr lang="en-GB" sz="2400" dirty="0"/>
            </a:br>
            <a:r>
              <a:rPr lang="en-GB" sz="2400" dirty="0">
                <a:hlinkClick r:id="rId4"/>
              </a:rPr>
              <a:t>https://www.institutdesactuaires.com/docs/mem/e744b9f2782a61d1c4a7313552cdca4a.pdf</a:t>
            </a:r>
            <a:endParaRPr lang="en-GB" sz="2400" dirty="0"/>
          </a:p>
          <a:p>
            <a:pPr lvl="1"/>
            <a:endParaRPr lang="en-GB" dirty="0"/>
          </a:p>
          <a:p>
            <a:pPr marL="457200" lvl="1" indent="0">
              <a:buNone/>
            </a:pPr>
            <a:endParaRPr lang="en-GB" dirty="0"/>
          </a:p>
          <a:p>
            <a:pPr lvl="1"/>
            <a:endParaRPr lang="en-GB" dirty="0"/>
          </a:p>
          <a:p>
            <a:pPr marL="457200" lvl="1" indent="0">
              <a:buNone/>
            </a:pPr>
            <a:endParaRPr lang="en-GB" dirty="0"/>
          </a:p>
        </p:txBody>
      </p:sp>
      <p:sp>
        <p:nvSpPr>
          <p:cNvPr id="4" name="Espace réservé du numéro de diapositive 3"/>
          <p:cNvSpPr>
            <a:spLocks noGrp="1"/>
          </p:cNvSpPr>
          <p:nvPr>
            <p:ph type="sldNum" sz="quarter" idx="12"/>
          </p:nvPr>
        </p:nvSpPr>
        <p:spPr/>
        <p:txBody>
          <a:bodyPr/>
          <a:lstStyle/>
          <a:p>
            <a:fld id="{235BBE62-BB28-4112-B62D-47F6D42FE7A0}" type="slidenum">
              <a:rPr lang="en-GB" smtClean="0"/>
              <a:t>18</a:t>
            </a:fld>
            <a:endParaRPr lang="en-GB" dirty="0"/>
          </a:p>
        </p:txBody>
      </p:sp>
      <p:sp>
        <p:nvSpPr>
          <p:cNvPr id="5" name="Espace réservé du pied de page 4"/>
          <p:cNvSpPr>
            <a:spLocks noGrp="1"/>
          </p:cNvSpPr>
          <p:nvPr>
            <p:ph type="ftr" sz="quarter" idx="11"/>
          </p:nvPr>
        </p:nvSpPr>
        <p:spPr>
          <a:xfrm>
            <a:off x="2589212" y="6658317"/>
            <a:ext cx="7619999" cy="365125"/>
          </a:xfrm>
        </p:spPr>
        <p:txBody>
          <a:bodyPr/>
          <a:lstStyle/>
          <a:p>
            <a:r>
              <a:rPr lang="en-GB" dirty="0" err="1"/>
              <a:t>Risque</a:t>
            </a:r>
            <a:r>
              <a:rPr lang="en-GB" dirty="0"/>
              <a:t> de </a:t>
            </a:r>
            <a:r>
              <a:rPr lang="en-GB" dirty="0" err="1"/>
              <a:t>durabilité</a:t>
            </a:r>
            <a:r>
              <a:rPr lang="en-GB" dirty="0"/>
              <a:t> – </a:t>
            </a:r>
            <a:r>
              <a:rPr lang="en-GB" dirty="0" err="1"/>
              <a:t>Projet</a:t>
            </a:r>
            <a:r>
              <a:rPr lang="en-GB" dirty="0"/>
              <a:t> ERM – </a:t>
            </a:r>
            <a:r>
              <a:rPr lang="en-GB" dirty="0" err="1"/>
              <a:t>Décembre</a:t>
            </a:r>
            <a:r>
              <a:rPr lang="en-GB" dirty="0"/>
              <a:t> 2023 – ALEZRA, CHALAH, ABDOU, MAKA</a:t>
            </a:r>
          </a:p>
          <a:p>
            <a:r>
              <a:rPr lang="en-GB" dirty="0"/>
              <a:t>
</a:t>
            </a:r>
          </a:p>
        </p:txBody>
      </p:sp>
    </p:spTree>
    <p:extLst>
      <p:ext uri="{BB962C8B-B14F-4D97-AF65-F5344CB8AC3E}">
        <p14:creationId xmlns:p14="http://schemas.microsoft.com/office/powerpoint/2010/main" val="263208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79277" y="329899"/>
            <a:ext cx="8911687" cy="1280890"/>
          </a:xfrm>
        </p:spPr>
        <p:txBody>
          <a:bodyPr/>
          <a:lstStyle/>
          <a:p>
            <a:r>
              <a:rPr lang="fr-FR" dirty="0"/>
              <a:t>Sommaire</a:t>
            </a:r>
            <a:endParaRPr lang="en-GB" dirty="0"/>
          </a:p>
        </p:txBody>
      </p:sp>
      <p:sp>
        <p:nvSpPr>
          <p:cNvPr id="3" name="Espace réservé du contenu 2"/>
          <p:cNvSpPr>
            <a:spLocks noGrp="1"/>
          </p:cNvSpPr>
          <p:nvPr>
            <p:ph idx="1"/>
          </p:nvPr>
        </p:nvSpPr>
        <p:spPr>
          <a:xfrm>
            <a:off x="3090593" y="970344"/>
            <a:ext cx="9498404" cy="5593445"/>
          </a:xfrm>
        </p:spPr>
        <p:txBody>
          <a:bodyPr>
            <a:noAutofit/>
          </a:bodyPr>
          <a:lstStyle/>
          <a:p>
            <a:pPr marL="400050" indent="-400050">
              <a:buAutoNum type="romanUcPeriod"/>
            </a:pPr>
            <a:r>
              <a:rPr lang="fr-FR" sz="1700" b="1" dirty="0">
                <a:solidFill>
                  <a:schemeClr val="accent3">
                    <a:lumMod val="75000"/>
                  </a:schemeClr>
                </a:solidFill>
              </a:rPr>
              <a:t>Définition du risque de durabilité</a:t>
            </a:r>
          </a:p>
          <a:p>
            <a:pPr lvl="1" indent="-342900">
              <a:buAutoNum type="arabicParenR"/>
            </a:pPr>
            <a:r>
              <a:rPr lang="fr-FR" sz="1700" b="1" dirty="0">
                <a:solidFill>
                  <a:schemeClr val="accent3">
                    <a:lumMod val="75000"/>
                  </a:schemeClr>
                </a:solidFill>
              </a:rPr>
              <a:t>L’intégration du risque de durabilité à la prise de décision</a:t>
            </a:r>
          </a:p>
          <a:p>
            <a:pPr lvl="1" indent="-342900">
              <a:buAutoNum type="arabicParenR"/>
            </a:pPr>
            <a:r>
              <a:rPr lang="fr-FR" sz="1700" b="1" dirty="0">
                <a:solidFill>
                  <a:schemeClr val="accent3">
                    <a:lumMod val="75000"/>
                  </a:schemeClr>
                </a:solidFill>
              </a:rPr>
              <a:t>Un outil pour évaluer les risques associés : Le </a:t>
            </a:r>
            <a:r>
              <a:rPr lang="fr-FR" sz="1700" b="1" dirty="0" err="1">
                <a:solidFill>
                  <a:schemeClr val="accent3">
                    <a:lumMod val="75000"/>
                  </a:schemeClr>
                </a:solidFill>
              </a:rPr>
              <a:t>Greenuim</a:t>
            </a:r>
            <a:endParaRPr lang="fr-FR" sz="1700" b="1" dirty="0">
              <a:solidFill>
                <a:schemeClr val="accent3">
                  <a:lumMod val="75000"/>
                </a:schemeClr>
              </a:solidFill>
            </a:endParaRPr>
          </a:p>
          <a:p>
            <a:pPr marL="400050" indent="-400050">
              <a:buAutoNum type="romanUcPeriod"/>
            </a:pPr>
            <a:r>
              <a:rPr lang="fr-FR" sz="1700" b="1" dirty="0">
                <a:solidFill>
                  <a:schemeClr val="accent3">
                    <a:lumMod val="75000"/>
                  </a:schemeClr>
                </a:solidFill>
              </a:rPr>
              <a:t>Le lien entre les critères ESG et le risque de durabilité</a:t>
            </a:r>
          </a:p>
          <a:p>
            <a:pPr marL="800100" lvl="1" indent="-400050">
              <a:buFont typeface="Wingdings 3" charset="2"/>
              <a:buAutoNum type="arabicParenR"/>
            </a:pPr>
            <a:r>
              <a:rPr lang="fr-FR" sz="1700" b="1" dirty="0">
                <a:solidFill>
                  <a:schemeClr val="accent3">
                    <a:lumMod val="75000"/>
                  </a:schemeClr>
                </a:solidFill>
              </a:rPr>
              <a:t>Présentation des critères ESG </a:t>
            </a:r>
          </a:p>
          <a:p>
            <a:pPr marL="800100" lvl="1" indent="-400050">
              <a:buAutoNum type="arabicParenR"/>
            </a:pPr>
            <a:r>
              <a:rPr lang="fr-FR" sz="1700" b="1" dirty="0">
                <a:solidFill>
                  <a:schemeClr val="accent3">
                    <a:lumMod val="75000"/>
                  </a:schemeClr>
                </a:solidFill>
              </a:rPr>
              <a:t>Où en est la règlementation ?</a:t>
            </a:r>
          </a:p>
          <a:p>
            <a:pPr lvl="1" indent="-342900">
              <a:buFont typeface="Wingdings 3" charset="2"/>
              <a:buAutoNum type="arabicParenR"/>
            </a:pPr>
            <a:r>
              <a:rPr lang="fr-FR" sz="1700" b="1" dirty="0">
                <a:solidFill>
                  <a:schemeClr val="accent3">
                    <a:lumMod val="75000"/>
                  </a:schemeClr>
                </a:solidFill>
              </a:rPr>
              <a:t>La montée du greenwashing : Faut-il s’en méfier ?</a:t>
            </a:r>
          </a:p>
          <a:p>
            <a:pPr lvl="1" indent="-342900">
              <a:buFont typeface="Wingdings 3" charset="2"/>
              <a:buAutoNum type="arabicParenR"/>
            </a:pPr>
            <a:r>
              <a:rPr lang="fr-FR" sz="1700" b="1" dirty="0">
                <a:solidFill>
                  <a:schemeClr val="accent3">
                    <a:lumMod val="75000"/>
                  </a:schemeClr>
                </a:solidFill>
              </a:rPr>
              <a:t>Focus sur des actifs ESG spécifiques. </a:t>
            </a:r>
          </a:p>
          <a:p>
            <a:pPr marL="400050" indent="-400050">
              <a:buAutoNum type="romanUcPeriod"/>
            </a:pPr>
            <a:r>
              <a:rPr lang="fr-FR" sz="1700" b="1" dirty="0">
                <a:solidFill>
                  <a:schemeClr val="accent3">
                    <a:lumMod val="75000"/>
                  </a:schemeClr>
                </a:solidFill>
              </a:rPr>
              <a:t>Un exemple d’application de l’impact du risque de durabilité sur l’actif </a:t>
            </a:r>
            <a:br>
              <a:rPr lang="fr-FR" sz="1700" b="1" dirty="0">
                <a:solidFill>
                  <a:schemeClr val="accent3">
                    <a:lumMod val="75000"/>
                  </a:schemeClr>
                </a:solidFill>
              </a:rPr>
            </a:br>
            <a:r>
              <a:rPr lang="fr-FR" sz="1700" b="1" dirty="0">
                <a:solidFill>
                  <a:schemeClr val="accent3">
                    <a:lumMod val="75000"/>
                  </a:schemeClr>
                </a:solidFill>
              </a:rPr>
              <a:t>d’un assureur</a:t>
            </a:r>
          </a:p>
          <a:p>
            <a:pPr lvl="1" indent="-342900">
              <a:buAutoNum type="arabicParenR"/>
            </a:pPr>
            <a:r>
              <a:rPr lang="fr-FR" sz="1700" b="1" dirty="0">
                <a:solidFill>
                  <a:schemeClr val="accent3">
                    <a:lumMod val="75000"/>
                  </a:schemeClr>
                </a:solidFill>
              </a:rPr>
              <a:t>Contexte</a:t>
            </a:r>
          </a:p>
          <a:p>
            <a:pPr lvl="1" indent="-342900">
              <a:buAutoNum type="arabicParenR"/>
            </a:pPr>
            <a:r>
              <a:rPr lang="fr-FR" sz="1700" b="1" dirty="0">
                <a:solidFill>
                  <a:schemeClr val="accent3">
                    <a:lumMod val="75000"/>
                  </a:schemeClr>
                </a:solidFill>
              </a:rPr>
              <a:t>Approche</a:t>
            </a:r>
          </a:p>
          <a:p>
            <a:pPr lvl="1" indent="-342900">
              <a:buAutoNum type="arabicParenR"/>
            </a:pPr>
            <a:r>
              <a:rPr lang="fr-FR" sz="1700" b="1" dirty="0">
                <a:solidFill>
                  <a:schemeClr val="accent3">
                    <a:lumMod val="75000"/>
                  </a:schemeClr>
                </a:solidFill>
              </a:rPr>
              <a:t>Résultats</a:t>
            </a:r>
          </a:p>
          <a:p>
            <a:pPr marL="0" indent="0">
              <a:buNone/>
            </a:pPr>
            <a:r>
              <a:rPr lang="fr-FR" sz="1700" b="1" dirty="0">
                <a:solidFill>
                  <a:schemeClr val="accent3">
                    <a:lumMod val="75000"/>
                  </a:schemeClr>
                </a:solidFill>
              </a:rPr>
              <a:t>CONCLUSION</a:t>
            </a:r>
          </a:p>
          <a:p>
            <a:pPr marL="0" indent="0">
              <a:buNone/>
            </a:pPr>
            <a:r>
              <a:rPr lang="fr-FR" sz="1700" b="1" dirty="0">
                <a:solidFill>
                  <a:schemeClr val="accent3">
                    <a:lumMod val="75000"/>
                  </a:schemeClr>
                </a:solidFill>
              </a:rPr>
              <a:t>BIBLIOGRAPHIE</a:t>
            </a:r>
            <a:endParaRPr lang="en-GB" sz="1700" b="1" dirty="0">
              <a:solidFill>
                <a:schemeClr val="accent3">
                  <a:lumMod val="75000"/>
                </a:schemeClr>
              </a:solidFill>
            </a:endParaRPr>
          </a:p>
        </p:txBody>
      </p:sp>
      <p:sp>
        <p:nvSpPr>
          <p:cNvPr id="5" name="Espace réservé du numéro de diapositive 4"/>
          <p:cNvSpPr>
            <a:spLocks noGrp="1"/>
          </p:cNvSpPr>
          <p:nvPr>
            <p:ph type="sldNum" sz="quarter" idx="12"/>
          </p:nvPr>
        </p:nvSpPr>
        <p:spPr/>
        <p:txBody>
          <a:bodyPr/>
          <a:lstStyle/>
          <a:p>
            <a:fld id="{235BBE62-BB28-4112-B62D-47F6D42FE7A0}" type="slidenum">
              <a:rPr lang="en-GB" smtClean="0"/>
              <a:t>2</a:t>
            </a:fld>
            <a:endParaRPr lang="en-GB" dirty="0"/>
          </a:p>
        </p:txBody>
      </p:sp>
      <p:sp>
        <p:nvSpPr>
          <p:cNvPr id="6" name="Espace réservé du pied de page 5">
            <a:extLst>
              <a:ext uri="{FF2B5EF4-FFF2-40B4-BE49-F238E27FC236}">
                <a16:creationId xmlns:a16="http://schemas.microsoft.com/office/drawing/2014/main" id="{0537E007-6FA1-830B-4848-C76FA616E3D4}"/>
              </a:ext>
            </a:extLst>
          </p:cNvPr>
          <p:cNvSpPr>
            <a:spLocks noGrp="1"/>
          </p:cNvSpPr>
          <p:nvPr>
            <p:ph type="ftr" sz="quarter" idx="11"/>
          </p:nvPr>
        </p:nvSpPr>
        <p:spPr>
          <a:xfrm>
            <a:off x="2589212" y="6658319"/>
            <a:ext cx="7619999" cy="365125"/>
          </a:xfrm>
        </p:spPr>
        <p:txBody>
          <a:bodyPr/>
          <a:lstStyle/>
          <a:p>
            <a:r>
              <a:rPr lang="en-GB" dirty="0" err="1"/>
              <a:t>Risque</a:t>
            </a:r>
            <a:r>
              <a:rPr lang="en-GB" dirty="0"/>
              <a:t> de </a:t>
            </a:r>
            <a:r>
              <a:rPr lang="en-GB" dirty="0" err="1"/>
              <a:t>durabilité</a:t>
            </a:r>
            <a:r>
              <a:rPr lang="en-GB" dirty="0"/>
              <a:t> – </a:t>
            </a:r>
            <a:r>
              <a:rPr lang="en-GB" dirty="0" err="1"/>
              <a:t>Projet</a:t>
            </a:r>
            <a:r>
              <a:rPr lang="en-GB" dirty="0"/>
              <a:t> ERM – </a:t>
            </a:r>
            <a:r>
              <a:rPr lang="en-GB" dirty="0" err="1"/>
              <a:t>Décembre</a:t>
            </a:r>
            <a:r>
              <a:rPr lang="en-GB" dirty="0"/>
              <a:t> 2023 – ALEZRA, CHALAH, ABDOU, MAKA</a:t>
            </a:r>
          </a:p>
          <a:p>
            <a:r>
              <a:rPr lang="en-GB" dirty="0"/>
              <a:t>
</a:t>
            </a:r>
          </a:p>
        </p:txBody>
      </p:sp>
    </p:spTree>
    <p:extLst>
      <p:ext uri="{BB962C8B-B14F-4D97-AF65-F5344CB8AC3E}">
        <p14:creationId xmlns:p14="http://schemas.microsoft.com/office/powerpoint/2010/main" val="267399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401806"/>
            <a:ext cx="10152919" cy="1635690"/>
          </a:xfrm>
        </p:spPr>
        <p:txBody>
          <a:bodyPr>
            <a:normAutofit fontScale="90000"/>
          </a:bodyPr>
          <a:lstStyle/>
          <a:p>
            <a:r>
              <a:rPr lang="fr-FR" dirty="0"/>
              <a:t>I. </a:t>
            </a:r>
            <a:r>
              <a:rPr lang="fr-FR" sz="3600" dirty="0"/>
              <a:t>Définition du risque de durabilité</a:t>
            </a:r>
            <a:br>
              <a:rPr lang="fr-FR" sz="3600" dirty="0"/>
            </a:br>
            <a:br>
              <a:rPr lang="fr-FR" dirty="0"/>
            </a:br>
            <a:r>
              <a:rPr lang="fr-FR" dirty="0"/>
              <a:t>A. </a:t>
            </a:r>
            <a:r>
              <a:rPr lang="fr-FR" sz="2800" dirty="0"/>
              <a:t>L’intégration du risque de durabilité à la prise de décision</a:t>
            </a:r>
            <a:br>
              <a:rPr lang="fr-FR" sz="2800" dirty="0"/>
            </a:br>
            <a:endParaRPr lang="en-GB" dirty="0"/>
          </a:p>
        </p:txBody>
      </p:sp>
      <p:sp>
        <p:nvSpPr>
          <p:cNvPr id="3" name="Espace réservé du contenu 2"/>
          <p:cNvSpPr>
            <a:spLocks noGrp="1"/>
          </p:cNvSpPr>
          <p:nvPr>
            <p:ph idx="1"/>
          </p:nvPr>
        </p:nvSpPr>
        <p:spPr>
          <a:xfrm>
            <a:off x="2669409" y="2197840"/>
            <a:ext cx="9139732" cy="3937967"/>
          </a:xfrm>
        </p:spPr>
        <p:txBody>
          <a:bodyPr>
            <a:normAutofit/>
          </a:bodyPr>
          <a:lstStyle/>
          <a:p>
            <a:r>
              <a:rPr lang="fr-FR" dirty="0"/>
              <a:t>Le risque de durabilité : qu’est-ce que c’est ? </a:t>
            </a:r>
          </a:p>
          <a:p>
            <a:pPr marL="0" indent="0">
              <a:buNone/>
            </a:pPr>
            <a:endParaRPr lang="fr-FR" sz="2000" dirty="0"/>
          </a:p>
          <a:p>
            <a:endParaRPr lang="fr-FR" sz="2000" dirty="0"/>
          </a:p>
          <a:p>
            <a:endParaRPr lang="fr-FR" sz="2000" dirty="0"/>
          </a:p>
          <a:p>
            <a:endParaRPr lang="fr-FR" sz="1600" dirty="0"/>
          </a:p>
          <a:p>
            <a:pPr marL="0" indent="0">
              <a:buNone/>
            </a:pPr>
            <a:endParaRPr lang="fr-FR" sz="2000" dirty="0"/>
          </a:p>
          <a:p>
            <a:endParaRPr lang="fr-FR" sz="2000" dirty="0"/>
          </a:p>
        </p:txBody>
      </p:sp>
      <p:sp>
        <p:nvSpPr>
          <p:cNvPr id="5" name="Espace réservé du numéro de diapositive 4"/>
          <p:cNvSpPr>
            <a:spLocks noGrp="1"/>
          </p:cNvSpPr>
          <p:nvPr>
            <p:ph type="sldNum" sz="quarter" idx="12"/>
          </p:nvPr>
        </p:nvSpPr>
        <p:spPr/>
        <p:txBody>
          <a:bodyPr/>
          <a:lstStyle/>
          <a:p>
            <a:fld id="{235BBE62-BB28-4112-B62D-47F6D42FE7A0}" type="slidenum">
              <a:rPr lang="en-GB" smtClean="0"/>
              <a:t>3</a:t>
            </a:fld>
            <a:endParaRPr lang="en-GB" dirty="0"/>
          </a:p>
        </p:txBody>
      </p:sp>
      <p:grpSp>
        <p:nvGrpSpPr>
          <p:cNvPr id="41" name="Groupe 40">
            <a:extLst>
              <a:ext uri="{FF2B5EF4-FFF2-40B4-BE49-F238E27FC236}">
                <a16:creationId xmlns:a16="http://schemas.microsoft.com/office/drawing/2014/main" id="{9D526FCD-C84E-80DF-509F-B26896E60FE6}"/>
              </a:ext>
            </a:extLst>
          </p:cNvPr>
          <p:cNvGrpSpPr/>
          <p:nvPr/>
        </p:nvGrpSpPr>
        <p:grpSpPr>
          <a:xfrm>
            <a:off x="4909109" y="2857807"/>
            <a:ext cx="3134132" cy="3124291"/>
            <a:chOff x="3391767" y="1704944"/>
            <a:chExt cx="2350599" cy="2343218"/>
          </a:xfrm>
        </p:grpSpPr>
        <p:grpSp>
          <p:nvGrpSpPr>
            <p:cNvPr id="42" name="Google Shape;19179;p66">
              <a:extLst>
                <a:ext uri="{FF2B5EF4-FFF2-40B4-BE49-F238E27FC236}">
                  <a16:creationId xmlns:a16="http://schemas.microsoft.com/office/drawing/2014/main" id="{120248C0-04A8-10A7-9856-F6FBA685707C}"/>
                </a:ext>
              </a:extLst>
            </p:cNvPr>
            <p:cNvGrpSpPr/>
            <p:nvPr/>
          </p:nvGrpSpPr>
          <p:grpSpPr>
            <a:xfrm>
              <a:off x="3391767" y="1704944"/>
              <a:ext cx="1074472" cy="1074504"/>
              <a:chOff x="4546110" y="1885548"/>
              <a:chExt cx="1464856" cy="1464900"/>
            </a:xfrm>
          </p:grpSpPr>
          <p:sp>
            <p:nvSpPr>
              <p:cNvPr id="53" name="Google Shape;19180;p66">
                <a:extLst>
                  <a:ext uri="{FF2B5EF4-FFF2-40B4-BE49-F238E27FC236}">
                    <a16:creationId xmlns:a16="http://schemas.microsoft.com/office/drawing/2014/main" id="{D18210CB-B78A-2AC5-A037-FE3C0E5C1EF2}"/>
                  </a:ext>
                </a:extLst>
              </p:cNvPr>
              <p:cNvSpPr/>
              <p:nvPr/>
            </p:nvSpPr>
            <p:spPr>
              <a:xfrm>
                <a:off x="4546110" y="1885548"/>
                <a:ext cx="1455420" cy="1456054"/>
              </a:xfrm>
              <a:custGeom>
                <a:avLst/>
                <a:gdLst/>
                <a:ahLst/>
                <a:cxnLst/>
                <a:rect l="l" t="t" r="r" b="b"/>
                <a:pathLst>
                  <a:path w="1455420" h="1456054" extrusionOk="0">
                    <a:moveTo>
                      <a:pt x="790625" y="0"/>
                    </a:moveTo>
                    <a:lnTo>
                      <a:pt x="0" y="0"/>
                    </a:lnTo>
                    <a:lnTo>
                      <a:pt x="0" y="790435"/>
                    </a:lnTo>
                    <a:lnTo>
                      <a:pt x="1813" y="840267"/>
                    </a:lnTo>
                    <a:lnTo>
                      <a:pt x="7170" y="889113"/>
                    </a:lnTo>
                    <a:lnTo>
                      <a:pt x="15942" y="936848"/>
                    </a:lnTo>
                    <a:lnTo>
                      <a:pt x="28004" y="983345"/>
                    </a:lnTo>
                    <a:lnTo>
                      <a:pt x="43229" y="1028478"/>
                    </a:lnTo>
                    <a:lnTo>
                      <a:pt x="61491" y="1072120"/>
                    </a:lnTo>
                    <a:lnTo>
                      <a:pt x="82662" y="1114146"/>
                    </a:lnTo>
                    <a:lnTo>
                      <a:pt x="106616" y="1154428"/>
                    </a:lnTo>
                    <a:lnTo>
                      <a:pt x="133227" y="1192840"/>
                    </a:lnTo>
                    <a:lnTo>
                      <a:pt x="162367" y="1229256"/>
                    </a:lnTo>
                    <a:lnTo>
                      <a:pt x="193911" y="1263550"/>
                    </a:lnTo>
                    <a:lnTo>
                      <a:pt x="227732" y="1295596"/>
                    </a:lnTo>
                    <a:lnTo>
                      <a:pt x="263702" y="1325267"/>
                    </a:lnTo>
                    <a:lnTo>
                      <a:pt x="301696" y="1352436"/>
                    </a:lnTo>
                    <a:lnTo>
                      <a:pt x="341587" y="1376978"/>
                    </a:lnTo>
                    <a:lnTo>
                      <a:pt x="383248" y="1398766"/>
                    </a:lnTo>
                    <a:lnTo>
                      <a:pt x="426552" y="1417673"/>
                    </a:lnTo>
                    <a:lnTo>
                      <a:pt x="471374" y="1433574"/>
                    </a:lnTo>
                    <a:lnTo>
                      <a:pt x="517585" y="1446342"/>
                    </a:lnTo>
                    <a:lnTo>
                      <a:pt x="565061" y="1455851"/>
                    </a:lnTo>
                    <a:lnTo>
                      <a:pt x="570551" y="1407230"/>
                    </a:lnTo>
                    <a:lnTo>
                      <a:pt x="578366" y="1359352"/>
                    </a:lnTo>
                    <a:lnTo>
                      <a:pt x="588448" y="1312275"/>
                    </a:lnTo>
                    <a:lnTo>
                      <a:pt x="600738" y="1266057"/>
                    </a:lnTo>
                    <a:lnTo>
                      <a:pt x="615178" y="1220758"/>
                    </a:lnTo>
                    <a:lnTo>
                      <a:pt x="631710" y="1176434"/>
                    </a:lnTo>
                    <a:lnTo>
                      <a:pt x="650276" y="1133146"/>
                    </a:lnTo>
                    <a:lnTo>
                      <a:pt x="670817" y="1090950"/>
                    </a:lnTo>
                    <a:lnTo>
                      <a:pt x="693274" y="1049905"/>
                    </a:lnTo>
                    <a:lnTo>
                      <a:pt x="717589" y="1010070"/>
                    </a:lnTo>
                    <a:lnTo>
                      <a:pt x="743705" y="971503"/>
                    </a:lnTo>
                    <a:lnTo>
                      <a:pt x="771562" y="934262"/>
                    </a:lnTo>
                    <a:lnTo>
                      <a:pt x="801103" y="898406"/>
                    </a:lnTo>
                    <a:lnTo>
                      <a:pt x="832268" y="863994"/>
                    </a:lnTo>
                    <a:lnTo>
                      <a:pt x="865000" y="831082"/>
                    </a:lnTo>
                    <a:lnTo>
                      <a:pt x="899241" y="799731"/>
                    </a:lnTo>
                    <a:lnTo>
                      <a:pt x="934931" y="769997"/>
                    </a:lnTo>
                    <a:lnTo>
                      <a:pt x="972012" y="741940"/>
                    </a:lnTo>
                    <a:lnTo>
                      <a:pt x="1010427" y="715618"/>
                    </a:lnTo>
                    <a:lnTo>
                      <a:pt x="1050117" y="691089"/>
                    </a:lnTo>
                    <a:lnTo>
                      <a:pt x="1091023" y="668412"/>
                    </a:lnTo>
                    <a:lnTo>
                      <a:pt x="1133087" y="647645"/>
                    </a:lnTo>
                    <a:lnTo>
                      <a:pt x="1176252" y="628846"/>
                    </a:lnTo>
                    <a:lnTo>
                      <a:pt x="1220457" y="612073"/>
                    </a:lnTo>
                    <a:lnTo>
                      <a:pt x="1265646" y="597386"/>
                    </a:lnTo>
                    <a:lnTo>
                      <a:pt x="1311759" y="584842"/>
                    </a:lnTo>
                    <a:lnTo>
                      <a:pt x="1358739" y="574500"/>
                    </a:lnTo>
                    <a:lnTo>
                      <a:pt x="1406526" y="566418"/>
                    </a:lnTo>
                    <a:lnTo>
                      <a:pt x="1455064" y="560654"/>
                    </a:lnTo>
                    <a:lnTo>
                      <a:pt x="1445305" y="513513"/>
                    </a:lnTo>
                    <a:lnTo>
                      <a:pt x="1432329" y="467636"/>
                    </a:lnTo>
                    <a:lnTo>
                      <a:pt x="1416261" y="423145"/>
                    </a:lnTo>
                    <a:lnTo>
                      <a:pt x="1397225" y="380166"/>
                    </a:lnTo>
                    <a:lnTo>
                      <a:pt x="1375347" y="338824"/>
                    </a:lnTo>
                    <a:lnTo>
                      <a:pt x="1350749" y="299244"/>
                    </a:lnTo>
                    <a:lnTo>
                      <a:pt x="1323558" y="261550"/>
                    </a:lnTo>
                    <a:lnTo>
                      <a:pt x="1293896" y="225867"/>
                    </a:lnTo>
                    <a:lnTo>
                      <a:pt x="1261890" y="192321"/>
                    </a:lnTo>
                    <a:lnTo>
                      <a:pt x="1227662" y="161036"/>
                    </a:lnTo>
                    <a:lnTo>
                      <a:pt x="1191339" y="132136"/>
                    </a:lnTo>
                    <a:lnTo>
                      <a:pt x="1153043" y="105747"/>
                    </a:lnTo>
                    <a:lnTo>
                      <a:pt x="1112900" y="81994"/>
                    </a:lnTo>
                    <a:lnTo>
                      <a:pt x="1071034" y="61000"/>
                    </a:lnTo>
                    <a:lnTo>
                      <a:pt x="1027569" y="42893"/>
                    </a:lnTo>
                    <a:lnTo>
                      <a:pt x="982631" y="27795"/>
                    </a:lnTo>
                    <a:lnTo>
                      <a:pt x="936343" y="15832"/>
                    </a:lnTo>
                    <a:lnTo>
                      <a:pt x="888829" y="7128"/>
                    </a:lnTo>
                    <a:lnTo>
                      <a:pt x="840215" y="1809"/>
                    </a:lnTo>
                    <a:lnTo>
                      <a:pt x="790625" y="0"/>
                    </a:lnTo>
                    <a:close/>
                  </a:path>
                </a:pathLst>
              </a:custGeom>
              <a:solidFill>
                <a:srgbClr val="E0E0E0"/>
              </a:solidFill>
              <a:ln>
                <a:noFill/>
              </a:ln>
            </p:spPr>
            <p:txBody>
              <a:bodyPr spcFirstLastPara="1" wrap="square" lIns="0" tIns="0" rIns="0" bIns="0" anchor="t" anchorCtr="0">
                <a:noAutofit/>
              </a:bodyPr>
              <a:lstStyle/>
              <a:p>
                <a:pPr defTabSz="1219170">
                  <a:buClr>
                    <a:srgbClr val="000000"/>
                  </a:buClr>
                  <a:buSzPts val="1800"/>
                </a:pPr>
                <a:endParaRPr sz="2400" kern="0">
                  <a:solidFill>
                    <a:srgbClr val="000000"/>
                  </a:solidFill>
                  <a:latin typeface="Arial"/>
                  <a:ea typeface="Arial"/>
                  <a:cs typeface="Arial"/>
                  <a:sym typeface="Arial"/>
                </a:endParaRPr>
              </a:p>
            </p:txBody>
          </p:sp>
          <p:sp>
            <p:nvSpPr>
              <p:cNvPr id="54" name="Google Shape;19181;p66">
                <a:extLst>
                  <a:ext uri="{FF2B5EF4-FFF2-40B4-BE49-F238E27FC236}">
                    <a16:creationId xmlns:a16="http://schemas.microsoft.com/office/drawing/2014/main" id="{0CEAEA58-4D24-9DE4-3999-A7C89185C83D}"/>
                  </a:ext>
                </a:extLst>
              </p:cNvPr>
              <p:cNvSpPr/>
              <p:nvPr/>
            </p:nvSpPr>
            <p:spPr>
              <a:xfrm>
                <a:off x="5111171" y="2446209"/>
                <a:ext cx="899795" cy="904239"/>
              </a:xfrm>
              <a:custGeom>
                <a:avLst/>
                <a:gdLst/>
                <a:ahLst/>
                <a:cxnLst/>
                <a:rect l="l" t="t" r="r" b="b"/>
                <a:pathLst>
                  <a:path w="899795" h="904239" extrusionOk="0">
                    <a:moveTo>
                      <a:pt x="890003" y="0"/>
                    </a:moveTo>
                    <a:lnTo>
                      <a:pt x="841465" y="5762"/>
                    </a:lnTo>
                    <a:lnTo>
                      <a:pt x="793678" y="13843"/>
                    </a:lnTo>
                    <a:lnTo>
                      <a:pt x="746698" y="24184"/>
                    </a:lnTo>
                    <a:lnTo>
                      <a:pt x="700585" y="36727"/>
                    </a:lnTo>
                    <a:lnTo>
                      <a:pt x="655396" y="51414"/>
                    </a:lnTo>
                    <a:lnTo>
                      <a:pt x="611190" y="68185"/>
                    </a:lnTo>
                    <a:lnTo>
                      <a:pt x="568026" y="86984"/>
                    </a:lnTo>
                    <a:lnTo>
                      <a:pt x="525962" y="107750"/>
                    </a:lnTo>
                    <a:lnTo>
                      <a:pt x="485056" y="130427"/>
                    </a:lnTo>
                    <a:lnTo>
                      <a:pt x="445366" y="154955"/>
                    </a:lnTo>
                    <a:lnTo>
                      <a:pt x="406951" y="181277"/>
                    </a:lnTo>
                    <a:lnTo>
                      <a:pt x="369870" y="209333"/>
                    </a:lnTo>
                    <a:lnTo>
                      <a:pt x="334179" y="239066"/>
                    </a:lnTo>
                    <a:lnTo>
                      <a:pt x="299939" y="270417"/>
                    </a:lnTo>
                    <a:lnTo>
                      <a:pt x="267207" y="303328"/>
                    </a:lnTo>
                    <a:lnTo>
                      <a:pt x="236042" y="337741"/>
                    </a:lnTo>
                    <a:lnTo>
                      <a:pt x="206501" y="373596"/>
                    </a:lnTo>
                    <a:lnTo>
                      <a:pt x="178644" y="410837"/>
                    </a:lnTo>
                    <a:lnTo>
                      <a:pt x="152528" y="449404"/>
                    </a:lnTo>
                    <a:lnTo>
                      <a:pt x="128213" y="489238"/>
                    </a:lnTo>
                    <a:lnTo>
                      <a:pt x="105755" y="530283"/>
                    </a:lnTo>
                    <a:lnTo>
                      <a:pt x="85215" y="572479"/>
                    </a:lnTo>
                    <a:lnTo>
                      <a:pt x="66649" y="615768"/>
                    </a:lnTo>
                    <a:lnTo>
                      <a:pt x="50117" y="660091"/>
                    </a:lnTo>
                    <a:lnTo>
                      <a:pt x="35677" y="705391"/>
                    </a:lnTo>
                    <a:lnTo>
                      <a:pt x="23386" y="751608"/>
                    </a:lnTo>
                    <a:lnTo>
                      <a:pt x="13305" y="798685"/>
                    </a:lnTo>
                    <a:lnTo>
                      <a:pt x="5489" y="846563"/>
                    </a:lnTo>
                    <a:lnTo>
                      <a:pt x="0" y="895184"/>
                    </a:lnTo>
                    <a:lnTo>
                      <a:pt x="26861" y="899032"/>
                    </a:lnTo>
                    <a:lnTo>
                      <a:pt x="54040" y="901838"/>
                    </a:lnTo>
                    <a:lnTo>
                      <a:pt x="81526" y="903555"/>
                    </a:lnTo>
                    <a:lnTo>
                      <a:pt x="109308" y="904138"/>
                    </a:lnTo>
                    <a:lnTo>
                      <a:pt x="899744" y="904138"/>
                    </a:lnTo>
                    <a:lnTo>
                      <a:pt x="899744" y="113703"/>
                    </a:lnTo>
                    <a:lnTo>
                      <a:pt x="899106" y="84780"/>
                    </a:lnTo>
                    <a:lnTo>
                      <a:pt x="897231" y="56180"/>
                    </a:lnTo>
                    <a:lnTo>
                      <a:pt x="894177" y="27915"/>
                    </a:lnTo>
                    <a:lnTo>
                      <a:pt x="890003" y="0"/>
                    </a:lnTo>
                    <a:close/>
                  </a:path>
                </a:pathLst>
              </a:custGeom>
              <a:solidFill>
                <a:srgbClr val="1A1A1A"/>
              </a:solidFill>
              <a:ln>
                <a:noFill/>
              </a:ln>
            </p:spPr>
            <p:txBody>
              <a:bodyPr spcFirstLastPara="1" wrap="square" lIns="0" tIns="0" rIns="0" bIns="0" anchor="b" anchorCtr="0">
                <a:noAutofit/>
              </a:bodyPr>
              <a:lstStyle/>
              <a:p>
                <a:pPr algn="r" defTabSz="1219170">
                  <a:buClr>
                    <a:srgbClr val="000000"/>
                  </a:buClr>
                  <a:buSzPts val="2400"/>
                </a:pPr>
                <a:endParaRPr sz="3200" b="1" kern="0" dirty="0">
                  <a:solidFill>
                    <a:srgbClr val="FFFFFF"/>
                  </a:solidFill>
                  <a:latin typeface="Arial"/>
                  <a:ea typeface="Arial"/>
                  <a:cs typeface="Arial"/>
                  <a:sym typeface="Arial"/>
                </a:endParaRPr>
              </a:p>
            </p:txBody>
          </p:sp>
        </p:grpSp>
        <p:grpSp>
          <p:nvGrpSpPr>
            <p:cNvPr id="43" name="Google Shape;19187;p66">
              <a:extLst>
                <a:ext uri="{FF2B5EF4-FFF2-40B4-BE49-F238E27FC236}">
                  <a16:creationId xmlns:a16="http://schemas.microsoft.com/office/drawing/2014/main" id="{D23F8B6A-2820-2903-8B82-48944B27C0E9}"/>
                </a:ext>
              </a:extLst>
            </p:cNvPr>
            <p:cNvGrpSpPr/>
            <p:nvPr/>
          </p:nvGrpSpPr>
          <p:grpSpPr>
            <a:xfrm>
              <a:off x="4673387" y="1704944"/>
              <a:ext cx="1068979" cy="1074643"/>
              <a:chOff x="6185890" y="1885548"/>
              <a:chExt cx="1457368" cy="1465089"/>
            </a:xfrm>
          </p:grpSpPr>
          <p:sp>
            <p:nvSpPr>
              <p:cNvPr id="51" name="Google Shape;19188;p66">
                <a:extLst>
                  <a:ext uri="{FF2B5EF4-FFF2-40B4-BE49-F238E27FC236}">
                    <a16:creationId xmlns:a16="http://schemas.microsoft.com/office/drawing/2014/main" id="{F2C6591F-ADE7-CB7B-69DC-80ACF2D2E73F}"/>
                  </a:ext>
                </a:extLst>
              </p:cNvPr>
              <p:cNvSpPr/>
              <p:nvPr/>
            </p:nvSpPr>
            <p:spPr>
              <a:xfrm>
                <a:off x="6196729" y="1885548"/>
                <a:ext cx="1446529" cy="1456690"/>
              </a:xfrm>
              <a:custGeom>
                <a:avLst/>
                <a:gdLst/>
                <a:ahLst/>
                <a:cxnLst/>
                <a:rect l="l" t="t" r="r" b="b"/>
                <a:pathLst>
                  <a:path w="1446529" h="1456689" extrusionOk="0">
                    <a:moveTo>
                      <a:pt x="1446110" y="0"/>
                    </a:moveTo>
                    <a:lnTo>
                      <a:pt x="660984" y="0"/>
                    </a:lnTo>
                    <a:lnTo>
                      <a:pt x="611475" y="1802"/>
                    </a:lnTo>
                    <a:lnTo>
                      <a:pt x="562945" y="7124"/>
                    </a:lnTo>
                    <a:lnTo>
                      <a:pt x="515520" y="15842"/>
                    </a:lnTo>
                    <a:lnTo>
                      <a:pt x="469325" y="27828"/>
                    </a:lnTo>
                    <a:lnTo>
                      <a:pt x="424486" y="42957"/>
                    </a:lnTo>
                    <a:lnTo>
                      <a:pt x="381129" y="61104"/>
                    </a:lnTo>
                    <a:lnTo>
                      <a:pt x="339379" y="82141"/>
                    </a:lnTo>
                    <a:lnTo>
                      <a:pt x="299361" y="105944"/>
                    </a:lnTo>
                    <a:lnTo>
                      <a:pt x="261202" y="132387"/>
                    </a:lnTo>
                    <a:lnTo>
                      <a:pt x="225026" y="161343"/>
                    </a:lnTo>
                    <a:lnTo>
                      <a:pt x="190960" y="192688"/>
                    </a:lnTo>
                    <a:lnTo>
                      <a:pt x="159128" y="226294"/>
                    </a:lnTo>
                    <a:lnTo>
                      <a:pt x="129657" y="262037"/>
                    </a:lnTo>
                    <a:lnTo>
                      <a:pt x="102672" y="299790"/>
                    </a:lnTo>
                    <a:lnTo>
                      <a:pt x="78298" y="339428"/>
                    </a:lnTo>
                    <a:lnTo>
                      <a:pt x="56662" y="380824"/>
                    </a:lnTo>
                    <a:lnTo>
                      <a:pt x="37888" y="423853"/>
                    </a:lnTo>
                    <a:lnTo>
                      <a:pt x="22103" y="468389"/>
                    </a:lnTo>
                    <a:lnTo>
                      <a:pt x="9432" y="514307"/>
                    </a:lnTo>
                    <a:lnTo>
                      <a:pt x="0" y="561479"/>
                    </a:lnTo>
                    <a:lnTo>
                      <a:pt x="48126" y="567629"/>
                    </a:lnTo>
                    <a:lnTo>
                      <a:pt x="95501" y="576060"/>
                    </a:lnTo>
                    <a:lnTo>
                      <a:pt x="142067" y="586716"/>
                    </a:lnTo>
                    <a:lnTo>
                      <a:pt x="187767" y="599539"/>
                    </a:lnTo>
                    <a:lnTo>
                      <a:pt x="232544" y="614472"/>
                    </a:lnTo>
                    <a:lnTo>
                      <a:pt x="276340" y="631456"/>
                    </a:lnTo>
                    <a:lnTo>
                      <a:pt x="319098" y="650436"/>
                    </a:lnTo>
                    <a:lnTo>
                      <a:pt x="360761" y="671353"/>
                    </a:lnTo>
                    <a:lnTo>
                      <a:pt x="401271" y="694150"/>
                    </a:lnTo>
                    <a:lnTo>
                      <a:pt x="440571" y="718770"/>
                    </a:lnTo>
                    <a:lnTo>
                      <a:pt x="478604" y="745156"/>
                    </a:lnTo>
                    <a:lnTo>
                      <a:pt x="515312" y="773249"/>
                    </a:lnTo>
                    <a:lnTo>
                      <a:pt x="550637" y="802993"/>
                    </a:lnTo>
                    <a:lnTo>
                      <a:pt x="584524" y="834331"/>
                    </a:lnTo>
                    <a:lnTo>
                      <a:pt x="616914" y="867204"/>
                    </a:lnTo>
                    <a:lnTo>
                      <a:pt x="647750" y="901556"/>
                    </a:lnTo>
                    <a:lnTo>
                      <a:pt x="676974" y="937329"/>
                    </a:lnTo>
                    <a:lnTo>
                      <a:pt x="704530" y="974466"/>
                    </a:lnTo>
                    <a:lnTo>
                      <a:pt x="730360" y="1012909"/>
                    </a:lnTo>
                    <a:lnTo>
                      <a:pt x="754406" y="1052601"/>
                    </a:lnTo>
                    <a:lnTo>
                      <a:pt x="776612" y="1093485"/>
                    </a:lnTo>
                    <a:lnTo>
                      <a:pt x="796919" y="1135504"/>
                    </a:lnTo>
                    <a:lnTo>
                      <a:pt x="815272" y="1178599"/>
                    </a:lnTo>
                    <a:lnTo>
                      <a:pt x="831611" y="1222714"/>
                    </a:lnTo>
                    <a:lnTo>
                      <a:pt x="845881" y="1267791"/>
                    </a:lnTo>
                    <a:lnTo>
                      <a:pt x="858023" y="1313774"/>
                    </a:lnTo>
                    <a:lnTo>
                      <a:pt x="867981" y="1360603"/>
                    </a:lnTo>
                    <a:lnTo>
                      <a:pt x="875697" y="1408223"/>
                    </a:lnTo>
                    <a:lnTo>
                      <a:pt x="881113" y="1456575"/>
                    </a:lnTo>
                    <a:lnTo>
                      <a:pt x="928543" y="1447349"/>
                    </a:lnTo>
                    <a:lnTo>
                      <a:pt x="974717" y="1434849"/>
                    </a:lnTo>
                    <a:lnTo>
                      <a:pt x="1019509" y="1419204"/>
                    </a:lnTo>
                    <a:lnTo>
                      <a:pt x="1062790" y="1400540"/>
                    </a:lnTo>
                    <a:lnTo>
                      <a:pt x="1104434" y="1378984"/>
                    </a:lnTo>
                    <a:lnTo>
                      <a:pt x="1144313" y="1354663"/>
                    </a:lnTo>
                    <a:lnTo>
                      <a:pt x="1182301" y="1327705"/>
                    </a:lnTo>
                    <a:lnTo>
                      <a:pt x="1218269" y="1298236"/>
                    </a:lnTo>
                    <a:lnTo>
                      <a:pt x="1252092" y="1266383"/>
                    </a:lnTo>
                    <a:lnTo>
                      <a:pt x="1283641" y="1232274"/>
                    </a:lnTo>
                    <a:lnTo>
                      <a:pt x="1312789" y="1196036"/>
                    </a:lnTo>
                    <a:lnTo>
                      <a:pt x="1339410" y="1157795"/>
                    </a:lnTo>
                    <a:lnTo>
                      <a:pt x="1363376" y="1117679"/>
                    </a:lnTo>
                    <a:lnTo>
                      <a:pt x="1384559" y="1075815"/>
                    </a:lnTo>
                    <a:lnTo>
                      <a:pt x="1402833" y="1032329"/>
                    </a:lnTo>
                    <a:lnTo>
                      <a:pt x="1418071" y="987350"/>
                    </a:lnTo>
                    <a:lnTo>
                      <a:pt x="1430144" y="941003"/>
                    </a:lnTo>
                    <a:lnTo>
                      <a:pt x="1438927" y="893417"/>
                    </a:lnTo>
                    <a:lnTo>
                      <a:pt x="1444291" y="844717"/>
                    </a:lnTo>
                    <a:lnTo>
                      <a:pt x="1446110" y="795032"/>
                    </a:lnTo>
                    <a:lnTo>
                      <a:pt x="1446110" y="0"/>
                    </a:lnTo>
                    <a:close/>
                  </a:path>
                </a:pathLst>
              </a:custGeom>
              <a:solidFill>
                <a:srgbClr val="E0E0E0"/>
              </a:solidFill>
              <a:ln>
                <a:noFill/>
              </a:ln>
            </p:spPr>
            <p:txBody>
              <a:bodyPr spcFirstLastPara="1" wrap="square" lIns="0" tIns="0" rIns="0" bIns="0" anchor="t" anchorCtr="0">
                <a:noAutofit/>
              </a:bodyPr>
              <a:lstStyle/>
              <a:p>
                <a:pPr defTabSz="1219170">
                  <a:buClr>
                    <a:srgbClr val="000000"/>
                  </a:buClr>
                  <a:buSzPts val="1800"/>
                </a:pPr>
                <a:endParaRPr sz="2400" kern="0">
                  <a:solidFill>
                    <a:srgbClr val="000000"/>
                  </a:solidFill>
                  <a:latin typeface="Arial"/>
                  <a:ea typeface="Arial"/>
                  <a:cs typeface="Arial"/>
                  <a:sym typeface="Arial"/>
                </a:endParaRPr>
              </a:p>
            </p:txBody>
          </p:sp>
          <p:sp>
            <p:nvSpPr>
              <p:cNvPr id="52" name="Google Shape;19189;p66">
                <a:extLst>
                  <a:ext uri="{FF2B5EF4-FFF2-40B4-BE49-F238E27FC236}">
                    <a16:creationId xmlns:a16="http://schemas.microsoft.com/office/drawing/2014/main" id="{0D04DFA6-1695-23D7-E39F-2BFFED3B2E82}"/>
                  </a:ext>
                </a:extLst>
              </p:cNvPr>
              <p:cNvSpPr/>
              <p:nvPr/>
            </p:nvSpPr>
            <p:spPr>
              <a:xfrm>
                <a:off x="6185890" y="2447033"/>
                <a:ext cx="892175" cy="903604"/>
              </a:xfrm>
              <a:custGeom>
                <a:avLst/>
                <a:gdLst/>
                <a:ahLst/>
                <a:cxnLst/>
                <a:rect l="l" t="t" r="r" b="b"/>
                <a:pathLst>
                  <a:path w="892175" h="903604" extrusionOk="0">
                    <a:moveTo>
                      <a:pt x="10833" y="0"/>
                    </a:moveTo>
                    <a:lnTo>
                      <a:pt x="7028" y="26630"/>
                    </a:lnTo>
                    <a:lnTo>
                      <a:pt x="4254" y="53573"/>
                    </a:lnTo>
                    <a:lnTo>
                      <a:pt x="2557" y="80819"/>
                    </a:lnTo>
                    <a:lnTo>
                      <a:pt x="1981" y="108356"/>
                    </a:lnTo>
                    <a:lnTo>
                      <a:pt x="1981" y="771321"/>
                    </a:lnTo>
                    <a:lnTo>
                      <a:pt x="0" y="903097"/>
                    </a:lnTo>
                    <a:lnTo>
                      <a:pt x="1981" y="903084"/>
                    </a:lnTo>
                    <a:lnTo>
                      <a:pt x="1981" y="903325"/>
                    </a:lnTo>
                    <a:lnTo>
                      <a:pt x="787120" y="903325"/>
                    </a:lnTo>
                    <a:lnTo>
                      <a:pt x="813745" y="902795"/>
                    </a:lnTo>
                    <a:lnTo>
                      <a:pt x="840100" y="901225"/>
                    </a:lnTo>
                    <a:lnTo>
                      <a:pt x="866171" y="898648"/>
                    </a:lnTo>
                    <a:lnTo>
                      <a:pt x="891946" y="895096"/>
                    </a:lnTo>
                    <a:lnTo>
                      <a:pt x="886531" y="846743"/>
                    </a:lnTo>
                    <a:lnTo>
                      <a:pt x="878816" y="799123"/>
                    </a:lnTo>
                    <a:lnTo>
                      <a:pt x="868860" y="752294"/>
                    </a:lnTo>
                    <a:lnTo>
                      <a:pt x="856718" y="706312"/>
                    </a:lnTo>
                    <a:lnTo>
                      <a:pt x="842449" y="661235"/>
                    </a:lnTo>
                    <a:lnTo>
                      <a:pt x="826110" y="617120"/>
                    </a:lnTo>
                    <a:lnTo>
                      <a:pt x="807758" y="574024"/>
                    </a:lnTo>
                    <a:lnTo>
                      <a:pt x="787450" y="532006"/>
                    </a:lnTo>
                    <a:lnTo>
                      <a:pt x="765245" y="491122"/>
                    </a:lnTo>
                    <a:lnTo>
                      <a:pt x="741198" y="451429"/>
                    </a:lnTo>
                    <a:lnTo>
                      <a:pt x="715368" y="412986"/>
                    </a:lnTo>
                    <a:lnTo>
                      <a:pt x="687813" y="375849"/>
                    </a:lnTo>
                    <a:lnTo>
                      <a:pt x="658588" y="340076"/>
                    </a:lnTo>
                    <a:lnTo>
                      <a:pt x="627752" y="305724"/>
                    </a:lnTo>
                    <a:lnTo>
                      <a:pt x="595362" y="272851"/>
                    </a:lnTo>
                    <a:lnTo>
                      <a:pt x="561475" y="241513"/>
                    </a:lnTo>
                    <a:lnTo>
                      <a:pt x="526148" y="211769"/>
                    </a:lnTo>
                    <a:lnTo>
                      <a:pt x="489440" y="183676"/>
                    </a:lnTo>
                    <a:lnTo>
                      <a:pt x="451407" y="157291"/>
                    </a:lnTo>
                    <a:lnTo>
                      <a:pt x="412107" y="132671"/>
                    </a:lnTo>
                    <a:lnTo>
                      <a:pt x="371596" y="109873"/>
                    </a:lnTo>
                    <a:lnTo>
                      <a:pt x="329933" y="88956"/>
                    </a:lnTo>
                    <a:lnTo>
                      <a:pt x="287175" y="69977"/>
                    </a:lnTo>
                    <a:lnTo>
                      <a:pt x="243378" y="52992"/>
                    </a:lnTo>
                    <a:lnTo>
                      <a:pt x="198601" y="38059"/>
                    </a:lnTo>
                    <a:lnTo>
                      <a:pt x="152900" y="25237"/>
                    </a:lnTo>
                    <a:lnTo>
                      <a:pt x="106334" y="14581"/>
                    </a:lnTo>
                    <a:lnTo>
                      <a:pt x="58959" y="6149"/>
                    </a:lnTo>
                    <a:lnTo>
                      <a:pt x="10833" y="0"/>
                    </a:lnTo>
                    <a:close/>
                  </a:path>
                </a:pathLst>
              </a:custGeom>
              <a:solidFill>
                <a:schemeClr val="accent2">
                  <a:lumMod val="60000"/>
                  <a:lumOff val="40000"/>
                </a:schemeClr>
              </a:solidFill>
              <a:ln>
                <a:noFill/>
              </a:ln>
            </p:spPr>
            <p:txBody>
              <a:bodyPr spcFirstLastPara="1" wrap="square" lIns="0" tIns="0" rIns="0" bIns="0" anchor="b" anchorCtr="0">
                <a:noAutofit/>
              </a:bodyPr>
              <a:lstStyle/>
              <a:p>
                <a:pPr defTabSz="1219170">
                  <a:buClr>
                    <a:srgbClr val="000000"/>
                  </a:buClr>
                  <a:buSzPts val="2400"/>
                </a:pPr>
                <a:endParaRPr sz="3200" b="1" kern="0" dirty="0">
                  <a:solidFill>
                    <a:srgbClr val="000000"/>
                  </a:solidFill>
                  <a:latin typeface="Arial"/>
                  <a:ea typeface="Arial"/>
                  <a:cs typeface="Arial"/>
                  <a:sym typeface="Arial"/>
                </a:endParaRPr>
              </a:p>
            </p:txBody>
          </p:sp>
        </p:grpSp>
        <p:grpSp>
          <p:nvGrpSpPr>
            <p:cNvPr id="44" name="Google Shape;19190;p66">
              <a:extLst>
                <a:ext uri="{FF2B5EF4-FFF2-40B4-BE49-F238E27FC236}">
                  <a16:creationId xmlns:a16="http://schemas.microsoft.com/office/drawing/2014/main" id="{F8DB5E66-2CE1-B796-EF91-260B9C9623A1}"/>
                </a:ext>
              </a:extLst>
            </p:cNvPr>
            <p:cNvGrpSpPr/>
            <p:nvPr/>
          </p:nvGrpSpPr>
          <p:grpSpPr>
            <a:xfrm>
              <a:off x="4673375" y="2972940"/>
              <a:ext cx="1068970" cy="1075156"/>
              <a:chOff x="6185890" y="3506770"/>
              <a:chExt cx="1457355" cy="1465789"/>
            </a:xfrm>
          </p:grpSpPr>
          <p:sp>
            <p:nvSpPr>
              <p:cNvPr id="49" name="Google Shape;19191;p66">
                <a:extLst>
                  <a:ext uri="{FF2B5EF4-FFF2-40B4-BE49-F238E27FC236}">
                    <a16:creationId xmlns:a16="http://schemas.microsoft.com/office/drawing/2014/main" id="{7603B255-B9F6-38F6-2B1B-240E28F23838}"/>
                  </a:ext>
                </a:extLst>
              </p:cNvPr>
              <p:cNvSpPr/>
              <p:nvPr/>
            </p:nvSpPr>
            <p:spPr>
              <a:xfrm>
                <a:off x="6196716" y="3515870"/>
                <a:ext cx="1446529" cy="1456689"/>
              </a:xfrm>
              <a:custGeom>
                <a:avLst/>
                <a:gdLst/>
                <a:ahLst/>
                <a:cxnLst/>
                <a:rect l="l" t="t" r="r" b="b"/>
                <a:pathLst>
                  <a:path w="1446529" h="1456689" extrusionOk="0">
                    <a:moveTo>
                      <a:pt x="881126" y="0"/>
                    </a:moveTo>
                    <a:lnTo>
                      <a:pt x="875709" y="48352"/>
                    </a:lnTo>
                    <a:lnTo>
                      <a:pt x="867994" y="95972"/>
                    </a:lnTo>
                    <a:lnTo>
                      <a:pt x="858036" y="142802"/>
                    </a:lnTo>
                    <a:lnTo>
                      <a:pt x="845894" y="188784"/>
                    </a:lnTo>
                    <a:lnTo>
                      <a:pt x="831624" y="233861"/>
                    </a:lnTo>
                    <a:lnTo>
                      <a:pt x="815284" y="277977"/>
                    </a:lnTo>
                    <a:lnTo>
                      <a:pt x="796932" y="321073"/>
                    </a:lnTo>
                    <a:lnTo>
                      <a:pt x="776624" y="363091"/>
                    </a:lnTo>
                    <a:lnTo>
                      <a:pt x="754418" y="403976"/>
                    </a:lnTo>
                    <a:lnTo>
                      <a:pt x="730372" y="443669"/>
                    </a:lnTo>
                    <a:lnTo>
                      <a:pt x="704542" y="482112"/>
                    </a:lnTo>
                    <a:lnTo>
                      <a:pt x="676986" y="519250"/>
                    </a:lnTo>
                    <a:lnTo>
                      <a:pt x="647761" y="555023"/>
                    </a:lnTo>
                    <a:lnTo>
                      <a:pt x="616925" y="589375"/>
                    </a:lnTo>
                    <a:lnTo>
                      <a:pt x="584535" y="622249"/>
                    </a:lnTo>
                    <a:lnTo>
                      <a:pt x="550648" y="653587"/>
                    </a:lnTo>
                    <a:lnTo>
                      <a:pt x="515322" y="683331"/>
                    </a:lnTo>
                    <a:lnTo>
                      <a:pt x="478613" y="711425"/>
                    </a:lnTo>
                    <a:lnTo>
                      <a:pt x="440580" y="737810"/>
                    </a:lnTo>
                    <a:lnTo>
                      <a:pt x="401280" y="762430"/>
                    </a:lnTo>
                    <a:lnTo>
                      <a:pt x="360769" y="785227"/>
                    </a:lnTo>
                    <a:lnTo>
                      <a:pt x="319105" y="806144"/>
                    </a:lnTo>
                    <a:lnTo>
                      <a:pt x="276347" y="825123"/>
                    </a:lnTo>
                    <a:lnTo>
                      <a:pt x="232550" y="842108"/>
                    </a:lnTo>
                    <a:lnTo>
                      <a:pt x="187772" y="857039"/>
                    </a:lnTo>
                    <a:lnTo>
                      <a:pt x="142071" y="869862"/>
                    </a:lnTo>
                    <a:lnTo>
                      <a:pt x="95503" y="880517"/>
                    </a:lnTo>
                    <a:lnTo>
                      <a:pt x="48127" y="888947"/>
                    </a:lnTo>
                    <a:lnTo>
                      <a:pt x="0" y="895096"/>
                    </a:lnTo>
                    <a:lnTo>
                      <a:pt x="9431" y="942264"/>
                    </a:lnTo>
                    <a:lnTo>
                      <a:pt x="22102" y="988178"/>
                    </a:lnTo>
                    <a:lnTo>
                      <a:pt x="37886" y="1032711"/>
                    </a:lnTo>
                    <a:lnTo>
                      <a:pt x="56658" y="1075737"/>
                    </a:lnTo>
                    <a:lnTo>
                      <a:pt x="78292" y="1117131"/>
                    </a:lnTo>
                    <a:lnTo>
                      <a:pt x="102662" y="1156766"/>
                    </a:lnTo>
                    <a:lnTo>
                      <a:pt x="129644" y="1194517"/>
                    </a:lnTo>
                    <a:lnTo>
                      <a:pt x="159111" y="1230258"/>
                    </a:lnTo>
                    <a:lnTo>
                      <a:pt x="190939" y="1263864"/>
                    </a:lnTo>
                    <a:lnTo>
                      <a:pt x="225001" y="1295207"/>
                    </a:lnTo>
                    <a:lnTo>
                      <a:pt x="261171" y="1324164"/>
                    </a:lnTo>
                    <a:lnTo>
                      <a:pt x="299326" y="1350607"/>
                    </a:lnTo>
                    <a:lnTo>
                      <a:pt x="339338" y="1374410"/>
                    </a:lnTo>
                    <a:lnTo>
                      <a:pt x="381082" y="1395450"/>
                    </a:lnTo>
                    <a:lnTo>
                      <a:pt x="424433" y="1413598"/>
                    </a:lnTo>
                    <a:lnTo>
                      <a:pt x="469265" y="1428730"/>
                    </a:lnTo>
                    <a:lnTo>
                      <a:pt x="515453" y="1440719"/>
                    </a:lnTo>
                    <a:lnTo>
                      <a:pt x="562871" y="1449440"/>
                    </a:lnTo>
                    <a:lnTo>
                      <a:pt x="611393" y="1454768"/>
                    </a:lnTo>
                    <a:lnTo>
                      <a:pt x="660895" y="1456575"/>
                    </a:lnTo>
                    <a:lnTo>
                      <a:pt x="1446123" y="1456575"/>
                    </a:lnTo>
                    <a:lnTo>
                      <a:pt x="1446123" y="661619"/>
                    </a:lnTo>
                    <a:lnTo>
                      <a:pt x="1444308" y="611928"/>
                    </a:lnTo>
                    <a:lnTo>
                      <a:pt x="1438947" y="563223"/>
                    </a:lnTo>
                    <a:lnTo>
                      <a:pt x="1430167" y="515631"/>
                    </a:lnTo>
                    <a:lnTo>
                      <a:pt x="1418096" y="469280"/>
                    </a:lnTo>
                    <a:lnTo>
                      <a:pt x="1402860" y="424295"/>
                    </a:lnTo>
                    <a:lnTo>
                      <a:pt x="1384588" y="380805"/>
                    </a:lnTo>
                    <a:lnTo>
                      <a:pt x="1363406" y="338937"/>
                    </a:lnTo>
                    <a:lnTo>
                      <a:pt x="1339441" y="298816"/>
                    </a:lnTo>
                    <a:lnTo>
                      <a:pt x="1312821" y="260571"/>
                    </a:lnTo>
                    <a:lnTo>
                      <a:pt x="1283673" y="224329"/>
                    </a:lnTo>
                    <a:lnTo>
                      <a:pt x="1252123" y="190216"/>
                    </a:lnTo>
                    <a:lnTo>
                      <a:pt x="1218300" y="158360"/>
                    </a:lnTo>
                    <a:lnTo>
                      <a:pt x="1182331" y="128888"/>
                    </a:lnTo>
                    <a:lnTo>
                      <a:pt x="1144342" y="101927"/>
                    </a:lnTo>
                    <a:lnTo>
                      <a:pt x="1104461" y="77603"/>
                    </a:lnTo>
                    <a:lnTo>
                      <a:pt x="1062815" y="56044"/>
                    </a:lnTo>
                    <a:lnTo>
                      <a:pt x="1019531" y="37377"/>
                    </a:lnTo>
                    <a:lnTo>
                      <a:pt x="974737" y="21730"/>
                    </a:lnTo>
                    <a:lnTo>
                      <a:pt x="928559" y="9228"/>
                    </a:lnTo>
                    <a:lnTo>
                      <a:pt x="881126" y="0"/>
                    </a:lnTo>
                    <a:close/>
                  </a:path>
                </a:pathLst>
              </a:custGeom>
              <a:solidFill>
                <a:srgbClr val="E0E0E0"/>
              </a:solidFill>
              <a:ln>
                <a:noFill/>
              </a:ln>
            </p:spPr>
            <p:txBody>
              <a:bodyPr spcFirstLastPara="1" wrap="square" lIns="0" tIns="0" rIns="0" bIns="0" anchor="t" anchorCtr="0">
                <a:noAutofit/>
              </a:bodyPr>
              <a:lstStyle/>
              <a:p>
                <a:pPr defTabSz="1219170">
                  <a:buClr>
                    <a:srgbClr val="000000"/>
                  </a:buClr>
                  <a:buSzPts val="1800"/>
                </a:pPr>
                <a:endParaRPr sz="2400" kern="0">
                  <a:solidFill>
                    <a:srgbClr val="000000"/>
                  </a:solidFill>
                  <a:latin typeface="Arial"/>
                  <a:ea typeface="Arial"/>
                  <a:cs typeface="Arial"/>
                  <a:sym typeface="Arial"/>
                </a:endParaRPr>
              </a:p>
            </p:txBody>
          </p:sp>
          <p:sp>
            <p:nvSpPr>
              <p:cNvPr id="50" name="Google Shape;19192;p66">
                <a:extLst>
                  <a:ext uri="{FF2B5EF4-FFF2-40B4-BE49-F238E27FC236}">
                    <a16:creationId xmlns:a16="http://schemas.microsoft.com/office/drawing/2014/main" id="{759110D5-D0DC-4FA9-6F35-1ED0647CF9F6}"/>
                  </a:ext>
                </a:extLst>
              </p:cNvPr>
              <p:cNvSpPr/>
              <p:nvPr/>
            </p:nvSpPr>
            <p:spPr>
              <a:xfrm>
                <a:off x="6185890" y="3506770"/>
                <a:ext cx="892175" cy="904239"/>
              </a:xfrm>
              <a:custGeom>
                <a:avLst/>
                <a:gdLst/>
                <a:ahLst/>
                <a:cxnLst/>
                <a:rect l="l" t="t" r="r" b="b"/>
                <a:pathLst>
                  <a:path w="892175" h="904239" extrusionOk="0">
                    <a:moveTo>
                      <a:pt x="0" y="0"/>
                    </a:moveTo>
                    <a:lnTo>
                      <a:pt x="1981" y="307505"/>
                    </a:lnTo>
                    <a:lnTo>
                      <a:pt x="1981" y="795845"/>
                    </a:lnTo>
                    <a:lnTo>
                      <a:pt x="2557" y="823382"/>
                    </a:lnTo>
                    <a:lnTo>
                      <a:pt x="4254" y="850626"/>
                    </a:lnTo>
                    <a:lnTo>
                      <a:pt x="7028" y="877566"/>
                    </a:lnTo>
                    <a:lnTo>
                      <a:pt x="10833" y="904189"/>
                    </a:lnTo>
                    <a:lnTo>
                      <a:pt x="58959" y="898040"/>
                    </a:lnTo>
                    <a:lnTo>
                      <a:pt x="106334" y="889610"/>
                    </a:lnTo>
                    <a:lnTo>
                      <a:pt x="152900" y="878955"/>
                    </a:lnTo>
                    <a:lnTo>
                      <a:pt x="198600" y="866133"/>
                    </a:lnTo>
                    <a:lnTo>
                      <a:pt x="243377" y="851202"/>
                    </a:lnTo>
                    <a:lnTo>
                      <a:pt x="287173" y="834218"/>
                    </a:lnTo>
                    <a:lnTo>
                      <a:pt x="329931" y="815239"/>
                    </a:lnTo>
                    <a:lnTo>
                      <a:pt x="371594" y="794322"/>
                    </a:lnTo>
                    <a:lnTo>
                      <a:pt x="412104" y="771526"/>
                    </a:lnTo>
                    <a:lnTo>
                      <a:pt x="451404" y="746906"/>
                    </a:lnTo>
                    <a:lnTo>
                      <a:pt x="489437" y="720521"/>
                    </a:lnTo>
                    <a:lnTo>
                      <a:pt x="526145" y="692428"/>
                    </a:lnTo>
                    <a:lnTo>
                      <a:pt x="561471" y="662684"/>
                    </a:lnTo>
                    <a:lnTo>
                      <a:pt x="595357" y="631347"/>
                    </a:lnTo>
                    <a:lnTo>
                      <a:pt x="627747" y="598474"/>
                    </a:lnTo>
                    <a:lnTo>
                      <a:pt x="658583" y="564122"/>
                    </a:lnTo>
                    <a:lnTo>
                      <a:pt x="687807" y="528348"/>
                    </a:lnTo>
                    <a:lnTo>
                      <a:pt x="715363" y="491211"/>
                    </a:lnTo>
                    <a:lnTo>
                      <a:pt x="741193" y="452768"/>
                    </a:lnTo>
                    <a:lnTo>
                      <a:pt x="765239" y="413075"/>
                    </a:lnTo>
                    <a:lnTo>
                      <a:pt x="787445" y="372190"/>
                    </a:lnTo>
                    <a:lnTo>
                      <a:pt x="807752" y="330171"/>
                    </a:lnTo>
                    <a:lnTo>
                      <a:pt x="826105" y="287075"/>
                    </a:lnTo>
                    <a:lnTo>
                      <a:pt x="842444" y="242959"/>
                    </a:lnTo>
                    <a:lnTo>
                      <a:pt x="856714" y="197881"/>
                    </a:lnTo>
                    <a:lnTo>
                      <a:pt x="868856" y="151898"/>
                    </a:lnTo>
                    <a:lnTo>
                      <a:pt x="878814" y="105067"/>
                    </a:lnTo>
                    <a:lnTo>
                      <a:pt x="886530" y="57446"/>
                    </a:lnTo>
                    <a:lnTo>
                      <a:pt x="891946" y="9093"/>
                    </a:lnTo>
                    <a:lnTo>
                      <a:pt x="866171" y="5542"/>
                    </a:lnTo>
                    <a:lnTo>
                      <a:pt x="840098" y="2970"/>
                    </a:lnTo>
                    <a:lnTo>
                      <a:pt x="813740" y="1404"/>
                    </a:lnTo>
                    <a:lnTo>
                      <a:pt x="787107" y="876"/>
                    </a:lnTo>
                    <a:lnTo>
                      <a:pt x="58547" y="876"/>
                    </a:lnTo>
                    <a:lnTo>
                      <a:pt x="0" y="0"/>
                    </a:lnTo>
                    <a:close/>
                  </a:path>
                </a:pathLst>
              </a:custGeom>
              <a:solidFill>
                <a:schemeClr val="accent3">
                  <a:lumMod val="75000"/>
                </a:schemeClr>
              </a:solidFill>
              <a:ln>
                <a:noFill/>
              </a:ln>
            </p:spPr>
            <p:txBody>
              <a:bodyPr spcFirstLastPara="1" wrap="square" lIns="0" tIns="0" rIns="0" bIns="0" anchor="t" anchorCtr="0">
                <a:noAutofit/>
              </a:bodyPr>
              <a:lstStyle/>
              <a:p>
                <a:pPr defTabSz="1219170">
                  <a:buClr>
                    <a:srgbClr val="000000"/>
                  </a:buClr>
                  <a:buSzPts val="2400"/>
                </a:pPr>
                <a:endParaRPr sz="3200" b="1" kern="0" dirty="0">
                  <a:solidFill>
                    <a:srgbClr val="FFFFFF"/>
                  </a:solidFill>
                  <a:latin typeface="Arial"/>
                  <a:ea typeface="Arial"/>
                  <a:cs typeface="Arial"/>
                  <a:sym typeface="Arial"/>
                </a:endParaRPr>
              </a:p>
            </p:txBody>
          </p:sp>
        </p:grpSp>
        <p:grpSp>
          <p:nvGrpSpPr>
            <p:cNvPr id="45" name="Google Shape;19193;p66">
              <a:extLst>
                <a:ext uri="{FF2B5EF4-FFF2-40B4-BE49-F238E27FC236}">
                  <a16:creationId xmlns:a16="http://schemas.microsoft.com/office/drawing/2014/main" id="{3F22E3B9-9C13-4C82-3C06-AC476A3FE87B}"/>
                </a:ext>
              </a:extLst>
            </p:cNvPr>
            <p:cNvGrpSpPr/>
            <p:nvPr/>
          </p:nvGrpSpPr>
          <p:grpSpPr>
            <a:xfrm>
              <a:off x="3391771" y="2972940"/>
              <a:ext cx="1074471" cy="1075222"/>
              <a:chOff x="4546116" y="3506770"/>
              <a:chExt cx="1464855" cy="1465879"/>
            </a:xfrm>
          </p:grpSpPr>
          <p:sp>
            <p:nvSpPr>
              <p:cNvPr id="47" name="Google Shape;19194;p66">
                <a:extLst>
                  <a:ext uri="{FF2B5EF4-FFF2-40B4-BE49-F238E27FC236}">
                    <a16:creationId xmlns:a16="http://schemas.microsoft.com/office/drawing/2014/main" id="{5DD93353-7730-474F-DC38-1217748B3373}"/>
                  </a:ext>
                </a:extLst>
              </p:cNvPr>
              <p:cNvSpPr/>
              <p:nvPr/>
            </p:nvSpPr>
            <p:spPr>
              <a:xfrm>
                <a:off x="4546116" y="3516595"/>
                <a:ext cx="1455420" cy="1456054"/>
              </a:xfrm>
              <a:custGeom>
                <a:avLst/>
                <a:gdLst/>
                <a:ahLst/>
                <a:cxnLst/>
                <a:rect l="l" t="t" r="r" b="b"/>
                <a:pathLst>
                  <a:path w="1455420" h="1456054" extrusionOk="0">
                    <a:moveTo>
                      <a:pt x="565061" y="0"/>
                    </a:moveTo>
                    <a:lnTo>
                      <a:pt x="517585" y="9508"/>
                    </a:lnTo>
                    <a:lnTo>
                      <a:pt x="471374" y="22277"/>
                    </a:lnTo>
                    <a:lnTo>
                      <a:pt x="426552" y="38178"/>
                    </a:lnTo>
                    <a:lnTo>
                      <a:pt x="383248" y="57087"/>
                    </a:lnTo>
                    <a:lnTo>
                      <a:pt x="341587" y="78875"/>
                    </a:lnTo>
                    <a:lnTo>
                      <a:pt x="301696" y="103418"/>
                    </a:lnTo>
                    <a:lnTo>
                      <a:pt x="263702" y="130588"/>
                    </a:lnTo>
                    <a:lnTo>
                      <a:pt x="227732" y="160259"/>
                    </a:lnTo>
                    <a:lnTo>
                      <a:pt x="193911" y="192306"/>
                    </a:lnTo>
                    <a:lnTo>
                      <a:pt x="162367" y="226601"/>
                    </a:lnTo>
                    <a:lnTo>
                      <a:pt x="133227" y="263018"/>
                    </a:lnTo>
                    <a:lnTo>
                      <a:pt x="106616" y="301431"/>
                    </a:lnTo>
                    <a:lnTo>
                      <a:pt x="82662" y="341714"/>
                    </a:lnTo>
                    <a:lnTo>
                      <a:pt x="61491" y="383740"/>
                    </a:lnTo>
                    <a:lnTo>
                      <a:pt x="43229" y="427383"/>
                    </a:lnTo>
                    <a:lnTo>
                      <a:pt x="28004" y="472517"/>
                    </a:lnTo>
                    <a:lnTo>
                      <a:pt x="15942" y="519014"/>
                    </a:lnTo>
                    <a:lnTo>
                      <a:pt x="7170" y="566750"/>
                    </a:lnTo>
                    <a:lnTo>
                      <a:pt x="1813" y="615597"/>
                    </a:lnTo>
                    <a:lnTo>
                      <a:pt x="0" y="665429"/>
                    </a:lnTo>
                    <a:lnTo>
                      <a:pt x="0" y="1455851"/>
                    </a:lnTo>
                    <a:lnTo>
                      <a:pt x="790435" y="1455851"/>
                    </a:lnTo>
                    <a:lnTo>
                      <a:pt x="840038" y="1454054"/>
                    </a:lnTo>
                    <a:lnTo>
                      <a:pt x="888665" y="1448746"/>
                    </a:lnTo>
                    <a:lnTo>
                      <a:pt x="936192" y="1440052"/>
                    </a:lnTo>
                    <a:lnTo>
                      <a:pt x="982493" y="1428096"/>
                    </a:lnTo>
                    <a:lnTo>
                      <a:pt x="1027444" y="1413005"/>
                    </a:lnTo>
                    <a:lnTo>
                      <a:pt x="1070921" y="1394902"/>
                    </a:lnTo>
                    <a:lnTo>
                      <a:pt x="1112800" y="1373912"/>
                    </a:lnTo>
                    <a:lnTo>
                      <a:pt x="1152954" y="1350160"/>
                    </a:lnTo>
                    <a:lnTo>
                      <a:pt x="1191261" y="1323772"/>
                    </a:lnTo>
                    <a:lnTo>
                      <a:pt x="1227596" y="1294872"/>
                    </a:lnTo>
                    <a:lnTo>
                      <a:pt x="1261833" y="1263586"/>
                    </a:lnTo>
                    <a:lnTo>
                      <a:pt x="1293849" y="1230037"/>
                    </a:lnTo>
                    <a:lnTo>
                      <a:pt x="1323520" y="1194350"/>
                    </a:lnTo>
                    <a:lnTo>
                      <a:pt x="1350719" y="1156652"/>
                    </a:lnTo>
                    <a:lnTo>
                      <a:pt x="1375324" y="1117066"/>
                    </a:lnTo>
                    <a:lnTo>
                      <a:pt x="1397209" y="1075718"/>
                    </a:lnTo>
                    <a:lnTo>
                      <a:pt x="1416250" y="1032732"/>
                    </a:lnTo>
                    <a:lnTo>
                      <a:pt x="1432323" y="988233"/>
                    </a:lnTo>
                    <a:lnTo>
                      <a:pt x="1445302" y="942347"/>
                    </a:lnTo>
                    <a:lnTo>
                      <a:pt x="1455064" y="895197"/>
                    </a:lnTo>
                    <a:lnTo>
                      <a:pt x="1406526" y="889435"/>
                    </a:lnTo>
                    <a:lnTo>
                      <a:pt x="1358739" y="881353"/>
                    </a:lnTo>
                    <a:lnTo>
                      <a:pt x="1311759" y="871012"/>
                    </a:lnTo>
                    <a:lnTo>
                      <a:pt x="1265646" y="858469"/>
                    </a:lnTo>
                    <a:lnTo>
                      <a:pt x="1220457" y="843782"/>
                    </a:lnTo>
                    <a:lnTo>
                      <a:pt x="1176252" y="827010"/>
                    </a:lnTo>
                    <a:lnTo>
                      <a:pt x="1133087" y="808211"/>
                    </a:lnTo>
                    <a:lnTo>
                      <a:pt x="1091023" y="787444"/>
                    </a:lnTo>
                    <a:lnTo>
                      <a:pt x="1050117" y="764767"/>
                    </a:lnTo>
                    <a:lnTo>
                      <a:pt x="1010427" y="740238"/>
                    </a:lnTo>
                    <a:lnTo>
                      <a:pt x="972012" y="713916"/>
                    </a:lnTo>
                    <a:lnTo>
                      <a:pt x="934931" y="685859"/>
                    </a:lnTo>
                    <a:lnTo>
                      <a:pt x="899241" y="656125"/>
                    </a:lnTo>
                    <a:lnTo>
                      <a:pt x="865000" y="624773"/>
                    </a:lnTo>
                    <a:lnTo>
                      <a:pt x="832268" y="591862"/>
                    </a:lnTo>
                    <a:lnTo>
                      <a:pt x="801103" y="557449"/>
                    </a:lnTo>
                    <a:lnTo>
                      <a:pt x="771562" y="521592"/>
                    </a:lnTo>
                    <a:lnTo>
                      <a:pt x="743705" y="484351"/>
                    </a:lnTo>
                    <a:lnTo>
                      <a:pt x="717589" y="445784"/>
                    </a:lnTo>
                    <a:lnTo>
                      <a:pt x="693274" y="405948"/>
                    </a:lnTo>
                    <a:lnTo>
                      <a:pt x="670817" y="364903"/>
                    </a:lnTo>
                    <a:lnTo>
                      <a:pt x="650276" y="322707"/>
                    </a:lnTo>
                    <a:lnTo>
                      <a:pt x="631710" y="279418"/>
                    </a:lnTo>
                    <a:lnTo>
                      <a:pt x="615178" y="235094"/>
                    </a:lnTo>
                    <a:lnTo>
                      <a:pt x="600738" y="189794"/>
                    </a:lnTo>
                    <a:lnTo>
                      <a:pt x="588448" y="143576"/>
                    </a:lnTo>
                    <a:lnTo>
                      <a:pt x="578366" y="96499"/>
                    </a:lnTo>
                    <a:lnTo>
                      <a:pt x="570551" y="48621"/>
                    </a:lnTo>
                    <a:lnTo>
                      <a:pt x="565061" y="0"/>
                    </a:lnTo>
                    <a:close/>
                  </a:path>
                </a:pathLst>
              </a:custGeom>
              <a:solidFill>
                <a:srgbClr val="E0E0E0"/>
              </a:solidFill>
              <a:ln>
                <a:noFill/>
              </a:ln>
            </p:spPr>
            <p:txBody>
              <a:bodyPr spcFirstLastPara="1" wrap="square" lIns="0" tIns="0" rIns="0" bIns="0" anchor="t" anchorCtr="0">
                <a:noAutofit/>
              </a:bodyPr>
              <a:lstStyle/>
              <a:p>
                <a:pPr defTabSz="1219170">
                  <a:buClr>
                    <a:srgbClr val="000000"/>
                  </a:buClr>
                  <a:buSzPts val="1800"/>
                </a:pPr>
                <a:endParaRPr sz="2400" kern="0">
                  <a:solidFill>
                    <a:srgbClr val="000000"/>
                  </a:solidFill>
                  <a:latin typeface="Arial"/>
                  <a:ea typeface="Arial"/>
                  <a:cs typeface="Arial"/>
                  <a:sym typeface="Arial"/>
                </a:endParaRPr>
              </a:p>
            </p:txBody>
          </p:sp>
          <p:sp>
            <p:nvSpPr>
              <p:cNvPr id="48" name="Google Shape;19195;p66">
                <a:extLst>
                  <a:ext uri="{FF2B5EF4-FFF2-40B4-BE49-F238E27FC236}">
                    <a16:creationId xmlns:a16="http://schemas.microsoft.com/office/drawing/2014/main" id="{E24CA7C2-D50D-5E1F-6AA2-99C45FE03F5B}"/>
                  </a:ext>
                </a:extLst>
              </p:cNvPr>
              <p:cNvSpPr/>
              <p:nvPr/>
            </p:nvSpPr>
            <p:spPr>
              <a:xfrm>
                <a:off x="5111176" y="3506770"/>
                <a:ext cx="899795" cy="905510"/>
              </a:xfrm>
              <a:custGeom>
                <a:avLst/>
                <a:gdLst/>
                <a:ahLst/>
                <a:cxnLst/>
                <a:rect l="l" t="t" r="r" b="b"/>
                <a:pathLst>
                  <a:path w="899795" h="905510" extrusionOk="0">
                    <a:moveTo>
                      <a:pt x="896620" y="0"/>
                    </a:moveTo>
                    <a:lnTo>
                      <a:pt x="759929" y="876"/>
                    </a:lnTo>
                    <a:lnTo>
                      <a:pt x="109296" y="876"/>
                    </a:lnTo>
                    <a:lnTo>
                      <a:pt x="81519" y="1458"/>
                    </a:lnTo>
                    <a:lnTo>
                      <a:pt x="54033" y="3175"/>
                    </a:lnTo>
                    <a:lnTo>
                      <a:pt x="26855" y="5976"/>
                    </a:lnTo>
                    <a:lnTo>
                      <a:pt x="0" y="9817"/>
                    </a:lnTo>
                    <a:lnTo>
                      <a:pt x="5489" y="58439"/>
                    </a:lnTo>
                    <a:lnTo>
                      <a:pt x="13305" y="106318"/>
                    </a:lnTo>
                    <a:lnTo>
                      <a:pt x="23386" y="153396"/>
                    </a:lnTo>
                    <a:lnTo>
                      <a:pt x="35677" y="199615"/>
                    </a:lnTo>
                    <a:lnTo>
                      <a:pt x="50117" y="244916"/>
                    </a:lnTo>
                    <a:lnTo>
                      <a:pt x="66649" y="289240"/>
                    </a:lnTo>
                    <a:lnTo>
                      <a:pt x="85215" y="332530"/>
                    </a:lnTo>
                    <a:lnTo>
                      <a:pt x="105755" y="374726"/>
                    </a:lnTo>
                    <a:lnTo>
                      <a:pt x="128213" y="415771"/>
                    </a:lnTo>
                    <a:lnTo>
                      <a:pt x="152528" y="455607"/>
                    </a:lnTo>
                    <a:lnTo>
                      <a:pt x="178644" y="494175"/>
                    </a:lnTo>
                    <a:lnTo>
                      <a:pt x="206501" y="531416"/>
                    </a:lnTo>
                    <a:lnTo>
                      <a:pt x="236042" y="567272"/>
                    </a:lnTo>
                    <a:lnTo>
                      <a:pt x="267207" y="601685"/>
                    </a:lnTo>
                    <a:lnTo>
                      <a:pt x="299939" y="634597"/>
                    </a:lnTo>
                    <a:lnTo>
                      <a:pt x="334179" y="665949"/>
                    </a:lnTo>
                    <a:lnTo>
                      <a:pt x="369870" y="695682"/>
                    </a:lnTo>
                    <a:lnTo>
                      <a:pt x="406951" y="723740"/>
                    </a:lnTo>
                    <a:lnTo>
                      <a:pt x="445366" y="750062"/>
                    </a:lnTo>
                    <a:lnTo>
                      <a:pt x="485056" y="774591"/>
                    </a:lnTo>
                    <a:lnTo>
                      <a:pt x="525962" y="797268"/>
                    </a:lnTo>
                    <a:lnTo>
                      <a:pt x="568026" y="818036"/>
                    </a:lnTo>
                    <a:lnTo>
                      <a:pt x="611190" y="836835"/>
                    </a:lnTo>
                    <a:lnTo>
                      <a:pt x="655396" y="853607"/>
                    </a:lnTo>
                    <a:lnTo>
                      <a:pt x="700585" y="868294"/>
                    </a:lnTo>
                    <a:lnTo>
                      <a:pt x="746698" y="880839"/>
                    </a:lnTo>
                    <a:lnTo>
                      <a:pt x="793678" y="891181"/>
                    </a:lnTo>
                    <a:lnTo>
                      <a:pt x="841465" y="899263"/>
                    </a:lnTo>
                    <a:lnTo>
                      <a:pt x="890003" y="905027"/>
                    </a:lnTo>
                    <a:lnTo>
                      <a:pt x="894177" y="877104"/>
                    </a:lnTo>
                    <a:lnTo>
                      <a:pt x="897231" y="848836"/>
                    </a:lnTo>
                    <a:lnTo>
                      <a:pt x="899106" y="820234"/>
                    </a:lnTo>
                    <a:lnTo>
                      <a:pt x="899744" y="791311"/>
                    </a:lnTo>
                    <a:lnTo>
                      <a:pt x="899744" y="876"/>
                    </a:lnTo>
                    <a:lnTo>
                      <a:pt x="896607" y="876"/>
                    </a:lnTo>
                    <a:lnTo>
                      <a:pt x="896620" y="0"/>
                    </a:lnTo>
                    <a:close/>
                  </a:path>
                </a:pathLst>
              </a:custGeom>
              <a:solidFill>
                <a:schemeClr val="accent1"/>
              </a:solidFill>
              <a:ln>
                <a:noFill/>
              </a:ln>
            </p:spPr>
            <p:txBody>
              <a:bodyPr spcFirstLastPara="1" wrap="square" lIns="0" tIns="0" rIns="0" bIns="0" anchor="t" anchorCtr="0">
                <a:noAutofit/>
              </a:bodyPr>
              <a:lstStyle/>
              <a:p>
                <a:pPr algn="r" defTabSz="1219170">
                  <a:buClr>
                    <a:srgbClr val="000000"/>
                  </a:buClr>
                  <a:buSzPts val="2400"/>
                </a:pPr>
                <a:endParaRPr sz="3200" b="1" kern="0" dirty="0">
                  <a:solidFill>
                    <a:srgbClr val="000000"/>
                  </a:solidFill>
                  <a:latin typeface="Arial"/>
                  <a:ea typeface="Arial"/>
                  <a:cs typeface="Arial"/>
                  <a:sym typeface="Arial"/>
                </a:endParaRPr>
              </a:p>
            </p:txBody>
          </p:sp>
        </p:grpSp>
        <p:sp>
          <p:nvSpPr>
            <p:cNvPr id="46" name="ZoneTexte 45">
              <a:extLst>
                <a:ext uri="{FF2B5EF4-FFF2-40B4-BE49-F238E27FC236}">
                  <a16:creationId xmlns:a16="http://schemas.microsoft.com/office/drawing/2014/main" id="{0E5749FA-0E53-A756-A006-782EA60D2C9F}"/>
                </a:ext>
              </a:extLst>
            </p:cNvPr>
            <p:cNvSpPr txBox="1"/>
            <p:nvPr/>
          </p:nvSpPr>
          <p:spPr>
            <a:xfrm>
              <a:off x="3685109" y="2752310"/>
              <a:ext cx="2049518" cy="253915"/>
            </a:xfrm>
            <a:prstGeom prst="rect">
              <a:avLst/>
            </a:prstGeom>
            <a:noFill/>
          </p:spPr>
          <p:txBody>
            <a:bodyPr wrap="square" rtlCol="0">
              <a:spAutoFit/>
            </a:bodyPr>
            <a:lstStyle/>
            <a:p>
              <a:pPr defTabSz="1219170">
                <a:buClr>
                  <a:srgbClr val="000000"/>
                </a:buClr>
              </a:pPr>
              <a:r>
                <a:rPr lang="fr-FR" sz="1600" b="1" kern="0" dirty="0">
                  <a:solidFill>
                    <a:srgbClr val="000000"/>
                  </a:solidFill>
                  <a:latin typeface="Arial"/>
                  <a:cs typeface="Arial"/>
                  <a:sym typeface="Arial"/>
                </a:rPr>
                <a:t>L’intégration du risque</a:t>
              </a:r>
            </a:p>
          </p:txBody>
        </p:sp>
      </p:grpSp>
      <p:sp>
        <p:nvSpPr>
          <p:cNvPr id="56" name="ZoneTexte 55">
            <a:extLst>
              <a:ext uri="{FF2B5EF4-FFF2-40B4-BE49-F238E27FC236}">
                <a16:creationId xmlns:a16="http://schemas.microsoft.com/office/drawing/2014/main" id="{7F19902B-2EAA-9F74-19B8-9ADA4C5BF9D0}"/>
              </a:ext>
            </a:extLst>
          </p:cNvPr>
          <p:cNvSpPr txBox="1"/>
          <p:nvPr/>
        </p:nvSpPr>
        <p:spPr>
          <a:xfrm>
            <a:off x="8241369" y="2857807"/>
            <a:ext cx="3863765" cy="3139321"/>
          </a:xfrm>
          <a:prstGeom prst="rect">
            <a:avLst/>
          </a:prstGeom>
          <a:noFill/>
        </p:spPr>
        <p:txBody>
          <a:bodyPr wrap="square">
            <a:spAutoFit/>
          </a:bodyPr>
          <a:lstStyle/>
          <a:p>
            <a:pPr defTabSz="1219170">
              <a:buClr>
                <a:srgbClr val="000000"/>
              </a:buClr>
            </a:pPr>
            <a:r>
              <a:rPr lang="fr-FR" b="1" kern="0" dirty="0">
                <a:solidFill>
                  <a:srgbClr val="000000"/>
                </a:solidFill>
                <a:latin typeface="+mj-lt"/>
                <a:cs typeface="Arial"/>
                <a:sym typeface="Arial"/>
              </a:rPr>
              <a:t>L’organisation de la politique écrite de gestion des risques</a:t>
            </a:r>
          </a:p>
          <a:p>
            <a:pPr defTabSz="1219170">
              <a:buClr>
                <a:srgbClr val="000000"/>
              </a:buClr>
            </a:pPr>
            <a:endParaRPr lang="fr-FR" b="1" kern="0" dirty="0">
              <a:solidFill>
                <a:srgbClr val="000000"/>
              </a:solidFill>
              <a:latin typeface="+mj-lt"/>
              <a:cs typeface="Arial"/>
              <a:sym typeface="Arial"/>
            </a:endParaRPr>
          </a:p>
          <a:p>
            <a:pPr defTabSz="1219170">
              <a:buClr>
                <a:srgbClr val="000000"/>
              </a:buClr>
            </a:pPr>
            <a:r>
              <a:rPr lang="fr-FR" sz="1200" b="1" kern="0" dirty="0">
                <a:solidFill>
                  <a:srgbClr val="000000"/>
                </a:solidFill>
                <a:latin typeface="+mj-lt"/>
                <a:cs typeface="Arial"/>
                <a:sym typeface="Arial"/>
              </a:rPr>
              <a:t> - Au niveau de la gestion des risques globales</a:t>
            </a:r>
          </a:p>
          <a:p>
            <a:pPr defTabSz="1219170">
              <a:buClr>
                <a:srgbClr val="000000"/>
              </a:buClr>
            </a:pPr>
            <a:r>
              <a:rPr lang="fr-FR" sz="1200" b="1" kern="0" dirty="0">
                <a:solidFill>
                  <a:srgbClr val="000000"/>
                </a:solidFill>
                <a:latin typeface="+mj-lt"/>
                <a:cs typeface="Arial"/>
                <a:sym typeface="Arial"/>
              </a:rPr>
              <a:t> - Au niveau du système de gouvernance</a:t>
            </a:r>
          </a:p>
          <a:p>
            <a:pPr defTabSz="1219170">
              <a:buClr>
                <a:srgbClr val="000000"/>
              </a:buClr>
            </a:pPr>
            <a:endParaRPr kumimoji="0" lang="fr-FR" sz="1200" b="1" i="0" u="none" strike="noStrike" kern="0" cap="none" spc="0" normalizeH="0" baseline="0" noProof="0" dirty="0">
              <a:ln>
                <a:noFill/>
              </a:ln>
              <a:solidFill>
                <a:srgbClr val="000000"/>
              </a:solidFill>
              <a:effectLst/>
              <a:uLnTx/>
              <a:uFillTx/>
              <a:latin typeface="+mj-lt"/>
              <a:ea typeface="+mn-ea"/>
              <a:cs typeface="Arial"/>
              <a:sym typeface="Arial"/>
            </a:endParaRPr>
          </a:p>
          <a:p>
            <a:pPr defTabSz="1219170">
              <a:buClr>
                <a:srgbClr val="000000"/>
              </a:buClr>
            </a:pPr>
            <a:r>
              <a:rPr kumimoji="0" lang="fr-FR" sz="1600" b="0" i="0" u="none" strike="noStrike" kern="0" cap="none" spc="0" normalizeH="0" baseline="0" noProof="0" dirty="0">
                <a:ln>
                  <a:noFill/>
                </a:ln>
                <a:solidFill>
                  <a:srgbClr val="000000"/>
                </a:solidFill>
                <a:effectLst/>
                <a:uLnTx/>
                <a:uFillTx/>
                <a:latin typeface="+mj-lt"/>
                <a:ea typeface="+mn-ea"/>
                <a:cs typeface="+mn-cs"/>
              </a:rPr>
              <a:t>La fonction clé de gestion des risques prendra alors en compte les risques de durabilité dans la politique écrite de Gestion des Risques en définissant des mesures de maîtrise de ce risque.</a:t>
            </a:r>
          </a:p>
          <a:p>
            <a:pPr defTabSz="1219170">
              <a:buClr>
                <a:srgbClr val="000000"/>
              </a:buClr>
            </a:pPr>
            <a:endParaRPr lang="fr-FR" sz="1200" kern="0" dirty="0">
              <a:solidFill>
                <a:srgbClr val="000000"/>
              </a:solidFill>
              <a:latin typeface="+mj-lt"/>
              <a:cs typeface="Arial"/>
              <a:sym typeface="Arial"/>
            </a:endParaRPr>
          </a:p>
        </p:txBody>
      </p:sp>
      <p:sp>
        <p:nvSpPr>
          <p:cNvPr id="58" name="ZoneTexte 57">
            <a:extLst>
              <a:ext uri="{FF2B5EF4-FFF2-40B4-BE49-F238E27FC236}">
                <a16:creationId xmlns:a16="http://schemas.microsoft.com/office/drawing/2014/main" id="{5DEF878F-F519-3E07-1573-63788FD4426D}"/>
              </a:ext>
            </a:extLst>
          </p:cNvPr>
          <p:cNvSpPr txBox="1"/>
          <p:nvPr/>
        </p:nvSpPr>
        <p:spPr>
          <a:xfrm>
            <a:off x="2668830" y="2902849"/>
            <a:ext cx="2064525" cy="1569660"/>
          </a:xfrm>
          <a:prstGeom prst="rect">
            <a:avLst/>
          </a:prstGeom>
          <a:noFill/>
        </p:spPr>
        <p:txBody>
          <a:bodyPr wrap="square">
            <a:spAutoFit/>
          </a:bodyPr>
          <a:lstStyle/>
          <a:p>
            <a:pPr algn="ctr" defTabSz="1219170">
              <a:buClr>
                <a:srgbClr val="000000"/>
              </a:buClr>
            </a:pPr>
            <a:r>
              <a:rPr lang="fr-FR" b="1" kern="0" dirty="0">
                <a:solidFill>
                  <a:srgbClr val="000000"/>
                </a:solidFill>
                <a:latin typeface="+mj-lt"/>
                <a:cs typeface="Arial"/>
                <a:sym typeface="Arial"/>
              </a:rPr>
              <a:t>Les travaux ORSA </a:t>
            </a:r>
          </a:p>
          <a:p>
            <a:pPr defTabSz="1219170">
              <a:buClr>
                <a:srgbClr val="000000"/>
              </a:buClr>
            </a:pPr>
            <a:endParaRPr lang="fr-FR" sz="1200" kern="0" dirty="0">
              <a:solidFill>
                <a:srgbClr val="000000"/>
              </a:solidFill>
              <a:latin typeface="+mj-lt"/>
              <a:cs typeface="Arial"/>
              <a:sym typeface="Arial"/>
            </a:endParaRPr>
          </a:p>
          <a:p>
            <a:pPr defTabSz="1219170">
              <a:buClr>
                <a:srgbClr val="000000"/>
              </a:buClr>
            </a:pPr>
            <a:r>
              <a:rPr lang="fr-FR" sz="1200" kern="0" dirty="0">
                <a:solidFill>
                  <a:srgbClr val="000000"/>
                </a:solidFill>
                <a:latin typeface="+mj-lt"/>
              </a:rPr>
              <a:t>Revue de l</a:t>
            </a:r>
            <a:r>
              <a:rPr lang="fr-FR" sz="1200" b="0" i="0" u="none" strike="noStrike" kern="0" cap="none" spc="0" baseline="0" dirty="0">
                <a:solidFill>
                  <a:srgbClr val="000000"/>
                </a:solidFill>
                <a:uFillTx/>
                <a:latin typeface="+mj-lt"/>
              </a:rPr>
              <a:t>’évaluation du BGS dans le cadre des travaux ORSA.</a:t>
            </a:r>
          </a:p>
          <a:p>
            <a:pPr defTabSz="1219170">
              <a:buClr>
                <a:srgbClr val="000000"/>
              </a:buClr>
            </a:pPr>
            <a:endParaRPr lang="fr-FR" sz="1200" kern="0" dirty="0">
              <a:solidFill>
                <a:srgbClr val="000000"/>
              </a:solidFill>
              <a:latin typeface="+mj-lt"/>
              <a:cs typeface="Arial"/>
              <a:sym typeface="Arial"/>
            </a:endParaRPr>
          </a:p>
        </p:txBody>
      </p:sp>
      <p:sp>
        <p:nvSpPr>
          <p:cNvPr id="59" name="ZoneTexte 58">
            <a:extLst>
              <a:ext uri="{FF2B5EF4-FFF2-40B4-BE49-F238E27FC236}">
                <a16:creationId xmlns:a16="http://schemas.microsoft.com/office/drawing/2014/main" id="{2FE126DF-D18F-AE74-FE27-B00C12FA1F26}"/>
              </a:ext>
            </a:extLst>
          </p:cNvPr>
          <p:cNvSpPr txBox="1"/>
          <p:nvPr/>
        </p:nvSpPr>
        <p:spPr>
          <a:xfrm>
            <a:off x="2668830" y="4357159"/>
            <a:ext cx="2531107" cy="1938992"/>
          </a:xfrm>
          <a:prstGeom prst="rect">
            <a:avLst/>
          </a:prstGeom>
          <a:noFill/>
        </p:spPr>
        <p:txBody>
          <a:bodyPr wrap="square">
            <a:spAutoFit/>
          </a:bodyPr>
          <a:lstStyle/>
          <a:p>
            <a:pPr defTabSz="1219170">
              <a:buClr>
                <a:srgbClr val="000000"/>
              </a:buClr>
            </a:pPr>
            <a:r>
              <a:rPr lang="fr-FR" b="1" kern="0" dirty="0">
                <a:solidFill>
                  <a:srgbClr val="000000"/>
                </a:solidFill>
                <a:latin typeface="+mj-lt"/>
                <a:cs typeface="Arial"/>
                <a:sym typeface="Arial"/>
              </a:rPr>
              <a:t>La politique de rémunération</a:t>
            </a:r>
          </a:p>
          <a:p>
            <a:pPr defTabSz="1219170">
              <a:buClr>
                <a:srgbClr val="000000"/>
              </a:buClr>
            </a:pPr>
            <a:endParaRPr lang="fr-FR" sz="1200" kern="0" dirty="0">
              <a:solidFill>
                <a:srgbClr val="000000"/>
              </a:solidFill>
              <a:latin typeface="+mj-lt"/>
              <a:cs typeface="Arial"/>
              <a:sym typeface="Arial"/>
            </a:endParaRPr>
          </a:p>
          <a:p>
            <a:pPr defTabSz="1219170">
              <a:buClr>
                <a:srgbClr val="000000"/>
              </a:buClr>
            </a:pPr>
            <a:r>
              <a:rPr lang="fr-FR" sz="1200" kern="0" dirty="0">
                <a:solidFill>
                  <a:srgbClr val="000000"/>
                </a:solidFill>
                <a:latin typeface="+mj-lt"/>
              </a:rPr>
              <a:t>Elle devra inclure des informations sur la manière dont elle tient compte de l’intégration des risques en matière de durabilité.</a:t>
            </a:r>
          </a:p>
          <a:p>
            <a:pPr defTabSz="1219170">
              <a:buClr>
                <a:srgbClr val="000000"/>
              </a:buClr>
            </a:pPr>
            <a:endParaRPr lang="fr-FR" sz="1200" kern="0" dirty="0">
              <a:solidFill>
                <a:srgbClr val="000000"/>
              </a:solidFill>
              <a:latin typeface="+mj-lt"/>
              <a:cs typeface="Arial"/>
              <a:sym typeface="Arial"/>
            </a:endParaRPr>
          </a:p>
        </p:txBody>
      </p:sp>
      <p:sp>
        <p:nvSpPr>
          <p:cNvPr id="7" name="Espace réservé du pied de page 6">
            <a:extLst>
              <a:ext uri="{FF2B5EF4-FFF2-40B4-BE49-F238E27FC236}">
                <a16:creationId xmlns:a16="http://schemas.microsoft.com/office/drawing/2014/main" id="{29D9F6BA-0E1E-0AE0-395A-2A2DEC747203}"/>
              </a:ext>
            </a:extLst>
          </p:cNvPr>
          <p:cNvSpPr>
            <a:spLocks noGrp="1"/>
          </p:cNvSpPr>
          <p:nvPr>
            <p:ph type="ftr" sz="quarter" idx="11"/>
          </p:nvPr>
        </p:nvSpPr>
        <p:spPr>
          <a:xfrm>
            <a:off x="2589212" y="6658318"/>
            <a:ext cx="7619999" cy="365125"/>
          </a:xfrm>
        </p:spPr>
        <p:txBody>
          <a:bodyPr/>
          <a:lstStyle/>
          <a:p>
            <a:r>
              <a:rPr lang="en-GB" dirty="0" err="1"/>
              <a:t>Risque</a:t>
            </a:r>
            <a:r>
              <a:rPr lang="en-GB" dirty="0"/>
              <a:t> de </a:t>
            </a:r>
            <a:r>
              <a:rPr lang="en-GB" dirty="0" err="1"/>
              <a:t>durabilité</a:t>
            </a:r>
            <a:r>
              <a:rPr lang="en-GB" dirty="0"/>
              <a:t> – </a:t>
            </a:r>
            <a:r>
              <a:rPr lang="en-GB" dirty="0" err="1"/>
              <a:t>Projet</a:t>
            </a:r>
            <a:r>
              <a:rPr lang="en-GB" dirty="0"/>
              <a:t> ERM – </a:t>
            </a:r>
            <a:r>
              <a:rPr lang="en-GB" dirty="0" err="1"/>
              <a:t>Décembre</a:t>
            </a:r>
            <a:r>
              <a:rPr lang="en-GB" dirty="0"/>
              <a:t> 2023 – ALEZRA, CHALAH, ABDOU, MAKA</a:t>
            </a:r>
          </a:p>
          <a:p>
            <a:r>
              <a:rPr lang="en-GB" dirty="0"/>
              <a:t>
</a:t>
            </a:r>
          </a:p>
        </p:txBody>
      </p:sp>
    </p:spTree>
    <p:extLst>
      <p:ext uri="{BB962C8B-B14F-4D97-AF65-F5344CB8AC3E}">
        <p14:creationId xmlns:p14="http://schemas.microsoft.com/office/powerpoint/2010/main" val="1313405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401806"/>
            <a:ext cx="10152919" cy="1635690"/>
          </a:xfrm>
        </p:spPr>
        <p:txBody>
          <a:bodyPr>
            <a:normAutofit fontScale="90000"/>
          </a:bodyPr>
          <a:lstStyle/>
          <a:p>
            <a:r>
              <a:rPr lang="fr-FR" dirty="0"/>
              <a:t>I. </a:t>
            </a:r>
            <a:r>
              <a:rPr lang="fr-FR" sz="3600" dirty="0"/>
              <a:t>Définition du risque de durabilité</a:t>
            </a:r>
            <a:br>
              <a:rPr lang="fr-FR" sz="3600" dirty="0"/>
            </a:br>
            <a:br>
              <a:rPr lang="fr-FR" dirty="0"/>
            </a:br>
            <a:r>
              <a:rPr lang="fr-FR" dirty="0"/>
              <a:t>A. </a:t>
            </a:r>
            <a:r>
              <a:rPr lang="fr-FR" sz="2800" dirty="0"/>
              <a:t>L’intégration du risque de durabilité à la prise de décision</a:t>
            </a:r>
            <a:br>
              <a:rPr lang="fr-FR" sz="2800" dirty="0"/>
            </a:br>
            <a:endParaRPr lang="en-GB" dirty="0"/>
          </a:p>
        </p:txBody>
      </p:sp>
      <p:sp>
        <p:nvSpPr>
          <p:cNvPr id="3" name="Espace réservé du contenu 2"/>
          <p:cNvSpPr>
            <a:spLocks noGrp="1"/>
          </p:cNvSpPr>
          <p:nvPr>
            <p:ph idx="1"/>
          </p:nvPr>
        </p:nvSpPr>
        <p:spPr>
          <a:xfrm>
            <a:off x="2669409" y="2197841"/>
            <a:ext cx="9139732" cy="671568"/>
          </a:xfrm>
        </p:spPr>
        <p:txBody>
          <a:bodyPr>
            <a:normAutofit/>
          </a:bodyPr>
          <a:lstStyle/>
          <a:p>
            <a:r>
              <a:rPr lang="fr-FR" dirty="0"/>
              <a:t>Certaines pratiques sont alors adoptées par des acteurs de La Place pour intégrer le risque de durabilité à la prise de décision :</a:t>
            </a:r>
          </a:p>
          <a:p>
            <a:pPr marL="0" indent="0">
              <a:buNone/>
            </a:pPr>
            <a:endParaRPr lang="fr-FR" sz="2000" dirty="0"/>
          </a:p>
          <a:p>
            <a:endParaRPr lang="fr-FR" sz="2000" dirty="0"/>
          </a:p>
          <a:p>
            <a:endParaRPr lang="fr-FR" sz="2000" dirty="0"/>
          </a:p>
          <a:p>
            <a:endParaRPr lang="fr-FR" sz="1600" dirty="0"/>
          </a:p>
          <a:p>
            <a:pPr marL="0" indent="0">
              <a:buNone/>
            </a:pPr>
            <a:endParaRPr lang="fr-FR" sz="2000" dirty="0"/>
          </a:p>
          <a:p>
            <a:endParaRPr lang="fr-FR" sz="2000" dirty="0"/>
          </a:p>
        </p:txBody>
      </p:sp>
      <p:sp>
        <p:nvSpPr>
          <p:cNvPr id="5" name="Espace réservé du numéro de diapositive 4"/>
          <p:cNvSpPr>
            <a:spLocks noGrp="1"/>
          </p:cNvSpPr>
          <p:nvPr>
            <p:ph type="sldNum" sz="quarter" idx="12"/>
          </p:nvPr>
        </p:nvSpPr>
        <p:spPr/>
        <p:txBody>
          <a:bodyPr/>
          <a:lstStyle/>
          <a:p>
            <a:fld id="{235BBE62-BB28-4112-B62D-47F6D42FE7A0}" type="slidenum">
              <a:rPr lang="en-GB" smtClean="0"/>
              <a:t>4</a:t>
            </a:fld>
            <a:endParaRPr lang="en-GB" dirty="0"/>
          </a:p>
        </p:txBody>
      </p:sp>
      <p:grpSp>
        <p:nvGrpSpPr>
          <p:cNvPr id="36" name="Groupe 35">
            <a:extLst>
              <a:ext uri="{FF2B5EF4-FFF2-40B4-BE49-F238E27FC236}">
                <a16:creationId xmlns:a16="http://schemas.microsoft.com/office/drawing/2014/main" id="{E784BD32-1C12-960A-990B-BBE26C85AA08}"/>
              </a:ext>
            </a:extLst>
          </p:cNvPr>
          <p:cNvGrpSpPr/>
          <p:nvPr/>
        </p:nvGrpSpPr>
        <p:grpSpPr>
          <a:xfrm>
            <a:off x="2607733" y="3019281"/>
            <a:ext cx="9201408" cy="1824378"/>
            <a:chOff x="1238068" y="2030483"/>
            <a:chExt cx="6901057" cy="706742"/>
          </a:xfrm>
        </p:grpSpPr>
        <p:sp>
          <p:nvSpPr>
            <p:cNvPr id="37" name="Google Shape;18861;p59">
              <a:extLst>
                <a:ext uri="{FF2B5EF4-FFF2-40B4-BE49-F238E27FC236}">
                  <a16:creationId xmlns:a16="http://schemas.microsoft.com/office/drawing/2014/main" id="{773A421E-CF51-D532-20BA-AEF579BCA43C}"/>
                </a:ext>
              </a:extLst>
            </p:cNvPr>
            <p:cNvSpPr txBox="1"/>
            <p:nvPr/>
          </p:nvSpPr>
          <p:spPr>
            <a:xfrm>
              <a:off x="1700284" y="2030483"/>
              <a:ext cx="1975394" cy="581025"/>
            </a:xfrm>
            <a:prstGeom prst="rect">
              <a:avLst/>
            </a:prstGeom>
            <a:noFill/>
            <a:ln>
              <a:noFill/>
            </a:ln>
          </p:spPr>
          <p:txBody>
            <a:bodyPr spcFirstLastPara="1" wrap="square" lIns="0" tIns="53333" rIns="0" bIns="0" anchor="t" anchorCtr="0">
              <a:noAutofit/>
            </a:bodyPr>
            <a:lstStyle/>
            <a:p>
              <a:pPr marL="42332" algn="ctr" defTabSz="1219170">
                <a:buClr>
                  <a:srgbClr val="000000"/>
                </a:buClr>
                <a:buSzPts val="2400"/>
              </a:pPr>
              <a:r>
                <a:rPr lang="fr-FR" sz="4400" b="1" kern="0" dirty="0">
                  <a:solidFill>
                    <a:srgbClr val="000000"/>
                  </a:solidFill>
                  <a:latin typeface="+mj-lt"/>
                  <a:ea typeface="Arial"/>
                  <a:cs typeface="Arial"/>
                  <a:sym typeface="Arial"/>
                </a:rPr>
                <a:t>01.</a:t>
              </a:r>
            </a:p>
            <a:p>
              <a:pPr marL="16933" algn="ctr" defTabSz="1219170">
                <a:spcBef>
                  <a:spcPts val="133"/>
                </a:spcBef>
                <a:buClr>
                  <a:srgbClr val="000000"/>
                </a:buClr>
                <a:buSzPts val="1000"/>
              </a:pPr>
              <a:r>
                <a:rPr lang="fr-FR" b="1" kern="0" dirty="0">
                  <a:solidFill>
                    <a:srgbClr val="000000"/>
                  </a:solidFill>
                  <a:latin typeface="+mj-lt"/>
                  <a:cs typeface="Arial"/>
                  <a:sym typeface="Arial"/>
                </a:rPr>
                <a:t>DECISIONS D’INVESTISSEMENT</a:t>
              </a:r>
              <a:endParaRPr lang="fr-FR" kern="0" dirty="0">
                <a:solidFill>
                  <a:srgbClr val="000000"/>
                </a:solidFill>
                <a:latin typeface="+mj-lt"/>
                <a:ea typeface="Arial"/>
                <a:cs typeface="Arial"/>
                <a:sym typeface="Arial"/>
              </a:endParaRPr>
            </a:p>
          </p:txBody>
        </p:sp>
        <p:sp>
          <p:nvSpPr>
            <p:cNvPr id="38" name="Google Shape;18862;p59">
              <a:extLst>
                <a:ext uri="{FF2B5EF4-FFF2-40B4-BE49-F238E27FC236}">
                  <a16:creationId xmlns:a16="http://schemas.microsoft.com/office/drawing/2014/main" id="{0B76B33E-CD6D-4674-7A04-91366C54D2CF}"/>
                </a:ext>
              </a:extLst>
            </p:cNvPr>
            <p:cNvSpPr txBox="1"/>
            <p:nvPr/>
          </p:nvSpPr>
          <p:spPr>
            <a:xfrm>
              <a:off x="5472629" y="2030483"/>
              <a:ext cx="1706514" cy="552300"/>
            </a:xfrm>
            <a:prstGeom prst="rect">
              <a:avLst/>
            </a:prstGeom>
            <a:noFill/>
            <a:ln>
              <a:noFill/>
            </a:ln>
          </p:spPr>
          <p:txBody>
            <a:bodyPr spcFirstLastPara="1" wrap="square" lIns="0" tIns="53333" rIns="0" bIns="0" anchor="t" anchorCtr="0">
              <a:noAutofit/>
            </a:bodyPr>
            <a:lstStyle/>
            <a:p>
              <a:pPr marR="1693" algn="ctr" defTabSz="1219170">
                <a:buClr>
                  <a:srgbClr val="000000"/>
                </a:buClr>
                <a:buSzPts val="2400"/>
              </a:pPr>
              <a:r>
                <a:rPr lang="fr-FR" sz="4400" b="1" kern="0" dirty="0">
                  <a:solidFill>
                    <a:srgbClr val="1A1A1A"/>
                  </a:solidFill>
                  <a:latin typeface="+mj-lt"/>
                  <a:ea typeface="Arial"/>
                  <a:cs typeface="Arial"/>
                  <a:sym typeface="Arial"/>
                </a:rPr>
                <a:t>02.</a:t>
              </a:r>
              <a:endParaRPr sz="4400" b="1" kern="0" dirty="0">
                <a:solidFill>
                  <a:srgbClr val="1A1A1A"/>
                </a:solidFill>
                <a:latin typeface="+mj-lt"/>
                <a:ea typeface="Arial"/>
                <a:cs typeface="Arial"/>
                <a:sym typeface="Arial"/>
              </a:endParaRPr>
            </a:p>
            <a:p>
              <a:pPr marL="16933" algn="ctr" defTabSz="1219170">
                <a:spcBef>
                  <a:spcPts val="133"/>
                </a:spcBef>
                <a:buClr>
                  <a:srgbClr val="000000"/>
                </a:buClr>
                <a:buSzPts val="1000"/>
              </a:pPr>
              <a:r>
                <a:rPr lang="fr-FR" b="1" kern="0" dirty="0">
                  <a:solidFill>
                    <a:srgbClr val="000000"/>
                  </a:solidFill>
                  <a:latin typeface="+mj-lt"/>
                  <a:cs typeface="Arial"/>
                  <a:sym typeface="Arial"/>
                </a:rPr>
                <a:t>QUESTIONNAIRES ESG</a:t>
              </a:r>
              <a:endParaRPr lang="fr-FR" kern="0" dirty="0">
                <a:solidFill>
                  <a:srgbClr val="000000"/>
                </a:solidFill>
                <a:latin typeface="+mj-lt"/>
                <a:ea typeface="Arial"/>
                <a:cs typeface="Arial"/>
                <a:sym typeface="Arial"/>
              </a:endParaRPr>
            </a:p>
          </p:txBody>
        </p:sp>
        <p:sp>
          <p:nvSpPr>
            <p:cNvPr id="39" name="Google Shape;18867;p59">
              <a:extLst>
                <a:ext uri="{FF2B5EF4-FFF2-40B4-BE49-F238E27FC236}">
                  <a16:creationId xmlns:a16="http://schemas.microsoft.com/office/drawing/2014/main" id="{93D55254-99AC-018A-930B-6D8F1F8AD048}"/>
                </a:ext>
              </a:extLst>
            </p:cNvPr>
            <p:cNvSpPr/>
            <p:nvPr/>
          </p:nvSpPr>
          <p:spPr>
            <a:xfrm>
              <a:off x="8023872" y="2156199"/>
              <a:ext cx="115253" cy="581025"/>
            </a:xfrm>
            <a:custGeom>
              <a:avLst/>
              <a:gdLst/>
              <a:ahLst/>
              <a:cxnLst/>
              <a:rect l="l" t="t" r="r" b="b"/>
              <a:pathLst>
                <a:path w="153670" h="774700" extrusionOk="0">
                  <a:moveTo>
                    <a:pt x="0" y="0"/>
                  </a:moveTo>
                  <a:lnTo>
                    <a:pt x="153631" y="387299"/>
                  </a:lnTo>
                  <a:lnTo>
                    <a:pt x="0" y="774611"/>
                  </a:lnTo>
                </a:path>
              </a:pathLst>
            </a:custGeom>
            <a:noFill/>
            <a:ln w="25375" cap="flat" cmpd="sng">
              <a:solidFill>
                <a:srgbClr val="1A1A1A"/>
              </a:solidFill>
              <a:prstDash val="solid"/>
              <a:round/>
              <a:headEnd type="none" w="sm" len="sm"/>
              <a:tailEnd type="none" w="sm" len="sm"/>
            </a:ln>
          </p:spPr>
          <p:txBody>
            <a:bodyPr spcFirstLastPara="1" wrap="square" lIns="0" tIns="0" rIns="0" bIns="0" anchor="t" anchorCtr="0">
              <a:noAutofit/>
            </a:bodyPr>
            <a:lstStyle/>
            <a:p>
              <a:pPr defTabSz="1219170">
                <a:buClr>
                  <a:srgbClr val="000000"/>
                </a:buClr>
                <a:buSzPts val="1800"/>
              </a:pPr>
              <a:endParaRPr sz="3600" kern="0">
                <a:solidFill>
                  <a:srgbClr val="000000"/>
                </a:solidFill>
                <a:latin typeface="+mj-lt"/>
                <a:ea typeface="Arial"/>
                <a:cs typeface="Arial"/>
                <a:sym typeface="Arial"/>
              </a:endParaRPr>
            </a:p>
          </p:txBody>
        </p:sp>
        <p:sp>
          <p:nvSpPr>
            <p:cNvPr id="40" name="Google Shape;18868;p59">
              <a:extLst>
                <a:ext uri="{FF2B5EF4-FFF2-40B4-BE49-F238E27FC236}">
                  <a16:creationId xmlns:a16="http://schemas.microsoft.com/office/drawing/2014/main" id="{8A178930-ADD6-AF41-2F60-33613DEFE957}"/>
                </a:ext>
              </a:extLst>
            </p:cNvPr>
            <p:cNvSpPr/>
            <p:nvPr/>
          </p:nvSpPr>
          <p:spPr>
            <a:xfrm>
              <a:off x="4512649" y="2156200"/>
              <a:ext cx="115252" cy="581025"/>
            </a:xfrm>
            <a:custGeom>
              <a:avLst/>
              <a:gdLst/>
              <a:ahLst/>
              <a:cxnLst/>
              <a:rect l="l" t="t" r="r" b="b"/>
              <a:pathLst>
                <a:path w="153669" h="774700" extrusionOk="0">
                  <a:moveTo>
                    <a:pt x="0" y="0"/>
                  </a:moveTo>
                  <a:lnTo>
                    <a:pt x="153631" y="387299"/>
                  </a:lnTo>
                  <a:lnTo>
                    <a:pt x="0" y="774611"/>
                  </a:lnTo>
                </a:path>
              </a:pathLst>
            </a:custGeom>
            <a:noFill/>
            <a:ln w="25375" cap="flat" cmpd="sng">
              <a:solidFill>
                <a:schemeClr val="dk1"/>
              </a:solidFill>
              <a:prstDash val="solid"/>
              <a:round/>
              <a:headEnd type="none" w="sm" len="sm"/>
              <a:tailEnd type="none" w="sm" len="sm"/>
            </a:ln>
          </p:spPr>
          <p:txBody>
            <a:bodyPr spcFirstLastPara="1" wrap="square" lIns="0" tIns="0" rIns="0" bIns="0" anchor="t" anchorCtr="0">
              <a:noAutofit/>
            </a:bodyPr>
            <a:lstStyle/>
            <a:p>
              <a:pPr defTabSz="1219170">
                <a:buClr>
                  <a:srgbClr val="000000"/>
                </a:buClr>
                <a:buSzPts val="1800"/>
              </a:pPr>
              <a:endParaRPr sz="3600" kern="0">
                <a:solidFill>
                  <a:srgbClr val="000000"/>
                </a:solidFill>
                <a:latin typeface="+mj-lt"/>
                <a:ea typeface="Arial"/>
                <a:cs typeface="Arial"/>
                <a:sym typeface="Arial"/>
              </a:endParaRPr>
            </a:p>
          </p:txBody>
        </p:sp>
        <p:sp>
          <p:nvSpPr>
            <p:cNvPr id="55" name="Google Shape;18869;p59">
              <a:extLst>
                <a:ext uri="{FF2B5EF4-FFF2-40B4-BE49-F238E27FC236}">
                  <a16:creationId xmlns:a16="http://schemas.microsoft.com/office/drawing/2014/main" id="{9E638FB9-00F9-612A-0AC0-188354602AD7}"/>
                </a:ext>
              </a:extLst>
            </p:cNvPr>
            <p:cNvSpPr/>
            <p:nvPr/>
          </p:nvSpPr>
          <p:spPr>
            <a:xfrm>
              <a:off x="1238068" y="2110399"/>
              <a:ext cx="0" cy="581025"/>
            </a:xfrm>
            <a:custGeom>
              <a:avLst/>
              <a:gdLst/>
              <a:ahLst/>
              <a:cxnLst/>
              <a:rect l="l" t="t" r="r" b="b"/>
              <a:pathLst>
                <a:path w="120000" h="774700" extrusionOk="0">
                  <a:moveTo>
                    <a:pt x="0" y="0"/>
                  </a:moveTo>
                  <a:lnTo>
                    <a:pt x="0" y="774611"/>
                  </a:lnTo>
                </a:path>
              </a:pathLst>
            </a:custGeom>
            <a:noFill/>
            <a:ln w="25400" cap="flat" cmpd="sng">
              <a:solidFill>
                <a:srgbClr val="1A1A1A"/>
              </a:solidFill>
              <a:prstDash val="solid"/>
              <a:round/>
              <a:headEnd type="none" w="sm" len="sm"/>
              <a:tailEnd type="none" w="sm" len="sm"/>
            </a:ln>
          </p:spPr>
          <p:txBody>
            <a:bodyPr spcFirstLastPara="1" wrap="square" lIns="0" tIns="0" rIns="0" bIns="0" anchor="t" anchorCtr="0">
              <a:noAutofit/>
            </a:bodyPr>
            <a:lstStyle/>
            <a:p>
              <a:pPr defTabSz="1219170">
                <a:buClr>
                  <a:srgbClr val="000000"/>
                </a:buClr>
                <a:buSzPts val="1800"/>
              </a:pPr>
              <a:endParaRPr sz="3600" kern="0" dirty="0">
                <a:solidFill>
                  <a:srgbClr val="000000"/>
                </a:solidFill>
                <a:latin typeface="+mj-lt"/>
                <a:ea typeface="Arial"/>
                <a:cs typeface="Arial"/>
                <a:sym typeface="Arial"/>
              </a:endParaRPr>
            </a:p>
          </p:txBody>
        </p:sp>
      </p:grpSp>
      <p:sp>
        <p:nvSpPr>
          <p:cNvPr id="57" name="Google Shape;18874;p59">
            <a:extLst>
              <a:ext uri="{FF2B5EF4-FFF2-40B4-BE49-F238E27FC236}">
                <a16:creationId xmlns:a16="http://schemas.microsoft.com/office/drawing/2014/main" id="{BEDAECBC-55DB-1ABD-0D62-0990F29193CF}"/>
              </a:ext>
            </a:extLst>
          </p:cNvPr>
          <p:cNvSpPr/>
          <p:nvPr/>
        </p:nvSpPr>
        <p:spPr>
          <a:xfrm rot="5400000">
            <a:off x="4369352" y="4676530"/>
            <a:ext cx="224000" cy="318000"/>
          </a:xfrm>
          <a:prstGeom prst="chevron">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mj-lt"/>
              <a:ea typeface="Arial"/>
              <a:cs typeface="Arial"/>
              <a:sym typeface="Arial"/>
            </a:endParaRPr>
          </a:p>
        </p:txBody>
      </p:sp>
      <p:sp>
        <p:nvSpPr>
          <p:cNvPr id="60" name="Google Shape;18874;p59">
            <a:extLst>
              <a:ext uri="{FF2B5EF4-FFF2-40B4-BE49-F238E27FC236}">
                <a16:creationId xmlns:a16="http://schemas.microsoft.com/office/drawing/2014/main" id="{1936860C-7C6E-5321-5B3D-51111BA648E0}"/>
              </a:ext>
            </a:extLst>
          </p:cNvPr>
          <p:cNvSpPr/>
          <p:nvPr/>
        </p:nvSpPr>
        <p:spPr>
          <a:xfrm rot="5400000">
            <a:off x="9156252" y="4649235"/>
            <a:ext cx="224000" cy="318000"/>
          </a:xfrm>
          <a:prstGeom prst="chevron">
            <a:avLst>
              <a:gd name="adj" fmla="val 50000"/>
            </a:avLst>
          </a:prstGeom>
          <a:solidFill>
            <a:schemeClr val="accent1"/>
          </a:solidFill>
          <a:ln>
            <a:noFill/>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mj-lt"/>
              <a:ea typeface="Arial"/>
              <a:cs typeface="Arial"/>
              <a:sym typeface="Arial"/>
            </a:endParaRPr>
          </a:p>
        </p:txBody>
      </p:sp>
      <p:sp>
        <p:nvSpPr>
          <p:cNvPr id="61" name="Google Shape;18856;p59">
            <a:extLst>
              <a:ext uri="{FF2B5EF4-FFF2-40B4-BE49-F238E27FC236}">
                <a16:creationId xmlns:a16="http://schemas.microsoft.com/office/drawing/2014/main" id="{848A46E6-3ABD-6573-57F0-A5CDF12EBE31}"/>
              </a:ext>
            </a:extLst>
          </p:cNvPr>
          <p:cNvSpPr txBox="1"/>
          <p:nvPr/>
        </p:nvSpPr>
        <p:spPr>
          <a:xfrm>
            <a:off x="1634465" y="5102538"/>
            <a:ext cx="5333749" cy="1345141"/>
          </a:xfrm>
          <a:prstGeom prst="rect">
            <a:avLst/>
          </a:prstGeom>
          <a:noFill/>
          <a:ln>
            <a:noFill/>
          </a:ln>
        </p:spPr>
        <p:txBody>
          <a:bodyPr spcFirstLastPara="1" wrap="square" lIns="0" tIns="16933" rIns="0" bIns="0" anchor="t" anchorCtr="0">
            <a:noAutofit/>
          </a:bodyPr>
          <a:lstStyle/>
          <a:p>
            <a:pPr marL="742950" marR="0" lvl="1" indent="-285750" algn="just" defTabSz="914400" rtl="0" eaLnBrk="1" fontAlgn="auto" latinLnBrk="0" hangingPunct="1">
              <a:lnSpc>
                <a:spcPct val="108000"/>
              </a:lnSpc>
              <a:spcBef>
                <a:spcPts val="0"/>
              </a:spcBef>
              <a:spcAft>
                <a:spcPts val="0"/>
              </a:spcAft>
              <a:buClrTx/>
              <a:buSzPct val="100000"/>
              <a:buFont typeface="Wingdings" panose="05000000000000000000" pitchFamily="2" charset="2"/>
              <a:buChar char="Ø"/>
              <a:tabLst/>
              <a:defRPr sz="1800" b="0" i="0" u="none" strike="noStrike" kern="0" cap="none" spc="0" baseline="0">
                <a:solidFill>
                  <a:srgbClr val="000000"/>
                </a:solidFill>
                <a:uFillTx/>
              </a:defRPr>
            </a:pPr>
            <a:r>
              <a:rPr kumimoji="0" lang="fr-FR" sz="1600" b="0" i="0" u="none" strike="noStrike" kern="0" cap="none" spc="0" normalizeH="0" baseline="0" noProof="0" dirty="0">
                <a:ln>
                  <a:noFill/>
                </a:ln>
                <a:solidFill>
                  <a:srgbClr val="000000"/>
                </a:solidFill>
                <a:effectLst/>
                <a:uLnTx/>
                <a:uFillTx/>
                <a:latin typeface="+mj-lt"/>
                <a:ea typeface="+mn-ea"/>
                <a:cs typeface="+mn-cs"/>
              </a:rPr>
              <a:t>Certains organismes intègrent systématiquement la notion de durabilité à leurs processus d’évaluation des risques et de prise de </a:t>
            </a:r>
            <a:r>
              <a:rPr kumimoji="0" lang="fr-FR" sz="1600" b="1" i="0" u="none" strike="noStrike" kern="0" cap="none" spc="0" normalizeH="0" baseline="0" noProof="0" dirty="0">
                <a:ln>
                  <a:noFill/>
                </a:ln>
                <a:solidFill>
                  <a:srgbClr val="000000"/>
                </a:solidFill>
                <a:effectLst/>
                <a:uLnTx/>
                <a:uFillTx/>
                <a:latin typeface="+mj-lt"/>
                <a:ea typeface="+mn-ea"/>
                <a:cs typeface="+mn-cs"/>
              </a:rPr>
              <a:t>décision d’investissement </a:t>
            </a:r>
            <a:r>
              <a:rPr kumimoji="0" lang="fr-FR" sz="1600" b="0" i="0" u="none" strike="noStrike" kern="0" cap="none" spc="0" normalizeH="0" baseline="0" noProof="0" dirty="0">
                <a:ln>
                  <a:noFill/>
                </a:ln>
                <a:solidFill>
                  <a:srgbClr val="000000"/>
                </a:solidFill>
                <a:effectLst/>
                <a:uLnTx/>
                <a:uFillTx/>
                <a:latin typeface="+mj-lt"/>
                <a:ea typeface="+mn-ea"/>
                <a:cs typeface="+mn-cs"/>
              </a:rPr>
              <a:t>au niveau Groupe.</a:t>
            </a:r>
          </a:p>
          <a:p>
            <a:pPr marL="847" algn="ctr" defTabSz="1219170">
              <a:buClr>
                <a:srgbClr val="000000"/>
              </a:buClr>
              <a:buSzPts val="900"/>
            </a:pPr>
            <a:endParaRPr lang="fr-FR" sz="1200" b="1" kern="0" dirty="0">
              <a:solidFill>
                <a:srgbClr val="1A1A1A"/>
              </a:solidFill>
              <a:latin typeface="+mj-lt"/>
              <a:cs typeface="Arial"/>
              <a:sym typeface="Arial"/>
            </a:endParaRPr>
          </a:p>
        </p:txBody>
      </p:sp>
      <p:sp>
        <p:nvSpPr>
          <p:cNvPr id="62" name="Google Shape;18857;p59">
            <a:extLst>
              <a:ext uri="{FF2B5EF4-FFF2-40B4-BE49-F238E27FC236}">
                <a16:creationId xmlns:a16="http://schemas.microsoft.com/office/drawing/2014/main" id="{860BA040-4C9A-8C2F-E032-655D6CA8192A}"/>
              </a:ext>
            </a:extLst>
          </p:cNvPr>
          <p:cNvSpPr txBox="1"/>
          <p:nvPr/>
        </p:nvSpPr>
        <p:spPr>
          <a:xfrm>
            <a:off x="7127509" y="4883985"/>
            <a:ext cx="4527963" cy="2925864"/>
          </a:xfrm>
          <a:prstGeom prst="rect">
            <a:avLst/>
          </a:prstGeom>
          <a:noFill/>
          <a:ln>
            <a:noFill/>
          </a:ln>
        </p:spPr>
        <p:txBody>
          <a:bodyPr spcFirstLastPara="1" wrap="square" lIns="0" tIns="16933" rIns="0" bIns="0" anchor="t" anchorCtr="0">
            <a:noAutofit/>
          </a:bodyPr>
          <a:lstStyle/>
          <a:p>
            <a:pPr marL="742950" lvl="1" indent="-285750" algn="just">
              <a:lnSpc>
                <a:spcPct val="108000"/>
              </a:lnSpc>
              <a:buSzPct val="100000"/>
              <a:buFont typeface="Wingdings" panose="05000000000000000000" pitchFamily="2" charset="2"/>
              <a:buChar char="Ø"/>
              <a:defRPr sz="1800" b="0" i="0" u="none" strike="noStrike" kern="0" cap="none" spc="0" baseline="0">
                <a:solidFill>
                  <a:srgbClr val="000000"/>
                </a:solidFill>
                <a:uFillTx/>
              </a:defRPr>
            </a:pPr>
            <a:endParaRPr lang="fr-FR" sz="1600" kern="0" dirty="0">
              <a:solidFill>
                <a:srgbClr val="000000"/>
              </a:solidFill>
              <a:latin typeface="Calibri"/>
            </a:endParaRPr>
          </a:p>
          <a:p>
            <a:pPr marL="742950" lvl="1" indent="-285750" algn="just">
              <a:lnSpc>
                <a:spcPct val="108000"/>
              </a:lnSpc>
              <a:buSzPct val="100000"/>
              <a:buFont typeface="Wingdings" panose="05000000000000000000" pitchFamily="2" charset="2"/>
              <a:buChar char="Ø"/>
              <a:defRPr sz="1800" b="0" i="0" u="none" strike="noStrike" kern="0" cap="none" spc="0" baseline="0">
                <a:solidFill>
                  <a:srgbClr val="000000"/>
                </a:solidFill>
                <a:uFillTx/>
              </a:defRPr>
            </a:pPr>
            <a:r>
              <a:rPr lang="fr-FR" sz="1600" kern="0" dirty="0">
                <a:solidFill>
                  <a:srgbClr val="000000"/>
                </a:solidFill>
                <a:latin typeface="+mj-lt"/>
              </a:rPr>
              <a:t>Certains organismes prennent en compte les aspects ESG dans la souscription et la tarification de leurs produits par la mise en place </a:t>
            </a:r>
            <a:r>
              <a:rPr lang="fr-FR" sz="1600" b="1" kern="0" dirty="0">
                <a:solidFill>
                  <a:srgbClr val="000000"/>
                </a:solidFill>
                <a:latin typeface="+mj-lt"/>
              </a:rPr>
              <a:t>questionnaires ESG</a:t>
            </a:r>
            <a:r>
              <a:rPr lang="fr-FR" sz="1600" kern="0" dirty="0">
                <a:solidFill>
                  <a:srgbClr val="000000"/>
                </a:solidFill>
                <a:latin typeface="+mj-lt"/>
              </a:rPr>
              <a:t>.</a:t>
            </a:r>
          </a:p>
        </p:txBody>
      </p:sp>
      <p:sp>
        <p:nvSpPr>
          <p:cNvPr id="7" name="Espace réservé du pied de page 6">
            <a:extLst>
              <a:ext uri="{FF2B5EF4-FFF2-40B4-BE49-F238E27FC236}">
                <a16:creationId xmlns:a16="http://schemas.microsoft.com/office/drawing/2014/main" id="{B774AE4F-C301-6855-69BE-851E6F8F8921}"/>
              </a:ext>
            </a:extLst>
          </p:cNvPr>
          <p:cNvSpPr>
            <a:spLocks noGrp="1"/>
          </p:cNvSpPr>
          <p:nvPr>
            <p:ph type="ftr" sz="quarter" idx="11"/>
          </p:nvPr>
        </p:nvSpPr>
        <p:spPr>
          <a:xfrm>
            <a:off x="2589212" y="6680088"/>
            <a:ext cx="7619999" cy="365125"/>
          </a:xfrm>
        </p:spPr>
        <p:txBody>
          <a:bodyPr/>
          <a:lstStyle/>
          <a:p>
            <a:r>
              <a:rPr lang="en-GB" dirty="0" err="1"/>
              <a:t>Risque</a:t>
            </a:r>
            <a:r>
              <a:rPr lang="en-GB" dirty="0"/>
              <a:t> de </a:t>
            </a:r>
            <a:r>
              <a:rPr lang="en-GB" dirty="0" err="1"/>
              <a:t>durabilité</a:t>
            </a:r>
            <a:r>
              <a:rPr lang="en-GB" dirty="0"/>
              <a:t> – </a:t>
            </a:r>
            <a:r>
              <a:rPr lang="en-GB" dirty="0" err="1"/>
              <a:t>Projet</a:t>
            </a:r>
            <a:r>
              <a:rPr lang="en-GB" dirty="0"/>
              <a:t> ERM – </a:t>
            </a:r>
            <a:r>
              <a:rPr lang="en-GB" dirty="0" err="1"/>
              <a:t>Décembre</a:t>
            </a:r>
            <a:r>
              <a:rPr lang="en-GB" dirty="0"/>
              <a:t> 2023 – ALEZRA, CHALAH, ABDOU, MAKA</a:t>
            </a:r>
          </a:p>
          <a:p>
            <a:r>
              <a:rPr lang="en-GB" dirty="0"/>
              <a:t>
</a:t>
            </a:r>
          </a:p>
        </p:txBody>
      </p:sp>
    </p:spTree>
    <p:extLst>
      <p:ext uri="{BB962C8B-B14F-4D97-AF65-F5344CB8AC3E}">
        <p14:creationId xmlns:p14="http://schemas.microsoft.com/office/powerpoint/2010/main" val="88463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401806"/>
            <a:ext cx="9362514" cy="1635690"/>
          </a:xfrm>
        </p:spPr>
        <p:txBody>
          <a:bodyPr>
            <a:normAutofit fontScale="90000"/>
          </a:bodyPr>
          <a:lstStyle/>
          <a:p>
            <a:r>
              <a:rPr lang="fr-FR" dirty="0"/>
              <a:t>I. </a:t>
            </a:r>
            <a:r>
              <a:rPr lang="fr-FR" sz="3600" dirty="0"/>
              <a:t>Définition du risque de durabilité</a:t>
            </a:r>
            <a:br>
              <a:rPr lang="fr-FR" sz="3600" dirty="0"/>
            </a:br>
            <a:br>
              <a:rPr lang="fr-FR" dirty="0"/>
            </a:br>
            <a:r>
              <a:rPr lang="fr-FR" sz="2800" dirty="0"/>
              <a:t>B. Un outil pour évaluer les risques associés : Le </a:t>
            </a:r>
            <a:r>
              <a:rPr lang="fr-FR" sz="2800" dirty="0" err="1"/>
              <a:t>Greenuim</a:t>
            </a:r>
            <a:br>
              <a:rPr lang="fr-FR" sz="2800" dirty="0"/>
            </a:br>
            <a:endParaRPr lang="en-GB" dirty="0"/>
          </a:p>
        </p:txBody>
      </p:sp>
      <p:sp>
        <p:nvSpPr>
          <p:cNvPr id="5" name="Espace réservé du numéro de diapositive 4"/>
          <p:cNvSpPr>
            <a:spLocks noGrp="1"/>
          </p:cNvSpPr>
          <p:nvPr>
            <p:ph type="sldNum" sz="quarter" idx="12"/>
          </p:nvPr>
        </p:nvSpPr>
        <p:spPr/>
        <p:txBody>
          <a:bodyPr/>
          <a:lstStyle/>
          <a:p>
            <a:fld id="{235BBE62-BB28-4112-B62D-47F6D42FE7A0}" type="slidenum">
              <a:rPr lang="en-GB" smtClean="0"/>
              <a:t>5</a:t>
            </a:fld>
            <a:endParaRPr lang="en-GB" dirty="0"/>
          </a:p>
        </p:txBody>
      </p:sp>
      <p:sp>
        <p:nvSpPr>
          <p:cNvPr id="9" name="Shape 27">
            <a:extLst>
              <a:ext uri="{FF2B5EF4-FFF2-40B4-BE49-F238E27FC236}">
                <a16:creationId xmlns:a16="http://schemas.microsoft.com/office/drawing/2014/main" id="{67439AD8-9D7E-564C-7A26-1A46A956AF93}"/>
              </a:ext>
            </a:extLst>
          </p:cNvPr>
          <p:cNvSpPr/>
          <p:nvPr/>
        </p:nvSpPr>
        <p:spPr>
          <a:xfrm>
            <a:off x="2802411" y="2037496"/>
            <a:ext cx="8194140" cy="3293209"/>
          </a:xfrm>
          <a:prstGeom prst="rect">
            <a:avLst/>
          </a:prstGeom>
          <a:noFill/>
          <a:ln cap="flat">
            <a:noFill/>
            <a:prstDash val="solid"/>
          </a:ln>
        </p:spPr>
        <p:txBody>
          <a:bodyPr vert="horz" wrap="square" lIns="45720" tIns="45720" rIns="4572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600" b="0" i="0" u="none" strike="noStrike" kern="0" cap="none" spc="0" baseline="0" dirty="0">
              <a:solidFill>
                <a:srgbClr val="000000"/>
              </a:solidFill>
              <a:uFillTx/>
              <a:latin typeface="+mj-lt"/>
            </a:endParaRPr>
          </a:p>
          <a:p>
            <a:pPr marL="285750" marR="0" lvl="0" indent="-285750" algn="just" defTabSz="914400" rtl="0" fontAlgn="auto" hangingPunct="1">
              <a:lnSpc>
                <a:spcPct val="100000"/>
              </a:lnSpc>
              <a:spcBef>
                <a:spcPts val="0"/>
              </a:spcBef>
              <a:spcAft>
                <a:spcPts val="0"/>
              </a:spcAft>
              <a:buSzPct val="100000"/>
              <a:buFont typeface="Wingdings" pitchFamily="2" charset="2"/>
              <a:buChar char="Ø"/>
              <a:tabLst/>
              <a:defRPr sz="1800" b="0" i="0" u="none" strike="noStrike" kern="0" cap="none" spc="0" baseline="0">
                <a:solidFill>
                  <a:srgbClr val="000000"/>
                </a:solidFill>
                <a:uFillTx/>
              </a:defRPr>
            </a:pPr>
            <a:endParaRPr lang="fr-FR" sz="2400" b="0" i="0" u="none" strike="noStrike" kern="0" cap="none" spc="0" baseline="0" dirty="0">
              <a:solidFill>
                <a:srgbClr val="000000"/>
              </a:solidFill>
              <a:uFillTx/>
              <a:latin typeface="+mj-lt"/>
            </a:endParaRPr>
          </a:p>
          <a:p>
            <a:pPr marL="285750" marR="0" lvl="0" indent="-285750" algn="just" defTabSz="914400" rtl="0" fontAlgn="auto" hangingPunct="1">
              <a:lnSpc>
                <a:spcPct val="100000"/>
              </a:lnSpc>
              <a:spcBef>
                <a:spcPts val="0"/>
              </a:spcBef>
              <a:spcAft>
                <a:spcPts val="0"/>
              </a:spcAft>
              <a:buSzPct val="100000"/>
              <a:buFont typeface="Wingdings" pitchFamily="2" charset="2"/>
              <a:buChar char="Ø"/>
              <a:tabLst/>
              <a:defRPr sz="1800" b="0" i="0" u="none" strike="noStrike" kern="0" cap="none" spc="0" baseline="0">
                <a:solidFill>
                  <a:srgbClr val="000000"/>
                </a:solidFill>
                <a:uFillTx/>
              </a:defRPr>
            </a:pPr>
            <a:r>
              <a:rPr lang="fr-FR" sz="2400" kern="0" dirty="0">
                <a:solidFill>
                  <a:srgbClr val="000000"/>
                </a:solidFill>
                <a:latin typeface="+mj-lt"/>
              </a:rPr>
              <a:t>Aux vues</a:t>
            </a:r>
            <a:r>
              <a:rPr lang="fr-FR" sz="2400" b="0" i="0" u="none" strike="noStrike" kern="0" cap="none" spc="0" baseline="0" dirty="0">
                <a:solidFill>
                  <a:srgbClr val="000000"/>
                </a:solidFill>
                <a:uFillTx/>
                <a:latin typeface="+mj-lt"/>
              </a:rPr>
              <a:t> des dernières règlementations mises en vigueur, une forte demande des investisseurs pour les </a:t>
            </a:r>
            <a:r>
              <a:rPr lang="fr-FR" sz="2400" b="1" i="0" u="none" strike="noStrike" kern="0" cap="none" spc="0" baseline="0" dirty="0">
                <a:solidFill>
                  <a:srgbClr val="000000"/>
                </a:solidFill>
                <a:uFillTx/>
                <a:latin typeface="+mj-lt"/>
              </a:rPr>
              <a:t>obligations ESG </a:t>
            </a:r>
            <a:r>
              <a:rPr lang="fr-FR" sz="2400" b="0" i="0" u="none" strike="noStrike" kern="0" cap="none" spc="0" baseline="0" dirty="0">
                <a:solidFill>
                  <a:srgbClr val="000000"/>
                </a:solidFill>
                <a:uFillTx/>
                <a:latin typeface="+mj-lt"/>
              </a:rPr>
              <a:t>s’est créée.</a:t>
            </a:r>
          </a:p>
          <a:p>
            <a:pPr marR="0" lvl="0" algn="just" defTabSz="914400" rtl="0" fontAlgn="auto" hangingPunct="1">
              <a:lnSpc>
                <a:spcPct val="100000"/>
              </a:lnSpc>
              <a:spcBef>
                <a:spcPts val="0"/>
              </a:spcBef>
              <a:spcAft>
                <a:spcPts val="0"/>
              </a:spcAft>
              <a:buSzPct val="100000"/>
              <a:tabLst/>
              <a:defRPr sz="1800" b="0" i="0" u="none" strike="noStrike" kern="0" cap="none" spc="0" baseline="0">
                <a:solidFill>
                  <a:srgbClr val="000000"/>
                </a:solidFill>
                <a:uFillTx/>
              </a:defRPr>
            </a:pPr>
            <a:endParaRPr lang="fr-FR" sz="2400" kern="0" dirty="0">
              <a:solidFill>
                <a:srgbClr val="000000"/>
              </a:solidFill>
              <a:latin typeface="+mj-lt"/>
            </a:endParaRPr>
          </a:p>
          <a:p>
            <a:pPr marL="285750" marR="0" lvl="0" indent="-285750" algn="just" defTabSz="914400" rtl="0" fontAlgn="auto" hangingPunct="1">
              <a:lnSpc>
                <a:spcPct val="100000"/>
              </a:lnSpc>
              <a:spcBef>
                <a:spcPts val="0"/>
              </a:spcBef>
              <a:spcAft>
                <a:spcPts val="0"/>
              </a:spcAft>
              <a:buSzPct val="100000"/>
              <a:buFont typeface="Wingdings" pitchFamily="2" charset="2"/>
              <a:buChar char="Ø"/>
              <a:tabLst/>
              <a:defRPr sz="1800" b="0" i="0" u="none" strike="noStrike" kern="0" cap="none" spc="0" baseline="0">
                <a:solidFill>
                  <a:srgbClr val="000000"/>
                </a:solidFill>
                <a:uFillTx/>
              </a:defRPr>
            </a:pPr>
            <a:r>
              <a:rPr lang="fr-FR" sz="2400" kern="0" dirty="0">
                <a:solidFill>
                  <a:srgbClr val="000000"/>
                </a:solidFill>
                <a:latin typeface="+mj-lt"/>
              </a:rPr>
              <a:t>L’écart de prix entre une obligation classique et une obligation ESG de mêmes caractéristiques s’appelle le « </a:t>
            </a:r>
            <a:r>
              <a:rPr lang="fr-FR" sz="2400" b="1" kern="0" dirty="0" err="1">
                <a:solidFill>
                  <a:srgbClr val="00B050"/>
                </a:solidFill>
                <a:latin typeface="+mj-lt"/>
              </a:rPr>
              <a:t>Greenium</a:t>
            </a:r>
            <a:r>
              <a:rPr lang="fr-FR" sz="2400" kern="0" dirty="0">
                <a:solidFill>
                  <a:srgbClr val="000000"/>
                </a:solidFill>
                <a:latin typeface="+mj-lt"/>
              </a:rPr>
              <a:t> » (pour Green Premium).</a:t>
            </a:r>
          </a:p>
        </p:txBody>
      </p:sp>
      <p:sp>
        <p:nvSpPr>
          <p:cNvPr id="4" name="Espace réservé du pied de page 3">
            <a:extLst>
              <a:ext uri="{FF2B5EF4-FFF2-40B4-BE49-F238E27FC236}">
                <a16:creationId xmlns:a16="http://schemas.microsoft.com/office/drawing/2014/main" id="{2FCB7959-ED39-79A5-DF5A-D8604F51D441}"/>
              </a:ext>
            </a:extLst>
          </p:cNvPr>
          <p:cNvSpPr>
            <a:spLocks noGrp="1"/>
          </p:cNvSpPr>
          <p:nvPr>
            <p:ph type="ftr" sz="quarter" idx="11"/>
          </p:nvPr>
        </p:nvSpPr>
        <p:spPr>
          <a:xfrm>
            <a:off x="2589212" y="6636549"/>
            <a:ext cx="7619999" cy="365125"/>
          </a:xfrm>
        </p:spPr>
        <p:txBody>
          <a:bodyPr/>
          <a:lstStyle/>
          <a:p>
            <a:r>
              <a:rPr lang="en-GB"/>
              <a:t>Risque de durabilité – Projet ERM – Décembre 2023 – ALEZRA, CHALAH, ABDOU, MAKA</a:t>
            </a:r>
          </a:p>
          <a:p>
            <a:r>
              <a:rPr lang="en-GB"/>
              <a:t>
</a:t>
            </a:r>
            <a:endParaRPr lang="en-GB" dirty="0"/>
          </a:p>
        </p:txBody>
      </p:sp>
    </p:spTree>
    <p:extLst>
      <p:ext uri="{BB962C8B-B14F-4D97-AF65-F5344CB8AC3E}">
        <p14:creationId xmlns:p14="http://schemas.microsoft.com/office/powerpoint/2010/main" val="154848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401806"/>
            <a:ext cx="9362514" cy="1635690"/>
          </a:xfrm>
        </p:spPr>
        <p:txBody>
          <a:bodyPr>
            <a:normAutofit fontScale="90000"/>
          </a:bodyPr>
          <a:lstStyle/>
          <a:p>
            <a:r>
              <a:rPr lang="fr-FR" dirty="0"/>
              <a:t>I. </a:t>
            </a:r>
            <a:r>
              <a:rPr lang="fr-FR" sz="3600" dirty="0"/>
              <a:t>Définition du risque de durabilité</a:t>
            </a:r>
            <a:br>
              <a:rPr lang="fr-FR" sz="3600" dirty="0"/>
            </a:br>
            <a:br>
              <a:rPr lang="fr-FR" dirty="0"/>
            </a:br>
            <a:r>
              <a:rPr lang="fr-FR" sz="2800" dirty="0"/>
              <a:t>B. Un outil pour évaluer les risques associés : Le </a:t>
            </a:r>
            <a:r>
              <a:rPr lang="fr-FR" sz="2800" dirty="0" err="1"/>
              <a:t>Greenuim</a:t>
            </a:r>
            <a:br>
              <a:rPr lang="fr-FR" sz="2800" dirty="0"/>
            </a:br>
            <a:endParaRPr lang="en-GB" dirty="0"/>
          </a:p>
        </p:txBody>
      </p:sp>
      <p:sp>
        <p:nvSpPr>
          <p:cNvPr id="5" name="Espace réservé du numéro de diapositive 4"/>
          <p:cNvSpPr>
            <a:spLocks noGrp="1"/>
          </p:cNvSpPr>
          <p:nvPr>
            <p:ph type="sldNum" sz="quarter" idx="12"/>
          </p:nvPr>
        </p:nvSpPr>
        <p:spPr/>
        <p:txBody>
          <a:bodyPr/>
          <a:lstStyle/>
          <a:p>
            <a:fld id="{235BBE62-BB28-4112-B62D-47F6D42FE7A0}" type="slidenum">
              <a:rPr lang="en-GB" smtClean="0"/>
              <a:t>6</a:t>
            </a:fld>
            <a:endParaRPr lang="en-GB" dirty="0"/>
          </a:p>
        </p:txBody>
      </p:sp>
      <p:sp>
        <p:nvSpPr>
          <p:cNvPr id="9" name="Shape 27">
            <a:extLst>
              <a:ext uri="{FF2B5EF4-FFF2-40B4-BE49-F238E27FC236}">
                <a16:creationId xmlns:a16="http://schemas.microsoft.com/office/drawing/2014/main" id="{67439AD8-9D7E-564C-7A26-1A46A956AF93}"/>
              </a:ext>
            </a:extLst>
          </p:cNvPr>
          <p:cNvSpPr/>
          <p:nvPr/>
        </p:nvSpPr>
        <p:spPr>
          <a:xfrm>
            <a:off x="2279896" y="1931879"/>
            <a:ext cx="9675543" cy="830997"/>
          </a:xfrm>
          <a:prstGeom prst="rect">
            <a:avLst/>
          </a:prstGeom>
          <a:noFill/>
          <a:ln cap="flat">
            <a:noFill/>
            <a:prstDash val="solid"/>
          </a:ln>
        </p:spPr>
        <p:txBody>
          <a:bodyPr vert="horz" wrap="square" lIns="45720" tIns="45720" rIns="4572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600" b="0" i="0" u="none" strike="noStrike" kern="0" cap="none" spc="0" baseline="0" dirty="0">
              <a:solidFill>
                <a:srgbClr val="000000"/>
              </a:solidFill>
              <a:uFillTx/>
              <a:latin typeface="+mj-lt"/>
            </a:endParaRPr>
          </a:p>
          <a:p>
            <a:pPr marL="285750" marR="0" lvl="0" indent="-285750" defTabSz="914400" rtl="0" fontAlgn="auto" hangingPunct="1">
              <a:lnSpc>
                <a:spcPct val="100000"/>
              </a:lnSpc>
              <a:spcBef>
                <a:spcPts val="0"/>
              </a:spcBef>
              <a:spcAft>
                <a:spcPts val="0"/>
              </a:spcAft>
              <a:buSzPct val="100000"/>
              <a:buFont typeface="Wingdings" pitchFamily="2" charset="2"/>
              <a:buChar char="Ø"/>
              <a:tabLst/>
              <a:defRPr sz="1800" b="0" i="0" u="none" strike="noStrike" kern="0" cap="none" spc="0" baseline="0">
                <a:solidFill>
                  <a:srgbClr val="000000"/>
                </a:solidFill>
                <a:uFillTx/>
              </a:defRPr>
            </a:pPr>
            <a:r>
              <a:rPr lang="fr-FR" sz="1600" kern="0" dirty="0">
                <a:solidFill>
                  <a:srgbClr val="000000"/>
                </a:solidFill>
                <a:latin typeface="+mj-lt"/>
              </a:rPr>
              <a:t>Le « </a:t>
            </a:r>
            <a:r>
              <a:rPr lang="fr-FR" sz="1600" b="1" kern="0" dirty="0" err="1">
                <a:solidFill>
                  <a:srgbClr val="00B050"/>
                </a:solidFill>
                <a:latin typeface="+mj-lt"/>
              </a:rPr>
              <a:t>Greenuim</a:t>
            </a:r>
            <a:r>
              <a:rPr lang="fr-FR" sz="1600" kern="0" dirty="0">
                <a:solidFill>
                  <a:srgbClr val="000000"/>
                </a:solidFill>
                <a:latin typeface="+mj-lt"/>
              </a:rPr>
              <a:t> » se mesure en comparant l’écart de rendement entre deux obligations aux mêmes caractéristiques :</a:t>
            </a:r>
            <a:endParaRPr lang="fr-FR" sz="1600" b="0" i="0" u="none" strike="noStrike" kern="0" cap="none" spc="0" baseline="0" dirty="0">
              <a:solidFill>
                <a:srgbClr val="000000"/>
              </a:solidFill>
              <a:uFillTx/>
              <a:latin typeface="+mj-lt"/>
            </a:endParaRPr>
          </a:p>
        </p:txBody>
      </p:sp>
      <p:grpSp>
        <p:nvGrpSpPr>
          <p:cNvPr id="3" name="Groupe 2">
            <a:extLst>
              <a:ext uri="{FF2B5EF4-FFF2-40B4-BE49-F238E27FC236}">
                <a16:creationId xmlns:a16="http://schemas.microsoft.com/office/drawing/2014/main" id="{C73075F7-1EE1-F9E1-8AC6-947EC9974844}"/>
              </a:ext>
            </a:extLst>
          </p:cNvPr>
          <p:cNvGrpSpPr/>
          <p:nvPr/>
        </p:nvGrpSpPr>
        <p:grpSpPr>
          <a:xfrm>
            <a:off x="2592925" y="2762876"/>
            <a:ext cx="9121931" cy="3712977"/>
            <a:chOff x="3708723" y="2877311"/>
            <a:chExt cx="8082245" cy="2451259"/>
          </a:xfrm>
        </p:grpSpPr>
        <p:pic>
          <p:nvPicPr>
            <p:cNvPr id="4" name="Image 3" descr="Une image contenant texte, intérieur, écran, capture d’écran&#10;&#10;Description générée automatiquement">
              <a:extLst>
                <a:ext uri="{FF2B5EF4-FFF2-40B4-BE49-F238E27FC236}">
                  <a16:creationId xmlns:a16="http://schemas.microsoft.com/office/drawing/2014/main" id="{434CB6EE-EBE7-3B60-F63B-CEB58F697BCD}"/>
                </a:ext>
              </a:extLst>
            </p:cNvPr>
            <p:cNvPicPr>
              <a:picLocks noChangeAspect="1"/>
            </p:cNvPicPr>
            <p:nvPr/>
          </p:nvPicPr>
          <p:blipFill rotWithShape="1">
            <a:blip r:embed="rId2"/>
            <a:srcRect t="36420" r="19635" b="17155"/>
            <a:stretch/>
          </p:blipFill>
          <p:spPr>
            <a:xfrm>
              <a:off x="3708723" y="2877311"/>
              <a:ext cx="8082245" cy="2451259"/>
            </a:xfrm>
            <a:prstGeom prst="rect">
              <a:avLst/>
            </a:prstGeom>
          </p:spPr>
        </p:pic>
        <p:sp>
          <p:nvSpPr>
            <p:cNvPr id="6" name="Rectangle : coins arrondis 5">
              <a:extLst>
                <a:ext uri="{FF2B5EF4-FFF2-40B4-BE49-F238E27FC236}">
                  <a16:creationId xmlns:a16="http://schemas.microsoft.com/office/drawing/2014/main" id="{1EC3B50F-0935-4177-4C47-42084D6CC8E1}"/>
                </a:ext>
              </a:extLst>
            </p:cNvPr>
            <p:cNvSpPr/>
            <p:nvPr/>
          </p:nvSpPr>
          <p:spPr>
            <a:xfrm>
              <a:off x="3765873" y="4130060"/>
              <a:ext cx="6908477" cy="245089"/>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 coins arrondis 6">
              <a:extLst>
                <a:ext uri="{FF2B5EF4-FFF2-40B4-BE49-F238E27FC236}">
                  <a16:creationId xmlns:a16="http://schemas.microsoft.com/office/drawing/2014/main" id="{900319AC-2B3B-11D0-D437-CF7C527966F2}"/>
                </a:ext>
              </a:extLst>
            </p:cNvPr>
            <p:cNvSpPr/>
            <p:nvPr/>
          </p:nvSpPr>
          <p:spPr>
            <a:xfrm>
              <a:off x="3765873" y="4602321"/>
              <a:ext cx="6908477" cy="245089"/>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Espace réservé du pied de page 10">
            <a:extLst>
              <a:ext uri="{FF2B5EF4-FFF2-40B4-BE49-F238E27FC236}">
                <a16:creationId xmlns:a16="http://schemas.microsoft.com/office/drawing/2014/main" id="{FB5BCCFC-5ACC-C16D-5B5E-58ED11112FDF}"/>
              </a:ext>
            </a:extLst>
          </p:cNvPr>
          <p:cNvSpPr>
            <a:spLocks noGrp="1"/>
          </p:cNvSpPr>
          <p:nvPr>
            <p:ph type="ftr" sz="quarter" idx="11"/>
          </p:nvPr>
        </p:nvSpPr>
        <p:spPr>
          <a:xfrm>
            <a:off x="2589212" y="6680091"/>
            <a:ext cx="7619999" cy="365125"/>
          </a:xfrm>
        </p:spPr>
        <p:txBody>
          <a:bodyPr/>
          <a:lstStyle/>
          <a:p>
            <a:r>
              <a:rPr lang="en-GB" dirty="0" err="1"/>
              <a:t>Risque</a:t>
            </a:r>
            <a:r>
              <a:rPr lang="en-GB" dirty="0"/>
              <a:t> de </a:t>
            </a:r>
            <a:r>
              <a:rPr lang="en-GB" dirty="0" err="1"/>
              <a:t>durabilité</a:t>
            </a:r>
            <a:r>
              <a:rPr lang="en-GB" dirty="0"/>
              <a:t> – </a:t>
            </a:r>
            <a:r>
              <a:rPr lang="en-GB" dirty="0" err="1"/>
              <a:t>Projet</a:t>
            </a:r>
            <a:r>
              <a:rPr lang="en-GB" dirty="0"/>
              <a:t> ERM – </a:t>
            </a:r>
            <a:r>
              <a:rPr lang="en-GB" dirty="0" err="1"/>
              <a:t>Décembre</a:t>
            </a:r>
            <a:r>
              <a:rPr lang="en-GB" dirty="0"/>
              <a:t> 2023 – ALEZRA, CHALAH, ABDOU, MAKA</a:t>
            </a:r>
          </a:p>
          <a:p>
            <a:r>
              <a:rPr lang="en-GB" dirty="0"/>
              <a:t>
</a:t>
            </a:r>
          </a:p>
        </p:txBody>
      </p:sp>
    </p:spTree>
    <p:extLst>
      <p:ext uri="{BB962C8B-B14F-4D97-AF65-F5344CB8AC3E}">
        <p14:creationId xmlns:p14="http://schemas.microsoft.com/office/powerpoint/2010/main" val="347815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401806"/>
            <a:ext cx="9362514" cy="1635690"/>
          </a:xfrm>
        </p:spPr>
        <p:txBody>
          <a:bodyPr>
            <a:normAutofit fontScale="90000"/>
          </a:bodyPr>
          <a:lstStyle/>
          <a:p>
            <a:r>
              <a:rPr lang="fr-FR" dirty="0"/>
              <a:t>I. </a:t>
            </a:r>
            <a:r>
              <a:rPr lang="fr-FR" sz="3600" dirty="0"/>
              <a:t>Définition du risque de durabilité</a:t>
            </a:r>
            <a:br>
              <a:rPr lang="fr-FR" sz="3600" dirty="0"/>
            </a:br>
            <a:br>
              <a:rPr lang="fr-FR" dirty="0"/>
            </a:br>
            <a:r>
              <a:rPr lang="fr-FR" sz="2800" dirty="0"/>
              <a:t>B. Un outil pour évaluer les risques associés : Le </a:t>
            </a:r>
            <a:r>
              <a:rPr lang="fr-FR" sz="2800" dirty="0" err="1"/>
              <a:t>Greenuim</a:t>
            </a:r>
            <a:br>
              <a:rPr lang="fr-FR" sz="2800" dirty="0"/>
            </a:br>
            <a:endParaRPr lang="en-GB" dirty="0"/>
          </a:p>
        </p:txBody>
      </p:sp>
      <p:sp>
        <p:nvSpPr>
          <p:cNvPr id="5" name="Espace réservé du numéro de diapositive 4"/>
          <p:cNvSpPr>
            <a:spLocks noGrp="1"/>
          </p:cNvSpPr>
          <p:nvPr>
            <p:ph type="sldNum" sz="quarter" idx="12"/>
          </p:nvPr>
        </p:nvSpPr>
        <p:spPr/>
        <p:txBody>
          <a:bodyPr/>
          <a:lstStyle/>
          <a:p>
            <a:fld id="{235BBE62-BB28-4112-B62D-47F6D42FE7A0}" type="slidenum">
              <a:rPr lang="en-GB" smtClean="0"/>
              <a:t>7</a:t>
            </a:fld>
            <a:endParaRPr lang="en-GB" dirty="0"/>
          </a:p>
        </p:txBody>
      </p:sp>
      <p:sp>
        <p:nvSpPr>
          <p:cNvPr id="9" name="Shape 27">
            <a:extLst>
              <a:ext uri="{FF2B5EF4-FFF2-40B4-BE49-F238E27FC236}">
                <a16:creationId xmlns:a16="http://schemas.microsoft.com/office/drawing/2014/main" id="{67439AD8-9D7E-564C-7A26-1A46A956AF93}"/>
              </a:ext>
            </a:extLst>
          </p:cNvPr>
          <p:cNvSpPr/>
          <p:nvPr/>
        </p:nvSpPr>
        <p:spPr>
          <a:xfrm>
            <a:off x="2279896" y="1931879"/>
            <a:ext cx="9675543" cy="830997"/>
          </a:xfrm>
          <a:prstGeom prst="rect">
            <a:avLst/>
          </a:prstGeom>
          <a:noFill/>
          <a:ln cap="flat">
            <a:noFill/>
            <a:prstDash val="solid"/>
          </a:ln>
        </p:spPr>
        <p:txBody>
          <a:bodyPr vert="horz" wrap="square" lIns="45720" tIns="45720" rIns="4572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600" b="0" i="0" u="none" strike="noStrike" kern="0" cap="none" spc="0" baseline="0">
              <a:solidFill>
                <a:srgbClr val="000000"/>
              </a:solidFill>
              <a:uFillTx/>
            </a:endParaRPr>
          </a:p>
          <a:p>
            <a:pPr marL="285750" indent="-285750" algn="just">
              <a:buSzPct val="100000"/>
              <a:buFont typeface="Wingdings" pitchFamily="2" charset="2"/>
              <a:buChar char="Ø"/>
              <a:defRPr sz="1800" b="0" i="0" u="none" strike="noStrike" kern="0" cap="none" spc="0" baseline="0">
                <a:solidFill>
                  <a:srgbClr val="000000"/>
                </a:solidFill>
                <a:uFillTx/>
              </a:defRPr>
            </a:pPr>
            <a:r>
              <a:rPr lang="fr-FR" sz="1600" kern="0">
                <a:solidFill>
                  <a:srgbClr val="000000"/>
                </a:solidFill>
              </a:rPr>
              <a:t>Il est possible de suivre l’évolution du « </a:t>
            </a:r>
            <a:r>
              <a:rPr lang="fr-FR" sz="1600" b="1" kern="0">
                <a:solidFill>
                  <a:srgbClr val="00B050"/>
                </a:solidFill>
              </a:rPr>
              <a:t>Greenuim</a:t>
            </a:r>
            <a:r>
              <a:rPr lang="fr-FR" sz="1600" kern="0">
                <a:solidFill>
                  <a:srgbClr val="000000"/>
                </a:solidFill>
              </a:rPr>
              <a:t> » dans le temps :</a:t>
            </a:r>
            <a:endParaRPr lang="fr-FR" sz="1600" b="0" i="0" u="none" strike="noStrike" kern="0" cap="none" spc="0" baseline="0">
              <a:solidFill>
                <a:srgbClr val="000000"/>
              </a:solidFill>
              <a:uFillTx/>
            </a:endParaRPr>
          </a:p>
          <a:p>
            <a:pPr marL="285750" marR="0" lvl="0" indent="-285750" algn="just" defTabSz="914400" rtl="0" fontAlgn="auto" hangingPunct="1">
              <a:lnSpc>
                <a:spcPct val="100000"/>
              </a:lnSpc>
              <a:spcBef>
                <a:spcPts val="0"/>
              </a:spcBef>
              <a:spcAft>
                <a:spcPts val="0"/>
              </a:spcAft>
              <a:buSzPct val="100000"/>
              <a:buFont typeface="Wingdings" pitchFamily="2" charset="2"/>
              <a:buChar char="Ø"/>
              <a:tabLst/>
              <a:defRPr sz="1800" b="0" i="0" u="none" strike="noStrike" kern="0" cap="none" spc="0" baseline="0">
                <a:solidFill>
                  <a:srgbClr val="000000"/>
                </a:solidFill>
                <a:uFillTx/>
              </a:defRPr>
            </a:pPr>
            <a:endParaRPr lang="fr-FR" sz="1600" kern="0" dirty="0">
              <a:solidFill>
                <a:srgbClr val="000000"/>
              </a:solidFill>
              <a:latin typeface="+mj-lt"/>
            </a:endParaRPr>
          </a:p>
        </p:txBody>
      </p:sp>
      <p:pic>
        <p:nvPicPr>
          <p:cNvPr id="3" name="Image 2">
            <a:extLst>
              <a:ext uri="{FF2B5EF4-FFF2-40B4-BE49-F238E27FC236}">
                <a16:creationId xmlns:a16="http://schemas.microsoft.com/office/drawing/2014/main" id="{CB32B0C7-D98B-7F52-ED03-1E633ED63A11}"/>
              </a:ext>
            </a:extLst>
          </p:cNvPr>
          <p:cNvPicPr>
            <a:picLocks noChangeAspect="1"/>
          </p:cNvPicPr>
          <p:nvPr/>
        </p:nvPicPr>
        <p:blipFill rotWithShape="1">
          <a:blip r:embed="rId2"/>
          <a:srcRect t="39508" r="20190" b="8323"/>
          <a:stretch/>
        </p:blipFill>
        <p:spPr>
          <a:xfrm>
            <a:off x="2491340" y="2762876"/>
            <a:ext cx="9565683" cy="3282769"/>
          </a:xfrm>
          <a:prstGeom prst="rect">
            <a:avLst/>
          </a:prstGeom>
        </p:spPr>
      </p:pic>
      <p:sp>
        <p:nvSpPr>
          <p:cNvPr id="6" name="Espace réservé du pied de page 5">
            <a:extLst>
              <a:ext uri="{FF2B5EF4-FFF2-40B4-BE49-F238E27FC236}">
                <a16:creationId xmlns:a16="http://schemas.microsoft.com/office/drawing/2014/main" id="{CA699E2F-0406-2AA4-5F41-27DF2FAD08BF}"/>
              </a:ext>
            </a:extLst>
          </p:cNvPr>
          <p:cNvSpPr>
            <a:spLocks noGrp="1"/>
          </p:cNvSpPr>
          <p:nvPr>
            <p:ph type="ftr" sz="quarter" idx="11"/>
          </p:nvPr>
        </p:nvSpPr>
        <p:spPr>
          <a:xfrm>
            <a:off x="2589212" y="6658319"/>
            <a:ext cx="7619999" cy="365125"/>
          </a:xfrm>
        </p:spPr>
        <p:txBody>
          <a:bodyPr/>
          <a:lstStyle/>
          <a:p>
            <a:r>
              <a:rPr lang="en-GB" dirty="0" err="1"/>
              <a:t>Risque</a:t>
            </a:r>
            <a:r>
              <a:rPr lang="en-GB" dirty="0"/>
              <a:t> de </a:t>
            </a:r>
            <a:r>
              <a:rPr lang="en-GB" dirty="0" err="1"/>
              <a:t>durabilité</a:t>
            </a:r>
            <a:r>
              <a:rPr lang="en-GB" dirty="0"/>
              <a:t> – </a:t>
            </a:r>
            <a:r>
              <a:rPr lang="en-GB" dirty="0" err="1"/>
              <a:t>Projet</a:t>
            </a:r>
            <a:r>
              <a:rPr lang="en-GB" dirty="0"/>
              <a:t> ERM – </a:t>
            </a:r>
            <a:r>
              <a:rPr lang="en-GB" dirty="0" err="1"/>
              <a:t>Décembre</a:t>
            </a:r>
            <a:r>
              <a:rPr lang="en-GB" dirty="0"/>
              <a:t> 2023 – ALEZRA, CHALAH, ABDOU, MAKA</a:t>
            </a:r>
          </a:p>
          <a:p>
            <a:r>
              <a:rPr lang="en-GB" dirty="0"/>
              <a:t>
</a:t>
            </a:r>
          </a:p>
        </p:txBody>
      </p:sp>
    </p:spTree>
    <p:extLst>
      <p:ext uri="{BB962C8B-B14F-4D97-AF65-F5344CB8AC3E}">
        <p14:creationId xmlns:p14="http://schemas.microsoft.com/office/powerpoint/2010/main" val="3435923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96979" y="401806"/>
            <a:ext cx="10152919" cy="1635690"/>
          </a:xfrm>
        </p:spPr>
        <p:txBody>
          <a:bodyPr>
            <a:normAutofit fontScale="90000"/>
          </a:bodyPr>
          <a:lstStyle/>
          <a:p>
            <a:r>
              <a:rPr lang="fr-FR" sz="3100" dirty="0"/>
              <a:t>II. Le lien entre les critères ESG et le risque de durabilité</a:t>
            </a:r>
            <a:br>
              <a:rPr lang="fr-FR" sz="3600" dirty="0"/>
            </a:br>
            <a:br>
              <a:rPr lang="fr-FR" dirty="0"/>
            </a:br>
            <a:r>
              <a:rPr lang="fr-FR" sz="2800" dirty="0"/>
              <a:t>A. Présentation des critères ESG</a:t>
            </a:r>
            <a:br>
              <a:rPr lang="fr-FR" sz="2800" dirty="0"/>
            </a:br>
            <a:endParaRPr lang="en-GB" dirty="0"/>
          </a:p>
        </p:txBody>
      </p:sp>
      <p:sp>
        <p:nvSpPr>
          <p:cNvPr id="5" name="Espace réservé du numéro de diapositive 4"/>
          <p:cNvSpPr>
            <a:spLocks noGrp="1"/>
          </p:cNvSpPr>
          <p:nvPr>
            <p:ph type="sldNum" sz="quarter" idx="12"/>
          </p:nvPr>
        </p:nvSpPr>
        <p:spPr/>
        <p:txBody>
          <a:bodyPr/>
          <a:lstStyle/>
          <a:p>
            <a:fld id="{235BBE62-BB28-4112-B62D-47F6D42FE7A0}" type="slidenum">
              <a:rPr lang="en-GB" smtClean="0"/>
              <a:t>8</a:t>
            </a:fld>
            <a:endParaRPr lang="en-GB" dirty="0"/>
          </a:p>
        </p:txBody>
      </p:sp>
      <p:sp>
        <p:nvSpPr>
          <p:cNvPr id="8" name="Espace réservé du contenu 6">
            <a:extLst>
              <a:ext uri="{FF2B5EF4-FFF2-40B4-BE49-F238E27FC236}">
                <a16:creationId xmlns:a16="http://schemas.microsoft.com/office/drawing/2014/main" id="{C5AF7C28-CC2C-1339-1A22-FC74F2000FC2}"/>
              </a:ext>
            </a:extLst>
          </p:cNvPr>
          <p:cNvSpPr>
            <a:spLocks noGrp="1"/>
          </p:cNvSpPr>
          <p:nvPr>
            <p:ph idx="1"/>
          </p:nvPr>
        </p:nvSpPr>
        <p:spPr>
          <a:xfrm>
            <a:off x="531812" y="2077380"/>
            <a:ext cx="11547213" cy="721427"/>
          </a:xfrm>
        </p:spPr>
        <p:txBody>
          <a:bodyPr>
            <a:normAutofit fontScale="55000" lnSpcReduction="20000"/>
          </a:bodyPr>
          <a:lstStyle/>
          <a:p>
            <a:r>
              <a:rPr lang="fr-FR" sz="2900" dirty="0"/>
              <a:t>Depuis plusieurs années, les organismes d’assurance doivent ainsi s’orienter vers des investissements plus durables, respectant des critères d’impacts positifs et mesurables (prise en compte des performances </a:t>
            </a:r>
            <a:r>
              <a:rPr lang="fr-FR" sz="2900" b="1" dirty="0"/>
              <a:t>Environnementales, Sociales et de Gouvernance)</a:t>
            </a:r>
          </a:p>
          <a:p>
            <a:endParaRPr lang="fr-FR" dirty="0"/>
          </a:p>
        </p:txBody>
      </p:sp>
      <p:grpSp>
        <p:nvGrpSpPr>
          <p:cNvPr id="9" name="Groupe 8">
            <a:extLst>
              <a:ext uri="{FF2B5EF4-FFF2-40B4-BE49-F238E27FC236}">
                <a16:creationId xmlns:a16="http://schemas.microsoft.com/office/drawing/2014/main" id="{EFAA9ABC-DCE2-EDF3-97CD-D846C4405530}"/>
              </a:ext>
            </a:extLst>
          </p:cNvPr>
          <p:cNvGrpSpPr/>
          <p:nvPr/>
        </p:nvGrpSpPr>
        <p:grpSpPr>
          <a:xfrm>
            <a:off x="1361515" y="3216927"/>
            <a:ext cx="10981483" cy="3676282"/>
            <a:chOff x="1251576" y="2964988"/>
            <a:chExt cx="10981483" cy="3676282"/>
          </a:xfrm>
        </p:grpSpPr>
        <p:grpSp>
          <p:nvGrpSpPr>
            <p:cNvPr id="10" name="Groupe 9">
              <a:extLst>
                <a:ext uri="{FF2B5EF4-FFF2-40B4-BE49-F238E27FC236}">
                  <a16:creationId xmlns:a16="http://schemas.microsoft.com/office/drawing/2014/main" id="{831341AF-06FF-964B-5EBE-77B46F3D79CF}"/>
                </a:ext>
              </a:extLst>
            </p:cNvPr>
            <p:cNvGrpSpPr>
              <a:grpSpLocks noChangeAspect="1"/>
            </p:cNvGrpSpPr>
            <p:nvPr/>
          </p:nvGrpSpPr>
          <p:grpSpPr>
            <a:xfrm rot="4143088" flipH="1">
              <a:off x="9332212" y="2449035"/>
              <a:ext cx="1468800" cy="2689199"/>
              <a:chOff x="7688117" y="613625"/>
              <a:chExt cx="1466892" cy="2688861"/>
            </a:xfrm>
          </p:grpSpPr>
          <p:sp>
            <p:nvSpPr>
              <p:cNvPr id="33" name="Shape">
                <a:extLst>
                  <a:ext uri="{FF2B5EF4-FFF2-40B4-BE49-F238E27FC236}">
                    <a16:creationId xmlns:a16="http://schemas.microsoft.com/office/drawing/2014/main" id="{8C360C24-FEA4-8669-B899-53B385B2E6E9}"/>
                  </a:ext>
                </a:extLst>
              </p:cNvPr>
              <p:cNvSpPr/>
              <p:nvPr/>
            </p:nvSpPr>
            <p:spPr>
              <a:xfrm rot="14362199">
                <a:off x="7207748" y="1093994"/>
                <a:ext cx="2427630" cy="1466892"/>
              </a:xfrm>
              <a:custGeom>
                <a:avLst/>
                <a:gdLst/>
                <a:ahLst/>
                <a:cxnLst>
                  <a:cxn ang="0">
                    <a:pos x="wd2" y="hd2"/>
                  </a:cxn>
                  <a:cxn ang="5400000">
                    <a:pos x="wd2" y="hd2"/>
                  </a:cxn>
                  <a:cxn ang="10800000">
                    <a:pos x="wd2" y="hd2"/>
                  </a:cxn>
                  <a:cxn ang="16200000">
                    <a:pos x="wd2" y="hd2"/>
                  </a:cxn>
                </a:cxnLst>
                <a:rect l="0" t="0" r="r" b="b"/>
                <a:pathLst>
                  <a:path w="21041" h="20987" extrusionOk="0">
                    <a:moveTo>
                      <a:pt x="3818" y="14165"/>
                    </a:moveTo>
                    <a:cubicBezTo>
                      <a:pt x="5319" y="16582"/>
                      <a:pt x="7120" y="18452"/>
                      <a:pt x="9086" y="19760"/>
                    </a:cubicBezTo>
                    <a:cubicBezTo>
                      <a:pt x="11852" y="21600"/>
                      <a:pt x="15154" y="21380"/>
                      <a:pt x="17704" y="19035"/>
                    </a:cubicBezTo>
                    <a:cubicBezTo>
                      <a:pt x="18331" y="18458"/>
                      <a:pt x="18910" y="17762"/>
                      <a:pt x="19417" y="16939"/>
                    </a:cubicBezTo>
                    <a:cubicBezTo>
                      <a:pt x="21304" y="13878"/>
                      <a:pt x="21600" y="9663"/>
                      <a:pt x="20023" y="6250"/>
                    </a:cubicBezTo>
                    <a:cubicBezTo>
                      <a:pt x="17311" y="381"/>
                      <a:pt x="12858" y="1401"/>
                      <a:pt x="8798" y="3470"/>
                    </a:cubicBezTo>
                    <a:cubicBezTo>
                      <a:pt x="8424" y="3660"/>
                      <a:pt x="8046" y="3807"/>
                      <a:pt x="7668" y="3913"/>
                    </a:cubicBezTo>
                    <a:cubicBezTo>
                      <a:pt x="4758" y="4733"/>
                      <a:pt x="1774" y="3147"/>
                      <a:pt x="0" y="0"/>
                    </a:cubicBezTo>
                    <a:cubicBezTo>
                      <a:pt x="1" y="5005"/>
                      <a:pt x="1254" y="10035"/>
                      <a:pt x="3818" y="14165"/>
                    </a:cubicBezTo>
                    <a:close/>
                  </a:path>
                </a:pathLst>
              </a:custGeom>
              <a:solidFill>
                <a:schemeClr val="accent3">
                  <a:lumMod val="60000"/>
                  <a:lumOff val="40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dirty="0">
                  <a:latin typeface="+mj-lt"/>
                </a:endParaRPr>
              </a:p>
            </p:txBody>
          </p:sp>
          <p:sp>
            <p:nvSpPr>
              <p:cNvPr id="34" name="Shape">
                <a:extLst>
                  <a:ext uri="{FF2B5EF4-FFF2-40B4-BE49-F238E27FC236}">
                    <a16:creationId xmlns:a16="http://schemas.microsoft.com/office/drawing/2014/main" id="{FCA6B68C-9907-EBA0-9373-8FEB8D274487}"/>
                  </a:ext>
                </a:extLst>
              </p:cNvPr>
              <p:cNvSpPr/>
              <p:nvPr/>
            </p:nvSpPr>
            <p:spPr>
              <a:xfrm rot="14362199">
                <a:off x="7804404" y="2590023"/>
                <a:ext cx="800422" cy="624503"/>
              </a:xfrm>
              <a:custGeom>
                <a:avLst/>
                <a:gdLst/>
                <a:ahLst/>
                <a:cxnLst>
                  <a:cxn ang="0">
                    <a:pos x="wd2" y="hd2"/>
                  </a:cxn>
                  <a:cxn ang="5400000">
                    <a:pos x="wd2" y="hd2"/>
                  </a:cxn>
                  <a:cxn ang="10800000">
                    <a:pos x="wd2" y="hd2"/>
                  </a:cxn>
                  <a:cxn ang="16200000">
                    <a:pos x="wd2" y="hd2"/>
                  </a:cxn>
                </a:cxnLst>
                <a:rect l="0" t="0" r="r" b="b"/>
                <a:pathLst>
                  <a:path w="21600" h="19949" extrusionOk="0">
                    <a:moveTo>
                      <a:pt x="21600" y="19435"/>
                    </a:moveTo>
                    <a:cubicBezTo>
                      <a:pt x="18863" y="16287"/>
                      <a:pt x="16505" y="12723"/>
                      <a:pt x="14336" y="9040"/>
                    </a:cubicBezTo>
                    <a:cubicBezTo>
                      <a:pt x="12460" y="5850"/>
                      <a:pt x="10964" y="868"/>
                      <a:pt x="7288" y="100"/>
                    </a:cubicBezTo>
                    <a:cubicBezTo>
                      <a:pt x="5862" y="-198"/>
                      <a:pt x="4506" y="188"/>
                      <a:pt x="3334" y="996"/>
                    </a:cubicBezTo>
                    <a:cubicBezTo>
                      <a:pt x="1370" y="2352"/>
                      <a:pt x="164" y="4817"/>
                      <a:pt x="52" y="7451"/>
                    </a:cubicBezTo>
                    <a:cubicBezTo>
                      <a:pt x="17" y="8320"/>
                      <a:pt x="0" y="9188"/>
                      <a:pt x="0" y="10057"/>
                    </a:cubicBezTo>
                    <a:cubicBezTo>
                      <a:pt x="5001" y="17598"/>
                      <a:pt x="13405" y="21402"/>
                      <a:pt x="21600" y="19435"/>
                    </a:cubicBezTo>
                    <a:close/>
                  </a:path>
                </a:pathLst>
              </a:custGeom>
              <a:solidFill>
                <a:schemeClr val="accent2">
                  <a:lumMod val="50000"/>
                </a:schemeClr>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dirty="0">
                  <a:latin typeface="+mj-lt"/>
                </a:endParaRPr>
              </a:p>
            </p:txBody>
          </p:sp>
        </p:grpSp>
        <p:grpSp>
          <p:nvGrpSpPr>
            <p:cNvPr id="11" name="Groupe 10">
              <a:extLst>
                <a:ext uri="{FF2B5EF4-FFF2-40B4-BE49-F238E27FC236}">
                  <a16:creationId xmlns:a16="http://schemas.microsoft.com/office/drawing/2014/main" id="{74F7EBCE-14A5-BFB6-2E7C-129C29A60751}"/>
                </a:ext>
              </a:extLst>
            </p:cNvPr>
            <p:cNvGrpSpPr/>
            <p:nvPr/>
          </p:nvGrpSpPr>
          <p:grpSpPr>
            <a:xfrm>
              <a:off x="1251576" y="2964988"/>
              <a:ext cx="10981483" cy="3676282"/>
              <a:chOff x="1251576" y="2964988"/>
              <a:chExt cx="10981483" cy="3676282"/>
            </a:xfrm>
          </p:grpSpPr>
          <p:grpSp>
            <p:nvGrpSpPr>
              <p:cNvPr id="12" name="Groupe 11">
                <a:extLst>
                  <a:ext uri="{FF2B5EF4-FFF2-40B4-BE49-F238E27FC236}">
                    <a16:creationId xmlns:a16="http://schemas.microsoft.com/office/drawing/2014/main" id="{85BA89A1-9A14-508B-0396-15036ADE79D0}"/>
                  </a:ext>
                </a:extLst>
              </p:cNvPr>
              <p:cNvGrpSpPr/>
              <p:nvPr/>
            </p:nvGrpSpPr>
            <p:grpSpPr>
              <a:xfrm>
                <a:off x="1251576" y="3013601"/>
                <a:ext cx="3852000" cy="3627669"/>
                <a:chOff x="1458970" y="3136152"/>
                <a:chExt cx="3852000" cy="3627669"/>
              </a:xfrm>
            </p:grpSpPr>
            <p:grpSp>
              <p:nvGrpSpPr>
                <p:cNvPr id="26" name="Groupe 25">
                  <a:extLst>
                    <a:ext uri="{FF2B5EF4-FFF2-40B4-BE49-F238E27FC236}">
                      <a16:creationId xmlns:a16="http://schemas.microsoft.com/office/drawing/2014/main" id="{00FD9320-C979-8D27-D3E6-26A5CF71E1D8}"/>
                    </a:ext>
                  </a:extLst>
                </p:cNvPr>
                <p:cNvGrpSpPr/>
                <p:nvPr/>
              </p:nvGrpSpPr>
              <p:grpSpPr>
                <a:xfrm>
                  <a:off x="1803923" y="3136152"/>
                  <a:ext cx="2428361" cy="1779996"/>
                  <a:chOff x="1846064" y="2972170"/>
                  <a:chExt cx="2428361" cy="1779996"/>
                </a:xfrm>
              </p:grpSpPr>
              <p:grpSp>
                <p:nvGrpSpPr>
                  <p:cNvPr id="28" name="Groupe 27">
                    <a:extLst>
                      <a:ext uri="{FF2B5EF4-FFF2-40B4-BE49-F238E27FC236}">
                        <a16:creationId xmlns:a16="http://schemas.microsoft.com/office/drawing/2014/main" id="{5A419319-E70B-3C29-78E0-84A9B9B92FF6}"/>
                      </a:ext>
                    </a:extLst>
                  </p:cNvPr>
                  <p:cNvGrpSpPr>
                    <a:grpSpLocks noChangeAspect="1"/>
                  </p:cNvGrpSpPr>
                  <p:nvPr/>
                </p:nvGrpSpPr>
                <p:grpSpPr>
                  <a:xfrm rot="8940000">
                    <a:off x="1846064" y="2972170"/>
                    <a:ext cx="2428361" cy="1779996"/>
                    <a:chOff x="7447619" y="-118396"/>
                    <a:chExt cx="3006099" cy="2203477"/>
                  </a:xfrm>
                </p:grpSpPr>
                <p:sp>
                  <p:nvSpPr>
                    <p:cNvPr id="31" name="Shape">
                      <a:extLst>
                        <a:ext uri="{FF2B5EF4-FFF2-40B4-BE49-F238E27FC236}">
                          <a16:creationId xmlns:a16="http://schemas.microsoft.com/office/drawing/2014/main" id="{ECC84D5F-F31F-98C1-9B76-738BC2D7AE74}"/>
                        </a:ext>
                      </a:extLst>
                    </p:cNvPr>
                    <p:cNvSpPr/>
                    <p:nvPr/>
                  </p:nvSpPr>
                  <p:spPr>
                    <a:xfrm>
                      <a:off x="7448524" y="269197"/>
                      <a:ext cx="3005194" cy="1815884"/>
                    </a:xfrm>
                    <a:custGeom>
                      <a:avLst/>
                      <a:gdLst/>
                      <a:ahLst/>
                      <a:cxnLst>
                        <a:cxn ang="0">
                          <a:pos x="wd2" y="hd2"/>
                        </a:cxn>
                        <a:cxn ang="5400000">
                          <a:pos x="wd2" y="hd2"/>
                        </a:cxn>
                        <a:cxn ang="10800000">
                          <a:pos x="wd2" y="hd2"/>
                        </a:cxn>
                        <a:cxn ang="16200000">
                          <a:pos x="wd2" y="hd2"/>
                        </a:cxn>
                      </a:cxnLst>
                      <a:rect l="0" t="0" r="r" b="b"/>
                      <a:pathLst>
                        <a:path w="21041" h="20987" extrusionOk="0">
                          <a:moveTo>
                            <a:pt x="3818" y="14165"/>
                          </a:moveTo>
                          <a:cubicBezTo>
                            <a:pt x="5319" y="16582"/>
                            <a:pt x="7120" y="18452"/>
                            <a:pt x="9086" y="19760"/>
                          </a:cubicBezTo>
                          <a:cubicBezTo>
                            <a:pt x="11852" y="21600"/>
                            <a:pt x="15154" y="21380"/>
                            <a:pt x="17704" y="19035"/>
                          </a:cubicBezTo>
                          <a:cubicBezTo>
                            <a:pt x="18331" y="18458"/>
                            <a:pt x="18910" y="17762"/>
                            <a:pt x="19417" y="16939"/>
                          </a:cubicBezTo>
                          <a:cubicBezTo>
                            <a:pt x="21304" y="13878"/>
                            <a:pt x="21600" y="9663"/>
                            <a:pt x="20023" y="6250"/>
                          </a:cubicBezTo>
                          <a:cubicBezTo>
                            <a:pt x="17311" y="381"/>
                            <a:pt x="12858" y="1401"/>
                            <a:pt x="8798" y="3470"/>
                          </a:cubicBezTo>
                          <a:cubicBezTo>
                            <a:pt x="8424" y="3660"/>
                            <a:pt x="8046" y="3807"/>
                            <a:pt x="7668" y="3913"/>
                          </a:cubicBezTo>
                          <a:cubicBezTo>
                            <a:pt x="4758" y="4733"/>
                            <a:pt x="1774" y="3147"/>
                            <a:pt x="0" y="0"/>
                          </a:cubicBezTo>
                          <a:cubicBezTo>
                            <a:pt x="1" y="5005"/>
                            <a:pt x="1254" y="10035"/>
                            <a:pt x="3818" y="14165"/>
                          </a:cubicBezTo>
                          <a:close/>
                        </a:path>
                      </a:pathLst>
                    </a:custGeom>
                    <a:solidFill>
                      <a:schemeClr val="accent3"/>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dirty="0">
                        <a:latin typeface="+mj-lt"/>
                      </a:endParaRPr>
                    </a:p>
                  </p:txBody>
                </p:sp>
                <p:sp>
                  <p:nvSpPr>
                    <p:cNvPr id="32" name="Shape">
                      <a:extLst>
                        <a:ext uri="{FF2B5EF4-FFF2-40B4-BE49-F238E27FC236}">
                          <a16:creationId xmlns:a16="http://schemas.microsoft.com/office/drawing/2014/main" id="{31D1F92C-B215-851F-6586-BC705E1F5D30}"/>
                        </a:ext>
                      </a:extLst>
                    </p:cNvPr>
                    <p:cNvSpPr/>
                    <p:nvPr/>
                  </p:nvSpPr>
                  <p:spPr>
                    <a:xfrm>
                      <a:off x="7447619" y="-118396"/>
                      <a:ext cx="990853" cy="773079"/>
                    </a:xfrm>
                    <a:custGeom>
                      <a:avLst/>
                      <a:gdLst/>
                      <a:ahLst/>
                      <a:cxnLst>
                        <a:cxn ang="0">
                          <a:pos x="wd2" y="hd2"/>
                        </a:cxn>
                        <a:cxn ang="5400000">
                          <a:pos x="wd2" y="hd2"/>
                        </a:cxn>
                        <a:cxn ang="10800000">
                          <a:pos x="wd2" y="hd2"/>
                        </a:cxn>
                        <a:cxn ang="16200000">
                          <a:pos x="wd2" y="hd2"/>
                        </a:cxn>
                      </a:cxnLst>
                      <a:rect l="0" t="0" r="r" b="b"/>
                      <a:pathLst>
                        <a:path w="21600" h="19949" extrusionOk="0">
                          <a:moveTo>
                            <a:pt x="21600" y="19435"/>
                          </a:moveTo>
                          <a:cubicBezTo>
                            <a:pt x="18863" y="16287"/>
                            <a:pt x="16505" y="12723"/>
                            <a:pt x="14336" y="9040"/>
                          </a:cubicBezTo>
                          <a:cubicBezTo>
                            <a:pt x="12460" y="5850"/>
                            <a:pt x="10964" y="868"/>
                            <a:pt x="7288" y="100"/>
                          </a:cubicBezTo>
                          <a:cubicBezTo>
                            <a:pt x="5862" y="-198"/>
                            <a:pt x="4506" y="188"/>
                            <a:pt x="3334" y="996"/>
                          </a:cubicBezTo>
                          <a:cubicBezTo>
                            <a:pt x="1370" y="2352"/>
                            <a:pt x="164" y="4817"/>
                            <a:pt x="52" y="7451"/>
                          </a:cubicBezTo>
                          <a:cubicBezTo>
                            <a:pt x="17" y="8320"/>
                            <a:pt x="0" y="9188"/>
                            <a:pt x="0" y="10057"/>
                          </a:cubicBezTo>
                          <a:cubicBezTo>
                            <a:pt x="5001" y="17598"/>
                            <a:pt x="13405" y="21402"/>
                            <a:pt x="21600" y="19435"/>
                          </a:cubicBezTo>
                          <a:close/>
                        </a:path>
                      </a:pathLst>
                    </a:custGeom>
                    <a:solidFill>
                      <a:schemeClr val="accent3"/>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dirty="0">
                        <a:latin typeface="+mj-lt"/>
                      </a:endParaRPr>
                    </a:p>
                  </p:txBody>
                </p:sp>
              </p:grpSp>
              <p:sp>
                <p:nvSpPr>
                  <p:cNvPr id="29" name="TextBox 44">
                    <a:extLst>
                      <a:ext uri="{FF2B5EF4-FFF2-40B4-BE49-F238E27FC236}">
                        <a16:creationId xmlns:a16="http://schemas.microsoft.com/office/drawing/2014/main" id="{952EAAF1-AC66-3CFC-91CC-A398681AFBE0}"/>
                      </a:ext>
                    </a:extLst>
                  </p:cNvPr>
                  <p:cNvSpPr txBox="1"/>
                  <p:nvPr/>
                </p:nvSpPr>
                <p:spPr>
                  <a:xfrm>
                    <a:off x="2275594" y="3266063"/>
                    <a:ext cx="1795196" cy="369332"/>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dirty="0">
                        <a:latin typeface="+mj-lt"/>
                      </a:rPr>
                      <a:t>Environnement</a:t>
                    </a:r>
                  </a:p>
                </p:txBody>
              </p:sp>
              <p:pic>
                <p:nvPicPr>
                  <p:cNvPr id="30" name="Graphique 29" descr="Main ouverte avec une plante">
                    <a:extLst>
                      <a:ext uri="{FF2B5EF4-FFF2-40B4-BE49-F238E27FC236}">
                        <a16:creationId xmlns:a16="http://schemas.microsoft.com/office/drawing/2014/main" id="{8FAF77CD-354B-CAB9-6EF5-CA6C0D5EE36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033048" y="3618801"/>
                    <a:ext cx="1181422" cy="757301"/>
                  </a:xfrm>
                  <a:prstGeom prst="rect">
                    <a:avLst/>
                  </a:prstGeom>
                </p:spPr>
              </p:pic>
            </p:grpSp>
            <p:sp>
              <p:nvSpPr>
                <p:cNvPr id="27" name="ZoneTexte 26">
                  <a:extLst>
                    <a:ext uri="{FF2B5EF4-FFF2-40B4-BE49-F238E27FC236}">
                      <a16:creationId xmlns:a16="http://schemas.microsoft.com/office/drawing/2014/main" id="{65C406B1-E97C-1FEE-D512-61E4F838BB7E}"/>
                    </a:ext>
                  </a:extLst>
                </p:cNvPr>
                <p:cNvSpPr txBox="1"/>
                <p:nvPr>
                  <p:custDataLst>
                    <p:tags r:id="rId7"/>
                  </p:custDataLst>
                </p:nvPr>
              </p:nvSpPr>
              <p:spPr>
                <a:xfrm>
                  <a:off x="1458970" y="4947939"/>
                  <a:ext cx="3852000" cy="1815882"/>
                </a:xfrm>
                <a:prstGeom prst="rect">
                  <a:avLst/>
                </a:prstGeom>
              </p:spPr>
              <p:txBody>
                <a:bodyPr vert="horz" lIns="91440" tIns="45720" rIns="91440" bIns="45720" rtlCol="0">
                  <a:noAutofit/>
                </a:bodyPr>
                <a:lstStyle>
                  <a:defPPr>
                    <a:defRPr lang="fr-FR"/>
                  </a:defPPr>
                  <a:lvl1pPr marL="228600" indent="-228600">
                    <a:lnSpc>
                      <a:spcPct val="90000"/>
                    </a:lnSpc>
                    <a:spcBef>
                      <a:spcPts val="1000"/>
                    </a:spcBef>
                    <a:buFontTx/>
                    <a:buBlip>
                      <a:blip r:embed="rId12"/>
                    </a:buBlip>
                    <a:defRPr sz="2800" b="0" i="0" u="none" strike="noStrike">
                      <a:solidFill>
                        <a:srgbClr val="000000"/>
                      </a:solidFill>
                      <a:effectLst/>
                      <a:latin typeface="Calibri" panose="020F0502020204030204" pitchFamily="34" charset="0"/>
                    </a:defRPr>
                  </a:lvl1pPr>
                  <a:lvl2pPr marL="685800" lvl="1" indent="-228600">
                    <a:lnSpc>
                      <a:spcPct val="90000"/>
                    </a:lnSpc>
                    <a:spcBef>
                      <a:spcPts val="500"/>
                    </a:spcBef>
                    <a:buFontTx/>
                    <a:buBlip>
                      <a:blip r:embed="rId12"/>
                    </a:buBlip>
                    <a:defRPr sz="2400"/>
                  </a:lvl2pPr>
                  <a:lvl3pPr marL="1143000" indent="-228600">
                    <a:lnSpc>
                      <a:spcPct val="90000"/>
                    </a:lnSpc>
                    <a:spcBef>
                      <a:spcPts val="500"/>
                    </a:spcBef>
                    <a:buFontTx/>
                    <a:buBlip>
                      <a:blip r:embed="rId12"/>
                    </a:buBlip>
                    <a:defRPr sz="2000"/>
                  </a:lvl3pPr>
                  <a:lvl4pPr marL="1600200" indent="-228600">
                    <a:lnSpc>
                      <a:spcPct val="90000"/>
                    </a:lnSpc>
                    <a:spcBef>
                      <a:spcPts val="500"/>
                    </a:spcBef>
                    <a:buFontTx/>
                    <a:buBlip>
                      <a:blip r:embed="rId12"/>
                    </a:buBlip>
                  </a:lvl4pPr>
                  <a:lvl5pPr marL="2057400" indent="-228600">
                    <a:lnSpc>
                      <a:spcPct val="90000"/>
                    </a:lnSpc>
                    <a:spcBef>
                      <a:spcPts val="500"/>
                    </a:spcBef>
                    <a:buFontTx/>
                    <a:buBlip>
                      <a:blip r:embed="rId12"/>
                    </a:buBlip>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Font typeface="Wingdings" panose="05000000000000000000" pitchFamily="2" charset="2"/>
                    <a:buChar char="§"/>
                  </a:pPr>
                  <a:r>
                    <a:rPr lang="fr-FR" sz="1200" dirty="0">
                      <a:latin typeface="+mj-lt"/>
                    </a:rPr>
                    <a:t>Réduction des émissions de gaz à effet de serre directes</a:t>
                  </a:r>
                </a:p>
                <a:p>
                  <a:pPr>
                    <a:buFont typeface="Wingdings" panose="05000000000000000000" pitchFamily="2" charset="2"/>
                    <a:buChar char="§"/>
                  </a:pPr>
                  <a:r>
                    <a:rPr lang="fr-FR" sz="1200" dirty="0">
                      <a:latin typeface="+mj-lt"/>
                    </a:rPr>
                    <a:t>Préservation des ressources naturelles</a:t>
                  </a:r>
                </a:p>
                <a:p>
                  <a:pPr>
                    <a:buFont typeface="Wingdings" panose="05000000000000000000" pitchFamily="2" charset="2"/>
                    <a:buChar char="§"/>
                  </a:pPr>
                  <a:r>
                    <a:rPr lang="fr-FR" sz="1200" dirty="0">
                      <a:latin typeface="+mj-lt"/>
                    </a:rPr>
                    <a:t>Préservation de la biodiversité</a:t>
                  </a:r>
                </a:p>
                <a:p>
                  <a:pPr>
                    <a:buFont typeface="Wingdings" panose="05000000000000000000" pitchFamily="2" charset="2"/>
                    <a:buChar char="§"/>
                  </a:pPr>
                  <a:r>
                    <a:rPr lang="fr-FR" sz="1200" dirty="0">
                      <a:latin typeface="+mj-lt"/>
                    </a:rPr>
                    <a:t>Gestion des déchets</a:t>
                  </a:r>
                </a:p>
              </p:txBody>
            </p:sp>
          </p:grpSp>
          <p:grpSp>
            <p:nvGrpSpPr>
              <p:cNvPr id="13" name="Groupe 12">
                <a:extLst>
                  <a:ext uri="{FF2B5EF4-FFF2-40B4-BE49-F238E27FC236}">
                    <a16:creationId xmlns:a16="http://schemas.microsoft.com/office/drawing/2014/main" id="{9916321A-0156-E4AC-3B26-70E5AD8FD3A2}"/>
                  </a:ext>
                </a:extLst>
              </p:cNvPr>
              <p:cNvGrpSpPr/>
              <p:nvPr/>
            </p:nvGrpSpPr>
            <p:grpSpPr>
              <a:xfrm>
                <a:off x="4754143" y="2964988"/>
                <a:ext cx="3852000" cy="3358041"/>
                <a:chOff x="5207883" y="3087539"/>
                <a:chExt cx="3852000" cy="3358041"/>
              </a:xfrm>
            </p:grpSpPr>
            <p:grpSp>
              <p:nvGrpSpPr>
                <p:cNvPr id="19" name="Groupe 18">
                  <a:extLst>
                    <a:ext uri="{FF2B5EF4-FFF2-40B4-BE49-F238E27FC236}">
                      <a16:creationId xmlns:a16="http://schemas.microsoft.com/office/drawing/2014/main" id="{A8CC142D-10B9-BCDA-5827-FF43C0FA9688}"/>
                    </a:ext>
                  </a:extLst>
                </p:cNvPr>
                <p:cNvGrpSpPr/>
                <p:nvPr/>
              </p:nvGrpSpPr>
              <p:grpSpPr>
                <a:xfrm>
                  <a:off x="5732550" y="3087539"/>
                  <a:ext cx="2428362" cy="1779994"/>
                  <a:chOff x="4906323" y="3195596"/>
                  <a:chExt cx="2428362" cy="1779994"/>
                </a:xfrm>
              </p:grpSpPr>
              <p:grpSp>
                <p:nvGrpSpPr>
                  <p:cNvPr id="21" name="Groupe 20">
                    <a:extLst>
                      <a:ext uri="{FF2B5EF4-FFF2-40B4-BE49-F238E27FC236}">
                        <a16:creationId xmlns:a16="http://schemas.microsoft.com/office/drawing/2014/main" id="{E7A2CCDB-6895-1AB9-DF17-E47A5B8BD9A5}"/>
                      </a:ext>
                    </a:extLst>
                  </p:cNvPr>
                  <p:cNvGrpSpPr>
                    <a:grpSpLocks noChangeAspect="1"/>
                  </p:cNvGrpSpPr>
                  <p:nvPr/>
                </p:nvGrpSpPr>
                <p:grpSpPr>
                  <a:xfrm>
                    <a:off x="4906323" y="3195596"/>
                    <a:ext cx="2428362" cy="1779994"/>
                    <a:chOff x="4721773" y="2921235"/>
                    <a:chExt cx="3006102" cy="2203475"/>
                  </a:xfrm>
                </p:grpSpPr>
                <p:sp>
                  <p:nvSpPr>
                    <p:cNvPr id="24" name="Shape">
                      <a:extLst>
                        <a:ext uri="{FF2B5EF4-FFF2-40B4-BE49-F238E27FC236}">
                          <a16:creationId xmlns:a16="http://schemas.microsoft.com/office/drawing/2014/main" id="{72DB7CC4-D8B8-65FB-98BF-D7F6D09B997B}"/>
                        </a:ext>
                      </a:extLst>
                    </p:cNvPr>
                    <p:cNvSpPr/>
                    <p:nvPr/>
                  </p:nvSpPr>
                  <p:spPr>
                    <a:xfrm>
                      <a:off x="4722681" y="3308829"/>
                      <a:ext cx="3005194" cy="1815881"/>
                    </a:xfrm>
                    <a:custGeom>
                      <a:avLst/>
                      <a:gdLst/>
                      <a:ahLst/>
                      <a:cxnLst>
                        <a:cxn ang="0">
                          <a:pos x="wd2" y="hd2"/>
                        </a:cxn>
                        <a:cxn ang="5400000">
                          <a:pos x="wd2" y="hd2"/>
                        </a:cxn>
                        <a:cxn ang="10800000">
                          <a:pos x="wd2" y="hd2"/>
                        </a:cxn>
                        <a:cxn ang="16200000">
                          <a:pos x="wd2" y="hd2"/>
                        </a:cxn>
                      </a:cxnLst>
                      <a:rect l="0" t="0" r="r" b="b"/>
                      <a:pathLst>
                        <a:path w="21041" h="20987" extrusionOk="0">
                          <a:moveTo>
                            <a:pt x="3818" y="14165"/>
                          </a:moveTo>
                          <a:cubicBezTo>
                            <a:pt x="5319" y="16582"/>
                            <a:pt x="7120" y="18452"/>
                            <a:pt x="9086" y="19760"/>
                          </a:cubicBezTo>
                          <a:cubicBezTo>
                            <a:pt x="11852" y="21600"/>
                            <a:pt x="15154" y="21380"/>
                            <a:pt x="17704" y="19035"/>
                          </a:cubicBezTo>
                          <a:cubicBezTo>
                            <a:pt x="18331" y="18458"/>
                            <a:pt x="18910" y="17762"/>
                            <a:pt x="19417" y="16939"/>
                          </a:cubicBezTo>
                          <a:cubicBezTo>
                            <a:pt x="21304" y="13878"/>
                            <a:pt x="21600" y="9663"/>
                            <a:pt x="20023" y="6250"/>
                          </a:cubicBezTo>
                          <a:cubicBezTo>
                            <a:pt x="17311" y="381"/>
                            <a:pt x="12858" y="1401"/>
                            <a:pt x="8798" y="3470"/>
                          </a:cubicBezTo>
                          <a:cubicBezTo>
                            <a:pt x="8424" y="3660"/>
                            <a:pt x="8046" y="3807"/>
                            <a:pt x="7668" y="3913"/>
                          </a:cubicBezTo>
                          <a:cubicBezTo>
                            <a:pt x="4758" y="4733"/>
                            <a:pt x="1774" y="3147"/>
                            <a:pt x="0" y="0"/>
                          </a:cubicBezTo>
                          <a:cubicBezTo>
                            <a:pt x="1" y="5005"/>
                            <a:pt x="1254" y="10035"/>
                            <a:pt x="3818" y="14165"/>
                          </a:cubicBezTo>
                          <a:close/>
                        </a:path>
                      </a:pathLst>
                    </a:custGeom>
                    <a:solidFill>
                      <a:schemeClr val="accent2"/>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dirty="0">
                        <a:latin typeface="+mj-lt"/>
                      </a:endParaRPr>
                    </a:p>
                  </p:txBody>
                </p:sp>
                <p:sp>
                  <p:nvSpPr>
                    <p:cNvPr id="25" name="Shape">
                      <a:extLst>
                        <a:ext uri="{FF2B5EF4-FFF2-40B4-BE49-F238E27FC236}">
                          <a16:creationId xmlns:a16="http://schemas.microsoft.com/office/drawing/2014/main" id="{47A85A0C-68CB-3752-7F90-AF7BB89B9DEF}"/>
                        </a:ext>
                      </a:extLst>
                    </p:cNvPr>
                    <p:cNvSpPr/>
                    <p:nvPr/>
                  </p:nvSpPr>
                  <p:spPr>
                    <a:xfrm>
                      <a:off x="4721773" y="2921235"/>
                      <a:ext cx="990853" cy="773079"/>
                    </a:xfrm>
                    <a:custGeom>
                      <a:avLst/>
                      <a:gdLst/>
                      <a:ahLst/>
                      <a:cxnLst>
                        <a:cxn ang="0">
                          <a:pos x="wd2" y="hd2"/>
                        </a:cxn>
                        <a:cxn ang="5400000">
                          <a:pos x="wd2" y="hd2"/>
                        </a:cxn>
                        <a:cxn ang="10800000">
                          <a:pos x="wd2" y="hd2"/>
                        </a:cxn>
                        <a:cxn ang="16200000">
                          <a:pos x="wd2" y="hd2"/>
                        </a:cxn>
                      </a:cxnLst>
                      <a:rect l="0" t="0" r="r" b="b"/>
                      <a:pathLst>
                        <a:path w="21600" h="19949" extrusionOk="0">
                          <a:moveTo>
                            <a:pt x="21600" y="19435"/>
                          </a:moveTo>
                          <a:cubicBezTo>
                            <a:pt x="18863" y="16287"/>
                            <a:pt x="16505" y="12723"/>
                            <a:pt x="14336" y="9040"/>
                          </a:cubicBezTo>
                          <a:cubicBezTo>
                            <a:pt x="12460" y="5850"/>
                            <a:pt x="10964" y="868"/>
                            <a:pt x="7288" y="100"/>
                          </a:cubicBezTo>
                          <a:cubicBezTo>
                            <a:pt x="5862" y="-198"/>
                            <a:pt x="4506" y="188"/>
                            <a:pt x="3334" y="996"/>
                          </a:cubicBezTo>
                          <a:cubicBezTo>
                            <a:pt x="1370" y="2352"/>
                            <a:pt x="164" y="4817"/>
                            <a:pt x="52" y="7451"/>
                          </a:cubicBezTo>
                          <a:cubicBezTo>
                            <a:pt x="17" y="8320"/>
                            <a:pt x="0" y="9188"/>
                            <a:pt x="0" y="10057"/>
                          </a:cubicBezTo>
                          <a:cubicBezTo>
                            <a:pt x="5001" y="17598"/>
                            <a:pt x="13405" y="21402"/>
                            <a:pt x="21600" y="19435"/>
                          </a:cubicBezTo>
                          <a:close/>
                        </a:path>
                      </a:pathLst>
                    </a:custGeom>
                    <a:solidFill>
                      <a:schemeClr val="accent2"/>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2250" dirty="0">
                        <a:latin typeface="+mj-lt"/>
                      </a:endParaRPr>
                    </a:p>
                  </p:txBody>
                </p:sp>
              </p:grpSp>
              <p:pic>
                <p:nvPicPr>
                  <p:cNvPr id="22" name="Graphique 21" descr="Connexions">
                    <a:extLst>
                      <a:ext uri="{FF2B5EF4-FFF2-40B4-BE49-F238E27FC236}">
                        <a16:creationId xmlns:a16="http://schemas.microsoft.com/office/drawing/2014/main" id="{C759DA95-E5E3-9EB6-A4BC-2A87FC4BCD08}"/>
                      </a:ext>
                    </a:extLst>
                  </p:cNvPr>
                  <p:cNvPicPr>
                    <a:picLocks noChangeAspect="1"/>
                  </p:cNvPicPr>
                  <p:nvPr>
                    <p:custDataLst>
                      <p:tags r:id="rId5"/>
                    </p:custDataLst>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43280" y="3977537"/>
                    <a:ext cx="914400" cy="914400"/>
                  </a:xfrm>
                  <a:prstGeom prst="rect">
                    <a:avLst/>
                  </a:prstGeom>
                </p:spPr>
              </p:pic>
              <p:sp>
                <p:nvSpPr>
                  <p:cNvPr id="23" name="TextBox 45">
                    <a:extLst>
                      <a:ext uri="{FF2B5EF4-FFF2-40B4-BE49-F238E27FC236}">
                        <a16:creationId xmlns:a16="http://schemas.microsoft.com/office/drawing/2014/main" id="{92B0B157-4D29-115E-FD06-4FFB915EEA49}"/>
                      </a:ext>
                    </a:extLst>
                  </p:cNvPr>
                  <p:cNvSpPr txBox="1"/>
                  <p:nvPr>
                    <p:custDataLst>
                      <p:tags r:id="rId6"/>
                    </p:custDataLst>
                  </p:nvPr>
                </p:nvSpPr>
                <p:spPr>
                  <a:xfrm>
                    <a:off x="5226117" y="3837671"/>
                    <a:ext cx="1476000" cy="369332"/>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latin typeface="+mj-lt"/>
                      </a:rPr>
                      <a:t>Social</a:t>
                    </a:r>
                  </a:p>
                </p:txBody>
              </p:sp>
            </p:grpSp>
            <p:sp>
              <p:nvSpPr>
                <p:cNvPr id="20" name="ZoneTexte 19">
                  <a:extLst>
                    <a:ext uri="{FF2B5EF4-FFF2-40B4-BE49-F238E27FC236}">
                      <a16:creationId xmlns:a16="http://schemas.microsoft.com/office/drawing/2014/main" id="{2481FC58-4F74-721C-161E-BEB130A233C2}"/>
                    </a:ext>
                  </a:extLst>
                </p:cNvPr>
                <p:cNvSpPr txBox="1"/>
                <p:nvPr>
                  <p:custDataLst>
                    <p:tags r:id="rId4"/>
                  </p:custDataLst>
                </p:nvPr>
              </p:nvSpPr>
              <p:spPr>
                <a:xfrm>
                  <a:off x="5207883" y="4947939"/>
                  <a:ext cx="3852000" cy="1497641"/>
                </a:xfrm>
                <a:prstGeom prst="rect">
                  <a:avLst/>
                </a:prstGeom>
              </p:spPr>
              <p:txBody>
                <a:bodyPr vert="horz" lIns="91440" tIns="45720" rIns="91440" bIns="45720" rtlCol="0">
                  <a:noAutofit/>
                </a:bodyPr>
                <a:lstStyle>
                  <a:lvl1pPr marL="228600" indent="-228600">
                    <a:lnSpc>
                      <a:spcPct val="90000"/>
                    </a:lnSpc>
                    <a:spcBef>
                      <a:spcPts val="1000"/>
                    </a:spcBef>
                    <a:buFontTx/>
                    <a:buBlip>
                      <a:blip r:embed="rId12"/>
                    </a:buBlip>
                    <a:defRPr sz="2800" b="0" i="0" u="none" strike="noStrike">
                      <a:solidFill>
                        <a:srgbClr val="000000"/>
                      </a:solidFill>
                      <a:effectLst/>
                      <a:latin typeface="Calibri" panose="020F0502020204030204" pitchFamily="34" charset="0"/>
                    </a:defRPr>
                  </a:lvl1pPr>
                  <a:lvl2pPr marL="685800" indent="-228600">
                    <a:lnSpc>
                      <a:spcPct val="90000"/>
                    </a:lnSpc>
                    <a:spcBef>
                      <a:spcPts val="500"/>
                    </a:spcBef>
                    <a:buFontTx/>
                    <a:buBlip>
                      <a:blip r:embed="rId12"/>
                    </a:buBlip>
                    <a:defRPr sz="2400"/>
                  </a:lvl2pPr>
                  <a:lvl3pPr marL="1143000" indent="-228600">
                    <a:lnSpc>
                      <a:spcPct val="90000"/>
                    </a:lnSpc>
                    <a:spcBef>
                      <a:spcPts val="500"/>
                    </a:spcBef>
                    <a:buFontTx/>
                    <a:buBlip>
                      <a:blip r:embed="rId12"/>
                    </a:buBlip>
                    <a:defRPr sz="2000"/>
                  </a:lvl3pPr>
                  <a:lvl4pPr marL="1600200" indent="-228600">
                    <a:lnSpc>
                      <a:spcPct val="90000"/>
                    </a:lnSpc>
                    <a:spcBef>
                      <a:spcPts val="500"/>
                    </a:spcBef>
                    <a:buFontTx/>
                    <a:buBlip>
                      <a:blip r:embed="rId12"/>
                    </a:buBlip>
                  </a:lvl4pPr>
                  <a:lvl5pPr marL="2057400" indent="-228600">
                    <a:lnSpc>
                      <a:spcPct val="90000"/>
                    </a:lnSpc>
                    <a:spcBef>
                      <a:spcPts val="500"/>
                    </a:spcBef>
                    <a:buFontTx/>
                    <a:buBlip>
                      <a:blip r:embed="rId12"/>
                    </a:buBlip>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Font typeface="Wingdings" panose="05000000000000000000" pitchFamily="2" charset="2"/>
                    <a:buChar char="§"/>
                  </a:pPr>
                  <a:r>
                    <a:rPr lang="fr-FR" sz="1100" dirty="0">
                      <a:latin typeface="+mj-lt"/>
                    </a:rPr>
                    <a:t>Bien-être et formation des salariés</a:t>
                  </a:r>
                </a:p>
                <a:p>
                  <a:pPr>
                    <a:buFont typeface="Wingdings" panose="05000000000000000000" pitchFamily="2" charset="2"/>
                    <a:buChar char="§"/>
                  </a:pPr>
                  <a:r>
                    <a:rPr lang="fr-FR" sz="1100" dirty="0">
                      <a:latin typeface="+mj-lt"/>
                    </a:rPr>
                    <a:t>Amélioration des relations clients, et des relations fournisseurs</a:t>
                  </a:r>
                </a:p>
                <a:p>
                  <a:pPr>
                    <a:buFont typeface="Wingdings" panose="05000000000000000000" pitchFamily="2" charset="2"/>
                    <a:buChar char="§"/>
                  </a:pPr>
                  <a:r>
                    <a:rPr lang="fr-FR" sz="1100" dirty="0">
                      <a:latin typeface="+mj-lt"/>
                    </a:rPr>
                    <a:t>Préservation et amélioration du dialogue social</a:t>
                  </a:r>
                </a:p>
              </p:txBody>
            </p:sp>
          </p:grpSp>
          <p:grpSp>
            <p:nvGrpSpPr>
              <p:cNvPr id="14" name="Groupe 13">
                <a:extLst>
                  <a:ext uri="{FF2B5EF4-FFF2-40B4-BE49-F238E27FC236}">
                    <a16:creationId xmlns:a16="http://schemas.microsoft.com/office/drawing/2014/main" id="{FF76FA90-5EBF-24E0-2A09-3FC6EA621B3C}"/>
                  </a:ext>
                </a:extLst>
              </p:cNvPr>
              <p:cNvGrpSpPr/>
              <p:nvPr/>
            </p:nvGrpSpPr>
            <p:grpSpPr>
              <a:xfrm>
                <a:off x="8381059" y="3266865"/>
                <a:ext cx="3852000" cy="3056164"/>
                <a:chOff x="8588453" y="3389416"/>
                <a:chExt cx="3852000" cy="3056164"/>
              </a:xfrm>
            </p:grpSpPr>
            <p:grpSp>
              <p:nvGrpSpPr>
                <p:cNvPr id="15" name="Groupe 14">
                  <a:extLst>
                    <a:ext uri="{FF2B5EF4-FFF2-40B4-BE49-F238E27FC236}">
                      <a16:creationId xmlns:a16="http://schemas.microsoft.com/office/drawing/2014/main" id="{97821700-FECF-0AB5-C1FF-C4BEE1EAF856}"/>
                    </a:ext>
                  </a:extLst>
                </p:cNvPr>
                <p:cNvGrpSpPr/>
                <p:nvPr/>
              </p:nvGrpSpPr>
              <p:grpSpPr>
                <a:xfrm>
                  <a:off x="9658002" y="3389416"/>
                  <a:ext cx="1797637" cy="1062965"/>
                  <a:chOff x="8449082" y="3266523"/>
                  <a:chExt cx="1797637" cy="1062965"/>
                </a:xfrm>
              </p:grpSpPr>
              <p:pic>
                <p:nvPicPr>
                  <p:cNvPr id="17" name="Graphique 16" descr="Gestion">
                    <a:extLst>
                      <a:ext uri="{FF2B5EF4-FFF2-40B4-BE49-F238E27FC236}">
                        <a16:creationId xmlns:a16="http://schemas.microsoft.com/office/drawing/2014/main" id="{14C4599E-D0DD-036C-03ED-BA790D09FC94}"/>
                      </a:ext>
                    </a:extLst>
                  </p:cNvPr>
                  <p:cNvPicPr>
                    <a:picLocks noChangeAspect="1"/>
                  </p:cNvPicPr>
                  <p:nvPr>
                    <p:custDataLst>
                      <p:tags r:id="rId2"/>
                    </p:custDataLst>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305403" y="3558667"/>
                    <a:ext cx="791208" cy="770821"/>
                  </a:xfrm>
                  <a:prstGeom prst="rect">
                    <a:avLst/>
                  </a:prstGeom>
                </p:spPr>
              </p:pic>
              <p:sp>
                <p:nvSpPr>
                  <p:cNvPr id="18" name="TextBox 43">
                    <a:extLst>
                      <a:ext uri="{FF2B5EF4-FFF2-40B4-BE49-F238E27FC236}">
                        <a16:creationId xmlns:a16="http://schemas.microsoft.com/office/drawing/2014/main" id="{F69AC494-3C05-57BC-9EF9-8CDCC197396D}"/>
                      </a:ext>
                    </a:extLst>
                  </p:cNvPr>
                  <p:cNvSpPr txBox="1"/>
                  <p:nvPr>
                    <p:custDataLst>
                      <p:tags r:id="rId3"/>
                    </p:custDataLst>
                  </p:nvPr>
                </p:nvSpPr>
                <p:spPr>
                  <a:xfrm>
                    <a:off x="8449082" y="3266523"/>
                    <a:ext cx="1797637" cy="369332"/>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dirty="0">
                        <a:latin typeface="+mj-lt"/>
                      </a:rPr>
                      <a:t>Gouvernance</a:t>
                    </a:r>
                  </a:p>
                </p:txBody>
              </p:sp>
            </p:grpSp>
            <p:sp>
              <p:nvSpPr>
                <p:cNvPr id="16" name="ZoneTexte 15">
                  <a:extLst>
                    <a:ext uri="{FF2B5EF4-FFF2-40B4-BE49-F238E27FC236}">
                      <a16:creationId xmlns:a16="http://schemas.microsoft.com/office/drawing/2014/main" id="{9283D625-D2F0-2215-4565-D14628B289E9}"/>
                    </a:ext>
                  </a:extLst>
                </p:cNvPr>
                <p:cNvSpPr txBox="1"/>
                <p:nvPr>
                  <p:custDataLst>
                    <p:tags r:id="rId1"/>
                  </p:custDataLst>
                </p:nvPr>
              </p:nvSpPr>
              <p:spPr>
                <a:xfrm>
                  <a:off x="8588453" y="4947939"/>
                  <a:ext cx="3852000" cy="1497641"/>
                </a:xfrm>
                <a:prstGeom prst="rect">
                  <a:avLst/>
                </a:prstGeom>
              </p:spPr>
              <p:txBody>
                <a:bodyPr vert="horz" lIns="91440" tIns="45720" rIns="91440" bIns="45720" rtlCol="0">
                  <a:noAutofit/>
                </a:bodyPr>
                <a:lstStyle>
                  <a:lvl1pPr marL="228600" indent="-228600">
                    <a:lnSpc>
                      <a:spcPct val="90000"/>
                    </a:lnSpc>
                    <a:spcBef>
                      <a:spcPts val="1000"/>
                    </a:spcBef>
                    <a:buFontTx/>
                    <a:buBlip>
                      <a:blip r:embed="rId12"/>
                    </a:buBlip>
                    <a:defRPr sz="2800" b="0" i="0" u="none" strike="noStrike">
                      <a:solidFill>
                        <a:srgbClr val="000000"/>
                      </a:solidFill>
                      <a:effectLst/>
                      <a:latin typeface="Calibri" panose="020F0502020204030204" pitchFamily="34" charset="0"/>
                    </a:defRPr>
                  </a:lvl1pPr>
                  <a:lvl2pPr marL="685800" indent="-228600">
                    <a:lnSpc>
                      <a:spcPct val="90000"/>
                    </a:lnSpc>
                    <a:spcBef>
                      <a:spcPts val="500"/>
                    </a:spcBef>
                    <a:buFontTx/>
                    <a:buBlip>
                      <a:blip r:embed="rId12"/>
                    </a:buBlip>
                    <a:defRPr sz="2400"/>
                  </a:lvl2pPr>
                  <a:lvl3pPr marL="1143000" indent="-228600">
                    <a:lnSpc>
                      <a:spcPct val="90000"/>
                    </a:lnSpc>
                    <a:spcBef>
                      <a:spcPts val="500"/>
                    </a:spcBef>
                    <a:buFontTx/>
                    <a:buBlip>
                      <a:blip r:embed="rId12"/>
                    </a:buBlip>
                    <a:defRPr sz="2000"/>
                  </a:lvl3pPr>
                  <a:lvl4pPr marL="1600200" indent="-228600">
                    <a:lnSpc>
                      <a:spcPct val="90000"/>
                    </a:lnSpc>
                    <a:spcBef>
                      <a:spcPts val="500"/>
                    </a:spcBef>
                    <a:buFontTx/>
                    <a:buBlip>
                      <a:blip r:embed="rId12"/>
                    </a:buBlip>
                  </a:lvl4pPr>
                  <a:lvl5pPr marL="2057400" indent="-228600">
                    <a:lnSpc>
                      <a:spcPct val="90000"/>
                    </a:lnSpc>
                    <a:spcBef>
                      <a:spcPts val="500"/>
                    </a:spcBef>
                    <a:buFontTx/>
                    <a:buBlip>
                      <a:blip r:embed="rId12"/>
                    </a:buBlip>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Font typeface="Wingdings" panose="05000000000000000000" pitchFamily="2" charset="2"/>
                    <a:buChar char="§"/>
                  </a:pPr>
                  <a:r>
                    <a:rPr lang="fr-FR" sz="1100" dirty="0">
                      <a:latin typeface="+mj-lt"/>
                    </a:rPr>
                    <a:t>Indépendance des membres du conseil d’administration</a:t>
                  </a:r>
                </a:p>
                <a:p>
                  <a:pPr>
                    <a:buFont typeface="Wingdings" panose="05000000000000000000" pitchFamily="2" charset="2"/>
                    <a:buChar char="§"/>
                  </a:pPr>
                  <a:r>
                    <a:rPr lang="fr-FR" sz="1100" dirty="0">
                      <a:latin typeface="+mj-lt"/>
                    </a:rPr>
                    <a:t>Contrôle et transparence de la rémunération des dirigeants</a:t>
                  </a:r>
                </a:p>
              </p:txBody>
            </p:sp>
          </p:grpSp>
        </p:grpSp>
      </p:grpSp>
      <p:sp>
        <p:nvSpPr>
          <p:cNvPr id="42" name="Espace réservé du pied de page 41">
            <a:extLst>
              <a:ext uri="{FF2B5EF4-FFF2-40B4-BE49-F238E27FC236}">
                <a16:creationId xmlns:a16="http://schemas.microsoft.com/office/drawing/2014/main" id="{5C9FC58E-8862-A189-24FC-9100E285233A}"/>
              </a:ext>
            </a:extLst>
          </p:cNvPr>
          <p:cNvSpPr>
            <a:spLocks noGrp="1"/>
          </p:cNvSpPr>
          <p:nvPr>
            <p:ph type="ftr" sz="quarter" idx="11"/>
          </p:nvPr>
        </p:nvSpPr>
        <p:spPr>
          <a:xfrm>
            <a:off x="2589212" y="6658320"/>
            <a:ext cx="7619999" cy="365125"/>
          </a:xfrm>
        </p:spPr>
        <p:txBody>
          <a:bodyPr/>
          <a:lstStyle/>
          <a:p>
            <a:r>
              <a:rPr lang="en-GB" dirty="0" err="1"/>
              <a:t>Risque</a:t>
            </a:r>
            <a:r>
              <a:rPr lang="en-GB" dirty="0"/>
              <a:t> de </a:t>
            </a:r>
            <a:r>
              <a:rPr lang="en-GB" dirty="0" err="1"/>
              <a:t>durabilité</a:t>
            </a:r>
            <a:r>
              <a:rPr lang="en-GB" dirty="0"/>
              <a:t> – </a:t>
            </a:r>
            <a:r>
              <a:rPr lang="en-GB" dirty="0" err="1"/>
              <a:t>Projet</a:t>
            </a:r>
            <a:r>
              <a:rPr lang="en-GB" dirty="0"/>
              <a:t> ERM – </a:t>
            </a:r>
            <a:r>
              <a:rPr lang="en-GB" dirty="0" err="1"/>
              <a:t>Décembre</a:t>
            </a:r>
            <a:r>
              <a:rPr lang="en-GB" dirty="0"/>
              <a:t> 2023 – ALEZRA, CHALAH, ABDOU, MAKA</a:t>
            </a:r>
          </a:p>
          <a:p>
            <a:r>
              <a:rPr lang="en-GB" dirty="0"/>
              <a:t>
</a:t>
            </a:r>
          </a:p>
        </p:txBody>
      </p:sp>
    </p:spTree>
    <p:extLst>
      <p:ext uri="{BB962C8B-B14F-4D97-AF65-F5344CB8AC3E}">
        <p14:creationId xmlns:p14="http://schemas.microsoft.com/office/powerpoint/2010/main" val="1508558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235BBE62-BB28-4112-B62D-47F6D42FE7A0}" type="slidenum">
              <a:rPr lang="en-GB" smtClean="0"/>
              <a:t>9</a:t>
            </a:fld>
            <a:endParaRPr lang="en-GB" dirty="0"/>
          </a:p>
        </p:txBody>
      </p:sp>
      <p:sp>
        <p:nvSpPr>
          <p:cNvPr id="9" name="Shape 27">
            <a:extLst>
              <a:ext uri="{FF2B5EF4-FFF2-40B4-BE49-F238E27FC236}">
                <a16:creationId xmlns:a16="http://schemas.microsoft.com/office/drawing/2014/main" id="{67439AD8-9D7E-564C-7A26-1A46A956AF93}"/>
              </a:ext>
            </a:extLst>
          </p:cNvPr>
          <p:cNvSpPr/>
          <p:nvPr/>
        </p:nvSpPr>
        <p:spPr>
          <a:xfrm>
            <a:off x="2352036" y="1946175"/>
            <a:ext cx="9675543" cy="584775"/>
          </a:xfrm>
          <a:prstGeom prst="rect">
            <a:avLst/>
          </a:prstGeom>
          <a:noFill/>
          <a:ln cap="flat">
            <a:noFill/>
            <a:prstDash val="solid"/>
          </a:ln>
        </p:spPr>
        <p:txBody>
          <a:bodyPr vert="horz" wrap="square" lIns="45720" tIns="45720" rIns="45720" bIns="45720" anchor="t" anchorCtr="0" compatLnSpc="1">
            <a:spAutoFit/>
          </a:bodyPr>
          <a:lstStyle/>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600" kern="0" dirty="0">
              <a:solidFill>
                <a:srgbClr val="000000"/>
              </a:solidFill>
              <a:latin typeface="+mj-lt"/>
            </a:endParaRPr>
          </a:p>
          <a:p>
            <a:pPr marL="0" marR="0" lvl="0" indent="0" algn="just"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600" kern="0" dirty="0">
              <a:solidFill>
                <a:srgbClr val="000000"/>
              </a:solidFill>
              <a:latin typeface="+mj-lt"/>
            </a:endParaRPr>
          </a:p>
        </p:txBody>
      </p:sp>
      <p:grpSp>
        <p:nvGrpSpPr>
          <p:cNvPr id="3" name="Groupe 2">
            <a:extLst>
              <a:ext uri="{FF2B5EF4-FFF2-40B4-BE49-F238E27FC236}">
                <a16:creationId xmlns:a16="http://schemas.microsoft.com/office/drawing/2014/main" id="{04500F55-BC20-0CA9-8137-497D38C61381}"/>
              </a:ext>
            </a:extLst>
          </p:cNvPr>
          <p:cNvGrpSpPr/>
          <p:nvPr/>
        </p:nvGrpSpPr>
        <p:grpSpPr>
          <a:xfrm>
            <a:off x="1311579" y="2224267"/>
            <a:ext cx="10444169" cy="3845952"/>
            <a:chOff x="592750" y="1585831"/>
            <a:chExt cx="7958511" cy="2924521"/>
          </a:xfrm>
        </p:grpSpPr>
        <p:sp>
          <p:nvSpPr>
            <p:cNvPr id="4" name="Google Shape;18575;p49">
              <a:extLst>
                <a:ext uri="{FF2B5EF4-FFF2-40B4-BE49-F238E27FC236}">
                  <a16:creationId xmlns:a16="http://schemas.microsoft.com/office/drawing/2014/main" id="{2D609FFC-9877-CA08-7EA1-1E8DC66A0FD6}"/>
                </a:ext>
              </a:extLst>
            </p:cNvPr>
            <p:cNvSpPr/>
            <p:nvPr/>
          </p:nvSpPr>
          <p:spPr>
            <a:xfrm>
              <a:off x="592750" y="1734158"/>
              <a:ext cx="2561272" cy="2644803"/>
            </a:xfrm>
            <a:custGeom>
              <a:avLst/>
              <a:gdLst/>
              <a:ahLst/>
              <a:cxnLst/>
              <a:rect l="l" t="t" r="r" b="b"/>
              <a:pathLst>
                <a:path w="3415029" h="3735070" extrusionOk="0">
                  <a:moveTo>
                    <a:pt x="0" y="3734993"/>
                  </a:moveTo>
                  <a:lnTo>
                    <a:pt x="0" y="3734993"/>
                  </a:lnTo>
                </a:path>
                <a:path w="3415029" h="3735070" extrusionOk="0">
                  <a:moveTo>
                    <a:pt x="3414979" y="3734993"/>
                  </a:moveTo>
                  <a:lnTo>
                    <a:pt x="3414979" y="3734993"/>
                  </a:lnTo>
                </a:path>
                <a:path w="3415029" h="3735070" extrusionOk="0">
                  <a:moveTo>
                    <a:pt x="3414979" y="0"/>
                  </a:moveTo>
                  <a:lnTo>
                    <a:pt x="3414979" y="0"/>
                  </a:lnTo>
                </a:path>
                <a:path w="3415029" h="3735070" extrusionOk="0">
                  <a:moveTo>
                    <a:pt x="0" y="0"/>
                  </a:moveTo>
                  <a:lnTo>
                    <a:pt x="0" y="0"/>
                  </a:lnTo>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6" name="Google Shape;18576;p49">
              <a:extLst>
                <a:ext uri="{FF2B5EF4-FFF2-40B4-BE49-F238E27FC236}">
                  <a16:creationId xmlns:a16="http://schemas.microsoft.com/office/drawing/2014/main" id="{AE8A1748-169D-2B5E-26A5-571662585171}"/>
                </a:ext>
              </a:extLst>
            </p:cNvPr>
            <p:cNvSpPr/>
            <p:nvPr/>
          </p:nvSpPr>
          <p:spPr>
            <a:xfrm>
              <a:off x="3293750" y="1729661"/>
              <a:ext cx="2561272" cy="2644803"/>
            </a:xfrm>
            <a:custGeom>
              <a:avLst/>
              <a:gdLst/>
              <a:ahLst/>
              <a:cxnLst/>
              <a:rect l="l" t="t" r="r" b="b"/>
              <a:pathLst>
                <a:path w="3415029" h="3735070" extrusionOk="0">
                  <a:moveTo>
                    <a:pt x="0" y="3734993"/>
                  </a:moveTo>
                  <a:lnTo>
                    <a:pt x="0" y="3734993"/>
                  </a:lnTo>
                </a:path>
                <a:path w="3415029" h="3735070" extrusionOk="0">
                  <a:moveTo>
                    <a:pt x="3414979" y="3734993"/>
                  </a:moveTo>
                  <a:lnTo>
                    <a:pt x="3414979" y="3734993"/>
                  </a:lnTo>
                </a:path>
                <a:path w="3415029" h="3735070" extrusionOk="0">
                  <a:moveTo>
                    <a:pt x="3414979" y="0"/>
                  </a:moveTo>
                  <a:lnTo>
                    <a:pt x="3414979" y="0"/>
                  </a:lnTo>
                </a:path>
                <a:path w="3415029" h="3735070" extrusionOk="0">
                  <a:moveTo>
                    <a:pt x="0" y="0"/>
                  </a:moveTo>
                  <a:lnTo>
                    <a:pt x="0" y="0"/>
                  </a:lnTo>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7" name="Google Shape;18577;p49">
              <a:extLst>
                <a:ext uri="{FF2B5EF4-FFF2-40B4-BE49-F238E27FC236}">
                  <a16:creationId xmlns:a16="http://schemas.microsoft.com/office/drawing/2014/main" id="{53CAEACD-55B3-DA10-AF82-8948F35F5D11}"/>
                </a:ext>
              </a:extLst>
            </p:cNvPr>
            <p:cNvSpPr/>
            <p:nvPr/>
          </p:nvSpPr>
          <p:spPr>
            <a:xfrm>
              <a:off x="5989989" y="1729661"/>
              <a:ext cx="2561272" cy="2644803"/>
            </a:xfrm>
            <a:custGeom>
              <a:avLst/>
              <a:gdLst/>
              <a:ahLst/>
              <a:cxnLst/>
              <a:rect l="l" t="t" r="r" b="b"/>
              <a:pathLst>
                <a:path w="3415029" h="3735070" extrusionOk="0">
                  <a:moveTo>
                    <a:pt x="0" y="3734993"/>
                  </a:moveTo>
                  <a:lnTo>
                    <a:pt x="0" y="3734993"/>
                  </a:lnTo>
                </a:path>
                <a:path w="3415029" h="3735070" extrusionOk="0">
                  <a:moveTo>
                    <a:pt x="3414979" y="3734993"/>
                  </a:moveTo>
                  <a:lnTo>
                    <a:pt x="3414979" y="3734993"/>
                  </a:lnTo>
                </a:path>
                <a:path w="3415029" h="3735070" extrusionOk="0">
                  <a:moveTo>
                    <a:pt x="3414979" y="0"/>
                  </a:moveTo>
                  <a:lnTo>
                    <a:pt x="3414979" y="0"/>
                  </a:lnTo>
                </a:path>
                <a:path w="3415029" h="3735070" extrusionOk="0">
                  <a:moveTo>
                    <a:pt x="0" y="0"/>
                  </a:moveTo>
                  <a:lnTo>
                    <a:pt x="0" y="0"/>
                  </a:lnTo>
                </a:path>
              </a:pathLst>
            </a:custGeom>
            <a:noFill/>
            <a:ln w="9525" cap="flat" cmpd="sng">
              <a:solidFill>
                <a:srgbClr val="1A1A1A"/>
              </a:solidFill>
              <a:prstDash val="solid"/>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grpSp>
          <p:nvGrpSpPr>
            <p:cNvPr id="8" name="Google Shape;18578;p49">
              <a:extLst>
                <a:ext uri="{FF2B5EF4-FFF2-40B4-BE49-F238E27FC236}">
                  <a16:creationId xmlns:a16="http://schemas.microsoft.com/office/drawing/2014/main" id="{6C068F11-DB9E-51B4-5FA7-F78CAB689DB5}"/>
                </a:ext>
              </a:extLst>
            </p:cNvPr>
            <p:cNvGrpSpPr/>
            <p:nvPr/>
          </p:nvGrpSpPr>
          <p:grpSpPr>
            <a:xfrm>
              <a:off x="592750" y="1729108"/>
              <a:ext cx="7958478" cy="2649798"/>
              <a:chOff x="592750" y="1729108"/>
              <a:chExt cx="7958478" cy="2649798"/>
            </a:xfrm>
          </p:grpSpPr>
          <p:sp>
            <p:nvSpPr>
              <p:cNvPr id="29" name="Google Shape;18579;p49">
                <a:extLst>
                  <a:ext uri="{FF2B5EF4-FFF2-40B4-BE49-F238E27FC236}">
                    <a16:creationId xmlns:a16="http://schemas.microsoft.com/office/drawing/2014/main" id="{B666F33E-5E01-3139-C5A1-B247723EF3C2}"/>
                  </a:ext>
                </a:extLst>
              </p:cNvPr>
              <p:cNvSpPr/>
              <p:nvPr/>
            </p:nvSpPr>
            <p:spPr>
              <a:xfrm>
                <a:off x="592750" y="1797123"/>
                <a:ext cx="0" cy="2550378"/>
              </a:xfrm>
              <a:custGeom>
                <a:avLst/>
                <a:gdLst/>
                <a:ahLst/>
                <a:cxnLst/>
                <a:rect l="l" t="t" r="r" b="b"/>
                <a:pathLst>
                  <a:path w="120000" h="3601720" extrusionOk="0">
                    <a:moveTo>
                      <a:pt x="0" y="0"/>
                    </a:moveTo>
                    <a:lnTo>
                      <a:pt x="0" y="3601605"/>
                    </a:lnTo>
                  </a:path>
                </a:pathLst>
              </a:custGeom>
              <a:noFill/>
              <a:ln w="9525" cap="flat" cmpd="sng">
                <a:solidFill>
                  <a:srgbClr val="1A1A1A"/>
                </a:solidFill>
                <a:prstDash val="dot"/>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30" name="Google Shape;18580;p49">
                <a:extLst>
                  <a:ext uri="{FF2B5EF4-FFF2-40B4-BE49-F238E27FC236}">
                    <a16:creationId xmlns:a16="http://schemas.microsoft.com/office/drawing/2014/main" id="{A5E858AF-CC51-6EC0-A0E5-340C8EDAAC2E}"/>
                  </a:ext>
                </a:extLst>
              </p:cNvPr>
              <p:cNvSpPr/>
              <p:nvPr/>
            </p:nvSpPr>
            <p:spPr>
              <a:xfrm>
                <a:off x="660151" y="4378906"/>
                <a:ext cx="2460308" cy="0"/>
              </a:xfrm>
              <a:custGeom>
                <a:avLst/>
                <a:gdLst/>
                <a:ahLst/>
                <a:cxnLst/>
                <a:rect l="l" t="t" r="r" b="b"/>
                <a:pathLst>
                  <a:path w="3280410" h="120000" extrusionOk="0">
                    <a:moveTo>
                      <a:pt x="0" y="0"/>
                    </a:moveTo>
                    <a:lnTo>
                      <a:pt x="3280181" y="0"/>
                    </a:lnTo>
                  </a:path>
                </a:pathLst>
              </a:custGeom>
              <a:noFill/>
              <a:ln w="9525" cap="flat" cmpd="sng">
                <a:solidFill>
                  <a:srgbClr val="1A1A1A"/>
                </a:solidFill>
                <a:prstDash val="dot"/>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31" name="Google Shape;18581;p49">
                <a:extLst>
                  <a:ext uri="{FF2B5EF4-FFF2-40B4-BE49-F238E27FC236}">
                    <a16:creationId xmlns:a16="http://schemas.microsoft.com/office/drawing/2014/main" id="{8ED3ADF1-66B7-1685-166B-9B39BD779168}"/>
                  </a:ext>
                </a:extLst>
              </p:cNvPr>
              <p:cNvSpPr/>
              <p:nvPr/>
            </p:nvSpPr>
            <p:spPr>
              <a:xfrm>
                <a:off x="3153989" y="1765638"/>
                <a:ext cx="0" cy="2550378"/>
              </a:xfrm>
              <a:custGeom>
                <a:avLst/>
                <a:gdLst/>
                <a:ahLst/>
                <a:cxnLst/>
                <a:rect l="l" t="t" r="r" b="b"/>
                <a:pathLst>
                  <a:path w="120000" h="3601720" extrusionOk="0">
                    <a:moveTo>
                      <a:pt x="0" y="3601605"/>
                    </a:moveTo>
                    <a:lnTo>
                      <a:pt x="0" y="0"/>
                    </a:lnTo>
                  </a:path>
                </a:pathLst>
              </a:custGeom>
              <a:noFill/>
              <a:ln w="9525" cap="flat" cmpd="sng">
                <a:solidFill>
                  <a:srgbClr val="1A1A1A"/>
                </a:solidFill>
                <a:prstDash val="dot"/>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32" name="Google Shape;18582;p49">
                <a:extLst>
                  <a:ext uri="{FF2B5EF4-FFF2-40B4-BE49-F238E27FC236}">
                    <a16:creationId xmlns:a16="http://schemas.microsoft.com/office/drawing/2014/main" id="{FEC2B162-1849-BA0F-BA48-85F26C13868E}"/>
                  </a:ext>
                </a:extLst>
              </p:cNvPr>
              <p:cNvSpPr/>
              <p:nvPr/>
            </p:nvSpPr>
            <p:spPr>
              <a:xfrm>
                <a:off x="3293750" y="1792627"/>
                <a:ext cx="0" cy="2550378"/>
              </a:xfrm>
              <a:custGeom>
                <a:avLst/>
                <a:gdLst/>
                <a:ahLst/>
                <a:cxnLst/>
                <a:rect l="l" t="t" r="r" b="b"/>
                <a:pathLst>
                  <a:path w="120000" h="3601720" extrusionOk="0">
                    <a:moveTo>
                      <a:pt x="0" y="0"/>
                    </a:moveTo>
                    <a:lnTo>
                      <a:pt x="0" y="3601605"/>
                    </a:lnTo>
                  </a:path>
                </a:pathLst>
              </a:custGeom>
              <a:noFill/>
              <a:ln w="9525" cap="flat" cmpd="sng">
                <a:solidFill>
                  <a:srgbClr val="1A1A1A"/>
                </a:solidFill>
                <a:prstDash val="dot"/>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33" name="Google Shape;18583;p49">
                <a:extLst>
                  <a:ext uri="{FF2B5EF4-FFF2-40B4-BE49-F238E27FC236}">
                    <a16:creationId xmlns:a16="http://schemas.microsoft.com/office/drawing/2014/main" id="{08C56BB5-F569-69D7-B75A-AD40D2C90598}"/>
                  </a:ext>
                </a:extLst>
              </p:cNvPr>
              <p:cNvSpPr/>
              <p:nvPr/>
            </p:nvSpPr>
            <p:spPr>
              <a:xfrm>
                <a:off x="3361152" y="4374410"/>
                <a:ext cx="2460307" cy="0"/>
              </a:xfrm>
              <a:custGeom>
                <a:avLst/>
                <a:gdLst/>
                <a:ahLst/>
                <a:cxnLst/>
                <a:rect l="l" t="t" r="r" b="b"/>
                <a:pathLst>
                  <a:path w="3280409" h="120000" extrusionOk="0">
                    <a:moveTo>
                      <a:pt x="0" y="0"/>
                    </a:moveTo>
                    <a:lnTo>
                      <a:pt x="3280181" y="0"/>
                    </a:lnTo>
                  </a:path>
                </a:pathLst>
              </a:custGeom>
              <a:noFill/>
              <a:ln w="9525" cap="flat" cmpd="sng">
                <a:solidFill>
                  <a:srgbClr val="1A1A1A"/>
                </a:solidFill>
                <a:prstDash val="dot"/>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34" name="Google Shape;18584;p49">
                <a:extLst>
                  <a:ext uri="{FF2B5EF4-FFF2-40B4-BE49-F238E27FC236}">
                    <a16:creationId xmlns:a16="http://schemas.microsoft.com/office/drawing/2014/main" id="{56D444C4-F9F0-607E-7E0B-6422E74702D8}"/>
                  </a:ext>
                </a:extLst>
              </p:cNvPr>
              <p:cNvSpPr/>
              <p:nvPr/>
            </p:nvSpPr>
            <p:spPr>
              <a:xfrm>
                <a:off x="5854989" y="1761142"/>
                <a:ext cx="0" cy="2550378"/>
              </a:xfrm>
              <a:custGeom>
                <a:avLst/>
                <a:gdLst/>
                <a:ahLst/>
                <a:cxnLst/>
                <a:rect l="l" t="t" r="r" b="b"/>
                <a:pathLst>
                  <a:path w="120000" h="3601720" extrusionOk="0">
                    <a:moveTo>
                      <a:pt x="0" y="3601605"/>
                    </a:moveTo>
                    <a:lnTo>
                      <a:pt x="0" y="0"/>
                    </a:lnTo>
                  </a:path>
                </a:pathLst>
              </a:custGeom>
              <a:noFill/>
              <a:ln w="9525" cap="flat" cmpd="sng">
                <a:solidFill>
                  <a:srgbClr val="1A1A1A"/>
                </a:solidFill>
                <a:prstDash val="dot"/>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35" name="Google Shape;18585;p49">
                <a:extLst>
                  <a:ext uri="{FF2B5EF4-FFF2-40B4-BE49-F238E27FC236}">
                    <a16:creationId xmlns:a16="http://schemas.microsoft.com/office/drawing/2014/main" id="{592A0B03-1ED5-D9A1-CF1B-BF85E02E51B7}"/>
                  </a:ext>
                </a:extLst>
              </p:cNvPr>
              <p:cNvSpPr/>
              <p:nvPr/>
            </p:nvSpPr>
            <p:spPr>
              <a:xfrm>
                <a:off x="3327452" y="1729656"/>
                <a:ext cx="2460307" cy="0"/>
              </a:xfrm>
              <a:custGeom>
                <a:avLst/>
                <a:gdLst/>
                <a:ahLst/>
                <a:cxnLst/>
                <a:rect l="l" t="t" r="r" b="b"/>
                <a:pathLst>
                  <a:path w="3280409" h="120000" extrusionOk="0">
                    <a:moveTo>
                      <a:pt x="3280181" y="0"/>
                    </a:moveTo>
                    <a:lnTo>
                      <a:pt x="0" y="0"/>
                    </a:lnTo>
                  </a:path>
                </a:pathLst>
              </a:custGeom>
              <a:noFill/>
              <a:ln w="9525" cap="flat" cmpd="sng">
                <a:solidFill>
                  <a:srgbClr val="1A1A1A"/>
                </a:solidFill>
                <a:prstDash val="dot"/>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36" name="Google Shape;18586;p49">
                <a:extLst>
                  <a:ext uri="{FF2B5EF4-FFF2-40B4-BE49-F238E27FC236}">
                    <a16:creationId xmlns:a16="http://schemas.microsoft.com/office/drawing/2014/main" id="{2AD1A6AA-6D0E-B318-EB1E-612C2F459644}"/>
                  </a:ext>
                </a:extLst>
              </p:cNvPr>
              <p:cNvSpPr/>
              <p:nvPr/>
            </p:nvSpPr>
            <p:spPr>
              <a:xfrm>
                <a:off x="5989989" y="1792627"/>
                <a:ext cx="0" cy="2550378"/>
              </a:xfrm>
              <a:custGeom>
                <a:avLst/>
                <a:gdLst/>
                <a:ahLst/>
                <a:cxnLst/>
                <a:rect l="l" t="t" r="r" b="b"/>
                <a:pathLst>
                  <a:path w="120000" h="3601720" extrusionOk="0">
                    <a:moveTo>
                      <a:pt x="0" y="0"/>
                    </a:moveTo>
                    <a:lnTo>
                      <a:pt x="0" y="3601605"/>
                    </a:lnTo>
                  </a:path>
                </a:pathLst>
              </a:custGeom>
              <a:noFill/>
              <a:ln w="9525" cap="flat" cmpd="sng">
                <a:solidFill>
                  <a:srgbClr val="1A1A1A"/>
                </a:solidFill>
                <a:prstDash val="dot"/>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37" name="Google Shape;18587;p49">
                <a:extLst>
                  <a:ext uri="{FF2B5EF4-FFF2-40B4-BE49-F238E27FC236}">
                    <a16:creationId xmlns:a16="http://schemas.microsoft.com/office/drawing/2014/main" id="{B175ED6C-C957-B729-00AD-57205124F575}"/>
                  </a:ext>
                </a:extLst>
              </p:cNvPr>
              <p:cNvSpPr/>
              <p:nvPr/>
            </p:nvSpPr>
            <p:spPr>
              <a:xfrm>
                <a:off x="6057391" y="4374410"/>
                <a:ext cx="2460307" cy="0"/>
              </a:xfrm>
              <a:custGeom>
                <a:avLst/>
                <a:gdLst/>
                <a:ahLst/>
                <a:cxnLst/>
                <a:rect l="l" t="t" r="r" b="b"/>
                <a:pathLst>
                  <a:path w="3280409" h="120000" extrusionOk="0">
                    <a:moveTo>
                      <a:pt x="0" y="0"/>
                    </a:moveTo>
                    <a:lnTo>
                      <a:pt x="3280181" y="0"/>
                    </a:lnTo>
                  </a:path>
                </a:pathLst>
              </a:custGeom>
              <a:noFill/>
              <a:ln w="9525" cap="flat" cmpd="sng">
                <a:solidFill>
                  <a:srgbClr val="1A1A1A"/>
                </a:solidFill>
                <a:prstDash val="dot"/>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38" name="Google Shape;18588;p49">
                <a:extLst>
                  <a:ext uri="{FF2B5EF4-FFF2-40B4-BE49-F238E27FC236}">
                    <a16:creationId xmlns:a16="http://schemas.microsoft.com/office/drawing/2014/main" id="{2221F3AE-96B6-DCCE-32F1-61D8A5CF9E89}"/>
                  </a:ext>
                </a:extLst>
              </p:cNvPr>
              <p:cNvSpPr/>
              <p:nvPr/>
            </p:nvSpPr>
            <p:spPr>
              <a:xfrm>
                <a:off x="8551228" y="1761142"/>
                <a:ext cx="0" cy="2550378"/>
              </a:xfrm>
              <a:custGeom>
                <a:avLst/>
                <a:gdLst/>
                <a:ahLst/>
                <a:cxnLst/>
                <a:rect l="l" t="t" r="r" b="b"/>
                <a:pathLst>
                  <a:path w="120000" h="3601720" extrusionOk="0">
                    <a:moveTo>
                      <a:pt x="0" y="3601605"/>
                    </a:moveTo>
                    <a:lnTo>
                      <a:pt x="0" y="0"/>
                    </a:lnTo>
                  </a:path>
                </a:pathLst>
              </a:custGeom>
              <a:noFill/>
              <a:ln w="9525" cap="flat" cmpd="sng">
                <a:solidFill>
                  <a:srgbClr val="1A1A1A"/>
                </a:solidFill>
                <a:prstDash val="dot"/>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39" name="Google Shape;18589;p49">
                <a:extLst>
                  <a:ext uri="{FF2B5EF4-FFF2-40B4-BE49-F238E27FC236}">
                    <a16:creationId xmlns:a16="http://schemas.microsoft.com/office/drawing/2014/main" id="{853C3F91-2198-DD0E-C14C-D0C9C5CF0147}"/>
                  </a:ext>
                </a:extLst>
              </p:cNvPr>
              <p:cNvSpPr/>
              <p:nvPr/>
            </p:nvSpPr>
            <p:spPr>
              <a:xfrm>
                <a:off x="6023691" y="1729656"/>
                <a:ext cx="2460307" cy="0"/>
              </a:xfrm>
              <a:custGeom>
                <a:avLst/>
                <a:gdLst/>
                <a:ahLst/>
                <a:cxnLst/>
                <a:rect l="l" t="t" r="r" b="b"/>
                <a:pathLst>
                  <a:path w="3280409" h="120000" extrusionOk="0">
                    <a:moveTo>
                      <a:pt x="3280181" y="0"/>
                    </a:moveTo>
                    <a:lnTo>
                      <a:pt x="0" y="0"/>
                    </a:lnTo>
                  </a:path>
                </a:pathLst>
              </a:custGeom>
              <a:noFill/>
              <a:ln w="9525" cap="flat" cmpd="sng">
                <a:solidFill>
                  <a:srgbClr val="1A1A1A"/>
                </a:solidFill>
                <a:prstDash val="dot"/>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sp>
            <p:nvSpPr>
              <p:cNvPr id="40" name="Google Shape;18590;p49">
                <a:extLst>
                  <a:ext uri="{FF2B5EF4-FFF2-40B4-BE49-F238E27FC236}">
                    <a16:creationId xmlns:a16="http://schemas.microsoft.com/office/drawing/2014/main" id="{AB7C2882-CBC1-57FD-D14E-3AA976F26166}"/>
                  </a:ext>
                </a:extLst>
              </p:cNvPr>
              <p:cNvSpPr/>
              <p:nvPr/>
            </p:nvSpPr>
            <p:spPr>
              <a:xfrm>
                <a:off x="642807" y="1729108"/>
                <a:ext cx="2460307" cy="0"/>
              </a:xfrm>
              <a:custGeom>
                <a:avLst/>
                <a:gdLst/>
                <a:ahLst/>
                <a:cxnLst/>
                <a:rect l="l" t="t" r="r" b="b"/>
                <a:pathLst>
                  <a:path w="3280409" h="120000" extrusionOk="0">
                    <a:moveTo>
                      <a:pt x="3280181" y="0"/>
                    </a:moveTo>
                    <a:lnTo>
                      <a:pt x="0" y="0"/>
                    </a:lnTo>
                  </a:path>
                </a:pathLst>
              </a:custGeom>
              <a:noFill/>
              <a:ln w="9525" cap="flat" cmpd="sng">
                <a:solidFill>
                  <a:srgbClr val="1A1A1A"/>
                </a:solidFill>
                <a:prstDash val="dot"/>
                <a:round/>
                <a:headEnd type="none" w="sm" len="sm"/>
                <a:tailEnd type="none" w="sm" len="sm"/>
              </a:ln>
            </p:spPr>
            <p:txBody>
              <a:bodyPr spcFirstLastPara="1" wrap="square" lIns="0" tIns="0" rIns="0" bIns="0" anchor="t" anchorCtr="0">
                <a:noAutofit/>
              </a:bodyPr>
              <a:lstStyle/>
              <a:p>
                <a:pPr defTabSz="1219170">
                  <a:buClr>
                    <a:srgbClr val="000000"/>
                  </a:buClr>
                  <a:buSzPts val="1400"/>
                </a:pPr>
                <a:endParaRPr sz="1867" kern="0">
                  <a:solidFill>
                    <a:srgbClr val="000000"/>
                  </a:solidFill>
                  <a:latin typeface="Arial"/>
                  <a:ea typeface="Arial"/>
                  <a:cs typeface="Arial"/>
                  <a:sym typeface="Arial"/>
                </a:endParaRPr>
              </a:p>
            </p:txBody>
          </p:sp>
        </p:grpSp>
        <p:sp>
          <p:nvSpPr>
            <p:cNvPr id="11" name="Google Shape;18591;p49">
              <a:extLst>
                <a:ext uri="{FF2B5EF4-FFF2-40B4-BE49-F238E27FC236}">
                  <a16:creationId xmlns:a16="http://schemas.microsoft.com/office/drawing/2014/main" id="{3E898B83-7FB7-7754-47A5-E7B578A4B371}"/>
                </a:ext>
              </a:extLst>
            </p:cNvPr>
            <p:cNvSpPr txBox="1"/>
            <p:nvPr/>
          </p:nvSpPr>
          <p:spPr>
            <a:xfrm>
              <a:off x="982966" y="2081999"/>
              <a:ext cx="2026800" cy="455543"/>
            </a:xfrm>
            <a:prstGeom prst="rect">
              <a:avLst/>
            </a:prstGeom>
            <a:noFill/>
            <a:ln>
              <a:noFill/>
            </a:ln>
          </p:spPr>
          <p:txBody>
            <a:bodyPr spcFirstLastPara="1" wrap="square" lIns="0" tIns="12700" rIns="0" bIns="0" anchor="t" anchorCtr="0">
              <a:noAutofit/>
            </a:bodyPr>
            <a:lstStyle/>
            <a:p>
              <a:pPr algn="ctr"/>
              <a:r>
                <a:rPr lang="fr-FR" sz="1600" b="1" dirty="0"/>
                <a:t>Pacte mondial des</a:t>
              </a:r>
            </a:p>
            <a:p>
              <a:pPr algn="ctr"/>
              <a:r>
                <a:rPr lang="fr-FR" sz="1600" b="1" dirty="0"/>
                <a:t> nations unies</a:t>
              </a:r>
              <a:endParaRPr lang="fr-FR" sz="1600" dirty="0"/>
            </a:p>
          </p:txBody>
        </p:sp>
        <p:sp>
          <p:nvSpPr>
            <p:cNvPr id="13" name="Google Shape;18593;p49">
              <a:extLst>
                <a:ext uri="{FF2B5EF4-FFF2-40B4-BE49-F238E27FC236}">
                  <a16:creationId xmlns:a16="http://schemas.microsoft.com/office/drawing/2014/main" id="{5699E47D-F741-0A2D-5787-B62B55CEE977}"/>
                </a:ext>
              </a:extLst>
            </p:cNvPr>
            <p:cNvSpPr/>
            <p:nvPr/>
          </p:nvSpPr>
          <p:spPr>
            <a:xfrm>
              <a:off x="1659125" y="1588292"/>
              <a:ext cx="427657" cy="427657"/>
            </a:xfrm>
            <a:custGeom>
              <a:avLst/>
              <a:gdLst/>
              <a:ahLst/>
              <a:cxnLst/>
              <a:rect l="l" t="t" r="r" b="b"/>
              <a:pathLst>
                <a:path w="1103630" h="1103630" extrusionOk="0">
                  <a:moveTo>
                    <a:pt x="551649" y="0"/>
                  </a:moveTo>
                  <a:lnTo>
                    <a:pt x="504050" y="2024"/>
                  </a:lnTo>
                  <a:lnTo>
                    <a:pt x="457576" y="7988"/>
                  </a:lnTo>
                  <a:lnTo>
                    <a:pt x="412391" y="17726"/>
                  </a:lnTo>
                  <a:lnTo>
                    <a:pt x="368662" y="31072"/>
                  </a:lnTo>
                  <a:lnTo>
                    <a:pt x="326554" y="47861"/>
                  </a:lnTo>
                  <a:lnTo>
                    <a:pt x="286233" y="67927"/>
                  </a:lnTo>
                  <a:lnTo>
                    <a:pt x="247865" y="91104"/>
                  </a:lnTo>
                  <a:lnTo>
                    <a:pt x="211614" y="117226"/>
                  </a:lnTo>
                  <a:lnTo>
                    <a:pt x="177647" y="146130"/>
                  </a:lnTo>
                  <a:lnTo>
                    <a:pt x="146130" y="177647"/>
                  </a:lnTo>
                  <a:lnTo>
                    <a:pt x="117226" y="211614"/>
                  </a:lnTo>
                  <a:lnTo>
                    <a:pt x="91104" y="247865"/>
                  </a:lnTo>
                  <a:lnTo>
                    <a:pt x="67927" y="286233"/>
                  </a:lnTo>
                  <a:lnTo>
                    <a:pt x="47861" y="326554"/>
                  </a:lnTo>
                  <a:lnTo>
                    <a:pt x="31072" y="368662"/>
                  </a:lnTo>
                  <a:lnTo>
                    <a:pt x="17726" y="412391"/>
                  </a:lnTo>
                  <a:lnTo>
                    <a:pt x="7988" y="457576"/>
                  </a:lnTo>
                  <a:lnTo>
                    <a:pt x="2024" y="504050"/>
                  </a:lnTo>
                  <a:lnTo>
                    <a:pt x="0" y="551649"/>
                  </a:lnTo>
                  <a:lnTo>
                    <a:pt x="2024" y="599249"/>
                  </a:lnTo>
                  <a:lnTo>
                    <a:pt x="7988" y="645723"/>
                  </a:lnTo>
                  <a:lnTo>
                    <a:pt x="17726" y="690908"/>
                  </a:lnTo>
                  <a:lnTo>
                    <a:pt x="31072" y="734637"/>
                  </a:lnTo>
                  <a:lnTo>
                    <a:pt x="47861" y="776744"/>
                  </a:lnTo>
                  <a:lnTo>
                    <a:pt x="67927" y="817065"/>
                  </a:lnTo>
                  <a:lnTo>
                    <a:pt x="91104" y="855434"/>
                  </a:lnTo>
                  <a:lnTo>
                    <a:pt x="117226" y="891684"/>
                  </a:lnTo>
                  <a:lnTo>
                    <a:pt x="146130" y="925651"/>
                  </a:lnTo>
                  <a:lnTo>
                    <a:pt x="177647" y="957169"/>
                  </a:lnTo>
                  <a:lnTo>
                    <a:pt x="211614" y="986072"/>
                  </a:lnTo>
                  <a:lnTo>
                    <a:pt x="247865" y="1012195"/>
                  </a:lnTo>
                  <a:lnTo>
                    <a:pt x="286233" y="1035372"/>
                  </a:lnTo>
                  <a:lnTo>
                    <a:pt x="326554" y="1055438"/>
                  </a:lnTo>
                  <a:lnTo>
                    <a:pt x="368662" y="1072226"/>
                  </a:lnTo>
                  <a:lnTo>
                    <a:pt x="412391" y="1085572"/>
                  </a:lnTo>
                  <a:lnTo>
                    <a:pt x="457576" y="1095310"/>
                  </a:lnTo>
                  <a:lnTo>
                    <a:pt x="504050" y="1101274"/>
                  </a:lnTo>
                  <a:lnTo>
                    <a:pt x="551649" y="1103299"/>
                  </a:lnTo>
                  <a:lnTo>
                    <a:pt x="599249" y="1101274"/>
                  </a:lnTo>
                  <a:lnTo>
                    <a:pt x="645723" y="1095310"/>
                  </a:lnTo>
                  <a:lnTo>
                    <a:pt x="690908" y="1085572"/>
                  </a:lnTo>
                  <a:lnTo>
                    <a:pt x="734637" y="1072226"/>
                  </a:lnTo>
                  <a:lnTo>
                    <a:pt x="776744" y="1055438"/>
                  </a:lnTo>
                  <a:lnTo>
                    <a:pt x="817065" y="1035372"/>
                  </a:lnTo>
                  <a:lnTo>
                    <a:pt x="855434" y="1012195"/>
                  </a:lnTo>
                  <a:lnTo>
                    <a:pt x="891684" y="986072"/>
                  </a:lnTo>
                  <a:lnTo>
                    <a:pt x="925651" y="957169"/>
                  </a:lnTo>
                  <a:lnTo>
                    <a:pt x="957169" y="925651"/>
                  </a:lnTo>
                  <a:lnTo>
                    <a:pt x="986072" y="891684"/>
                  </a:lnTo>
                  <a:lnTo>
                    <a:pt x="1012195" y="855434"/>
                  </a:lnTo>
                  <a:lnTo>
                    <a:pt x="1035372" y="817065"/>
                  </a:lnTo>
                  <a:lnTo>
                    <a:pt x="1055438" y="776744"/>
                  </a:lnTo>
                  <a:lnTo>
                    <a:pt x="1072226" y="734637"/>
                  </a:lnTo>
                  <a:lnTo>
                    <a:pt x="1085572" y="690908"/>
                  </a:lnTo>
                  <a:lnTo>
                    <a:pt x="1095310" y="645723"/>
                  </a:lnTo>
                  <a:lnTo>
                    <a:pt x="1101274" y="599249"/>
                  </a:lnTo>
                  <a:lnTo>
                    <a:pt x="1103299" y="551649"/>
                  </a:lnTo>
                  <a:lnTo>
                    <a:pt x="1101274" y="504050"/>
                  </a:lnTo>
                  <a:lnTo>
                    <a:pt x="1095310" y="457576"/>
                  </a:lnTo>
                  <a:lnTo>
                    <a:pt x="1085572" y="412391"/>
                  </a:lnTo>
                  <a:lnTo>
                    <a:pt x="1072226" y="368662"/>
                  </a:lnTo>
                  <a:lnTo>
                    <a:pt x="1055438" y="326554"/>
                  </a:lnTo>
                  <a:lnTo>
                    <a:pt x="1035372" y="286233"/>
                  </a:lnTo>
                  <a:lnTo>
                    <a:pt x="1012195" y="247865"/>
                  </a:lnTo>
                  <a:lnTo>
                    <a:pt x="986072" y="211614"/>
                  </a:lnTo>
                  <a:lnTo>
                    <a:pt x="957169" y="177647"/>
                  </a:lnTo>
                  <a:lnTo>
                    <a:pt x="925651" y="146130"/>
                  </a:lnTo>
                  <a:lnTo>
                    <a:pt x="891684" y="117226"/>
                  </a:lnTo>
                  <a:lnTo>
                    <a:pt x="855434" y="91104"/>
                  </a:lnTo>
                  <a:lnTo>
                    <a:pt x="817065" y="67927"/>
                  </a:lnTo>
                  <a:lnTo>
                    <a:pt x="776744" y="47861"/>
                  </a:lnTo>
                  <a:lnTo>
                    <a:pt x="734637" y="31072"/>
                  </a:lnTo>
                  <a:lnTo>
                    <a:pt x="690908" y="17726"/>
                  </a:lnTo>
                  <a:lnTo>
                    <a:pt x="645723" y="7988"/>
                  </a:lnTo>
                  <a:lnTo>
                    <a:pt x="599249" y="2024"/>
                  </a:lnTo>
                  <a:lnTo>
                    <a:pt x="551649" y="0"/>
                  </a:lnTo>
                  <a:close/>
                </a:path>
              </a:pathLst>
            </a:custGeom>
            <a:solidFill>
              <a:schemeClr val="accent2"/>
            </a:solidFill>
            <a:ln>
              <a:noFill/>
            </a:ln>
          </p:spPr>
          <p:txBody>
            <a:bodyPr spcFirstLastPara="1" wrap="square" lIns="0" tIns="0" rIns="0" bIns="0" anchor="ctr" anchorCtr="0">
              <a:noAutofit/>
            </a:bodyPr>
            <a:lstStyle/>
            <a:p>
              <a:pPr algn="ctr" defTabSz="1219170">
                <a:buClr>
                  <a:srgbClr val="000000"/>
                </a:buClr>
                <a:buSzPts val="1400"/>
              </a:pPr>
              <a:r>
                <a:rPr lang="fr-FR" sz="1867" b="1" kern="0" dirty="0">
                  <a:solidFill>
                    <a:srgbClr val="000000"/>
                  </a:solidFill>
                  <a:latin typeface="Arial"/>
                  <a:ea typeface="Arial"/>
                  <a:cs typeface="Arial"/>
                  <a:sym typeface="Arial"/>
                </a:rPr>
                <a:t>1</a:t>
              </a:r>
              <a:endParaRPr sz="1867" b="1" kern="0" dirty="0">
                <a:solidFill>
                  <a:srgbClr val="000000"/>
                </a:solidFill>
                <a:latin typeface="Arial"/>
                <a:ea typeface="Arial"/>
                <a:cs typeface="Arial"/>
                <a:sym typeface="Arial"/>
              </a:endParaRPr>
            </a:p>
          </p:txBody>
        </p:sp>
        <p:sp>
          <p:nvSpPr>
            <p:cNvPr id="14" name="Google Shape;18594;p49">
              <a:extLst>
                <a:ext uri="{FF2B5EF4-FFF2-40B4-BE49-F238E27FC236}">
                  <a16:creationId xmlns:a16="http://schemas.microsoft.com/office/drawing/2014/main" id="{248B402C-6F13-25BA-C873-C66A22AF1136}"/>
                </a:ext>
              </a:extLst>
            </p:cNvPr>
            <p:cNvSpPr/>
            <p:nvPr/>
          </p:nvSpPr>
          <p:spPr>
            <a:xfrm>
              <a:off x="4375341" y="1588292"/>
              <a:ext cx="427656" cy="427657"/>
            </a:xfrm>
            <a:custGeom>
              <a:avLst/>
              <a:gdLst/>
              <a:ahLst/>
              <a:cxnLst/>
              <a:rect l="l" t="t" r="r" b="b"/>
              <a:pathLst>
                <a:path w="1103629" h="1103630" extrusionOk="0">
                  <a:moveTo>
                    <a:pt x="551649" y="0"/>
                  </a:moveTo>
                  <a:lnTo>
                    <a:pt x="504050" y="2024"/>
                  </a:lnTo>
                  <a:lnTo>
                    <a:pt x="457576" y="7988"/>
                  </a:lnTo>
                  <a:lnTo>
                    <a:pt x="412391" y="17726"/>
                  </a:lnTo>
                  <a:lnTo>
                    <a:pt x="368662" y="31072"/>
                  </a:lnTo>
                  <a:lnTo>
                    <a:pt x="326554" y="47861"/>
                  </a:lnTo>
                  <a:lnTo>
                    <a:pt x="286233" y="67927"/>
                  </a:lnTo>
                  <a:lnTo>
                    <a:pt x="247865" y="91104"/>
                  </a:lnTo>
                  <a:lnTo>
                    <a:pt x="211614" y="117226"/>
                  </a:lnTo>
                  <a:lnTo>
                    <a:pt x="177647" y="146130"/>
                  </a:lnTo>
                  <a:lnTo>
                    <a:pt x="146130" y="177647"/>
                  </a:lnTo>
                  <a:lnTo>
                    <a:pt x="117226" y="211614"/>
                  </a:lnTo>
                  <a:lnTo>
                    <a:pt x="91104" y="247865"/>
                  </a:lnTo>
                  <a:lnTo>
                    <a:pt x="67927" y="286233"/>
                  </a:lnTo>
                  <a:lnTo>
                    <a:pt x="47861" y="326554"/>
                  </a:lnTo>
                  <a:lnTo>
                    <a:pt x="31072" y="368662"/>
                  </a:lnTo>
                  <a:lnTo>
                    <a:pt x="17726" y="412391"/>
                  </a:lnTo>
                  <a:lnTo>
                    <a:pt x="7988" y="457576"/>
                  </a:lnTo>
                  <a:lnTo>
                    <a:pt x="2024" y="504050"/>
                  </a:lnTo>
                  <a:lnTo>
                    <a:pt x="0" y="551649"/>
                  </a:lnTo>
                  <a:lnTo>
                    <a:pt x="2024" y="599249"/>
                  </a:lnTo>
                  <a:lnTo>
                    <a:pt x="7988" y="645723"/>
                  </a:lnTo>
                  <a:lnTo>
                    <a:pt x="17726" y="690908"/>
                  </a:lnTo>
                  <a:lnTo>
                    <a:pt x="31072" y="734637"/>
                  </a:lnTo>
                  <a:lnTo>
                    <a:pt x="47861" y="776744"/>
                  </a:lnTo>
                  <a:lnTo>
                    <a:pt x="67927" y="817065"/>
                  </a:lnTo>
                  <a:lnTo>
                    <a:pt x="91104" y="855434"/>
                  </a:lnTo>
                  <a:lnTo>
                    <a:pt x="117226" y="891684"/>
                  </a:lnTo>
                  <a:lnTo>
                    <a:pt x="146130" y="925651"/>
                  </a:lnTo>
                  <a:lnTo>
                    <a:pt x="177647" y="957169"/>
                  </a:lnTo>
                  <a:lnTo>
                    <a:pt x="211614" y="986072"/>
                  </a:lnTo>
                  <a:lnTo>
                    <a:pt x="247865" y="1012195"/>
                  </a:lnTo>
                  <a:lnTo>
                    <a:pt x="286233" y="1035372"/>
                  </a:lnTo>
                  <a:lnTo>
                    <a:pt x="326554" y="1055438"/>
                  </a:lnTo>
                  <a:lnTo>
                    <a:pt x="368662" y="1072226"/>
                  </a:lnTo>
                  <a:lnTo>
                    <a:pt x="412391" y="1085572"/>
                  </a:lnTo>
                  <a:lnTo>
                    <a:pt x="457576" y="1095310"/>
                  </a:lnTo>
                  <a:lnTo>
                    <a:pt x="504050" y="1101274"/>
                  </a:lnTo>
                  <a:lnTo>
                    <a:pt x="551649" y="1103299"/>
                  </a:lnTo>
                  <a:lnTo>
                    <a:pt x="599249" y="1101274"/>
                  </a:lnTo>
                  <a:lnTo>
                    <a:pt x="645723" y="1095310"/>
                  </a:lnTo>
                  <a:lnTo>
                    <a:pt x="690908" y="1085572"/>
                  </a:lnTo>
                  <a:lnTo>
                    <a:pt x="734637" y="1072226"/>
                  </a:lnTo>
                  <a:lnTo>
                    <a:pt x="776744" y="1055438"/>
                  </a:lnTo>
                  <a:lnTo>
                    <a:pt x="817065" y="1035372"/>
                  </a:lnTo>
                  <a:lnTo>
                    <a:pt x="855434" y="1012195"/>
                  </a:lnTo>
                  <a:lnTo>
                    <a:pt x="891684" y="986072"/>
                  </a:lnTo>
                  <a:lnTo>
                    <a:pt x="925651" y="957169"/>
                  </a:lnTo>
                  <a:lnTo>
                    <a:pt x="957169" y="925651"/>
                  </a:lnTo>
                  <a:lnTo>
                    <a:pt x="986072" y="891684"/>
                  </a:lnTo>
                  <a:lnTo>
                    <a:pt x="1012195" y="855434"/>
                  </a:lnTo>
                  <a:lnTo>
                    <a:pt x="1035372" y="817065"/>
                  </a:lnTo>
                  <a:lnTo>
                    <a:pt x="1055438" y="776744"/>
                  </a:lnTo>
                  <a:lnTo>
                    <a:pt x="1072226" y="734637"/>
                  </a:lnTo>
                  <a:lnTo>
                    <a:pt x="1085572" y="690908"/>
                  </a:lnTo>
                  <a:lnTo>
                    <a:pt x="1095310" y="645723"/>
                  </a:lnTo>
                  <a:lnTo>
                    <a:pt x="1101274" y="599249"/>
                  </a:lnTo>
                  <a:lnTo>
                    <a:pt x="1103299" y="551649"/>
                  </a:lnTo>
                  <a:lnTo>
                    <a:pt x="1101274" y="504050"/>
                  </a:lnTo>
                  <a:lnTo>
                    <a:pt x="1095310" y="457576"/>
                  </a:lnTo>
                  <a:lnTo>
                    <a:pt x="1085572" y="412391"/>
                  </a:lnTo>
                  <a:lnTo>
                    <a:pt x="1072226" y="368662"/>
                  </a:lnTo>
                  <a:lnTo>
                    <a:pt x="1055438" y="326554"/>
                  </a:lnTo>
                  <a:lnTo>
                    <a:pt x="1035372" y="286233"/>
                  </a:lnTo>
                  <a:lnTo>
                    <a:pt x="1012195" y="247865"/>
                  </a:lnTo>
                  <a:lnTo>
                    <a:pt x="986072" y="211614"/>
                  </a:lnTo>
                  <a:lnTo>
                    <a:pt x="957169" y="177647"/>
                  </a:lnTo>
                  <a:lnTo>
                    <a:pt x="925651" y="146130"/>
                  </a:lnTo>
                  <a:lnTo>
                    <a:pt x="891684" y="117226"/>
                  </a:lnTo>
                  <a:lnTo>
                    <a:pt x="855434" y="91104"/>
                  </a:lnTo>
                  <a:lnTo>
                    <a:pt x="817065" y="67927"/>
                  </a:lnTo>
                  <a:lnTo>
                    <a:pt x="776744" y="47861"/>
                  </a:lnTo>
                  <a:lnTo>
                    <a:pt x="734637" y="31072"/>
                  </a:lnTo>
                  <a:lnTo>
                    <a:pt x="690908" y="17726"/>
                  </a:lnTo>
                  <a:lnTo>
                    <a:pt x="645723" y="7988"/>
                  </a:lnTo>
                  <a:lnTo>
                    <a:pt x="599249" y="2024"/>
                  </a:lnTo>
                  <a:lnTo>
                    <a:pt x="551649" y="0"/>
                  </a:lnTo>
                  <a:close/>
                </a:path>
              </a:pathLst>
            </a:custGeom>
            <a:solidFill>
              <a:schemeClr val="accent3">
                <a:lumMod val="60000"/>
                <a:lumOff val="40000"/>
              </a:schemeClr>
            </a:solidFill>
            <a:ln>
              <a:noFill/>
            </a:ln>
          </p:spPr>
          <p:txBody>
            <a:bodyPr spcFirstLastPara="1" wrap="square" lIns="0" tIns="0" rIns="0" bIns="0" anchor="ctr" anchorCtr="0">
              <a:noAutofit/>
            </a:bodyPr>
            <a:lstStyle/>
            <a:p>
              <a:pPr algn="ctr" defTabSz="1219170">
                <a:buClr>
                  <a:srgbClr val="000000"/>
                </a:buClr>
                <a:buSzPts val="1400"/>
              </a:pPr>
              <a:r>
                <a:rPr lang="fr-FR" sz="1867" b="1" kern="0">
                  <a:solidFill>
                    <a:srgbClr val="383838"/>
                  </a:solidFill>
                  <a:latin typeface="Arial"/>
                  <a:ea typeface="Arial"/>
                  <a:cs typeface="Arial"/>
                  <a:sym typeface="Arial"/>
                </a:rPr>
                <a:t>2</a:t>
              </a:r>
              <a:endParaRPr sz="1867" b="1" kern="0">
                <a:solidFill>
                  <a:srgbClr val="383838"/>
                </a:solidFill>
                <a:latin typeface="Arial"/>
                <a:ea typeface="Arial"/>
                <a:cs typeface="Arial"/>
                <a:sym typeface="Arial"/>
              </a:endParaRPr>
            </a:p>
          </p:txBody>
        </p:sp>
        <p:sp>
          <p:nvSpPr>
            <p:cNvPr id="15" name="Google Shape;18595;p49">
              <a:extLst>
                <a:ext uri="{FF2B5EF4-FFF2-40B4-BE49-F238E27FC236}">
                  <a16:creationId xmlns:a16="http://schemas.microsoft.com/office/drawing/2014/main" id="{C35A6429-D7F9-FCF9-4E69-492042B4E3B9}"/>
                </a:ext>
              </a:extLst>
            </p:cNvPr>
            <p:cNvSpPr/>
            <p:nvPr/>
          </p:nvSpPr>
          <p:spPr>
            <a:xfrm>
              <a:off x="7065497" y="1585831"/>
              <a:ext cx="427656" cy="427657"/>
            </a:xfrm>
            <a:custGeom>
              <a:avLst/>
              <a:gdLst/>
              <a:ahLst/>
              <a:cxnLst/>
              <a:rect l="l" t="t" r="r" b="b"/>
              <a:pathLst>
                <a:path w="1103629" h="1103630" extrusionOk="0">
                  <a:moveTo>
                    <a:pt x="551649" y="0"/>
                  </a:moveTo>
                  <a:lnTo>
                    <a:pt x="504050" y="2024"/>
                  </a:lnTo>
                  <a:lnTo>
                    <a:pt x="457576" y="7988"/>
                  </a:lnTo>
                  <a:lnTo>
                    <a:pt x="412391" y="17726"/>
                  </a:lnTo>
                  <a:lnTo>
                    <a:pt x="368662" y="31072"/>
                  </a:lnTo>
                  <a:lnTo>
                    <a:pt x="326554" y="47861"/>
                  </a:lnTo>
                  <a:lnTo>
                    <a:pt x="286233" y="67927"/>
                  </a:lnTo>
                  <a:lnTo>
                    <a:pt x="247865" y="91104"/>
                  </a:lnTo>
                  <a:lnTo>
                    <a:pt x="211614" y="117226"/>
                  </a:lnTo>
                  <a:lnTo>
                    <a:pt x="177647" y="146130"/>
                  </a:lnTo>
                  <a:lnTo>
                    <a:pt x="146130" y="177647"/>
                  </a:lnTo>
                  <a:lnTo>
                    <a:pt x="117226" y="211614"/>
                  </a:lnTo>
                  <a:lnTo>
                    <a:pt x="91104" y="247865"/>
                  </a:lnTo>
                  <a:lnTo>
                    <a:pt x="67927" y="286233"/>
                  </a:lnTo>
                  <a:lnTo>
                    <a:pt x="47861" y="326554"/>
                  </a:lnTo>
                  <a:lnTo>
                    <a:pt x="31072" y="368662"/>
                  </a:lnTo>
                  <a:lnTo>
                    <a:pt x="17726" y="412391"/>
                  </a:lnTo>
                  <a:lnTo>
                    <a:pt x="7988" y="457576"/>
                  </a:lnTo>
                  <a:lnTo>
                    <a:pt x="2024" y="504050"/>
                  </a:lnTo>
                  <a:lnTo>
                    <a:pt x="0" y="551649"/>
                  </a:lnTo>
                  <a:lnTo>
                    <a:pt x="2024" y="599249"/>
                  </a:lnTo>
                  <a:lnTo>
                    <a:pt x="7988" y="645723"/>
                  </a:lnTo>
                  <a:lnTo>
                    <a:pt x="17726" y="690908"/>
                  </a:lnTo>
                  <a:lnTo>
                    <a:pt x="31072" y="734637"/>
                  </a:lnTo>
                  <a:lnTo>
                    <a:pt x="47861" y="776744"/>
                  </a:lnTo>
                  <a:lnTo>
                    <a:pt x="67927" y="817065"/>
                  </a:lnTo>
                  <a:lnTo>
                    <a:pt x="91104" y="855434"/>
                  </a:lnTo>
                  <a:lnTo>
                    <a:pt x="117226" y="891684"/>
                  </a:lnTo>
                  <a:lnTo>
                    <a:pt x="146130" y="925651"/>
                  </a:lnTo>
                  <a:lnTo>
                    <a:pt x="177647" y="957169"/>
                  </a:lnTo>
                  <a:lnTo>
                    <a:pt x="211614" y="986072"/>
                  </a:lnTo>
                  <a:lnTo>
                    <a:pt x="247865" y="1012195"/>
                  </a:lnTo>
                  <a:lnTo>
                    <a:pt x="286233" y="1035372"/>
                  </a:lnTo>
                  <a:lnTo>
                    <a:pt x="326554" y="1055438"/>
                  </a:lnTo>
                  <a:lnTo>
                    <a:pt x="368662" y="1072226"/>
                  </a:lnTo>
                  <a:lnTo>
                    <a:pt x="412391" y="1085572"/>
                  </a:lnTo>
                  <a:lnTo>
                    <a:pt x="457576" y="1095310"/>
                  </a:lnTo>
                  <a:lnTo>
                    <a:pt x="504050" y="1101274"/>
                  </a:lnTo>
                  <a:lnTo>
                    <a:pt x="551649" y="1103299"/>
                  </a:lnTo>
                  <a:lnTo>
                    <a:pt x="599249" y="1101274"/>
                  </a:lnTo>
                  <a:lnTo>
                    <a:pt x="645723" y="1095310"/>
                  </a:lnTo>
                  <a:lnTo>
                    <a:pt x="690908" y="1085572"/>
                  </a:lnTo>
                  <a:lnTo>
                    <a:pt x="734637" y="1072226"/>
                  </a:lnTo>
                  <a:lnTo>
                    <a:pt x="776744" y="1055438"/>
                  </a:lnTo>
                  <a:lnTo>
                    <a:pt x="817065" y="1035372"/>
                  </a:lnTo>
                  <a:lnTo>
                    <a:pt x="855434" y="1012195"/>
                  </a:lnTo>
                  <a:lnTo>
                    <a:pt x="891684" y="986072"/>
                  </a:lnTo>
                  <a:lnTo>
                    <a:pt x="925651" y="957169"/>
                  </a:lnTo>
                  <a:lnTo>
                    <a:pt x="957169" y="925651"/>
                  </a:lnTo>
                  <a:lnTo>
                    <a:pt x="986072" y="891684"/>
                  </a:lnTo>
                  <a:lnTo>
                    <a:pt x="1012195" y="855434"/>
                  </a:lnTo>
                  <a:lnTo>
                    <a:pt x="1035372" y="817065"/>
                  </a:lnTo>
                  <a:lnTo>
                    <a:pt x="1055438" y="776744"/>
                  </a:lnTo>
                  <a:lnTo>
                    <a:pt x="1072226" y="734637"/>
                  </a:lnTo>
                  <a:lnTo>
                    <a:pt x="1085572" y="690908"/>
                  </a:lnTo>
                  <a:lnTo>
                    <a:pt x="1095310" y="645723"/>
                  </a:lnTo>
                  <a:lnTo>
                    <a:pt x="1101274" y="599249"/>
                  </a:lnTo>
                  <a:lnTo>
                    <a:pt x="1103299" y="551649"/>
                  </a:lnTo>
                  <a:lnTo>
                    <a:pt x="1101274" y="504050"/>
                  </a:lnTo>
                  <a:lnTo>
                    <a:pt x="1095310" y="457576"/>
                  </a:lnTo>
                  <a:lnTo>
                    <a:pt x="1085572" y="412391"/>
                  </a:lnTo>
                  <a:lnTo>
                    <a:pt x="1072226" y="368662"/>
                  </a:lnTo>
                  <a:lnTo>
                    <a:pt x="1055438" y="326554"/>
                  </a:lnTo>
                  <a:lnTo>
                    <a:pt x="1035372" y="286233"/>
                  </a:lnTo>
                  <a:lnTo>
                    <a:pt x="1012195" y="247865"/>
                  </a:lnTo>
                  <a:lnTo>
                    <a:pt x="986072" y="211614"/>
                  </a:lnTo>
                  <a:lnTo>
                    <a:pt x="957169" y="177647"/>
                  </a:lnTo>
                  <a:lnTo>
                    <a:pt x="925651" y="146130"/>
                  </a:lnTo>
                  <a:lnTo>
                    <a:pt x="891684" y="117226"/>
                  </a:lnTo>
                  <a:lnTo>
                    <a:pt x="855434" y="91104"/>
                  </a:lnTo>
                  <a:lnTo>
                    <a:pt x="817065" y="67927"/>
                  </a:lnTo>
                  <a:lnTo>
                    <a:pt x="776744" y="47861"/>
                  </a:lnTo>
                  <a:lnTo>
                    <a:pt x="734637" y="31072"/>
                  </a:lnTo>
                  <a:lnTo>
                    <a:pt x="690908" y="17726"/>
                  </a:lnTo>
                  <a:lnTo>
                    <a:pt x="645723" y="7988"/>
                  </a:lnTo>
                  <a:lnTo>
                    <a:pt x="599249" y="2024"/>
                  </a:lnTo>
                  <a:lnTo>
                    <a:pt x="551649" y="0"/>
                  </a:lnTo>
                  <a:close/>
                </a:path>
              </a:pathLst>
            </a:custGeom>
            <a:solidFill>
              <a:schemeClr val="bg2">
                <a:lumMod val="50000"/>
              </a:schemeClr>
            </a:solidFill>
            <a:ln>
              <a:noFill/>
            </a:ln>
          </p:spPr>
          <p:txBody>
            <a:bodyPr spcFirstLastPara="1" wrap="square" lIns="0" tIns="0" rIns="0" bIns="0" anchor="ctr" anchorCtr="0">
              <a:noAutofit/>
            </a:bodyPr>
            <a:lstStyle/>
            <a:p>
              <a:pPr algn="ctr" defTabSz="1219170">
                <a:buClr>
                  <a:srgbClr val="000000"/>
                </a:buClr>
                <a:buSzPts val="1400"/>
              </a:pPr>
              <a:r>
                <a:rPr lang="fr-FR" sz="1867" b="1" kern="0" dirty="0">
                  <a:solidFill>
                    <a:srgbClr val="383838"/>
                  </a:solidFill>
                  <a:latin typeface="Arial"/>
                  <a:ea typeface="Arial"/>
                  <a:cs typeface="Arial"/>
                  <a:sym typeface="Arial"/>
                </a:rPr>
                <a:t>3</a:t>
              </a:r>
              <a:endParaRPr sz="1867" b="1" kern="0" dirty="0">
                <a:solidFill>
                  <a:srgbClr val="383838"/>
                </a:solidFill>
                <a:latin typeface="Arial"/>
                <a:ea typeface="Arial"/>
                <a:cs typeface="Arial"/>
                <a:sym typeface="Arial"/>
              </a:endParaRPr>
            </a:p>
          </p:txBody>
        </p:sp>
        <p:sp>
          <p:nvSpPr>
            <p:cNvPr id="16" name="Google Shape;18596;p49">
              <a:extLst>
                <a:ext uri="{FF2B5EF4-FFF2-40B4-BE49-F238E27FC236}">
                  <a16:creationId xmlns:a16="http://schemas.microsoft.com/office/drawing/2014/main" id="{DA89088A-6BA9-0B0B-A45F-6FC4C8CF8CD0}"/>
                </a:ext>
              </a:extLst>
            </p:cNvPr>
            <p:cNvSpPr txBox="1"/>
            <p:nvPr/>
          </p:nvSpPr>
          <p:spPr>
            <a:xfrm>
              <a:off x="3552364" y="2082175"/>
              <a:ext cx="2241501" cy="323194"/>
            </a:xfrm>
            <a:prstGeom prst="rect">
              <a:avLst/>
            </a:prstGeom>
            <a:noFill/>
            <a:ln>
              <a:noFill/>
            </a:ln>
          </p:spPr>
          <p:txBody>
            <a:bodyPr spcFirstLastPara="1" wrap="square" lIns="0" tIns="12700" rIns="0" bIns="0" anchor="t" anchorCtr="0">
              <a:noAutofit/>
            </a:bodyPr>
            <a:lstStyle/>
            <a:p>
              <a:pPr algn="ctr"/>
              <a:r>
                <a:rPr lang="fr-FR" sz="1400" b="1" dirty="0"/>
                <a:t>Directive NFRD(Non-</a:t>
              </a:r>
              <a:r>
                <a:rPr lang="fr-FR" sz="1400" b="1" dirty="0" err="1"/>
                <a:t>financial</a:t>
              </a:r>
              <a:r>
                <a:rPr lang="fr-FR" sz="1400" b="1" dirty="0"/>
                <a:t> </a:t>
              </a:r>
              <a:r>
                <a:rPr lang="fr-FR" sz="1400" b="1" dirty="0" err="1"/>
                <a:t>reporting</a:t>
              </a:r>
              <a:r>
                <a:rPr lang="fr-FR" sz="1400" b="1" dirty="0"/>
                <a:t> Directive) vers directive CSRD(</a:t>
              </a:r>
              <a:r>
                <a:rPr lang="fr-FR" sz="1400" b="1" dirty="0" err="1"/>
                <a:t>Corporate</a:t>
              </a:r>
              <a:r>
                <a:rPr lang="fr-FR" sz="1400" b="1" dirty="0"/>
                <a:t> </a:t>
              </a:r>
              <a:r>
                <a:rPr lang="fr-FR" sz="1400" b="1" dirty="0" err="1"/>
                <a:t>Sustainability</a:t>
              </a:r>
              <a:r>
                <a:rPr lang="fr-FR" sz="1400" b="1" dirty="0"/>
                <a:t> </a:t>
              </a:r>
              <a:r>
                <a:rPr lang="fr-FR" sz="1400" b="1" dirty="0" err="1"/>
                <a:t>Reporting</a:t>
              </a:r>
              <a:r>
                <a:rPr lang="fr-FR" sz="1400" b="1" dirty="0"/>
                <a:t> Directive) (</a:t>
              </a:r>
              <a:r>
                <a:rPr lang="fr-FR" sz="1400" b="1" dirty="0">
                  <a:ea typeface="Calibri" panose="020F0502020204030204" pitchFamily="34" charset="0"/>
                  <a:cs typeface="Times New Roman" panose="02020603050405020304" pitchFamily="18" charset="0"/>
                </a:rPr>
                <a:t>2014</a:t>
              </a:r>
              <a:r>
                <a:rPr lang="fr-FR" sz="1400" b="1" dirty="0">
                  <a:effectLst/>
                  <a:ea typeface="Calibri" panose="020F0502020204030204" pitchFamily="34" charset="0"/>
                  <a:cs typeface="Times New Roman" panose="02020603050405020304" pitchFamily="18" charset="0"/>
                </a:rPr>
                <a:t>-1</a:t>
              </a:r>
              <a:r>
                <a:rPr lang="fr-FR" sz="1400" b="1" baseline="30000" dirty="0">
                  <a:effectLst/>
                  <a:ea typeface="Calibri" panose="020F0502020204030204" pitchFamily="34" charset="0"/>
                  <a:cs typeface="Times New Roman" panose="02020603050405020304" pitchFamily="18" charset="0"/>
                </a:rPr>
                <a:t>er</a:t>
              </a:r>
              <a:r>
                <a:rPr lang="fr-FR" sz="1400" b="1" dirty="0">
                  <a:effectLst/>
                  <a:ea typeface="Calibri" panose="020F0502020204030204" pitchFamily="34" charset="0"/>
                  <a:cs typeface="Times New Roman" panose="02020603050405020304" pitchFamily="18" charset="0"/>
                </a:rPr>
                <a:t> janvier 2024)</a:t>
              </a:r>
            </a:p>
          </p:txBody>
        </p:sp>
        <p:sp>
          <p:nvSpPr>
            <p:cNvPr id="17" name="Google Shape;18597;p49">
              <a:extLst>
                <a:ext uri="{FF2B5EF4-FFF2-40B4-BE49-F238E27FC236}">
                  <a16:creationId xmlns:a16="http://schemas.microsoft.com/office/drawing/2014/main" id="{2E708A6C-3BAB-4740-B12B-3CC120B65223}"/>
                </a:ext>
              </a:extLst>
            </p:cNvPr>
            <p:cNvSpPr txBox="1"/>
            <p:nvPr/>
          </p:nvSpPr>
          <p:spPr>
            <a:xfrm>
              <a:off x="3479480" y="3165390"/>
              <a:ext cx="2153100" cy="1275300"/>
            </a:xfrm>
            <a:prstGeom prst="rect">
              <a:avLst/>
            </a:prstGeom>
            <a:noFill/>
            <a:ln>
              <a:noFill/>
            </a:ln>
          </p:spPr>
          <p:txBody>
            <a:bodyPr spcFirstLastPara="1" wrap="square" lIns="0" tIns="12700" rIns="0" bIns="0" anchor="t" anchorCtr="0">
              <a:noAutofit/>
            </a:bodyPr>
            <a:lstStyle/>
            <a:p>
              <a:r>
                <a:rPr lang="fr-FR" sz="1100" dirty="0">
                  <a:effectLst/>
                  <a:ea typeface="Calibri" panose="020F0502020204030204" pitchFamily="34" charset="0"/>
                  <a:cs typeface="Times New Roman" panose="02020603050405020304" pitchFamily="18" charset="0"/>
                </a:rPr>
                <a:t>Renforcement et une obligation de </a:t>
              </a:r>
              <a:r>
                <a:rPr lang="fr-FR" sz="1100" dirty="0" err="1">
                  <a:effectLst/>
                  <a:ea typeface="Calibri" panose="020F0502020204030204" pitchFamily="34" charset="0"/>
                  <a:cs typeface="Times New Roman" panose="02020603050405020304" pitchFamily="18" charset="0"/>
                </a:rPr>
                <a:t>reporting</a:t>
              </a:r>
              <a:endParaRPr lang="fr-FR" sz="1100" dirty="0">
                <a:effectLst/>
                <a:ea typeface="Calibri" panose="020F0502020204030204" pitchFamily="34" charset="0"/>
                <a:cs typeface="Times New Roman" panose="02020603050405020304" pitchFamily="18" charset="0"/>
              </a:endParaRPr>
            </a:p>
            <a:p>
              <a:r>
                <a:rPr lang="fr-FR" sz="1100" dirty="0">
                  <a:effectLst/>
                  <a:ea typeface="Calibri" panose="020F0502020204030204" pitchFamily="34" charset="0"/>
                  <a:cs typeface="Times New Roman" panose="02020603050405020304" pitchFamily="18" charset="0"/>
                </a:rPr>
                <a:t>- Une localisation unique et format digital imposé </a:t>
              </a:r>
            </a:p>
            <a:p>
              <a:r>
                <a:rPr lang="fr-FR" sz="1100" dirty="0">
                  <a:effectLst/>
                  <a:ea typeface="Calibri" panose="020F0502020204030204" pitchFamily="34" charset="0"/>
                  <a:cs typeface="Times New Roman" panose="02020603050405020304" pitchFamily="18" charset="0"/>
                </a:rPr>
                <a:t>- Vérificatio</a:t>
              </a:r>
              <a:r>
                <a:rPr lang="fr-FR" sz="1100" dirty="0">
                  <a:ea typeface="Calibri" panose="020F0502020204030204" pitchFamily="34" charset="0"/>
                  <a:cs typeface="Times New Roman" panose="02020603050405020304" pitchFamily="18" charset="0"/>
                </a:rPr>
                <a:t>n obligatoire des résultats par un commissaire aux comptes ou un organisme tiers indépendant </a:t>
              </a:r>
            </a:p>
            <a:p>
              <a:r>
                <a:rPr lang="fr-FR" sz="1100" dirty="0">
                  <a:effectLst/>
                  <a:ea typeface="Calibri" panose="020F0502020204030204" pitchFamily="34" charset="0"/>
                  <a:cs typeface="Times New Roman" panose="02020603050405020304" pitchFamily="18" charset="0"/>
                </a:rPr>
                <a:t>- Un champ plus élargi des parties prenantes </a:t>
              </a:r>
            </a:p>
            <a:p>
              <a:pPr marL="135463" marR="118530" defTabSz="1219170">
                <a:buClr>
                  <a:srgbClr val="000000"/>
                </a:buClr>
                <a:buSzPts val="900"/>
              </a:pPr>
              <a:r>
                <a:rPr lang="fr-FR" sz="1067" i="1" kern="0" dirty="0">
                  <a:solidFill>
                    <a:srgbClr val="000000"/>
                  </a:solidFill>
                  <a:latin typeface="Arial" panose="020B0604020202020204" pitchFamily="34" charset="0"/>
                  <a:cs typeface="Arial"/>
                  <a:sym typeface="Arial"/>
                </a:rPr>
                <a:t>.</a:t>
              </a:r>
              <a:endParaRPr sz="1067" kern="0" dirty="0">
                <a:solidFill>
                  <a:srgbClr val="000000"/>
                </a:solidFill>
                <a:latin typeface="Arial"/>
                <a:ea typeface="Arial"/>
                <a:cs typeface="Arial"/>
                <a:sym typeface="Arial"/>
              </a:endParaRPr>
            </a:p>
          </p:txBody>
        </p:sp>
        <p:sp>
          <p:nvSpPr>
            <p:cNvPr id="18" name="Google Shape;18598;p49">
              <a:extLst>
                <a:ext uri="{FF2B5EF4-FFF2-40B4-BE49-F238E27FC236}">
                  <a16:creationId xmlns:a16="http://schemas.microsoft.com/office/drawing/2014/main" id="{E796E3DA-CE58-D32F-0A5F-60D92CFB333D}"/>
                </a:ext>
              </a:extLst>
            </p:cNvPr>
            <p:cNvSpPr txBox="1"/>
            <p:nvPr/>
          </p:nvSpPr>
          <p:spPr>
            <a:xfrm>
              <a:off x="6240444" y="2085910"/>
              <a:ext cx="2026800" cy="217500"/>
            </a:xfrm>
            <a:prstGeom prst="rect">
              <a:avLst/>
            </a:prstGeom>
            <a:noFill/>
            <a:ln>
              <a:noFill/>
            </a:ln>
          </p:spPr>
          <p:txBody>
            <a:bodyPr spcFirstLastPara="1" wrap="square" lIns="0" tIns="12700" rIns="0" bIns="0" anchor="t" anchorCtr="0">
              <a:noAutofit/>
            </a:bodyPr>
            <a:lstStyle/>
            <a:p>
              <a:pPr algn="ctr"/>
              <a:r>
                <a:rPr lang="fr-FR" sz="1600" b="1" dirty="0"/>
                <a:t>Le règlement SFDR </a:t>
              </a:r>
              <a:r>
                <a:rPr lang="fr-FR" sz="1600" dirty="0">
                  <a:effectLst/>
                  <a:ea typeface="Calibri" panose="020F0502020204030204" pitchFamily="34" charset="0"/>
                  <a:cs typeface="Times New Roman" panose="02020603050405020304" pitchFamily="18" charset="0"/>
                </a:rPr>
                <a:t>(règlement (EU) 2019/ 2088 du 27 novembre 2019) dit « Disclosure »</a:t>
              </a:r>
            </a:p>
          </p:txBody>
        </p:sp>
        <p:sp>
          <p:nvSpPr>
            <p:cNvPr id="19" name="Google Shape;18599;p49">
              <a:extLst>
                <a:ext uri="{FF2B5EF4-FFF2-40B4-BE49-F238E27FC236}">
                  <a16:creationId xmlns:a16="http://schemas.microsoft.com/office/drawing/2014/main" id="{E7F68C72-03CD-C954-3222-0F4EE927692F}"/>
                </a:ext>
              </a:extLst>
            </p:cNvPr>
            <p:cNvSpPr txBox="1"/>
            <p:nvPr/>
          </p:nvSpPr>
          <p:spPr>
            <a:xfrm>
              <a:off x="6194058" y="3235052"/>
              <a:ext cx="2153100" cy="1275300"/>
            </a:xfrm>
            <a:prstGeom prst="rect">
              <a:avLst/>
            </a:prstGeom>
            <a:noFill/>
            <a:ln>
              <a:noFill/>
            </a:ln>
          </p:spPr>
          <p:txBody>
            <a:bodyPr spcFirstLastPara="1" wrap="square" lIns="0" tIns="12700" rIns="0" bIns="0" anchor="t" anchorCtr="0">
              <a:noAutofit/>
            </a:bodyPr>
            <a:lstStyle/>
            <a:p>
              <a:r>
                <a:rPr lang="fr-FR" sz="1100" b="1" dirty="0">
                  <a:ea typeface="Calibri" panose="020F0502020204030204" pitchFamily="34" charset="0"/>
                  <a:cs typeface="Times New Roman" panose="02020603050405020304" pitchFamily="18" charset="0"/>
                </a:rPr>
                <a:t>- </a:t>
              </a:r>
              <a:r>
                <a:rPr lang="fr-FR" sz="1100" dirty="0">
                  <a:ea typeface="Calibri" panose="020F0502020204030204" pitchFamily="34" charset="0"/>
                  <a:cs typeface="Times New Roman" panose="02020603050405020304" pitchFamily="18" charset="0"/>
                </a:rPr>
                <a:t>s’applique depuis le 10 mars 2021 </a:t>
              </a:r>
              <a:endParaRPr lang="fr-FR" sz="1100" dirty="0">
                <a:effectLst/>
                <a:ea typeface="Calibri" panose="020F0502020204030204" pitchFamily="34" charset="0"/>
                <a:cs typeface="Times New Roman" panose="02020603050405020304" pitchFamily="18" charset="0"/>
              </a:endParaRPr>
            </a:p>
            <a:p>
              <a:r>
                <a:rPr lang="fr-FR" sz="1100" dirty="0">
                  <a:effectLst/>
                  <a:ea typeface="Calibri" panose="020F0502020204030204" pitchFamily="34" charset="0"/>
                  <a:cs typeface="Times New Roman" panose="02020603050405020304" pitchFamily="18" charset="0"/>
                </a:rPr>
                <a:t>- Renforcer la transparence des acteurs financiers sur la prise en compte des critères ESG dans leurs activités et produits </a:t>
              </a:r>
            </a:p>
          </p:txBody>
        </p:sp>
      </p:grpSp>
      <p:sp>
        <p:nvSpPr>
          <p:cNvPr id="42" name="ZoneTexte 41">
            <a:extLst>
              <a:ext uri="{FF2B5EF4-FFF2-40B4-BE49-F238E27FC236}">
                <a16:creationId xmlns:a16="http://schemas.microsoft.com/office/drawing/2014/main" id="{3963EE04-94B0-42CB-CC61-79210CA94A1D}"/>
              </a:ext>
            </a:extLst>
          </p:cNvPr>
          <p:cNvSpPr txBox="1"/>
          <p:nvPr/>
        </p:nvSpPr>
        <p:spPr>
          <a:xfrm>
            <a:off x="1613513" y="3893161"/>
            <a:ext cx="2950743" cy="1785104"/>
          </a:xfrm>
          <a:prstGeom prst="rect">
            <a:avLst/>
          </a:prstGeom>
          <a:noFill/>
        </p:spPr>
        <p:txBody>
          <a:bodyPr wrap="square" rtlCol="0">
            <a:spAutoFit/>
          </a:bodyPr>
          <a:lstStyle/>
          <a:p>
            <a:r>
              <a:rPr lang="fr-FR" sz="1100" dirty="0"/>
              <a:t>Initiative lancée par les Nations Unies en 2000.</a:t>
            </a:r>
          </a:p>
          <a:p>
            <a:r>
              <a:rPr lang="fr-FR" sz="1100" dirty="0"/>
              <a:t>- Vise à mobiliser les entreprises et les organisations dans le monde entier pour adopter des pratiques commerciales socialement responsables et durables. </a:t>
            </a:r>
          </a:p>
          <a:p>
            <a:r>
              <a:rPr lang="fr-FR" sz="1100" dirty="0"/>
              <a:t>- Encourage les entreprises à s'engager volontairement à respecter dix principes fondamentaux dont les droits de l'homme et l’environnement </a:t>
            </a:r>
          </a:p>
        </p:txBody>
      </p:sp>
      <p:sp>
        <p:nvSpPr>
          <p:cNvPr id="46" name="Titre 1">
            <a:extLst>
              <a:ext uri="{FF2B5EF4-FFF2-40B4-BE49-F238E27FC236}">
                <a16:creationId xmlns:a16="http://schemas.microsoft.com/office/drawing/2014/main" id="{308F8903-E463-55EE-6B32-D01E298349CF}"/>
              </a:ext>
            </a:extLst>
          </p:cNvPr>
          <p:cNvSpPr>
            <a:spLocks noGrp="1"/>
          </p:cNvSpPr>
          <p:nvPr>
            <p:ph type="title"/>
          </p:nvPr>
        </p:nvSpPr>
        <p:spPr>
          <a:xfrm>
            <a:off x="2096979" y="401806"/>
            <a:ext cx="10152919" cy="1635690"/>
          </a:xfrm>
        </p:spPr>
        <p:txBody>
          <a:bodyPr>
            <a:normAutofit fontScale="90000"/>
          </a:bodyPr>
          <a:lstStyle/>
          <a:p>
            <a:r>
              <a:rPr lang="fr-FR" sz="3100" dirty="0"/>
              <a:t>II. Le lien entre les critères ESG et le risque de durabilité</a:t>
            </a:r>
            <a:br>
              <a:rPr lang="fr-FR" sz="3600" dirty="0"/>
            </a:br>
            <a:br>
              <a:rPr lang="fr-FR" dirty="0"/>
            </a:br>
            <a:r>
              <a:rPr lang="fr-FR" sz="2800" dirty="0"/>
              <a:t>B. Où en est la règlementation ?</a:t>
            </a:r>
            <a:br>
              <a:rPr lang="fr-FR" sz="2800" dirty="0"/>
            </a:br>
            <a:endParaRPr lang="en-GB" dirty="0"/>
          </a:p>
        </p:txBody>
      </p:sp>
      <p:sp>
        <p:nvSpPr>
          <p:cNvPr id="48" name="Espace réservé du pied de page 47">
            <a:extLst>
              <a:ext uri="{FF2B5EF4-FFF2-40B4-BE49-F238E27FC236}">
                <a16:creationId xmlns:a16="http://schemas.microsoft.com/office/drawing/2014/main" id="{9A57582F-9D6D-EC7B-15A1-FB2E81753CE8}"/>
              </a:ext>
            </a:extLst>
          </p:cNvPr>
          <p:cNvSpPr>
            <a:spLocks noGrp="1"/>
          </p:cNvSpPr>
          <p:nvPr>
            <p:ph type="ftr" sz="quarter" idx="11"/>
          </p:nvPr>
        </p:nvSpPr>
        <p:spPr>
          <a:xfrm>
            <a:off x="2589212" y="6636547"/>
            <a:ext cx="7619999" cy="365125"/>
          </a:xfrm>
        </p:spPr>
        <p:txBody>
          <a:bodyPr/>
          <a:lstStyle/>
          <a:p>
            <a:r>
              <a:rPr lang="en-GB"/>
              <a:t>Risque de durabilité – Projet ERM – Décembre 2023 – ALEZRA, CHALAH, ABDOU, MAKA</a:t>
            </a:r>
          </a:p>
          <a:p>
            <a:r>
              <a:rPr lang="en-GB"/>
              <a:t>
</a:t>
            </a:r>
            <a:endParaRPr lang="en-GB" dirty="0"/>
          </a:p>
        </p:txBody>
      </p:sp>
    </p:spTree>
    <p:extLst>
      <p:ext uri="{BB962C8B-B14F-4D97-AF65-F5344CB8AC3E}">
        <p14:creationId xmlns:p14="http://schemas.microsoft.com/office/powerpoint/2010/main" val="15240536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5"/>
</p:tagLst>
</file>

<file path=ppt/tags/tag2.xml><?xml version="1.0" encoding="utf-8"?>
<p:tagLst xmlns:a="http://schemas.openxmlformats.org/drawingml/2006/main" xmlns:r="http://schemas.openxmlformats.org/officeDocument/2006/relationships" xmlns:p="http://schemas.openxmlformats.org/presentationml/2006/main">
  <p:tag name="NUM" val="12"/>
</p:tagLst>
</file>

<file path=ppt/tags/tag3.xml><?xml version="1.0" encoding="utf-8"?>
<p:tagLst xmlns:a="http://schemas.openxmlformats.org/drawingml/2006/main" xmlns:r="http://schemas.openxmlformats.org/officeDocument/2006/relationships" xmlns:p="http://schemas.openxmlformats.org/presentationml/2006/main">
  <p:tag name="NUM" val="9"/>
</p:tagLst>
</file>

<file path=ppt/tags/tag4.xml><?xml version="1.0" encoding="utf-8"?>
<p:tagLst xmlns:a="http://schemas.openxmlformats.org/drawingml/2006/main" xmlns:r="http://schemas.openxmlformats.org/officeDocument/2006/relationships" xmlns:p="http://schemas.openxmlformats.org/presentationml/2006/main">
  <p:tag name="NUM" val="5"/>
</p:tagLst>
</file>

<file path=ppt/tags/tag5.xml><?xml version="1.0" encoding="utf-8"?>
<p:tagLst xmlns:a="http://schemas.openxmlformats.org/drawingml/2006/main" xmlns:r="http://schemas.openxmlformats.org/officeDocument/2006/relationships" xmlns:p="http://schemas.openxmlformats.org/presentationml/2006/main">
  <p:tag name="NUM" val="16"/>
</p:tagLst>
</file>

<file path=ppt/tags/tag6.xml><?xml version="1.0" encoding="utf-8"?>
<p:tagLst xmlns:a="http://schemas.openxmlformats.org/drawingml/2006/main" xmlns:r="http://schemas.openxmlformats.org/officeDocument/2006/relationships" xmlns:p="http://schemas.openxmlformats.org/presentationml/2006/main">
  <p:tag name="NUM" val="10"/>
</p:tagLst>
</file>

<file path=ppt/tags/tag7.xml><?xml version="1.0" encoding="utf-8"?>
<p:tagLst xmlns:a="http://schemas.openxmlformats.org/drawingml/2006/main" xmlns:r="http://schemas.openxmlformats.org/officeDocument/2006/relationships" xmlns:p="http://schemas.openxmlformats.org/presentationml/2006/main">
  <p:tag name="NUM" val="8"/>
</p:tagLst>
</file>

<file path=ppt/theme/theme1.xml><?xml version="1.0" encoding="utf-8"?>
<a:theme xmlns:a="http://schemas.openxmlformats.org/drawingml/2006/main" name="Brin">
  <a:themeElements>
    <a:clrScheme name="Brin">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12266</TotalTime>
  <Words>2732</Words>
  <Application>Microsoft Macintosh PowerPoint</Application>
  <PresentationFormat>Grand écran</PresentationFormat>
  <Paragraphs>282</Paragraphs>
  <Slides>18</Slides>
  <Notes>10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18</vt:i4>
      </vt:variant>
    </vt:vector>
  </HeadingPairs>
  <TitlesOfParts>
    <vt:vector size="26" baseType="lpstr">
      <vt:lpstr>Arial</vt:lpstr>
      <vt:lpstr>Calibri</vt:lpstr>
      <vt:lpstr>Calibri Light</vt:lpstr>
      <vt:lpstr>Century Gothic</vt:lpstr>
      <vt:lpstr>DagnyWebW03</vt:lpstr>
      <vt:lpstr>Wingdings</vt:lpstr>
      <vt:lpstr>Wingdings 3</vt:lpstr>
      <vt:lpstr>Brin</vt:lpstr>
      <vt:lpstr>Le risque de durabilité</vt:lpstr>
      <vt:lpstr>Sommaire</vt:lpstr>
      <vt:lpstr>I. Définition du risque de durabilité  A. L’intégration du risque de durabilité à la prise de décision </vt:lpstr>
      <vt:lpstr>I. Définition du risque de durabilité  A. L’intégration du risque de durabilité à la prise de décision </vt:lpstr>
      <vt:lpstr>I. Définition du risque de durabilité  B. Un outil pour évaluer les risques associés : Le Greenuim </vt:lpstr>
      <vt:lpstr>I. Définition du risque de durabilité  B. Un outil pour évaluer les risques associés : Le Greenuim </vt:lpstr>
      <vt:lpstr>I. Définition du risque de durabilité  B. Un outil pour évaluer les risques associés : Le Greenuim </vt:lpstr>
      <vt:lpstr>II. Le lien entre les critères ESG et le risque de durabilité  A. Présentation des critères ESG </vt:lpstr>
      <vt:lpstr>II. Le lien entre les critères ESG et le risque de durabilité  B. Où en est la règlementation ?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lpstr>Bibliographie</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Copule de Gumbel</dc:title>
  <dc:creator>Kenza EL QSIRI</dc:creator>
  <cp:lastModifiedBy>sacha alezra</cp:lastModifiedBy>
  <cp:revision>66</cp:revision>
  <dcterms:created xsi:type="dcterms:W3CDTF">2019-11-17T07:33:12Z</dcterms:created>
  <dcterms:modified xsi:type="dcterms:W3CDTF">2023-12-13T09:43:03Z</dcterms:modified>
</cp:coreProperties>
</file>