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88"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90" r:id="rId33"/>
    <p:sldId id="291" r:id="rId34"/>
    <p:sldId id="26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_rels/data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NBA Players EDA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NBA Players Exploratory Data Analysis by Theodore Thompson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t>
            </a:r>
            <a:r>
              <a:rPr lang="en-US" dirty="0" err="1"/>
              <a:t>dreb_pct</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59078"/>
            <a:ext cx="10461585" cy="646331"/>
          </a:xfrm>
          <a:prstGeom prst="rect">
            <a:avLst/>
          </a:prstGeom>
          <a:noFill/>
        </p:spPr>
        <p:txBody>
          <a:bodyPr wrap="square" rtlCol="0">
            <a:spAutoFit/>
          </a:bodyPr>
          <a:lstStyle/>
          <a:p>
            <a:r>
              <a:rPr lang="en-US" dirty="0"/>
              <a:t>The Defensive rebound percentage shows that 1.5% of players in this database do not have a registered score for defensive rebound percentage.</a:t>
            </a:r>
          </a:p>
        </p:txBody>
      </p:sp>
      <p:pic>
        <p:nvPicPr>
          <p:cNvPr id="7" name="Content Placeholder 6">
            <a:extLst>
              <a:ext uri="{FF2B5EF4-FFF2-40B4-BE49-F238E27FC236}">
                <a16:creationId xmlns:a16="http://schemas.microsoft.com/office/drawing/2014/main" id="{51A7B7EA-2CBF-450E-AB1B-94730645EC87}"/>
              </a:ext>
            </a:extLst>
          </p:cNvPr>
          <p:cNvPicPr>
            <a:picLocks noGrp="1" noChangeAspect="1"/>
          </p:cNvPicPr>
          <p:nvPr>
            <p:ph idx="1"/>
          </p:nvPr>
        </p:nvPicPr>
        <p:blipFill>
          <a:blip r:embed="rId2"/>
          <a:stretch>
            <a:fillRect/>
          </a:stretch>
        </p:blipFill>
        <p:spPr>
          <a:xfrm>
            <a:off x="1066800" y="2014194"/>
            <a:ext cx="3181350" cy="2514600"/>
          </a:xfrm>
        </p:spPr>
      </p:pic>
      <p:pic>
        <p:nvPicPr>
          <p:cNvPr id="9" name="Picture 8">
            <a:extLst>
              <a:ext uri="{FF2B5EF4-FFF2-40B4-BE49-F238E27FC236}">
                <a16:creationId xmlns:a16="http://schemas.microsoft.com/office/drawing/2014/main" id="{4C651A80-A29E-4264-828C-8A0FE990C45B}"/>
              </a:ext>
            </a:extLst>
          </p:cNvPr>
          <p:cNvPicPr>
            <a:picLocks noChangeAspect="1"/>
          </p:cNvPicPr>
          <p:nvPr/>
        </p:nvPicPr>
        <p:blipFill>
          <a:blip r:embed="rId3"/>
          <a:stretch>
            <a:fillRect/>
          </a:stretch>
        </p:blipFill>
        <p:spPr>
          <a:xfrm>
            <a:off x="6203050" y="458275"/>
            <a:ext cx="5198013" cy="4900803"/>
          </a:xfrm>
          <a:prstGeom prst="rect">
            <a:avLst/>
          </a:prstGeom>
        </p:spPr>
      </p:pic>
    </p:spTree>
    <p:extLst>
      <p:ext uri="{BB962C8B-B14F-4D97-AF65-F5344CB8AC3E}">
        <p14:creationId xmlns:p14="http://schemas.microsoft.com/office/powerpoint/2010/main" val="1626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t>
            </a:r>
            <a:r>
              <a:rPr lang="en-US" dirty="0" err="1"/>
              <a:t>dreb_pct</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59078"/>
            <a:ext cx="10461585" cy="1200329"/>
          </a:xfrm>
          <a:prstGeom prst="rect">
            <a:avLst/>
          </a:prstGeom>
          <a:noFill/>
        </p:spPr>
        <p:txBody>
          <a:bodyPr wrap="square" rtlCol="0">
            <a:spAutoFit/>
          </a:bodyPr>
          <a:lstStyle/>
          <a:p>
            <a:r>
              <a:rPr lang="en-US" dirty="0"/>
              <a:t>The Defensive rebound percentage shows that prior that 3.8% of players score zero defensive rebound. Then very little score between zero and 10% there are few players. Then at and around 10% of players most of the group of players score on the rebound percentage.</a:t>
            </a:r>
          </a:p>
        </p:txBody>
      </p:sp>
      <p:pic>
        <p:nvPicPr>
          <p:cNvPr id="8" name="Content Placeholder 7">
            <a:extLst>
              <a:ext uri="{FF2B5EF4-FFF2-40B4-BE49-F238E27FC236}">
                <a16:creationId xmlns:a16="http://schemas.microsoft.com/office/drawing/2014/main" id="{E9688FFE-2334-4186-990A-2CF6F2970707}"/>
              </a:ext>
            </a:extLst>
          </p:cNvPr>
          <p:cNvPicPr>
            <a:picLocks noGrp="1" noChangeAspect="1"/>
          </p:cNvPicPr>
          <p:nvPr>
            <p:ph idx="1"/>
          </p:nvPr>
        </p:nvPicPr>
        <p:blipFill>
          <a:blip r:embed="rId2"/>
          <a:stretch>
            <a:fillRect/>
          </a:stretch>
        </p:blipFill>
        <p:spPr>
          <a:xfrm>
            <a:off x="1066800" y="1741923"/>
            <a:ext cx="3514916" cy="3514916"/>
          </a:xfrm>
        </p:spPr>
      </p:pic>
    </p:spTree>
    <p:extLst>
      <p:ext uri="{BB962C8B-B14F-4D97-AF65-F5344CB8AC3E}">
        <p14:creationId xmlns:p14="http://schemas.microsoft.com/office/powerpoint/2010/main" val="116662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a:xfrm>
            <a:off x="1066800" y="642594"/>
            <a:ext cx="10750952" cy="1371600"/>
          </a:xfrm>
        </p:spPr>
        <p:txBody>
          <a:bodyPr/>
          <a:lstStyle/>
          <a:p>
            <a:r>
              <a:rPr lang="en-US" dirty="0"/>
              <a:t>Feature: </a:t>
            </a:r>
            <a:r>
              <a:rPr lang="en-US" dirty="0" err="1"/>
              <a:t>ts_pct</a:t>
            </a:r>
            <a:r>
              <a:rPr lang="en-US" dirty="0"/>
              <a:t> </a:t>
            </a:r>
            <a:r>
              <a:rPr lang="en-US" sz="2000" dirty="0"/>
              <a:t>(True shooting percentage of each player)</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01203"/>
            <a:ext cx="10461585" cy="1200329"/>
          </a:xfrm>
          <a:prstGeom prst="rect">
            <a:avLst/>
          </a:prstGeom>
          <a:noFill/>
        </p:spPr>
        <p:txBody>
          <a:bodyPr wrap="square" rtlCol="0">
            <a:spAutoFit/>
          </a:bodyPr>
          <a:lstStyle/>
          <a:p>
            <a:r>
              <a:rPr lang="en-US" dirty="0"/>
              <a:t>The True shooting percentage  is an advanced statistic that measures a player's efficiency at shooting the ball. It is intended to more accurately calculate a player's shooting than field goal percentage, free throw percentage, and three-point field goal percentage taken individually.</a:t>
            </a:r>
          </a:p>
        </p:txBody>
      </p:sp>
      <p:pic>
        <p:nvPicPr>
          <p:cNvPr id="7" name="Content Placeholder 6">
            <a:extLst>
              <a:ext uri="{FF2B5EF4-FFF2-40B4-BE49-F238E27FC236}">
                <a16:creationId xmlns:a16="http://schemas.microsoft.com/office/drawing/2014/main" id="{AFEB3298-10CF-40E4-9B78-70F126B9D766}"/>
              </a:ext>
            </a:extLst>
          </p:cNvPr>
          <p:cNvPicPr>
            <a:picLocks noGrp="1" noChangeAspect="1"/>
          </p:cNvPicPr>
          <p:nvPr>
            <p:ph idx="1"/>
          </p:nvPr>
        </p:nvPicPr>
        <p:blipFill>
          <a:blip r:embed="rId2"/>
          <a:stretch>
            <a:fillRect/>
          </a:stretch>
        </p:blipFill>
        <p:spPr>
          <a:xfrm>
            <a:off x="1066800" y="1785937"/>
            <a:ext cx="4152900" cy="3286125"/>
          </a:xfrm>
        </p:spPr>
      </p:pic>
    </p:spTree>
    <p:extLst>
      <p:ext uri="{BB962C8B-B14F-4D97-AF65-F5344CB8AC3E}">
        <p14:creationId xmlns:p14="http://schemas.microsoft.com/office/powerpoint/2010/main" val="3433710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t>
            </a:r>
            <a:r>
              <a:rPr lang="en-US" dirty="0" err="1"/>
              <a:t>ts_pct</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59078"/>
            <a:ext cx="10461585" cy="646331"/>
          </a:xfrm>
          <a:prstGeom prst="rect">
            <a:avLst/>
          </a:prstGeom>
          <a:noFill/>
        </p:spPr>
        <p:txBody>
          <a:bodyPr wrap="square" rtlCol="0">
            <a:spAutoFit/>
          </a:bodyPr>
          <a:lstStyle/>
          <a:p>
            <a:r>
              <a:rPr lang="en-US" dirty="0"/>
              <a:t>The true shooting percentage shows that 1.2% of players in this database do not have a registered score for true shooting percentage.</a:t>
            </a:r>
          </a:p>
        </p:txBody>
      </p:sp>
      <p:pic>
        <p:nvPicPr>
          <p:cNvPr id="11" name="Content Placeholder 10">
            <a:extLst>
              <a:ext uri="{FF2B5EF4-FFF2-40B4-BE49-F238E27FC236}">
                <a16:creationId xmlns:a16="http://schemas.microsoft.com/office/drawing/2014/main" id="{D9D869ED-AE92-461C-9E4F-74F1884BC357}"/>
              </a:ext>
            </a:extLst>
          </p:cNvPr>
          <p:cNvPicPr>
            <a:picLocks noGrp="1" noChangeAspect="1"/>
          </p:cNvPicPr>
          <p:nvPr>
            <p:ph idx="1"/>
          </p:nvPr>
        </p:nvPicPr>
        <p:blipFill>
          <a:blip r:embed="rId2"/>
          <a:stretch>
            <a:fillRect/>
          </a:stretch>
        </p:blipFill>
        <p:spPr>
          <a:xfrm>
            <a:off x="1066800" y="2166937"/>
            <a:ext cx="3038475" cy="2524125"/>
          </a:xfrm>
        </p:spPr>
      </p:pic>
      <p:pic>
        <p:nvPicPr>
          <p:cNvPr id="13" name="Picture 12">
            <a:extLst>
              <a:ext uri="{FF2B5EF4-FFF2-40B4-BE49-F238E27FC236}">
                <a16:creationId xmlns:a16="http://schemas.microsoft.com/office/drawing/2014/main" id="{FA68FD49-E864-49EC-BECF-8C9BB29113D7}"/>
              </a:ext>
            </a:extLst>
          </p:cNvPr>
          <p:cNvPicPr>
            <a:picLocks noChangeAspect="1"/>
          </p:cNvPicPr>
          <p:nvPr/>
        </p:nvPicPr>
        <p:blipFill>
          <a:blip r:embed="rId3"/>
          <a:stretch>
            <a:fillRect/>
          </a:stretch>
        </p:blipFill>
        <p:spPr>
          <a:xfrm>
            <a:off x="5625296" y="499240"/>
            <a:ext cx="5794154" cy="4859838"/>
          </a:xfrm>
          <a:prstGeom prst="rect">
            <a:avLst/>
          </a:prstGeom>
        </p:spPr>
      </p:pic>
    </p:spTree>
    <p:extLst>
      <p:ext uri="{BB962C8B-B14F-4D97-AF65-F5344CB8AC3E}">
        <p14:creationId xmlns:p14="http://schemas.microsoft.com/office/powerpoint/2010/main" val="3016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t>
            </a:r>
            <a:r>
              <a:rPr lang="en-US" dirty="0" err="1"/>
              <a:t>ts_pct</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486403"/>
            <a:ext cx="10461585" cy="646331"/>
          </a:xfrm>
          <a:prstGeom prst="rect">
            <a:avLst/>
          </a:prstGeom>
          <a:noFill/>
        </p:spPr>
        <p:txBody>
          <a:bodyPr wrap="square" rtlCol="0">
            <a:spAutoFit/>
          </a:bodyPr>
          <a:lstStyle/>
          <a:p>
            <a:r>
              <a:rPr lang="en-US" dirty="0"/>
              <a:t>The histogram plot of true shooting percentage shows the most like a gaussian distribution. However, this distribution is pointier with long tails. I would call this a leptokurtic distribution.</a:t>
            </a:r>
          </a:p>
        </p:txBody>
      </p:sp>
      <p:pic>
        <p:nvPicPr>
          <p:cNvPr id="20" name="Content Placeholder 19">
            <a:extLst>
              <a:ext uri="{FF2B5EF4-FFF2-40B4-BE49-F238E27FC236}">
                <a16:creationId xmlns:a16="http://schemas.microsoft.com/office/drawing/2014/main" id="{9C797F07-22E6-4FEF-8C85-78D572B17790}"/>
              </a:ext>
            </a:extLst>
          </p:cNvPr>
          <p:cNvPicPr>
            <a:picLocks noGrp="1" noChangeAspect="1"/>
          </p:cNvPicPr>
          <p:nvPr>
            <p:ph idx="1"/>
          </p:nvPr>
        </p:nvPicPr>
        <p:blipFill>
          <a:blip r:embed="rId2"/>
          <a:stretch>
            <a:fillRect/>
          </a:stretch>
        </p:blipFill>
        <p:spPr>
          <a:xfrm>
            <a:off x="1066800" y="1738312"/>
            <a:ext cx="6229350" cy="3381375"/>
          </a:xfrm>
        </p:spPr>
      </p:pic>
    </p:spTree>
    <p:extLst>
      <p:ext uri="{BB962C8B-B14F-4D97-AF65-F5344CB8AC3E}">
        <p14:creationId xmlns:p14="http://schemas.microsoft.com/office/powerpoint/2010/main" val="172891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a:xfrm>
            <a:off x="1066800" y="642594"/>
            <a:ext cx="10750952" cy="1371600"/>
          </a:xfrm>
        </p:spPr>
        <p:txBody>
          <a:bodyPr/>
          <a:lstStyle/>
          <a:p>
            <a:r>
              <a:rPr lang="en-US" dirty="0"/>
              <a:t>Feature: age</a:t>
            </a:r>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59078"/>
            <a:ext cx="10461585" cy="923330"/>
          </a:xfrm>
          <a:prstGeom prst="rect">
            <a:avLst/>
          </a:prstGeom>
          <a:noFill/>
        </p:spPr>
        <p:txBody>
          <a:bodyPr wrap="square" rtlCol="0">
            <a:spAutoFit/>
          </a:bodyPr>
          <a:lstStyle/>
          <a:p>
            <a:r>
              <a:rPr lang="en-US" dirty="0"/>
              <a:t>The analysis of players age shows that the mode of players is at 24. I would like to investigate if majority of the players start their draft at 23 or 24 years of age. Or it may be that it may be that a significant number of draft picks don’t make it pass 25 years.</a:t>
            </a:r>
          </a:p>
        </p:txBody>
      </p:sp>
      <p:pic>
        <p:nvPicPr>
          <p:cNvPr id="8" name="Content Placeholder 7">
            <a:extLst>
              <a:ext uri="{FF2B5EF4-FFF2-40B4-BE49-F238E27FC236}">
                <a16:creationId xmlns:a16="http://schemas.microsoft.com/office/drawing/2014/main" id="{A3FF522E-5128-43E4-8564-DC084F0C328C}"/>
              </a:ext>
            </a:extLst>
          </p:cNvPr>
          <p:cNvPicPr>
            <a:picLocks noGrp="1" noChangeAspect="1"/>
          </p:cNvPicPr>
          <p:nvPr>
            <p:ph idx="1"/>
          </p:nvPr>
        </p:nvPicPr>
        <p:blipFill>
          <a:blip r:embed="rId2"/>
          <a:stretch>
            <a:fillRect/>
          </a:stretch>
        </p:blipFill>
        <p:spPr>
          <a:xfrm>
            <a:off x="1066800" y="1573606"/>
            <a:ext cx="2891914" cy="3849687"/>
          </a:xfrm>
        </p:spPr>
      </p:pic>
    </p:spTree>
    <p:extLst>
      <p:ext uri="{BB962C8B-B14F-4D97-AF65-F5344CB8AC3E}">
        <p14:creationId xmlns:p14="http://schemas.microsoft.com/office/powerpoint/2010/main" val="340191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age</a:t>
            </a:r>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463253"/>
            <a:ext cx="10461585" cy="369332"/>
          </a:xfrm>
          <a:prstGeom prst="rect">
            <a:avLst/>
          </a:prstGeom>
          <a:noFill/>
        </p:spPr>
        <p:txBody>
          <a:bodyPr wrap="square" rtlCol="0">
            <a:spAutoFit/>
          </a:bodyPr>
          <a:lstStyle/>
          <a:p>
            <a:r>
              <a:rPr lang="en-US" dirty="0"/>
              <a:t>The mean age of the players is at 27 years, but the mode is at the first quartile of 24 years.</a:t>
            </a:r>
          </a:p>
        </p:txBody>
      </p:sp>
      <p:pic>
        <p:nvPicPr>
          <p:cNvPr id="7" name="Content Placeholder 6">
            <a:extLst>
              <a:ext uri="{FF2B5EF4-FFF2-40B4-BE49-F238E27FC236}">
                <a16:creationId xmlns:a16="http://schemas.microsoft.com/office/drawing/2014/main" id="{619F26BC-C51F-4201-A629-1AA77654AEF5}"/>
              </a:ext>
            </a:extLst>
          </p:cNvPr>
          <p:cNvPicPr>
            <a:picLocks noGrp="1" noChangeAspect="1"/>
          </p:cNvPicPr>
          <p:nvPr>
            <p:ph idx="1"/>
          </p:nvPr>
        </p:nvPicPr>
        <p:blipFill>
          <a:blip r:embed="rId2"/>
          <a:stretch>
            <a:fillRect/>
          </a:stretch>
        </p:blipFill>
        <p:spPr>
          <a:xfrm>
            <a:off x="1066800" y="2438400"/>
            <a:ext cx="2124075" cy="1981200"/>
          </a:xfrm>
        </p:spPr>
      </p:pic>
      <p:pic>
        <p:nvPicPr>
          <p:cNvPr id="9" name="Picture 8">
            <a:extLst>
              <a:ext uri="{FF2B5EF4-FFF2-40B4-BE49-F238E27FC236}">
                <a16:creationId xmlns:a16="http://schemas.microsoft.com/office/drawing/2014/main" id="{1B78B6D9-F3E6-49B5-9866-9A46E55F3C11}"/>
              </a:ext>
            </a:extLst>
          </p:cNvPr>
          <p:cNvPicPr>
            <a:picLocks noChangeAspect="1"/>
          </p:cNvPicPr>
          <p:nvPr/>
        </p:nvPicPr>
        <p:blipFill>
          <a:blip r:embed="rId3"/>
          <a:stretch>
            <a:fillRect/>
          </a:stretch>
        </p:blipFill>
        <p:spPr>
          <a:xfrm>
            <a:off x="5460959" y="573144"/>
            <a:ext cx="5974828" cy="4875344"/>
          </a:xfrm>
          <a:prstGeom prst="rect">
            <a:avLst/>
          </a:prstGeom>
        </p:spPr>
      </p:pic>
    </p:spTree>
    <p:extLst>
      <p:ext uri="{BB962C8B-B14F-4D97-AF65-F5344CB8AC3E}">
        <p14:creationId xmlns:p14="http://schemas.microsoft.com/office/powerpoint/2010/main" val="2345742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age</a:t>
            </a:r>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486403"/>
            <a:ext cx="10461585" cy="923330"/>
          </a:xfrm>
          <a:prstGeom prst="rect">
            <a:avLst/>
          </a:prstGeom>
          <a:noFill/>
        </p:spPr>
        <p:txBody>
          <a:bodyPr wrap="square" rtlCol="0">
            <a:spAutoFit/>
          </a:bodyPr>
          <a:lstStyle/>
          <a:p>
            <a:r>
              <a:rPr lang="en-US" dirty="0"/>
              <a:t>The histogram plot of player age is like a gaussian distribution. However, this distribution is skewed to the left. The left side of the curve suggests there is a huge draft on the left side of the curve and a steady attrition rate to the right of the peak at age 24.</a:t>
            </a:r>
          </a:p>
        </p:txBody>
      </p:sp>
      <p:pic>
        <p:nvPicPr>
          <p:cNvPr id="7" name="Content Placeholder 6">
            <a:extLst>
              <a:ext uri="{FF2B5EF4-FFF2-40B4-BE49-F238E27FC236}">
                <a16:creationId xmlns:a16="http://schemas.microsoft.com/office/drawing/2014/main" id="{111AEC89-EF74-454C-9790-8156A86915EB}"/>
              </a:ext>
            </a:extLst>
          </p:cNvPr>
          <p:cNvPicPr>
            <a:picLocks noGrp="1" noChangeAspect="1"/>
          </p:cNvPicPr>
          <p:nvPr>
            <p:ph idx="1"/>
          </p:nvPr>
        </p:nvPicPr>
        <p:blipFill>
          <a:blip r:embed="rId2"/>
          <a:stretch>
            <a:fillRect/>
          </a:stretch>
        </p:blipFill>
        <p:spPr>
          <a:xfrm>
            <a:off x="1066800" y="1743075"/>
            <a:ext cx="6419850" cy="3371850"/>
          </a:xfrm>
        </p:spPr>
      </p:pic>
    </p:spTree>
    <p:extLst>
      <p:ext uri="{BB962C8B-B14F-4D97-AF65-F5344CB8AC3E}">
        <p14:creationId xmlns:p14="http://schemas.microsoft.com/office/powerpoint/2010/main" val="1124320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a:xfrm>
            <a:off x="1066800" y="642594"/>
            <a:ext cx="10750952" cy="1371600"/>
          </a:xfrm>
        </p:spPr>
        <p:txBody>
          <a:bodyPr/>
          <a:lstStyle/>
          <a:p>
            <a:r>
              <a:rPr lang="en-US" dirty="0"/>
              <a:t>Feature: </a:t>
            </a:r>
            <a:r>
              <a:rPr lang="en-US" dirty="0" err="1"/>
              <a:t>player_height</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01203"/>
            <a:ext cx="10461585" cy="923330"/>
          </a:xfrm>
          <a:prstGeom prst="rect">
            <a:avLst/>
          </a:prstGeom>
          <a:noFill/>
        </p:spPr>
        <p:txBody>
          <a:bodyPr wrap="square" rtlCol="0">
            <a:spAutoFit/>
          </a:bodyPr>
          <a:lstStyle/>
          <a:p>
            <a:r>
              <a:rPr lang="en-US" dirty="0"/>
              <a:t>Player height is displayed in centimeters in the main database. But based on the odd jump in numbers the players height are mostly done in inches. However, it appears that a significant number of players had their measurements in centimeters.</a:t>
            </a:r>
          </a:p>
        </p:txBody>
      </p:sp>
      <p:pic>
        <p:nvPicPr>
          <p:cNvPr id="8" name="Content Placeholder 7">
            <a:extLst>
              <a:ext uri="{FF2B5EF4-FFF2-40B4-BE49-F238E27FC236}">
                <a16:creationId xmlns:a16="http://schemas.microsoft.com/office/drawing/2014/main" id="{E9FC70D2-AA35-483E-B600-F18D9E97B06A}"/>
              </a:ext>
            </a:extLst>
          </p:cNvPr>
          <p:cNvPicPr>
            <a:picLocks noGrp="1" noChangeAspect="1"/>
          </p:cNvPicPr>
          <p:nvPr>
            <p:ph idx="1"/>
          </p:nvPr>
        </p:nvPicPr>
        <p:blipFill>
          <a:blip r:embed="rId2"/>
          <a:stretch>
            <a:fillRect/>
          </a:stretch>
        </p:blipFill>
        <p:spPr>
          <a:xfrm>
            <a:off x="1066800" y="1504156"/>
            <a:ext cx="3673859" cy="3849687"/>
          </a:xfrm>
        </p:spPr>
      </p:pic>
    </p:spTree>
    <p:extLst>
      <p:ext uri="{BB962C8B-B14F-4D97-AF65-F5344CB8AC3E}">
        <p14:creationId xmlns:p14="http://schemas.microsoft.com/office/powerpoint/2010/main" val="55811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t>
            </a:r>
            <a:r>
              <a:rPr lang="en-US" dirty="0" err="1"/>
              <a:t>player_height</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59078"/>
            <a:ext cx="10461585" cy="369332"/>
          </a:xfrm>
          <a:prstGeom prst="rect">
            <a:avLst/>
          </a:prstGeom>
          <a:noFill/>
        </p:spPr>
        <p:txBody>
          <a:bodyPr wrap="square" rtlCol="0">
            <a:spAutoFit/>
          </a:bodyPr>
          <a:lstStyle/>
          <a:p>
            <a:r>
              <a:rPr lang="en-US" dirty="0"/>
              <a:t>The players mean height is 200.81 centimeters this works out to be 6 ft and 7 inches.</a:t>
            </a:r>
          </a:p>
        </p:txBody>
      </p:sp>
      <p:pic>
        <p:nvPicPr>
          <p:cNvPr id="7" name="Content Placeholder 6">
            <a:extLst>
              <a:ext uri="{FF2B5EF4-FFF2-40B4-BE49-F238E27FC236}">
                <a16:creationId xmlns:a16="http://schemas.microsoft.com/office/drawing/2014/main" id="{A5429AF8-8217-4392-97C1-12BE5282193F}"/>
              </a:ext>
            </a:extLst>
          </p:cNvPr>
          <p:cNvPicPr>
            <a:picLocks noGrp="1" noChangeAspect="1"/>
          </p:cNvPicPr>
          <p:nvPr>
            <p:ph idx="1"/>
          </p:nvPr>
        </p:nvPicPr>
        <p:blipFill>
          <a:blip r:embed="rId2"/>
          <a:stretch>
            <a:fillRect/>
          </a:stretch>
        </p:blipFill>
        <p:spPr>
          <a:xfrm>
            <a:off x="1066800" y="2438400"/>
            <a:ext cx="2962275" cy="1981200"/>
          </a:xfrm>
        </p:spPr>
      </p:pic>
      <p:pic>
        <p:nvPicPr>
          <p:cNvPr id="9" name="Picture 8">
            <a:extLst>
              <a:ext uri="{FF2B5EF4-FFF2-40B4-BE49-F238E27FC236}">
                <a16:creationId xmlns:a16="http://schemas.microsoft.com/office/drawing/2014/main" id="{7EADA016-59FE-41A8-B5E3-D4956A964179}"/>
              </a:ext>
            </a:extLst>
          </p:cNvPr>
          <p:cNvPicPr>
            <a:picLocks noChangeAspect="1"/>
          </p:cNvPicPr>
          <p:nvPr/>
        </p:nvPicPr>
        <p:blipFill>
          <a:blip r:embed="rId3"/>
          <a:stretch>
            <a:fillRect/>
          </a:stretch>
        </p:blipFill>
        <p:spPr>
          <a:xfrm>
            <a:off x="6764445" y="852591"/>
            <a:ext cx="5017016" cy="4497806"/>
          </a:xfrm>
          <a:prstGeom prst="rect">
            <a:avLst/>
          </a:prstGeom>
        </p:spPr>
      </p:pic>
    </p:spTree>
    <p:extLst>
      <p:ext uri="{BB962C8B-B14F-4D97-AF65-F5344CB8AC3E}">
        <p14:creationId xmlns:p14="http://schemas.microsoft.com/office/powerpoint/2010/main" val="195506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57A2-B39D-4F7A-A0D3-D6C248E150C2}"/>
              </a:ext>
            </a:extLst>
          </p:cNvPr>
          <p:cNvSpPr>
            <a:spLocks noGrp="1"/>
          </p:cNvSpPr>
          <p:nvPr>
            <p:ph type="title"/>
          </p:nvPr>
        </p:nvSpPr>
        <p:spPr/>
        <p:txBody>
          <a:bodyPr/>
          <a:lstStyle/>
          <a:p>
            <a:r>
              <a:rPr lang="en-US" dirty="0"/>
              <a:t>Initial analysis of the database features</a:t>
            </a:r>
          </a:p>
        </p:txBody>
      </p:sp>
      <p:sp>
        <p:nvSpPr>
          <p:cNvPr id="3" name="Content Placeholder 2">
            <a:extLst>
              <a:ext uri="{FF2B5EF4-FFF2-40B4-BE49-F238E27FC236}">
                <a16:creationId xmlns:a16="http://schemas.microsoft.com/office/drawing/2014/main" id="{4434E115-3DE6-4433-A0F8-CE4288CBF4ED}"/>
              </a:ext>
            </a:extLst>
          </p:cNvPr>
          <p:cNvSpPr>
            <a:spLocks noGrp="1"/>
          </p:cNvSpPr>
          <p:nvPr>
            <p:ph idx="1"/>
          </p:nvPr>
        </p:nvSpPr>
        <p:spPr/>
        <p:txBody>
          <a:bodyPr/>
          <a:lstStyle/>
          <a:p>
            <a:r>
              <a:rPr lang="en-US" dirty="0"/>
              <a:t>The features I believe will highlight the database are as below with short description were applicable</a:t>
            </a:r>
          </a:p>
          <a:p>
            <a:pPr lvl="1"/>
            <a:r>
              <a:rPr lang="en-US" dirty="0" err="1"/>
              <a:t>net_rating</a:t>
            </a:r>
            <a:r>
              <a:rPr lang="en-US" dirty="0"/>
              <a:t> (of each player)</a:t>
            </a:r>
          </a:p>
          <a:p>
            <a:pPr lvl="1"/>
            <a:r>
              <a:rPr lang="en-US" dirty="0" err="1"/>
              <a:t>oreb_pct</a:t>
            </a:r>
            <a:r>
              <a:rPr lang="en-US" dirty="0"/>
              <a:t> (Offensive rebound percentage of each player)</a:t>
            </a:r>
          </a:p>
          <a:p>
            <a:pPr lvl="1"/>
            <a:r>
              <a:rPr lang="en-US" dirty="0" err="1"/>
              <a:t>dreb_pct</a:t>
            </a:r>
            <a:r>
              <a:rPr lang="en-US" dirty="0"/>
              <a:t> (defensive rebound percentage of each player)</a:t>
            </a:r>
          </a:p>
          <a:p>
            <a:pPr lvl="1"/>
            <a:r>
              <a:rPr lang="en-US" dirty="0" err="1"/>
              <a:t>ts_pct</a:t>
            </a:r>
            <a:r>
              <a:rPr lang="en-US" dirty="0"/>
              <a:t> (true shooting percentage)</a:t>
            </a:r>
          </a:p>
          <a:p>
            <a:pPr lvl="1"/>
            <a:r>
              <a:rPr lang="en-US" dirty="0"/>
              <a:t>age</a:t>
            </a:r>
          </a:p>
          <a:p>
            <a:pPr lvl="1"/>
            <a:r>
              <a:rPr lang="en-US" dirty="0" err="1"/>
              <a:t>player_height</a:t>
            </a:r>
            <a:endParaRPr lang="en-US" dirty="0"/>
          </a:p>
        </p:txBody>
      </p:sp>
    </p:spTree>
    <p:extLst>
      <p:ext uri="{BB962C8B-B14F-4D97-AF65-F5344CB8AC3E}">
        <p14:creationId xmlns:p14="http://schemas.microsoft.com/office/powerpoint/2010/main" val="1259231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t>
            </a:r>
            <a:r>
              <a:rPr lang="en-US" dirty="0" err="1"/>
              <a:t>player_height</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486403"/>
            <a:ext cx="10461585" cy="923330"/>
          </a:xfrm>
          <a:prstGeom prst="rect">
            <a:avLst/>
          </a:prstGeom>
          <a:noFill/>
        </p:spPr>
        <p:txBody>
          <a:bodyPr wrap="square" rtlCol="0">
            <a:spAutoFit/>
          </a:bodyPr>
          <a:lstStyle/>
          <a:p>
            <a:r>
              <a:rPr lang="en-US" dirty="0"/>
              <a:t>The histogram plot of player height is like a gaussian distribution. However, this distribution is skewed to the right. My estimation is that taller players get more contract renewals until they age out.</a:t>
            </a:r>
          </a:p>
        </p:txBody>
      </p:sp>
      <p:pic>
        <p:nvPicPr>
          <p:cNvPr id="7" name="Content Placeholder 6">
            <a:extLst>
              <a:ext uri="{FF2B5EF4-FFF2-40B4-BE49-F238E27FC236}">
                <a16:creationId xmlns:a16="http://schemas.microsoft.com/office/drawing/2014/main" id="{03E64F74-0A68-4CDE-8DA1-5B89904F6713}"/>
              </a:ext>
            </a:extLst>
          </p:cNvPr>
          <p:cNvPicPr>
            <a:picLocks noGrp="1" noChangeAspect="1"/>
          </p:cNvPicPr>
          <p:nvPr>
            <p:ph idx="1"/>
          </p:nvPr>
        </p:nvPicPr>
        <p:blipFill>
          <a:blip r:embed="rId2"/>
          <a:stretch>
            <a:fillRect/>
          </a:stretch>
        </p:blipFill>
        <p:spPr>
          <a:xfrm>
            <a:off x="1066800" y="1733550"/>
            <a:ext cx="6381750" cy="3390900"/>
          </a:xfrm>
        </p:spPr>
      </p:pic>
    </p:spTree>
    <p:extLst>
      <p:ext uri="{BB962C8B-B14F-4D97-AF65-F5344CB8AC3E}">
        <p14:creationId xmlns:p14="http://schemas.microsoft.com/office/powerpoint/2010/main" val="3382242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1C8A-6752-4E91-8641-73124D989E20}"/>
              </a:ext>
            </a:extLst>
          </p:cNvPr>
          <p:cNvSpPr>
            <a:spLocks noGrp="1"/>
          </p:cNvSpPr>
          <p:nvPr>
            <p:ph type="title"/>
          </p:nvPr>
        </p:nvSpPr>
        <p:spPr/>
        <p:txBody>
          <a:bodyPr/>
          <a:lstStyle/>
          <a:p>
            <a:r>
              <a:rPr lang="en-US" dirty="0"/>
              <a:t>Evaluating outliers</a:t>
            </a:r>
          </a:p>
        </p:txBody>
      </p:sp>
      <p:pic>
        <p:nvPicPr>
          <p:cNvPr id="5" name="Content Placeholder 4">
            <a:extLst>
              <a:ext uri="{FF2B5EF4-FFF2-40B4-BE49-F238E27FC236}">
                <a16:creationId xmlns:a16="http://schemas.microsoft.com/office/drawing/2014/main" id="{9BBC6447-F45F-40E1-8629-DF34CEF8AE53}"/>
              </a:ext>
            </a:extLst>
          </p:cNvPr>
          <p:cNvPicPr>
            <a:picLocks noGrp="1" noChangeAspect="1"/>
          </p:cNvPicPr>
          <p:nvPr>
            <p:ph idx="1"/>
          </p:nvPr>
        </p:nvPicPr>
        <p:blipFill>
          <a:blip r:embed="rId2"/>
          <a:stretch>
            <a:fillRect/>
          </a:stretch>
        </p:blipFill>
        <p:spPr>
          <a:xfrm>
            <a:off x="1066800" y="1638217"/>
            <a:ext cx="5813974" cy="3849687"/>
          </a:xfrm>
        </p:spPr>
      </p:pic>
      <p:sp>
        <p:nvSpPr>
          <p:cNvPr id="6" name="TextBox 5">
            <a:extLst>
              <a:ext uri="{FF2B5EF4-FFF2-40B4-BE49-F238E27FC236}">
                <a16:creationId xmlns:a16="http://schemas.microsoft.com/office/drawing/2014/main" id="{34AC1E07-A66C-473D-B9E3-A9B3A19A0C40}"/>
              </a:ext>
            </a:extLst>
          </p:cNvPr>
          <p:cNvSpPr txBox="1"/>
          <p:nvPr/>
        </p:nvSpPr>
        <p:spPr>
          <a:xfrm flipH="1">
            <a:off x="1066800" y="5743075"/>
            <a:ext cx="10058400" cy="646331"/>
          </a:xfrm>
          <a:prstGeom prst="rect">
            <a:avLst/>
          </a:prstGeom>
          <a:noFill/>
        </p:spPr>
        <p:txBody>
          <a:bodyPr wrap="square" rtlCol="0">
            <a:spAutoFit/>
          </a:bodyPr>
          <a:lstStyle/>
          <a:p>
            <a:r>
              <a:rPr lang="en-US" dirty="0"/>
              <a:t>I recognize that there are more than a few NBA player who’s age is far above everyone's. </a:t>
            </a:r>
          </a:p>
        </p:txBody>
      </p:sp>
    </p:spTree>
    <p:extLst>
      <p:ext uri="{BB962C8B-B14F-4D97-AF65-F5344CB8AC3E}">
        <p14:creationId xmlns:p14="http://schemas.microsoft.com/office/powerpoint/2010/main" val="52339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1084-04F2-4126-BE80-C67C2791CFCA}"/>
              </a:ext>
            </a:extLst>
          </p:cNvPr>
          <p:cNvSpPr>
            <a:spLocks noGrp="1"/>
          </p:cNvSpPr>
          <p:nvPr>
            <p:ph type="title"/>
          </p:nvPr>
        </p:nvSpPr>
        <p:spPr/>
        <p:txBody>
          <a:bodyPr/>
          <a:lstStyle/>
          <a:p>
            <a:r>
              <a:rPr lang="en-US" dirty="0"/>
              <a:t>Remedy the outliers</a:t>
            </a:r>
          </a:p>
        </p:txBody>
      </p:sp>
      <p:pic>
        <p:nvPicPr>
          <p:cNvPr id="5" name="Content Placeholder 4">
            <a:extLst>
              <a:ext uri="{FF2B5EF4-FFF2-40B4-BE49-F238E27FC236}">
                <a16:creationId xmlns:a16="http://schemas.microsoft.com/office/drawing/2014/main" id="{3831F3BC-3973-4E54-AEAB-7A6EE5E9AD88}"/>
              </a:ext>
            </a:extLst>
          </p:cNvPr>
          <p:cNvPicPr>
            <a:picLocks noGrp="1" noChangeAspect="1"/>
          </p:cNvPicPr>
          <p:nvPr>
            <p:ph idx="1"/>
          </p:nvPr>
        </p:nvPicPr>
        <p:blipFill>
          <a:blip r:embed="rId2"/>
          <a:stretch>
            <a:fillRect/>
          </a:stretch>
        </p:blipFill>
        <p:spPr>
          <a:xfrm>
            <a:off x="1066800" y="1820883"/>
            <a:ext cx="5682639" cy="4489867"/>
          </a:xfrm>
        </p:spPr>
      </p:pic>
      <p:sp>
        <p:nvSpPr>
          <p:cNvPr id="6" name="TextBox 5">
            <a:extLst>
              <a:ext uri="{FF2B5EF4-FFF2-40B4-BE49-F238E27FC236}">
                <a16:creationId xmlns:a16="http://schemas.microsoft.com/office/drawing/2014/main" id="{0E1CDB49-FC17-42EA-9457-5BBDCDFBAF89}"/>
              </a:ext>
            </a:extLst>
          </p:cNvPr>
          <p:cNvSpPr txBox="1"/>
          <p:nvPr/>
        </p:nvSpPr>
        <p:spPr>
          <a:xfrm flipH="1">
            <a:off x="7312793" y="1820883"/>
            <a:ext cx="3812407" cy="1477328"/>
          </a:xfrm>
          <a:prstGeom prst="rect">
            <a:avLst/>
          </a:prstGeom>
          <a:noFill/>
        </p:spPr>
        <p:txBody>
          <a:bodyPr wrap="square" rtlCol="0">
            <a:spAutoFit/>
          </a:bodyPr>
          <a:lstStyle/>
          <a:p>
            <a:r>
              <a:rPr lang="en-US" dirty="0"/>
              <a:t>In my estimation, focusing on the rookie population would remove the focus on the outliers but focus more on the new players.</a:t>
            </a:r>
          </a:p>
        </p:txBody>
      </p:sp>
    </p:spTree>
    <p:extLst>
      <p:ext uri="{BB962C8B-B14F-4D97-AF65-F5344CB8AC3E}">
        <p14:creationId xmlns:p14="http://schemas.microsoft.com/office/powerpoint/2010/main" val="212643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E293-ECC3-4D92-95B3-999011132C2B}"/>
              </a:ext>
            </a:extLst>
          </p:cNvPr>
          <p:cNvSpPr>
            <a:spLocks noGrp="1"/>
          </p:cNvSpPr>
          <p:nvPr>
            <p:ph type="title"/>
          </p:nvPr>
        </p:nvSpPr>
        <p:spPr/>
        <p:txBody>
          <a:bodyPr/>
          <a:lstStyle/>
          <a:p>
            <a:r>
              <a:rPr lang="en-US" dirty="0"/>
              <a:t>Less outliers</a:t>
            </a:r>
          </a:p>
        </p:txBody>
      </p:sp>
      <p:pic>
        <p:nvPicPr>
          <p:cNvPr id="5" name="Content Placeholder 4">
            <a:extLst>
              <a:ext uri="{FF2B5EF4-FFF2-40B4-BE49-F238E27FC236}">
                <a16:creationId xmlns:a16="http://schemas.microsoft.com/office/drawing/2014/main" id="{19AD45BB-1C29-4BD9-9E88-B64D21EEE362}"/>
              </a:ext>
            </a:extLst>
          </p:cNvPr>
          <p:cNvPicPr>
            <a:picLocks noGrp="1" noChangeAspect="1"/>
          </p:cNvPicPr>
          <p:nvPr>
            <p:ph idx="1"/>
          </p:nvPr>
        </p:nvPicPr>
        <p:blipFill>
          <a:blip r:embed="rId2"/>
          <a:stretch>
            <a:fillRect/>
          </a:stretch>
        </p:blipFill>
        <p:spPr>
          <a:xfrm>
            <a:off x="1066800" y="2014194"/>
            <a:ext cx="5867342" cy="3849687"/>
          </a:xfrm>
        </p:spPr>
      </p:pic>
      <p:sp>
        <p:nvSpPr>
          <p:cNvPr id="6" name="TextBox 5">
            <a:extLst>
              <a:ext uri="{FF2B5EF4-FFF2-40B4-BE49-F238E27FC236}">
                <a16:creationId xmlns:a16="http://schemas.microsoft.com/office/drawing/2014/main" id="{A9D6EC38-4A96-4C7A-B268-348443293FEC}"/>
              </a:ext>
            </a:extLst>
          </p:cNvPr>
          <p:cNvSpPr txBox="1"/>
          <p:nvPr/>
        </p:nvSpPr>
        <p:spPr>
          <a:xfrm>
            <a:off x="7587916" y="2181726"/>
            <a:ext cx="2983831" cy="2585323"/>
          </a:xfrm>
          <a:prstGeom prst="rect">
            <a:avLst/>
          </a:prstGeom>
          <a:noFill/>
        </p:spPr>
        <p:txBody>
          <a:bodyPr wrap="square" rtlCol="0">
            <a:spAutoFit/>
          </a:bodyPr>
          <a:lstStyle/>
          <a:p>
            <a:r>
              <a:rPr lang="en-US" dirty="0"/>
              <a:t>The is visible less outliers. I am not sure if the proportion of outlier remain the same. But I believe that we can you use this population. Beside there may be a possibility that the outlier is a rookie of the year.</a:t>
            </a:r>
          </a:p>
        </p:txBody>
      </p:sp>
    </p:spTree>
    <p:extLst>
      <p:ext uri="{BB962C8B-B14F-4D97-AF65-F5344CB8AC3E}">
        <p14:creationId xmlns:p14="http://schemas.microsoft.com/office/powerpoint/2010/main" val="203780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5805-A923-4655-8671-C2544432A61D}"/>
              </a:ext>
            </a:extLst>
          </p:cNvPr>
          <p:cNvSpPr>
            <a:spLocks noGrp="1"/>
          </p:cNvSpPr>
          <p:nvPr>
            <p:ph type="title"/>
          </p:nvPr>
        </p:nvSpPr>
        <p:spPr/>
        <p:txBody>
          <a:bodyPr/>
          <a:lstStyle/>
          <a:p>
            <a:r>
              <a:rPr lang="en-US" dirty="0"/>
              <a:t>The player height Rookies vs earliest old-timers</a:t>
            </a:r>
          </a:p>
        </p:txBody>
      </p:sp>
      <p:pic>
        <p:nvPicPr>
          <p:cNvPr id="5" name="Content Placeholder 4">
            <a:extLst>
              <a:ext uri="{FF2B5EF4-FFF2-40B4-BE49-F238E27FC236}">
                <a16:creationId xmlns:a16="http://schemas.microsoft.com/office/drawing/2014/main" id="{794E7392-84D7-4C3A-8E19-63C17CE84A32}"/>
              </a:ext>
            </a:extLst>
          </p:cNvPr>
          <p:cNvPicPr>
            <a:picLocks noGrp="1" noChangeAspect="1"/>
          </p:cNvPicPr>
          <p:nvPr>
            <p:ph idx="1"/>
          </p:nvPr>
        </p:nvPicPr>
        <p:blipFill>
          <a:blip r:embed="rId2"/>
          <a:stretch>
            <a:fillRect/>
          </a:stretch>
        </p:blipFill>
        <p:spPr>
          <a:xfrm>
            <a:off x="1066800" y="2014194"/>
            <a:ext cx="7305675" cy="3790950"/>
          </a:xfrm>
        </p:spPr>
      </p:pic>
      <p:sp>
        <p:nvSpPr>
          <p:cNvPr id="6" name="TextBox 5">
            <a:extLst>
              <a:ext uri="{FF2B5EF4-FFF2-40B4-BE49-F238E27FC236}">
                <a16:creationId xmlns:a16="http://schemas.microsoft.com/office/drawing/2014/main" id="{AC16E1E2-F4FF-44B8-A602-7B72D238C394}"/>
              </a:ext>
            </a:extLst>
          </p:cNvPr>
          <p:cNvSpPr txBox="1"/>
          <p:nvPr/>
        </p:nvSpPr>
        <p:spPr>
          <a:xfrm>
            <a:off x="8630653" y="2310063"/>
            <a:ext cx="2695073" cy="3416320"/>
          </a:xfrm>
          <a:prstGeom prst="rect">
            <a:avLst/>
          </a:prstGeom>
          <a:noFill/>
        </p:spPr>
        <p:txBody>
          <a:bodyPr wrap="square" rtlCol="0">
            <a:spAutoFit/>
          </a:bodyPr>
          <a:lstStyle/>
          <a:p>
            <a:r>
              <a:rPr lang="en-US" dirty="0"/>
              <a:t>We can clearly see that the PMF of the Rookie and the PMF of the PMF of the earliest old timers are close for the height. However, for the rookie group the mode is far higher than that of the regular PMF distribution and the old timers PMF as well.</a:t>
            </a:r>
          </a:p>
        </p:txBody>
      </p:sp>
    </p:spTree>
    <p:extLst>
      <p:ext uri="{BB962C8B-B14F-4D97-AF65-F5344CB8AC3E}">
        <p14:creationId xmlns:p14="http://schemas.microsoft.com/office/powerpoint/2010/main" val="3796209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564A-BBBF-40EF-A48A-50BF909E426F}"/>
              </a:ext>
            </a:extLst>
          </p:cNvPr>
          <p:cNvSpPr>
            <a:spLocks noGrp="1"/>
          </p:cNvSpPr>
          <p:nvPr>
            <p:ph type="title"/>
          </p:nvPr>
        </p:nvSpPr>
        <p:spPr/>
        <p:txBody>
          <a:bodyPr/>
          <a:lstStyle/>
          <a:p>
            <a:r>
              <a:rPr lang="en-US" dirty="0"/>
              <a:t>Players’ Age Rookie v. most recent old-timers (PMF)</a:t>
            </a:r>
          </a:p>
        </p:txBody>
      </p:sp>
      <p:pic>
        <p:nvPicPr>
          <p:cNvPr id="5" name="Content Placeholder 4">
            <a:extLst>
              <a:ext uri="{FF2B5EF4-FFF2-40B4-BE49-F238E27FC236}">
                <a16:creationId xmlns:a16="http://schemas.microsoft.com/office/drawing/2014/main" id="{2D065CB4-5E36-4BB7-A18E-E93C9E5C83DD}"/>
              </a:ext>
            </a:extLst>
          </p:cNvPr>
          <p:cNvPicPr>
            <a:picLocks noGrp="1" noChangeAspect="1"/>
          </p:cNvPicPr>
          <p:nvPr>
            <p:ph idx="1"/>
          </p:nvPr>
        </p:nvPicPr>
        <p:blipFill>
          <a:blip r:embed="rId2"/>
          <a:stretch>
            <a:fillRect/>
          </a:stretch>
        </p:blipFill>
        <p:spPr>
          <a:xfrm>
            <a:off x="1066800" y="2337844"/>
            <a:ext cx="7267575" cy="3733800"/>
          </a:xfrm>
        </p:spPr>
      </p:pic>
      <p:sp>
        <p:nvSpPr>
          <p:cNvPr id="6" name="TextBox 5">
            <a:extLst>
              <a:ext uri="{FF2B5EF4-FFF2-40B4-BE49-F238E27FC236}">
                <a16:creationId xmlns:a16="http://schemas.microsoft.com/office/drawing/2014/main" id="{2BB93D89-EFD2-4971-AFFC-D70F0ECFF476}"/>
              </a:ext>
            </a:extLst>
          </p:cNvPr>
          <p:cNvSpPr txBox="1"/>
          <p:nvPr/>
        </p:nvSpPr>
        <p:spPr>
          <a:xfrm>
            <a:off x="8550442" y="2385970"/>
            <a:ext cx="2871537" cy="3970318"/>
          </a:xfrm>
          <a:prstGeom prst="rect">
            <a:avLst/>
          </a:prstGeom>
          <a:noFill/>
        </p:spPr>
        <p:txBody>
          <a:bodyPr wrap="square" rtlCol="0">
            <a:spAutoFit/>
          </a:bodyPr>
          <a:lstStyle/>
          <a:p>
            <a:r>
              <a:rPr lang="en-US" dirty="0"/>
              <a:t>The ages that left of the mode are almost identical. Suggesting the recruitment procedures are different but they are largely similar the early procedures. The ages to the right of the mode would represent older player that we do not have the data about their earlier exploits as players.</a:t>
            </a:r>
          </a:p>
        </p:txBody>
      </p:sp>
    </p:spTree>
    <p:extLst>
      <p:ext uri="{BB962C8B-B14F-4D97-AF65-F5344CB8AC3E}">
        <p14:creationId xmlns:p14="http://schemas.microsoft.com/office/powerpoint/2010/main" val="170329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6206-B052-40FC-AB4D-D4E96B786413}"/>
              </a:ext>
            </a:extLst>
          </p:cNvPr>
          <p:cNvSpPr>
            <a:spLocks noGrp="1"/>
          </p:cNvSpPr>
          <p:nvPr>
            <p:ph type="title"/>
          </p:nvPr>
        </p:nvSpPr>
        <p:spPr/>
        <p:txBody>
          <a:bodyPr/>
          <a:lstStyle/>
          <a:p>
            <a:r>
              <a:rPr lang="en-US" dirty="0"/>
              <a:t>CDF: Players height comparison Rookie v old-timers</a:t>
            </a:r>
          </a:p>
        </p:txBody>
      </p:sp>
      <p:pic>
        <p:nvPicPr>
          <p:cNvPr id="5" name="Content Placeholder 4">
            <a:extLst>
              <a:ext uri="{FF2B5EF4-FFF2-40B4-BE49-F238E27FC236}">
                <a16:creationId xmlns:a16="http://schemas.microsoft.com/office/drawing/2014/main" id="{57CF439C-F107-4772-8556-5FCAC8832386}"/>
              </a:ext>
            </a:extLst>
          </p:cNvPr>
          <p:cNvPicPr>
            <a:picLocks noGrp="1" noChangeAspect="1"/>
          </p:cNvPicPr>
          <p:nvPr>
            <p:ph idx="1"/>
          </p:nvPr>
        </p:nvPicPr>
        <p:blipFill>
          <a:blip r:embed="rId2"/>
          <a:stretch>
            <a:fillRect/>
          </a:stretch>
        </p:blipFill>
        <p:spPr>
          <a:xfrm>
            <a:off x="1066800" y="2195221"/>
            <a:ext cx="7172325" cy="3762375"/>
          </a:xfrm>
        </p:spPr>
      </p:pic>
      <p:sp>
        <p:nvSpPr>
          <p:cNvPr id="6" name="TextBox 5">
            <a:extLst>
              <a:ext uri="{FF2B5EF4-FFF2-40B4-BE49-F238E27FC236}">
                <a16:creationId xmlns:a16="http://schemas.microsoft.com/office/drawing/2014/main" id="{5570F476-A8EF-4046-86F4-E288D748239A}"/>
              </a:ext>
            </a:extLst>
          </p:cNvPr>
          <p:cNvSpPr txBox="1"/>
          <p:nvPr/>
        </p:nvSpPr>
        <p:spPr>
          <a:xfrm>
            <a:off x="8614610" y="2014194"/>
            <a:ext cx="2775284" cy="3970318"/>
          </a:xfrm>
          <a:prstGeom prst="rect">
            <a:avLst/>
          </a:prstGeom>
          <a:noFill/>
        </p:spPr>
        <p:txBody>
          <a:bodyPr wrap="square" rtlCol="0">
            <a:spAutoFit/>
          </a:bodyPr>
          <a:lstStyle/>
          <a:p>
            <a:r>
              <a:rPr lang="en-US" dirty="0"/>
              <a:t>The old-timers with not rookie history  were selected shorter as basketball players while the modern crop of players are selected to be taller for the minimum height. Surprisingly, both set of CDF ebb and flow together to mirror same </a:t>
            </a:r>
            <a:r>
              <a:rPr lang="en-US" dirty="0" err="1"/>
              <a:t>stpping</a:t>
            </a:r>
            <a:r>
              <a:rPr lang="en-US" dirty="0"/>
              <a:t> action as the two CDF’s extends to the 100% mark. </a:t>
            </a:r>
          </a:p>
        </p:txBody>
      </p:sp>
    </p:spTree>
    <p:extLst>
      <p:ext uri="{BB962C8B-B14F-4D97-AF65-F5344CB8AC3E}">
        <p14:creationId xmlns:p14="http://schemas.microsoft.com/office/powerpoint/2010/main" val="1698952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9B51-9F07-4E0E-BBDE-701F5DAB739D}"/>
              </a:ext>
            </a:extLst>
          </p:cNvPr>
          <p:cNvSpPr>
            <a:spLocks noGrp="1"/>
          </p:cNvSpPr>
          <p:nvPr>
            <p:ph type="title"/>
          </p:nvPr>
        </p:nvSpPr>
        <p:spPr/>
        <p:txBody>
          <a:bodyPr/>
          <a:lstStyle/>
          <a:p>
            <a:r>
              <a:rPr lang="en-US" dirty="0"/>
              <a:t>Pareto distribution: </a:t>
            </a:r>
            <a:r>
              <a:rPr lang="en-US" dirty="0" err="1"/>
              <a:t>oreb_pct</a:t>
            </a:r>
            <a:r>
              <a:rPr lang="en-US" dirty="0"/>
              <a:t> </a:t>
            </a:r>
          </a:p>
        </p:txBody>
      </p:sp>
      <p:pic>
        <p:nvPicPr>
          <p:cNvPr id="5" name="Content Placeholder 4">
            <a:extLst>
              <a:ext uri="{FF2B5EF4-FFF2-40B4-BE49-F238E27FC236}">
                <a16:creationId xmlns:a16="http://schemas.microsoft.com/office/drawing/2014/main" id="{A87CA782-F1B6-4CF8-B26D-0B7F6590B9CC}"/>
              </a:ext>
            </a:extLst>
          </p:cNvPr>
          <p:cNvPicPr>
            <a:picLocks noGrp="1" noChangeAspect="1"/>
          </p:cNvPicPr>
          <p:nvPr>
            <p:ph idx="1"/>
          </p:nvPr>
        </p:nvPicPr>
        <p:blipFill>
          <a:blip r:embed="rId2"/>
          <a:stretch>
            <a:fillRect/>
          </a:stretch>
        </p:blipFill>
        <p:spPr>
          <a:xfrm>
            <a:off x="1066800" y="2014194"/>
            <a:ext cx="3994567" cy="3849687"/>
          </a:xfrm>
        </p:spPr>
      </p:pic>
      <p:sp>
        <p:nvSpPr>
          <p:cNvPr id="6" name="TextBox 5">
            <a:extLst>
              <a:ext uri="{FF2B5EF4-FFF2-40B4-BE49-F238E27FC236}">
                <a16:creationId xmlns:a16="http://schemas.microsoft.com/office/drawing/2014/main" id="{A0865D04-8B9F-4332-85A9-7B11EDD956BF}"/>
              </a:ext>
            </a:extLst>
          </p:cNvPr>
          <p:cNvSpPr txBox="1"/>
          <p:nvPr/>
        </p:nvSpPr>
        <p:spPr>
          <a:xfrm>
            <a:off x="6096000" y="2164360"/>
            <a:ext cx="4826466" cy="1754326"/>
          </a:xfrm>
          <a:prstGeom prst="rect">
            <a:avLst/>
          </a:prstGeom>
          <a:noFill/>
        </p:spPr>
        <p:txBody>
          <a:bodyPr wrap="square" rtlCol="0">
            <a:spAutoFit/>
          </a:bodyPr>
          <a:lstStyle/>
          <a:p>
            <a:r>
              <a:rPr lang="en-US" dirty="0"/>
              <a:t>This method of scoring is challenging. You either must be in the right place at the right time when you opponent misses or be successful in blocking the opposing player from advancing on the court take the ball then score in the opponent’s net.</a:t>
            </a:r>
          </a:p>
        </p:txBody>
      </p:sp>
    </p:spTree>
    <p:extLst>
      <p:ext uri="{BB962C8B-B14F-4D97-AF65-F5344CB8AC3E}">
        <p14:creationId xmlns:p14="http://schemas.microsoft.com/office/powerpoint/2010/main" val="1355193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7258-BB5B-43D7-A475-B59543406EEC}"/>
              </a:ext>
            </a:extLst>
          </p:cNvPr>
          <p:cNvSpPr>
            <a:spLocks noGrp="1"/>
          </p:cNvSpPr>
          <p:nvPr>
            <p:ph type="title"/>
          </p:nvPr>
        </p:nvSpPr>
        <p:spPr/>
        <p:txBody>
          <a:bodyPr/>
          <a:lstStyle/>
          <a:p>
            <a:r>
              <a:rPr lang="en-US" dirty="0"/>
              <a:t>CDF of a Pareto Distribution: </a:t>
            </a:r>
            <a:r>
              <a:rPr lang="en-US" dirty="0" err="1"/>
              <a:t>oreb_pct</a:t>
            </a:r>
            <a:endParaRPr lang="en-US" dirty="0"/>
          </a:p>
        </p:txBody>
      </p:sp>
      <p:pic>
        <p:nvPicPr>
          <p:cNvPr id="5" name="Content Placeholder 4">
            <a:extLst>
              <a:ext uri="{FF2B5EF4-FFF2-40B4-BE49-F238E27FC236}">
                <a16:creationId xmlns:a16="http://schemas.microsoft.com/office/drawing/2014/main" id="{6C09D1E1-E9A0-4660-8719-41FC76064D5B}"/>
              </a:ext>
            </a:extLst>
          </p:cNvPr>
          <p:cNvPicPr>
            <a:picLocks noGrp="1" noChangeAspect="1"/>
          </p:cNvPicPr>
          <p:nvPr>
            <p:ph idx="1"/>
          </p:nvPr>
        </p:nvPicPr>
        <p:blipFill>
          <a:blip r:embed="rId2"/>
          <a:stretch>
            <a:fillRect/>
          </a:stretch>
        </p:blipFill>
        <p:spPr>
          <a:xfrm>
            <a:off x="1066800" y="2014194"/>
            <a:ext cx="3980068" cy="3849687"/>
          </a:xfrm>
        </p:spPr>
      </p:pic>
      <p:sp>
        <p:nvSpPr>
          <p:cNvPr id="6" name="TextBox 5">
            <a:extLst>
              <a:ext uri="{FF2B5EF4-FFF2-40B4-BE49-F238E27FC236}">
                <a16:creationId xmlns:a16="http://schemas.microsoft.com/office/drawing/2014/main" id="{78AD59E6-0528-4F67-B9F7-930A83B2188B}"/>
              </a:ext>
            </a:extLst>
          </p:cNvPr>
          <p:cNvSpPr txBox="1"/>
          <p:nvPr/>
        </p:nvSpPr>
        <p:spPr>
          <a:xfrm>
            <a:off x="6207853" y="2122415"/>
            <a:ext cx="5360565" cy="2585323"/>
          </a:xfrm>
          <a:prstGeom prst="rect">
            <a:avLst/>
          </a:prstGeom>
          <a:noFill/>
        </p:spPr>
        <p:txBody>
          <a:bodyPr wrap="square" rtlCol="0">
            <a:spAutoFit/>
          </a:bodyPr>
          <a:lstStyle/>
          <a:p>
            <a:r>
              <a:rPr lang="en-US" dirty="0"/>
              <a:t>This chart shows the characteristic elbow cumulative distribution curve for a pareto distribution. It demonstrates how challenging it is to accumulate a sizable portion of your points from offensive rebounds. The chart also has the tell tale long tail. It might be that a player had little time on the court and was able to successfully score some offensive rebound. More analysis is needed.</a:t>
            </a:r>
          </a:p>
        </p:txBody>
      </p:sp>
    </p:spTree>
    <p:extLst>
      <p:ext uri="{BB962C8B-B14F-4D97-AF65-F5344CB8AC3E}">
        <p14:creationId xmlns:p14="http://schemas.microsoft.com/office/powerpoint/2010/main" val="3203295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8201-2ECE-46DD-9730-24D81FAD84C9}"/>
              </a:ext>
            </a:extLst>
          </p:cNvPr>
          <p:cNvSpPr>
            <a:spLocks noGrp="1"/>
          </p:cNvSpPr>
          <p:nvPr>
            <p:ph type="title"/>
          </p:nvPr>
        </p:nvSpPr>
        <p:spPr/>
        <p:txBody>
          <a:bodyPr/>
          <a:lstStyle/>
          <a:p>
            <a:r>
              <a:rPr lang="en-US" dirty="0"/>
              <a:t>Scatter plot: height to weight</a:t>
            </a:r>
          </a:p>
        </p:txBody>
      </p:sp>
      <p:pic>
        <p:nvPicPr>
          <p:cNvPr id="5" name="Content Placeholder 4">
            <a:extLst>
              <a:ext uri="{FF2B5EF4-FFF2-40B4-BE49-F238E27FC236}">
                <a16:creationId xmlns:a16="http://schemas.microsoft.com/office/drawing/2014/main" id="{76352216-1FB0-4400-982C-19D7D60CD1F3}"/>
              </a:ext>
            </a:extLst>
          </p:cNvPr>
          <p:cNvPicPr>
            <a:picLocks noGrp="1" noChangeAspect="1"/>
          </p:cNvPicPr>
          <p:nvPr>
            <p:ph idx="1"/>
          </p:nvPr>
        </p:nvPicPr>
        <p:blipFill>
          <a:blip r:embed="rId2"/>
          <a:stretch>
            <a:fillRect/>
          </a:stretch>
        </p:blipFill>
        <p:spPr>
          <a:xfrm>
            <a:off x="1066800" y="2014194"/>
            <a:ext cx="4053040" cy="3849687"/>
          </a:xfrm>
        </p:spPr>
      </p:pic>
      <p:pic>
        <p:nvPicPr>
          <p:cNvPr id="7" name="Picture 6">
            <a:extLst>
              <a:ext uri="{FF2B5EF4-FFF2-40B4-BE49-F238E27FC236}">
                <a16:creationId xmlns:a16="http://schemas.microsoft.com/office/drawing/2014/main" id="{76D1D097-943D-4BAE-B24C-2133E3396CE7}"/>
              </a:ext>
            </a:extLst>
          </p:cNvPr>
          <p:cNvPicPr>
            <a:picLocks noChangeAspect="1"/>
          </p:cNvPicPr>
          <p:nvPr/>
        </p:nvPicPr>
        <p:blipFill>
          <a:blip r:embed="rId3"/>
          <a:stretch>
            <a:fillRect/>
          </a:stretch>
        </p:blipFill>
        <p:spPr>
          <a:xfrm>
            <a:off x="5066710" y="2014194"/>
            <a:ext cx="6753225" cy="466725"/>
          </a:xfrm>
          <a:prstGeom prst="rect">
            <a:avLst/>
          </a:prstGeom>
        </p:spPr>
      </p:pic>
      <p:sp>
        <p:nvSpPr>
          <p:cNvPr id="8" name="TextBox 7">
            <a:extLst>
              <a:ext uri="{FF2B5EF4-FFF2-40B4-BE49-F238E27FC236}">
                <a16:creationId xmlns:a16="http://schemas.microsoft.com/office/drawing/2014/main" id="{0B746206-E3FD-4EC4-8346-E7A50521C0D2}"/>
              </a:ext>
            </a:extLst>
          </p:cNvPr>
          <p:cNvSpPr txBox="1"/>
          <p:nvPr/>
        </p:nvSpPr>
        <p:spPr>
          <a:xfrm>
            <a:off x="5436066" y="3028426"/>
            <a:ext cx="5998128" cy="1754326"/>
          </a:xfrm>
          <a:prstGeom prst="rect">
            <a:avLst/>
          </a:prstGeom>
          <a:noFill/>
        </p:spPr>
        <p:txBody>
          <a:bodyPr wrap="square" rtlCol="0">
            <a:spAutoFit/>
          </a:bodyPr>
          <a:lstStyle/>
          <a:p>
            <a:r>
              <a:rPr lang="en-US" dirty="0"/>
              <a:t>The NBA players height and weight appear to covary and both Pearson and </a:t>
            </a:r>
            <a:r>
              <a:rPr lang="en-US" dirty="0" err="1"/>
              <a:t>Spearmans</a:t>
            </a:r>
            <a:r>
              <a:rPr lang="en-US" dirty="0"/>
              <a:t> correlation is posting strong positive numbers. This suggests that most of the difference in weight can be explained by the difference in the player height. This can be interpreted as a causal relationship.</a:t>
            </a:r>
          </a:p>
        </p:txBody>
      </p:sp>
    </p:spTree>
    <p:extLst>
      <p:ext uri="{BB962C8B-B14F-4D97-AF65-F5344CB8AC3E}">
        <p14:creationId xmlns:p14="http://schemas.microsoft.com/office/powerpoint/2010/main" val="188163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t>
            </a:r>
            <a:r>
              <a:rPr lang="en-US" dirty="0" err="1"/>
              <a:t>net_rating</a:t>
            </a:r>
            <a:endParaRPr lang="en-US" dirty="0"/>
          </a:p>
        </p:txBody>
      </p:sp>
      <p:pic>
        <p:nvPicPr>
          <p:cNvPr id="5" name="Content Placeholder 4">
            <a:extLst>
              <a:ext uri="{FF2B5EF4-FFF2-40B4-BE49-F238E27FC236}">
                <a16:creationId xmlns:a16="http://schemas.microsoft.com/office/drawing/2014/main" id="{C9EF2343-78B7-44AF-AF1D-BC1130B227C8}"/>
              </a:ext>
            </a:extLst>
          </p:cNvPr>
          <p:cNvPicPr>
            <a:picLocks noGrp="1" noChangeAspect="1"/>
          </p:cNvPicPr>
          <p:nvPr>
            <p:ph idx="1"/>
          </p:nvPr>
        </p:nvPicPr>
        <p:blipFill>
          <a:blip r:embed="rId2"/>
          <a:stretch>
            <a:fillRect/>
          </a:stretch>
        </p:blipFill>
        <p:spPr>
          <a:xfrm>
            <a:off x="1066800" y="1843087"/>
            <a:ext cx="4714875" cy="3171825"/>
          </a:xfrm>
        </p:spPr>
      </p:pic>
      <p:sp>
        <p:nvSpPr>
          <p:cNvPr id="6" name="TextBox 5">
            <a:extLst>
              <a:ext uri="{FF2B5EF4-FFF2-40B4-BE49-F238E27FC236}">
                <a16:creationId xmlns:a16="http://schemas.microsoft.com/office/drawing/2014/main" id="{A263CF80-F7D6-4D26-9B16-027E953A1A52}"/>
              </a:ext>
            </a:extLst>
          </p:cNvPr>
          <p:cNvSpPr txBox="1"/>
          <p:nvPr/>
        </p:nvSpPr>
        <p:spPr>
          <a:xfrm>
            <a:off x="1066800" y="5359078"/>
            <a:ext cx="10461585" cy="923330"/>
          </a:xfrm>
          <a:prstGeom prst="rect">
            <a:avLst/>
          </a:prstGeom>
          <a:noFill/>
        </p:spPr>
        <p:txBody>
          <a:bodyPr wrap="square" rtlCol="0">
            <a:spAutoFit/>
          </a:bodyPr>
          <a:lstStyle/>
          <a:p>
            <a:r>
              <a:rPr lang="en-US" dirty="0"/>
              <a:t>Net Rating describes the amount of positive or negative contribution that a player offers to his team. If the player is a leading scorer, he will earn mor points as compared to a teammate who is not contributing to his team winning and possibly hampers the team.</a:t>
            </a:r>
          </a:p>
        </p:txBody>
      </p:sp>
    </p:spTree>
    <p:extLst>
      <p:ext uri="{BB962C8B-B14F-4D97-AF65-F5344CB8AC3E}">
        <p14:creationId xmlns:p14="http://schemas.microsoft.com/office/powerpoint/2010/main" val="753204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D2EB-9006-47DD-9604-10F17441E17E}"/>
              </a:ext>
            </a:extLst>
          </p:cNvPr>
          <p:cNvSpPr>
            <a:spLocks noGrp="1"/>
          </p:cNvSpPr>
          <p:nvPr>
            <p:ph type="title"/>
          </p:nvPr>
        </p:nvSpPr>
        <p:spPr>
          <a:xfrm>
            <a:off x="1066799" y="642594"/>
            <a:ext cx="10216393" cy="1371600"/>
          </a:xfrm>
        </p:spPr>
        <p:txBody>
          <a:bodyPr/>
          <a:lstStyle/>
          <a:p>
            <a:r>
              <a:rPr lang="en-US" dirty="0"/>
              <a:t>Scatter plot: height to assist score points</a:t>
            </a:r>
          </a:p>
        </p:txBody>
      </p:sp>
      <p:pic>
        <p:nvPicPr>
          <p:cNvPr id="5" name="Content Placeholder 4">
            <a:extLst>
              <a:ext uri="{FF2B5EF4-FFF2-40B4-BE49-F238E27FC236}">
                <a16:creationId xmlns:a16="http://schemas.microsoft.com/office/drawing/2014/main" id="{30EA0AA8-3301-4309-9C26-AC23006ABC66}"/>
              </a:ext>
            </a:extLst>
          </p:cNvPr>
          <p:cNvPicPr>
            <a:picLocks noGrp="1" noChangeAspect="1"/>
          </p:cNvPicPr>
          <p:nvPr>
            <p:ph idx="1"/>
          </p:nvPr>
        </p:nvPicPr>
        <p:blipFill>
          <a:blip r:embed="rId2"/>
          <a:stretch>
            <a:fillRect/>
          </a:stretch>
        </p:blipFill>
        <p:spPr>
          <a:xfrm>
            <a:off x="1066800" y="2014194"/>
            <a:ext cx="3968545" cy="3849687"/>
          </a:xfrm>
        </p:spPr>
      </p:pic>
      <p:pic>
        <p:nvPicPr>
          <p:cNvPr id="7" name="Picture 6">
            <a:extLst>
              <a:ext uri="{FF2B5EF4-FFF2-40B4-BE49-F238E27FC236}">
                <a16:creationId xmlns:a16="http://schemas.microsoft.com/office/drawing/2014/main" id="{F2706686-7191-4BB8-849D-F16237C13A75}"/>
              </a:ext>
            </a:extLst>
          </p:cNvPr>
          <p:cNvPicPr>
            <a:picLocks noChangeAspect="1"/>
          </p:cNvPicPr>
          <p:nvPr/>
        </p:nvPicPr>
        <p:blipFill>
          <a:blip r:embed="rId3"/>
          <a:stretch>
            <a:fillRect/>
          </a:stretch>
        </p:blipFill>
        <p:spPr>
          <a:xfrm>
            <a:off x="5035345" y="2003708"/>
            <a:ext cx="6772275" cy="447675"/>
          </a:xfrm>
          <a:prstGeom prst="rect">
            <a:avLst/>
          </a:prstGeom>
        </p:spPr>
      </p:pic>
      <p:sp>
        <p:nvSpPr>
          <p:cNvPr id="8" name="TextBox 7">
            <a:extLst>
              <a:ext uri="{FF2B5EF4-FFF2-40B4-BE49-F238E27FC236}">
                <a16:creationId xmlns:a16="http://schemas.microsoft.com/office/drawing/2014/main" id="{9C05613A-447B-4D97-BC7D-E1C518E7A114}"/>
              </a:ext>
            </a:extLst>
          </p:cNvPr>
          <p:cNvSpPr txBox="1"/>
          <p:nvPr/>
        </p:nvSpPr>
        <p:spPr>
          <a:xfrm>
            <a:off x="5301842" y="2902591"/>
            <a:ext cx="6216242" cy="2031325"/>
          </a:xfrm>
          <a:prstGeom prst="rect">
            <a:avLst/>
          </a:prstGeom>
          <a:noFill/>
        </p:spPr>
        <p:txBody>
          <a:bodyPr wrap="square" rtlCol="0">
            <a:spAutoFit/>
          </a:bodyPr>
          <a:lstStyle/>
          <a:p>
            <a:r>
              <a:rPr lang="en-US" dirty="0"/>
              <a:t>I am truly shocked by this number. I thought that if I plotted this graph the taller players would make more points from assist scores. But the data says the opposite thing. The shorter players score more assist points. It appears assist points are negatively incentivized in relation to teams becoming NBA champions.</a:t>
            </a:r>
          </a:p>
        </p:txBody>
      </p:sp>
    </p:spTree>
    <p:extLst>
      <p:ext uri="{BB962C8B-B14F-4D97-AF65-F5344CB8AC3E}">
        <p14:creationId xmlns:p14="http://schemas.microsoft.com/office/powerpoint/2010/main" val="273822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t>
            </a:r>
            <a:r>
              <a:rPr lang="en-US" dirty="0" err="1"/>
              <a:t>net_rating</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59078"/>
            <a:ext cx="10461585" cy="923330"/>
          </a:xfrm>
          <a:prstGeom prst="rect">
            <a:avLst/>
          </a:prstGeom>
          <a:noFill/>
        </p:spPr>
        <p:txBody>
          <a:bodyPr wrap="square" rtlCol="0">
            <a:spAutoFit/>
          </a:bodyPr>
          <a:lstStyle/>
          <a:p>
            <a:r>
              <a:rPr lang="en-US" dirty="0"/>
              <a:t>Net Rating describes the amount of positive or negative contribution that a player offers to his team. If the player is a leading scorer, he will earn mor points as compared to a teammate who is not contributing to his team winning and possibly hampers the team.</a:t>
            </a:r>
          </a:p>
        </p:txBody>
      </p:sp>
      <p:pic>
        <p:nvPicPr>
          <p:cNvPr id="12" name="Content Placeholder 11">
            <a:extLst>
              <a:ext uri="{FF2B5EF4-FFF2-40B4-BE49-F238E27FC236}">
                <a16:creationId xmlns:a16="http://schemas.microsoft.com/office/drawing/2014/main" id="{EF6AFDE5-185A-483B-9FD7-0B2DDDAD3999}"/>
              </a:ext>
            </a:extLst>
          </p:cNvPr>
          <p:cNvPicPr>
            <a:picLocks noGrp="1" noChangeAspect="1"/>
          </p:cNvPicPr>
          <p:nvPr>
            <p:ph idx="1"/>
          </p:nvPr>
        </p:nvPicPr>
        <p:blipFill>
          <a:blip r:embed="rId2"/>
          <a:stretch>
            <a:fillRect/>
          </a:stretch>
        </p:blipFill>
        <p:spPr>
          <a:xfrm>
            <a:off x="1066800" y="1845730"/>
            <a:ext cx="3705225" cy="2628900"/>
          </a:xfrm>
        </p:spPr>
      </p:pic>
      <p:pic>
        <p:nvPicPr>
          <p:cNvPr id="13" name="Picture 12">
            <a:extLst>
              <a:ext uri="{FF2B5EF4-FFF2-40B4-BE49-F238E27FC236}">
                <a16:creationId xmlns:a16="http://schemas.microsoft.com/office/drawing/2014/main" id="{8598B41D-5951-43A1-BF57-F21509F78F1A}"/>
              </a:ext>
            </a:extLst>
          </p:cNvPr>
          <p:cNvPicPr>
            <a:picLocks noChangeAspect="1"/>
          </p:cNvPicPr>
          <p:nvPr/>
        </p:nvPicPr>
        <p:blipFill>
          <a:blip r:embed="rId3"/>
          <a:stretch>
            <a:fillRect/>
          </a:stretch>
        </p:blipFill>
        <p:spPr>
          <a:xfrm>
            <a:off x="6096000" y="898037"/>
            <a:ext cx="5359632" cy="4288958"/>
          </a:xfrm>
          <a:prstGeom prst="rect">
            <a:avLst/>
          </a:prstGeom>
        </p:spPr>
      </p:pic>
    </p:spTree>
    <p:extLst>
      <p:ext uri="{BB962C8B-B14F-4D97-AF65-F5344CB8AC3E}">
        <p14:creationId xmlns:p14="http://schemas.microsoft.com/office/powerpoint/2010/main" val="319573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t>
            </a:r>
            <a:r>
              <a:rPr lang="en-US" dirty="0" err="1"/>
              <a:t>net_rating</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59078"/>
            <a:ext cx="10461585" cy="369332"/>
          </a:xfrm>
          <a:prstGeom prst="rect">
            <a:avLst/>
          </a:prstGeom>
          <a:noFill/>
        </p:spPr>
        <p:txBody>
          <a:bodyPr wrap="square" rtlCol="0">
            <a:spAutoFit/>
          </a:bodyPr>
          <a:lstStyle/>
          <a:p>
            <a:r>
              <a:rPr lang="en-US" dirty="0"/>
              <a:t>The histogram plot of net rating shows that majority of the players are evaluated as zero </a:t>
            </a:r>
          </a:p>
        </p:txBody>
      </p:sp>
      <p:pic>
        <p:nvPicPr>
          <p:cNvPr id="7" name="Content Placeholder 6">
            <a:extLst>
              <a:ext uri="{FF2B5EF4-FFF2-40B4-BE49-F238E27FC236}">
                <a16:creationId xmlns:a16="http://schemas.microsoft.com/office/drawing/2014/main" id="{4EFD3D38-09DF-4357-BD99-9F6E60C90DF2}"/>
              </a:ext>
            </a:extLst>
          </p:cNvPr>
          <p:cNvPicPr>
            <a:picLocks noGrp="1" noChangeAspect="1"/>
          </p:cNvPicPr>
          <p:nvPr>
            <p:ph idx="1"/>
          </p:nvPr>
        </p:nvPicPr>
        <p:blipFill>
          <a:blip r:embed="rId2"/>
          <a:stretch>
            <a:fillRect/>
          </a:stretch>
        </p:blipFill>
        <p:spPr>
          <a:xfrm>
            <a:off x="1066800" y="1815053"/>
            <a:ext cx="5057775" cy="3486150"/>
          </a:xfrm>
        </p:spPr>
      </p:pic>
    </p:spTree>
    <p:extLst>
      <p:ext uri="{BB962C8B-B14F-4D97-AF65-F5344CB8AC3E}">
        <p14:creationId xmlns:p14="http://schemas.microsoft.com/office/powerpoint/2010/main" val="383252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a:xfrm>
            <a:off x="1066799" y="642594"/>
            <a:ext cx="10774102" cy="1371600"/>
          </a:xfrm>
        </p:spPr>
        <p:txBody>
          <a:bodyPr>
            <a:normAutofit/>
          </a:bodyPr>
          <a:lstStyle/>
          <a:p>
            <a:r>
              <a:rPr lang="en-US" dirty="0"/>
              <a:t>Feature: </a:t>
            </a:r>
            <a:r>
              <a:rPr lang="en-US" dirty="0" err="1"/>
              <a:t>oreb_pct</a:t>
            </a:r>
            <a:r>
              <a:rPr lang="en-US" dirty="0"/>
              <a:t> </a:t>
            </a:r>
            <a:r>
              <a:rPr lang="en-US" sz="2000" dirty="0"/>
              <a:t>(Offensive rebound percentage of each player)</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59078"/>
            <a:ext cx="10461585" cy="923330"/>
          </a:xfrm>
          <a:prstGeom prst="rect">
            <a:avLst/>
          </a:prstGeom>
          <a:noFill/>
        </p:spPr>
        <p:txBody>
          <a:bodyPr wrap="square" rtlCol="0">
            <a:spAutoFit/>
          </a:bodyPr>
          <a:lstStyle/>
          <a:p>
            <a:r>
              <a:rPr lang="en-US" sz="1800" dirty="0"/>
              <a:t>Offensive rebound percentage of each player describes the percentage of players points that were garnered from the opposing team failed attempt to score and converted into the current players team point by said player.</a:t>
            </a:r>
            <a:endParaRPr lang="en-US" dirty="0"/>
          </a:p>
        </p:txBody>
      </p:sp>
      <p:pic>
        <p:nvPicPr>
          <p:cNvPr id="8" name="Content Placeholder 7">
            <a:extLst>
              <a:ext uri="{FF2B5EF4-FFF2-40B4-BE49-F238E27FC236}">
                <a16:creationId xmlns:a16="http://schemas.microsoft.com/office/drawing/2014/main" id="{06F6F3ED-F27B-449C-841C-9816CB5D1EE5}"/>
              </a:ext>
            </a:extLst>
          </p:cNvPr>
          <p:cNvPicPr>
            <a:picLocks noGrp="1" noChangeAspect="1"/>
          </p:cNvPicPr>
          <p:nvPr>
            <p:ph idx="1"/>
          </p:nvPr>
        </p:nvPicPr>
        <p:blipFill>
          <a:blip r:embed="rId2"/>
          <a:stretch>
            <a:fillRect/>
          </a:stretch>
        </p:blipFill>
        <p:spPr>
          <a:xfrm>
            <a:off x="1066799" y="1914033"/>
            <a:ext cx="4324350" cy="3209925"/>
          </a:xfrm>
        </p:spPr>
      </p:pic>
    </p:spTree>
    <p:extLst>
      <p:ext uri="{BB962C8B-B14F-4D97-AF65-F5344CB8AC3E}">
        <p14:creationId xmlns:p14="http://schemas.microsoft.com/office/powerpoint/2010/main" val="227028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t>
            </a:r>
            <a:r>
              <a:rPr lang="en-US" dirty="0" err="1"/>
              <a:t>oreb_pct</a:t>
            </a:r>
            <a:r>
              <a:rPr lang="en-US" dirty="0"/>
              <a:t> </a:t>
            </a:r>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59078"/>
            <a:ext cx="10461585" cy="923330"/>
          </a:xfrm>
          <a:prstGeom prst="rect">
            <a:avLst/>
          </a:prstGeom>
          <a:noFill/>
        </p:spPr>
        <p:txBody>
          <a:bodyPr wrap="square" rtlCol="0">
            <a:spAutoFit/>
          </a:bodyPr>
          <a:lstStyle/>
          <a:p>
            <a:r>
              <a:rPr lang="en-US" sz="1800" dirty="0"/>
              <a:t>Offensive rebound percentage of each player describes the percentage of players points that were garnered from the opposing team failed attempt to score and converted into the current players team point by said player.</a:t>
            </a:r>
            <a:endParaRPr lang="en-US" dirty="0"/>
          </a:p>
        </p:txBody>
      </p:sp>
      <p:pic>
        <p:nvPicPr>
          <p:cNvPr id="7" name="Content Placeholder 6">
            <a:extLst>
              <a:ext uri="{FF2B5EF4-FFF2-40B4-BE49-F238E27FC236}">
                <a16:creationId xmlns:a16="http://schemas.microsoft.com/office/drawing/2014/main" id="{F87D1129-5DC7-4FB9-9879-F7F0B7372CD6}"/>
              </a:ext>
            </a:extLst>
          </p:cNvPr>
          <p:cNvPicPr>
            <a:picLocks noGrp="1" noChangeAspect="1"/>
          </p:cNvPicPr>
          <p:nvPr>
            <p:ph idx="1"/>
          </p:nvPr>
        </p:nvPicPr>
        <p:blipFill>
          <a:blip r:embed="rId2"/>
          <a:stretch>
            <a:fillRect/>
          </a:stretch>
        </p:blipFill>
        <p:spPr>
          <a:xfrm>
            <a:off x="1066800" y="2014194"/>
            <a:ext cx="3209925" cy="2552700"/>
          </a:xfrm>
        </p:spPr>
      </p:pic>
      <p:pic>
        <p:nvPicPr>
          <p:cNvPr id="9" name="Picture 8">
            <a:extLst>
              <a:ext uri="{FF2B5EF4-FFF2-40B4-BE49-F238E27FC236}">
                <a16:creationId xmlns:a16="http://schemas.microsoft.com/office/drawing/2014/main" id="{B8C28537-56CA-4E03-B0A0-B93AEBF72052}"/>
              </a:ext>
            </a:extLst>
          </p:cNvPr>
          <p:cNvPicPr>
            <a:picLocks noChangeAspect="1"/>
          </p:cNvPicPr>
          <p:nvPr/>
        </p:nvPicPr>
        <p:blipFill>
          <a:blip r:embed="rId3"/>
          <a:stretch>
            <a:fillRect/>
          </a:stretch>
        </p:blipFill>
        <p:spPr>
          <a:xfrm>
            <a:off x="6384262" y="642594"/>
            <a:ext cx="5144123" cy="4687690"/>
          </a:xfrm>
          <a:prstGeom prst="rect">
            <a:avLst/>
          </a:prstGeom>
        </p:spPr>
      </p:pic>
    </p:spTree>
    <p:extLst>
      <p:ext uri="{BB962C8B-B14F-4D97-AF65-F5344CB8AC3E}">
        <p14:creationId xmlns:p14="http://schemas.microsoft.com/office/powerpoint/2010/main" val="151363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p:txBody>
          <a:bodyPr/>
          <a:lstStyle/>
          <a:p>
            <a:r>
              <a:rPr lang="en-US" dirty="0"/>
              <a:t>Feature: </a:t>
            </a:r>
            <a:r>
              <a:rPr lang="en-US" dirty="0" err="1"/>
              <a:t>oreb_pct</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509553"/>
            <a:ext cx="10461585" cy="646331"/>
          </a:xfrm>
          <a:prstGeom prst="rect">
            <a:avLst/>
          </a:prstGeom>
          <a:noFill/>
        </p:spPr>
        <p:txBody>
          <a:bodyPr wrap="square" rtlCol="0">
            <a:spAutoFit/>
          </a:bodyPr>
          <a:lstStyle/>
          <a:p>
            <a:r>
              <a:rPr lang="en-US" dirty="0"/>
              <a:t>The histogram plot of offensive rebound percentage shows that majority of the players would struggle to gain more than 10% of their total points scored as offensive rebound.</a:t>
            </a:r>
          </a:p>
        </p:txBody>
      </p:sp>
      <p:pic>
        <p:nvPicPr>
          <p:cNvPr id="8" name="Content Placeholder 7">
            <a:extLst>
              <a:ext uri="{FF2B5EF4-FFF2-40B4-BE49-F238E27FC236}">
                <a16:creationId xmlns:a16="http://schemas.microsoft.com/office/drawing/2014/main" id="{015FC77A-BA8C-4D15-99B9-F955FFBAD3B0}"/>
              </a:ext>
            </a:extLst>
          </p:cNvPr>
          <p:cNvPicPr>
            <a:picLocks noGrp="1" noChangeAspect="1"/>
          </p:cNvPicPr>
          <p:nvPr>
            <p:ph idx="1"/>
          </p:nvPr>
        </p:nvPicPr>
        <p:blipFill>
          <a:blip r:embed="rId2"/>
          <a:stretch>
            <a:fillRect/>
          </a:stretch>
        </p:blipFill>
        <p:spPr>
          <a:xfrm>
            <a:off x="1066800" y="1631481"/>
            <a:ext cx="7262104" cy="3849687"/>
          </a:xfrm>
        </p:spPr>
      </p:pic>
    </p:spTree>
    <p:extLst>
      <p:ext uri="{BB962C8B-B14F-4D97-AF65-F5344CB8AC3E}">
        <p14:creationId xmlns:p14="http://schemas.microsoft.com/office/powerpoint/2010/main" val="167728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ACD-57D3-464B-91FE-077F55274933}"/>
              </a:ext>
            </a:extLst>
          </p:cNvPr>
          <p:cNvSpPr>
            <a:spLocks noGrp="1"/>
          </p:cNvSpPr>
          <p:nvPr>
            <p:ph type="title"/>
          </p:nvPr>
        </p:nvSpPr>
        <p:spPr>
          <a:xfrm>
            <a:off x="1066800" y="642594"/>
            <a:ext cx="10750952" cy="1371600"/>
          </a:xfrm>
        </p:spPr>
        <p:txBody>
          <a:bodyPr/>
          <a:lstStyle/>
          <a:p>
            <a:r>
              <a:rPr lang="en-US" dirty="0"/>
              <a:t>Feature: </a:t>
            </a:r>
            <a:r>
              <a:rPr lang="en-US" dirty="0" err="1"/>
              <a:t>dreb_pct</a:t>
            </a:r>
            <a:r>
              <a:rPr lang="en-US" dirty="0"/>
              <a:t> </a:t>
            </a:r>
            <a:r>
              <a:rPr lang="en-US" sz="2000" dirty="0"/>
              <a:t>(Defensive rebound percentage of each player)</a:t>
            </a:r>
            <a:endParaRPr lang="en-US" dirty="0"/>
          </a:p>
        </p:txBody>
      </p:sp>
      <p:sp>
        <p:nvSpPr>
          <p:cNvPr id="6" name="TextBox 5">
            <a:extLst>
              <a:ext uri="{FF2B5EF4-FFF2-40B4-BE49-F238E27FC236}">
                <a16:creationId xmlns:a16="http://schemas.microsoft.com/office/drawing/2014/main" id="{A263CF80-F7D6-4D26-9B16-027E953A1A52}"/>
              </a:ext>
            </a:extLst>
          </p:cNvPr>
          <p:cNvSpPr txBox="1"/>
          <p:nvPr/>
        </p:nvSpPr>
        <p:spPr>
          <a:xfrm>
            <a:off x="1066800" y="5359078"/>
            <a:ext cx="10461585" cy="923330"/>
          </a:xfrm>
          <a:prstGeom prst="rect">
            <a:avLst/>
          </a:prstGeom>
          <a:noFill/>
        </p:spPr>
        <p:txBody>
          <a:bodyPr wrap="square" rtlCol="0">
            <a:spAutoFit/>
          </a:bodyPr>
          <a:lstStyle/>
          <a:p>
            <a:r>
              <a:rPr lang="en-US" dirty="0"/>
              <a:t>The Defensive rebound percentage show how much a team-player a basket baller is. It demonstrates where he or his teammate fails to score on initial attempt the player can carry through and score for their team.</a:t>
            </a:r>
          </a:p>
        </p:txBody>
      </p:sp>
      <p:pic>
        <p:nvPicPr>
          <p:cNvPr id="8" name="Content Placeholder 7">
            <a:extLst>
              <a:ext uri="{FF2B5EF4-FFF2-40B4-BE49-F238E27FC236}">
                <a16:creationId xmlns:a16="http://schemas.microsoft.com/office/drawing/2014/main" id="{12AFBCB6-69D2-4FD9-82A6-3103C20326C3}"/>
              </a:ext>
            </a:extLst>
          </p:cNvPr>
          <p:cNvPicPr>
            <a:picLocks noGrp="1" noChangeAspect="1"/>
          </p:cNvPicPr>
          <p:nvPr>
            <p:ph idx="1"/>
          </p:nvPr>
        </p:nvPicPr>
        <p:blipFill>
          <a:blip r:embed="rId2"/>
          <a:stretch>
            <a:fillRect/>
          </a:stretch>
        </p:blipFill>
        <p:spPr>
          <a:xfrm>
            <a:off x="1066800" y="1819275"/>
            <a:ext cx="4333875" cy="3219450"/>
          </a:xfrm>
        </p:spPr>
      </p:pic>
    </p:spTree>
    <p:extLst>
      <p:ext uri="{BB962C8B-B14F-4D97-AF65-F5344CB8AC3E}">
        <p14:creationId xmlns:p14="http://schemas.microsoft.com/office/powerpoint/2010/main" val="628387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{752F2DFC-201B-4C7C-9375-BC19FEE66E02}tf78438558_win32</Template>
  <TotalTime>1556</TotalTime>
  <Words>1416</Words>
  <Application>Microsoft Office PowerPoint</Application>
  <PresentationFormat>Widescreen</PresentationFormat>
  <Paragraphs>70</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Century Gothic</vt:lpstr>
      <vt:lpstr>Garamond</vt:lpstr>
      <vt:lpstr>SavonVTI</vt:lpstr>
      <vt:lpstr>NBA Players EDA</vt:lpstr>
      <vt:lpstr>Initial analysis of the database features</vt:lpstr>
      <vt:lpstr>Feature: net_rating</vt:lpstr>
      <vt:lpstr>Feature: net_rating</vt:lpstr>
      <vt:lpstr>Feature: net_rating</vt:lpstr>
      <vt:lpstr>Feature: oreb_pct (Offensive rebound percentage of each player)</vt:lpstr>
      <vt:lpstr>Feature: oreb_pct </vt:lpstr>
      <vt:lpstr>Feature: oreb_pct</vt:lpstr>
      <vt:lpstr>Feature: dreb_pct (Defensive rebound percentage of each player)</vt:lpstr>
      <vt:lpstr>Feature: dreb_pct</vt:lpstr>
      <vt:lpstr>Feature: dreb_pct</vt:lpstr>
      <vt:lpstr>Feature: ts_pct (True shooting percentage of each player)</vt:lpstr>
      <vt:lpstr>Feature: ts_pct</vt:lpstr>
      <vt:lpstr>Feature: ts_pct</vt:lpstr>
      <vt:lpstr>Feature: age</vt:lpstr>
      <vt:lpstr>Feature: age</vt:lpstr>
      <vt:lpstr>Feature: age</vt:lpstr>
      <vt:lpstr>Feature: player_height</vt:lpstr>
      <vt:lpstr>Feature: player_height</vt:lpstr>
      <vt:lpstr>Feature: player_height</vt:lpstr>
      <vt:lpstr>Evaluating outliers</vt:lpstr>
      <vt:lpstr>Remedy the outliers</vt:lpstr>
      <vt:lpstr>Less outliers</vt:lpstr>
      <vt:lpstr>The player height Rookies vs earliest old-timers</vt:lpstr>
      <vt:lpstr>Players’ Age Rookie v. most recent old-timers (PMF)</vt:lpstr>
      <vt:lpstr>CDF: Players height comparison Rookie v old-timers</vt:lpstr>
      <vt:lpstr>Pareto distribution: oreb_pct </vt:lpstr>
      <vt:lpstr>CDF of a Pareto Distribution: oreb_pct</vt:lpstr>
      <vt:lpstr>Scatter plot: height to weight</vt:lpstr>
      <vt:lpstr>Scatter plot: height to assist score points</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Players EDA</dc:title>
  <dc:creator>Theodore Thompson</dc:creator>
  <cp:lastModifiedBy>Theodore Thompson</cp:lastModifiedBy>
  <cp:revision>34</cp:revision>
  <dcterms:created xsi:type="dcterms:W3CDTF">2021-08-15T06:30:30Z</dcterms:created>
  <dcterms:modified xsi:type="dcterms:W3CDTF">2021-08-16T08:26:51Z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