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8F7687-0DA4-438F-A391-AE391988C227}">
  <a:tblStyle styleId="{308F7687-0DA4-438F-A391-AE391988C22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0EEDE54-CBD9-4822-A2CD-B8D8417C7CD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Roboto-bold.fntdata"/><Relationship Id="rId10" Type="http://schemas.openxmlformats.org/officeDocument/2006/relationships/slide" Target="slides/slide4.xml"/><Relationship Id="rId21" Type="http://schemas.openxmlformats.org/officeDocument/2006/relationships/font" Target="fonts/Roboto-regular.fntdata"/><Relationship Id="rId13" Type="http://schemas.openxmlformats.org/officeDocument/2006/relationships/slide" Target="slides/slide7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02e63888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02e63888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02e63888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02e63888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88c6c303c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88c6c303c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02e63888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02e63888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02e63888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02e63888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8c6c303c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8c6c303c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8c6c303c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8c6c303c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88c6c303c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88c6c303c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88c6c303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88c6c303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8c6c303c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88c6c303c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88e338cd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88e338cd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bab72e4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6bab72e4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88c6c303c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88c6c303c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loipuertas.github.io/ADS/ph_product_sprint_backlog_0.03.xl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Agile Data Science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123300" y="403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Group A: Thursdays</a:t>
            </a:r>
            <a:endParaRPr/>
          </a:p>
        </p:txBody>
      </p:sp>
      <p:sp>
        <p:nvSpPr>
          <p:cNvPr id="111" name="Google Shape;111;p22"/>
          <p:cNvSpPr txBox="1"/>
          <p:nvPr/>
        </p:nvSpPr>
        <p:spPr>
          <a:xfrm>
            <a:off x="7004400" y="3414125"/>
            <a:ext cx="35700" cy="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2" name="Google Shape;112;p22"/>
          <p:cNvGraphicFramePr/>
          <p:nvPr/>
        </p:nvGraphicFramePr>
        <p:xfrm>
          <a:off x="952500" y="134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{D0EEDE54-CBD9-4822-A2CD-B8D8417C7CD9}</a:tableStyleId>
              </a:tblPr>
              <a:tblGrid>
                <a:gridCol w="1100600"/>
                <a:gridCol w="2189150"/>
                <a:gridCol w="1644875"/>
                <a:gridCol w="1644875"/>
              </a:tblGrid>
              <a:tr h="185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GROUP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SURNAME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GITHUB USER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37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Joshua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Tapper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jtapper13</a:t>
                      </a:r>
                      <a:endParaRPr i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1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Ahmed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</a:rPr>
                        <a:t>Chaouachi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</a:rPr>
                        <a:t>AhmedGOATChaouachi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Alana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Zoloeva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alanaazo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Olmo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Gordon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olmo.gordon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Lukas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Tornow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/>
                        <a:t>Luggorithmus</a:t>
                      </a:r>
                      <a:endParaRPr i="1" sz="1000"/>
                    </a:p>
                  </a:txBody>
                  <a:tcPr marT="91425" marB="91425" marR="91425" marL="91425"/>
                </a:tc>
              </a:tr>
              <a:tr h="21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Theo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Lambrou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000"/>
                        <a:t>theol-10</a:t>
                      </a:r>
                      <a:endParaRPr i="1"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123300" y="403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Group A: Thursdays</a:t>
            </a:r>
            <a:endParaRPr/>
          </a:p>
        </p:txBody>
      </p:sp>
      <p:sp>
        <p:nvSpPr>
          <p:cNvPr id="118" name="Google Shape;118;p23"/>
          <p:cNvSpPr txBox="1"/>
          <p:nvPr/>
        </p:nvSpPr>
        <p:spPr>
          <a:xfrm>
            <a:off x="7004400" y="3414125"/>
            <a:ext cx="35700" cy="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9" name="Google Shape;119;p23"/>
          <p:cNvGraphicFramePr/>
          <p:nvPr/>
        </p:nvGraphicFramePr>
        <p:xfrm>
          <a:off x="952500" y="134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{D0EEDE54-CBD9-4822-A2CD-B8D8417C7CD9}</a:tableStyleId>
              </a:tblPr>
              <a:tblGrid>
                <a:gridCol w="1100600"/>
                <a:gridCol w="2189150"/>
                <a:gridCol w="1644875"/>
                <a:gridCol w="1644875"/>
              </a:tblGrid>
              <a:tr h="185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GROUP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SURNAME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GITHUB USER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Martin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Čorovčák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corovcam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Valentina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Bertiato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valeberti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Sebastian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Vallbo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SebVal99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Ilaria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Curzi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Ilaria125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Tom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Feldhausen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tom22-5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Georgia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Zavou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gzavou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Group B: Friday</a:t>
            </a:r>
            <a:endParaRPr/>
          </a:p>
        </p:txBody>
      </p:sp>
      <p:sp>
        <p:nvSpPr>
          <p:cNvPr id="125" name="Google Shape;125;p24"/>
          <p:cNvSpPr txBox="1"/>
          <p:nvPr/>
        </p:nvSpPr>
        <p:spPr>
          <a:xfrm>
            <a:off x="986025" y="4372400"/>
            <a:ext cx="51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6" name="Google Shape;126;p24"/>
          <p:cNvGraphicFramePr/>
          <p:nvPr/>
        </p:nvGraphicFramePr>
        <p:xfrm>
          <a:off x="952500" y="134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{D0EEDE54-CBD9-4822-A2CD-B8D8417C7CD9}</a:tableStyleId>
              </a:tblPr>
              <a:tblGrid>
                <a:gridCol w="1100600"/>
                <a:gridCol w="2189150"/>
                <a:gridCol w="1644875"/>
                <a:gridCol w="1644875"/>
              </a:tblGrid>
              <a:tr h="185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GROUP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SURNAME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GITHUB USER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B</a:t>
                      </a: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Luca Eric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Di Croce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Luca-Di-Croce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B</a:t>
                      </a: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Pol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Sánchez Forns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SFPOL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B</a:t>
                      </a: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Nacho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Morera Barrios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nachoMorera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B</a:t>
                      </a: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Alejandro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Vara Mira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AlejandroVara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B</a:t>
                      </a:r>
                      <a:r>
                        <a:rPr lang="es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Ruben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Blanco Borras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Rbb93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Group B: Friday</a:t>
            </a:r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986025" y="4372400"/>
            <a:ext cx="51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3" name="Google Shape;133;p25"/>
          <p:cNvGraphicFramePr/>
          <p:nvPr/>
        </p:nvGraphicFramePr>
        <p:xfrm>
          <a:off x="952500" y="134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{D0EEDE54-CBD9-4822-A2CD-B8D8417C7CD9}</a:tableStyleId>
              </a:tblPr>
              <a:tblGrid>
                <a:gridCol w="1100600"/>
                <a:gridCol w="2189150"/>
                <a:gridCol w="1644875"/>
                <a:gridCol w="1644875"/>
              </a:tblGrid>
              <a:tr h="185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GROUP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SURNAME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GITHUB USER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B2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Caroline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Williams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carolineyvette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B2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Ghita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Oudrhiri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ghitaoudrhiri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B2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Chloé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Garçonnet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Chlogrct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B2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Ralitsa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Dimitrova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ivairali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B2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Caterina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Fuses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cfuses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B2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Iris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Vukovic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irisvukovic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Group B: Friday</a:t>
            </a:r>
            <a:endParaRPr/>
          </a:p>
        </p:txBody>
      </p:sp>
      <p:sp>
        <p:nvSpPr>
          <p:cNvPr id="139" name="Google Shape;139;p26"/>
          <p:cNvSpPr txBox="1"/>
          <p:nvPr/>
        </p:nvSpPr>
        <p:spPr>
          <a:xfrm>
            <a:off x="986025" y="4372400"/>
            <a:ext cx="51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0" name="Google Shape;140;p26"/>
          <p:cNvGraphicFramePr/>
          <p:nvPr/>
        </p:nvGraphicFramePr>
        <p:xfrm>
          <a:off x="952500" y="134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{D0EEDE54-CBD9-4822-A2CD-B8D8417C7CD9}</a:tableStyleId>
              </a:tblPr>
              <a:tblGrid>
                <a:gridCol w="1100600"/>
                <a:gridCol w="2189150"/>
                <a:gridCol w="1644875"/>
                <a:gridCol w="1644875"/>
              </a:tblGrid>
              <a:tr h="185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GROUP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SURNAME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GITHUB USER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B3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Francesc Josep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Castanyer Bibiloni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XiscoCasta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B3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Ana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Rey Davila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areydavila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B3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Sergio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Hernandez Anton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SergioHernandezAnton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B3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Jokin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Eguzkitza Zalakain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jokinn9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B3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Jon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Ferreras Alegre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CapamanSinSuper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goals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 build, following the Agile methodologies best practices and the MLOps recommendations,  a ML-based recommendation system with some of the following components:</a:t>
            </a:r>
            <a:endParaRPr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s" sz="1000">
                <a:solidFill>
                  <a:srgbClr val="000000"/>
                </a:solidFill>
              </a:rPr>
              <a:t>Data dashboard / understanding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s" sz="1000">
                <a:solidFill>
                  <a:srgbClr val="000000"/>
                </a:solidFill>
              </a:rPr>
              <a:t>Data Storage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s" sz="1000">
                <a:solidFill>
                  <a:srgbClr val="000000"/>
                </a:solidFill>
              </a:rPr>
              <a:t>Data cleaning pipeline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s" sz="1000">
                <a:solidFill>
                  <a:srgbClr val="000000"/>
                </a:solidFill>
              </a:rPr>
              <a:t>Model training pipeline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s" sz="1000">
                <a:solidFill>
                  <a:srgbClr val="000000"/>
                </a:solidFill>
              </a:rPr>
              <a:t>Model evaluation pipeline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s" sz="1000">
                <a:solidFill>
                  <a:srgbClr val="000000"/>
                </a:solidFill>
              </a:rPr>
              <a:t>Model registry and Monitoring mechanisms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s" sz="1000">
                <a:solidFill>
                  <a:srgbClr val="000000"/>
                </a:solidFill>
              </a:rPr>
              <a:t>Model serving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s" sz="1000">
                <a:solidFill>
                  <a:srgbClr val="000000"/>
                </a:solidFill>
              </a:rPr>
              <a:t>Model consumer app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Epics (for instance)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s" sz="1000">
                <a:solidFill>
                  <a:srgbClr val="000000"/>
                </a:solidFill>
              </a:rPr>
              <a:t>US1- As an Analyst I want to be able to </a:t>
            </a:r>
            <a:r>
              <a:rPr lang="es" sz="1000">
                <a:solidFill>
                  <a:srgbClr val="000000"/>
                </a:solidFill>
              </a:rPr>
              <a:t>analyze</a:t>
            </a:r>
            <a:r>
              <a:rPr lang="es" sz="1000">
                <a:solidFill>
                  <a:srgbClr val="000000"/>
                </a:solidFill>
              </a:rPr>
              <a:t> the data to understand it and to monitor it, so that a Recommender can be done.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s" sz="1000">
                <a:solidFill>
                  <a:srgbClr val="000000"/>
                </a:solidFill>
              </a:rPr>
              <a:t>US2- As a Recommender Developer, I want to obtain the recommendations in batch, so that a Recommender can be done.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s" sz="1000">
                <a:solidFill>
                  <a:srgbClr val="000000"/>
                </a:solidFill>
              </a:rPr>
              <a:t>US3- As a Data Scientist, I want to be able to reproduce the experiments and results, so that a better version of a </a:t>
            </a:r>
            <a:r>
              <a:rPr lang="es" sz="1000">
                <a:solidFill>
                  <a:srgbClr val="000000"/>
                </a:solidFill>
              </a:rPr>
              <a:t>Recommender</a:t>
            </a:r>
            <a:r>
              <a:rPr lang="es" sz="1000">
                <a:solidFill>
                  <a:srgbClr val="000000"/>
                </a:solidFill>
              </a:rPr>
              <a:t> can be done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s" sz="1000">
                <a:solidFill>
                  <a:srgbClr val="000000"/>
                </a:solidFill>
              </a:rPr>
              <a:t>US4- As a DevOps, I want to register and control the model versions, so that the Quality of the recommender can be tracked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s" sz="1000">
                <a:solidFill>
                  <a:srgbClr val="000000"/>
                </a:solidFill>
              </a:rPr>
              <a:t>US5- As a Data Scientist, I want to monitor the model performance and retrain if needed easily, so the Quality of the recommender can be Improved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s" sz="1000">
                <a:solidFill>
                  <a:srgbClr val="000000"/>
                </a:solidFill>
              </a:rPr>
              <a:t>US6- As a User, I want some movies recommendation for this evening Movie Session, so I can enjoy it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s" sz="1000">
                <a:solidFill>
                  <a:srgbClr val="000000"/>
                </a:solidFill>
              </a:rPr>
              <a:t>US7- As a User, I want a Web Application where i can search for </a:t>
            </a:r>
            <a:r>
              <a:rPr lang="es" sz="1000">
                <a:solidFill>
                  <a:srgbClr val="000000"/>
                </a:solidFill>
              </a:rPr>
              <a:t>recommendations</a:t>
            </a:r>
            <a:r>
              <a:rPr lang="es" sz="1000">
                <a:solidFill>
                  <a:srgbClr val="000000"/>
                </a:solidFill>
              </a:rPr>
              <a:t>, and I can store my preferences and ratings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Rules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You have 3 sprints to do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Every member of the team has to work on the project and do </a:t>
            </a:r>
            <a:r>
              <a:rPr lang="es"/>
              <a:t>specific</a:t>
            </a:r>
            <a:r>
              <a:rPr lang="es"/>
              <a:t>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You have to follow the Scrumban Agile Methodology (</a:t>
            </a:r>
            <a:r>
              <a:rPr lang="es"/>
              <a:t>product backlog, </a:t>
            </a:r>
            <a:r>
              <a:rPr lang="es"/>
              <a:t>sprint planning, daily meetings,demo, retrospective, kanban…)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You can use (up to you) all the tools that we explain during the course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248900" y="434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Calendar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2249113" y="1812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{308F7687-0DA4-438F-A391-AE391988C227}</a:tableStyleId>
              </a:tblPr>
              <a:tblGrid>
                <a:gridCol w="554525"/>
                <a:gridCol w="3708400"/>
                <a:gridCol w="382850"/>
              </a:tblGrid>
              <a:tr h="306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31/10</a:t>
                      </a:r>
                      <a:endParaRPr sz="10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Init Sprint 1: Backlog Product, Sprint Planning </a:t>
                      </a:r>
                      <a:endParaRPr sz="10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All</a:t>
                      </a:r>
                      <a:endParaRPr sz="10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01/11</a:t>
                      </a:r>
                      <a:endParaRPr sz="10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EF454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All Hallows' Day</a:t>
                      </a:r>
                      <a:endParaRPr sz="1000">
                        <a:solidFill>
                          <a:srgbClr val="EF454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07/11</a:t>
                      </a:r>
                      <a:endParaRPr sz="10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Sprint 1: Working in</a:t>
                      </a:r>
                      <a:endParaRPr sz="10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A</a:t>
                      </a:r>
                      <a:endParaRPr sz="10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08/11</a:t>
                      </a:r>
                      <a:endParaRPr sz="10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Sprint 1: Working in</a:t>
                      </a:r>
                      <a:endParaRPr sz="10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B</a:t>
                      </a:r>
                      <a:endParaRPr sz="10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14/11</a:t>
                      </a:r>
                      <a:endParaRPr sz="10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Sprint 1: Demo Review + Retrospective, Sprint Planning </a:t>
                      </a:r>
                      <a:endParaRPr sz="10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A</a:t>
                      </a:r>
                      <a:endParaRPr sz="10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15/11</a:t>
                      </a:r>
                      <a:endParaRPr sz="10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Sprint 1: Demo Review + Retrospective, Sprint Planning </a:t>
                      </a:r>
                      <a:endParaRPr sz="10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B</a:t>
                      </a:r>
                      <a:endParaRPr sz="10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21/11</a:t>
                      </a:r>
                      <a:endParaRPr sz="10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Sprint 2: Working in</a:t>
                      </a:r>
                      <a:endParaRPr sz="10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A</a:t>
                      </a:r>
                      <a:endParaRPr sz="10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22/11</a:t>
                      </a:r>
                      <a:endParaRPr sz="10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Sprint 2: Working in</a:t>
                      </a:r>
                      <a:endParaRPr sz="10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B</a:t>
                      </a:r>
                      <a:endParaRPr sz="10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28/11</a:t>
                      </a:r>
                      <a:endParaRPr sz="10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Sprint 2: Demo Review + Retrospective + Init Sprint 3 Planning </a:t>
                      </a:r>
                      <a:endParaRPr sz="10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A</a:t>
                      </a:r>
                      <a:endParaRPr sz="10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29/11</a:t>
                      </a:r>
                      <a:endParaRPr sz="10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Sprint 2: Demo Review + Retrospective + Init Sprint 3 Planning </a:t>
                      </a:r>
                      <a:endParaRPr sz="10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B</a:t>
                      </a:r>
                      <a:endParaRPr sz="10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5/12</a:t>
                      </a:r>
                      <a:endParaRPr sz="10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Sprint 3: Working in</a:t>
                      </a:r>
                      <a:endParaRPr sz="10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All</a:t>
                      </a:r>
                      <a:endParaRPr sz="10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6/12</a:t>
                      </a:r>
                      <a:endParaRPr sz="10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rgbClr val="EF454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Festive</a:t>
                      </a:r>
                      <a:endParaRPr sz="1000">
                        <a:solidFill>
                          <a:srgbClr val="EF454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12/12</a:t>
                      </a:r>
                      <a:endParaRPr sz="10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Sprint 3: Demo Review + Retrospective</a:t>
                      </a:r>
                      <a:endParaRPr sz="10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A</a:t>
                      </a:r>
                      <a:endParaRPr sz="10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13/12</a:t>
                      </a:r>
                      <a:endParaRPr sz="10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Sprint 3: Demo Review + Retrospective </a:t>
                      </a:r>
                      <a:endParaRPr sz="10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B</a:t>
                      </a:r>
                      <a:endParaRPr sz="10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19/12</a:t>
                      </a:r>
                      <a:endParaRPr sz="10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Final Presentation</a:t>
                      </a:r>
                      <a:endParaRPr sz="10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All</a:t>
                      </a:r>
                      <a:endParaRPr sz="10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Evaluation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26982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3 demo days (partial product) + 1 final demo (15/12)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It is important: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To provide evidences that you are following the Agile methodologies. Use of Github project, issues and pull requests are mandatory. The ScrumMaster is in charge of gathering the documentation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Methodology is MOST IMPORTANT than technical final solution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You are following the MLOps best practices (dockers, model registry, pipelines, model metrics …)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Scrum Master upload Sprint template </a:t>
            </a:r>
            <a:r>
              <a:rPr lang="es"/>
              <a:t>spreadsheet</a:t>
            </a:r>
            <a:r>
              <a:rPr lang="es"/>
              <a:t> after the demo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Sprint Template Example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https://eloipuertas.github.io/ADS/ph_product_sprint_backlog_0.03.xls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Release plan</a:t>
            </a:r>
            <a:r>
              <a:rPr lang="es"/>
              <a:t> (Sprints)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Product backlog,</a:t>
            </a:r>
            <a:r>
              <a:rPr lang="es"/>
              <a:t> (Priorities)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Product backlog burndown chart,</a:t>
            </a:r>
            <a:r>
              <a:rPr lang="es"/>
              <a:t> (Plan </a:t>
            </a:r>
            <a:r>
              <a:rPr lang="es"/>
              <a:t>size, </a:t>
            </a:r>
            <a:r>
              <a:rPr lang="es"/>
              <a:t>Velocity)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Sprint Backlog</a:t>
            </a:r>
            <a:r>
              <a:rPr lang="es"/>
              <a:t> (Estimations and Remaining effort)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Daily Meeting report</a:t>
            </a:r>
            <a:r>
              <a:rPr lang="es"/>
              <a:t> (Done since last meeting, to do for next, blockers)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Sprint Retrospective</a:t>
            </a:r>
            <a:r>
              <a:rPr lang="es"/>
              <a:t> (What was good, What wasn’t so good, Improve for next)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Team Self-Assessment(</a:t>
            </a:r>
            <a:r>
              <a:rPr lang="es"/>
              <a:t>Assesment of the contribution for each member)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	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Code Example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-807925" y="1073600"/>
            <a:ext cx="85206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https://github.com/maciejkula/spotlight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400" y="1837777"/>
            <a:ext cx="5920151" cy="290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123300" y="403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Group A: Thursdays</a:t>
            </a:r>
            <a:endParaRPr/>
          </a:p>
        </p:txBody>
      </p:sp>
      <p:sp>
        <p:nvSpPr>
          <p:cNvPr id="104" name="Google Shape;104;p21"/>
          <p:cNvSpPr txBox="1"/>
          <p:nvPr/>
        </p:nvSpPr>
        <p:spPr>
          <a:xfrm>
            <a:off x="7004400" y="3414125"/>
            <a:ext cx="35700" cy="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5" name="Google Shape;105;p21"/>
          <p:cNvGraphicFramePr/>
          <p:nvPr/>
        </p:nvGraphicFramePr>
        <p:xfrm>
          <a:off x="952500" y="134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{D0EEDE54-CBD9-4822-A2CD-B8D8417C7CD9}</a:tableStyleId>
              </a:tblPr>
              <a:tblGrid>
                <a:gridCol w="1100600"/>
                <a:gridCol w="2189150"/>
                <a:gridCol w="1644875"/>
                <a:gridCol w="1644875"/>
              </a:tblGrid>
              <a:tr h="185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GROUP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SURNAME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GITHUB USER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Marcel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Canals Codina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marcelcanals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Marc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Ballestero Ribó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srmarcballestero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Hug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Camps Regàs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HugCamps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Gemma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Roselló Fontanals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ggemmarosello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Núria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Pascual Salas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nuriaps02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Arnau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Jutglar Puig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arnauJutglar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A1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Lucas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Torres Valiente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lucas28torres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