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bstract background with layers of red and white rectangles"/>
          <p:cNvSpPr/>
          <p:nvPr>
            <p:ph type="pic" idx="21"/>
          </p:nvPr>
        </p:nvSpPr>
        <p:spPr>
          <a:xfrm>
            <a:off x="1016000" y="-1333500"/>
            <a:ext cx="13970000" cy="151778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Abstract background with overlapping green and yellow shapes"/>
          <p:cNvSpPr/>
          <p:nvPr>
            <p:ph type="pic" sz="half" idx="22"/>
          </p:nvPr>
        </p:nvSpPr>
        <p:spPr>
          <a:xfrm>
            <a:off x="15240000" y="-1130300"/>
            <a:ext cx="9296400" cy="8034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Abstract background with overlapping blue, green and white circles of different sizes"/>
          <p:cNvSpPr/>
          <p:nvPr>
            <p:ph type="pic" sz="half" idx="23"/>
          </p:nvPr>
        </p:nvSpPr>
        <p:spPr>
          <a:xfrm>
            <a:off x="15240000" y="5778500"/>
            <a:ext cx="8382000" cy="838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-Johnny Appleseed"/>
          <p:cNvSpPr txBox="1"/>
          <p:nvPr>
            <p:ph type="body" sz="quarter" idx="22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bstract background with layers of red and white rectangles"/>
          <p:cNvSpPr/>
          <p:nvPr>
            <p:ph type="pic" idx="21"/>
          </p:nvPr>
        </p:nvSpPr>
        <p:spPr>
          <a:xfrm>
            <a:off x="-127000" y="-2540000"/>
            <a:ext cx="24637999" cy="267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stract background with layers of red and white rectangles"/>
          <p:cNvSpPr/>
          <p:nvPr>
            <p:ph type="pic" idx="21"/>
          </p:nvPr>
        </p:nvSpPr>
        <p:spPr>
          <a:xfrm>
            <a:off x="-38100" y="-4394200"/>
            <a:ext cx="24460199" cy="26574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idx="22"/>
          </p:nvPr>
        </p:nvSpPr>
        <p:spPr>
          <a:xfrm>
            <a:off x="0" y="7620000"/>
            <a:ext cx="24384000" cy="6197606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23" name="Line"/>
          <p:cNvSpPr/>
          <p:nvPr/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22948900" y="12922250"/>
            <a:ext cx="419088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Abstract background with overlapping blue, green and white circles of different sizes"/>
          <p:cNvSpPr/>
          <p:nvPr>
            <p:ph type="pic" idx="21"/>
          </p:nvPr>
        </p:nvSpPr>
        <p:spPr>
          <a:xfrm>
            <a:off x="12306300" y="-114300"/>
            <a:ext cx="13931900" cy="1393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satOff val="7361"/>
                    <a:lumOff val="7535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Abstract background with layers of red and white rectangles"/>
          <p:cNvSpPr/>
          <p:nvPr>
            <p:ph type="pic" idx="21"/>
          </p:nvPr>
        </p:nvSpPr>
        <p:spPr>
          <a:xfrm>
            <a:off x="-381000" y="-114300"/>
            <a:ext cx="13931900" cy="15136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948900" y="12928600"/>
            <a:ext cx="41908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250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C87C6D"/>
            </a:gs>
            <a:gs pos="100000">
              <a:srgbClr val="AC6254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Netflix.jpg" descr="Netflix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150" t="17709" r="4150" b="0"/>
          <a:stretch>
            <a:fillRect/>
          </a:stretch>
        </p:blipFill>
        <p:spPr>
          <a:xfrm>
            <a:off x="0" y="0"/>
            <a:ext cx="24384000" cy="11433343"/>
          </a:xfrm>
          <a:prstGeom prst="rect">
            <a:avLst/>
          </a:prstGeom>
        </p:spPr>
      </p:pic>
      <p:sp>
        <p:nvSpPr>
          <p:cNvPr id="149" name="Rectangle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Business Analytics"/>
          <p:cNvSpPr txBox="1"/>
          <p:nvPr>
            <p:ph type="title"/>
          </p:nvPr>
        </p:nvSpPr>
        <p:spPr>
          <a:xfrm>
            <a:off x="1016000" y="8199559"/>
            <a:ext cx="22352000" cy="31115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Business Analytics</a:t>
            </a:r>
          </a:p>
        </p:txBody>
      </p:sp>
      <p:sp>
        <p:nvSpPr>
          <p:cNvPr id="152" name="SWOT ANALYSIS &amp; GROWTH SHARE MATRIX FOR NETFLIX"/>
          <p:cNvSpPr txBox="1"/>
          <p:nvPr>
            <p:ph type="body" sz="quarter" idx="1"/>
          </p:nvPr>
        </p:nvSpPr>
        <p:spPr>
          <a:xfrm>
            <a:off x="1016000" y="11049000"/>
            <a:ext cx="22352000" cy="1727200"/>
          </a:xfrm>
          <a:prstGeom prst="rect">
            <a:avLst/>
          </a:prstGeom>
        </p:spPr>
        <p:txBody>
          <a:bodyPr/>
          <a:lstStyle>
            <a:lvl1pPr defTabSz="709930">
              <a:spcBef>
                <a:spcPts val="600"/>
              </a:spcBef>
              <a:defRPr i="0" sz="6020"/>
            </a:lvl1pPr>
          </a:lstStyle>
          <a:p>
            <a:pPr/>
            <a:r>
              <a:t>SWOT ANALYSIS &amp; GROWTH SHARE MATRIX FOR NETFLIX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Introduction</a:t>
            </a:r>
          </a:p>
        </p:txBody>
      </p:sp>
      <p:sp>
        <p:nvSpPr>
          <p:cNvPr id="156" name="Netflix is a global leader in the streaming industry, offering a vast library of movies, TV shows, and original content to subscribers in over 190 countr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Netflix is a global leader in the streaming industry, offering a vast library of movies, TV shows, and original content to subscribers in over 190 countries.</a:t>
            </a:r>
          </a:p>
          <a:p>
            <a:pPr/>
            <a:r>
              <a:t>Founded in 1997 as a DVD rental service, the company transitioned to streaming in 2007 and has since revolutionized the entertainment landscape.</a:t>
            </a:r>
          </a:p>
          <a:p>
            <a:pPr/>
            <a:r>
              <a:t>Through its focus on technology, personalization, and original programming, Netflix has built a strong brand presence and a loyal subscriber base. </a:t>
            </a:r>
          </a:p>
          <a:p>
            <a:pPr/>
            <a:r>
              <a:t>With a subscription-based model, strategic partnerships, and continuous innovation, Netflix remains a dominant player in the competitive streaming market.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9" name="Swot [Strengths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Swot [Strengths]</a:t>
            </a:r>
          </a:p>
        </p:txBody>
      </p:sp>
      <p:sp>
        <p:nvSpPr>
          <p:cNvPr id="160" name="Strong Brand Recognition: A leading global streaming platform with a well-established bra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Strong Brand Recognition: A leading global streaming platform with a well-established brand.</a:t>
            </a:r>
          </a:p>
          <a:p>
            <a:pPr/>
            <a:r>
              <a:t>Extensive Content Library: Offers a vast catalog of movies, TV shows, and original productions.</a:t>
            </a:r>
          </a:p>
          <a:p>
            <a:pPr/>
            <a:r>
              <a:t>Global Reach: Available in over 190 countries with localized content.</a:t>
            </a:r>
          </a:p>
          <a:p>
            <a:pPr/>
            <a:r>
              <a:t>Technology &amp; Personalization: Advanced algorithms for content recommendations.</a:t>
            </a:r>
          </a:p>
          <a:p>
            <a:pPr/>
            <a:r>
              <a:t>Original Content Production: Successful original programming (e.g. ‘</a:t>
            </a:r>
            <a:r>
              <a:rPr i="1"/>
              <a:t>Stranger Things</a:t>
            </a:r>
            <a:r>
              <a:t>’, ‘</a:t>
            </a:r>
            <a:r>
              <a:rPr i="1"/>
              <a:t>Squid Game</a:t>
            </a:r>
            <a:r>
              <a:t>’)</a:t>
            </a:r>
          </a:p>
          <a:p>
            <a:pPr/>
            <a:r>
              <a:t>Subscription-Based Model: Reliable and predictable revenue streams.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" name="Swot [WEAKNESSES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Swot [WEAKNESSES]</a:t>
            </a:r>
          </a:p>
        </p:txBody>
      </p:sp>
      <p:sp>
        <p:nvSpPr>
          <p:cNvPr id="164" name="High Content Costs: Significant spending on content production and licens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 Content Costs: Significant spending on content production and licensing.</a:t>
            </a:r>
          </a:p>
          <a:p>
            <a:pPr/>
            <a:r>
              <a:t>Subscriber Churn: Users may cancel subscriptions due to rising costs or competition.</a:t>
            </a:r>
          </a:p>
          <a:p>
            <a:pPr/>
            <a:r>
              <a:t>Dependency on Licensing Agreements: Relies on third-party content that can be removed.</a:t>
            </a:r>
          </a:p>
          <a:p>
            <a:pPr/>
            <a:r>
              <a:t>Price Sensitivity: Price increases may drive customers to competitors.</a:t>
            </a:r>
          </a:p>
          <a:p>
            <a:pPr/>
            <a:r>
              <a:t>Limited Revenue Streams: Mostly reliant on subscription fees, unlike competitors with ad-supported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Swot [Opportunities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Swot [Opportunities]</a:t>
            </a:r>
          </a:p>
        </p:txBody>
      </p:sp>
      <p:sp>
        <p:nvSpPr>
          <p:cNvPr id="168" name="Ad-Supported Subscription Tiers: Potential for new revenue from a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Ad-Supported Subscription Tiers: Potential for new revenue from ads.</a:t>
            </a:r>
          </a:p>
          <a:p>
            <a:pPr/>
            <a:r>
              <a:t>Expansion into Gaming: Opportunity to diversify entertainment offerings.</a:t>
            </a:r>
          </a:p>
          <a:p>
            <a:pPr/>
            <a:r>
              <a:t>Localization &amp; Regional Content: Investing in non-English productions to capture diverse markets.</a:t>
            </a:r>
          </a:p>
          <a:p>
            <a:pPr/>
            <a:r>
              <a:t>Technological Innovations: AI-driven content recommendations and interactive storytelling.</a:t>
            </a:r>
          </a:p>
          <a:p>
            <a:pPr/>
            <a:r>
              <a:t>Strategic Partnerships: Collaborations with telecom providers, device manufacturers, and production studios.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" name="Swot [Threats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Swot [Threats]</a:t>
            </a:r>
          </a:p>
        </p:txBody>
      </p:sp>
      <p:sp>
        <p:nvSpPr>
          <p:cNvPr id="172" name="Intense Competition: Rivals like Disney+, HBO Max, Amazon Prime Video and Hul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</a:t>
            </a:r>
            <a:r>
              <a:t>ntense Competition: Rivals like Disney+, HBO Max, Amazon Prime Video and Hulu.</a:t>
            </a:r>
          </a:p>
          <a:p>
            <a:pPr/>
            <a:r>
              <a:t>Market Saturation: Slowing subscriber growth in key markets.</a:t>
            </a:r>
          </a:p>
          <a:p>
            <a:pPr/>
            <a:r>
              <a:t>Regulatory Challenges: Compliance with international media and content regulations.</a:t>
            </a:r>
          </a:p>
          <a:p>
            <a:pPr/>
            <a:r>
              <a:t>Piracy &amp; Content Sharing: Unauthorized access and password sharing reduce potential revenue.</a:t>
            </a:r>
          </a:p>
          <a:p>
            <a:pPr/>
            <a:r>
              <a:t>Economic Downturns: Budget-conscious consumers may cut streaming subscriptions.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GROWTH SHARE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GROWTH SHARE MATRIX</a:t>
            </a:r>
          </a:p>
        </p:txBody>
      </p:sp>
      <p:sp>
        <p:nvSpPr>
          <p:cNvPr id="176" name="Stars (High Growth, High Market Shar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2400"/>
              </a:spcBef>
              <a:defRPr b="1" sz="4365"/>
            </a:pPr>
            <a:r>
              <a:t>Stars </a:t>
            </a:r>
            <a:r>
              <a:rPr i="1"/>
              <a:t>(High Growth, High Market Share)</a:t>
            </a:r>
            <a:endParaRPr i="1"/>
          </a:p>
          <a:p>
            <a:pPr lvl="1" marL="1207262" indent="-603631" defTabSz="800735">
              <a:spcBef>
                <a:spcPts val="2400"/>
              </a:spcBef>
              <a:buSzPct val="45000"/>
              <a:buFontTx/>
              <a:buBlip>
                <a:blip r:embed="rId2"/>
              </a:buBlip>
              <a:defRPr sz="4365"/>
            </a:pPr>
            <a:r>
              <a:t>Original Content (Netflix Originals): Popular shows and movies like ‘</a:t>
            </a:r>
            <a:r>
              <a:rPr i="1"/>
              <a:t>Stranger Things’</a:t>
            </a:r>
            <a:r>
              <a:t>, ‘</a:t>
            </a:r>
            <a:r>
              <a:rPr i="1"/>
              <a:t>The Witcher’</a:t>
            </a:r>
            <a:r>
              <a:t>, and ‘</a:t>
            </a:r>
            <a:r>
              <a:rPr i="1"/>
              <a:t>Squid Game’</a:t>
            </a:r>
            <a:r>
              <a:t> drive engagement and attract new subscribers.</a:t>
            </a:r>
          </a:p>
          <a:p>
            <a:pPr lvl="1" marL="1207262" indent="-603631" defTabSz="800735">
              <a:spcBef>
                <a:spcPts val="2400"/>
              </a:spcBef>
              <a:buSzPct val="45000"/>
              <a:buFontTx/>
              <a:buBlip>
                <a:blip r:embed="rId2"/>
              </a:buBlip>
              <a:defRPr sz="4365"/>
            </a:pPr>
            <a:r>
              <a:t>International Markets (Localization &amp; Regional Content): Expanding in Asia, Latin America, and Europe with localized productions like ‘</a:t>
            </a:r>
            <a:r>
              <a:rPr i="1"/>
              <a:t>Money Heist’</a:t>
            </a:r>
            <a:r>
              <a:t> and ‘</a:t>
            </a:r>
            <a:r>
              <a:rPr i="1"/>
              <a:t>Lupin’</a:t>
            </a:r>
            <a:r>
              <a:t>.</a:t>
            </a:r>
          </a:p>
          <a:p>
            <a:pPr marL="615950" indent="-615950" defTabSz="800735">
              <a:spcBef>
                <a:spcPts val="2400"/>
              </a:spcBef>
              <a:defRPr b="1" sz="4365"/>
            </a:pPr>
            <a:r>
              <a:t> Cash Cows </a:t>
            </a:r>
            <a:r>
              <a:rPr i="1"/>
              <a:t>(Low Growth, High Market Share)</a:t>
            </a:r>
            <a:endParaRPr i="1"/>
          </a:p>
          <a:p>
            <a:pPr lvl="1" marL="1207262" indent="-603631" defTabSz="800735">
              <a:spcBef>
                <a:spcPts val="2400"/>
              </a:spcBef>
              <a:buSzPct val="45000"/>
              <a:buFontTx/>
              <a:buBlip>
                <a:blip r:embed="rId2"/>
              </a:buBlip>
              <a:defRPr sz="4365"/>
            </a:pPr>
            <a:r>
              <a:t>Subscription Model: The core business generating consistent revenue, especially in mature markets like North America and Europe.</a:t>
            </a:r>
          </a:p>
          <a:p>
            <a:pPr lvl="1" marL="1207262" indent="-603631" defTabSz="800735">
              <a:spcBef>
                <a:spcPts val="2400"/>
              </a:spcBef>
              <a:buSzPct val="45000"/>
              <a:buFontTx/>
              <a:buBlip>
                <a:blip r:embed="rId2"/>
              </a:buBlip>
              <a:defRPr sz="4365"/>
            </a:pPr>
            <a:r>
              <a:t>Established Licensed Content: Shows and movies with strong fan bases that keep existing subscribers engaged (e.g., ‘</a:t>
            </a:r>
            <a:r>
              <a:rPr i="1"/>
              <a:t>Friends’</a:t>
            </a:r>
            <a:r>
              <a:t>, ‘</a:t>
            </a:r>
            <a:r>
              <a:rPr i="1"/>
              <a:t>Breaking Bad’</a:t>
            </a:r>
            <a:r>
              <a:t> when available).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ne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" name="GROWTH SHARE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GROWTH SHARE MATRIX</a:t>
            </a:r>
          </a:p>
        </p:txBody>
      </p:sp>
      <p:sp>
        <p:nvSpPr>
          <p:cNvPr id="180" name="Question Marks (High Growth, Low Market Shar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Question Marks </a:t>
            </a:r>
            <a:r>
              <a:rPr b="0" i="1"/>
              <a:t>(High Growth, Low Market Share)</a:t>
            </a:r>
            <a:endParaRPr i="1"/>
          </a:p>
          <a:p>
            <a:pPr lvl="1" marL="1244600" indent="-622300">
              <a:buSzPct val="45000"/>
              <a:buFontTx/>
              <a:buBlip>
                <a:blip r:embed="rId2"/>
              </a:buBlip>
            </a:pPr>
            <a:r>
              <a:t>Ad-Supported Subscription Tier: A newer venture with potential to attract budget-conscious viewers and diversify revenue streams.</a:t>
            </a:r>
          </a:p>
          <a:p>
            <a:pPr lvl="1" marL="1244600" indent="-622300">
              <a:buSzPct val="45000"/>
              <a:buFontTx/>
              <a:buBlip>
                <a:blip r:embed="rId2"/>
              </a:buBlip>
            </a:pPr>
            <a:r>
              <a:t>Gaming Expansion: Netflix is investing in mobile and cloud gaming, but it remains uncertain if this will become a strong revenue driver.</a:t>
            </a:r>
          </a:p>
          <a:p>
            <a:pPr>
              <a:defRPr b="1"/>
            </a:pPr>
            <a:r>
              <a:t>Dogs</a:t>
            </a:r>
            <a:r>
              <a:rPr b="0" i="1"/>
              <a:t> (Low Growth, Low Market Share)</a:t>
            </a:r>
            <a:endParaRPr i="1"/>
          </a:p>
          <a:p>
            <a:pPr lvl="1" marL="1244600" indent="-622300">
              <a:buSzPct val="45000"/>
              <a:buFontTx/>
              <a:buBlip>
                <a:blip r:embed="rId2"/>
              </a:buBlip>
            </a:pPr>
            <a:r>
              <a:t>Niche Genres with Limited Audience: Some experimental content that doesn't gain significant traction, leading to cancellations.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5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5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