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-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a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e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e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eodoros Lambrou &amp; Alana Zoloev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Theodoros Lambrou &amp; Alana Zoloeva</a:t>
            </a:r>
          </a:p>
        </p:txBody>
      </p:sp>
      <p:sp>
        <p:nvSpPr>
          <p:cNvPr id="172" name="Bitcoin Alpha social network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Bitcoin Alpha social network</a:t>
            </a:r>
          </a:p>
        </p:txBody>
      </p:sp>
      <p:sp>
        <p:nvSpPr>
          <p:cNvPr id="173" name="Complex Network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Complex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Introduction - Bitcoin Alpha social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89" sz="8900"/>
            </a:lvl1pPr>
          </a:lstStyle>
          <a:p>
            <a:pPr/>
            <a:r>
              <a:t>Introduction - Bitcoin Alpha social network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This is a signed directed network that captures trust/distrust relationships between users on the Bitcoin Alpha platfor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56615" indent="-356615" defTabSz="1901904">
              <a:spcBef>
                <a:spcPts val="3600"/>
              </a:spcBef>
              <a:defRPr sz="3120"/>
            </a:pPr>
            <a:r>
              <a:t>This is a signed directed network that captures trust/distrust relationships between users on the Bitcoin Alpha platform.</a:t>
            </a:r>
          </a:p>
          <a:p>
            <a:pPr marL="356615" indent="-356615" defTabSz="1901904">
              <a:spcBef>
                <a:spcPts val="3600"/>
              </a:spcBef>
              <a:defRPr sz="3120"/>
            </a:pPr>
            <a:r>
              <a:t>Dataset: The Bitcoin Alpha network represents interactions between users on a Bitcoin trading platform where users can rate each other (positively or negatively) to indicate trust or distrust.</a:t>
            </a:r>
          </a:p>
          <a:p>
            <a:pPr marL="356615" indent="-356615" defTabSz="1901904">
              <a:spcBef>
                <a:spcPts val="3600"/>
              </a:spcBef>
              <a:defRPr sz="3120"/>
            </a:pPr>
            <a:r>
              <a:t>Key characteristics:</a:t>
            </a:r>
          </a:p>
          <a:p>
            <a:pPr lvl="1" marL="713231" indent="-356615" defTabSz="1901904">
              <a:spcBef>
                <a:spcPts val="3600"/>
              </a:spcBef>
              <a:defRPr sz="312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Directed</a:t>
            </a:r>
            <a:r>
              <a:t> network (relationships go from one user to another)</a:t>
            </a:r>
          </a:p>
          <a:p>
            <a:pPr lvl="1" marL="713231" indent="-356615" defTabSz="1901904">
              <a:spcBef>
                <a:spcPts val="3600"/>
              </a:spcBef>
              <a:defRPr sz="312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Signed</a:t>
            </a:r>
            <a:r>
              <a:t> edges (positive/negative representing trust/distrust)</a:t>
            </a:r>
          </a:p>
          <a:p>
            <a:pPr lvl="1" marL="713231" indent="-356615" defTabSz="1901904">
              <a:spcBef>
                <a:spcPts val="3600"/>
              </a:spcBef>
              <a:defRPr sz="3120"/>
            </a:pPr>
            <a:r>
              <a:t>Collected from a Bitcoin trading platform called Bitcoin Alpha</a:t>
            </a:r>
          </a:p>
          <a:p>
            <a:pPr lvl="1" marL="713231" indent="-356615" defTabSz="1901904">
              <a:spcBef>
                <a:spcPts val="3600"/>
              </a:spcBef>
              <a:defRPr sz="3120"/>
            </a:pPr>
            <a:r>
              <a:t>Contains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3,783 nodes</a:t>
            </a:r>
            <a:r>
              <a:t> (users) and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24,186 edges </a:t>
            </a:r>
            <a:r>
              <a:t>(ratings). Each edge contains a timestamp and a rating (+1 or -1).</a:t>
            </a:r>
          </a:p>
          <a:p>
            <a:pPr lvl="1" marL="713231" indent="-356615" defTabSz="1901904">
              <a:spcBef>
                <a:spcPts val="3600"/>
              </a:spcBef>
              <a:defRPr sz="3120"/>
            </a:pPr>
            <a:r>
              <a:t>Timespan: October 2010 to January 2016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ata 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Data Processing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The dataset is a .csv.gz file containing 4 columns: source, target, rating, tim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 is a .csv.gz file containing 4 columns: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source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target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rating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,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 time</a:t>
            </a:r>
          </a:p>
          <a:p>
            <a:pPr lvl="1"/>
            <a:r>
              <a:t>For example: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126, 892, 1, 1303866094</a:t>
            </a:r>
          </a:p>
          <a:p>
            <a:pPr/>
            <a:r>
              <a:t>Each row represents a user rating another user:</a:t>
            </a:r>
          </a:p>
          <a:p>
            <a:pPr lvl="1"/>
            <a:r>
              <a:rPr>
                <a:latin typeface="Courier"/>
                <a:ea typeface="Courier"/>
                <a:cs typeface="Courier"/>
                <a:sym typeface="Courier"/>
              </a:rPr>
              <a:t>source</a:t>
            </a:r>
            <a:r>
              <a:t> → target (who rated whom)</a:t>
            </a:r>
          </a:p>
          <a:p>
            <a:pPr lvl="1"/>
            <a:r>
              <a:rPr>
                <a:latin typeface="Courier"/>
                <a:ea typeface="Courier"/>
                <a:cs typeface="Courier"/>
                <a:sym typeface="Courier"/>
              </a:rPr>
              <a:t>rating</a:t>
            </a:r>
            <a:r>
              <a:t>: +1 for trust, –1 for distrust</a:t>
            </a:r>
          </a:p>
          <a:p>
            <a:pPr lvl="1"/>
            <a:r>
              <a:rPr>
                <a:latin typeface="Courier"/>
                <a:ea typeface="Courier"/>
                <a:cs typeface="Courier"/>
                <a:sym typeface="Courier"/>
              </a:rPr>
              <a:t>time</a:t>
            </a:r>
            <a:r>
              <a:t>: Unix timestamp (useful for time-based analysis)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raph constr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Graph construction</a:t>
            </a:r>
          </a:p>
        </p:txBody>
      </p:sp>
      <p:sp>
        <p:nvSpPr>
          <p:cNvPr id="184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Used NetworkX, a Python library for graph analysi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6908" indent="-406908" defTabSz="2170121">
              <a:spcBef>
                <a:spcPts val="4100"/>
              </a:spcBef>
              <a:defRPr sz="3559"/>
            </a:pPr>
            <a:r>
              <a:t>Used NetworkX, a Python library for graph analysis.</a:t>
            </a:r>
          </a:p>
          <a:p>
            <a:pPr marL="406908" indent="-406908" defTabSz="2170121">
              <a:spcBef>
                <a:spcPts val="4100"/>
              </a:spcBef>
              <a:defRPr sz="3559"/>
            </a:pPr>
            <a:r>
              <a:t>Created a directed graph (nx.DiGraph) because relationships are not symmetric (e.g., A trusts B doesn't mean B trusts A).</a:t>
            </a:r>
          </a:p>
          <a:p>
            <a:pPr marL="406908" indent="-406908" defTabSz="2170121">
              <a:spcBef>
                <a:spcPts val="4100"/>
              </a:spcBef>
              <a:defRPr sz="3559"/>
            </a:pPr>
            <a:r>
              <a:t>Each edge is added with attributes:</a:t>
            </a:r>
          </a:p>
          <a:p>
            <a:pPr lvl="1" marL="813816" indent="-406908" defTabSz="2170121">
              <a:spcBef>
                <a:spcPts val="4100"/>
              </a:spcBef>
              <a:defRPr sz="355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weight</a:t>
            </a:r>
            <a:r>
              <a:t>: +1 or –1 for trust/distrust</a:t>
            </a:r>
          </a:p>
          <a:p>
            <a:pPr lvl="1" marL="813816" indent="-406908" defTabSz="2170121">
              <a:spcBef>
                <a:spcPts val="4100"/>
              </a:spcBef>
              <a:defRPr sz="3559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time</a:t>
            </a:r>
            <a:r>
              <a:t>: timestamp of the rating</a:t>
            </a:r>
          </a:p>
          <a:p>
            <a:pPr marL="406908" indent="-406908" defTabSz="2170121">
              <a:spcBef>
                <a:spcPts val="4100"/>
              </a:spcBef>
              <a:defRPr sz="3559"/>
            </a:pPr>
            <a:r>
              <a:t>Building the graph properly is essential for signed edge analysis (trust vs distrust), directionality (influence, PageRank, etc.), temporal trends (trust over time). Each analysis (relies on this foundational structure.</a:t>
            </a:r>
          </a:p>
        </p:txBody>
      </p:sp>
      <p:pic>
        <p:nvPicPr>
          <p:cNvPr id="186" name="Screenshot 2025-05-12 at 14.57.01.png" descr="Screenshot 2025-05-12 at 14.57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33021" y="7704615"/>
            <a:ext cx="13094323" cy="1368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icroscale &amp; Macroscal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Microscale &amp; Macroscale</a:t>
            </a:r>
          </a:p>
          <a:p>
            <a:pPr/>
            <a:r>
              <a:t>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