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69" r:id="rId2"/>
    <p:sldId id="262" r:id="rId3"/>
    <p:sldId id="263" r:id="rId4"/>
    <p:sldId id="265" r:id="rId5"/>
    <p:sldId id="270" r:id="rId6"/>
    <p:sldId id="257" r:id="rId7"/>
    <p:sldId id="261" r:id="rId8"/>
    <p:sldId id="259" r:id="rId9"/>
    <p:sldId id="258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2B1EC-59BB-2887-A0E7-6FEBCEE0C4A6}" v="121" dt="2024-12-14T17:13:51.758"/>
    <p1510:client id="{4EAA40A6-8087-DD11-08D6-443C128AA44E}" v="227" dt="2024-12-14T16:58:48.089"/>
    <p1510:client id="{79810FA3-ECC8-2C38-B413-2D29CF406053}" v="287" dt="2024-12-14T17:54:48.989"/>
    <p1510:client id="{82002AF8-2231-379C-81B8-F69ABD5EF690}" v="35" dt="2024-12-14T17:19:55.288"/>
    <p1510:client id="{8A52D239-6356-719B-6826-8D5FC535D3CF}" v="5" dt="2024-12-14T17:24:50.245"/>
    <p1510:client id="{92FD20ED-8F49-0A6F-35D9-E86156150C11}" v="19" dt="2024-12-14T18:08:19.101"/>
    <p1510:client id="{C20028E8-650E-9A66-E0EE-033D4C906733}" v="43" dt="2024-12-14T18:04:59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6D782-EBB1-44AD-989E-F47FDBFFCAD3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5D7682-DA88-47A9-A68A-7F96C3448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Collection &amp; Cleaning</a:t>
          </a:r>
          <a:endParaRPr lang="en-US"/>
        </a:p>
      </dgm:t>
    </dgm:pt>
    <dgm:pt modelId="{DD958437-3B8D-4158-A400-FA4564A4F3AD}" type="parTrans" cxnId="{BB2F37ED-A370-40A9-8939-6865DE33DE6B}">
      <dgm:prSet/>
      <dgm:spPr/>
      <dgm:t>
        <a:bodyPr/>
        <a:lstStyle/>
        <a:p>
          <a:endParaRPr lang="en-US"/>
        </a:p>
      </dgm:t>
    </dgm:pt>
    <dgm:pt modelId="{F880549E-365F-4825-9BE6-60DCA9E4AE6E}" type="sibTrans" cxnId="{BB2F37ED-A370-40A9-8939-6865DE33DE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79F212-79B6-4449-9B3A-02F30F48A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Exploratory Data Analysis (EDA)</a:t>
          </a:r>
          <a:endParaRPr lang="en-US"/>
        </a:p>
      </dgm:t>
    </dgm:pt>
    <dgm:pt modelId="{94904FE3-749E-40E0-82B6-ECB230342BC8}" type="parTrans" cxnId="{9F7527D7-576F-4513-97ED-B3BB5691C91D}">
      <dgm:prSet/>
      <dgm:spPr/>
      <dgm:t>
        <a:bodyPr/>
        <a:lstStyle/>
        <a:p>
          <a:endParaRPr lang="en-US"/>
        </a:p>
      </dgm:t>
    </dgm:pt>
    <dgm:pt modelId="{FA364A63-765F-425B-B585-58AAC188C2EA}" type="sibTrans" cxnId="{9F7527D7-576F-4513-97ED-B3BB5691C9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0E254F-4C73-40BD-B437-2419402254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Visualization</a:t>
          </a:r>
          <a:endParaRPr lang="en-US"/>
        </a:p>
      </dgm:t>
    </dgm:pt>
    <dgm:pt modelId="{22A05D67-BCD9-44C4-88DB-02C7968A853A}" type="parTrans" cxnId="{6D77FC95-828E-44EE-A48B-8B8F9ABBF9A3}">
      <dgm:prSet/>
      <dgm:spPr/>
      <dgm:t>
        <a:bodyPr/>
        <a:lstStyle/>
        <a:p>
          <a:endParaRPr lang="en-US"/>
        </a:p>
      </dgm:t>
    </dgm:pt>
    <dgm:pt modelId="{1B87865C-2A12-4D4A-87D0-E55EFF478A0D}" type="sibTrans" cxnId="{6D77FC95-828E-44EE-A48B-8B8F9ABBF9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66C21E-A702-45A8-91E0-C830B2059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Insights &amp; Reporting</a:t>
          </a:r>
          <a:endParaRPr lang="en-US"/>
        </a:p>
      </dgm:t>
    </dgm:pt>
    <dgm:pt modelId="{C6F27889-D4C1-48F2-B102-6F6B40EA06E2}" type="parTrans" cxnId="{3786B359-558A-4A50-92A3-551787E5D27A}">
      <dgm:prSet/>
      <dgm:spPr/>
      <dgm:t>
        <a:bodyPr/>
        <a:lstStyle/>
        <a:p>
          <a:endParaRPr lang="en-US"/>
        </a:p>
      </dgm:t>
    </dgm:pt>
    <dgm:pt modelId="{5687A0AB-BCA9-49ED-AA20-F2D2D6D3A5B7}" type="sibTrans" cxnId="{3786B359-558A-4A50-92A3-551787E5D27A}">
      <dgm:prSet/>
      <dgm:spPr/>
      <dgm:t>
        <a:bodyPr/>
        <a:lstStyle/>
        <a:p>
          <a:endParaRPr lang="en-US"/>
        </a:p>
      </dgm:t>
    </dgm:pt>
    <dgm:pt modelId="{23A06308-A923-4C2E-B312-1F2F34036D19}" type="pres">
      <dgm:prSet presAssocID="{57E6D782-EBB1-44AD-989E-F47FDBFFCAD3}" presName="root" presStyleCnt="0">
        <dgm:presLayoutVars>
          <dgm:dir/>
          <dgm:resizeHandles val="exact"/>
        </dgm:presLayoutVars>
      </dgm:prSet>
      <dgm:spPr/>
    </dgm:pt>
    <dgm:pt modelId="{1E207BDD-3745-44CF-AEB3-34F886CB51D5}" type="pres">
      <dgm:prSet presAssocID="{C55D7682-DA88-47A9-A68A-7F96C3448E81}" presName="compNode" presStyleCnt="0"/>
      <dgm:spPr/>
    </dgm:pt>
    <dgm:pt modelId="{E0877CC5-EB3B-49B4-912A-078EF2991D0C}" type="pres">
      <dgm:prSet presAssocID="{C55D7682-DA88-47A9-A68A-7F96C3448E81}" presName="iconRect" presStyleLbl="node1" presStyleIdx="0" presStyleCnt="4" custScaleX="143807" custScaleY="1357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6EEA605-C465-4632-945E-9AF2B975123F}" type="pres">
      <dgm:prSet presAssocID="{C55D7682-DA88-47A9-A68A-7F96C3448E81}" presName="spaceRect" presStyleCnt="0"/>
      <dgm:spPr/>
    </dgm:pt>
    <dgm:pt modelId="{64F92C2A-F059-4424-AD84-A17995EDB5AE}" type="pres">
      <dgm:prSet presAssocID="{C55D7682-DA88-47A9-A68A-7F96C3448E81}" presName="textRect" presStyleLbl="revTx" presStyleIdx="0" presStyleCnt="4">
        <dgm:presLayoutVars>
          <dgm:chMax val="1"/>
          <dgm:chPref val="1"/>
        </dgm:presLayoutVars>
      </dgm:prSet>
      <dgm:spPr/>
    </dgm:pt>
    <dgm:pt modelId="{A6480F9B-DF2E-4FAC-B68E-FFAA06CE526F}" type="pres">
      <dgm:prSet presAssocID="{F880549E-365F-4825-9BE6-60DCA9E4AE6E}" presName="sibTrans" presStyleCnt="0"/>
      <dgm:spPr/>
    </dgm:pt>
    <dgm:pt modelId="{1A8208B3-B3DC-4952-913F-C96565998865}" type="pres">
      <dgm:prSet presAssocID="{6379F212-79B6-4449-9B3A-02F30F48A04A}" presName="compNode" presStyleCnt="0"/>
      <dgm:spPr/>
    </dgm:pt>
    <dgm:pt modelId="{ACF554CE-FDDC-4A6C-BC88-C9BF2C9CEF38}" type="pres">
      <dgm:prSet presAssocID="{6379F212-79B6-4449-9B3A-02F30F48A04A}" presName="iconRect" presStyleLbl="node1" presStyleIdx="1" presStyleCnt="4" custScaleX="162966" custScaleY="135973" custLinFactNeighborX="-3642" custLinFactNeighborY="61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17013FF-4770-4BEB-8ED5-134EA57FCF19}" type="pres">
      <dgm:prSet presAssocID="{6379F212-79B6-4449-9B3A-02F30F48A04A}" presName="spaceRect" presStyleCnt="0"/>
      <dgm:spPr/>
    </dgm:pt>
    <dgm:pt modelId="{4584FCC7-DE17-442A-9996-EB15ECC6F246}" type="pres">
      <dgm:prSet presAssocID="{6379F212-79B6-4449-9B3A-02F30F48A04A}" presName="textRect" presStyleLbl="revTx" presStyleIdx="1" presStyleCnt="4">
        <dgm:presLayoutVars>
          <dgm:chMax val="1"/>
          <dgm:chPref val="1"/>
        </dgm:presLayoutVars>
      </dgm:prSet>
      <dgm:spPr/>
    </dgm:pt>
    <dgm:pt modelId="{93F3E9F2-A5E8-47E8-B7DB-BB0ED21F4D04}" type="pres">
      <dgm:prSet presAssocID="{FA364A63-765F-425B-B585-58AAC188C2EA}" presName="sibTrans" presStyleCnt="0"/>
      <dgm:spPr/>
    </dgm:pt>
    <dgm:pt modelId="{13550F50-EEAD-4029-A07A-9BC96FBE199C}" type="pres">
      <dgm:prSet presAssocID="{240E254F-4C73-40BD-B437-2419402254FB}" presName="compNode" presStyleCnt="0"/>
      <dgm:spPr/>
    </dgm:pt>
    <dgm:pt modelId="{81A13D1B-F14C-404A-84A5-7C3641802544}" type="pres">
      <dgm:prSet presAssocID="{240E254F-4C73-40BD-B437-2419402254FB}" presName="iconRect" presStyleLbl="node1" presStyleIdx="2" presStyleCnt="4" custScaleX="167558" custScaleY="14064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7FFF54E-0A9F-4EFB-9002-22043918CB66}" type="pres">
      <dgm:prSet presAssocID="{240E254F-4C73-40BD-B437-2419402254FB}" presName="spaceRect" presStyleCnt="0"/>
      <dgm:spPr/>
    </dgm:pt>
    <dgm:pt modelId="{2A35D167-C81C-4160-B2FE-2F1AEBA15608}" type="pres">
      <dgm:prSet presAssocID="{240E254F-4C73-40BD-B437-2419402254FB}" presName="textRect" presStyleLbl="revTx" presStyleIdx="2" presStyleCnt="4">
        <dgm:presLayoutVars>
          <dgm:chMax val="1"/>
          <dgm:chPref val="1"/>
        </dgm:presLayoutVars>
      </dgm:prSet>
      <dgm:spPr/>
    </dgm:pt>
    <dgm:pt modelId="{34CE3842-7A39-4B53-BC39-48E057C61B88}" type="pres">
      <dgm:prSet presAssocID="{1B87865C-2A12-4D4A-87D0-E55EFF478A0D}" presName="sibTrans" presStyleCnt="0"/>
      <dgm:spPr/>
    </dgm:pt>
    <dgm:pt modelId="{3E3A1CBC-E9D6-4C97-8BF0-D5079F363484}" type="pres">
      <dgm:prSet presAssocID="{0B66C21E-A702-45A8-91E0-C830B2059FAF}" presName="compNode" presStyleCnt="0"/>
      <dgm:spPr/>
    </dgm:pt>
    <dgm:pt modelId="{3C08C4D8-9640-4347-B3EE-4242FE9DC7EA}" type="pres">
      <dgm:prSet presAssocID="{0B66C21E-A702-45A8-91E0-C830B2059FAF}" presName="iconRect" presStyleLbl="node1" presStyleIdx="3" presStyleCnt="4" custScaleX="136169" custScaleY="14496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DE7796A-4BBD-4B6A-9BD6-2762EEFFAB6D}" type="pres">
      <dgm:prSet presAssocID="{0B66C21E-A702-45A8-91E0-C830B2059FAF}" presName="spaceRect" presStyleCnt="0"/>
      <dgm:spPr/>
    </dgm:pt>
    <dgm:pt modelId="{0397B52F-D0E4-4A14-98C8-FB5645411D89}" type="pres">
      <dgm:prSet presAssocID="{0B66C21E-A702-45A8-91E0-C830B2059F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D38719-76D8-409D-8E16-CBBC3F9CE58C}" type="presOf" srcId="{C55D7682-DA88-47A9-A68A-7F96C3448E81}" destId="{64F92C2A-F059-4424-AD84-A17995EDB5AE}" srcOrd="0" destOrd="0" presId="urn:microsoft.com/office/officeart/2018/2/layout/IconLabelList"/>
    <dgm:cxn modelId="{1249D31A-D8B3-43B0-9A5C-A36D00D01BB8}" type="presOf" srcId="{6379F212-79B6-4449-9B3A-02F30F48A04A}" destId="{4584FCC7-DE17-442A-9996-EB15ECC6F246}" srcOrd="0" destOrd="0" presId="urn:microsoft.com/office/officeart/2018/2/layout/IconLabelList"/>
    <dgm:cxn modelId="{C11ABD6D-A72B-4770-8160-BBAE200FC5B4}" type="presOf" srcId="{57E6D782-EBB1-44AD-989E-F47FDBFFCAD3}" destId="{23A06308-A923-4C2E-B312-1F2F34036D19}" srcOrd="0" destOrd="0" presId="urn:microsoft.com/office/officeart/2018/2/layout/IconLabelList"/>
    <dgm:cxn modelId="{3306B273-577F-4DFD-AD34-F8B27DF33DB1}" type="presOf" srcId="{240E254F-4C73-40BD-B437-2419402254FB}" destId="{2A35D167-C81C-4160-B2FE-2F1AEBA15608}" srcOrd="0" destOrd="0" presId="urn:microsoft.com/office/officeart/2018/2/layout/IconLabelList"/>
    <dgm:cxn modelId="{3786B359-558A-4A50-92A3-551787E5D27A}" srcId="{57E6D782-EBB1-44AD-989E-F47FDBFFCAD3}" destId="{0B66C21E-A702-45A8-91E0-C830B2059FAF}" srcOrd="3" destOrd="0" parTransId="{C6F27889-D4C1-48F2-B102-6F6B40EA06E2}" sibTransId="{5687A0AB-BCA9-49ED-AA20-F2D2D6D3A5B7}"/>
    <dgm:cxn modelId="{6D77FC95-828E-44EE-A48B-8B8F9ABBF9A3}" srcId="{57E6D782-EBB1-44AD-989E-F47FDBFFCAD3}" destId="{240E254F-4C73-40BD-B437-2419402254FB}" srcOrd="2" destOrd="0" parTransId="{22A05D67-BCD9-44C4-88DB-02C7968A853A}" sibTransId="{1B87865C-2A12-4D4A-87D0-E55EFF478A0D}"/>
    <dgm:cxn modelId="{9F7527D7-576F-4513-97ED-B3BB5691C91D}" srcId="{57E6D782-EBB1-44AD-989E-F47FDBFFCAD3}" destId="{6379F212-79B6-4449-9B3A-02F30F48A04A}" srcOrd="1" destOrd="0" parTransId="{94904FE3-749E-40E0-82B6-ECB230342BC8}" sibTransId="{FA364A63-765F-425B-B585-58AAC188C2EA}"/>
    <dgm:cxn modelId="{B71310E4-6CCC-44AA-B7B6-DD1AF375A793}" type="presOf" srcId="{0B66C21E-A702-45A8-91E0-C830B2059FAF}" destId="{0397B52F-D0E4-4A14-98C8-FB5645411D89}" srcOrd="0" destOrd="0" presId="urn:microsoft.com/office/officeart/2018/2/layout/IconLabelList"/>
    <dgm:cxn modelId="{BB2F37ED-A370-40A9-8939-6865DE33DE6B}" srcId="{57E6D782-EBB1-44AD-989E-F47FDBFFCAD3}" destId="{C55D7682-DA88-47A9-A68A-7F96C3448E81}" srcOrd="0" destOrd="0" parTransId="{DD958437-3B8D-4158-A400-FA4564A4F3AD}" sibTransId="{F880549E-365F-4825-9BE6-60DCA9E4AE6E}"/>
    <dgm:cxn modelId="{ECD9D4F4-45F0-4B08-B870-226A473355A2}" type="presParOf" srcId="{23A06308-A923-4C2E-B312-1F2F34036D19}" destId="{1E207BDD-3745-44CF-AEB3-34F886CB51D5}" srcOrd="0" destOrd="0" presId="urn:microsoft.com/office/officeart/2018/2/layout/IconLabelList"/>
    <dgm:cxn modelId="{2EAF952A-1DD5-403F-8AC7-38607272E709}" type="presParOf" srcId="{1E207BDD-3745-44CF-AEB3-34F886CB51D5}" destId="{E0877CC5-EB3B-49B4-912A-078EF2991D0C}" srcOrd="0" destOrd="0" presId="urn:microsoft.com/office/officeart/2018/2/layout/IconLabelList"/>
    <dgm:cxn modelId="{B76BBAB1-DBC7-4AF1-8006-C0F72EA7FD9B}" type="presParOf" srcId="{1E207BDD-3745-44CF-AEB3-34F886CB51D5}" destId="{B6EEA605-C465-4632-945E-9AF2B975123F}" srcOrd="1" destOrd="0" presId="urn:microsoft.com/office/officeart/2018/2/layout/IconLabelList"/>
    <dgm:cxn modelId="{695D9E09-4B71-4516-B622-65BADE1DEBAE}" type="presParOf" srcId="{1E207BDD-3745-44CF-AEB3-34F886CB51D5}" destId="{64F92C2A-F059-4424-AD84-A17995EDB5AE}" srcOrd="2" destOrd="0" presId="urn:microsoft.com/office/officeart/2018/2/layout/IconLabelList"/>
    <dgm:cxn modelId="{47B767E3-F6C9-481E-944A-9C75F23A0B94}" type="presParOf" srcId="{23A06308-A923-4C2E-B312-1F2F34036D19}" destId="{A6480F9B-DF2E-4FAC-B68E-FFAA06CE526F}" srcOrd="1" destOrd="0" presId="urn:microsoft.com/office/officeart/2018/2/layout/IconLabelList"/>
    <dgm:cxn modelId="{4A7CB444-916F-41DB-9DD8-8E2C03A1E806}" type="presParOf" srcId="{23A06308-A923-4C2E-B312-1F2F34036D19}" destId="{1A8208B3-B3DC-4952-913F-C96565998865}" srcOrd="2" destOrd="0" presId="urn:microsoft.com/office/officeart/2018/2/layout/IconLabelList"/>
    <dgm:cxn modelId="{6B727512-D0DB-4C9B-B4E1-12843AD768BD}" type="presParOf" srcId="{1A8208B3-B3DC-4952-913F-C96565998865}" destId="{ACF554CE-FDDC-4A6C-BC88-C9BF2C9CEF38}" srcOrd="0" destOrd="0" presId="urn:microsoft.com/office/officeart/2018/2/layout/IconLabelList"/>
    <dgm:cxn modelId="{A7809ECC-7698-4A29-B936-B025AC81D287}" type="presParOf" srcId="{1A8208B3-B3DC-4952-913F-C96565998865}" destId="{717013FF-4770-4BEB-8ED5-134EA57FCF19}" srcOrd="1" destOrd="0" presId="urn:microsoft.com/office/officeart/2018/2/layout/IconLabelList"/>
    <dgm:cxn modelId="{92E31E95-3C30-49C3-B24B-F3F720880A3C}" type="presParOf" srcId="{1A8208B3-B3DC-4952-913F-C96565998865}" destId="{4584FCC7-DE17-442A-9996-EB15ECC6F246}" srcOrd="2" destOrd="0" presId="urn:microsoft.com/office/officeart/2018/2/layout/IconLabelList"/>
    <dgm:cxn modelId="{1E7CE399-4DCF-40F6-8DC7-5FA526EBD9BF}" type="presParOf" srcId="{23A06308-A923-4C2E-B312-1F2F34036D19}" destId="{93F3E9F2-A5E8-47E8-B7DB-BB0ED21F4D04}" srcOrd="3" destOrd="0" presId="urn:microsoft.com/office/officeart/2018/2/layout/IconLabelList"/>
    <dgm:cxn modelId="{5DE0D460-7D60-488E-99CD-7101C5BA9E76}" type="presParOf" srcId="{23A06308-A923-4C2E-B312-1F2F34036D19}" destId="{13550F50-EEAD-4029-A07A-9BC96FBE199C}" srcOrd="4" destOrd="0" presId="urn:microsoft.com/office/officeart/2018/2/layout/IconLabelList"/>
    <dgm:cxn modelId="{2F50545D-8FCA-4484-A759-1B62F5875C0E}" type="presParOf" srcId="{13550F50-EEAD-4029-A07A-9BC96FBE199C}" destId="{81A13D1B-F14C-404A-84A5-7C3641802544}" srcOrd="0" destOrd="0" presId="urn:microsoft.com/office/officeart/2018/2/layout/IconLabelList"/>
    <dgm:cxn modelId="{CA757496-24B8-4BFA-BFE4-95E7331B6166}" type="presParOf" srcId="{13550F50-EEAD-4029-A07A-9BC96FBE199C}" destId="{17FFF54E-0A9F-4EFB-9002-22043918CB66}" srcOrd="1" destOrd="0" presId="urn:microsoft.com/office/officeart/2018/2/layout/IconLabelList"/>
    <dgm:cxn modelId="{8CB9EFD2-C82B-4D75-A596-A1C353D46271}" type="presParOf" srcId="{13550F50-EEAD-4029-A07A-9BC96FBE199C}" destId="{2A35D167-C81C-4160-B2FE-2F1AEBA15608}" srcOrd="2" destOrd="0" presId="urn:microsoft.com/office/officeart/2018/2/layout/IconLabelList"/>
    <dgm:cxn modelId="{ACA5E6C1-4192-4C00-BC77-74059CC5FE64}" type="presParOf" srcId="{23A06308-A923-4C2E-B312-1F2F34036D19}" destId="{34CE3842-7A39-4B53-BC39-48E057C61B88}" srcOrd="5" destOrd="0" presId="urn:microsoft.com/office/officeart/2018/2/layout/IconLabelList"/>
    <dgm:cxn modelId="{3DBE7B7B-5E4D-466D-99BB-1D173E1A7A7A}" type="presParOf" srcId="{23A06308-A923-4C2E-B312-1F2F34036D19}" destId="{3E3A1CBC-E9D6-4C97-8BF0-D5079F363484}" srcOrd="6" destOrd="0" presId="urn:microsoft.com/office/officeart/2018/2/layout/IconLabelList"/>
    <dgm:cxn modelId="{3E35EBC3-039A-4FE0-83A3-2E68DB6E4C48}" type="presParOf" srcId="{3E3A1CBC-E9D6-4C97-8BF0-D5079F363484}" destId="{3C08C4D8-9640-4347-B3EE-4242FE9DC7EA}" srcOrd="0" destOrd="0" presId="urn:microsoft.com/office/officeart/2018/2/layout/IconLabelList"/>
    <dgm:cxn modelId="{B92D5FA4-3D27-4928-8D0A-1D9769BA598D}" type="presParOf" srcId="{3E3A1CBC-E9D6-4C97-8BF0-D5079F363484}" destId="{7DE7796A-4BBD-4B6A-9BD6-2762EEFFAB6D}" srcOrd="1" destOrd="0" presId="urn:microsoft.com/office/officeart/2018/2/layout/IconLabelList"/>
    <dgm:cxn modelId="{87093E1F-2318-4B90-8491-4275026FB300}" type="presParOf" srcId="{3E3A1CBC-E9D6-4C97-8BF0-D5079F363484}" destId="{0397B52F-D0E4-4A14-98C8-FB5645411D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77CC5-EB3B-49B4-912A-078EF2991D0C}">
      <dsp:nvSpPr>
        <dsp:cNvPr id="0" name=""/>
        <dsp:cNvSpPr/>
      </dsp:nvSpPr>
      <dsp:spPr>
        <a:xfrm>
          <a:off x="542444" y="1203188"/>
          <a:ext cx="1164836" cy="10999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92C2A-F059-4424-AD84-A17995EDB5AE}">
      <dsp:nvSpPr>
        <dsp:cNvPr id="0" name=""/>
        <dsp:cNvSpPr/>
      </dsp:nvSpPr>
      <dsp:spPr>
        <a:xfrm>
          <a:off x="224862" y="242814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Collection &amp; Cleaning</a:t>
          </a:r>
          <a:endParaRPr lang="en-US" sz="1500" kern="1200"/>
        </a:p>
      </dsp:txBody>
      <dsp:txXfrm>
        <a:off x="224862" y="2428149"/>
        <a:ext cx="1800000" cy="720000"/>
      </dsp:txXfrm>
    </dsp:sp>
    <dsp:sp modelId="{ACF554CE-FDDC-4A6C-BC88-C9BF2C9CEF38}">
      <dsp:nvSpPr>
        <dsp:cNvPr id="0" name=""/>
        <dsp:cNvSpPr/>
      </dsp:nvSpPr>
      <dsp:spPr>
        <a:xfrm>
          <a:off x="2550350" y="1252717"/>
          <a:ext cx="1320024" cy="11013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4FCC7-DE17-442A-9996-EB15ECC6F246}">
      <dsp:nvSpPr>
        <dsp:cNvPr id="0" name=""/>
        <dsp:cNvSpPr/>
      </dsp:nvSpPr>
      <dsp:spPr>
        <a:xfrm>
          <a:off x="2339862" y="24285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Exploratory Data Analysis (EDA)</a:t>
          </a:r>
          <a:endParaRPr lang="en-US" sz="1500" kern="1200"/>
        </a:p>
      </dsp:txBody>
      <dsp:txXfrm>
        <a:off x="2339862" y="2428516"/>
        <a:ext cx="1800000" cy="720000"/>
      </dsp:txXfrm>
    </dsp:sp>
    <dsp:sp modelId="{81A13D1B-F14C-404A-84A5-7C3641802544}">
      <dsp:nvSpPr>
        <dsp:cNvPr id="0" name=""/>
        <dsp:cNvSpPr/>
      </dsp:nvSpPr>
      <dsp:spPr>
        <a:xfrm>
          <a:off x="4676252" y="1193356"/>
          <a:ext cx="1357219" cy="113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5D167-C81C-4160-B2FE-2F1AEBA15608}">
      <dsp:nvSpPr>
        <dsp:cNvPr id="0" name=""/>
        <dsp:cNvSpPr/>
      </dsp:nvSpPr>
      <dsp:spPr>
        <a:xfrm>
          <a:off x="4454862" y="2437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Visualization</a:t>
          </a:r>
          <a:endParaRPr lang="en-US" sz="1500" kern="1200"/>
        </a:p>
      </dsp:txBody>
      <dsp:txXfrm>
        <a:off x="4454862" y="2437981"/>
        <a:ext cx="1800000" cy="720000"/>
      </dsp:txXfrm>
    </dsp:sp>
    <dsp:sp modelId="{3C08C4D8-9640-4347-B3EE-4242FE9DC7EA}">
      <dsp:nvSpPr>
        <dsp:cNvPr id="0" name=""/>
        <dsp:cNvSpPr/>
      </dsp:nvSpPr>
      <dsp:spPr>
        <a:xfrm>
          <a:off x="6918378" y="1184623"/>
          <a:ext cx="1102968" cy="1174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7B52F-D0E4-4A14-98C8-FB5645411D89}">
      <dsp:nvSpPr>
        <dsp:cNvPr id="0" name=""/>
        <dsp:cNvSpPr/>
      </dsp:nvSpPr>
      <dsp:spPr>
        <a:xfrm>
          <a:off x="6569862" y="24467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Insights &amp; Reporting</a:t>
          </a:r>
          <a:endParaRPr lang="en-US" sz="1500" kern="1200"/>
        </a:p>
      </dsp:txBody>
      <dsp:txXfrm>
        <a:off x="6569862" y="244671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D6A18-AB9D-4583-83D2-232EE6300F2A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2652A-591A-4317-8177-BA252F9F2D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36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2652A-591A-4317-8177-BA252F9F2D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620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547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5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2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12/15/2024</a:t>
            </a:fld>
            <a:endParaRPr lang="en-US" spc="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lack-and-white-brooklyn-bridge-new-york-46668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stion-mark-blackandwhite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aim-png/download/499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tatistics-pn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rapis.org/what-is-data-preparedness/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gitaltattoo.ubc.ca/lear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aria aperta, bianco e nero, edificio, cielo&#10;&#10;Descrizione generata automaticamente">
            <a:extLst>
              <a:ext uri="{FF2B5EF4-FFF2-40B4-BE49-F238E27FC236}">
                <a16:creationId xmlns:a16="http://schemas.microsoft.com/office/drawing/2014/main" id="{FFBDF3F7-9434-A2F0-43FC-81DBD0E19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17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873A69F-ACC7-2156-B336-30C166F6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INCOME EQUITY HUB</a:t>
            </a:r>
          </a:p>
        </p:txBody>
      </p:sp>
    </p:spTree>
    <p:extLst>
      <p:ext uri="{BB962C8B-B14F-4D97-AF65-F5344CB8AC3E}">
        <p14:creationId xmlns:p14="http://schemas.microsoft.com/office/powerpoint/2010/main" val="427243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52D1-79DE-877D-BF16-754ACA96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8944-DD62-C869-C470-2DE09C9841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1000"/>
              </a:lnSpc>
              <a:buChar char="•"/>
            </a:pPr>
            <a:r>
              <a:rPr lang="en-US" sz="1800" dirty="0"/>
              <a:t>Across all industries, women’s earnings are lower than those of men.</a:t>
            </a:r>
          </a:p>
          <a:p>
            <a:pPr marL="457200" indent="-457200">
              <a:lnSpc>
                <a:spcPct val="91000"/>
              </a:lnSpc>
              <a:buChar char="•"/>
            </a:pPr>
            <a:endParaRPr lang="en-US" sz="1800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sz="1800" dirty="0"/>
              <a:t>As education levels increase, the income gap narrows.</a:t>
            </a:r>
          </a:p>
          <a:p>
            <a:pPr>
              <a:lnSpc>
                <a:spcPct val="91000"/>
              </a:lnSpc>
            </a:pPr>
            <a:endParaRPr lang="en-US" sz="1800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sz="1800" dirty="0"/>
              <a:t>Marriage plays a significant role in women’s economic dependence.</a:t>
            </a:r>
          </a:p>
          <a:p>
            <a:pPr marL="457200" indent="-457200">
              <a:lnSpc>
                <a:spcPct val="91000"/>
              </a:lnSpc>
              <a:buChar char="•"/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9256CA-8A75-6432-4475-D07BC928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68"/>
          <a:stretch/>
        </p:blipFill>
        <p:spPr>
          <a:xfrm>
            <a:off x="7067957" y="3081312"/>
            <a:ext cx="4049118" cy="34330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965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2E43C-D40D-4231-887F-A151902A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72337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BF26C-8344-4EAD-BFFF-597CAE3B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43467"/>
            <a:ext cx="3297078" cy="3590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/>
              <a:t>QUESTIONS?</a:t>
            </a:r>
          </a:p>
        </p:txBody>
      </p:sp>
      <p:pic>
        <p:nvPicPr>
          <p:cNvPr id="4" name="Content Placeholder 3" descr="A black question marks on a black background&#10;&#10;Description automatically generated">
            <a:extLst>
              <a:ext uri="{FF2B5EF4-FFF2-40B4-BE49-F238E27FC236}">
                <a16:creationId xmlns:a16="http://schemas.microsoft.com/office/drawing/2014/main" id="{0B5B90B4-3314-E0AB-936E-02873E1B3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00"/>
          <a:stretch/>
        </p:blipFill>
        <p:spPr>
          <a:xfrm>
            <a:off x="4654295" y="10"/>
            <a:ext cx="66385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8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A0CF-E903-4FE5-BA6E-A3F12C3E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BEF4-A0C2-532C-2BB2-507280B27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We are a team of Data Scientists specializing in statistical analysis, machine learning, and data visualization.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Our goal is to uncover intricate patterns and trends within the broad scope of socioeconomic data, with a focus on gender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magine 4" descr="Immagine che contiene cerchio&#10;&#10;Descrizione generata automaticamente">
            <a:extLst>
              <a:ext uri="{FF2B5EF4-FFF2-40B4-BE49-F238E27FC236}">
                <a16:creationId xmlns:a16="http://schemas.microsoft.com/office/drawing/2014/main" id="{A9337422-6618-216D-59D7-AC2A5F796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649" r="1" b="8262"/>
          <a:stretch/>
        </p:blipFill>
        <p:spPr>
          <a:xfrm>
            <a:off x="6746828" y="640081"/>
            <a:ext cx="3973908" cy="2708486"/>
          </a:xfrm>
          <a:prstGeom prst="rect">
            <a:avLst/>
          </a:prstGeom>
        </p:spPr>
      </p:pic>
      <p:pic>
        <p:nvPicPr>
          <p:cNvPr id="7" name="Picture 6" descr="About us, company, info, who we are icon - Download on Iconfinder">
            <a:extLst>
              <a:ext uri="{FF2B5EF4-FFF2-40B4-BE49-F238E27FC236}">
                <a16:creationId xmlns:a16="http://schemas.microsoft.com/office/drawing/2014/main" id="{2D98F078-927A-20E5-16A5-1D9AC847C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946" r="6" b="17901"/>
          <a:stretch/>
        </p:blipFill>
        <p:spPr>
          <a:xfrm>
            <a:off x="6746828" y="3509435"/>
            <a:ext cx="3973908" cy="27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0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FB4D-7F4A-A24E-E982-D884122C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METHODOLOGY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BE9923F-E92C-1159-E7EE-0455CACD9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59506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6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EE99-7691-9F29-7542-B54770F5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489BB-EFD8-7581-DBF6-B59C83B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4954920" cy="3724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collected from 1994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Important features: Gender, Age, Native Country, Education, Occupation, Marital Status</a:t>
            </a:r>
          </a:p>
          <a:p>
            <a:r>
              <a:rPr lang="en-US" dirty="0">
                <a:ea typeface="+mn-lt"/>
                <a:cs typeface="+mn-lt"/>
              </a:rPr>
              <a:t>Determine if a person earns </a:t>
            </a:r>
            <a:r>
              <a:rPr lang="en-US" b="1" dirty="0">
                <a:ea typeface="+mn-lt"/>
                <a:cs typeface="+mn-lt"/>
              </a:rPr>
              <a:t>over $50K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b="1" dirty="0">
                <a:ea typeface="+mn-lt"/>
                <a:cs typeface="+mn-lt"/>
              </a:rPr>
              <a:t>$50K or less</a:t>
            </a:r>
            <a:r>
              <a:rPr lang="en-US" dirty="0">
                <a:ea typeface="+mn-lt"/>
                <a:cs typeface="+mn-lt"/>
              </a:rPr>
              <a:t> annually.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Gender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b="1" dirty="0">
                <a:ea typeface="+mn-lt"/>
                <a:cs typeface="+mn-lt"/>
              </a:rPr>
              <a:t>Occupation</a:t>
            </a:r>
            <a:r>
              <a:rPr lang="en-US" dirty="0">
                <a:ea typeface="+mn-lt"/>
                <a:cs typeface="+mn-lt"/>
              </a:rPr>
              <a:t> have significant impacts on income levels.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Immagine 7" descr="Immagine che contiene diagramma, schizzo, nero, linea&#10;&#10;Descrizione generata automaticamente">
            <a:extLst>
              <a:ext uri="{FF2B5EF4-FFF2-40B4-BE49-F238E27FC236}">
                <a16:creationId xmlns:a16="http://schemas.microsoft.com/office/drawing/2014/main" id="{FA944160-46FF-F39B-3818-14B3EB65E9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16038" y="640081"/>
            <a:ext cx="2635488" cy="2628899"/>
          </a:xfrm>
          <a:prstGeom prst="rect">
            <a:avLst/>
          </a:prstGeom>
        </p:spPr>
      </p:pic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11910D4-A059-91D2-0B55-397EADCEF9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46828" y="3589021"/>
            <a:ext cx="3973908" cy="24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24C9B8-C3DD-4B18-3F2E-481A3D5E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00" y="758952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</a:rPr>
              <a:t>WARM-UP QUIZ</a:t>
            </a: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cerchio, bianco, design&#10;&#10;Descrizione generata automaticamente">
            <a:extLst>
              <a:ext uri="{FF2B5EF4-FFF2-40B4-BE49-F238E27FC236}">
                <a16:creationId xmlns:a16="http://schemas.microsoft.com/office/drawing/2014/main" id="{EE1C8218-A005-2D25-B17F-C23BEF57C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2987" y="2235816"/>
            <a:ext cx="3718563" cy="237988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1796-1E0A-EDDF-2542-E0A483F3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49" y="365760"/>
            <a:ext cx="9997763" cy="1325562"/>
          </a:xfrm>
        </p:spPr>
        <p:txBody>
          <a:bodyPr anchor="ctr">
            <a:normAutofit/>
          </a:bodyPr>
          <a:lstStyle/>
          <a:p>
            <a:r>
              <a:rPr lang="en-US" dirty="0"/>
              <a:t>INCOME</a:t>
            </a:r>
          </a:p>
        </p:txBody>
      </p:sp>
      <p:pic>
        <p:nvPicPr>
          <p:cNvPr id="5" name="Content Placeholder 4" descr="A blue and red pie chart&#10;&#10;Description automatically generated">
            <a:extLst>
              <a:ext uri="{FF2B5EF4-FFF2-40B4-BE49-F238E27FC236}">
                <a16:creationId xmlns:a16="http://schemas.microsoft.com/office/drawing/2014/main" id="{57EC3623-E894-6096-7A9B-D84EFBF8D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27227" y="2328821"/>
            <a:ext cx="4300242" cy="4177725"/>
          </a:xfrm>
        </p:spPr>
      </p:pic>
      <p:pic>
        <p:nvPicPr>
          <p:cNvPr id="4" name="Picture 3" descr="A blue and red pie chart&#10;&#10;Description automatically generated">
            <a:extLst>
              <a:ext uri="{FF2B5EF4-FFF2-40B4-BE49-F238E27FC236}">
                <a16:creationId xmlns:a16="http://schemas.microsoft.com/office/drawing/2014/main" id="{EE83776B-BDBC-77AD-F60A-28F8CC0CC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95" y="2395273"/>
            <a:ext cx="4300243" cy="401333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2C956-2E56-20F6-8790-0D9E8404C004}"/>
              </a:ext>
            </a:extLst>
          </p:cNvPr>
          <p:cNvSpPr txBox="1"/>
          <p:nvPr/>
        </p:nvSpPr>
        <p:spPr>
          <a:xfrm>
            <a:off x="956749" y="1597084"/>
            <a:ext cx="3867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Low-Income (&lt;=50K) </a:t>
            </a:r>
          </a:p>
          <a:p>
            <a:r>
              <a:rPr lang="en-US" dirty="0">
                <a:ea typeface="+mn-lt"/>
                <a:cs typeface="+mn-lt"/>
              </a:rPr>
              <a:t>distribution by Gender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25435-4C9C-DE7B-F92F-49905B002E16}"/>
              </a:ext>
            </a:extLst>
          </p:cNvPr>
          <p:cNvSpPr txBox="1"/>
          <p:nvPr/>
        </p:nvSpPr>
        <p:spPr>
          <a:xfrm>
            <a:off x="6907525" y="1597083"/>
            <a:ext cx="38673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High-Income (&gt;50K) </a:t>
            </a:r>
          </a:p>
          <a:p>
            <a:r>
              <a:rPr lang="en-US" dirty="0">
                <a:ea typeface="+mn-lt"/>
                <a:cs typeface="+mn-lt"/>
              </a:rPr>
              <a:t>distribution by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4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7A8-A097-E56C-C4AE-153FDC3C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164145"/>
          </a:xfrm>
        </p:spPr>
        <p:txBody>
          <a:bodyPr>
            <a:normAutofit/>
          </a:bodyPr>
          <a:lstStyle/>
          <a:p>
            <a:r>
              <a:rPr lang="en-US"/>
              <a:t>EDUCATION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545CB8-E10B-1D77-39B8-283B51EBD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839312"/>
            <a:ext cx="5577314" cy="45458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4DF34-1555-067B-DD8D-1931D55F3DE3}"/>
              </a:ext>
            </a:extLst>
          </p:cNvPr>
          <p:cNvSpPr txBox="1"/>
          <p:nvPr/>
        </p:nvSpPr>
        <p:spPr>
          <a:xfrm>
            <a:off x="7103989" y="1976820"/>
            <a:ext cx="3413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Income higher than 50K annually </a:t>
            </a:r>
          </a:p>
        </p:txBody>
      </p:sp>
    </p:spTree>
    <p:extLst>
      <p:ext uri="{BB962C8B-B14F-4D97-AF65-F5344CB8AC3E}">
        <p14:creationId xmlns:p14="http://schemas.microsoft.com/office/powerpoint/2010/main" val="258329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D55E-4FD6-846F-42FA-682171E7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</a:t>
            </a:r>
          </a:p>
        </p:txBody>
      </p:sp>
      <p:pic>
        <p:nvPicPr>
          <p:cNvPr id="5" name="Picture 4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B831F442-F0DC-474D-E4D3-A3D45323E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16"/>
          <a:stretch/>
        </p:blipFill>
        <p:spPr>
          <a:xfrm>
            <a:off x="960120" y="1691322"/>
            <a:ext cx="6544266" cy="437722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C6E22C-57BC-8B02-3AA5-6FB0DBCFA13D}"/>
              </a:ext>
            </a:extLst>
          </p:cNvPr>
          <p:cNvSpPr txBox="1"/>
          <p:nvPr/>
        </p:nvSpPr>
        <p:spPr>
          <a:xfrm>
            <a:off x="7914968" y="1966452"/>
            <a:ext cx="3308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high-</a:t>
            </a:r>
            <a:r>
              <a:rPr lang="it-IT" dirty="0" err="1"/>
              <a:t>income</a:t>
            </a:r>
            <a:r>
              <a:rPr lang="it-IT" dirty="0"/>
              <a:t> </a:t>
            </a:r>
          </a:p>
          <a:p>
            <a:r>
              <a:rPr lang="it-IT" dirty="0" err="1"/>
              <a:t>individuals</a:t>
            </a:r>
            <a:r>
              <a:rPr lang="it-IT" dirty="0"/>
              <a:t> by </a:t>
            </a:r>
            <a:r>
              <a:rPr lang="it-IT" dirty="0" err="1"/>
              <a:t>marital</a:t>
            </a:r>
            <a:r>
              <a:rPr lang="it-IT" dirty="0"/>
              <a:t> status</a:t>
            </a:r>
          </a:p>
          <a:p>
            <a:r>
              <a:rPr lang="it-IT" dirty="0"/>
              <a:t>and gender</a:t>
            </a:r>
          </a:p>
        </p:txBody>
      </p:sp>
    </p:spTree>
    <p:extLst>
      <p:ext uri="{BB962C8B-B14F-4D97-AF65-F5344CB8AC3E}">
        <p14:creationId xmlns:p14="http://schemas.microsoft.com/office/powerpoint/2010/main" val="196504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74DD-8CF3-8460-EAE3-3A4AE0E9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OCCUPATION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5DC0E-17A1-106D-60E6-14708D4C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5"/>
          <a:stretch/>
        </p:blipFill>
        <p:spPr>
          <a:xfrm>
            <a:off x="1261872" y="1691322"/>
            <a:ext cx="7242679" cy="4455402"/>
          </a:xfrm>
          <a:prstGeom prst="rect">
            <a:avLst/>
          </a:prstGeom>
          <a:noFill/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08A981-2964-990D-E0A0-C721E9B89D6B}"/>
              </a:ext>
            </a:extLst>
          </p:cNvPr>
          <p:cNvSpPr txBox="1"/>
          <p:nvPr/>
        </p:nvSpPr>
        <p:spPr>
          <a:xfrm>
            <a:off x="8337755" y="2133600"/>
            <a:ext cx="2730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Percentage</a:t>
            </a:r>
            <a:r>
              <a:rPr lang="it-IT" dirty="0"/>
              <a:t> of high-</a:t>
            </a:r>
            <a:r>
              <a:rPr lang="it-IT" dirty="0" err="1"/>
              <a:t>income</a:t>
            </a:r>
            <a:r>
              <a:rPr lang="it-IT" dirty="0"/>
              <a:t> </a:t>
            </a:r>
            <a:r>
              <a:rPr lang="it-IT" dirty="0" err="1"/>
              <a:t>individuals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</a:p>
          <a:p>
            <a:r>
              <a:rPr lang="it-IT" dirty="0"/>
              <a:t>40 hours per week by </a:t>
            </a:r>
            <a:r>
              <a:rPr lang="it-IT" dirty="0" err="1"/>
              <a:t>occupation</a:t>
            </a:r>
            <a:r>
              <a:rPr lang="it-IT" dirty="0"/>
              <a:t> and gender</a:t>
            </a:r>
          </a:p>
        </p:txBody>
      </p:sp>
    </p:spTree>
    <p:extLst>
      <p:ext uri="{BB962C8B-B14F-4D97-AF65-F5344CB8AC3E}">
        <p14:creationId xmlns:p14="http://schemas.microsoft.com/office/powerpoint/2010/main" val="242775406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135</TotalTime>
  <Words>195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Schoolbook</vt:lpstr>
      <vt:lpstr>Wingdings 2</vt:lpstr>
      <vt:lpstr>Vista</vt:lpstr>
      <vt:lpstr>INCOME EQUITY HUB</vt:lpstr>
      <vt:lpstr>ABOUT US</vt:lpstr>
      <vt:lpstr>PROJECT METHODOLOGY</vt:lpstr>
      <vt:lpstr>DATA EXPLORATION </vt:lpstr>
      <vt:lpstr>WARM-UP QUIZ</vt:lpstr>
      <vt:lpstr>INCOME</vt:lpstr>
      <vt:lpstr>EDUCATION</vt:lpstr>
      <vt:lpstr>MARITAL STATUS</vt:lpstr>
      <vt:lpstr>OCCUPATION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i.curzi@campus.unimib.it</cp:lastModifiedBy>
  <cp:revision>21</cp:revision>
  <dcterms:created xsi:type="dcterms:W3CDTF">2024-12-14T16:13:14Z</dcterms:created>
  <dcterms:modified xsi:type="dcterms:W3CDTF">2024-12-15T13:47:55Z</dcterms:modified>
</cp:coreProperties>
</file>