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311" r:id="rId2"/>
    <p:sldId id="312"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2782" autoAdjust="0"/>
  </p:normalViewPr>
  <p:slideViewPr>
    <p:cSldViewPr snapToGrid="0" snapToObjects="1">
      <p:cViewPr varScale="1">
        <p:scale>
          <a:sx n="82" d="100"/>
          <a:sy n="82" d="100"/>
        </p:scale>
        <p:origin x="248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654C5-C7AF-014B-AC5A-378BEB2E2A42}" type="datetimeFigureOut">
              <a:rPr lang="en-US" smtClean="0"/>
              <a:t>11/24/19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81F48C-B25C-4645-8B41-6D2665B6088F}" type="slidenum">
              <a:rPr lang="en-US" smtClean="0"/>
              <a:t>‹#›</a:t>
            </a:fld>
            <a:endParaRPr lang="en-US"/>
          </a:p>
        </p:txBody>
      </p:sp>
    </p:spTree>
    <p:extLst>
      <p:ext uri="{BB962C8B-B14F-4D97-AF65-F5344CB8AC3E}">
        <p14:creationId xmlns:p14="http://schemas.microsoft.com/office/powerpoint/2010/main" val="298350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81F48C-B25C-4645-8B41-6D2665B6088F}" type="slidenum">
              <a:rPr lang="en-US" smtClean="0"/>
              <a:t>1</a:t>
            </a:fld>
            <a:endParaRPr lang="en-US"/>
          </a:p>
        </p:txBody>
      </p:sp>
    </p:spTree>
    <p:extLst>
      <p:ext uri="{BB962C8B-B14F-4D97-AF65-F5344CB8AC3E}">
        <p14:creationId xmlns:p14="http://schemas.microsoft.com/office/powerpoint/2010/main" val="349841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Mvnorm</a:t>
            </a:r>
            <a:r>
              <a:rPr lang="en-US" dirty="0"/>
              <a:t>:</a:t>
            </a:r>
            <a:r>
              <a:rPr lang="en-US" baseline="0" dirty="0"/>
              <a:t> </a:t>
            </a:r>
            <a:r>
              <a:rPr lang="en-US" sz="1200" kern="1200" dirty="0">
                <a:solidFill>
                  <a:schemeClr val="tx1"/>
                </a:solidFill>
                <a:latin typeface="+mn-lt"/>
                <a:ea typeface="+mn-ea"/>
                <a:cs typeface="+mn-cs"/>
              </a:rPr>
              <a:t>Produces one or more samples from the specified multivariate normal distribution.</a:t>
            </a:r>
          </a:p>
          <a:p>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mvrnorm</a:t>
            </a:r>
            <a:r>
              <a:rPr lang="en-US" sz="1200" kern="1200" dirty="0">
                <a:solidFill>
                  <a:schemeClr val="tx1"/>
                </a:solidFill>
                <a:latin typeface="+mn-lt"/>
                <a:ea typeface="+mn-ea"/>
                <a:cs typeface="+mn-cs"/>
              </a:rPr>
              <a:t>(n = 1, mu, Sigma, </a:t>
            </a:r>
            <a:r>
              <a:rPr lang="en-US" sz="1200" kern="1200" dirty="0" err="1">
                <a:solidFill>
                  <a:schemeClr val="tx1"/>
                </a:solidFill>
                <a:latin typeface="+mn-lt"/>
                <a:ea typeface="+mn-ea"/>
                <a:cs typeface="+mn-cs"/>
              </a:rPr>
              <a:t>tol</a:t>
            </a:r>
            <a:r>
              <a:rPr lang="en-US" sz="1200" kern="1200" dirty="0">
                <a:solidFill>
                  <a:schemeClr val="tx1"/>
                </a:solidFill>
                <a:latin typeface="+mn-lt"/>
                <a:ea typeface="+mn-ea"/>
                <a:cs typeface="+mn-cs"/>
              </a:rPr>
              <a:t> = 1e-6, empirical = FALSE, EISPACK = FALSE)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Sigma: a positive-definite symmetric matrix specifying the covariance matrix of the variables.</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381F48C-B25C-4645-8B41-6D2665B6088F}" type="slidenum">
              <a:rPr lang="en-US" smtClean="0"/>
              <a:t>8</a:t>
            </a:fld>
            <a:endParaRPr lang="en-US"/>
          </a:p>
        </p:txBody>
      </p:sp>
    </p:spTree>
    <p:extLst>
      <p:ext uri="{BB962C8B-B14F-4D97-AF65-F5344CB8AC3E}">
        <p14:creationId xmlns:p14="http://schemas.microsoft.com/office/powerpoint/2010/main" val="1854064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Suppose we have </a:t>
            </a:r>
            <a:r>
              <a:rPr lang="en-US" sz="1200" kern="1200" dirty="0" err="1">
                <a:solidFill>
                  <a:schemeClr val="tx1"/>
                </a:solidFill>
                <a:latin typeface="+mn-lt"/>
                <a:ea typeface="+mn-ea"/>
                <a:cs typeface="+mn-cs"/>
              </a:rPr>
              <a:t>pp</a:t>
            </a:r>
            <a:r>
              <a:rPr lang="en-US" sz="1200" kern="1200" dirty="0">
                <a:solidFill>
                  <a:schemeClr val="tx1"/>
                </a:solidFill>
                <a:latin typeface="+mn-lt"/>
                <a:ea typeface="+mn-ea"/>
                <a:cs typeface="+mn-cs"/>
              </a:rPr>
              <a:t> features, and </a:t>
            </a:r>
            <a:r>
              <a:rPr lang="en-US" sz="1200" kern="1200" dirty="0" err="1">
                <a:solidFill>
                  <a:schemeClr val="tx1"/>
                </a:solidFill>
                <a:latin typeface="+mn-lt"/>
                <a:ea typeface="+mn-ea"/>
                <a:cs typeface="+mn-cs"/>
              </a:rPr>
              <a:t>nn</a:t>
            </a:r>
            <a:r>
              <a:rPr lang="en-US" sz="1200" kern="1200" dirty="0">
                <a:solidFill>
                  <a:schemeClr val="tx1"/>
                </a:solidFill>
                <a:latin typeface="+mn-lt"/>
                <a:ea typeface="+mn-ea"/>
                <a:cs typeface="+mn-cs"/>
              </a:rPr>
              <a:t> data points, comprising an </a:t>
            </a:r>
            <a:r>
              <a:rPr lang="en-US" sz="1200" kern="1200" dirty="0" err="1">
                <a:solidFill>
                  <a:schemeClr val="tx1"/>
                </a:solidFill>
                <a:latin typeface="+mn-lt"/>
                <a:ea typeface="+mn-ea"/>
                <a:cs typeface="+mn-cs"/>
              </a:rPr>
              <a:t>n×pn×p</a:t>
            </a:r>
            <a:r>
              <a:rPr lang="en-US" sz="1200" kern="1200" dirty="0">
                <a:solidFill>
                  <a:schemeClr val="tx1"/>
                </a:solidFill>
                <a:latin typeface="+mn-lt"/>
                <a:ea typeface="+mn-ea"/>
                <a:cs typeface="+mn-cs"/>
              </a:rPr>
              <a:t> matrix XX. Without loss of generality, we may assume that the means for each feature have been subtracted (so that the columns of X each average to 0), and that each feature has also been normalized by its measured standard deviation (so that the standard deviation of each column is 1).</a:t>
            </a:r>
          </a:p>
          <a:p>
            <a:r>
              <a:rPr lang="en-US" sz="1200" kern="1200" dirty="0">
                <a:solidFill>
                  <a:schemeClr val="tx1"/>
                </a:solidFill>
                <a:latin typeface="+mn-lt"/>
                <a:ea typeface="+mn-ea"/>
                <a:cs typeface="+mn-cs"/>
              </a:rPr>
              <a:t>We can form the correlation matrix of X as</a:t>
            </a:r>
          </a:p>
          <a:p>
            <a:r>
              <a:rPr lang="en-US" sz="1200" kern="1200" dirty="0">
                <a:solidFill>
                  <a:schemeClr val="tx1"/>
                </a:solidFill>
                <a:latin typeface="+mn-lt"/>
                <a:ea typeface="+mn-ea"/>
                <a:cs typeface="+mn-cs"/>
              </a:rPr>
              <a:t>S=1nXTXS=</a:t>
            </a:r>
          </a:p>
          <a:p>
            <a:r>
              <a:rPr lang="en-US" sz="1200" kern="1200" dirty="0">
                <a:solidFill>
                  <a:schemeClr val="tx1"/>
                </a:solidFill>
                <a:latin typeface="+mn-lt"/>
                <a:ea typeface="+mn-ea"/>
                <a:cs typeface="+mn-cs"/>
              </a:rPr>
              <a:t>1</a:t>
            </a:r>
          </a:p>
          <a:p>
            <a:r>
              <a:rPr lang="en-US" sz="1200" kern="1200" dirty="0" err="1">
                <a:solidFill>
                  <a:schemeClr val="tx1"/>
                </a:solidFill>
                <a:latin typeface="+mn-lt"/>
                <a:ea typeface="+mn-ea"/>
                <a:cs typeface="+mn-cs"/>
              </a:rPr>
              <a:t>nXTX</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and determine its orthonormal eigenvectors u→1..u→pu→</a:t>
            </a:r>
          </a:p>
          <a:p>
            <a:r>
              <a:rPr lang="en-US" sz="1200" kern="1200" dirty="0">
                <a:solidFill>
                  <a:schemeClr val="tx1"/>
                </a:solidFill>
                <a:latin typeface="+mn-lt"/>
                <a:ea typeface="+mn-ea"/>
                <a:cs typeface="+mn-cs"/>
              </a:rPr>
              <a:t>1</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u→p</a:t>
            </a:r>
            <a:r>
              <a:rPr lang="en-US" sz="1200" kern="1200" dirty="0">
                <a:solidFill>
                  <a:schemeClr val="tx1"/>
                </a:solidFill>
                <a:latin typeface="+mn-lt"/>
                <a:ea typeface="+mn-ea"/>
                <a:cs typeface="+mn-cs"/>
              </a:rPr>
              <a:t>, and corresponding positive eigenvalues d1..dpd</a:t>
            </a:r>
          </a:p>
          <a:p>
            <a:r>
              <a:rPr lang="en-US" sz="1200" kern="1200" dirty="0">
                <a:solidFill>
                  <a:schemeClr val="tx1"/>
                </a:solidFill>
                <a:latin typeface="+mn-lt"/>
                <a:ea typeface="+mn-ea"/>
                <a:cs typeface="+mn-cs"/>
              </a:rPr>
              <a:t>1</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dp</a:t>
            </a:r>
            <a:r>
              <a:rPr lang="en-US" sz="1200" kern="1200" dirty="0">
                <a:solidFill>
                  <a:schemeClr val="tx1"/>
                </a:solidFill>
                <a:latin typeface="+mn-lt"/>
                <a:ea typeface="+mn-ea"/>
                <a:cs typeface="+mn-cs"/>
              </a:rPr>
              <a:t>. These eigenvectors are referred to as "principal components".</a:t>
            </a:r>
            <a:endParaRPr lang="en-US" dirty="0"/>
          </a:p>
        </p:txBody>
      </p:sp>
      <p:sp>
        <p:nvSpPr>
          <p:cNvPr id="4" name="Slide Number Placeholder 3"/>
          <p:cNvSpPr>
            <a:spLocks noGrp="1"/>
          </p:cNvSpPr>
          <p:nvPr>
            <p:ph type="sldNum" sz="quarter" idx="10"/>
          </p:nvPr>
        </p:nvSpPr>
        <p:spPr/>
        <p:txBody>
          <a:bodyPr/>
          <a:lstStyle/>
          <a:p>
            <a:fld id="{F381F48C-B25C-4645-8B41-6D2665B6088F}" type="slidenum">
              <a:rPr lang="en-US" smtClean="0"/>
              <a:t>13</a:t>
            </a:fld>
            <a:endParaRPr lang="en-US"/>
          </a:p>
        </p:txBody>
      </p:sp>
    </p:spTree>
    <p:extLst>
      <p:ext uri="{BB962C8B-B14F-4D97-AF65-F5344CB8AC3E}">
        <p14:creationId xmlns:p14="http://schemas.microsoft.com/office/powerpoint/2010/main" val="321599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 vector points in the direction which is most like the variable represented by the vector. This is the direction which has the highest squared multiple correlation with the principal components. The length of the vector is proportional to the squared multiple correlation between the fitted values for the variable and the variable itself.</a:t>
            </a:r>
            <a:endParaRPr lang="en-US" dirty="0"/>
          </a:p>
        </p:txBody>
      </p:sp>
      <p:sp>
        <p:nvSpPr>
          <p:cNvPr id="4" name="Slide Number Placeholder 3"/>
          <p:cNvSpPr>
            <a:spLocks noGrp="1"/>
          </p:cNvSpPr>
          <p:nvPr>
            <p:ph type="sldNum" sz="quarter" idx="10"/>
          </p:nvPr>
        </p:nvSpPr>
        <p:spPr/>
        <p:txBody>
          <a:bodyPr/>
          <a:lstStyle/>
          <a:p>
            <a:fld id="{F381F48C-B25C-4645-8B41-6D2665B6088F}" type="slidenum">
              <a:rPr lang="en-US" smtClean="0"/>
              <a:t>17</a:t>
            </a:fld>
            <a:endParaRPr lang="en-US"/>
          </a:p>
        </p:txBody>
      </p:sp>
    </p:spTree>
    <p:extLst>
      <p:ext uri="{BB962C8B-B14F-4D97-AF65-F5344CB8AC3E}">
        <p14:creationId xmlns:p14="http://schemas.microsoft.com/office/powerpoint/2010/main" val="975287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Scores: </a:t>
            </a:r>
            <a:r>
              <a:rPr lang="en-US" sz="1200" kern="1200" dirty="0">
                <a:solidFill>
                  <a:schemeClr val="tx1"/>
                </a:solidFill>
                <a:latin typeface="+mn-lt"/>
                <a:ea typeface="+mn-ea"/>
                <a:cs typeface="+mn-cs"/>
              </a:rPr>
              <a:t>Type of scores to produce, if any. The default is none, "regression" gives Thompson's scores, "Bartlett" given Bartlett's weighted least-squares scores. Partial matching allows these names to be abbreviated.</a:t>
            </a:r>
            <a:endParaRPr lang="en-US" dirty="0"/>
          </a:p>
        </p:txBody>
      </p:sp>
      <p:sp>
        <p:nvSpPr>
          <p:cNvPr id="4" name="Slide Number Placeholder 3"/>
          <p:cNvSpPr>
            <a:spLocks noGrp="1"/>
          </p:cNvSpPr>
          <p:nvPr>
            <p:ph type="sldNum" sz="quarter" idx="10"/>
          </p:nvPr>
        </p:nvSpPr>
        <p:spPr/>
        <p:txBody>
          <a:bodyPr/>
          <a:lstStyle/>
          <a:p>
            <a:fld id="{F381F48C-B25C-4645-8B41-6D2665B6088F}" type="slidenum">
              <a:rPr lang="en-US" smtClean="0"/>
              <a:t>43</a:t>
            </a:fld>
            <a:endParaRPr lang="en-US"/>
          </a:p>
        </p:txBody>
      </p:sp>
    </p:spTree>
    <p:extLst>
      <p:ext uri="{BB962C8B-B14F-4D97-AF65-F5344CB8AC3E}">
        <p14:creationId xmlns:p14="http://schemas.microsoft.com/office/powerpoint/2010/main" val="2691470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PCA tries to find a set of eigenvectors of the correlation matrix, in order to find directions in the data with the largest variance. One can then reduce the dimensionality of the data set by projecting onto those eigenvectors with the largest eigenvalues. In this way one reduces the effective size of the feature space without losing too much information.</a:t>
            </a:r>
          </a:p>
          <a:p>
            <a:r>
              <a:rPr lang="en-US" sz="1200" kern="1200" dirty="0">
                <a:solidFill>
                  <a:schemeClr val="tx1"/>
                </a:solidFill>
                <a:latin typeface="+mn-lt"/>
                <a:ea typeface="+mn-ea"/>
                <a:cs typeface="+mn-cs"/>
              </a:rPr>
              <a:t>Factor Analysis begins with a different point of view; it tries to model correlations between measured variables in the data by writing them as linear combinations of some smaller set of underlying "factors". EFA does not care about intrinsic variance in a measured variable due to measurement error, and therefore only tries to model the off-diagonal elements of the correlation matrix.</a:t>
            </a:r>
            <a:endParaRPr lang="en-US" dirty="0"/>
          </a:p>
        </p:txBody>
      </p:sp>
      <p:sp>
        <p:nvSpPr>
          <p:cNvPr id="4" name="Slide Number Placeholder 3"/>
          <p:cNvSpPr>
            <a:spLocks noGrp="1"/>
          </p:cNvSpPr>
          <p:nvPr>
            <p:ph type="sldNum" sz="quarter" idx="10"/>
          </p:nvPr>
        </p:nvSpPr>
        <p:spPr/>
        <p:txBody>
          <a:bodyPr/>
          <a:lstStyle/>
          <a:p>
            <a:fld id="{F381F48C-B25C-4645-8B41-6D2665B6088F}" type="slidenum">
              <a:rPr lang="en-US" smtClean="0"/>
              <a:t>44</a:t>
            </a:fld>
            <a:endParaRPr lang="en-US"/>
          </a:p>
        </p:txBody>
      </p:sp>
    </p:spTree>
    <p:extLst>
      <p:ext uri="{BB962C8B-B14F-4D97-AF65-F5344CB8AC3E}">
        <p14:creationId xmlns:p14="http://schemas.microsoft.com/office/powerpoint/2010/main" val="2650352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077378-4A58-3F48-8BCC-AE516A88F2A1}" type="datetimeFigureOut">
              <a:rPr lang="en-US" smtClean="0"/>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AC35-ABD6-1948-BEF8-005470AF555A}" type="slidenum">
              <a:rPr lang="en-US" smtClean="0"/>
              <a:t>‹#›</a:t>
            </a:fld>
            <a:endParaRPr lang="en-US"/>
          </a:p>
        </p:txBody>
      </p:sp>
    </p:spTree>
    <p:extLst>
      <p:ext uri="{BB962C8B-B14F-4D97-AF65-F5344CB8AC3E}">
        <p14:creationId xmlns:p14="http://schemas.microsoft.com/office/powerpoint/2010/main" val="10769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077378-4A58-3F48-8BCC-AE516A88F2A1}" type="datetimeFigureOut">
              <a:rPr lang="en-US" smtClean="0"/>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AC35-ABD6-1948-BEF8-005470AF555A}" type="slidenum">
              <a:rPr lang="en-US" smtClean="0"/>
              <a:t>‹#›</a:t>
            </a:fld>
            <a:endParaRPr lang="en-US"/>
          </a:p>
        </p:txBody>
      </p:sp>
    </p:spTree>
    <p:extLst>
      <p:ext uri="{BB962C8B-B14F-4D97-AF65-F5344CB8AC3E}">
        <p14:creationId xmlns:p14="http://schemas.microsoft.com/office/powerpoint/2010/main" val="159505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077378-4A58-3F48-8BCC-AE516A88F2A1}" type="datetimeFigureOut">
              <a:rPr lang="en-US" smtClean="0"/>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AC35-ABD6-1948-BEF8-005470AF555A}" type="slidenum">
              <a:rPr lang="en-US" smtClean="0"/>
              <a:t>‹#›</a:t>
            </a:fld>
            <a:endParaRPr lang="en-US"/>
          </a:p>
        </p:txBody>
      </p:sp>
    </p:spTree>
    <p:extLst>
      <p:ext uri="{BB962C8B-B14F-4D97-AF65-F5344CB8AC3E}">
        <p14:creationId xmlns:p14="http://schemas.microsoft.com/office/powerpoint/2010/main" val="282950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077378-4A58-3F48-8BCC-AE516A88F2A1}" type="datetimeFigureOut">
              <a:rPr lang="en-US" smtClean="0"/>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AC35-ABD6-1948-BEF8-005470AF555A}" type="slidenum">
              <a:rPr lang="en-US" smtClean="0"/>
              <a:t>‹#›</a:t>
            </a:fld>
            <a:endParaRPr lang="en-US"/>
          </a:p>
        </p:txBody>
      </p:sp>
    </p:spTree>
    <p:extLst>
      <p:ext uri="{BB962C8B-B14F-4D97-AF65-F5344CB8AC3E}">
        <p14:creationId xmlns:p14="http://schemas.microsoft.com/office/powerpoint/2010/main" val="85670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77378-4A58-3F48-8BCC-AE516A88F2A1}" type="datetimeFigureOut">
              <a:rPr lang="en-US" smtClean="0"/>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AC35-ABD6-1948-BEF8-005470AF555A}" type="slidenum">
              <a:rPr lang="en-US" smtClean="0"/>
              <a:t>‹#›</a:t>
            </a:fld>
            <a:endParaRPr lang="en-US"/>
          </a:p>
        </p:txBody>
      </p:sp>
    </p:spTree>
    <p:extLst>
      <p:ext uri="{BB962C8B-B14F-4D97-AF65-F5344CB8AC3E}">
        <p14:creationId xmlns:p14="http://schemas.microsoft.com/office/powerpoint/2010/main" val="177559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077378-4A58-3F48-8BCC-AE516A88F2A1}" type="datetimeFigureOut">
              <a:rPr lang="en-US" smtClean="0"/>
              <a:t>11/24/19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2AC35-ABD6-1948-BEF8-005470AF555A}" type="slidenum">
              <a:rPr lang="en-US" smtClean="0"/>
              <a:t>‹#›</a:t>
            </a:fld>
            <a:endParaRPr lang="en-US"/>
          </a:p>
        </p:txBody>
      </p:sp>
    </p:spTree>
    <p:extLst>
      <p:ext uri="{BB962C8B-B14F-4D97-AF65-F5344CB8AC3E}">
        <p14:creationId xmlns:p14="http://schemas.microsoft.com/office/powerpoint/2010/main" val="224936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077378-4A58-3F48-8BCC-AE516A88F2A1}" type="datetimeFigureOut">
              <a:rPr lang="en-US" smtClean="0"/>
              <a:t>11/24/19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2AC35-ABD6-1948-BEF8-005470AF555A}" type="slidenum">
              <a:rPr lang="en-US" smtClean="0"/>
              <a:t>‹#›</a:t>
            </a:fld>
            <a:endParaRPr lang="en-US"/>
          </a:p>
        </p:txBody>
      </p:sp>
    </p:spTree>
    <p:extLst>
      <p:ext uri="{BB962C8B-B14F-4D97-AF65-F5344CB8AC3E}">
        <p14:creationId xmlns:p14="http://schemas.microsoft.com/office/powerpoint/2010/main" val="1359625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077378-4A58-3F48-8BCC-AE516A88F2A1}" type="datetimeFigureOut">
              <a:rPr lang="en-US" smtClean="0"/>
              <a:t>11/24/19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2AC35-ABD6-1948-BEF8-005470AF555A}" type="slidenum">
              <a:rPr lang="en-US" smtClean="0"/>
              <a:t>‹#›</a:t>
            </a:fld>
            <a:endParaRPr lang="en-US"/>
          </a:p>
        </p:txBody>
      </p:sp>
    </p:spTree>
    <p:extLst>
      <p:ext uri="{BB962C8B-B14F-4D97-AF65-F5344CB8AC3E}">
        <p14:creationId xmlns:p14="http://schemas.microsoft.com/office/powerpoint/2010/main" val="93253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77378-4A58-3F48-8BCC-AE516A88F2A1}" type="datetimeFigureOut">
              <a:rPr lang="en-US" smtClean="0"/>
              <a:t>11/24/19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2AC35-ABD6-1948-BEF8-005470AF555A}" type="slidenum">
              <a:rPr lang="en-US" smtClean="0"/>
              <a:t>‹#›</a:t>
            </a:fld>
            <a:endParaRPr lang="en-US"/>
          </a:p>
        </p:txBody>
      </p:sp>
    </p:spTree>
    <p:extLst>
      <p:ext uri="{BB962C8B-B14F-4D97-AF65-F5344CB8AC3E}">
        <p14:creationId xmlns:p14="http://schemas.microsoft.com/office/powerpoint/2010/main" val="147547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077378-4A58-3F48-8BCC-AE516A88F2A1}" type="datetimeFigureOut">
              <a:rPr lang="en-US" smtClean="0"/>
              <a:t>11/24/19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2AC35-ABD6-1948-BEF8-005470AF555A}" type="slidenum">
              <a:rPr lang="en-US" smtClean="0"/>
              <a:t>‹#›</a:t>
            </a:fld>
            <a:endParaRPr lang="en-US"/>
          </a:p>
        </p:txBody>
      </p:sp>
    </p:spTree>
    <p:extLst>
      <p:ext uri="{BB962C8B-B14F-4D97-AF65-F5344CB8AC3E}">
        <p14:creationId xmlns:p14="http://schemas.microsoft.com/office/powerpoint/2010/main" val="299724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077378-4A58-3F48-8BCC-AE516A88F2A1}" type="datetimeFigureOut">
              <a:rPr lang="en-US" smtClean="0"/>
              <a:t>11/24/19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2AC35-ABD6-1948-BEF8-005470AF555A}" type="slidenum">
              <a:rPr lang="en-US" smtClean="0"/>
              <a:t>‹#›</a:t>
            </a:fld>
            <a:endParaRPr lang="en-US"/>
          </a:p>
        </p:txBody>
      </p:sp>
    </p:spTree>
    <p:extLst>
      <p:ext uri="{BB962C8B-B14F-4D97-AF65-F5344CB8AC3E}">
        <p14:creationId xmlns:p14="http://schemas.microsoft.com/office/powerpoint/2010/main" val="373540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77378-4A58-3F48-8BCC-AE516A88F2A1}" type="datetimeFigureOut">
              <a:rPr lang="en-US" smtClean="0"/>
              <a:t>11/24/19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2AC35-ABD6-1948-BEF8-005470AF555A}" type="slidenum">
              <a:rPr lang="en-US" smtClean="0"/>
              <a:t>‹#›</a:t>
            </a:fld>
            <a:endParaRPr lang="en-US"/>
          </a:p>
        </p:txBody>
      </p:sp>
    </p:spTree>
    <p:extLst>
      <p:ext uri="{BB962C8B-B14F-4D97-AF65-F5344CB8AC3E}">
        <p14:creationId xmlns:p14="http://schemas.microsoft.com/office/powerpoint/2010/main" val="923654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n.wikipedia.org/wiki/Minimum_mean_square_err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jalt.org/test/PDF/Brown31.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en.wikiversity.org/wiki/Survey_research_and_design_in_psychology/Tutorials/Psychometrics/Exploratory_factor_analysi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 618 – </a:t>
            </a:r>
            <a:r>
              <a:rPr lang="en-US"/>
              <a:t>Week 11</a:t>
            </a:r>
            <a:endParaRPr lang="en-US" dirty="0"/>
          </a:p>
        </p:txBody>
      </p:sp>
      <p:sp>
        <p:nvSpPr>
          <p:cNvPr id="3" name="Subtitle 2"/>
          <p:cNvSpPr>
            <a:spLocks noGrp="1"/>
          </p:cNvSpPr>
          <p:nvPr>
            <p:ph type="subTitle" idx="1"/>
          </p:nvPr>
        </p:nvSpPr>
        <p:spPr>
          <a:xfrm>
            <a:off x="1371599" y="3886200"/>
            <a:ext cx="6740525" cy="1752600"/>
          </a:xfrm>
        </p:spPr>
        <p:txBody>
          <a:bodyPr>
            <a:normAutofit/>
          </a:bodyPr>
          <a:lstStyle/>
          <a:p>
            <a:r>
              <a:rPr lang="en-US" dirty="0"/>
              <a:t>Instructor: Ceren Budak</a:t>
            </a:r>
          </a:p>
          <a:p>
            <a:endParaRPr lang="en-US" dirty="0"/>
          </a:p>
          <a:p>
            <a:r>
              <a:rPr lang="en-US" sz="2000" dirty="0"/>
              <a:t>Some slides from: </a:t>
            </a:r>
            <a:r>
              <a:rPr lang="en-US" sz="2000" dirty="0" err="1"/>
              <a:t>Yuhang</a:t>
            </a:r>
            <a:r>
              <a:rPr lang="en-US" sz="2000" dirty="0"/>
              <a:t> Wang and </a:t>
            </a:r>
            <a:r>
              <a:rPr lang="en-US" sz="2000" dirty="0" err="1"/>
              <a:t>Kevyn</a:t>
            </a:r>
            <a:r>
              <a:rPr lang="en-US" sz="2000" dirty="0"/>
              <a:t> Collins-Thompson</a:t>
            </a:r>
          </a:p>
        </p:txBody>
      </p:sp>
    </p:spTree>
    <p:extLst>
      <p:ext uri="{BB962C8B-B14F-4D97-AF65-F5344CB8AC3E}">
        <p14:creationId xmlns:p14="http://schemas.microsoft.com/office/powerpoint/2010/main" val="411875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1143000"/>
          </a:xfrm>
        </p:spPr>
        <p:txBody>
          <a:bodyPr>
            <a:noAutofit/>
          </a:bodyPr>
          <a:lstStyle/>
          <a:p>
            <a:r>
              <a:rPr lang="en-US" sz="2800" dirty="0"/>
              <a:t>Basic idea: Collapse the 2-D cloud to 1 dimension, then approximate a point (</a:t>
            </a:r>
            <a:r>
              <a:rPr lang="en-US" sz="2800" i="1" dirty="0"/>
              <a:t>x</a:t>
            </a:r>
            <a:r>
              <a:rPr lang="en-US" sz="2800" i="1" baseline="-25000" dirty="0"/>
              <a:t>i</a:t>
            </a:r>
            <a:r>
              <a:rPr lang="en-US" sz="2800" dirty="0"/>
              <a:t>, </a:t>
            </a:r>
            <a:r>
              <a:rPr lang="en-US" sz="2800" i="1" dirty="0"/>
              <a:t>y</a:t>
            </a:r>
            <a:r>
              <a:rPr lang="en-US" sz="2800" i="1" baseline="-25000" dirty="0"/>
              <a:t>i</a:t>
            </a:r>
            <a:r>
              <a:rPr lang="en-US" sz="2800" dirty="0"/>
              <a:t>) by its projected position</a:t>
            </a:r>
            <a:r>
              <a:rPr lang="en-US" sz="2800" i="1" dirty="0"/>
              <a:t> d</a:t>
            </a:r>
            <a:r>
              <a:rPr lang="en-US" sz="2800" i="1" baseline="-25000" dirty="0"/>
              <a:t>i </a:t>
            </a:r>
            <a:r>
              <a:rPr lang="en-US" sz="2800" dirty="0"/>
              <a:t>onto the line.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7514" y="2187122"/>
            <a:ext cx="4138864" cy="3628344"/>
          </a:xfrm>
        </p:spPr>
      </p:pic>
      <p:cxnSp>
        <p:nvCxnSpPr>
          <p:cNvPr id="7" name="Straight Connector 6"/>
          <p:cNvCxnSpPr/>
          <p:nvPr/>
        </p:nvCxnSpPr>
        <p:spPr>
          <a:xfrm flipV="1">
            <a:off x="5213684" y="2582779"/>
            <a:ext cx="3256548" cy="285549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44842" y="5942566"/>
            <a:ext cx="2087431" cy="369332"/>
          </a:xfrm>
          <a:prstGeom prst="rect">
            <a:avLst/>
          </a:prstGeom>
          <a:noFill/>
        </p:spPr>
        <p:txBody>
          <a:bodyPr wrap="none" rtlCol="0">
            <a:spAutoFit/>
          </a:bodyPr>
          <a:lstStyle/>
          <a:p>
            <a:r>
              <a:rPr lang="en-US" dirty="0"/>
              <a:t>2-dimensional cloud</a:t>
            </a:r>
          </a:p>
        </p:txBody>
      </p:sp>
      <p:sp>
        <p:nvSpPr>
          <p:cNvPr id="11" name="TextBox 10"/>
          <p:cNvSpPr txBox="1"/>
          <p:nvPr/>
        </p:nvSpPr>
        <p:spPr>
          <a:xfrm>
            <a:off x="5391482" y="5840918"/>
            <a:ext cx="3406061" cy="646331"/>
          </a:xfrm>
          <a:prstGeom prst="rect">
            <a:avLst/>
          </a:prstGeom>
          <a:noFill/>
        </p:spPr>
        <p:txBody>
          <a:bodyPr wrap="none" rtlCol="0">
            <a:spAutoFit/>
          </a:bodyPr>
          <a:lstStyle/>
          <a:p>
            <a:r>
              <a:rPr lang="en-US" dirty="0"/>
              <a:t>A 1-dimensional approximation</a:t>
            </a:r>
          </a:p>
          <a:p>
            <a:r>
              <a:rPr lang="en-US" dirty="0"/>
              <a:t>to the cloud (using a linear model)</a:t>
            </a:r>
          </a:p>
        </p:txBody>
      </p:sp>
      <p:sp>
        <p:nvSpPr>
          <p:cNvPr id="3" name="Oval 2"/>
          <p:cNvSpPr/>
          <p:nvPr/>
        </p:nvSpPr>
        <p:spPr>
          <a:xfrm>
            <a:off x="7250545" y="2678545"/>
            <a:ext cx="147782" cy="147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176080" y="2309213"/>
            <a:ext cx="1831912" cy="369332"/>
          </a:xfrm>
          <a:prstGeom prst="rect">
            <a:avLst/>
          </a:prstGeom>
          <a:noFill/>
        </p:spPr>
        <p:txBody>
          <a:bodyPr wrap="none" rtlCol="0">
            <a:spAutoFit/>
          </a:bodyPr>
          <a:lstStyle/>
          <a:p>
            <a:r>
              <a:rPr lang="en-US" dirty="0"/>
              <a:t>Data point (x</a:t>
            </a:r>
            <a:r>
              <a:rPr lang="en-US" baseline="-25000" dirty="0"/>
              <a:t>1</a:t>
            </a:r>
            <a:r>
              <a:rPr lang="en-US" dirty="0"/>
              <a:t>, y</a:t>
            </a:r>
            <a:r>
              <a:rPr lang="en-US" baseline="-25000" dirty="0"/>
              <a:t>1</a:t>
            </a:r>
            <a:r>
              <a:rPr lang="en-US" dirty="0"/>
              <a:t>)</a:t>
            </a:r>
          </a:p>
        </p:txBody>
      </p:sp>
      <p:cxnSp>
        <p:nvCxnSpPr>
          <p:cNvPr id="9" name="Straight Connector 8"/>
          <p:cNvCxnSpPr>
            <a:stCxn id="3" idx="5"/>
          </p:cNvCxnSpPr>
          <p:nvPr/>
        </p:nvCxnSpPr>
        <p:spPr>
          <a:xfrm>
            <a:off x="7376685" y="2804685"/>
            <a:ext cx="385137" cy="4172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564429" y="4522092"/>
            <a:ext cx="147782" cy="147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782366" y="4397939"/>
            <a:ext cx="1831912" cy="369332"/>
          </a:xfrm>
          <a:prstGeom prst="rect">
            <a:avLst/>
          </a:prstGeom>
          <a:noFill/>
        </p:spPr>
        <p:txBody>
          <a:bodyPr wrap="none" rtlCol="0">
            <a:spAutoFit/>
          </a:bodyPr>
          <a:lstStyle/>
          <a:p>
            <a:r>
              <a:rPr lang="en-US" dirty="0"/>
              <a:t>Data point (x</a:t>
            </a:r>
            <a:r>
              <a:rPr lang="en-US" baseline="-25000" dirty="0"/>
              <a:t>2</a:t>
            </a:r>
            <a:r>
              <a:rPr lang="en-US" dirty="0"/>
              <a:t>, y</a:t>
            </a:r>
            <a:r>
              <a:rPr lang="en-US" baseline="-25000" dirty="0"/>
              <a:t>2</a:t>
            </a:r>
            <a:r>
              <a:rPr lang="en-US" dirty="0"/>
              <a:t>)</a:t>
            </a:r>
          </a:p>
        </p:txBody>
      </p:sp>
      <p:cxnSp>
        <p:nvCxnSpPr>
          <p:cNvPr id="15" name="Straight Connector 14"/>
          <p:cNvCxnSpPr>
            <a:endCxn id="13" idx="1"/>
          </p:cNvCxnSpPr>
          <p:nvPr/>
        </p:nvCxnSpPr>
        <p:spPr>
          <a:xfrm>
            <a:off x="6397000" y="4365611"/>
            <a:ext cx="189071" cy="17812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41480" y="3221984"/>
            <a:ext cx="877163" cy="369332"/>
          </a:xfrm>
          <a:prstGeom prst="rect">
            <a:avLst/>
          </a:prstGeom>
          <a:noFill/>
        </p:spPr>
        <p:txBody>
          <a:bodyPr wrap="none" rtlCol="0">
            <a:spAutoFit/>
          </a:bodyPr>
          <a:lstStyle/>
          <a:p>
            <a:r>
              <a:rPr lang="en-US" i="1" dirty="0"/>
              <a:t>d</a:t>
            </a:r>
            <a:r>
              <a:rPr lang="en-US" baseline="-25000" dirty="0"/>
              <a:t>1 </a:t>
            </a:r>
            <a:r>
              <a:rPr lang="en-US" i="1" dirty="0"/>
              <a:t>= 2.3</a:t>
            </a:r>
            <a:endParaRPr lang="en-US" baseline="-25000" dirty="0"/>
          </a:p>
        </p:txBody>
      </p:sp>
      <p:sp>
        <p:nvSpPr>
          <p:cNvPr id="18" name="TextBox 17"/>
          <p:cNvSpPr txBox="1"/>
          <p:nvPr/>
        </p:nvSpPr>
        <p:spPr>
          <a:xfrm>
            <a:off x="5524178" y="4034565"/>
            <a:ext cx="947695" cy="369332"/>
          </a:xfrm>
          <a:prstGeom prst="rect">
            <a:avLst/>
          </a:prstGeom>
          <a:noFill/>
        </p:spPr>
        <p:txBody>
          <a:bodyPr wrap="none" rtlCol="0">
            <a:spAutoFit/>
          </a:bodyPr>
          <a:lstStyle/>
          <a:p>
            <a:r>
              <a:rPr lang="en-US" i="1" dirty="0"/>
              <a:t>d</a:t>
            </a:r>
            <a:r>
              <a:rPr lang="en-US" baseline="-25000" dirty="0"/>
              <a:t>2 </a:t>
            </a:r>
            <a:r>
              <a:rPr lang="en-US" i="1" dirty="0"/>
              <a:t>= -1.2</a:t>
            </a:r>
            <a:endParaRPr lang="en-US" baseline="-25000" dirty="0"/>
          </a:p>
        </p:txBody>
      </p:sp>
      <p:sp>
        <p:nvSpPr>
          <p:cNvPr id="19" name="Oval 18"/>
          <p:cNvSpPr/>
          <p:nvPr/>
        </p:nvSpPr>
        <p:spPr>
          <a:xfrm>
            <a:off x="6870911" y="3836736"/>
            <a:ext cx="147782" cy="14778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093564" y="3454242"/>
            <a:ext cx="1156981" cy="369332"/>
          </a:xfrm>
          <a:prstGeom prst="rect">
            <a:avLst/>
          </a:prstGeom>
        </p:spPr>
        <p:txBody>
          <a:bodyPr wrap="square">
            <a:spAutoFit/>
          </a:bodyPr>
          <a:lstStyle/>
          <a:p>
            <a:r>
              <a:rPr lang="en-US" i="1" dirty="0" err="1"/>
              <a:t>d</a:t>
            </a:r>
            <a:r>
              <a:rPr lang="en-US" baseline="-25000" dirty="0" err="1"/>
              <a:t>Mean</a:t>
            </a:r>
            <a:r>
              <a:rPr lang="en-US" baseline="-25000" dirty="0"/>
              <a:t> </a:t>
            </a:r>
            <a:r>
              <a:rPr lang="en-US" i="1" dirty="0"/>
              <a:t>= 0</a:t>
            </a:r>
            <a:endParaRPr lang="en-US" baseline="-25000" dirty="0"/>
          </a:p>
        </p:txBody>
      </p:sp>
      <p:pic>
        <p:nvPicPr>
          <p:cNvPr id="8" name="Picture 7"/>
          <p:cNvPicPr>
            <a:picLocks noChangeAspect="1"/>
          </p:cNvPicPr>
          <p:nvPr/>
        </p:nvPicPr>
        <p:blipFill>
          <a:blip r:embed="rId3"/>
          <a:stretch>
            <a:fillRect/>
          </a:stretch>
        </p:blipFill>
        <p:spPr>
          <a:xfrm>
            <a:off x="304800" y="2219716"/>
            <a:ext cx="4419600" cy="3647684"/>
          </a:xfrm>
          <a:prstGeom prst="rect">
            <a:avLst/>
          </a:prstGeom>
        </p:spPr>
      </p:pic>
    </p:spTree>
    <p:extLst>
      <p:ext uri="{BB962C8B-B14F-4D97-AF65-F5344CB8AC3E}">
        <p14:creationId xmlns:p14="http://schemas.microsoft.com/office/powerpoint/2010/main" val="70212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1000" y="1739900"/>
            <a:ext cx="4908629" cy="4051300"/>
          </a:xfrm>
          <a:prstGeom prst="rect">
            <a:avLst/>
          </a:prstGeom>
        </p:spPr>
      </p:pic>
      <p:sp>
        <p:nvSpPr>
          <p:cNvPr id="2" name="Title 1"/>
          <p:cNvSpPr>
            <a:spLocks noGrp="1"/>
          </p:cNvSpPr>
          <p:nvPr>
            <p:ph type="title"/>
          </p:nvPr>
        </p:nvSpPr>
        <p:spPr>
          <a:xfrm>
            <a:off x="628650" y="152400"/>
            <a:ext cx="8219786" cy="1325563"/>
          </a:xfrm>
        </p:spPr>
        <p:txBody>
          <a:bodyPr>
            <a:normAutofit fontScale="90000"/>
          </a:bodyPr>
          <a:lstStyle/>
          <a:p>
            <a:r>
              <a:rPr lang="en-US" dirty="0"/>
              <a:t>But how do we pick the 'best' linear approximation?  This is what PCA does!</a:t>
            </a:r>
          </a:p>
        </p:txBody>
      </p:sp>
      <p:cxnSp>
        <p:nvCxnSpPr>
          <p:cNvPr id="6" name="Straight Connector 5"/>
          <p:cNvCxnSpPr/>
          <p:nvPr/>
        </p:nvCxnSpPr>
        <p:spPr>
          <a:xfrm flipV="1">
            <a:off x="609600" y="2133600"/>
            <a:ext cx="4419600" cy="342900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http://www.cerebralmastication.com/wp-content/uploads/2010/09/pca-280x300.png"/>
          <p:cNvPicPr>
            <a:picLocks noChangeAspect="1" noChangeArrowheads="1"/>
          </p:cNvPicPr>
          <p:nvPr/>
        </p:nvPicPr>
        <p:blipFill rotWithShape="1">
          <a:blip r:embed="rId3">
            <a:extLst>
              <a:ext uri="{28A0092B-C50C-407E-A947-70E740481C1C}">
                <a14:useLocalDpi xmlns:a14="http://schemas.microsoft.com/office/drawing/2010/main" val="0"/>
              </a:ext>
            </a:extLst>
          </a:blip>
          <a:srcRect t="12810" r="3271" b="5386"/>
          <a:stretch/>
        </p:blipFill>
        <p:spPr bwMode="auto">
          <a:xfrm>
            <a:off x="5681914" y="2507170"/>
            <a:ext cx="2579770" cy="233754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5205743" y="4973887"/>
            <a:ext cx="3384725" cy="923330"/>
          </a:xfrm>
          <a:prstGeom prst="rect">
            <a:avLst/>
          </a:prstGeom>
          <a:noFill/>
        </p:spPr>
        <p:txBody>
          <a:bodyPr wrap="square" rtlCol="0">
            <a:spAutoFit/>
          </a:bodyPr>
          <a:lstStyle/>
          <a:p>
            <a:r>
              <a:rPr lang="en-US" dirty="0"/>
              <a:t>PCA finds the unique model line that minimizes error orthogonal (perpendicular) to the model line.</a:t>
            </a:r>
          </a:p>
        </p:txBody>
      </p:sp>
      <p:sp>
        <p:nvSpPr>
          <p:cNvPr id="8" name="TextBox 7"/>
          <p:cNvSpPr txBox="1"/>
          <p:nvPr/>
        </p:nvSpPr>
        <p:spPr>
          <a:xfrm>
            <a:off x="1331495" y="6306134"/>
            <a:ext cx="6074099" cy="215444"/>
          </a:xfrm>
          <a:prstGeom prst="rect">
            <a:avLst/>
          </a:prstGeom>
          <a:noFill/>
        </p:spPr>
        <p:txBody>
          <a:bodyPr wrap="none" rtlCol="0">
            <a:spAutoFit/>
          </a:bodyPr>
          <a:lstStyle/>
          <a:p>
            <a:r>
              <a:rPr lang="en-US" sz="800" dirty="0"/>
              <a:t>Source: http://www.cerebralmastication.com/2010/09/principal-component-analysis-pca-vs-ordinary-least-squares-ols-a-visual-explination/</a:t>
            </a:r>
          </a:p>
        </p:txBody>
      </p:sp>
      <p:sp>
        <p:nvSpPr>
          <p:cNvPr id="11" name="TextBox 10"/>
          <p:cNvSpPr txBox="1"/>
          <p:nvPr/>
        </p:nvSpPr>
        <p:spPr>
          <a:xfrm>
            <a:off x="4011872" y="3440668"/>
            <a:ext cx="1152623" cy="646331"/>
          </a:xfrm>
          <a:prstGeom prst="rect">
            <a:avLst/>
          </a:prstGeom>
          <a:noFill/>
        </p:spPr>
        <p:txBody>
          <a:bodyPr wrap="none" rtlCol="0">
            <a:spAutoFit/>
          </a:bodyPr>
          <a:lstStyle/>
          <a:p>
            <a:r>
              <a:rPr lang="en-US" dirty="0"/>
              <a:t>High total </a:t>
            </a:r>
          </a:p>
          <a:p>
            <a:r>
              <a:rPr lang="en-US" dirty="0"/>
              <a:t>error</a:t>
            </a:r>
          </a:p>
        </p:txBody>
      </p:sp>
      <p:sp>
        <p:nvSpPr>
          <p:cNvPr id="13" name="TextBox 12"/>
          <p:cNvSpPr txBox="1"/>
          <p:nvPr/>
        </p:nvSpPr>
        <p:spPr>
          <a:xfrm>
            <a:off x="2797577" y="1787668"/>
            <a:ext cx="2113912" cy="646331"/>
          </a:xfrm>
          <a:prstGeom prst="rect">
            <a:avLst/>
          </a:prstGeom>
          <a:noFill/>
        </p:spPr>
        <p:txBody>
          <a:bodyPr wrap="none" rtlCol="0">
            <a:spAutoFit/>
          </a:bodyPr>
          <a:lstStyle/>
          <a:p>
            <a:pPr algn="ctr"/>
            <a:r>
              <a:rPr lang="en-US" dirty="0"/>
              <a:t>Minimum total error</a:t>
            </a:r>
          </a:p>
          <a:p>
            <a:pPr algn="ctr"/>
            <a:r>
              <a:rPr lang="en-US" dirty="0"/>
              <a:t>(PCA)</a:t>
            </a:r>
          </a:p>
        </p:txBody>
      </p:sp>
      <p:sp>
        <p:nvSpPr>
          <p:cNvPr id="12" name="Left Arrow 11"/>
          <p:cNvSpPr/>
          <p:nvPr/>
        </p:nvSpPr>
        <p:spPr>
          <a:xfrm rot="1095679">
            <a:off x="2011779" y="4215256"/>
            <a:ext cx="2917503" cy="14819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vector describing this line is called the </a:t>
            </a:r>
            <a:r>
              <a:rPr lang="en-US" sz="1200" u="sng" dirty="0"/>
              <a:t>first principal component.</a:t>
            </a:r>
            <a:r>
              <a:rPr lang="en-US" sz="1200" dirty="0"/>
              <a:t>  It explains most of the variation in the data.</a:t>
            </a:r>
            <a:endParaRPr lang="en-US" sz="1200" u="sng" dirty="0"/>
          </a:p>
        </p:txBody>
      </p:sp>
      <p:cxnSp>
        <p:nvCxnSpPr>
          <p:cNvPr id="9" name="Straight Connector 8"/>
          <p:cNvCxnSpPr/>
          <p:nvPr/>
        </p:nvCxnSpPr>
        <p:spPr>
          <a:xfrm flipV="1">
            <a:off x="526473" y="3177309"/>
            <a:ext cx="4498109" cy="12653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03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81000" y="1600200"/>
            <a:ext cx="4953000" cy="4087922"/>
          </a:xfrm>
          <a:prstGeom prst="rect">
            <a:avLst/>
          </a:prstGeom>
        </p:spPr>
      </p:pic>
      <p:sp>
        <p:nvSpPr>
          <p:cNvPr id="2" name="Title 1"/>
          <p:cNvSpPr>
            <a:spLocks noGrp="1"/>
          </p:cNvSpPr>
          <p:nvPr>
            <p:ph type="title"/>
          </p:nvPr>
        </p:nvSpPr>
        <p:spPr/>
        <p:txBody>
          <a:bodyPr>
            <a:normAutofit fontScale="90000"/>
          </a:bodyPr>
          <a:lstStyle/>
          <a:p>
            <a:r>
              <a:rPr lang="en-US" sz="2400" dirty="0"/>
              <a:t>We can repeat this process to improve the approximation.</a:t>
            </a:r>
            <a:br>
              <a:rPr lang="en-US" sz="2400" dirty="0"/>
            </a:br>
            <a:r>
              <a:rPr lang="en-US" sz="2400" dirty="0"/>
              <a:t>In what direction is the next highest variance in the data?</a:t>
            </a:r>
            <a:br>
              <a:rPr lang="en-US" sz="2400" dirty="0"/>
            </a:br>
            <a:r>
              <a:rPr lang="en-US" sz="2400" dirty="0"/>
              <a:t>This will give us the second principal component.</a:t>
            </a:r>
          </a:p>
        </p:txBody>
      </p:sp>
      <p:cxnSp>
        <p:nvCxnSpPr>
          <p:cNvPr id="6" name="Straight Connector 5"/>
          <p:cNvCxnSpPr/>
          <p:nvPr/>
        </p:nvCxnSpPr>
        <p:spPr>
          <a:xfrm flipV="1">
            <a:off x="533400" y="1981200"/>
            <a:ext cx="4495800" cy="3581401"/>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http://www.cerebralmastication.com/wp-content/uploads/2010/09/pca-280x300.png"/>
          <p:cNvPicPr>
            <a:picLocks noChangeAspect="1" noChangeArrowheads="1"/>
          </p:cNvPicPr>
          <p:nvPr/>
        </p:nvPicPr>
        <p:blipFill rotWithShape="1">
          <a:blip r:embed="rId3">
            <a:extLst>
              <a:ext uri="{28A0092B-C50C-407E-A947-70E740481C1C}">
                <a14:useLocalDpi xmlns:a14="http://schemas.microsoft.com/office/drawing/2010/main" val="0"/>
              </a:ext>
            </a:extLst>
          </a:blip>
          <a:srcRect t="12810" r="3271" b="5386"/>
          <a:stretch/>
        </p:blipFill>
        <p:spPr bwMode="auto">
          <a:xfrm>
            <a:off x="5681914" y="2507170"/>
            <a:ext cx="2579770" cy="233754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354787" y="5854500"/>
            <a:ext cx="8434425" cy="369332"/>
          </a:xfrm>
          <a:prstGeom prst="rect">
            <a:avLst/>
          </a:prstGeom>
          <a:noFill/>
        </p:spPr>
        <p:txBody>
          <a:bodyPr wrap="none" rtlCol="0">
            <a:spAutoFit/>
          </a:bodyPr>
          <a:lstStyle/>
          <a:p>
            <a:r>
              <a:rPr lang="en-US" dirty="0"/>
              <a:t>The principal component vectors have an origin that is the mean (centroid) of the cloud </a:t>
            </a:r>
          </a:p>
        </p:txBody>
      </p:sp>
      <p:sp>
        <p:nvSpPr>
          <p:cNvPr id="8" name="TextBox 7"/>
          <p:cNvSpPr txBox="1"/>
          <p:nvPr/>
        </p:nvSpPr>
        <p:spPr>
          <a:xfrm>
            <a:off x="1331495" y="6306134"/>
            <a:ext cx="6074099" cy="215444"/>
          </a:xfrm>
          <a:prstGeom prst="rect">
            <a:avLst/>
          </a:prstGeom>
          <a:noFill/>
        </p:spPr>
        <p:txBody>
          <a:bodyPr wrap="none" rtlCol="0">
            <a:spAutoFit/>
          </a:bodyPr>
          <a:lstStyle/>
          <a:p>
            <a:r>
              <a:rPr lang="en-US" sz="800" dirty="0"/>
              <a:t>Source: http://www.cerebralmastication.com/2010/09/principal-component-analysis-pca-vs-ordinary-least-squares-ols-a-visual-explination/</a:t>
            </a:r>
          </a:p>
        </p:txBody>
      </p:sp>
      <p:cxnSp>
        <p:nvCxnSpPr>
          <p:cNvPr id="9" name="Straight Connector 8"/>
          <p:cNvCxnSpPr/>
          <p:nvPr/>
        </p:nvCxnSpPr>
        <p:spPr>
          <a:xfrm flipH="1" flipV="1">
            <a:off x="2662990" y="3384886"/>
            <a:ext cx="461210" cy="57751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rot="19102927">
            <a:off x="3077645" y="2743643"/>
            <a:ext cx="2581797" cy="369332"/>
          </a:xfrm>
          <a:prstGeom prst="rect">
            <a:avLst/>
          </a:prstGeom>
          <a:noFill/>
        </p:spPr>
        <p:txBody>
          <a:bodyPr wrap="none" rtlCol="0">
            <a:spAutoFit/>
          </a:bodyPr>
          <a:lstStyle/>
          <a:p>
            <a:r>
              <a:rPr lang="en-US" dirty="0"/>
              <a:t>First principal component</a:t>
            </a:r>
          </a:p>
        </p:txBody>
      </p:sp>
      <p:sp>
        <p:nvSpPr>
          <p:cNvPr id="11" name="TextBox 10"/>
          <p:cNvSpPr txBox="1"/>
          <p:nvPr/>
        </p:nvSpPr>
        <p:spPr>
          <a:xfrm rot="2920820">
            <a:off x="763539" y="2946140"/>
            <a:ext cx="2865336" cy="369332"/>
          </a:xfrm>
          <a:prstGeom prst="rect">
            <a:avLst/>
          </a:prstGeom>
          <a:noFill/>
        </p:spPr>
        <p:txBody>
          <a:bodyPr wrap="none" rtlCol="0">
            <a:spAutoFit/>
          </a:bodyPr>
          <a:lstStyle/>
          <a:p>
            <a:r>
              <a:rPr lang="en-US" dirty="0"/>
              <a:t>Second principal component</a:t>
            </a:r>
          </a:p>
        </p:txBody>
      </p:sp>
      <p:sp>
        <p:nvSpPr>
          <p:cNvPr id="10" name="TextBox 9"/>
          <p:cNvSpPr txBox="1"/>
          <p:nvPr/>
        </p:nvSpPr>
        <p:spPr>
          <a:xfrm>
            <a:off x="3346649" y="4293761"/>
            <a:ext cx="5144422" cy="1200329"/>
          </a:xfrm>
          <a:prstGeom prst="rect">
            <a:avLst/>
          </a:prstGeom>
          <a:solidFill>
            <a:schemeClr val="bg1"/>
          </a:solidFill>
          <a:ln w="38100">
            <a:solidFill>
              <a:schemeClr val="tx1"/>
            </a:solidFill>
          </a:ln>
        </p:spPr>
        <p:txBody>
          <a:bodyPr wrap="none" rtlCol="0">
            <a:spAutoFit/>
          </a:bodyPr>
          <a:lstStyle/>
          <a:p>
            <a:r>
              <a:rPr lang="en-US" dirty="0"/>
              <a:t>The second principal component (yellow) </a:t>
            </a:r>
          </a:p>
          <a:p>
            <a:r>
              <a:rPr lang="en-US" dirty="0"/>
              <a:t>captures the next highest direction of variance.</a:t>
            </a:r>
          </a:p>
          <a:p>
            <a:r>
              <a:rPr lang="en-US" dirty="0"/>
              <a:t>PCA attempts to find the next PC that is uncorrelated</a:t>
            </a:r>
            <a:br>
              <a:rPr lang="en-US" dirty="0"/>
            </a:br>
            <a:r>
              <a:rPr lang="en-US"/>
              <a:t>with previous PCs.</a:t>
            </a:r>
            <a:endParaRPr lang="en-US" dirty="0"/>
          </a:p>
        </p:txBody>
      </p:sp>
    </p:spTree>
    <p:extLst>
      <p:ext uri="{BB962C8B-B14F-4D97-AF65-F5344CB8AC3E}">
        <p14:creationId xmlns:p14="http://schemas.microsoft.com/office/powerpoint/2010/main" val="337428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apply PCA to our toy dataset: The R function is </a:t>
            </a:r>
            <a:r>
              <a:rPr lang="en-US" b="1" dirty="0" err="1"/>
              <a:t>prcomp</a:t>
            </a:r>
            <a:endParaRPr lang="en-US" b="1" dirty="0"/>
          </a:p>
        </p:txBody>
      </p:sp>
      <p:sp>
        <p:nvSpPr>
          <p:cNvPr id="3" name="Content Placeholder 2"/>
          <p:cNvSpPr>
            <a:spLocks noGrp="1"/>
          </p:cNvSpPr>
          <p:nvPr>
            <p:ph idx="1"/>
          </p:nvPr>
        </p:nvSpPr>
        <p:spPr>
          <a:xfrm>
            <a:off x="457200" y="1600200"/>
            <a:ext cx="8229600" cy="4114387"/>
          </a:xfrm>
        </p:spPr>
        <p:txBody>
          <a:bodyPr>
            <a:normAutofit fontScale="85000" lnSpcReduction="10000"/>
          </a:bodyPr>
          <a:lstStyle/>
          <a:p>
            <a:pPr marL="0" indent="0">
              <a:buNone/>
            </a:pPr>
            <a:r>
              <a:rPr lang="en-US" dirty="0">
                <a:latin typeface="Courier New" panose="02070309020205020404" pitchFamily="49" charset="0"/>
                <a:cs typeface="Courier New" panose="02070309020205020404" pitchFamily="49" charset="0"/>
              </a:rPr>
              <a:t>&gt; toy.pr = </a:t>
            </a:r>
            <a:r>
              <a:rPr lang="en-US" dirty="0" err="1">
                <a:latin typeface="Courier New" panose="02070309020205020404" pitchFamily="49" charset="0"/>
                <a:cs typeface="Courier New" panose="02070309020205020404" pitchFamily="49" charset="0"/>
              </a:rPr>
              <a:t>prcomp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toy.df,scale</a:t>
            </a:r>
            <a:r>
              <a:rPr lang="en-US" dirty="0">
                <a:latin typeface="Courier New" panose="02070309020205020404" pitchFamily="49" charset="0"/>
                <a:cs typeface="Courier New" panose="02070309020205020404" pitchFamily="49" charset="0"/>
              </a:rPr>
              <a:t>=TRUE)</a:t>
            </a:r>
          </a:p>
          <a:p>
            <a:pPr marL="0" indent="0">
              <a:buNone/>
            </a:pPr>
            <a:r>
              <a:rPr lang="en-US" dirty="0">
                <a:latin typeface="Courier New" panose="02070309020205020404" pitchFamily="49" charset="0"/>
                <a:cs typeface="Courier New" panose="02070309020205020404" pitchFamily="49" charset="0"/>
              </a:rPr>
              <a:t>&gt; toy.pr</a:t>
            </a:r>
          </a:p>
          <a:p>
            <a:pPr marL="0" indent="0">
              <a:buNone/>
            </a:pPr>
            <a:r>
              <a:rPr lang="en-US" dirty="0">
                <a:latin typeface="Courier New" panose="02070309020205020404" pitchFamily="49" charset="0"/>
                <a:cs typeface="Courier New" panose="02070309020205020404" pitchFamily="49" charset="0"/>
              </a:rPr>
              <a:t>Standard deviations:</a:t>
            </a:r>
          </a:p>
          <a:p>
            <a:pPr marL="0" indent="0">
              <a:buNone/>
            </a:pPr>
            <a:r>
              <a:rPr lang="en-US" dirty="0">
                <a:latin typeface="Courier New" panose="02070309020205020404" pitchFamily="49" charset="0"/>
                <a:cs typeface="Courier New" panose="02070309020205020404" pitchFamily="49" charset="0"/>
              </a:rPr>
              <a:t>[1] 1.3823240 0.2986307</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Rotation:</a:t>
            </a:r>
          </a:p>
          <a:p>
            <a:pPr marL="0" indent="0">
              <a:buNone/>
            </a:pPr>
            <a:r>
              <a:rPr lang="en-US" dirty="0">
                <a:latin typeface="Courier New" panose="02070309020205020404" pitchFamily="49" charset="0"/>
                <a:cs typeface="Courier New" panose="02070309020205020404" pitchFamily="49" charset="0"/>
              </a:rPr>
              <a:t>         PC1        PC2</a:t>
            </a:r>
          </a:p>
          <a:p>
            <a:pPr marL="0" indent="0">
              <a:buNone/>
            </a:pPr>
            <a:r>
              <a:rPr lang="en-US" dirty="0">
                <a:latin typeface="Courier New" panose="02070309020205020404" pitchFamily="49" charset="0"/>
                <a:cs typeface="Courier New" panose="02070309020205020404" pitchFamily="49" charset="0"/>
              </a:rPr>
              <a:t>x 0.7071068  0.7071068</a:t>
            </a:r>
          </a:p>
          <a:p>
            <a:pPr marL="0" indent="0">
              <a:buNone/>
            </a:pPr>
            <a:r>
              <a:rPr lang="en-US" dirty="0">
                <a:latin typeface="Courier New" panose="02070309020205020404" pitchFamily="49" charset="0"/>
                <a:cs typeface="Courier New" panose="02070309020205020404" pitchFamily="49" charset="0"/>
              </a:rPr>
              <a:t>y 0.7071068 -0.7071068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1" y="3542503"/>
            <a:ext cx="3005138" cy="2634460"/>
          </a:xfrm>
          <a:prstGeom prst="rect">
            <a:avLst/>
          </a:prstGeom>
        </p:spPr>
      </p:pic>
      <p:cxnSp>
        <p:nvCxnSpPr>
          <p:cNvPr id="5" name="Straight Arrow Connector 4"/>
          <p:cNvCxnSpPr/>
          <p:nvPr/>
        </p:nvCxnSpPr>
        <p:spPr>
          <a:xfrm flipV="1">
            <a:off x="7158182" y="4572000"/>
            <a:ext cx="309418" cy="24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158182" y="4821382"/>
            <a:ext cx="212434" cy="263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67600" y="4343400"/>
            <a:ext cx="543739" cy="369332"/>
          </a:xfrm>
          <a:prstGeom prst="rect">
            <a:avLst/>
          </a:prstGeom>
          <a:noFill/>
        </p:spPr>
        <p:txBody>
          <a:bodyPr wrap="none" rtlCol="0">
            <a:spAutoFit/>
          </a:bodyPr>
          <a:lstStyle/>
          <a:p>
            <a:r>
              <a:rPr lang="en-US" dirty="0"/>
              <a:t>PC1</a:t>
            </a:r>
          </a:p>
        </p:txBody>
      </p:sp>
      <p:sp>
        <p:nvSpPr>
          <p:cNvPr id="12" name="TextBox 11"/>
          <p:cNvSpPr txBox="1"/>
          <p:nvPr/>
        </p:nvSpPr>
        <p:spPr>
          <a:xfrm>
            <a:off x="7315921" y="5002779"/>
            <a:ext cx="543739" cy="369332"/>
          </a:xfrm>
          <a:prstGeom prst="rect">
            <a:avLst/>
          </a:prstGeom>
          <a:noFill/>
        </p:spPr>
        <p:txBody>
          <a:bodyPr wrap="none" rtlCol="0">
            <a:spAutoFit/>
          </a:bodyPr>
          <a:lstStyle/>
          <a:p>
            <a:r>
              <a:rPr lang="en-US" dirty="0"/>
              <a:t>PC2</a:t>
            </a:r>
          </a:p>
        </p:txBody>
      </p:sp>
      <p:sp>
        <p:nvSpPr>
          <p:cNvPr id="13" name="Rectangle 12"/>
          <p:cNvSpPr/>
          <p:nvPr/>
        </p:nvSpPr>
        <p:spPr>
          <a:xfrm>
            <a:off x="878633" y="4822751"/>
            <a:ext cx="2075873" cy="988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36034" y="4822751"/>
            <a:ext cx="2225964" cy="988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43000" y="6300756"/>
            <a:ext cx="4787561" cy="553998"/>
          </a:xfrm>
          <a:prstGeom prst="rect">
            <a:avLst/>
          </a:prstGeom>
          <a:noFill/>
        </p:spPr>
        <p:txBody>
          <a:bodyPr wrap="square" rtlCol="0">
            <a:spAutoFit/>
          </a:bodyPr>
          <a:lstStyle/>
          <a:p>
            <a:r>
              <a:rPr lang="en-US" sz="1000" dirty="0"/>
              <a:t>* Another R function </a:t>
            </a:r>
            <a:r>
              <a:rPr lang="en-US" sz="1000" dirty="0" err="1"/>
              <a:t>princomp</a:t>
            </a:r>
            <a:r>
              <a:rPr lang="en-US" sz="1000" dirty="0"/>
              <a:t>() does PCA using a different internal method.</a:t>
            </a:r>
          </a:p>
          <a:p>
            <a:r>
              <a:rPr lang="en-US" sz="1000" dirty="0"/>
              <a:t>Also, </a:t>
            </a:r>
            <a:r>
              <a:rPr lang="en-US" sz="1000" dirty="0" err="1"/>
              <a:t>prcomp</a:t>
            </a:r>
            <a:r>
              <a:rPr lang="en-US" sz="1000" dirty="0"/>
              <a:t>() can handle when # variables &gt; # of observations, </a:t>
            </a:r>
            <a:r>
              <a:rPr lang="en-US" sz="1000" dirty="0" err="1"/>
              <a:t>princomp</a:t>
            </a:r>
            <a:r>
              <a:rPr lang="en-US" sz="1000" dirty="0"/>
              <a:t> can't. </a:t>
            </a:r>
          </a:p>
          <a:p>
            <a:r>
              <a:rPr lang="en-US" sz="1000" dirty="0"/>
              <a:t>So there's no advantage to using </a:t>
            </a:r>
            <a:r>
              <a:rPr lang="en-US" sz="1000" dirty="0" err="1"/>
              <a:t>princomp</a:t>
            </a:r>
            <a:r>
              <a:rPr lang="en-US" sz="1000" dirty="0"/>
              <a:t>().</a:t>
            </a:r>
          </a:p>
        </p:txBody>
      </p:sp>
    </p:spTree>
    <p:extLst>
      <p:ext uri="{BB962C8B-B14F-4D97-AF65-F5344CB8AC3E}">
        <p14:creationId xmlns:p14="http://schemas.microsoft.com/office/powerpoint/2010/main" val="397631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a:t>Scaling is important for PCA</a:t>
            </a:r>
          </a:p>
        </p:txBody>
      </p:sp>
      <p:sp>
        <p:nvSpPr>
          <p:cNvPr id="3" name="Content Placeholder 2"/>
          <p:cNvSpPr>
            <a:spLocks noGrp="1"/>
          </p:cNvSpPr>
          <p:nvPr>
            <p:ph idx="1"/>
          </p:nvPr>
        </p:nvSpPr>
        <p:spPr>
          <a:xfrm>
            <a:off x="279331" y="1426472"/>
            <a:ext cx="8651326" cy="4953000"/>
          </a:xfrm>
        </p:spPr>
        <p:txBody>
          <a:bodyPr>
            <a:normAutofit fontScale="70000" lnSpcReduction="20000"/>
          </a:bodyPr>
          <a:lstStyle/>
          <a:p>
            <a:r>
              <a:rPr lang="en-US" dirty="0"/>
              <a:t>Like k-means clustering, PCA is sensitive to the scaling of the variables.  Scaling = TRUE invokes </a:t>
            </a:r>
            <a:r>
              <a:rPr lang="en-US" dirty="0" err="1"/>
              <a:t>prcomp</a:t>
            </a:r>
            <a:r>
              <a:rPr lang="en-US" dirty="0"/>
              <a:t> scaling.</a:t>
            </a:r>
          </a:p>
          <a:p>
            <a:r>
              <a:rPr lang="en-US" dirty="0"/>
              <a:t>Variables in different units </a:t>
            </a:r>
            <a:r>
              <a:rPr lang="en-US" i="1" dirty="0"/>
              <a:t>must </a:t>
            </a:r>
            <a:r>
              <a:rPr lang="en-US" dirty="0"/>
              <a:t> be scaled (e.g. temperature </a:t>
            </a:r>
            <a:r>
              <a:rPr lang="en-US" dirty="0" err="1"/>
              <a:t>vs</a:t>
            </a:r>
            <a:r>
              <a:rPr lang="en-US" dirty="0"/>
              <a:t> mass).</a:t>
            </a:r>
          </a:p>
          <a:p>
            <a:r>
              <a:rPr lang="en-US" dirty="0"/>
              <a:t>Variables in the same units but having wildly different variances </a:t>
            </a:r>
            <a:r>
              <a:rPr lang="en-US" i="1" dirty="0"/>
              <a:t>should </a:t>
            </a:r>
            <a:r>
              <a:rPr lang="en-US" dirty="0"/>
              <a:t> be scaled.</a:t>
            </a:r>
          </a:p>
          <a:p>
            <a:pPr marL="0" indent="0">
              <a:buNone/>
            </a:pPr>
            <a:r>
              <a:rPr lang="en-US" dirty="0"/>
              <a:t>Two typical pre-processing steps for PCA:</a:t>
            </a:r>
          </a:p>
          <a:p>
            <a:pPr marL="0" indent="0">
              <a:buNone/>
            </a:pPr>
            <a:r>
              <a:rPr lang="en-US" dirty="0"/>
              <a:t>1. Mean subtraction (a.k.a. "mean centering")      (Default: center = TRUE)</a:t>
            </a:r>
          </a:p>
          <a:p>
            <a:pPr lvl="1"/>
            <a:r>
              <a:rPr lang="en-US" dirty="0"/>
              <a:t>Needed before performing PCA to ensure that the first principal component describes the direction of maximum variance. If mean subtraction is not performed, the first principal component might instead correspond more or less to the mean of the data. A mean of zero is needed for finding a basis that minimizes the </a:t>
            </a:r>
            <a:r>
              <a:rPr lang="en-US" dirty="0">
                <a:hlinkClick r:id="rId2" tooltip="Minimum mean square error"/>
              </a:rPr>
              <a:t>mean square error</a:t>
            </a:r>
            <a:r>
              <a:rPr lang="en-US" dirty="0"/>
              <a:t> of the approximation of the data.</a:t>
            </a:r>
          </a:p>
          <a:p>
            <a:pPr marL="514350" indent="-514350">
              <a:buAutoNum type="arabicPeriod" startAt="2"/>
            </a:pPr>
            <a:r>
              <a:rPr lang="en-US" dirty="0"/>
              <a:t>Variable scaling   (Default: scale = FALSE)</a:t>
            </a:r>
          </a:p>
          <a:p>
            <a:pPr lvl="1"/>
            <a:r>
              <a:rPr lang="en-US" dirty="0"/>
              <a:t>Set scale = TRUE</a:t>
            </a:r>
          </a:p>
          <a:p>
            <a:pPr lvl="1"/>
            <a:r>
              <a:rPr lang="en-US" dirty="0"/>
              <a:t>Divide each variable by its standard deviation.</a:t>
            </a:r>
          </a:p>
          <a:p>
            <a:endParaRPr lang="en-US" dirty="0"/>
          </a:p>
        </p:txBody>
      </p:sp>
    </p:spTree>
    <p:extLst>
      <p:ext uri="{BB962C8B-B14F-4D97-AF65-F5344CB8AC3E}">
        <p14:creationId xmlns:p14="http://schemas.microsoft.com/office/powerpoint/2010/main" val="91319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u="sng" dirty="0" err="1"/>
              <a:t>Screeplots</a:t>
            </a:r>
            <a:r>
              <a:rPr lang="en-US" sz="3600" dirty="0"/>
              <a:t> show how much variance is explained by each principal component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11696" y="2392364"/>
            <a:ext cx="3035012" cy="26606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2016" y="1690689"/>
            <a:ext cx="4783383" cy="41933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414" y="2564589"/>
            <a:ext cx="3699602" cy="3243263"/>
          </a:xfrm>
          <a:prstGeom prst="rect">
            <a:avLst/>
          </a:prstGeom>
        </p:spPr>
      </p:pic>
      <p:sp>
        <p:nvSpPr>
          <p:cNvPr id="7" name="TextBox 6"/>
          <p:cNvSpPr txBox="1"/>
          <p:nvPr/>
        </p:nvSpPr>
        <p:spPr>
          <a:xfrm>
            <a:off x="628650" y="5926914"/>
            <a:ext cx="831830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screeplot</a:t>
            </a:r>
            <a:r>
              <a:rPr lang="en-US" dirty="0">
                <a:latin typeface="Courier New" panose="02070309020205020404" pitchFamily="49" charset="0"/>
                <a:cs typeface="Courier New" panose="02070309020205020404" pitchFamily="49" charset="0"/>
              </a:rPr>
              <a:t>(toy.pr)     </a:t>
            </a:r>
            <a:r>
              <a:rPr lang="en-US" dirty="0" err="1">
                <a:latin typeface="Courier New" panose="02070309020205020404" pitchFamily="49" charset="0"/>
                <a:cs typeface="Courier New" panose="02070309020205020404" pitchFamily="49" charset="0"/>
              </a:rPr>
              <a:t>screeplot</a:t>
            </a:r>
            <a:r>
              <a:rPr lang="en-US" dirty="0">
                <a:latin typeface="Courier New" panose="02070309020205020404" pitchFamily="49" charset="0"/>
                <a:cs typeface="Courier New" panose="02070309020205020404" pitchFamily="49" charset="0"/>
              </a:rPr>
              <a:t>(toy.pr, type = "lines")</a:t>
            </a:r>
          </a:p>
        </p:txBody>
      </p:sp>
      <p:sp>
        <p:nvSpPr>
          <p:cNvPr id="3" name="TextBox 2"/>
          <p:cNvSpPr txBox="1"/>
          <p:nvPr/>
        </p:nvSpPr>
        <p:spPr>
          <a:xfrm>
            <a:off x="1831460" y="3071377"/>
            <a:ext cx="4692247" cy="369332"/>
          </a:xfrm>
          <a:prstGeom prst="rect">
            <a:avLst/>
          </a:prstGeom>
          <a:solidFill>
            <a:schemeClr val="bg1"/>
          </a:solidFill>
          <a:ln>
            <a:solidFill>
              <a:schemeClr val="accent1">
                <a:shade val="50000"/>
              </a:schemeClr>
            </a:solidFill>
          </a:ln>
        </p:spPr>
        <p:txBody>
          <a:bodyPr wrap="none" rtlCol="0">
            <a:spAutoFit/>
          </a:bodyPr>
          <a:lstStyle/>
          <a:p>
            <a:r>
              <a:rPr lang="en-US" dirty="0" err="1"/>
              <a:t>Screeplot</a:t>
            </a:r>
            <a:r>
              <a:rPr lang="en-US" dirty="0"/>
              <a:t> y-values are always decreasing… why?</a:t>
            </a:r>
          </a:p>
        </p:txBody>
      </p:sp>
      <p:sp>
        <p:nvSpPr>
          <p:cNvPr id="8" name="TextBox 7"/>
          <p:cNvSpPr txBox="1"/>
          <p:nvPr/>
        </p:nvSpPr>
        <p:spPr>
          <a:xfrm>
            <a:off x="1142191" y="5500855"/>
            <a:ext cx="543739" cy="369332"/>
          </a:xfrm>
          <a:prstGeom prst="rect">
            <a:avLst/>
          </a:prstGeom>
          <a:noFill/>
        </p:spPr>
        <p:txBody>
          <a:bodyPr wrap="none" rtlCol="0">
            <a:spAutoFit/>
          </a:bodyPr>
          <a:lstStyle/>
          <a:p>
            <a:r>
              <a:rPr lang="en-US" dirty="0"/>
              <a:t>PC1</a:t>
            </a:r>
          </a:p>
        </p:txBody>
      </p:sp>
      <p:sp>
        <p:nvSpPr>
          <p:cNvPr id="9" name="TextBox 8"/>
          <p:cNvSpPr txBox="1"/>
          <p:nvPr/>
        </p:nvSpPr>
        <p:spPr>
          <a:xfrm>
            <a:off x="2852336" y="5495247"/>
            <a:ext cx="543739" cy="369332"/>
          </a:xfrm>
          <a:prstGeom prst="rect">
            <a:avLst/>
          </a:prstGeom>
          <a:noFill/>
        </p:spPr>
        <p:txBody>
          <a:bodyPr wrap="none" rtlCol="0">
            <a:spAutoFit/>
          </a:bodyPr>
          <a:lstStyle/>
          <a:p>
            <a:r>
              <a:rPr lang="en-US" dirty="0"/>
              <a:t>PC2</a:t>
            </a:r>
          </a:p>
        </p:txBody>
      </p:sp>
      <p:sp>
        <p:nvSpPr>
          <p:cNvPr id="10" name="TextBox 9"/>
          <p:cNvSpPr txBox="1"/>
          <p:nvPr/>
        </p:nvSpPr>
        <p:spPr>
          <a:xfrm>
            <a:off x="4398141" y="5560061"/>
            <a:ext cx="596638" cy="369332"/>
          </a:xfrm>
          <a:prstGeom prst="rect">
            <a:avLst/>
          </a:prstGeom>
          <a:noFill/>
        </p:spPr>
        <p:txBody>
          <a:bodyPr wrap="none" rtlCol="0">
            <a:spAutoFit/>
          </a:bodyPr>
          <a:lstStyle/>
          <a:p>
            <a:r>
              <a:rPr lang="en-US" dirty="0"/>
              <a:t>PC1 </a:t>
            </a:r>
          </a:p>
        </p:txBody>
      </p:sp>
      <p:sp>
        <p:nvSpPr>
          <p:cNvPr id="11" name="TextBox 10"/>
          <p:cNvSpPr txBox="1"/>
          <p:nvPr/>
        </p:nvSpPr>
        <p:spPr>
          <a:xfrm>
            <a:off x="8093780" y="5536151"/>
            <a:ext cx="596638" cy="369332"/>
          </a:xfrm>
          <a:prstGeom prst="rect">
            <a:avLst/>
          </a:prstGeom>
          <a:noFill/>
        </p:spPr>
        <p:txBody>
          <a:bodyPr wrap="none" rtlCol="0">
            <a:spAutoFit/>
          </a:bodyPr>
          <a:lstStyle/>
          <a:p>
            <a:r>
              <a:rPr lang="en-US" dirty="0"/>
              <a:t>PC1 </a:t>
            </a:r>
          </a:p>
        </p:txBody>
      </p:sp>
    </p:spTree>
    <p:extLst>
      <p:ext uri="{BB962C8B-B14F-4D97-AF65-F5344CB8AC3E}">
        <p14:creationId xmlns:p14="http://schemas.microsoft.com/office/powerpoint/2010/main" val="180106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229023" cy="1325563"/>
          </a:xfrm>
        </p:spPr>
        <p:txBody>
          <a:bodyPr/>
          <a:lstStyle/>
          <a:p>
            <a:r>
              <a:rPr lang="en-US" dirty="0"/>
              <a:t>Visualizing PCA results with </a:t>
            </a:r>
            <a:r>
              <a:rPr lang="en-US" dirty="0" err="1"/>
              <a:t>biplots</a:t>
            </a:r>
            <a:endParaRPr lang="en-US" dirty="0"/>
          </a:p>
        </p:txBody>
      </p:sp>
      <p:sp>
        <p:nvSpPr>
          <p:cNvPr id="3" name="Content Placeholder 2"/>
          <p:cNvSpPr>
            <a:spLocks noGrp="1"/>
          </p:cNvSpPr>
          <p:nvPr>
            <p:ph idx="1"/>
          </p:nvPr>
        </p:nvSpPr>
        <p:spPr>
          <a:xfrm>
            <a:off x="628650" y="1825625"/>
            <a:ext cx="5089684" cy="4351338"/>
          </a:xfrm>
        </p:spPr>
        <p:txBody>
          <a:bodyPr>
            <a:normAutofit fontScale="85000" lnSpcReduction="20000"/>
          </a:bodyPr>
          <a:lstStyle/>
          <a:p>
            <a:r>
              <a:rPr lang="en-US" dirty="0"/>
              <a:t>A </a:t>
            </a:r>
            <a:r>
              <a:rPr lang="en-US" dirty="0" err="1"/>
              <a:t>biplot</a:t>
            </a:r>
            <a:r>
              <a:rPr lang="en-US" dirty="0"/>
              <a:t> shows:</a:t>
            </a:r>
          </a:p>
          <a:p>
            <a:pPr lvl="1"/>
            <a:r>
              <a:rPr lang="en-US" dirty="0"/>
              <a:t>The data points (top/right scale)</a:t>
            </a:r>
          </a:p>
          <a:p>
            <a:pPr lvl="1"/>
            <a:r>
              <a:rPr lang="en-US" dirty="0"/>
              <a:t>The variables (bottom/left scale)</a:t>
            </a:r>
          </a:p>
          <a:p>
            <a:endParaRPr lang="en-US" dirty="0"/>
          </a:p>
          <a:p>
            <a:r>
              <a:rPr lang="en-US" dirty="0"/>
              <a:t>Data are plotted as "seen" from the PC axes</a:t>
            </a:r>
          </a:p>
          <a:p>
            <a:r>
              <a:rPr lang="en-US" dirty="0"/>
              <a:t>Variables are plotted by their PC loadings</a:t>
            </a:r>
          </a:p>
          <a:p>
            <a:pPr lvl="1"/>
            <a:r>
              <a:rPr lang="en-US" dirty="0"/>
              <a:t>The </a:t>
            </a:r>
            <a:r>
              <a:rPr lang="en-US" u="sng" dirty="0"/>
              <a:t>angle</a:t>
            </a:r>
            <a:r>
              <a:rPr lang="en-US" dirty="0"/>
              <a:t> formed by the vectors for any two variables reflects their actual pairwise correlation</a:t>
            </a:r>
          </a:p>
          <a:p>
            <a:endParaRPr lang="en-US" dirty="0"/>
          </a:p>
        </p:txBody>
      </p:sp>
      <p:grpSp>
        <p:nvGrpSpPr>
          <p:cNvPr id="5" name="Group 4"/>
          <p:cNvGrpSpPr/>
          <p:nvPr/>
        </p:nvGrpSpPr>
        <p:grpSpPr>
          <a:xfrm>
            <a:off x="6004647" y="1696297"/>
            <a:ext cx="2210016" cy="1580303"/>
            <a:chOff x="5982639" y="2123479"/>
            <a:chExt cx="3005138" cy="263446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2639" y="2123479"/>
              <a:ext cx="3005138" cy="2634460"/>
            </a:xfrm>
            <a:prstGeom prst="rect">
              <a:avLst/>
            </a:prstGeom>
          </p:spPr>
        </p:pic>
        <p:cxnSp>
          <p:nvCxnSpPr>
            <p:cNvPr id="7" name="Straight Arrow Connector 6"/>
            <p:cNvCxnSpPr/>
            <p:nvPr/>
          </p:nvCxnSpPr>
          <p:spPr>
            <a:xfrm flipV="1">
              <a:off x="7502022" y="3106549"/>
              <a:ext cx="366298" cy="295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0" idx="1"/>
            </p:cNvCxnSpPr>
            <p:nvPr/>
          </p:nvCxnSpPr>
          <p:spPr>
            <a:xfrm>
              <a:off x="7502020" y="3402357"/>
              <a:ext cx="157739" cy="366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208539">
              <a:off x="7790509" y="2862105"/>
              <a:ext cx="909048" cy="615699"/>
            </a:xfrm>
            <a:prstGeom prst="rect">
              <a:avLst/>
            </a:prstGeom>
            <a:noFill/>
          </p:spPr>
          <p:txBody>
            <a:bodyPr wrap="square" rtlCol="0">
              <a:spAutoFit/>
            </a:bodyPr>
            <a:lstStyle/>
            <a:p>
              <a:r>
                <a:rPr lang="en-US" dirty="0"/>
                <a:t>PC1</a:t>
              </a:r>
            </a:p>
          </p:txBody>
        </p:sp>
        <p:sp>
          <p:nvSpPr>
            <p:cNvPr id="10" name="TextBox 9"/>
            <p:cNvSpPr txBox="1"/>
            <p:nvPr/>
          </p:nvSpPr>
          <p:spPr>
            <a:xfrm>
              <a:off x="7659759" y="3583755"/>
              <a:ext cx="543739" cy="369332"/>
            </a:xfrm>
            <a:prstGeom prst="rect">
              <a:avLst/>
            </a:prstGeom>
            <a:noFill/>
          </p:spPr>
          <p:txBody>
            <a:bodyPr wrap="none" rtlCol="0">
              <a:spAutoFit/>
            </a:bodyPr>
            <a:lstStyle/>
            <a:p>
              <a:r>
                <a:rPr lang="en-US" dirty="0"/>
                <a:t>PC2</a:t>
              </a:r>
            </a:p>
          </p:txBody>
        </p:sp>
      </p:grpSp>
      <p:sp>
        <p:nvSpPr>
          <p:cNvPr id="11" name="TextBox 10"/>
          <p:cNvSpPr txBox="1"/>
          <p:nvPr/>
        </p:nvSpPr>
        <p:spPr>
          <a:xfrm>
            <a:off x="6753968" y="6183868"/>
            <a:ext cx="736099" cy="369332"/>
          </a:xfrm>
          <a:prstGeom prst="rect">
            <a:avLst/>
          </a:prstGeom>
          <a:noFill/>
        </p:spPr>
        <p:txBody>
          <a:bodyPr wrap="none" rtlCol="0">
            <a:spAutoFit/>
          </a:bodyPr>
          <a:lstStyle/>
          <a:p>
            <a:r>
              <a:rPr lang="en-US" dirty="0" err="1"/>
              <a:t>Biplot</a:t>
            </a:r>
            <a:endParaRPr lang="en-US" dirty="0"/>
          </a:p>
        </p:txBody>
      </p:sp>
      <p:sp>
        <p:nvSpPr>
          <p:cNvPr id="12" name="TextBox 11"/>
          <p:cNvSpPr txBox="1"/>
          <p:nvPr/>
        </p:nvSpPr>
        <p:spPr>
          <a:xfrm>
            <a:off x="6504962" y="3364468"/>
            <a:ext cx="1343638" cy="369332"/>
          </a:xfrm>
          <a:prstGeom prst="rect">
            <a:avLst/>
          </a:prstGeom>
          <a:noFill/>
        </p:spPr>
        <p:txBody>
          <a:bodyPr wrap="none" rtlCol="0">
            <a:spAutoFit/>
          </a:bodyPr>
          <a:lstStyle/>
          <a:p>
            <a:r>
              <a:rPr lang="en-US" dirty="0"/>
              <a:t>Original plot</a:t>
            </a:r>
          </a:p>
        </p:txBody>
      </p:sp>
      <p:pic>
        <p:nvPicPr>
          <p:cNvPr id="19" name="Picture 18"/>
          <p:cNvPicPr>
            <a:picLocks noChangeAspect="1"/>
          </p:cNvPicPr>
          <p:nvPr/>
        </p:nvPicPr>
        <p:blipFill>
          <a:blip r:embed="rId3"/>
          <a:stretch>
            <a:fillRect/>
          </a:stretch>
        </p:blipFill>
        <p:spPr>
          <a:xfrm>
            <a:off x="5701475" y="3698916"/>
            <a:ext cx="2680525" cy="2590800"/>
          </a:xfrm>
          <a:prstGeom prst="rect">
            <a:avLst/>
          </a:prstGeom>
        </p:spPr>
      </p:pic>
    </p:spTree>
    <p:extLst>
      <p:ext uri="{BB962C8B-B14F-4D97-AF65-F5344CB8AC3E}">
        <p14:creationId xmlns:p14="http://schemas.microsoft.com/office/powerpoint/2010/main" val="2640940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Biplot</a:t>
            </a:r>
            <a:r>
              <a:rPr lang="en-US" dirty="0"/>
              <a:t>: combines data scatterplot with variable plot (vectors)</a:t>
            </a:r>
          </a:p>
        </p:txBody>
      </p:sp>
      <p:sp>
        <p:nvSpPr>
          <p:cNvPr id="5" name="TextBox 4"/>
          <p:cNvSpPr txBox="1"/>
          <p:nvPr/>
        </p:nvSpPr>
        <p:spPr>
          <a:xfrm>
            <a:off x="1650301" y="5867400"/>
            <a:ext cx="6112571" cy="369332"/>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biplot</a:t>
            </a:r>
            <a:r>
              <a:rPr lang="en-US" dirty="0">
                <a:latin typeface="Courier New" panose="02070309020205020404" pitchFamily="49" charset="0"/>
                <a:cs typeface="Courier New" panose="02070309020205020404" pitchFamily="49" charset="0"/>
              </a:rPr>
              <a:t>(toy.pr, </a:t>
            </a:r>
            <a:r>
              <a:rPr lang="en-US" dirty="0" err="1">
                <a:latin typeface="Courier New" panose="02070309020205020404" pitchFamily="49" charset="0"/>
                <a:cs typeface="Courier New" panose="02070309020205020404" pitchFamily="49" charset="0"/>
              </a:rPr>
              <a:t>xlabs</a:t>
            </a:r>
            <a:r>
              <a:rPr lang="en-US" dirty="0">
                <a:latin typeface="Courier New" panose="02070309020205020404" pitchFamily="49" charset="0"/>
                <a:cs typeface="Courier New" panose="02070309020205020404" pitchFamily="49" charset="0"/>
              </a:rPr>
              <a:t>=rep(".",</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toy.df</a:t>
            </a:r>
            <a:r>
              <a:rPr lang="en-US" dirty="0">
                <a:latin typeface="Courier New" panose="02070309020205020404" pitchFamily="49" charset="0"/>
                <a:cs typeface="Courier New" panose="02070309020205020404" pitchFamily="49" charset="0"/>
              </a:rPr>
              <a:t>)))</a:t>
            </a:r>
          </a:p>
        </p:txBody>
      </p:sp>
      <p:sp>
        <p:nvSpPr>
          <p:cNvPr id="4" name="TextBox 3"/>
          <p:cNvSpPr txBox="1"/>
          <p:nvPr/>
        </p:nvSpPr>
        <p:spPr>
          <a:xfrm>
            <a:off x="457200" y="2127261"/>
            <a:ext cx="3246402" cy="3139321"/>
          </a:xfrm>
          <a:prstGeom prst="rect">
            <a:avLst/>
          </a:prstGeom>
          <a:noFill/>
        </p:spPr>
        <p:txBody>
          <a:bodyPr wrap="none" rtlCol="0">
            <a:spAutoFit/>
          </a:bodyPr>
          <a:lstStyle/>
          <a:p>
            <a:r>
              <a:rPr lang="en-US" dirty="0"/>
              <a:t>Points close =</a:t>
            </a:r>
          </a:p>
          <a:p>
            <a:r>
              <a:rPr lang="en-US" dirty="0"/>
              <a:t>Observations with</a:t>
            </a:r>
          </a:p>
          <a:p>
            <a:r>
              <a:rPr lang="en-US" dirty="0"/>
              <a:t>similar component projections</a:t>
            </a:r>
          </a:p>
          <a:p>
            <a:endParaRPr lang="en-US" dirty="0"/>
          </a:p>
          <a:p>
            <a:r>
              <a:rPr lang="en-US" dirty="0"/>
              <a:t>Vectors close = </a:t>
            </a:r>
          </a:p>
          <a:p>
            <a:r>
              <a:rPr lang="en-US" dirty="0"/>
              <a:t>Variables that are correlated</a:t>
            </a:r>
          </a:p>
          <a:p>
            <a:endParaRPr lang="en-US" dirty="0"/>
          </a:p>
          <a:p>
            <a:r>
              <a:rPr lang="en-US" dirty="0"/>
              <a:t>Observations whose points</a:t>
            </a:r>
            <a:br>
              <a:rPr lang="en-US" dirty="0"/>
            </a:br>
            <a:r>
              <a:rPr lang="en-US" dirty="0"/>
              <a:t>project furthest in the direction</a:t>
            </a:r>
            <a:br>
              <a:rPr lang="en-US" dirty="0"/>
            </a:br>
            <a:r>
              <a:rPr lang="en-US" dirty="0"/>
              <a:t>of a variable have the most of </a:t>
            </a:r>
            <a:br>
              <a:rPr lang="en-US" dirty="0"/>
            </a:br>
            <a:r>
              <a:rPr lang="en-US" dirty="0"/>
              <a:t>whatever the variable measures.</a:t>
            </a:r>
          </a:p>
        </p:txBody>
      </p:sp>
      <p:pic>
        <p:nvPicPr>
          <p:cNvPr id="8" name="Picture 7"/>
          <p:cNvPicPr>
            <a:picLocks noChangeAspect="1"/>
          </p:cNvPicPr>
          <p:nvPr/>
        </p:nvPicPr>
        <p:blipFill>
          <a:blip r:embed="rId3"/>
          <a:stretch>
            <a:fillRect/>
          </a:stretch>
        </p:blipFill>
        <p:spPr>
          <a:xfrm>
            <a:off x="3898900" y="1534362"/>
            <a:ext cx="4483100" cy="4333038"/>
          </a:xfrm>
          <a:prstGeom prst="rect">
            <a:avLst/>
          </a:prstGeom>
        </p:spPr>
      </p:pic>
    </p:spTree>
    <p:extLst>
      <p:ext uri="{BB962C8B-B14F-4D97-AF65-F5344CB8AC3E}">
        <p14:creationId xmlns:p14="http://schemas.microsoft.com/office/powerpoint/2010/main" val="982965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              Heptathlon dataset</a:t>
            </a:r>
            <a:br>
              <a:rPr lang="en-US" sz="3200" dirty="0"/>
            </a:br>
            <a:r>
              <a:rPr lang="en-US" sz="3200" dirty="0"/>
              <a:t>              Scores in 7 events: Seoul 1988 Olympics</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urier New" panose="02070309020205020404" pitchFamily="49" charset="0"/>
                <a:cs typeface="Courier New" panose="02070309020205020404" pitchFamily="49" charset="0"/>
              </a:rPr>
              <a:t>&gt; heptathlon</a:t>
            </a:r>
          </a:p>
          <a:p>
            <a:pPr marL="0" indent="0">
              <a:buNone/>
            </a:pPr>
            <a:r>
              <a:rPr lang="en-US" dirty="0">
                <a:latin typeface="Courier New" panose="02070309020205020404" pitchFamily="49" charset="0"/>
                <a:cs typeface="Courier New" panose="02070309020205020404" pitchFamily="49" charset="0"/>
              </a:rPr>
              <a:t>                    hurdles </a:t>
            </a:r>
            <a:r>
              <a:rPr lang="en-US" dirty="0" err="1">
                <a:latin typeface="Courier New" panose="02070309020205020404" pitchFamily="49" charset="0"/>
                <a:cs typeface="Courier New" panose="02070309020205020404" pitchFamily="49" charset="0"/>
              </a:rPr>
              <a:t>highjump</a:t>
            </a:r>
            <a:r>
              <a:rPr lang="en-US" dirty="0">
                <a:latin typeface="Courier New" panose="02070309020205020404" pitchFamily="49" charset="0"/>
                <a:cs typeface="Courier New" panose="02070309020205020404" pitchFamily="49" charset="0"/>
              </a:rPr>
              <a:t>  shot run200m </a:t>
            </a:r>
            <a:r>
              <a:rPr lang="en-US" dirty="0" err="1">
                <a:latin typeface="Courier New" panose="02070309020205020404" pitchFamily="49" charset="0"/>
                <a:cs typeface="Courier New" panose="02070309020205020404" pitchFamily="49" charset="0"/>
              </a:rPr>
              <a:t>longjump</a:t>
            </a:r>
            <a:r>
              <a:rPr lang="en-US" dirty="0">
                <a:latin typeface="Courier New" panose="02070309020205020404" pitchFamily="49" charset="0"/>
                <a:cs typeface="Courier New" panose="02070309020205020404" pitchFamily="49" charset="0"/>
              </a:rPr>
              <a:t> javelin run800m score</a:t>
            </a:r>
          </a:p>
          <a:p>
            <a:pPr marL="0" indent="0">
              <a:buNone/>
            </a:pPr>
            <a:r>
              <a:rPr lang="en-US" dirty="0">
                <a:latin typeface="Courier New" panose="02070309020205020404" pitchFamily="49" charset="0"/>
                <a:cs typeface="Courier New" panose="02070309020205020404" pitchFamily="49" charset="0"/>
              </a:rPr>
              <a:t>Joyner-</a:t>
            </a:r>
            <a:r>
              <a:rPr lang="en-US" dirty="0" err="1">
                <a:latin typeface="Courier New" panose="02070309020205020404" pitchFamily="49" charset="0"/>
                <a:cs typeface="Courier New" panose="02070309020205020404" pitchFamily="49" charset="0"/>
              </a:rPr>
              <a:t>Kersee</a:t>
            </a:r>
            <a:r>
              <a:rPr lang="en-US" dirty="0">
                <a:latin typeface="Courier New" panose="02070309020205020404" pitchFamily="49" charset="0"/>
                <a:cs typeface="Courier New" panose="02070309020205020404" pitchFamily="49" charset="0"/>
              </a:rPr>
              <a:t> (USA)   12.69     1.86 15.80   22.56     7.27   45.66  128.51  7291</a:t>
            </a:r>
          </a:p>
          <a:p>
            <a:pPr marL="0" indent="0">
              <a:buNone/>
            </a:pPr>
            <a:r>
              <a:rPr lang="en-US" dirty="0">
                <a:latin typeface="Courier New" panose="02070309020205020404" pitchFamily="49" charset="0"/>
                <a:cs typeface="Courier New" panose="02070309020205020404" pitchFamily="49" charset="0"/>
              </a:rPr>
              <a:t>John (GDR)            12.85     1.80 16.23   23.65     6.71   42.56  126.12  6897</a:t>
            </a:r>
          </a:p>
          <a:p>
            <a:pPr marL="0" indent="0">
              <a:buNone/>
            </a:pPr>
            <a:r>
              <a:rPr lang="en-US" dirty="0" err="1">
                <a:latin typeface="Courier New" panose="02070309020205020404" pitchFamily="49" charset="0"/>
                <a:cs typeface="Courier New" panose="02070309020205020404" pitchFamily="49" charset="0"/>
              </a:rPr>
              <a:t>Behmer</a:t>
            </a:r>
            <a:r>
              <a:rPr lang="en-US" dirty="0">
                <a:latin typeface="Courier New" panose="02070309020205020404" pitchFamily="49" charset="0"/>
                <a:cs typeface="Courier New" panose="02070309020205020404" pitchFamily="49" charset="0"/>
              </a:rPr>
              <a:t> (GDR)          13.20     1.83 14.20   23.10     6.68   44.54  124.20  6858</a:t>
            </a:r>
          </a:p>
          <a:p>
            <a:pPr marL="0" indent="0">
              <a:buNone/>
            </a:pPr>
            <a:r>
              <a:rPr lang="en-US" dirty="0" err="1">
                <a:latin typeface="Courier New" panose="02070309020205020404" pitchFamily="49" charset="0"/>
                <a:cs typeface="Courier New" panose="02070309020205020404" pitchFamily="49" charset="0"/>
              </a:rPr>
              <a:t>Sablovskaite</a:t>
            </a:r>
            <a:r>
              <a:rPr lang="en-US" dirty="0">
                <a:latin typeface="Courier New" panose="02070309020205020404" pitchFamily="49" charset="0"/>
                <a:cs typeface="Courier New" panose="02070309020205020404" pitchFamily="49" charset="0"/>
              </a:rPr>
              <a:t> (URS)    13.61     1.80 15.23   23.92     6.25   42.78  132.24  6540</a:t>
            </a:r>
          </a:p>
          <a:p>
            <a:pPr marL="0" indent="0">
              <a:buNone/>
            </a:pPr>
            <a:r>
              <a:rPr lang="en-US" dirty="0" err="1">
                <a:latin typeface="Courier New" panose="02070309020205020404" pitchFamily="49" charset="0"/>
                <a:cs typeface="Courier New" panose="02070309020205020404" pitchFamily="49" charset="0"/>
              </a:rPr>
              <a:t>Choubenkova</a:t>
            </a:r>
            <a:r>
              <a:rPr lang="en-US" dirty="0">
                <a:latin typeface="Courier New" panose="02070309020205020404" pitchFamily="49" charset="0"/>
                <a:cs typeface="Courier New" panose="02070309020205020404" pitchFamily="49" charset="0"/>
              </a:rPr>
              <a:t> (URS)     13.51     1.74 14.76   23.93     6.32   47.46  127.90  6540</a:t>
            </a:r>
          </a:p>
          <a:p>
            <a:pPr marL="0" indent="0">
              <a:buNone/>
            </a:pPr>
            <a:r>
              <a:rPr lang="en-US" dirty="0">
                <a:latin typeface="Courier New" panose="02070309020205020404" pitchFamily="49" charset="0"/>
                <a:cs typeface="Courier New" panose="02070309020205020404" pitchFamily="49" charset="0"/>
              </a:rPr>
              <a:t>Schulz (GDR)          13.75     1.83 13.50   24.65     6.33   42.82  125.79  6411</a:t>
            </a:r>
          </a:p>
          <a:p>
            <a:pPr marL="0" indent="0">
              <a:buNone/>
            </a:pPr>
            <a:r>
              <a:rPr lang="en-US" dirty="0">
                <a:latin typeface="Courier New" panose="02070309020205020404" pitchFamily="49" charset="0"/>
                <a:cs typeface="Courier New" panose="02070309020205020404" pitchFamily="49" charset="0"/>
              </a:rPr>
              <a:t>Fleming (AUS)         13.38     1.80 12.88   23.59     6.37   40.28  132.54  6351</a:t>
            </a:r>
          </a:p>
          <a:p>
            <a:pPr marL="0" indent="0">
              <a:buNone/>
            </a:pPr>
            <a:r>
              <a:rPr lang="en-US" dirty="0">
                <a:latin typeface="Courier New" panose="02070309020205020404" pitchFamily="49" charset="0"/>
                <a:cs typeface="Courier New" panose="02070309020205020404" pitchFamily="49" charset="0"/>
              </a:rPr>
              <a:t>Greiner (USA)         13.55     1.80 14.13   24.48     6.47   38.00  133.65  6297</a:t>
            </a:r>
          </a:p>
          <a:p>
            <a:pPr marL="0" indent="0">
              <a:buNone/>
            </a:pPr>
            <a:r>
              <a:rPr lang="en-US" dirty="0" err="1">
                <a:latin typeface="Courier New" panose="02070309020205020404" pitchFamily="49" charset="0"/>
                <a:cs typeface="Courier New" panose="02070309020205020404" pitchFamily="49" charset="0"/>
              </a:rPr>
              <a:t>Lajbnerova</a:t>
            </a:r>
            <a:r>
              <a:rPr lang="en-US" dirty="0">
                <a:latin typeface="Courier New" panose="02070309020205020404" pitchFamily="49" charset="0"/>
                <a:cs typeface="Courier New" panose="02070309020205020404" pitchFamily="49" charset="0"/>
              </a:rPr>
              <a:t> (CZE)      13.63     1.83 14.28   24.86     6.11   42.20  136.05  6252</a:t>
            </a:r>
          </a:p>
          <a:p>
            <a:pPr marL="0" indent="0">
              <a:buNone/>
            </a:pPr>
            <a:r>
              <a:rPr lang="en-US" dirty="0" err="1">
                <a:latin typeface="Courier New" panose="02070309020205020404" pitchFamily="49" charset="0"/>
                <a:cs typeface="Courier New" panose="02070309020205020404" pitchFamily="49" charset="0"/>
              </a:rPr>
              <a:t>Bouraga</a:t>
            </a:r>
            <a:r>
              <a:rPr lang="en-US" dirty="0">
                <a:latin typeface="Courier New" panose="02070309020205020404" pitchFamily="49" charset="0"/>
                <a:cs typeface="Courier New" panose="02070309020205020404" pitchFamily="49" charset="0"/>
              </a:rPr>
              <a:t> (URS)         13.25     1.77 12.62   23.59     6.28   39.06  134.74  6252</a:t>
            </a:r>
          </a:p>
          <a:p>
            <a:pPr marL="0" indent="0">
              <a:buNone/>
            </a:pPr>
            <a:r>
              <a:rPr lang="en-US" dirty="0" err="1">
                <a:latin typeface="Courier New" panose="02070309020205020404" pitchFamily="49" charset="0"/>
                <a:cs typeface="Courier New" panose="02070309020205020404" pitchFamily="49" charset="0"/>
              </a:rPr>
              <a:t>Wijnsma</a:t>
            </a:r>
            <a:r>
              <a:rPr lang="en-US" dirty="0">
                <a:latin typeface="Courier New" panose="02070309020205020404" pitchFamily="49" charset="0"/>
                <a:cs typeface="Courier New" panose="02070309020205020404" pitchFamily="49" charset="0"/>
              </a:rPr>
              <a:t> (HOL)         13.75     1.86 13.01   25.03     6.34   37.86  131.49  6205</a:t>
            </a:r>
          </a:p>
          <a:p>
            <a:pPr marL="0" indent="0">
              <a:buNone/>
            </a:pPr>
            <a:r>
              <a:rPr lang="en-US" dirty="0" err="1">
                <a:latin typeface="Courier New" panose="02070309020205020404" pitchFamily="49" charset="0"/>
                <a:cs typeface="Courier New" panose="02070309020205020404" pitchFamily="49" charset="0"/>
              </a:rPr>
              <a:t>Dimitrova</a:t>
            </a:r>
            <a:r>
              <a:rPr lang="en-US" dirty="0">
                <a:latin typeface="Courier New" panose="02070309020205020404" pitchFamily="49" charset="0"/>
                <a:cs typeface="Courier New" panose="02070309020205020404" pitchFamily="49" charset="0"/>
              </a:rPr>
              <a:t> (BUL)       13.24     1.80 12.88   23.59     6.37   40.28  132.54  6171</a:t>
            </a:r>
          </a:p>
          <a:p>
            <a:pPr marL="0" indent="0">
              <a:buNone/>
            </a:pPr>
            <a:r>
              <a:rPr lang="en-US" dirty="0" err="1">
                <a:latin typeface="Courier New" panose="02070309020205020404" pitchFamily="49" charset="0"/>
                <a:cs typeface="Courier New" panose="02070309020205020404" pitchFamily="49" charset="0"/>
              </a:rPr>
              <a:t>Scheider</a:t>
            </a:r>
            <a:r>
              <a:rPr lang="en-US" dirty="0">
                <a:latin typeface="Courier New" panose="02070309020205020404" pitchFamily="49" charset="0"/>
                <a:cs typeface="Courier New" panose="02070309020205020404" pitchFamily="49" charset="0"/>
              </a:rPr>
              <a:t> (SWI)        13.85     1.86 11.58   24.87     6.05   47.50  134.93  6137</a:t>
            </a:r>
          </a:p>
          <a:p>
            <a:pPr marL="0" indent="0">
              <a:buNone/>
            </a:pPr>
            <a:r>
              <a:rPr lang="en-US" dirty="0">
                <a:latin typeface="Courier New" panose="02070309020205020404" pitchFamily="49" charset="0"/>
                <a:cs typeface="Courier New" panose="02070309020205020404" pitchFamily="49" charset="0"/>
              </a:rPr>
              <a:t>Braun (FRG)           13.71     1.83 13.16   24.78     6.12   44.58  142.82  6109</a:t>
            </a:r>
          </a:p>
        </p:txBody>
      </p:sp>
      <p:sp>
        <p:nvSpPr>
          <p:cNvPr id="5" name="TextBox 4"/>
          <p:cNvSpPr txBox="1"/>
          <p:nvPr/>
        </p:nvSpPr>
        <p:spPr>
          <a:xfrm>
            <a:off x="2454442" y="5807631"/>
            <a:ext cx="3732753" cy="369332"/>
          </a:xfrm>
          <a:prstGeom prst="rect">
            <a:avLst/>
          </a:prstGeom>
          <a:noFill/>
        </p:spPr>
        <p:txBody>
          <a:bodyPr wrap="none" rtlCol="0">
            <a:spAutoFit/>
          </a:bodyPr>
          <a:lstStyle/>
          <a:p>
            <a:r>
              <a:rPr lang="en-US" dirty="0"/>
              <a:t>25 observations (athletes), 8 variables</a:t>
            </a:r>
          </a:p>
        </p:txBody>
      </p:sp>
      <p:pic>
        <p:nvPicPr>
          <p:cNvPr id="3075" name="Picture 3" descr="http://i.istockimg.com/file_thumbview_approve/12664204/3/stock-illustration-12664204-heptathlon-glossy-coll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88" y="5029200"/>
            <a:ext cx="1634612" cy="1600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43663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Scaling the data</a:t>
            </a:r>
          </a:p>
        </p:txBody>
      </p:sp>
      <p:sp>
        <p:nvSpPr>
          <p:cNvPr id="3" name="Content Placeholder 2"/>
          <p:cNvSpPr>
            <a:spLocks noGrp="1"/>
          </p:cNvSpPr>
          <p:nvPr>
            <p:ph idx="1"/>
          </p:nvPr>
        </p:nvSpPr>
        <p:spPr>
          <a:xfrm>
            <a:off x="628650" y="2039255"/>
            <a:ext cx="8403055" cy="4351338"/>
          </a:xfrm>
        </p:spPr>
        <p:txBody>
          <a:bodyPr>
            <a:noAutofit/>
          </a:bodyPr>
          <a:lstStyle/>
          <a:p>
            <a:pPr marL="0" indent="0">
              <a:buNone/>
            </a:pPr>
            <a:r>
              <a:rPr lang="en-US" sz="1000" b="1" dirty="0">
                <a:latin typeface="Courier New" panose="02070309020205020404" pitchFamily="49" charset="0"/>
                <a:cs typeface="Courier New" panose="02070309020205020404" pitchFamily="49" charset="0"/>
              </a:rPr>
              <a:t>&gt; heptathlon</a:t>
            </a:r>
          </a:p>
          <a:p>
            <a:pPr marL="0" indent="0">
              <a:buNone/>
            </a:pPr>
            <a:r>
              <a:rPr lang="en-US" sz="1000" b="1" dirty="0">
                <a:latin typeface="Courier New" panose="02070309020205020404" pitchFamily="49" charset="0"/>
                <a:cs typeface="Courier New" panose="02070309020205020404" pitchFamily="49" charset="0"/>
              </a:rPr>
              <a:t>                    hurdles </a:t>
            </a:r>
            <a:r>
              <a:rPr lang="en-US" sz="1000" b="1" dirty="0" err="1">
                <a:latin typeface="Courier New" panose="02070309020205020404" pitchFamily="49" charset="0"/>
                <a:cs typeface="Courier New" panose="02070309020205020404" pitchFamily="49" charset="0"/>
              </a:rPr>
              <a:t>highjump</a:t>
            </a:r>
            <a:r>
              <a:rPr lang="en-US" sz="1000" b="1" dirty="0">
                <a:latin typeface="Courier New" panose="02070309020205020404" pitchFamily="49" charset="0"/>
                <a:cs typeface="Courier New" panose="02070309020205020404" pitchFamily="49" charset="0"/>
              </a:rPr>
              <a:t>  shot run200m </a:t>
            </a:r>
            <a:r>
              <a:rPr lang="en-US" sz="1000" b="1" dirty="0" err="1">
                <a:latin typeface="Courier New" panose="02070309020205020404" pitchFamily="49" charset="0"/>
                <a:cs typeface="Courier New" panose="02070309020205020404" pitchFamily="49" charset="0"/>
              </a:rPr>
              <a:t>longjump</a:t>
            </a:r>
            <a:r>
              <a:rPr lang="en-US" sz="1000" b="1" dirty="0">
                <a:latin typeface="Courier New" panose="02070309020205020404" pitchFamily="49" charset="0"/>
                <a:cs typeface="Courier New" panose="02070309020205020404" pitchFamily="49" charset="0"/>
              </a:rPr>
              <a:t> javelin run800m score</a:t>
            </a:r>
          </a:p>
          <a:p>
            <a:pPr marL="0" indent="0">
              <a:buNone/>
            </a:pPr>
            <a:r>
              <a:rPr lang="en-US" sz="1000" b="1" dirty="0">
                <a:latin typeface="Courier New" panose="02070309020205020404" pitchFamily="49" charset="0"/>
                <a:cs typeface="Courier New" panose="02070309020205020404" pitchFamily="49" charset="0"/>
              </a:rPr>
              <a:t>Joyner-</a:t>
            </a:r>
            <a:r>
              <a:rPr lang="en-US" sz="1000" b="1" dirty="0" err="1">
                <a:latin typeface="Courier New" panose="02070309020205020404" pitchFamily="49" charset="0"/>
                <a:cs typeface="Courier New" panose="02070309020205020404" pitchFamily="49" charset="0"/>
              </a:rPr>
              <a:t>Kersee</a:t>
            </a:r>
            <a:r>
              <a:rPr lang="en-US" sz="1000" b="1" dirty="0">
                <a:latin typeface="Courier New" panose="02070309020205020404" pitchFamily="49" charset="0"/>
                <a:cs typeface="Courier New" panose="02070309020205020404" pitchFamily="49" charset="0"/>
              </a:rPr>
              <a:t> (USA)   12.69     1.86 15.80   22.56     7.27   45.66  128.51  7291</a:t>
            </a:r>
          </a:p>
          <a:p>
            <a:pPr marL="0" indent="0">
              <a:buNone/>
            </a:pPr>
            <a:r>
              <a:rPr lang="en-US" sz="1000" b="1" dirty="0">
                <a:latin typeface="Courier New" panose="02070309020205020404" pitchFamily="49" charset="0"/>
                <a:cs typeface="Courier New" panose="02070309020205020404" pitchFamily="49" charset="0"/>
              </a:rPr>
              <a:t>John (GDR)            12.85     1.80 16.23   23.65     6.71   42.56  126.12  6897</a:t>
            </a:r>
          </a:p>
          <a:p>
            <a:pPr marL="0" indent="0">
              <a:buNone/>
            </a:pPr>
            <a:r>
              <a:rPr lang="en-US" sz="1000" b="1" dirty="0" err="1">
                <a:latin typeface="Courier New" panose="02070309020205020404" pitchFamily="49" charset="0"/>
                <a:cs typeface="Courier New" panose="02070309020205020404" pitchFamily="49" charset="0"/>
              </a:rPr>
              <a:t>Behmer</a:t>
            </a:r>
            <a:r>
              <a:rPr lang="en-US" sz="1000" b="1" dirty="0">
                <a:latin typeface="Courier New" panose="02070309020205020404" pitchFamily="49" charset="0"/>
                <a:cs typeface="Courier New" panose="02070309020205020404" pitchFamily="49" charset="0"/>
              </a:rPr>
              <a:t> (GDR)          13.20     1.83 14.20   23.10     6.68   44.54  124.20  6858</a:t>
            </a:r>
          </a:p>
          <a:p>
            <a:pPr marL="0" indent="0">
              <a:buNone/>
            </a:pPr>
            <a:r>
              <a:rPr lang="en-US" sz="1000" b="1" dirty="0" err="1">
                <a:latin typeface="Courier New" panose="02070309020205020404" pitchFamily="49" charset="0"/>
                <a:cs typeface="Courier New" panose="02070309020205020404" pitchFamily="49" charset="0"/>
              </a:rPr>
              <a:t>Sablovskaite</a:t>
            </a:r>
            <a:r>
              <a:rPr lang="en-US" sz="1000" b="1" dirty="0">
                <a:latin typeface="Courier New" panose="02070309020205020404" pitchFamily="49" charset="0"/>
                <a:cs typeface="Courier New" panose="02070309020205020404" pitchFamily="49" charset="0"/>
              </a:rPr>
              <a:t> (URS)    13.61     1.80 15.23   23.92     6.25   42.78  132.24  6540</a:t>
            </a:r>
          </a:p>
          <a:p>
            <a:pPr marL="0" indent="0">
              <a:buNone/>
            </a:pPr>
            <a:r>
              <a:rPr lang="en-US" sz="1000" b="1" dirty="0" err="1">
                <a:latin typeface="Courier New" panose="02070309020205020404" pitchFamily="49" charset="0"/>
                <a:cs typeface="Courier New" panose="02070309020205020404" pitchFamily="49" charset="0"/>
              </a:rPr>
              <a:t>Choubenkova</a:t>
            </a:r>
            <a:r>
              <a:rPr lang="en-US" sz="1000" b="1" dirty="0">
                <a:latin typeface="Courier New" panose="02070309020205020404" pitchFamily="49" charset="0"/>
                <a:cs typeface="Courier New" panose="02070309020205020404" pitchFamily="49" charset="0"/>
              </a:rPr>
              <a:t> (URS)     13.51     1.74 14.76   23.93     6.32   47.46  127.90  6540</a:t>
            </a:r>
          </a:p>
          <a:p>
            <a:pPr marL="0" indent="0">
              <a:buNone/>
            </a:pP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&gt; </a:t>
            </a:r>
            <a:r>
              <a:rPr lang="en-US" sz="1000" b="1" dirty="0" err="1">
                <a:latin typeface="Courier New" panose="02070309020205020404" pitchFamily="49" charset="0"/>
                <a:cs typeface="Courier New" panose="02070309020205020404" pitchFamily="49" charset="0"/>
              </a:rPr>
              <a:t>heptathlon.scaled</a:t>
            </a:r>
            <a:r>
              <a:rPr lang="en-US" sz="1000" b="1" dirty="0">
                <a:latin typeface="Courier New" panose="02070309020205020404" pitchFamily="49" charset="0"/>
                <a:cs typeface="Courier New" panose="02070309020205020404" pitchFamily="49" charset="0"/>
              </a:rPr>
              <a:t> = scale(heptathlon[,c(1:7)])</a:t>
            </a:r>
          </a:p>
          <a:p>
            <a:pPr marL="0" indent="0">
              <a:buNone/>
            </a:pPr>
            <a:r>
              <a:rPr lang="en-US" sz="1000" b="1" dirty="0">
                <a:latin typeface="Courier New" panose="02070309020205020404" pitchFamily="49" charset="0"/>
                <a:cs typeface="Courier New" panose="02070309020205020404" pitchFamily="49" charset="0"/>
              </a:rPr>
              <a:t>&gt; </a:t>
            </a:r>
            <a:r>
              <a:rPr lang="en-US" sz="1000" b="1" dirty="0" err="1">
                <a:latin typeface="Courier New" panose="02070309020205020404" pitchFamily="49" charset="0"/>
                <a:cs typeface="Courier New" panose="02070309020205020404" pitchFamily="49" charset="0"/>
              </a:rPr>
              <a:t>heptathlon.scaled</a:t>
            </a:r>
            <a:endParaRPr lang="en-US" sz="1000" b="1" dirty="0">
              <a:latin typeface="Courier New" panose="02070309020205020404" pitchFamily="49" charset="0"/>
              <a:cs typeface="Courier New" panose="02070309020205020404" pitchFamily="49" charset="0"/>
            </a:endParaRPr>
          </a:p>
          <a:p>
            <a:pPr marL="0" indent="0">
              <a:buNone/>
            </a:pPr>
            <a:r>
              <a:rPr lang="en-US" sz="1000" b="1" dirty="0">
                <a:latin typeface="Courier New" panose="02070309020205020404" pitchFamily="49" charset="0"/>
                <a:cs typeface="Courier New" panose="02070309020205020404" pitchFamily="49" charset="0"/>
              </a:rPr>
              <a:t>                        hurdles   </a:t>
            </a:r>
            <a:r>
              <a:rPr lang="en-US" sz="1000" b="1" dirty="0" err="1">
                <a:latin typeface="Courier New" panose="02070309020205020404" pitchFamily="49" charset="0"/>
                <a:cs typeface="Courier New" panose="02070309020205020404" pitchFamily="49" charset="0"/>
              </a:rPr>
              <a:t>highjump</a:t>
            </a:r>
            <a:r>
              <a:rPr lang="en-US" sz="1000" b="1" dirty="0">
                <a:latin typeface="Courier New" panose="02070309020205020404" pitchFamily="49" charset="0"/>
                <a:cs typeface="Courier New" panose="02070309020205020404" pitchFamily="49" charset="0"/>
              </a:rPr>
              <a:t>        shot      run200m    </a:t>
            </a:r>
            <a:r>
              <a:rPr lang="en-US" sz="1000" b="1" dirty="0" err="1">
                <a:latin typeface="Courier New" panose="02070309020205020404" pitchFamily="49" charset="0"/>
                <a:cs typeface="Courier New" panose="02070309020205020404" pitchFamily="49" charset="0"/>
              </a:rPr>
              <a:t>longjump</a:t>
            </a:r>
            <a:r>
              <a:rPr lang="en-US" sz="1000" b="1" dirty="0">
                <a:latin typeface="Courier New" panose="02070309020205020404" pitchFamily="49" charset="0"/>
                <a:cs typeface="Courier New" panose="02070309020205020404" pitchFamily="49" charset="0"/>
              </a:rPr>
              <a:t>    javelin       run800m</a:t>
            </a:r>
          </a:p>
          <a:p>
            <a:pPr marL="0" indent="0">
              <a:buNone/>
            </a:pPr>
            <a:r>
              <a:rPr lang="en-US" sz="1000" b="1" dirty="0">
                <a:latin typeface="Courier New" panose="02070309020205020404" pitchFamily="49" charset="0"/>
                <a:cs typeface="Courier New" panose="02070309020205020404" pitchFamily="49" charset="0"/>
              </a:rPr>
              <a:t>Joyner-</a:t>
            </a:r>
            <a:r>
              <a:rPr lang="en-US" sz="1000" b="1" dirty="0" err="1">
                <a:latin typeface="Courier New" panose="02070309020205020404" pitchFamily="49" charset="0"/>
                <a:cs typeface="Courier New" panose="02070309020205020404" pitchFamily="49" charset="0"/>
              </a:rPr>
              <a:t>Kersee</a:t>
            </a:r>
            <a:r>
              <a:rPr lang="en-US" sz="1000" b="1" dirty="0">
                <a:latin typeface="Courier New" panose="02070309020205020404" pitchFamily="49" charset="0"/>
                <a:cs typeface="Courier New" panose="02070309020205020404" pitchFamily="49" charset="0"/>
              </a:rPr>
              <a:t> (USA) -1.56112593  1.0007405  1.79799456 -2.154798275  2.35675020  1.1782304 -0.9098926366</a:t>
            </a:r>
          </a:p>
          <a:p>
            <a:pPr marL="0" indent="0">
              <a:buNone/>
            </a:pPr>
            <a:r>
              <a:rPr lang="en-US" sz="1000" b="1" dirty="0">
                <a:latin typeface="Courier New" panose="02070309020205020404" pitchFamily="49" charset="0"/>
                <a:cs typeface="Courier New" panose="02070309020205020404" pitchFamily="49" charset="0"/>
              </a:rPr>
              <a:t>John (GDR)          -1.34392580  0.2309401  2.08622065 -1.030573634  1.17584459  0.3039212 -1.1981539571</a:t>
            </a:r>
          </a:p>
          <a:p>
            <a:pPr marL="0" indent="0">
              <a:buNone/>
            </a:pPr>
            <a:r>
              <a:rPr lang="en-US" sz="1000" b="1" dirty="0" err="1">
                <a:latin typeface="Courier New" panose="02070309020205020404" pitchFamily="49" charset="0"/>
                <a:cs typeface="Courier New" panose="02070309020205020404" pitchFamily="49" charset="0"/>
              </a:rPr>
              <a:t>Behmer</a:t>
            </a:r>
            <a:r>
              <a:rPr lang="en-US" sz="1000" b="1" dirty="0">
                <a:latin typeface="Courier New" panose="02070309020205020404" pitchFamily="49" charset="0"/>
                <a:cs typeface="Courier New" panose="02070309020205020404" pitchFamily="49" charset="0"/>
              </a:rPr>
              <a:t> (GDR)        -0.86880052  0.6158403  0.72552539 -1.597842949  1.11258179  0.8623510 -1.4297279049</a:t>
            </a:r>
          </a:p>
          <a:p>
            <a:pPr marL="0" indent="0">
              <a:buNone/>
            </a:pPr>
            <a:r>
              <a:rPr lang="en-US" sz="1000" b="1" dirty="0" err="1">
                <a:latin typeface="Courier New" panose="02070309020205020404" pitchFamily="49" charset="0"/>
                <a:cs typeface="Courier New" panose="02070309020205020404" pitchFamily="49" charset="0"/>
              </a:rPr>
              <a:t>Sablovskaite</a:t>
            </a:r>
            <a:r>
              <a:rPr lang="en-US" sz="1000" b="1" dirty="0">
                <a:latin typeface="Courier New" panose="02070309020205020404" pitchFamily="49" charset="0"/>
                <a:cs typeface="Courier New" panose="02070309020205020404" pitchFamily="49" charset="0"/>
              </a:rPr>
              <a:t> (URS)  -0.31222519  0.2309401  1.41592742 -0.752095971  0.20581498  0.3659689 -0.4600119984</a:t>
            </a:r>
          </a:p>
          <a:p>
            <a:pPr marL="0" indent="0">
              <a:buNone/>
            </a:pPr>
            <a:r>
              <a:rPr lang="en-US" sz="1000" b="1" dirty="0" err="1">
                <a:latin typeface="Courier New" panose="02070309020205020404" pitchFamily="49" charset="0"/>
                <a:cs typeface="Courier New" panose="02070309020205020404" pitchFamily="49" charset="0"/>
              </a:rPr>
              <a:t>Choubenkova</a:t>
            </a:r>
            <a:r>
              <a:rPr lang="en-US" sz="1000" b="1" dirty="0">
                <a:latin typeface="Courier New" panose="02070309020205020404" pitchFamily="49" charset="0"/>
                <a:cs typeface="Courier New" panose="02070309020205020404" pitchFamily="49" charset="0"/>
              </a:rPr>
              <a:t> (URS)   -0.44797527 -0.5388603  1.10088960 -0.741781983  0.35342818  1.6858939 -0.9834656096</a:t>
            </a:r>
          </a:p>
          <a:p>
            <a:pPr marL="0" indent="0">
              <a:buNone/>
            </a:pPr>
            <a:r>
              <a:rPr lang="en-US" sz="1000" b="1" dirty="0">
                <a:latin typeface="Courier New" panose="02070309020205020404" pitchFamily="49" charset="0"/>
                <a:cs typeface="Courier New" panose="02070309020205020404" pitchFamily="49" charset="0"/>
              </a:rPr>
              <a:t>…</a:t>
            </a:r>
          </a:p>
        </p:txBody>
      </p:sp>
      <p:sp>
        <p:nvSpPr>
          <p:cNvPr id="6" name="TextBox 5"/>
          <p:cNvSpPr txBox="1"/>
          <p:nvPr/>
        </p:nvSpPr>
        <p:spPr>
          <a:xfrm>
            <a:off x="614362" y="1434992"/>
            <a:ext cx="7900988" cy="646331"/>
          </a:xfrm>
          <a:prstGeom prst="rect">
            <a:avLst/>
          </a:prstGeom>
          <a:noFill/>
        </p:spPr>
        <p:txBody>
          <a:bodyPr wrap="square" rtlCol="0">
            <a:spAutoFit/>
          </a:bodyPr>
          <a:lstStyle/>
          <a:p>
            <a:r>
              <a:rPr lang="en-US" dirty="0"/>
              <a:t>Some results are measured in seconds (lower numbers better), others in scores, or meters (higher numbers better). </a:t>
            </a:r>
          </a:p>
        </p:txBody>
      </p:sp>
    </p:spTree>
    <p:extLst>
      <p:ext uri="{BB962C8B-B14F-4D97-AF65-F5344CB8AC3E}">
        <p14:creationId xmlns:p14="http://schemas.microsoft.com/office/powerpoint/2010/main" val="67823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 Methods</a:t>
            </a:r>
          </a:p>
        </p:txBody>
      </p:sp>
      <p:sp>
        <p:nvSpPr>
          <p:cNvPr id="3" name="Content Placeholder 2"/>
          <p:cNvSpPr>
            <a:spLocks noGrp="1"/>
          </p:cNvSpPr>
          <p:nvPr>
            <p:ph idx="1"/>
          </p:nvPr>
        </p:nvSpPr>
        <p:spPr/>
        <p:txBody>
          <a:bodyPr>
            <a:normAutofit fontScale="85000" lnSpcReduction="10000"/>
          </a:bodyPr>
          <a:lstStyle/>
          <a:p>
            <a:r>
              <a:rPr lang="en-US" dirty="0"/>
              <a:t>A set of  useful and important tools for exploring data with many variables.</a:t>
            </a:r>
          </a:p>
          <a:p>
            <a:r>
              <a:rPr lang="en-US" dirty="0"/>
              <a:t>There are two main tools for dimensionality reduction:</a:t>
            </a:r>
          </a:p>
          <a:p>
            <a:pPr lvl="1"/>
            <a:r>
              <a:rPr lang="en-US" dirty="0"/>
              <a:t>Principal Components Analysis (PCA)</a:t>
            </a:r>
          </a:p>
          <a:p>
            <a:pPr lvl="2"/>
            <a:r>
              <a:rPr lang="en-US" dirty="0"/>
              <a:t>PCA projects data to lower dimensions. PCA extracts all variance.</a:t>
            </a:r>
          </a:p>
          <a:p>
            <a:pPr lvl="1"/>
            <a:r>
              <a:rPr lang="en-US" dirty="0"/>
              <a:t>Exploratory Factor Analysis (EFA)</a:t>
            </a:r>
          </a:p>
          <a:p>
            <a:pPr lvl="2"/>
            <a:r>
              <a:rPr lang="en-US" dirty="0"/>
              <a:t>EFA seeks to find a small number of unobserved underlying variables that might explain the common variance (not all variance) in the data.</a:t>
            </a:r>
          </a:p>
          <a:p>
            <a:r>
              <a:rPr lang="en-US" dirty="0"/>
              <a:t>The goal of dimensionality reduction methods is to "explain" many observed variables in terms of a much smaller number of unobserved variables.</a:t>
            </a:r>
          </a:p>
          <a:p>
            <a:endParaRPr lang="en-US" dirty="0"/>
          </a:p>
        </p:txBody>
      </p:sp>
    </p:spTree>
    <p:extLst>
      <p:ext uri="{BB962C8B-B14F-4D97-AF65-F5344CB8AC3E}">
        <p14:creationId xmlns:p14="http://schemas.microsoft.com/office/powerpoint/2010/main" val="746283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How is performance in one event correlated with other events?</a:t>
            </a:r>
          </a:p>
        </p:txBody>
      </p:sp>
      <p:sp>
        <p:nvSpPr>
          <p:cNvPr id="3" name="Content Placeholder 2"/>
          <p:cNvSpPr>
            <a:spLocks noGrp="1"/>
          </p:cNvSpPr>
          <p:nvPr>
            <p:ph idx="1"/>
          </p:nvPr>
        </p:nvSpPr>
        <p:spPr/>
        <p:txBody>
          <a:bodyPr>
            <a:noAutofit/>
          </a:bodyPr>
          <a:lstStyle/>
          <a:p>
            <a:pPr marL="0" indent="0">
              <a:buNone/>
            </a:pPr>
            <a:r>
              <a:rPr lang="is-IS" sz="1400" b="1" dirty="0">
                <a:latin typeface="Courier New" panose="02070309020205020404" pitchFamily="49" charset="0"/>
                <a:cs typeface="Courier New" panose="02070309020205020404" pitchFamily="49" charset="0"/>
              </a:rPr>
              <a:t>&gt; round(cor(heptathlon.scaled),2)</a:t>
            </a:r>
          </a:p>
          <a:p>
            <a:pPr marL="0" indent="0">
              <a:buNone/>
            </a:pPr>
            <a:r>
              <a:rPr lang="is-IS" sz="1400" b="1" dirty="0">
                <a:latin typeface="Courier New" panose="02070309020205020404" pitchFamily="49" charset="0"/>
                <a:cs typeface="Courier New" panose="02070309020205020404" pitchFamily="49" charset="0"/>
              </a:rPr>
              <a:t>         hurdles highjump  shot run200m longjump javelin run800m</a:t>
            </a:r>
          </a:p>
          <a:p>
            <a:pPr marL="0" indent="0">
              <a:buNone/>
            </a:pPr>
            <a:r>
              <a:rPr lang="is-IS" sz="1400" b="1" dirty="0">
                <a:latin typeface="Courier New" panose="02070309020205020404" pitchFamily="49" charset="0"/>
                <a:cs typeface="Courier New" panose="02070309020205020404" pitchFamily="49" charset="0"/>
              </a:rPr>
              <a:t>hurdles     1.00    -0.81 -0.65    0.77    -0.91   -0.01    0.78</a:t>
            </a:r>
          </a:p>
          <a:p>
            <a:pPr marL="0" indent="0">
              <a:buNone/>
            </a:pPr>
            <a:r>
              <a:rPr lang="is-IS" sz="1400" b="1" dirty="0">
                <a:latin typeface="Courier New" panose="02070309020205020404" pitchFamily="49" charset="0"/>
                <a:cs typeface="Courier New" panose="02070309020205020404" pitchFamily="49" charset="0"/>
              </a:rPr>
              <a:t>highjump   -0.81     1.00  0.44   -0.49     0.78    0.00   -0.59</a:t>
            </a:r>
          </a:p>
          <a:p>
            <a:pPr marL="0" indent="0">
              <a:buNone/>
            </a:pPr>
            <a:r>
              <a:rPr lang="is-IS" sz="1400" b="1" dirty="0">
                <a:latin typeface="Courier New" panose="02070309020205020404" pitchFamily="49" charset="0"/>
                <a:cs typeface="Courier New" panose="02070309020205020404" pitchFamily="49" charset="0"/>
              </a:rPr>
              <a:t>shot       -0.65     0.44  1.00   -0.68     0.74    0.27   -0.42</a:t>
            </a:r>
          </a:p>
          <a:p>
            <a:pPr marL="0" indent="0">
              <a:buNone/>
            </a:pPr>
            <a:r>
              <a:rPr lang="is-IS" sz="1400" b="1" dirty="0">
                <a:latin typeface="Courier New" panose="02070309020205020404" pitchFamily="49" charset="0"/>
                <a:cs typeface="Courier New" panose="02070309020205020404" pitchFamily="49" charset="0"/>
              </a:rPr>
              <a:t>run200m     0.77    -0.49 -0.68    1.00    -0.82   -0.33    0.62</a:t>
            </a:r>
          </a:p>
          <a:p>
            <a:pPr marL="0" indent="0">
              <a:buNone/>
            </a:pPr>
            <a:r>
              <a:rPr lang="is-IS" sz="1400" b="1" dirty="0">
                <a:latin typeface="Courier New" panose="02070309020205020404" pitchFamily="49" charset="0"/>
                <a:cs typeface="Courier New" panose="02070309020205020404" pitchFamily="49" charset="0"/>
              </a:rPr>
              <a:t>longjump   -0.91     0.78  0.74   -0.82     1.00    0.07   -0.70</a:t>
            </a:r>
          </a:p>
          <a:p>
            <a:pPr marL="0" indent="0">
              <a:buNone/>
            </a:pPr>
            <a:r>
              <a:rPr lang="is-IS" sz="1400" b="1" dirty="0">
                <a:latin typeface="Courier New" panose="02070309020205020404" pitchFamily="49" charset="0"/>
                <a:cs typeface="Courier New" panose="02070309020205020404" pitchFamily="49" charset="0"/>
              </a:rPr>
              <a:t>javelin    -0.01     0.00  0.27   -0.33     0.07    1.00    0.02</a:t>
            </a:r>
          </a:p>
          <a:p>
            <a:pPr marL="0" indent="0">
              <a:buNone/>
            </a:pPr>
            <a:r>
              <a:rPr lang="is-IS" sz="1400" b="1" dirty="0">
                <a:latin typeface="Courier New" panose="02070309020205020404" pitchFamily="49" charset="0"/>
                <a:cs typeface="Courier New" panose="02070309020205020404" pitchFamily="49" charset="0"/>
              </a:rPr>
              <a:t>run800m     0.78    -0.59 -0.42    0.62    -0.70    0.02    1.00</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1628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Scatterplots confirm what we observed in the correlation matrix</a:t>
            </a:r>
          </a:p>
        </p:txBody>
      </p:sp>
      <p:sp>
        <p:nvSpPr>
          <p:cNvPr id="9" name="TextBox 8"/>
          <p:cNvSpPr txBox="1"/>
          <p:nvPr/>
        </p:nvSpPr>
        <p:spPr>
          <a:xfrm>
            <a:off x="1371600" y="6019800"/>
            <a:ext cx="3328155"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pairs(</a:t>
            </a:r>
            <a:r>
              <a:rPr lang="en-US" sz="1100" dirty="0" err="1">
                <a:latin typeface="Courier New" panose="02070309020205020404" pitchFamily="49" charset="0"/>
                <a:cs typeface="Courier New" panose="02070309020205020404" pitchFamily="49" charset="0"/>
              </a:rPr>
              <a:t>heptathlon.scaled</a:t>
            </a:r>
            <a:r>
              <a:rPr lang="en-US" sz="1100" dirty="0">
                <a:latin typeface="Courier New" panose="02070309020205020404" pitchFamily="49" charset="0"/>
                <a:cs typeface="Courier New" panose="02070309020205020404" pitchFamily="49" charset="0"/>
              </a:rPr>
              <a:t>, col="blue")</a:t>
            </a:r>
          </a:p>
        </p:txBody>
      </p:sp>
      <p:sp>
        <p:nvSpPr>
          <p:cNvPr id="3" name="TextBox 2"/>
          <p:cNvSpPr txBox="1"/>
          <p:nvPr/>
        </p:nvSpPr>
        <p:spPr>
          <a:xfrm>
            <a:off x="5718309" y="2898838"/>
            <a:ext cx="3241963" cy="2308324"/>
          </a:xfrm>
          <a:prstGeom prst="rect">
            <a:avLst/>
          </a:prstGeom>
          <a:noFill/>
        </p:spPr>
        <p:txBody>
          <a:bodyPr wrap="square" rtlCol="0">
            <a:spAutoFit/>
          </a:bodyPr>
          <a:lstStyle/>
          <a:p>
            <a:r>
              <a:rPr lang="en-US" dirty="0"/>
              <a:t>1. Clear linear relationships between hurdles, high jump, shot put, 200m, and long jump.</a:t>
            </a:r>
          </a:p>
          <a:p>
            <a:endParaRPr lang="en-US" dirty="0"/>
          </a:p>
          <a:p>
            <a:r>
              <a:rPr lang="en-US" dirty="0"/>
              <a:t>2. Javelin and, to some extent, 800m results are less correlated with the other events.</a:t>
            </a:r>
          </a:p>
          <a:p>
            <a:endParaRPr lang="en-US" dirty="0"/>
          </a:p>
        </p:txBody>
      </p:sp>
      <p:sp>
        <p:nvSpPr>
          <p:cNvPr id="4" name="TextBox 3"/>
          <p:cNvSpPr txBox="1"/>
          <p:nvPr/>
        </p:nvSpPr>
        <p:spPr>
          <a:xfrm>
            <a:off x="5708822" y="2410595"/>
            <a:ext cx="1525033" cy="369332"/>
          </a:xfrm>
          <a:prstGeom prst="rect">
            <a:avLst/>
          </a:prstGeom>
          <a:noFill/>
        </p:spPr>
        <p:txBody>
          <a:bodyPr wrap="none" rtlCol="0">
            <a:spAutoFit/>
          </a:bodyPr>
          <a:lstStyle/>
          <a:p>
            <a:r>
              <a:rPr lang="en-US" dirty="0"/>
              <a:t>Observations?</a:t>
            </a:r>
          </a:p>
        </p:txBody>
      </p:sp>
      <p:pic>
        <p:nvPicPr>
          <p:cNvPr id="6" name="Picture 5"/>
          <p:cNvPicPr>
            <a:picLocks noChangeAspect="1"/>
          </p:cNvPicPr>
          <p:nvPr/>
        </p:nvPicPr>
        <p:blipFill>
          <a:blip r:embed="rId2"/>
          <a:stretch>
            <a:fillRect/>
          </a:stretch>
        </p:blipFill>
        <p:spPr>
          <a:xfrm>
            <a:off x="431714" y="1600199"/>
            <a:ext cx="5283286" cy="4380539"/>
          </a:xfrm>
          <a:prstGeom prst="rect">
            <a:avLst/>
          </a:prstGeom>
        </p:spPr>
      </p:pic>
    </p:spTree>
    <p:extLst>
      <p:ext uri="{BB962C8B-B14F-4D97-AF65-F5344CB8AC3E}">
        <p14:creationId xmlns:p14="http://schemas.microsoft.com/office/powerpoint/2010/main" val="315172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PCA </a:t>
            </a:r>
          </a:p>
        </p:txBody>
      </p:sp>
      <p:sp>
        <p:nvSpPr>
          <p:cNvPr id="3" name="Content Placeholder 2"/>
          <p:cNvSpPr>
            <a:spLocks noGrp="1"/>
          </p:cNvSpPr>
          <p:nvPr>
            <p:ph idx="1"/>
          </p:nvPr>
        </p:nvSpPr>
        <p:spPr/>
        <p:txBody>
          <a:bodyPr>
            <a:normAutofit fontScale="85000" lnSpcReduction="20000"/>
          </a:bodyPr>
          <a:lstStyle/>
          <a:p>
            <a:r>
              <a:rPr lang="en-US" dirty="0"/>
              <a:t>Note that the seven events have very different variances. Standard deviation for the 800m is 8.29 (sec) whereas for the high jump it's only 0.078 (m).</a:t>
            </a:r>
          </a:p>
          <a:p>
            <a:r>
              <a:rPr lang="en-US" dirty="0"/>
              <a:t>If we work with unscaled scores, the 800m results will have a disproportionate effect.</a:t>
            </a:r>
          </a:p>
          <a:p>
            <a:r>
              <a:rPr lang="en-US" dirty="0"/>
              <a:t>Thus we will tell the PCA function to scale all results to have a variance of 1.0.</a:t>
            </a:r>
          </a:p>
          <a:p>
            <a:pPr marL="0" indent="0">
              <a:buNone/>
            </a:pPr>
            <a:endParaRPr lang="en-US" dirty="0"/>
          </a:p>
          <a:p>
            <a:pPr marL="0" indent="0">
              <a:buNone/>
            </a:pPr>
            <a:r>
              <a:rPr lang="en-US" sz="1800" dirty="0" err="1">
                <a:latin typeface="Courier New" panose="02070309020205020404" pitchFamily="49" charset="0"/>
                <a:cs typeface="Courier New" panose="02070309020205020404" pitchFamily="49" charset="0"/>
              </a:rPr>
              <a:t>hepPCA</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prcomp</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heptathlon.scaled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retx</a:t>
            </a:r>
            <a:r>
              <a:rPr lang="en-US" sz="1800" dirty="0">
                <a:latin typeface="Courier New" panose="02070309020205020404" pitchFamily="49" charset="0"/>
                <a:cs typeface="Courier New" panose="02070309020205020404" pitchFamily="49" charset="0"/>
              </a:rPr>
              <a:t>= TRUE)</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Same as:</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hepPCA</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prcomp</a:t>
            </a:r>
            <a:r>
              <a:rPr lang="en-US" sz="1800" dirty="0">
                <a:latin typeface="Courier New" panose="02070309020205020404" pitchFamily="49" charset="0"/>
                <a:cs typeface="Courier New" panose="02070309020205020404" pitchFamily="49" charset="0"/>
              </a:rPr>
              <a:t>(heptathlon[,c(1:7)], </a:t>
            </a:r>
            <a:r>
              <a:rPr lang="en-US" sz="1800" dirty="0" err="1">
                <a:latin typeface="Courier New" panose="02070309020205020404" pitchFamily="49" charset="0"/>
                <a:cs typeface="Courier New" panose="02070309020205020404" pitchFamily="49" charset="0"/>
              </a:rPr>
              <a:t>retx</a:t>
            </a:r>
            <a:r>
              <a:rPr lang="en-US" sz="1800" dirty="0">
                <a:latin typeface="Courier New" panose="02070309020205020404" pitchFamily="49" charset="0"/>
                <a:cs typeface="Courier New" panose="02070309020205020404" pitchFamily="49" charset="0"/>
              </a:rPr>
              <a:t>= TRUE, scale=TRUE)</a:t>
            </a:r>
            <a:endParaRPr lang="en-US" dirty="0"/>
          </a:p>
        </p:txBody>
      </p:sp>
    </p:spTree>
    <p:extLst>
      <p:ext uri="{BB962C8B-B14F-4D97-AF65-F5344CB8AC3E}">
        <p14:creationId xmlns:p14="http://schemas.microsoft.com/office/powerpoint/2010/main" val="383623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of PCA results for heptathlon data</a:t>
            </a:r>
          </a:p>
        </p:txBody>
      </p:sp>
      <p:sp>
        <p:nvSpPr>
          <p:cNvPr id="3" name="Content Placeholder 2"/>
          <p:cNvSpPr>
            <a:spLocks noGrp="1"/>
          </p:cNvSpPr>
          <p:nvPr>
            <p:ph idx="1"/>
          </p:nvPr>
        </p:nvSpPr>
        <p:spPr/>
        <p:txBody>
          <a:bodyPr>
            <a:normAutofit/>
          </a:bodyPr>
          <a:lstStyle/>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&gt; print(</a:t>
            </a:r>
            <a:r>
              <a:rPr lang="en-US" sz="1000" b="1" dirty="0" err="1">
                <a:latin typeface="Courier New" panose="02070309020205020404" pitchFamily="49" charset="0"/>
                <a:cs typeface="Courier New" panose="02070309020205020404" pitchFamily="49" charset="0"/>
              </a:rPr>
              <a:t>hepPCA</a:t>
            </a:r>
            <a:r>
              <a:rPr lang="en-US" sz="1000" b="1"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Standard deviations:</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[1] 2.1119364 1.0928497 0.7218131 0.6761411 0.4952441 0.2701029 0.2213617</a:t>
            </a:r>
          </a:p>
          <a:p>
            <a:pPr marL="0" indent="0">
              <a:lnSpc>
                <a:spcPct val="100000"/>
              </a:lnSpc>
              <a:spcBef>
                <a:spcPts val="600"/>
              </a:spcBef>
              <a:buNone/>
            </a:pPr>
            <a:endParaRPr lang="en-US" sz="1000" b="1"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Rotation:</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                PC1         PC2         PC3         PC4         PC5         PC6         PC7</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hurdles   0.4528710 -0.15792058 -0.04514996  0.02653873 -0.09494792 -0.78334101 -0.38024707</a:t>
            </a:r>
          </a:p>
          <a:p>
            <a:pPr marL="0" indent="0">
              <a:lnSpc>
                <a:spcPct val="100000"/>
              </a:lnSpc>
              <a:spcBef>
                <a:spcPts val="600"/>
              </a:spcBef>
              <a:buNone/>
            </a:pPr>
            <a:r>
              <a:rPr lang="en-US" sz="1000" b="1" dirty="0" err="1">
                <a:latin typeface="Courier New" panose="02070309020205020404" pitchFamily="49" charset="0"/>
                <a:cs typeface="Courier New" panose="02070309020205020404" pitchFamily="49" charset="0"/>
              </a:rPr>
              <a:t>highjump</a:t>
            </a:r>
            <a:r>
              <a:rPr lang="en-US" sz="1000" b="1" dirty="0">
                <a:latin typeface="Courier New" panose="02070309020205020404" pitchFamily="49" charset="0"/>
                <a:cs typeface="Courier New" panose="02070309020205020404" pitchFamily="49" charset="0"/>
              </a:rPr>
              <a:t> -0.3771992  0.24807386  0.36777902 -0.67999172 -0.01879888 -0.09939981 -0.43393114</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shot     -0.3630725 -0.28940743 -0.67618919 -0.12431725 -0.51165201  0.05085983 -0.21762491</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run200m   0.4078950  0.26038545  0.08359211 -0.36106580 -0.64983404  0.02495639  0.45338483</a:t>
            </a:r>
          </a:p>
          <a:p>
            <a:pPr marL="0" indent="0">
              <a:lnSpc>
                <a:spcPct val="100000"/>
              </a:lnSpc>
              <a:spcBef>
                <a:spcPts val="600"/>
              </a:spcBef>
              <a:buNone/>
            </a:pPr>
            <a:r>
              <a:rPr lang="en-US" sz="1000" b="1" dirty="0" err="1">
                <a:latin typeface="Courier New" panose="02070309020205020404" pitchFamily="49" charset="0"/>
                <a:cs typeface="Courier New" panose="02070309020205020404" pitchFamily="49" charset="0"/>
              </a:rPr>
              <a:t>longjump</a:t>
            </a:r>
            <a:r>
              <a:rPr lang="en-US" sz="1000" b="1" dirty="0">
                <a:latin typeface="Courier New" panose="02070309020205020404" pitchFamily="49" charset="0"/>
                <a:cs typeface="Courier New" panose="02070309020205020404" pitchFamily="49" charset="0"/>
              </a:rPr>
              <a:t> -0.4562318  0.05587394 -0.13931653 -0.11129249  0.18429810 -0.59020972  0.61206388</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javelin  -0.0754090 -0.84169212  0.47156016 -0.12079924 -0.13510669  0.02724076  0.17294667</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run800m   0.3749594 -0.22448984 -0.39585671 -0.60341130  0.50432116  0.15555520  0.09830963</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&gt; summary(</a:t>
            </a:r>
            <a:r>
              <a:rPr lang="en-US" sz="1000" b="1" dirty="0" err="1">
                <a:latin typeface="Courier New" panose="02070309020205020404" pitchFamily="49" charset="0"/>
                <a:cs typeface="Courier New" panose="02070309020205020404" pitchFamily="49" charset="0"/>
              </a:rPr>
              <a:t>hepPCA</a:t>
            </a:r>
            <a:r>
              <a:rPr lang="en-US" sz="1000" b="1" dirty="0">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Importance of components:</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                          PC1    PC2     PC3     PC4     PC5     PC6    PC7</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Standard deviation     2.1119 1.0928 0.72181 0.67614 0.49524 0.27010 0.2214</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Proportion of Variance 0.6372 0.1706 0.07443 0.06531 0.03504 0.01042 0.0070</a:t>
            </a:r>
          </a:p>
          <a:p>
            <a:pPr marL="0" indent="0">
              <a:lnSpc>
                <a:spcPct val="100000"/>
              </a:lnSpc>
              <a:spcBef>
                <a:spcPts val="600"/>
              </a:spcBef>
              <a:buNone/>
            </a:pPr>
            <a:r>
              <a:rPr lang="en-US" sz="1000" b="1" dirty="0">
                <a:latin typeface="Courier New" panose="02070309020205020404" pitchFamily="49" charset="0"/>
                <a:cs typeface="Courier New" panose="02070309020205020404" pitchFamily="49" charset="0"/>
              </a:rPr>
              <a:t>Cumulative Proportion  0.6372 0.8078 0.88223 0.94754 0.98258 0.99300 1.0000</a:t>
            </a:r>
          </a:p>
        </p:txBody>
      </p:sp>
    </p:spTree>
    <p:extLst>
      <p:ext uri="{BB962C8B-B14F-4D97-AF65-F5344CB8AC3E}">
        <p14:creationId xmlns:p14="http://schemas.microsoft.com/office/powerpoint/2010/main" val="1854667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Screeplot</a:t>
            </a:r>
            <a:r>
              <a:rPr lang="en-US" dirty="0"/>
              <a:t> of heptathlon PCA components</a:t>
            </a:r>
          </a:p>
        </p:txBody>
      </p:sp>
      <p:pic>
        <p:nvPicPr>
          <p:cNvPr id="9" name="Picture 8"/>
          <p:cNvPicPr>
            <a:picLocks noChangeAspect="1"/>
          </p:cNvPicPr>
          <p:nvPr/>
        </p:nvPicPr>
        <p:blipFill>
          <a:blip r:embed="rId2"/>
          <a:stretch>
            <a:fillRect/>
          </a:stretch>
        </p:blipFill>
        <p:spPr>
          <a:xfrm>
            <a:off x="2024282" y="1803136"/>
            <a:ext cx="5423472" cy="4094543"/>
          </a:xfrm>
          <a:prstGeom prst="rect">
            <a:avLst/>
          </a:prstGeom>
        </p:spPr>
      </p:pic>
      <p:sp>
        <p:nvSpPr>
          <p:cNvPr id="10" name="Rectangle 9"/>
          <p:cNvSpPr/>
          <p:nvPr/>
        </p:nvSpPr>
        <p:spPr>
          <a:xfrm>
            <a:off x="2895600" y="5943600"/>
            <a:ext cx="3083597" cy="369332"/>
          </a:xfrm>
          <a:prstGeom prst="rect">
            <a:avLst/>
          </a:prstGeom>
        </p:spPr>
        <p:txBody>
          <a:bodyPr wrap="none">
            <a:spAutoFit/>
          </a:bodyPr>
          <a:lstStyle/>
          <a:p>
            <a:r>
              <a:rPr lang="en-US" dirty="0" err="1"/>
              <a:t>screeplot</a:t>
            </a:r>
            <a:r>
              <a:rPr lang="en-US" dirty="0"/>
              <a:t>(</a:t>
            </a:r>
            <a:r>
              <a:rPr lang="en-US" dirty="0" err="1"/>
              <a:t>hepPCA</a:t>
            </a:r>
            <a:r>
              <a:rPr lang="en-US" dirty="0"/>
              <a:t>, type = "lines")</a:t>
            </a:r>
          </a:p>
        </p:txBody>
      </p:sp>
    </p:spTree>
    <p:extLst>
      <p:ext uri="{BB962C8B-B14F-4D97-AF65-F5344CB8AC3E}">
        <p14:creationId xmlns:p14="http://schemas.microsoft.com/office/powerpoint/2010/main" val="20172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look at the projected data</a:t>
            </a:r>
          </a:p>
        </p:txBody>
      </p:sp>
      <p:sp>
        <p:nvSpPr>
          <p:cNvPr id="3" name="Slide Number Placeholder 2"/>
          <p:cNvSpPr>
            <a:spLocks noGrp="1"/>
          </p:cNvSpPr>
          <p:nvPr>
            <p:ph type="sldNum" sz="quarter" idx="12"/>
          </p:nvPr>
        </p:nvSpPr>
        <p:spPr/>
        <p:txBody>
          <a:bodyPr/>
          <a:lstStyle/>
          <a:p>
            <a:fld id="{17B2F51F-3766-4C95-9AA0-79919C05A488}" type="slidenum">
              <a:rPr lang="en-US" smtClean="0"/>
              <a:pPr/>
              <a:t>25</a:t>
            </a:fld>
            <a:endParaRPr lang="en-US"/>
          </a:p>
        </p:txBody>
      </p:sp>
      <p:sp>
        <p:nvSpPr>
          <p:cNvPr id="4" name="Content Placeholder 3"/>
          <p:cNvSpPr>
            <a:spLocks noGrp="1"/>
          </p:cNvSpPr>
          <p:nvPr>
            <p:ph sz="quarter" idx="1"/>
          </p:nvPr>
        </p:nvSpPr>
        <p:spPr>
          <a:xfrm>
            <a:off x="990600" y="1295400"/>
            <a:ext cx="7772400" cy="4572000"/>
          </a:xfrm>
        </p:spPr>
        <p:txBody>
          <a:bodyPr>
            <a:noAutofit/>
          </a:bodyPr>
          <a:lstStyle/>
          <a:p>
            <a:pPr marL="0" indent="0">
              <a:buNone/>
            </a:pPr>
            <a:r>
              <a:rPr lang="de-DE" sz="800" b="1" dirty="0">
                <a:latin typeface="Courier"/>
                <a:cs typeface="Courier"/>
              </a:rPr>
              <a:t>&gt; </a:t>
            </a:r>
            <a:r>
              <a:rPr lang="de-DE" sz="800" b="1" dirty="0" err="1">
                <a:latin typeface="Courier"/>
                <a:cs typeface="Courier"/>
              </a:rPr>
              <a:t>hepPCA$x</a:t>
            </a:r>
            <a:endParaRPr lang="de-DE" sz="800" b="1" dirty="0">
              <a:latin typeface="Courier"/>
              <a:cs typeface="Courier"/>
            </a:endParaRPr>
          </a:p>
          <a:p>
            <a:pPr marL="0" indent="0">
              <a:buNone/>
            </a:pPr>
            <a:r>
              <a:rPr lang="de-DE" sz="800" b="1" dirty="0">
                <a:latin typeface="Courier"/>
                <a:cs typeface="Courier"/>
              </a:rPr>
              <a:t>                             PC1         PC2         PC3         PC4         PC5          PC6          PC7</a:t>
            </a:r>
          </a:p>
          <a:p>
            <a:pPr marL="0" indent="0">
              <a:buNone/>
            </a:pPr>
            <a:r>
              <a:rPr lang="de-DE" sz="800" b="1" dirty="0">
                <a:latin typeface="Courier"/>
                <a:cs typeface="Courier"/>
              </a:rPr>
              <a:t>Joyner-Kersee (USA) -4.121447626 -1.24240435 -0.36991309 -0.02300174  0.42600624 -0.339329222  0.347921325</a:t>
            </a:r>
          </a:p>
          <a:p>
            <a:pPr marL="0" indent="0">
              <a:buNone/>
            </a:pPr>
            <a:r>
              <a:rPr lang="de-DE" sz="800" b="1" dirty="0">
                <a:latin typeface="Courier"/>
                <a:cs typeface="Courier"/>
              </a:rPr>
              <a:t>John (GDR)          -2.882185935 -0.52372600 -0.89741472  0.47545176 -0.70306588  0.238087298  0.144015774</a:t>
            </a:r>
          </a:p>
          <a:p>
            <a:pPr marL="0" indent="0">
              <a:buNone/>
            </a:pPr>
            <a:r>
              <a:rPr lang="de-DE" sz="800" b="1" dirty="0" err="1">
                <a:latin typeface="Courier"/>
                <a:cs typeface="Courier"/>
              </a:rPr>
              <a:t>Behmer</a:t>
            </a:r>
            <a:r>
              <a:rPr lang="de-DE" sz="800" b="1" dirty="0">
                <a:latin typeface="Courier"/>
                <a:cs typeface="Courier"/>
              </a:rPr>
              <a:t> (GDR)        -2.649633766 -0.67876243  0.45917668  0.67962860  0.10552518 -0.239190707 -0.129647756</a:t>
            </a:r>
          </a:p>
          <a:p>
            <a:pPr marL="0" indent="0">
              <a:buNone/>
            </a:pPr>
            <a:r>
              <a:rPr lang="de-DE" sz="800" b="1" dirty="0" err="1">
                <a:latin typeface="Courier"/>
                <a:cs typeface="Courier"/>
              </a:rPr>
              <a:t>Sablovskaite</a:t>
            </a:r>
            <a:r>
              <a:rPr lang="de-DE" sz="800" b="1" dirty="0">
                <a:latin typeface="Courier"/>
                <a:cs typeface="Courier"/>
              </a:rPr>
              <a:t> (URS)  -1.343351210 -0.69228324 -0.59527044  0.14067052 -0.45392816  0.091805638 -0.486577968</a:t>
            </a:r>
          </a:p>
          <a:p>
            <a:pPr marL="0" indent="0">
              <a:buNone/>
            </a:pPr>
            <a:r>
              <a:rPr lang="de-DE" sz="800" b="1" dirty="0" err="1">
                <a:latin typeface="Courier"/>
                <a:cs typeface="Courier"/>
              </a:rPr>
              <a:t>Choubenkova</a:t>
            </a:r>
            <a:r>
              <a:rPr lang="de-DE" sz="800" b="1" dirty="0">
                <a:latin typeface="Courier"/>
                <a:cs typeface="Courier"/>
              </a:rPr>
              <a:t> (URS)   -1.359025696 -1.75316563  0.15070126  0.83595001 -0.68719483  0.126303968  0.239482044</a:t>
            </a:r>
          </a:p>
          <a:p>
            <a:pPr marL="0" indent="0">
              <a:buNone/>
            </a:pPr>
            <a:r>
              <a:rPr lang="de-DE" sz="800" b="1" dirty="0">
                <a:latin typeface="Courier"/>
                <a:cs typeface="Courier"/>
              </a:rPr>
              <a:t>Schulz (GDR)        -1.043847471  0.07940725  0.67453049  0.20557253 -0.73793351 -0.355789386 -0.103414314</a:t>
            </a:r>
          </a:p>
          <a:p>
            <a:pPr marL="0" indent="0">
              <a:buNone/>
            </a:pPr>
            <a:r>
              <a:rPr lang="de-DE" sz="800" b="1" dirty="0">
                <a:latin typeface="Courier"/>
                <a:cs typeface="Courier"/>
              </a:rPr>
              <a:t>Fleming (AUS)       -1.100385639  0.32375304  0.07343168  0.48627848  0.76299122  0.084844490 -0.142871612</a:t>
            </a:r>
          </a:p>
          <a:p>
            <a:pPr marL="0" indent="0">
              <a:buNone/>
            </a:pPr>
            <a:r>
              <a:rPr lang="de-DE" sz="800" b="1" dirty="0">
                <a:latin typeface="Courier"/>
                <a:cs typeface="Courier"/>
              </a:rPr>
              <a:t>Greiner (USA)       -0.923173639  0.80681365 -0.81241866  0.03022915 -0.09086737 -0.151561253  0.034237928</a:t>
            </a:r>
          </a:p>
          <a:p>
            <a:pPr marL="0" indent="0">
              <a:buNone/>
            </a:pPr>
            <a:r>
              <a:rPr lang="de-DE" sz="800" b="1" dirty="0" err="1">
                <a:latin typeface="Courier"/>
                <a:cs typeface="Courier"/>
              </a:rPr>
              <a:t>Lajbnerova</a:t>
            </a:r>
            <a:r>
              <a:rPr lang="de-DE" sz="800" b="1" dirty="0">
                <a:latin typeface="Courier"/>
                <a:cs typeface="Courier"/>
              </a:rPr>
              <a:t> (CZE)    -0.530250689 -0.14632191 -0.16122744 -0.61590242 -0.56851477  0.265359696 -0.249591589</a:t>
            </a:r>
          </a:p>
          <a:p>
            <a:pPr marL="0" indent="0">
              <a:buNone/>
            </a:pPr>
            <a:r>
              <a:rPr lang="de-DE" sz="800" b="1" dirty="0" err="1">
                <a:latin typeface="Courier"/>
                <a:cs typeface="Courier"/>
              </a:rPr>
              <a:t>Bouraga</a:t>
            </a:r>
            <a:r>
              <a:rPr lang="de-DE" sz="800" b="1" dirty="0">
                <a:latin typeface="Courier"/>
                <a:cs typeface="Courier"/>
              </a:rPr>
              <a:t> (URS)       -0.759819024  0.52601568 -0.18316881  0.66756426  1.02148109  0.396397714 -0.020405097</a:t>
            </a:r>
          </a:p>
          <a:p>
            <a:pPr marL="0" indent="0">
              <a:buNone/>
            </a:pPr>
            <a:r>
              <a:rPr lang="de-DE" sz="800" b="1" dirty="0" err="1">
                <a:latin typeface="Courier"/>
                <a:cs typeface="Courier"/>
              </a:rPr>
              <a:t>Wijnsma</a:t>
            </a:r>
            <a:r>
              <a:rPr lang="de-DE" sz="800" b="1" dirty="0">
                <a:latin typeface="Courier"/>
                <a:cs typeface="Courier"/>
              </a:rPr>
              <a:t> (HOL)       -0.556268302  1.39628179  0.13619463 -0.40503603 -0.29221101 -0.344582964 -0.182701990</a:t>
            </a:r>
          </a:p>
          <a:p>
            <a:pPr marL="0" indent="0">
              <a:buNone/>
            </a:pPr>
            <a:r>
              <a:rPr lang="de-DE" sz="800" b="1" dirty="0" err="1">
                <a:latin typeface="Courier"/>
                <a:cs typeface="Courier"/>
              </a:rPr>
              <a:t>Dimitrova</a:t>
            </a:r>
            <a:r>
              <a:rPr lang="de-DE" sz="800" b="1" dirty="0">
                <a:latin typeface="Courier"/>
                <a:cs typeface="Courier"/>
              </a:rPr>
              <a:t> (BUL)     -1.186453832  0.35376586  0.08201243  0.48123479  0.78103608  0.233718538 -0.070605615</a:t>
            </a:r>
          </a:p>
          <a:p>
            <a:pPr marL="0" indent="0">
              <a:buNone/>
            </a:pPr>
            <a:r>
              <a:rPr lang="de-DE" sz="800" b="1" dirty="0">
                <a:latin typeface="Courier"/>
                <a:cs typeface="Courier"/>
              </a:rPr>
              <a:t>Scheider (SWI)       0.015461226 -0.80644305  1.96745373 -0.73341733  0.02177427 -0.004249913  0.036155878</a:t>
            </a:r>
          </a:p>
          <a:p>
            <a:pPr marL="0" indent="0">
              <a:buNone/>
            </a:pPr>
            <a:r>
              <a:rPr lang="de-DE" sz="800" b="1" dirty="0">
                <a:latin typeface="Courier"/>
                <a:cs typeface="Courier"/>
              </a:rPr>
              <a:t>Braun (FRG)          0.003774223 -0.71479785  0.32496780 -1.06604134  0.18389959  0.272903729  0.044351160</a:t>
            </a:r>
          </a:p>
          <a:p>
            <a:pPr marL="0" indent="0">
              <a:buNone/>
            </a:pPr>
            <a:r>
              <a:rPr lang="de-DE" sz="800" b="1" dirty="0" err="1">
                <a:latin typeface="Courier"/>
                <a:cs typeface="Courier"/>
              </a:rPr>
              <a:t>Ruotsalainen</a:t>
            </a:r>
            <a:r>
              <a:rPr lang="de-DE" sz="800" b="1" dirty="0">
                <a:latin typeface="Courier"/>
                <a:cs typeface="Courier"/>
              </a:rPr>
              <a:t> (FIN)   0.090747709 -0.76304501  0.94571404 -0.26883477  0.18416945  0.141403697  0.135136482</a:t>
            </a:r>
          </a:p>
          <a:p>
            <a:pPr marL="0" indent="0">
              <a:buNone/>
            </a:pPr>
            <a:r>
              <a:rPr lang="de-DE" sz="800" b="1" dirty="0" err="1">
                <a:latin typeface="Courier"/>
                <a:cs typeface="Courier"/>
              </a:rPr>
              <a:t>Yuping</a:t>
            </a:r>
            <a:r>
              <a:rPr lang="de-DE" sz="800" b="1" dirty="0">
                <a:latin typeface="Courier"/>
                <a:cs typeface="Courier"/>
              </a:rPr>
              <a:t> (CHN)        -0.137225440  0.53724054 -1.06529469 -1.63144151  0.21162048 -0.280043639 -0.171160984</a:t>
            </a:r>
          </a:p>
          <a:p>
            <a:pPr marL="0" indent="0">
              <a:buNone/>
            </a:pPr>
            <a:r>
              <a:rPr lang="de-DE" sz="800" b="1" dirty="0" err="1">
                <a:latin typeface="Courier"/>
                <a:cs typeface="Courier"/>
              </a:rPr>
              <a:t>Hagger</a:t>
            </a:r>
            <a:r>
              <a:rPr lang="de-DE" sz="800" b="1" dirty="0">
                <a:latin typeface="Courier"/>
                <a:cs typeface="Courier"/>
              </a:rPr>
              <a:t> (GB)          0.171128651  1.74319472 -0.58701048 -0.47103131  0.05781435  0.147155606  0.520000710</a:t>
            </a:r>
          </a:p>
          <a:p>
            <a:pPr marL="0" indent="0">
              <a:buNone/>
            </a:pPr>
            <a:r>
              <a:rPr lang="de-DE" sz="800" b="1" dirty="0">
                <a:latin typeface="Courier"/>
                <a:cs typeface="Courier"/>
              </a:rPr>
              <a:t>Brown (USA)          0.519252646 -0.72696476  0.31302308 -1.28942720  0.49779301 -0.071211150 -0.005529394</a:t>
            </a:r>
          </a:p>
          <a:p>
            <a:pPr marL="0" indent="0">
              <a:buNone/>
            </a:pPr>
            <a:r>
              <a:rPr lang="de-DE" sz="800" b="1" dirty="0" err="1">
                <a:latin typeface="Courier"/>
                <a:cs typeface="Courier"/>
              </a:rPr>
              <a:t>Mulliner</a:t>
            </a:r>
            <a:r>
              <a:rPr lang="de-DE" sz="800" b="1" dirty="0">
                <a:latin typeface="Courier"/>
                <a:cs typeface="Courier"/>
              </a:rPr>
              <a:t> (GB)        1.125481833  0.63479040 -0.72530080  0.57961844  0.15611502 -0.427484048  0.081522940</a:t>
            </a:r>
          </a:p>
          <a:p>
            <a:pPr marL="0" indent="0">
              <a:buNone/>
            </a:pPr>
            <a:r>
              <a:rPr lang="de-DE" sz="800" b="1" dirty="0" err="1">
                <a:latin typeface="Courier"/>
                <a:cs typeface="Courier"/>
              </a:rPr>
              <a:t>Hautenauve</a:t>
            </a:r>
            <a:r>
              <a:rPr lang="de-DE" sz="800" b="1" dirty="0">
                <a:latin typeface="Courier"/>
                <a:cs typeface="Courier"/>
              </a:rPr>
              <a:t> (BEL)     1.085697646  1.84722368 -0.01452749  0.25561691 -0.19143514 -0.100087033  0.085430091</a:t>
            </a:r>
          </a:p>
          <a:p>
            <a:pPr marL="0" indent="0">
              <a:buNone/>
            </a:pPr>
            <a:r>
              <a:rPr lang="de-DE" sz="800" b="1" dirty="0" err="1">
                <a:latin typeface="Courier"/>
                <a:cs typeface="Courier"/>
              </a:rPr>
              <a:t>Kytola</a:t>
            </a:r>
            <a:r>
              <a:rPr lang="de-DE" sz="800" b="1" dirty="0">
                <a:latin typeface="Courier"/>
                <a:cs typeface="Courier"/>
              </a:rPr>
              <a:t> (FIN)         1.447055499  0.92446876  0.64596313  0.21493997 -0.49993839 -0.072673266 -0.125585203</a:t>
            </a:r>
          </a:p>
          <a:p>
            <a:pPr marL="0" indent="0">
              <a:buNone/>
            </a:pPr>
            <a:r>
              <a:rPr lang="de-DE" sz="800" b="1" dirty="0">
                <a:latin typeface="Courier"/>
                <a:cs typeface="Courier"/>
              </a:rPr>
              <a:t>Geremias (BRA)       2.014029620  0.09304121 -0.64802905 -0.02454548 -0.24445870  0.640572055 -0.215626046</a:t>
            </a:r>
          </a:p>
          <a:p>
            <a:pPr marL="0" indent="0">
              <a:buNone/>
            </a:pPr>
            <a:r>
              <a:rPr lang="de-DE" sz="800" b="1" dirty="0">
                <a:latin typeface="Courier"/>
                <a:cs typeface="Courier"/>
              </a:rPr>
              <a:t>Hui-Ing (TAI)        2.880298635  0.66150588  0.74936718  1.11903480  0.47418755 -0.180568513 -0.207364881</a:t>
            </a:r>
          </a:p>
          <a:p>
            <a:pPr marL="0" indent="0">
              <a:buNone/>
            </a:pPr>
            <a:r>
              <a:rPr lang="de-DE" sz="800" b="1" dirty="0">
                <a:latin typeface="Courier"/>
                <a:cs typeface="Courier"/>
              </a:rPr>
              <a:t>Jeong-Mi (KOR)       2.970118607  0.95961101  0.57118753  0.11547402 -0.58055249  0.183940799  0.381783751</a:t>
            </a:r>
          </a:p>
          <a:p>
            <a:pPr marL="0" indent="0">
              <a:buNone/>
            </a:pPr>
            <a:r>
              <a:rPr lang="de-DE" sz="800" b="1" dirty="0" err="1">
                <a:latin typeface="Courier"/>
                <a:cs typeface="Courier"/>
              </a:rPr>
              <a:t>Launa</a:t>
            </a:r>
            <a:r>
              <a:rPr lang="de-DE" sz="800" b="1" dirty="0">
                <a:latin typeface="Courier"/>
                <a:cs typeface="Courier"/>
              </a:rPr>
              <a:t> (PNG)          6.270021972 -2.83919926 -1.03414797  0.24141489  0.16568672 -0.255722133  0.061044365</a:t>
            </a:r>
            <a:endParaRPr lang="en-US" sz="800" b="1" dirty="0">
              <a:latin typeface="Courier"/>
              <a:cs typeface="Courier"/>
            </a:endParaRPr>
          </a:p>
        </p:txBody>
      </p:sp>
    </p:spTree>
    <p:extLst>
      <p:ext uri="{BB962C8B-B14F-4D97-AF65-F5344CB8AC3E}">
        <p14:creationId xmlns:p14="http://schemas.microsoft.com/office/powerpoint/2010/main" val="2685728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Let’s compare the projected data on the first PC to the original total score</a:t>
            </a:r>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sz="1000" b="1" dirty="0">
                <a:latin typeface="Courier New" panose="02070309020205020404" pitchFamily="49" charset="0"/>
                <a:cs typeface="Courier New" panose="02070309020205020404" pitchFamily="49" charset="0"/>
              </a:rPr>
              <a:t>&gt; </a:t>
            </a:r>
            <a:r>
              <a:rPr lang="ro-RO" sz="1000" b="1" dirty="0">
                <a:latin typeface="Courier New" panose="02070309020205020404" pitchFamily="49" charset="0"/>
                <a:cs typeface="Courier New" panose="02070309020205020404" pitchFamily="49" charset="0"/>
              </a:rPr>
              <a:t>cor(hepPCA$x[,1],heptathlon$score)</a:t>
            </a:r>
          </a:p>
          <a:p>
            <a:pPr marL="0" indent="0">
              <a:lnSpc>
                <a:spcPct val="100000"/>
              </a:lnSpc>
              <a:spcBef>
                <a:spcPts val="0"/>
              </a:spcBef>
              <a:buNone/>
            </a:pPr>
            <a:r>
              <a:rPr lang="ro-RO" sz="1000" b="1" dirty="0">
                <a:latin typeface="Courier New" panose="02070309020205020404" pitchFamily="49" charset="0"/>
                <a:cs typeface="Courier New" panose="02070309020205020404" pitchFamily="49" charset="0"/>
              </a:rPr>
              <a:t>[1] -0.9910978</a:t>
            </a:r>
          </a:p>
          <a:p>
            <a:pPr marL="0" indent="0">
              <a:lnSpc>
                <a:spcPct val="100000"/>
              </a:lnSpc>
              <a:spcBef>
                <a:spcPts val="0"/>
              </a:spcBef>
              <a:buNone/>
            </a:pPr>
            <a:r>
              <a:rPr lang="ro-RO" sz="1000" b="1" dirty="0">
                <a:latin typeface="Courier New" panose="02070309020205020404" pitchFamily="49" charset="0"/>
                <a:cs typeface="Courier New" panose="02070309020205020404" pitchFamily="49" charset="0"/>
              </a:rPr>
              <a:t>&gt; plot(hepPCA$x[,1],heptathlon$score)</a:t>
            </a:r>
            <a:endParaRPr lang="en-US" sz="1000" b="1"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295400" y="2133600"/>
            <a:ext cx="4995318" cy="4350510"/>
          </a:xfrm>
          <a:prstGeom prst="rect">
            <a:avLst/>
          </a:prstGeom>
        </p:spPr>
      </p:pic>
    </p:spTree>
    <p:extLst>
      <p:ext uri="{BB962C8B-B14F-4D97-AF65-F5344CB8AC3E}">
        <p14:creationId xmlns:p14="http://schemas.microsoft.com/office/powerpoint/2010/main" val="2332190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Biplot</a:t>
            </a:r>
            <a:r>
              <a:rPr lang="en-US" dirty="0"/>
              <a:t> of heptathlon PCA components</a:t>
            </a:r>
          </a:p>
        </p:txBody>
      </p:sp>
      <p:sp>
        <p:nvSpPr>
          <p:cNvPr id="5" name="TextBox 4"/>
          <p:cNvSpPr txBox="1"/>
          <p:nvPr/>
        </p:nvSpPr>
        <p:spPr>
          <a:xfrm>
            <a:off x="5715000" y="1752600"/>
            <a:ext cx="2690091" cy="2308324"/>
          </a:xfrm>
          <a:prstGeom prst="rect">
            <a:avLst/>
          </a:prstGeom>
          <a:noFill/>
        </p:spPr>
        <p:txBody>
          <a:bodyPr wrap="square" rtlCol="0">
            <a:spAutoFit/>
          </a:bodyPr>
          <a:lstStyle/>
          <a:p>
            <a:r>
              <a:rPr lang="en-US" sz="2400" u="sng" dirty="0"/>
              <a:t>Remember</a:t>
            </a:r>
            <a:r>
              <a:rPr lang="en-US" sz="2400" dirty="0"/>
              <a:t>:</a:t>
            </a:r>
          </a:p>
          <a:p>
            <a:r>
              <a:rPr lang="en-US" sz="2400" dirty="0"/>
              <a:t>For any pair of variables, the angle between their </a:t>
            </a:r>
            <a:r>
              <a:rPr lang="en-US" sz="2400" dirty="0" err="1"/>
              <a:t>biplot</a:t>
            </a:r>
            <a:r>
              <a:rPr lang="en-US" sz="2400" dirty="0"/>
              <a:t> vectors reflects their actual correlation</a:t>
            </a:r>
          </a:p>
        </p:txBody>
      </p:sp>
      <p:pic>
        <p:nvPicPr>
          <p:cNvPr id="6" name="Picture 5"/>
          <p:cNvPicPr>
            <a:picLocks noChangeAspect="1"/>
          </p:cNvPicPr>
          <p:nvPr/>
        </p:nvPicPr>
        <p:blipFill>
          <a:blip r:embed="rId2"/>
          <a:stretch>
            <a:fillRect/>
          </a:stretch>
        </p:blipFill>
        <p:spPr>
          <a:xfrm>
            <a:off x="457200" y="1447800"/>
            <a:ext cx="5029200" cy="5029200"/>
          </a:xfrm>
          <a:prstGeom prst="rect">
            <a:avLst/>
          </a:prstGeom>
        </p:spPr>
      </p:pic>
    </p:spTree>
    <p:extLst>
      <p:ext uri="{BB962C8B-B14F-4D97-AF65-F5344CB8AC3E}">
        <p14:creationId xmlns:p14="http://schemas.microsoft.com/office/powerpoint/2010/main" val="2827722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4006"/>
            <a:ext cx="8229600" cy="1143000"/>
          </a:xfrm>
        </p:spPr>
        <p:txBody>
          <a:bodyPr>
            <a:noAutofit/>
          </a:bodyPr>
          <a:lstStyle/>
          <a:p>
            <a:r>
              <a:rPr lang="en-US" sz="3200" dirty="0"/>
              <a:t>Could we find a small set of latent athletic abilities (factors) that mostly explain the event scores (variables)?</a:t>
            </a:r>
          </a:p>
        </p:txBody>
      </p:sp>
      <p:sp>
        <p:nvSpPr>
          <p:cNvPr id="3" name="Content Placeholder 2"/>
          <p:cNvSpPr>
            <a:spLocks noGrp="1"/>
          </p:cNvSpPr>
          <p:nvPr>
            <p:ph idx="1"/>
          </p:nvPr>
        </p:nvSpPr>
        <p:spPr>
          <a:xfrm>
            <a:off x="457200" y="2453423"/>
            <a:ext cx="8229600" cy="4525963"/>
          </a:xfrm>
        </p:spPr>
        <p:txBody>
          <a:bodyPr>
            <a:normAutofit/>
          </a:bodyPr>
          <a:lstStyle/>
          <a:p>
            <a:r>
              <a:rPr lang="en-US" sz="2800" dirty="0"/>
              <a:t>Is there a "running factor" that would lead to good results across multiple running events?</a:t>
            </a:r>
          </a:p>
          <a:p>
            <a:r>
              <a:rPr lang="en-US" sz="2800" dirty="0"/>
              <a:t>A "jumping factor" ?</a:t>
            </a:r>
          </a:p>
          <a:p>
            <a:r>
              <a:rPr lang="en-US" sz="2800" dirty="0"/>
              <a:t>A "throwing factor" (arm strength) ?</a:t>
            </a:r>
          </a:p>
          <a:p>
            <a:r>
              <a:rPr lang="en-US" sz="2800" dirty="0"/>
              <a:t>Endurance?</a:t>
            </a:r>
          </a:p>
        </p:txBody>
      </p:sp>
    </p:spTree>
    <p:extLst>
      <p:ext uri="{BB962C8B-B14F-4D97-AF65-F5344CB8AC3E}">
        <p14:creationId xmlns:p14="http://schemas.microsoft.com/office/powerpoint/2010/main" val="220848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Exploratory factor analysis: recall our original goal</a:t>
            </a:r>
          </a:p>
        </p:txBody>
      </p:sp>
      <p:sp>
        <p:nvSpPr>
          <p:cNvPr id="4" name="Oval 3"/>
          <p:cNvSpPr/>
          <p:nvPr/>
        </p:nvSpPr>
        <p:spPr>
          <a:xfrm>
            <a:off x="628650" y="4748646"/>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100m</a:t>
            </a:r>
          </a:p>
          <a:p>
            <a:pPr algn="ctr"/>
            <a:r>
              <a:rPr lang="en-US" sz="1400" dirty="0"/>
              <a:t>sprint</a:t>
            </a:r>
          </a:p>
        </p:txBody>
      </p:sp>
      <p:sp>
        <p:nvSpPr>
          <p:cNvPr id="5" name="Oval 4"/>
          <p:cNvSpPr/>
          <p:nvPr/>
        </p:nvSpPr>
        <p:spPr>
          <a:xfrm>
            <a:off x="1747405" y="4748636"/>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200m</a:t>
            </a:r>
          </a:p>
          <a:p>
            <a:pPr algn="ctr"/>
            <a:r>
              <a:rPr lang="en-US" sz="1400" dirty="0"/>
              <a:t>run</a:t>
            </a:r>
          </a:p>
        </p:txBody>
      </p:sp>
      <p:sp>
        <p:nvSpPr>
          <p:cNvPr id="6" name="Oval 5"/>
          <p:cNvSpPr/>
          <p:nvPr/>
        </p:nvSpPr>
        <p:spPr>
          <a:xfrm>
            <a:off x="5107132" y="4748635"/>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jump</a:t>
            </a:r>
          </a:p>
        </p:txBody>
      </p:sp>
      <p:sp>
        <p:nvSpPr>
          <p:cNvPr id="7" name="Oval 6"/>
          <p:cNvSpPr/>
          <p:nvPr/>
        </p:nvSpPr>
        <p:spPr>
          <a:xfrm>
            <a:off x="2867891" y="4748636"/>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110m hurdles</a:t>
            </a:r>
          </a:p>
        </p:txBody>
      </p:sp>
      <p:sp>
        <p:nvSpPr>
          <p:cNvPr id="8" name="Oval 7"/>
          <p:cNvSpPr/>
          <p:nvPr/>
        </p:nvSpPr>
        <p:spPr>
          <a:xfrm>
            <a:off x="3980581" y="4748633"/>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Long jump</a:t>
            </a:r>
          </a:p>
        </p:txBody>
      </p:sp>
      <p:sp>
        <p:nvSpPr>
          <p:cNvPr id="9" name="Oval 8"/>
          <p:cNvSpPr/>
          <p:nvPr/>
        </p:nvSpPr>
        <p:spPr>
          <a:xfrm>
            <a:off x="6225887" y="4748634"/>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Javelin</a:t>
            </a:r>
          </a:p>
        </p:txBody>
      </p:sp>
      <p:sp>
        <p:nvSpPr>
          <p:cNvPr id="10" name="Oval 9"/>
          <p:cNvSpPr/>
          <p:nvPr/>
        </p:nvSpPr>
        <p:spPr>
          <a:xfrm>
            <a:off x="7344642" y="4748633"/>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shotput</a:t>
            </a:r>
            <a:endParaRPr lang="en-US" sz="1200" dirty="0"/>
          </a:p>
        </p:txBody>
      </p:sp>
      <p:sp>
        <p:nvSpPr>
          <p:cNvPr id="11" name="Oval 10"/>
          <p:cNvSpPr/>
          <p:nvPr/>
        </p:nvSpPr>
        <p:spPr>
          <a:xfrm>
            <a:off x="4078432" y="1825625"/>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Athlete</a:t>
            </a:r>
          </a:p>
        </p:txBody>
      </p:sp>
      <p:sp>
        <p:nvSpPr>
          <p:cNvPr id="12" name="TextBox 11"/>
          <p:cNvSpPr txBox="1"/>
          <p:nvPr/>
        </p:nvSpPr>
        <p:spPr>
          <a:xfrm>
            <a:off x="3290455" y="6016336"/>
            <a:ext cx="2723759" cy="369332"/>
          </a:xfrm>
          <a:prstGeom prst="rect">
            <a:avLst/>
          </a:prstGeom>
          <a:noFill/>
        </p:spPr>
        <p:txBody>
          <a:bodyPr wrap="none" rtlCol="0">
            <a:spAutoFit/>
          </a:bodyPr>
          <a:lstStyle/>
          <a:p>
            <a:r>
              <a:rPr lang="en-US" dirty="0"/>
              <a:t>Each event score = variable</a:t>
            </a:r>
          </a:p>
        </p:txBody>
      </p:sp>
      <p:sp>
        <p:nvSpPr>
          <p:cNvPr id="13" name="Oval 12"/>
          <p:cNvSpPr/>
          <p:nvPr/>
        </p:nvSpPr>
        <p:spPr>
          <a:xfrm>
            <a:off x="2623320" y="3216049"/>
            <a:ext cx="1028700" cy="97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Running</a:t>
            </a:r>
          </a:p>
          <a:p>
            <a:pPr algn="ctr"/>
            <a:r>
              <a:rPr lang="en-US" sz="1200" dirty="0">
                <a:solidFill>
                  <a:schemeClr val="tx1"/>
                </a:solidFill>
              </a:rPr>
              <a:t>ability</a:t>
            </a:r>
          </a:p>
        </p:txBody>
      </p:sp>
      <p:sp>
        <p:nvSpPr>
          <p:cNvPr id="14" name="Oval 13"/>
          <p:cNvSpPr/>
          <p:nvPr/>
        </p:nvSpPr>
        <p:spPr>
          <a:xfrm>
            <a:off x="4061592" y="3216048"/>
            <a:ext cx="1028700" cy="97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Jumping ability</a:t>
            </a:r>
          </a:p>
        </p:txBody>
      </p:sp>
      <p:sp>
        <p:nvSpPr>
          <p:cNvPr id="15" name="Oval 14"/>
          <p:cNvSpPr/>
          <p:nvPr/>
        </p:nvSpPr>
        <p:spPr>
          <a:xfrm>
            <a:off x="5499864" y="3216047"/>
            <a:ext cx="1028700" cy="97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Throwing ability</a:t>
            </a:r>
          </a:p>
        </p:txBody>
      </p:sp>
      <p:sp>
        <p:nvSpPr>
          <p:cNvPr id="16" name="Right Arrow 15"/>
          <p:cNvSpPr/>
          <p:nvPr/>
        </p:nvSpPr>
        <p:spPr>
          <a:xfrm>
            <a:off x="691670" y="2875802"/>
            <a:ext cx="1750868" cy="1592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Factors are </a:t>
            </a:r>
            <a:r>
              <a:rPr lang="en-US" sz="1000" u="sng" dirty="0"/>
              <a:t>hidden variables</a:t>
            </a:r>
            <a:r>
              <a:rPr lang="en-US" sz="1000" dirty="0"/>
              <a:t> we don't observe directly but influence observed outcomes</a:t>
            </a:r>
          </a:p>
        </p:txBody>
      </p:sp>
      <p:cxnSp>
        <p:nvCxnSpPr>
          <p:cNvPr id="17" name="Straight Arrow Connector 16"/>
          <p:cNvCxnSpPr>
            <a:stCxn id="13" idx="4"/>
          </p:cNvCxnSpPr>
          <p:nvPr/>
        </p:nvCxnSpPr>
        <p:spPr>
          <a:xfrm flipH="1">
            <a:off x="1143000" y="4192794"/>
            <a:ext cx="1994670" cy="555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4"/>
            <a:endCxn id="5" idx="0"/>
          </p:cNvCxnSpPr>
          <p:nvPr/>
        </p:nvCxnSpPr>
        <p:spPr>
          <a:xfrm flipH="1">
            <a:off x="2261755" y="4192794"/>
            <a:ext cx="875915" cy="555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37670" y="4192792"/>
            <a:ext cx="249766" cy="55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0"/>
          </p:cNvCxnSpPr>
          <p:nvPr/>
        </p:nvCxnSpPr>
        <p:spPr>
          <a:xfrm>
            <a:off x="4884398" y="4070072"/>
            <a:ext cx="737084" cy="678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0"/>
          </p:cNvCxnSpPr>
          <p:nvPr/>
        </p:nvCxnSpPr>
        <p:spPr>
          <a:xfrm flipH="1">
            <a:off x="4494931" y="4174424"/>
            <a:ext cx="31986" cy="574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3"/>
          </p:cNvCxnSpPr>
          <p:nvPr/>
        </p:nvCxnSpPr>
        <p:spPr>
          <a:xfrm flipH="1">
            <a:off x="3455027" y="4049752"/>
            <a:ext cx="757215" cy="69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8" idx="0"/>
          </p:cNvCxnSpPr>
          <p:nvPr/>
        </p:nvCxnSpPr>
        <p:spPr>
          <a:xfrm>
            <a:off x="3152958" y="4198332"/>
            <a:ext cx="1341973" cy="55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4"/>
            <a:endCxn id="10" idx="0"/>
          </p:cNvCxnSpPr>
          <p:nvPr/>
        </p:nvCxnSpPr>
        <p:spPr>
          <a:xfrm>
            <a:off x="6014214" y="4192792"/>
            <a:ext cx="1844778" cy="55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 idx="0"/>
          </p:cNvCxnSpPr>
          <p:nvPr/>
        </p:nvCxnSpPr>
        <p:spPr>
          <a:xfrm>
            <a:off x="6029502" y="4192792"/>
            <a:ext cx="710735" cy="555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613686" y="4192790"/>
            <a:ext cx="410193" cy="551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93645" y="2815405"/>
            <a:ext cx="1403729" cy="39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4" idx="0"/>
          </p:cNvCxnSpPr>
          <p:nvPr/>
        </p:nvCxnSpPr>
        <p:spPr>
          <a:xfrm flipH="1">
            <a:off x="4575942" y="2811555"/>
            <a:ext cx="16840" cy="404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137670" y="2811555"/>
            <a:ext cx="1446692" cy="395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7402" y="1901627"/>
            <a:ext cx="3174652" cy="646331"/>
          </a:xfrm>
          <a:prstGeom prst="rect">
            <a:avLst/>
          </a:prstGeom>
          <a:noFill/>
        </p:spPr>
        <p:txBody>
          <a:bodyPr wrap="none" rtlCol="0">
            <a:spAutoFit/>
          </a:bodyPr>
          <a:lstStyle/>
          <a:p>
            <a:pPr algn="ctr"/>
            <a:r>
              <a:rPr lang="en-US" dirty="0"/>
              <a:t>What are three possible factors </a:t>
            </a:r>
          </a:p>
          <a:p>
            <a:pPr algn="ctr"/>
            <a:r>
              <a:rPr lang="en-US" dirty="0"/>
              <a:t>you could hypothesize?</a:t>
            </a:r>
          </a:p>
        </p:txBody>
      </p:sp>
    </p:spTree>
    <p:extLst>
      <p:ext uri="{BB962C8B-B14F-4D97-AF65-F5344CB8AC3E}">
        <p14:creationId xmlns:p14="http://schemas.microsoft.com/office/powerpoint/2010/main" val="185412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an athlete competing in a set of events (e.g. heptathlon)</a:t>
            </a:r>
          </a:p>
        </p:txBody>
      </p:sp>
      <p:sp>
        <p:nvSpPr>
          <p:cNvPr id="4" name="Oval 3"/>
          <p:cNvSpPr/>
          <p:nvPr/>
        </p:nvSpPr>
        <p:spPr>
          <a:xfrm>
            <a:off x="628650" y="4748646"/>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100m</a:t>
            </a:r>
          </a:p>
          <a:p>
            <a:pPr algn="ctr"/>
            <a:r>
              <a:rPr lang="en-US" sz="1400" dirty="0"/>
              <a:t>sprint</a:t>
            </a:r>
          </a:p>
        </p:txBody>
      </p:sp>
      <p:sp>
        <p:nvSpPr>
          <p:cNvPr id="5" name="Oval 4"/>
          <p:cNvSpPr/>
          <p:nvPr/>
        </p:nvSpPr>
        <p:spPr>
          <a:xfrm>
            <a:off x="1747405" y="4748636"/>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200m</a:t>
            </a:r>
          </a:p>
          <a:p>
            <a:pPr algn="ctr"/>
            <a:r>
              <a:rPr lang="en-US" sz="1400" dirty="0"/>
              <a:t>run</a:t>
            </a:r>
          </a:p>
        </p:txBody>
      </p:sp>
      <p:sp>
        <p:nvSpPr>
          <p:cNvPr id="6" name="Oval 5"/>
          <p:cNvSpPr/>
          <p:nvPr/>
        </p:nvSpPr>
        <p:spPr>
          <a:xfrm>
            <a:off x="5107132" y="4748635"/>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jump</a:t>
            </a:r>
          </a:p>
        </p:txBody>
      </p:sp>
      <p:sp>
        <p:nvSpPr>
          <p:cNvPr id="7" name="Oval 6"/>
          <p:cNvSpPr/>
          <p:nvPr/>
        </p:nvSpPr>
        <p:spPr>
          <a:xfrm>
            <a:off x="2867891" y="4748636"/>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110m hurdles</a:t>
            </a:r>
          </a:p>
        </p:txBody>
      </p:sp>
      <p:sp>
        <p:nvSpPr>
          <p:cNvPr id="8" name="Oval 7"/>
          <p:cNvSpPr/>
          <p:nvPr/>
        </p:nvSpPr>
        <p:spPr>
          <a:xfrm>
            <a:off x="3980581" y="4748633"/>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Long jump</a:t>
            </a:r>
          </a:p>
        </p:txBody>
      </p:sp>
      <p:sp>
        <p:nvSpPr>
          <p:cNvPr id="9" name="Oval 8"/>
          <p:cNvSpPr/>
          <p:nvPr/>
        </p:nvSpPr>
        <p:spPr>
          <a:xfrm>
            <a:off x="6225887" y="4748634"/>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Javelin</a:t>
            </a:r>
          </a:p>
        </p:txBody>
      </p:sp>
      <p:sp>
        <p:nvSpPr>
          <p:cNvPr id="10" name="Oval 9"/>
          <p:cNvSpPr/>
          <p:nvPr/>
        </p:nvSpPr>
        <p:spPr>
          <a:xfrm>
            <a:off x="7344642" y="4748633"/>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shotput</a:t>
            </a:r>
            <a:endParaRPr lang="en-US" sz="1200" dirty="0"/>
          </a:p>
        </p:txBody>
      </p:sp>
      <p:sp>
        <p:nvSpPr>
          <p:cNvPr id="11" name="Oval 10"/>
          <p:cNvSpPr/>
          <p:nvPr/>
        </p:nvSpPr>
        <p:spPr>
          <a:xfrm>
            <a:off x="4078432" y="1825625"/>
            <a:ext cx="1028700" cy="97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Athlete</a:t>
            </a:r>
          </a:p>
        </p:txBody>
      </p:sp>
      <p:sp>
        <p:nvSpPr>
          <p:cNvPr id="36" name="TextBox 35"/>
          <p:cNvSpPr txBox="1"/>
          <p:nvPr/>
        </p:nvSpPr>
        <p:spPr>
          <a:xfrm>
            <a:off x="2500746" y="6176963"/>
            <a:ext cx="4623830" cy="369332"/>
          </a:xfrm>
          <a:prstGeom prst="rect">
            <a:avLst/>
          </a:prstGeom>
          <a:noFill/>
        </p:spPr>
        <p:txBody>
          <a:bodyPr wrap="none" rtlCol="0">
            <a:spAutoFit/>
          </a:bodyPr>
          <a:lstStyle/>
          <a:p>
            <a:r>
              <a:rPr lang="en-US" dirty="0"/>
              <a:t>We observe their score in each event = variable</a:t>
            </a:r>
          </a:p>
        </p:txBody>
      </p:sp>
    </p:spTree>
    <p:extLst>
      <p:ext uri="{BB962C8B-B14F-4D97-AF65-F5344CB8AC3E}">
        <p14:creationId xmlns:p14="http://schemas.microsoft.com/office/powerpoint/2010/main" val="2396148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428"/>
            <a:ext cx="8229600" cy="1143000"/>
          </a:xfrm>
        </p:spPr>
        <p:txBody>
          <a:bodyPr/>
          <a:lstStyle/>
          <a:p>
            <a:r>
              <a:rPr lang="en-US" dirty="0"/>
              <a:t>Exploratory factor analysis</a:t>
            </a:r>
          </a:p>
        </p:txBody>
      </p:sp>
      <p:sp>
        <p:nvSpPr>
          <p:cNvPr id="3" name="Content Placeholder 2"/>
          <p:cNvSpPr>
            <a:spLocks noGrp="1"/>
          </p:cNvSpPr>
          <p:nvPr>
            <p:ph idx="1"/>
          </p:nvPr>
        </p:nvSpPr>
        <p:spPr>
          <a:xfrm>
            <a:off x="250021" y="1547010"/>
            <a:ext cx="8855302" cy="2738928"/>
          </a:xfrm>
        </p:spPr>
        <p:txBody>
          <a:bodyPr>
            <a:normAutofit fontScale="92500" lnSpcReduction="20000"/>
          </a:bodyPr>
          <a:lstStyle/>
          <a:p>
            <a:r>
              <a:rPr lang="en-US" dirty="0"/>
              <a:t>Finds </a:t>
            </a:r>
            <a:r>
              <a:rPr lang="en-US" i="1" dirty="0"/>
              <a:t>k </a:t>
            </a:r>
            <a:r>
              <a:rPr lang="en-US" dirty="0"/>
              <a:t>factors that "explain" the correlation structure in the observed variables</a:t>
            </a:r>
          </a:p>
          <a:p>
            <a:r>
              <a:rPr lang="en-US" dirty="0"/>
              <a:t>You must specify </a:t>
            </a:r>
            <a:r>
              <a:rPr lang="en-US" i="1" dirty="0"/>
              <a:t>k</a:t>
            </a:r>
          </a:p>
          <a:p>
            <a:r>
              <a:rPr lang="en-US" dirty="0"/>
              <a:t>You can specify whether the factors can be correlated or uncorrelated</a:t>
            </a:r>
          </a:p>
          <a:p>
            <a:r>
              <a:rPr lang="en-US" dirty="0"/>
              <a:t>More flexible and general than PCA</a:t>
            </a:r>
          </a:p>
        </p:txBody>
      </p:sp>
      <p:sp>
        <p:nvSpPr>
          <p:cNvPr id="4" name="Rectangle 3"/>
          <p:cNvSpPr/>
          <p:nvPr/>
        </p:nvSpPr>
        <p:spPr>
          <a:xfrm>
            <a:off x="721013" y="4765195"/>
            <a:ext cx="2280805" cy="1634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TextBox 4"/>
          <p:cNvSpPr txBox="1"/>
          <p:nvPr/>
        </p:nvSpPr>
        <p:spPr>
          <a:xfrm>
            <a:off x="3251199" y="5208541"/>
            <a:ext cx="389850" cy="584775"/>
          </a:xfrm>
          <a:prstGeom prst="rect">
            <a:avLst/>
          </a:prstGeom>
          <a:noFill/>
        </p:spPr>
        <p:txBody>
          <a:bodyPr wrap="none" rtlCol="0">
            <a:spAutoFit/>
          </a:bodyPr>
          <a:lstStyle/>
          <a:p>
            <a:r>
              <a:rPr lang="en-US" sz="3200" dirty="0"/>
              <a:t>=</a:t>
            </a:r>
          </a:p>
        </p:txBody>
      </p:sp>
      <p:sp>
        <p:nvSpPr>
          <p:cNvPr id="6" name="Rectangle 5"/>
          <p:cNvSpPr/>
          <p:nvPr/>
        </p:nvSpPr>
        <p:spPr>
          <a:xfrm>
            <a:off x="3890431" y="4765195"/>
            <a:ext cx="805268" cy="16348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a:t>
            </a:r>
          </a:p>
          <a:p>
            <a:pPr algn="ctr"/>
            <a:r>
              <a:rPr lang="en-US" sz="1200" dirty="0"/>
              <a:t>summary</a:t>
            </a:r>
          </a:p>
        </p:txBody>
      </p:sp>
      <p:sp>
        <p:nvSpPr>
          <p:cNvPr id="7" name="TextBox 6"/>
          <p:cNvSpPr txBox="1"/>
          <p:nvPr/>
        </p:nvSpPr>
        <p:spPr>
          <a:xfrm>
            <a:off x="4951301" y="5079014"/>
            <a:ext cx="362600" cy="584775"/>
          </a:xfrm>
          <a:prstGeom prst="rect">
            <a:avLst/>
          </a:prstGeom>
          <a:noFill/>
        </p:spPr>
        <p:txBody>
          <a:bodyPr wrap="none" rtlCol="0">
            <a:spAutoFit/>
          </a:bodyPr>
          <a:lstStyle/>
          <a:p>
            <a:r>
              <a:rPr lang="en-US" sz="3200" dirty="0"/>
              <a:t>x</a:t>
            </a:r>
          </a:p>
        </p:txBody>
      </p:sp>
      <p:sp>
        <p:nvSpPr>
          <p:cNvPr id="8" name="Rectangle 7"/>
          <p:cNvSpPr/>
          <p:nvPr/>
        </p:nvSpPr>
        <p:spPr>
          <a:xfrm>
            <a:off x="5802906" y="4756226"/>
            <a:ext cx="2801893" cy="8217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 loadings</a:t>
            </a:r>
          </a:p>
        </p:txBody>
      </p:sp>
      <p:sp>
        <p:nvSpPr>
          <p:cNvPr id="9" name="TextBox 8"/>
          <p:cNvSpPr txBox="1"/>
          <p:nvPr/>
        </p:nvSpPr>
        <p:spPr>
          <a:xfrm>
            <a:off x="1351596" y="4395863"/>
            <a:ext cx="1019638" cy="369332"/>
          </a:xfrm>
          <a:prstGeom prst="rect">
            <a:avLst/>
          </a:prstGeom>
          <a:noFill/>
        </p:spPr>
        <p:txBody>
          <a:bodyPr wrap="none" rtlCol="0">
            <a:spAutoFit/>
          </a:bodyPr>
          <a:lstStyle/>
          <a:p>
            <a:r>
              <a:rPr lang="en-US" dirty="0"/>
              <a:t>variables</a:t>
            </a:r>
          </a:p>
        </p:txBody>
      </p:sp>
      <p:sp>
        <p:nvSpPr>
          <p:cNvPr id="10" name="TextBox 9"/>
          <p:cNvSpPr txBox="1"/>
          <p:nvPr/>
        </p:nvSpPr>
        <p:spPr>
          <a:xfrm rot="16200000">
            <a:off x="-258900" y="5397947"/>
            <a:ext cx="1387175" cy="369332"/>
          </a:xfrm>
          <a:prstGeom prst="rect">
            <a:avLst/>
          </a:prstGeom>
          <a:noFill/>
        </p:spPr>
        <p:txBody>
          <a:bodyPr wrap="none" rtlCol="0">
            <a:spAutoFit/>
          </a:bodyPr>
          <a:lstStyle/>
          <a:p>
            <a:r>
              <a:rPr lang="en-US" dirty="0"/>
              <a:t>observations</a:t>
            </a:r>
          </a:p>
        </p:txBody>
      </p:sp>
      <p:sp>
        <p:nvSpPr>
          <p:cNvPr id="11" name="TextBox 10"/>
          <p:cNvSpPr txBox="1"/>
          <p:nvPr/>
        </p:nvSpPr>
        <p:spPr>
          <a:xfrm>
            <a:off x="6694033" y="4395863"/>
            <a:ext cx="1019638" cy="369332"/>
          </a:xfrm>
          <a:prstGeom prst="rect">
            <a:avLst/>
          </a:prstGeom>
          <a:noFill/>
        </p:spPr>
        <p:txBody>
          <a:bodyPr wrap="none" rtlCol="0">
            <a:spAutoFit/>
          </a:bodyPr>
          <a:lstStyle/>
          <a:p>
            <a:r>
              <a:rPr lang="en-US" dirty="0"/>
              <a:t>variables</a:t>
            </a:r>
          </a:p>
        </p:txBody>
      </p:sp>
      <p:sp>
        <p:nvSpPr>
          <p:cNvPr id="12" name="TextBox 11"/>
          <p:cNvSpPr txBox="1"/>
          <p:nvPr/>
        </p:nvSpPr>
        <p:spPr>
          <a:xfrm rot="16200000">
            <a:off x="3007530" y="5397947"/>
            <a:ext cx="1387175" cy="369332"/>
          </a:xfrm>
          <a:prstGeom prst="rect">
            <a:avLst/>
          </a:prstGeom>
          <a:noFill/>
        </p:spPr>
        <p:txBody>
          <a:bodyPr wrap="none" rtlCol="0">
            <a:spAutoFit/>
          </a:bodyPr>
          <a:lstStyle/>
          <a:p>
            <a:r>
              <a:rPr lang="en-US" dirty="0"/>
              <a:t>observations</a:t>
            </a:r>
          </a:p>
        </p:txBody>
      </p:sp>
      <p:sp>
        <p:nvSpPr>
          <p:cNvPr id="13" name="TextBox 12"/>
          <p:cNvSpPr txBox="1"/>
          <p:nvPr/>
        </p:nvSpPr>
        <p:spPr>
          <a:xfrm>
            <a:off x="3874127" y="4444915"/>
            <a:ext cx="821572" cy="369332"/>
          </a:xfrm>
          <a:prstGeom prst="rect">
            <a:avLst/>
          </a:prstGeom>
          <a:noFill/>
        </p:spPr>
        <p:txBody>
          <a:bodyPr wrap="none" rtlCol="0">
            <a:spAutoFit/>
          </a:bodyPr>
          <a:lstStyle/>
          <a:p>
            <a:r>
              <a:rPr lang="en-US" dirty="0"/>
              <a:t>factors</a:t>
            </a:r>
          </a:p>
        </p:txBody>
      </p:sp>
      <p:sp>
        <p:nvSpPr>
          <p:cNvPr id="14" name="TextBox 13"/>
          <p:cNvSpPr txBox="1"/>
          <p:nvPr/>
        </p:nvSpPr>
        <p:spPr>
          <a:xfrm rot="16200000">
            <a:off x="5082056" y="4877299"/>
            <a:ext cx="1032058" cy="369332"/>
          </a:xfrm>
          <a:prstGeom prst="rect">
            <a:avLst/>
          </a:prstGeom>
          <a:noFill/>
        </p:spPr>
        <p:txBody>
          <a:bodyPr wrap="square" rtlCol="0">
            <a:spAutoFit/>
          </a:bodyPr>
          <a:lstStyle/>
          <a:p>
            <a:r>
              <a:rPr lang="en-US" dirty="0"/>
              <a:t>factors</a:t>
            </a:r>
          </a:p>
        </p:txBody>
      </p:sp>
      <p:sp>
        <p:nvSpPr>
          <p:cNvPr id="15" name="TextBox 14"/>
          <p:cNvSpPr txBox="1"/>
          <p:nvPr/>
        </p:nvSpPr>
        <p:spPr>
          <a:xfrm>
            <a:off x="4951301" y="5906869"/>
            <a:ext cx="4154022" cy="646331"/>
          </a:xfrm>
          <a:prstGeom prst="rect">
            <a:avLst/>
          </a:prstGeom>
          <a:noFill/>
        </p:spPr>
        <p:txBody>
          <a:bodyPr wrap="none" rtlCol="0">
            <a:spAutoFit/>
          </a:bodyPr>
          <a:lstStyle/>
          <a:p>
            <a:r>
              <a:rPr lang="en-US" dirty="0"/>
              <a:t>Factor analysis finds this decomposition of</a:t>
            </a:r>
          </a:p>
          <a:p>
            <a:r>
              <a:rPr lang="en-US" dirty="0"/>
              <a:t>your data matrix</a:t>
            </a:r>
          </a:p>
        </p:txBody>
      </p:sp>
    </p:spTree>
    <p:extLst>
      <p:ext uri="{BB962C8B-B14F-4D97-AF65-F5344CB8AC3E}">
        <p14:creationId xmlns:p14="http://schemas.microsoft.com/office/powerpoint/2010/main" val="2841107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the </a:t>
            </a:r>
            <a:r>
              <a:rPr lang="en-US" dirty="0" err="1"/>
              <a:t>hepthalon</a:t>
            </a:r>
            <a:endParaRPr lang="en-US" dirty="0"/>
          </a:p>
        </p:txBody>
      </p:sp>
      <p:sp>
        <p:nvSpPr>
          <p:cNvPr id="5" name="Rectangle 4"/>
          <p:cNvSpPr/>
          <p:nvPr/>
        </p:nvSpPr>
        <p:spPr>
          <a:xfrm>
            <a:off x="859558" y="2618508"/>
            <a:ext cx="2280805" cy="1634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TextBox 5"/>
          <p:cNvSpPr txBox="1"/>
          <p:nvPr/>
        </p:nvSpPr>
        <p:spPr>
          <a:xfrm>
            <a:off x="3389744" y="3061854"/>
            <a:ext cx="389850" cy="584775"/>
          </a:xfrm>
          <a:prstGeom prst="rect">
            <a:avLst/>
          </a:prstGeom>
          <a:noFill/>
        </p:spPr>
        <p:txBody>
          <a:bodyPr wrap="none" rtlCol="0">
            <a:spAutoFit/>
          </a:bodyPr>
          <a:lstStyle/>
          <a:p>
            <a:r>
              <a:rPr lang="en-US" sz="3200" dirty="0"/>
              <a:t>=</a:t>
            </a:r>
          </a:p>
        </p:txBody>
      </p:sp>
      <p:sp>
        <p:nvSpPr>
          <p:cNvPr id="7" name="Rectangle 6"/>
          <p:cNvSpPr/>
          <p:nvPr/>
        </p:nvSpPr>
        <p:spPr>
          <a:xfrm>
            <a:off x="4028976" y="2618508"/>
            <a:ext cx="805268" cy="16348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 name="TextBox 7"/>
          <p:cNvSpPr txBox="1"/>
          <p:nvPr/>
        </p:nvSpPr>
        <p:spPr>
          <a:xfrm>
            <a:off x="5089846" y="2932327"/>
            <a:ext cx="362600" cy="584775"/>
          </a:xfrm>
          <a:prstGeom prst="rect">
            <a:avLst/>
          </a:prstGeom>
          <a:noFill/>
        </p:spPr>
        <p:txBody>
          <a:bodyPr wrap="none" rtlCol="0">
            <a:spAutoFit/>
          </a:bodyPr>
          <a:lstStyle/>
          <a:p>
            <a:r>
              <a:rPr lang="en-US" sz="3200" dirty="0"/>
              <a:t>x</a:t>
            </a:r>
          </a:p>
        </p:txBody>
      </p:sp>
      <p:sp>
        <p:nvSpPr>
          <p:cNvPr id="9" name="Rectangle 8"/>
          <p:cNvSpPr/>
          <p:nvPr/>
        </p:nvSpPr>
        <p:spPr>
          <a:xfrm>
            <a:off x="5941451" y="2609539"/>
            <a:ext cx="2801893" cy="8217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415304" y="2249176"/>
            <a:ext cx="1355628" cy="369332"/>
          </a:xfrm>
          <a:prstGeom prst="rect">
            <a:avLst/>
          </a:prstGeom>
          <a:noFill/>
        </p:spPr>
        <p:txBody>
          <a:bodyPr wrap="none" rtlCol="0">
            <a:spAutoFit/>
          </a:bodyPr>
          <a:lstStyle/>
          <a:p>
            <a:r>
              <a:rPr lang="en-US" dirty="0"/>
              <a:t>event scores</a:t>
            </a:r>
          </a:p>
        </p:txBody>
      </p:sp>
      <p:sp>
        <p:nvSpPr>
          <p:cNvPr id="11" name="TextBox 10"/>
          <p:cNvSpPr txBox="1"/>
          <p:nvPr/>
        </p:nvSpPr>
        <p:spPr>
          <a:xfrm rot="16200000">
            <a:off x="103906" y="3251260"/>
            <a:ext cx="938655" cy="369332"/>
          </a:xfrm>
          <a:prstGeom prst="rect">
            <a:avLst/>
          </a:prstGeom>
          <a:noFill/>
        </p:spPr>
        <p:txBody>
          <a:bodyPr wrap="none" rtlCol="0">
            <a:spAutoFit/>
          </a:bodyPr>
          <a:lstStyle/>
          <a:p>
            <a:r>
              <a:rPr lang="en-US" dirty="0"/>
              <a:t>athletes</a:t>
            </a:r>
          </a:p>
        </p:txBody>
      </p:sp>
      <p:sp>
        <p:nvSpPr>
          <p:cNvPr id="12" name="TextBox 11"/>
          <p:cNvSpPr txBox="1"/>
          <p:nvPr/>
        </p:nvSpPr>
        <p:spPr>
          <a:xfrm>
            <a:off x="6694292" y="2256956"/>
            <a:ext cx="1355628" cy="369332"/>
          </a:xfrm>
          <a:prstGeom prst="rect">
            <a:avLst/>
          </a:prstGeom>
          <a:noFill/>
        </p:spPr>
        <p:txBody>
          <a:bodyPr wrap="none" rtlCol="0">
            <a:spAutoFit/>
          </a:bodyPr>
          <a:lstStyle/>
          <a:p>
            <a:r>
              <a:rPr lang="en-US" dirty="0"/>
              <a:t>event scores</a:t>
            </a:r>
          </a:p>
        </p:txBody>
      </p:sp>
      <p:sp>
        <p:nvSpPr>
          <p:cNvPr id="13" name="TextBox 12"/>
          <p:cNvSpPr txBox="1"/>
          <p:nvPr/>
        </p:nvSpPr>
        <p:spPr>
          <a:xfrm rot="16200000">
            <a:off x="3370336" y="3251260"/>
            <a:ext cx="938655" cy="369332"/>
          </a:xfrm>
          <a:prstGeom prst="rect">
            <a:avLst/>
          </a:prstGeom>
          <a:noFill/>
        </p:spPr>
        <p:txBody>
          <a:bodyPr wrap="none" rtlCol="0">
            <a:spAutoFit/>
          </a:bodyPr>
          <a:lstStyle/>
          <a:p>
            <a:r>
              <a:rPr lang="en-US" dirty="0"/>
              <a:t>athletes</a:t>
            </a:r>
          </a:p>
        </p:txBody>
      </p:sp>
      <p:sp>
        <p:nvSpPr>
          <p:cNvPr id="14" name="TextBox 13"/>
          <p:cNvSpPr txBox="1"/>
          <p:nvPr/>
        </p:nvSpPr>
        <p:spPr>
          <a:xfrm>
            <a:off x="4012672" y="2298228"/>
            <a:ext cx="821572" cy="369332"/>
          </a:xfrm>
          <a:prstGeom prst="rect">
            <a:avLst/>
          </a:prstGeom>
          <a:noFill/>
        </p:spPr>
        <p:txBody>
          <a:bodyPr wrap="none" rtlCol="0">
            <a:spAutoFit/>
          </a:bodyPr>
          <a:lstStyle/>
          <a:p>
            <a:r>
              <a:rPr lang="en-US" dirty="0"/>
              <a:t>factors</a:t>
            </a:r>
          </a:p>
        </p:txBody>
      </p:sp>
      <p:sp>
        <p:nvSpPr>
          <p:cNvPr id="15" name="TextBox 14"/>
          <p:cNvSpPr txBox="1"/>
          <p:nvPr/>
        </p:nvSpPr>
        <p:spPr>
          <a:xfrm rot="16200000">
            <a:off x="5220601" y="2730612"/>
            <a:ext cx="1032058" cy="369332"/>
          </a:xfrm>
          <a:prstGeom prst="rect">
            <a:avLst/>
          </a:prstGeom>
          <a:noFill/>
        </p:spPr>
        <p:txBody>
          <a:bodyPr wrap="square" rtlCol="0">
            <a:spAutoFit/>
          </a:bodyPr>
          <a:lstStyle/>
          <a:p>
            <a:r>
              <a:rPr lang="en-US" dirty="0"/>
              <a:t>factors</a:t>
            </a:r>
          </a:p>
        </p:txBody>
      </p:sp>
      <p:pic>
        <p:nvPicPr>
          <p:cNvPr id="42" name="Picture 41"/>
          <p:cNvPicPr>
            <a:picLocks noChangeAspect="1"/>
          </p:cNvPicPr>
          <p:nvPr/>
        </p:nvPicPr>
        <p:blipFill>
          <a:blip r:embed="rId2"/>
          <a:stretch>
            <a:fillRect/>
          </a:stretch>
        </p:blipFill>
        <p:spPr>
          <a:xfrm>
            <a:off x="4863385" y="4208503"/>
            <a:ext cx="3909282" cy="1968460"/>
          </a:xfrm>
          <a:prstGeom prst="rect">
            <a:avLst/>
          </a:prstGeom>
        </p:spPr>
      </p:pic>
      <p:cxnSp>
        <p:nvCxnSpPr>
          <p:cNvPr id="44" name="Straight Arrow Connector 43"/>
          <p:cNvCxnSpPr/>
          <p:nvPr/>
        </p:nvCxnSpPr>
        <p:spPr>
          <a:xfrm>
            <a:off x="5722857" y="3395650"/>
            <a:ext cx="297957" cy="1434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584070" y="2568778"/>
            <a:ext cx="1539204" cy="369332"/>
          </a:xfrm>
          <a:prstGeom prst="rect">
            <a:avLst/>
          </a:prstGeom>
          <a:noFill/>
        </p:spPr>
        <p:txBody>
          <a:bodyPr wrap="none" rtlCol="0">
            <a:spAutoFit/>
          </a:bodyPr>
          <a:lstStyle/>
          <a:p>
            <a:r>
              <a:rPr lang="en-US" dirty="0"/>
              <a:t>running ability</a:t>
            </a:r>
          </a:p>
        </p:txBody>
      </p:sp>
      <p:sp>
        <p:nvSpPr>
          <p:cNvPr id="48" name="TextBox 47"/>
          <p:cNvSpPr txBox="1"/>
          <p:nvPr/>
        </p:nvSpPr>
        <p:spPr>
          <a:xfrm>
            <a:off x="6584070" y="2844131"/>
            <a:ext cx="1576072" cy="369332"/>
          </a:xfrm>
          <a:prstGeom prst="rect">
            <a:avLst/>
          </a:prstGeom>
          <a:noFill/>
        </p:spPr>
        <p:txBody>
          <a:bodyPr wrap="none" rtlCol="0">
            <a:spAutoFit/>
          </a:bodyPr>
          <a:lstStyle/>
          <a:p>
            <a:r>
              <a:rPr lang="en-US" dirty="0"/>
              <a:t>jumping ability</a:t>
            </a:r>
          </a:p>
        </p:txBody>
      </p:sp>
      <p:sp>
        <p:nvSpPr>
          <p:cNvPr id="49" name="TextBox 48"/>
          <p:cNvSpPr txBox="1"/>
          <p:nvPr/>
        </p:nvSpPr>
        <p:spPr>
          <a:xfrm>
            <a:off x="6544700" y="3102735"/>
            <a:ext cx="1654812" cy="369332"/>
          </a:xfrm>
          <a:prstGeom prst="rect">
            <a:avLst/>
          </a:prstGeom>
          <a:noFill/>
        </p:spPr>
        <p:txBody>
          <a:bodyPr wrap="none" rtlCol="0">
            <a:spAutoFit/>
          </a:bodyPr>
          <a:lstStyle/>
          <a:p>
            <a:r>
              <a:rPr lang="en-US" dirty="0"/>
              <a:t>throwing ability</a:t>
            </a:r>
          </a:p>
        </p:txBody>
      </p:sp>
      <p:sp>
        <p:nvSpPr>
          <p:cNvPr id="50" name="TextBox 49"/>
          <p:cNvSpPr txBox="1"/>
          <p:nvPr/>
        </p:nvSpPr>
        <p:spPr>
          <a:xfrm rot="16200000">
            <a:off x="3383386" y="3275464"/>
            <a:ext cx="1539204" cy="369332"/>
          </a:xfrm>
          <a:prstGeom prst="rect">
            <a:avLst/>
          </a:prstGeom>
          <a:noFill/>
        </p:spPr>
        <p:txBody>
          <a:bodyPr wrap="none" rtlCol="0">
            <a:spAutoFit/>
          </a:bodyPr>
          <a:lstStyle/>
          <a:p>
            <a:r>
              <a:rPr lang="en-US" dirty="0"/>
              <a:t>running ability</a:t>
            </a:r>
          </a:p>
        </p:txBody>
      </p:sp>
      <p:sp>
        <p:nvSpPr>
          <p:cNvPr id="51" name="TextBox 50"/>
          <p:cNvSpPr txBox="1"/>
          <p:nvPr/>
        </p:nvSpPr>
        <p:spPr>
          <a:xfrm rot="16200000">
            <a:off x="3597214" y="3270930"/>
            <a:ext cx="1576072" cy="369332"/>
          </a:xfrm>
          <a:prstGeom prst="rect">
            <a:avLst/>
          </a:prstGeom>
          <a:noFill/>
        </p:spPr>
        <p:txBody>
          <a:bodyPr wrap="none" rtlCol="0">
            <a:spAutoFit/>
          </a:bodyPr>
          <a:lstStyle/>
          <a:p>
            <a:r>
              <a:rPr lang="en-US" dirty="0"/>
              <a:t>jumping ability</a:t>
            </a:r>
          </a:p>
        </p:txBody>
      </p:sp>
      <p:sp>
        <p:nvSpPr>
          <p:cNvPr id="52" name="TextBox 51"/>
          <p:cNvSpPr txBox="1"/>
          <p:nvPr/>
        </p:nvSpPr>
        <p:spPr>
          <a:xfrm rot="16200000">
            <a:off x="3824595" y="3252279"/>
            <a:ext cx="1654812" cy="369332"/>
          </a:xfrm>
          <a:prstGeom prst="rect">
            <a:avLst/>
          </a:prstGeom>
          <a:noFill/>
        </p:spPr>
        <p:txBody>
          <a:bodyPr wrap="none" rtlCol="0">
            <a:spAutoFit/>
          </a:bodyPr>
          <a:lstStyle/>
          <a:p>
            <a:r>
              <a:rPr lang="en-US" dirty="0"/>
              <a:t>throwing ability</a:t>
            </a:r>
          </a:p>
        </p:txBody>
      </p:sp>
    </p:spTree>
    <p:extLst>
      <p:ext uri="{BB962C8B-B14F-4D97-AF65-F5344CB8AC3E}">
        <p14:creationId xmlns:p14="http://schemas.microsoft.com/office/powerpoint/2010/main" val="629862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Performing EFA in R using </a:t>
            </a:r>
            <a:r>
              <a:rPr lang="en-US" dirty="0" err="1"/>
              <a:t>factanal</a:t>
            </a:r>
            <a:endParaRPr lang="en-US" dirty="0"/>
          </a:p>
        </p:txBody>
      </p:sp>
      <p:sp>
        <p:nvSpPr>
          <p:cNvPr id="3" name="Content Placeholder 2"/>
          <p:cNvSpPr>
            <a:spLocks noGrp="1"/>
          </p:cNvSpPr>
          <p:nvPr>
            <p:ph idx="1"/>
          </p:nvPr>
        </p:nvSpPr>
        <p:spPr/>
        <p:txBody>
          <a:bodyPr>
            <a:normAutofit fontScale="32500" lnSpcReduction="20000"/>
          </a:bodyPr>
          <a:lstStyle/>
          <a:p>
            <a:pPr marL="0" indent="0">
              <a:lnSpc>
                <a:spcPct val="120000"/>
              </a:lnSpc>
              <a:spcBef>
                <a:spcPts val="0"/>
              </a:spcBef>
              <a:buNone/>
            </a:pPr>
            <a:r>
              <a:rPr lang="en-US" dirty="0">
                <a:latin typeface="Courier New" panose="02070309020205020404" pitchFamily="49" charset="0"/>
                <a:cs typeface="Courier New" panose="02070309020205020404" pitchFamily="49" charset="0"/>
              </a:rPr>
              <a:t>Factor Analysis</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Description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Perform maximum-likelihood factor analysis on a covariance matrix or data matrix.</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Usage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factanal(</a:t>
            </a:r>
            <a:r>
              <a:rPr lang="en-US" b="1" dirty="0">
                <a:latin typeface="Courier New" panose="02070309020205020404" pitchFamily="49" charset="0"/>
                <a:cs typeface="Courier New" panose="02070309020205020404" pitchFamily="49" charset="0"/>
              </a:rPr>
              <a:t>x, factors</a:t>
            </a:r>
            <a:r>
              <a:rPr lang="en-US" dirty="0">
                <a:latin typeface="Courier New" panose="02070309020205020404" pitchFamily="49" charset="0"/>
                <a:cs typeface="Courier New" panose="02070309020205020404" pitchFamily="49" charset="0"/>
              </a:rPr>
              <a:t>, data = NULL, </a:t>
            </a:r>
            <a:r>
              <a:rPr lang="en-US" dirty="0" err="1">
                <a:latin typeface="Courier New" panose="02070309020205020404" pitchFamily="49" charset="0"/>
                <a:cs typeface="Courier New" panose="02070309020205020404" pitchFamily="49" charset="0"/>
              </a:rPr>
              <a:t>covmat</a:t>
            </a:r>
            <a:r>
              <a:rPr lang="en-US" dirty="0">
                <a:latin typeface="Courier New" panose="02070309020205020404" pitchFamily="49" charset="0"/>
                <a:cs typeface="Courier New" panose="02070309020205020404" pitchFamily="49" charset="0"/>
              </a:rPr>
              <a:t> = NULL, </a:t>
            </a:r>
            <a:r>
              <a:rPr lang="en-US" dirty="0" err="1">
                <a:latin typeface="Courier New" panose="02070309020205020404" pitchFamily="49" charset="0"/>
                <a:cs typeface="Courier New" panose="02070309020205020404" pitchFamily="49" charset="0"/>
              </a:rPr>
              <a:t>n.obs</a:t>
            </a:r>
            <a:r>
              <a:rPr lang="en-US" dirty="0">
                <a:latin typeface="Courier New" panose="02070309020205020404" pitchFamily="49" charset="0"/>
                <a:cs typeface="Courier New" panose="02070309020205020404" pitchFamily="49" charset="0"/>
              </a:rPr>
              <a:t> = NA,</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subset, </a:t>
            </a:r>
            <a:r>
              <a:rPr lang="en-US" dirty="0" err="1">
                <a:latin typeface="Courier New" panose="02070309020205020404" pitchFamily="49" charset="0"/>
                <a:cs typeface="Courier New" panose="02070309020205020404" pitchFamily="49" charset="0"/>
              </a:rPr>
              <a:t>na.action</a:t>
            </a:r>
            <a:r>
              <a:rPr lang="en-US" dirty="0">
                <a:latin typeface="Courier New" panose="02070309020205020404" pitchFamily="49" charset="0"/>
                <a:cs typeface="Courier New" panose="02070309020205020404" pitchFamily="49" charset="0"/>
              </a:rPr>
              <a:t>, start = NULL,</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scores = c("none", "regression", "Bartlett"),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rotation = "</a:t>
            </a:r>
            <a:r>
              <a:rPr lang="en-US" b="1" dirty="0" err="1">
                <a:latin typeface="Courier New" panose="02070309020205020404" pitchFamily="49" charset="0"/>
                <a:cs typeface="Courier New" panose="02070309020205020404" pitchFamily="49" charset="0"/>
              </a:rPr>
              <a:t>varimax</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control = NULL, ...)</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u="sng" dirty="0">
                <a:latin typeface="Courier New" panose="02070309020205020404" pitchFamily="49" charset="0"/>
                <a:cs typeface="Courier New" panose="02070309020205020404" pitchFamily="49" charset="0"/>
              </a:rPr>
              <a:t>Key Arguments:</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x </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A formula or a numeric matrix or an object that can be coerced to a numeric matrix.</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factors	</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The number of factors to be fitted.</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rotation	</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character. "none" or the name of a function to be used to rotate the factors: it will be called with first argument the loadings matrix, and should return a list with component loadings giving the rotated loadings, or just the rotated loadings.</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757494" y="5743661"/>
            <a:ext cx="7629012" cy="369332"/>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factanal</a:t>
            </a:r>
            <a:r>
              <a:rPr lang="en-US" dirty="0">
                <a:latin typeface="Courier New" panose="02070309020205020404" pitchFamily="49" charset="0"/>
                <a:cs typeface="Courier New" panose="02070309020205020404" pitchFamily="49" charset="0"/>
              </a:rPr>
              <a:t>(x = smoke, factors = 2, rotation = "</a:t>
            </a:r>
            <a:r>
              <a:rPr lang="en-US" dirty="0" err="1">
                <a:latin typeface="Courier New" panose="02070309020205020404" pitchFamily="49" charset="0"/>
                <a:cs typeface="Courier New" panose="02070309020205020404" pitchFamily="49" charset="0"/>
              </a:rPr>
              <a:t>varimax</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09583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EFA: Allowing correlated factors with "</a:t>
            </a:r>
            <a:r>
              <a:rPr lang="en-US" dirty="0" err="1"/>
              <a:t>promax</a:t>
            </a:r>
            <a:r>
              <a:rPr lang="en-US" dirty="0"/>
              <a:t>" rotation method</a:t>
            </a:r>
          </a:p>
        </p:txBody>
      </p:sp>
      <p:sp>
        <p:nvSpPr>
          <p:cNvPr id="4" name="TextBox 3"/>
          <p:cNvSpPr txBox="1"/>
          <p:nvPr/>
        </p:nvSpPr>
        <p:spPr>
          <a:xfrm>
            <a:off x="4497860" y="1690689"/>
            <a:ext cx="4275437" cy="4555093"/>
          </a:xfrm>
          <a:prstGeom prst="rect">
            <a:avLst/>
          </a:prstGeom>
          <a:noFill/>
        </p:spPr>
        <p:txBody>
          <a:bodyPr wrap="square" rtlCol="0">
            <a:spAutoFit/>
          </a:bodyPr>
          <a:lstStyle/>
          <a:p>
            <a:r>
              <a:rPr lang="en-US" sz="1000" dirty="0">
                <a:latin typeface="Courier New" panose="02070309020205020404" pitchFamily="49" charset="0"/>
                <a:cs typeface="Courier New" panose="02070309020205020404" pitchFamily="49" charset="0"/>
              </a:rPr>
              <a:t>Call:</a:t>
            </a:r>
          </a:p>
          <a:p>
            <a:r>
              <a:rPr lang="en-US" sz="1000" dirty="0" err="1">
                <a:latin typeface="Courier New" panose="02070309020205020404" pitchFamily="49" charset="0"/>
                <a:cs typeface="Courier New" panose="02070309020205020404" pitchFamily="49" charset="0"/>
              </a:rPr>
              <a:t>factanal</a:t>
            </a:r>
            <a:r>
              <a:rPr lang="en-US" sz="1000" dirty="0">
                <a:latin typeface="Courier New" panose="02070309020205020404" pitchFamily="49" charset="0"/>
                <a:cs typeface="Courier New" panose="02070309020205020404" pitchFamily="49" charset="0"/>
              </a:rPr>
              <a:t>(x = smoke, factors = 2, </a:t>
            </a:r>
            <a:r>
              <a:rPr lang="en-US" sz="1000" b="1" dirty="0">
                <a:latin typeface="Courier New" panose="02070309020205020404" pitchFamily="49" charset="0"/>
                <a:cs typeface="Courier New" panose="02070309020205020404" pitchFamily="49" charset="0"/>
              </a:rPr>
              <a:t>rotation = "</a:t>
            </a:r>
            <a:r>
              <a:rPr lang="en-US" sz="1000" b="1" dirty="0" err="1">
                <a:latin typeface="Courier New" panose="02070309020205020404" pitchFamily="49" charset="0"/>
                <a:cs typeface="Courier New" panose="02070309020205020404" pitchFamily="49" charset="0"/>
              </a:rPr>
              <a:t>promax</a:t>
            </a:r>
            <a:r>
              <a:rPr lang="en-US" sz="1000" b="1" dirty="0">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Uniquenesses</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qn1   qn2   qn3   qn4   qn5 </a:t>
            </a:r>
          </a:p>
          <a:p>
            <a:r>
              <a:rPr lang="en-US" sz="1000" dirty="0">
                <a:latin typeface="Courier New" panose="02070309020205020404" pitchFamily="49" charset="0"/>
                <a:cs typeface="Courier New" panose="02070309020205020404" pitchFamily="49" charset="0"/>
              </a:rPr>
              <a:t>0.025 0.197 0.389 0.010 0.042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Loadings:</a:t>
            </a:r>
          </a:p>
          <a:p>
            <a:r>
              <a:rPr lang="en-US" sz="1000" dirty="0">
                <a:latin typeface="Courier New" panose="02070309020205020404" pitchFamily="49" charset="0"/>
                <a:cs typeface="Courier New" panose="02070309020205020404" pitchFamily="49" charset="0"/>
              </a:rPr>
              <a:t>    Factor1 Factor2</a:t>
            </a:r>
          </a:p>
          <a:p>
            <a:r>
              <a:rPr lang="en-US" sz="1000" dirty="0">
                <a:latin typeface="Courier New" panose="02070309020205020404" pitchFamily="49" charset="0"/>
                <a:cs typeface="Courier New" panose="02070309020205020404" pitchFamily="49" charset="0"/>
              </a:rPr>
              <a:t>qn1  0.993         </a:t>
            </a:r>
          </a:p>
          <a:p>
            <a:r>
              <a:rPr lang="en-US" sz="1000" dirty="0">
                <a:latin typeface="Courier New" panose="02070309020205020404" pitchFamily="49" charset="0"/>
                <a:cs typeface="Courier New" panose="02070309020205020404" pitchFamily="49" charset="0"/>
              </a:rPr>
              <a:t>qn2  0.881         </a:t>
            </a:r>
          </a:p>
          <a:p>
            <a:r>
              <a:rPr lang="en-US" sz="1000" dirty="0">
                <a:latin typeface="Courier New" panose="02070309020205020404" pitchFamily="49" charset="0"/>
                <a:cs typeface="Courier New" panose="02070309020205020404" pitchFamily="49" charset="0"/>
              </a:rPr>
              <a:t>qn3          0.775 </a:t>
            </a:r>
          </a:p>
          <a:p>
            <a:r>
              <a:rPr lang="en-US" sz="1000" dirty="0">
                <a:latin typeface="Courier New" panose="02070309020205020404" pitchFamily="49" charset="0"/>
                <a:cs typeface="Courier New" panose="02070309020205020404" pitchFamily="49" charset="0"/>
              </a:rPr>
              <a:t>qn4  1.002         </a:t>
            </a:r>
          </a:p>
          <a:p>
            <a:r>
              <a:rPr lang="en-US" sz="1000" dirty="0">
                <a:latin typeface="Courier New" panose="02070309020205020404" pitchFamily="49" charset="0"/>
                <a:cs typeface="Courier New" panose="02070309020205020404" pitchFamily="49" charset="0"/>
              </a:rPr>
              <a:t>qn5          0.986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Factor1 Factor2</a:t>
            </a:r>
          </a:p>
          <a:p>
            <a:r>
              <a:rPr lang="en-US" sz="1000" dirty="0">
                <a:latin typeface="Courier New" panose="02070309020205020404" pitchFamily="49" charset="0"/>
                <a:cs typeface="Courier New" panose="02070309020205020404" pitchFamily="49" charset="0"/>
              </a:rPr>
              <a:t>SS loadings      2.770   1.581</a:t>
            </a:r>
          </a:p>
          <a:p>
            <a:r>
              <a:rPr lang="en-US" sz="1000" dirty="0">
                <a:latin typeface="Courier New" panose="02070309020205020404" pitchFamily="49" charset="0"/>
                <a:cs typeface="Courier New" panose="02070309020205020404" pitchFamily="49" charset="0"/>
              </a:rPr>
              <a:t>Proportion </a:t>
            </a:r>
            <a:r>
              <a:rPr lang="en-US" sz="1000" dirty="0" err="1">
                <a:latin typeface="Courier New" panose="02070309020205020404" pitchFamily="49" charset="0"/>
                <a:cs typeface="Courier New" panose="02070309020205020404" pitchFamily="49" charset="0"/>
              </a:rPr>
              <a:t>Var</a:t>
            </a:r>
            <a:r>
              <a:rPr lang="en-US" sz="1000" dirty="0">
                <a:latin typeface="Courier New" panose="02070309020205020404" pitchFamily="49" charset="0"/>
                <a:cs typeface="Courier New" panose="02070309020205020404" pitchFamily="49" charset="0"/>
              </a:rPr>
              <a:t>   0.554   0.316</a:t>
            </a:r>
          </a:p>
          <a:p>
            <a:r>
              <a:rPr lang="en-US" sz="1000" dirty="0">
                <a:latin typeface="Courier New" panose="02070309020205020404" pitchFamily="49" charset="0"/>
                <a:cs typeface="Courier New" panose="02070309020205020404" pitchFamily="49" charset="0"/>
              </a:rPr>
              <a:t>Cumulative </a:t>
            </a:r>
            <a:r>
              <a:rPr lang="en-US" sz="1000" dirty="0" err="1">
                <a:latin typeface="Courier New" panose="02070309020205020404" pitchFamily="49" charset="0"/>
                <a:cs typeface="Courier New" panose="02070309020205020404" pitchFamily="49" charset="0"/>
              </a:rPr>
              <a:t>Var</a:t>
            </a:r>
            <a:r>
              <a:rPr lang="en-US" sz="1000" dirty="0">
                <a:latin typeface="Courier New" panose="02070309020205020404" pitchFamily="49" charset="0"/>
                <a:cs typeface="Courier New" panose="02070309020205020404" pitchFamily="49" charset="0"/>
              </a:rPr>
              <a:t>   0.554   0.870</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Factor Correlations:</a:t>
            </a:r>
          </a:p>
          <a:p>
            <a:r>
              <a:rPr lang="en-US" sz="1000" dirty="0">
                <a:latin typeface="Courier New" panose="02070309020205020404" pitchFamily="49" charset="0"/>
                <a:cs typeface="Courier New" panose="02070309020205020404" pitchFamily="49" charset="0"/>
              </a:rPr>
              <a:t>        Factor1 Factor2</a:t>
            </a:r>
          </a:p>
          <a:p>
            <a:r>
              <a:rPr lang="en-US" sz="1000" dirty="0">
                <a:latin typeface="Courier New" panose="02070309020205020404" pitchFamily="49" charset="0"/>
                <a:cs typeface="Courier New" panose="02070309020205020404" pitchFamily="49" charset="0"/>
              </a:rPr>
              <a:t>Factor1   1.000  -0.171</a:t>
            </a:r>
          </a:p>
          <a:p>
            <a:r>
              <a:rPr lang="en-US" sz="1000" dirty="0">
                <a:latin typeface="Courier New" panose="02070309020205020404" pitchFamily="49" charset="0"/>
                <a:cs typeface="Courier New" panose="02070309020205020404" pitchFamily="49" charset="0"/>
              </a:rPr>
              <a:t>Factor2  -0.171   1.000</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Test of the hypothesis that 2 factors are sufficient.</a:t>
            </a:r>
          </a:p>
          <a:p>
            <a:r>
              <a:rPr lang="en-US" sz="1000" dirty="0">
                <a:latin typeface="Courier New" panose="02070309020205020404" pitchFamily="49" charset="0"/>
                <a:cs typeface="Courier New" panose="02070309020205020404" pitchFamily="49" charset="0"/>
              </a:rPr>
              <a:t>The chi square statistic is 0.69 on 1 degree of freedom.</a:t>
            </a:r>
          </a:p>
          <a:p>
            <a:r>
              <a:rPr lang="en-US" sz="1000" dirty="0">
                <a:latin typeface="Courier New" panose="02070309020205020404" pitchFamily="49" charset="0"/>
                <a:cs typeface="Courier New" panose="02070309020205020404" pitchFamily="49" charset="0"/>
              </a:rPr>
              <a:t>The p-value is 0.405</a:t>
            </a:r>
          </a:p>
        </p:txBody>
      </p:sp>
      <p:sp>
        <p:nvSpPr>
          <p:cNvPr id="6" name="Oval 5"/>
          <p:cNvSpPr/>
          <p:nvPr/>
        </p:nvSpPr>
        <p:spPr>
          <a:xfrm>
            <a:off x="4305866" y="4621427"/>
            <a:ext cx="2454876" cy="1021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3709" y="1690689"/>
            <a:ext cx="4341341" cy="3785652"/>
          </a:xfrm>
          <a:prstGeom prst="rect">
            <a:avLst/>
          </a:prstGeom>
          <a:noFill/>
        </p:spPr>
        <p:txBody>
          <a:bodyPr wrap="square" rtlCol="0">
            <a:spAutoFit/>
          </a:bodyPr>
          <a:lstStyle/>
          <a:p>
            <a:r>
              <a:rPr lang="en-US" sz="1000" dirty="0">
                <a:latin typeface="Courier New" panose="02070309020205020404" pitchFamily="49" charset="0"/>
                <a:cs typeface="Courier New" panose="02070309020205020404" pitchFamily="49" charset="0"/>
              </a:rPr>
              <a:t>Call:</a:t>
            </a:r>
          </a:p>
          <a:p>
            <a:r>
              <a:rPr lang="en-US" sz="1000" dirty="0" err="1">
                <a:latin typeface="Courier New" panose="02070309020205020404" pitchFamily="49" charset="0"/>
                <a:cs typeface="Courier New" panose="02070309020205020404" pitchFamily="49" charset="0"/>
              </a:rPr>
              <a:t>factanal</a:t>
            </a:r>
            <a:r>
              <a:rPr lang="en-US" sz="1000" dirty="0">
                <a:latin typeface="Courier New" panose="02070309020205020404" pitchFamily="49" charset="0"/>
                <a:cs typeface="Courier New" panose="02070309020205020404" pitchFamily="49" charset="0"/>
              </a:rPr>
              <a:t>(x = smoke, factors = 2, </a:t>
            </a:r>
            <a:r>
              <a:rPr lang="en-US" sz="1000" b="1" dirty="0">
                <a:latin typeface="Courier New" panose="02070309020205020404" pitchFamily="49" charset="0"/>
                <a:cs typeface="Courier New" panose="02070309020205020404" pitchFamily="49" charset="0"/>
              </a:rPr>
              <a:t>rotation = "</a:t>
            </a:r>
            <a:r>
              <a:rPr lang="en-US" sz="1000" b="1" dirty="0" err="1">
                <a:latin typeface="Courier New" panose="02070309020205020404" pitchFamily="49" charset="0"/>
                <a:cs typeface="Courier New" panose="02070309020205020404" pitchFamily="49" charset="0"/>
              </a:rPr>
              <a:t>varimax</a:t>
            </a:r>
            <a:r>
              <a:rPr lang="en-US" sz="1000" b="1" dirty="0">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Uniquenesses</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qn1   qn2   qn3   qn4   qn5 </a:t>
            </a:r>
          </a:p>
          <a:p>
            <a:r>
              <a:rPr lang="en-US" sz="1000" dirty="0">
                <a:latin typeface="Courier New" panose="02070309020205020404" pitchFamily="49" charset="0"/>
                <a:cs typeface="Courier New" panose="02070309020205020404" pitchFamily="49" charset="0"/>
              </a:rPr>
              <a:t>0.025 0.197 0.389 0.010 0.042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Loadings:</a:t>
            </a:r>
          </a:p>
          <a:p>
            <a:r>
              <a:rPr lang="en-US" sz="1000" dirty="0">
                <a:latin typeface="Courier New" panose="02070309020205020404" pitchFamily="49" charset="0"/>
                <a:cs typeface="Courier New" panose="02070309020205020404" pitchFamily="49" charset="0"/>
              </a:rPr>
              <a:t>    Factor1 Factor2</a:t>
            </a:r>
          </a:p>
          <a:p>
            <a:r>
              <a:rPr lang="en-US" sz="1000" dirty="0">
                <a:latin typeface="Courier New" panose="02070309020205020404" pitchFamily="49" charset="0"/>
                <a:cs typeface="Courier New" panose="02070309020205020404" pitchFamily="49" charset="0"/>
              </a:rPr>
              <a:t>qn1  0.987         </a:t>
            </a:r>
          </a:p>
          <a:p>
            <a:r>
              <a:rPr lang="en-US" sz="1000" dirty="0">
                <a:latin typeface="Courier New" panose="02070309020205020404" pitchFamily="49" charset="0"/>
                <a:cs typeface="Courier New" panose="02070309020205020404" pitchFamily="49" charset="0"/>
              </a:rPr>
              <a:t>qn2  0.885  -0.138 </a:t>
            </a:r>
          </a:p>
          <a:p>
            <a:r>
              <a:rPr lang="en-US" sz="1000" dirty="0">
                <a:latin typeface="Courier New" panose="02070309020205020404" pitchFamily="49" charset="0"/>
                <a:cs typeface="Courier New" panose="02070309020205020404" pitchFamily="49" charset="0"/>
              </a:rPr>
              <a:t>qn3 -0.110   0.774 </a:t>
            </a:r>
          </a:p>
          <a:p>
            <a:r>
              <a:rPr lang="en-US" sz="1000" dirty="0">
                <a:latin typeface="Courier New" panose="02070309020205020404" pitchFamily="49" charset="0"/>
                <a:cs typeface="Courier New" panose="02070309020205020404" pitchFamily="49" charset="0"/>
              </a:rPr>
              <a:t>qn4  0.994         </a:t>
            </a:r>
          </a:p>
          <a:p>
            <a:r>
              <a:rPr lang="en-US" sz="1000" dirty="0">
                <a:latin typeface="Courier New" panose="02070309020205020404" pitchFamily="49" charset="0"/>
                <a:cs typeface="Courier New" panose="02070309020205020404" pitchFamily="49" charset="0"/>
              </a:rPr>
              <a:t>qn5          0.978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Factor1 Factor2</a:t>
            </a:r>
          </a:p>
          <a:p>
            <a:r>
              <a:rPr lang="en-US" sz="1000" dirty="0">
                <a:latin typeface="Courier New" panose="02070309020205020404" pitchFamily="49" charset="0"/>
                <a:cs typeface="Courier New" panose="02070309020205020404" pitchFamily="49" charset="0"/>
              </a:rPr>
              <a:t>SS loadings      2.760   1.577</a:t>
            </a:r>
          </a:p>
          <a:p>
            <a:r>
              <a:rPr lang="en-US" sz="1000" dirty="0">
                <a:latin typeface="Courier New" panose="02070309020205020404" pitchFamily="49" charset="0"/>
                <a:cs typeface="Courier New" panose="02070309020205020404" pitchFamily="49" charset="0"/>
              </a:rPr>
              <a:t>Proportion </a:t>
            </a:r>
            <a:r>
              <a:rPr lang="en-US" sz="1000" dirty="0" err="1">
                <a:latin typeface="Courier New" panose="02070309020205020404" pitchFamily="49" charset="0"/>
                <a:cs typeface="Courier New" panose="02070309020205020404" pitchFamily="49" charset="0"/>
              </a:rPr>
              <a:t>Var</a:t>
            </a:r>
            <a:r>
              <a:rPr lang="en-US" sz="1000" dirty="0">
                <a:latin typeface="Courier New" panose="02070309020205020404" pitchFamily="49" charset="0"/>
                <a:cs typeface="Courier New" panose="02070309020205020404" pitchFamily="49" charset="0"/>
              </a:rPr>
              <a:t>   0.552   0.315</a:t>
            </a:r>
          </a:p>
          <a:p>
            <a:r>
              <a:rPr lang="en-US" sz="1000" dirty="0">
                <a:latin typeface="Courier New" panose="02070309020205020404" pitchFamily="49" charset="0"/>
                <a:cs typeface="Courier New" panose="02070309020205020404" pitchFamily="49" charset="0"/>
              </a:rPr>
              <a:t>Cumulative </a:t>
            </a:r>
            <a:r>
              <a:rPr lang="en-US" sz="1000" dirty="0" err="1">
                <a:latin typeface="Courier New" panose="02070309020205020404" pitchFamily="49" charset="0"/>
                <a:cs typeface="Courier New" panose="02070309020205020404" pitchFamily="49" charset="0"/>
              </a:rPr>
              <a:t>Var</a:t>
            </a:r>
            <a:r>
              <a:rPr lang="en-US" sz="1000" dirty="0">
                <a:latin typeface="Courier New" panose="02070309020205020404" pitchFamily="49" charset="0"/>
                <a:cs typeface="Courier New" panose="02070309020205020404" pitchFamily="49" charset="0"/>
              </a:rPr>
              <a:t>   0.552   0.867</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Test of the hypothesis that 2 factors are sufficient.</a:t>
            </a:r>
          </a:p>
          <a:p>
            <a:r>
              <a:rPr lang="en-US" sz="1000" dirty="0">
                <a:latin typeface="Courier New" panose="02070309020205020404" pitchFamily="49" charset="0"/>
                <a:cs typeface="Courier New" panose="02070309020205020404" pitchFamily="49" charset="0"/>
              </a:rPr>
              <a:t>The chi square statistic is 0.69 on 1 degree of freedom.</a:t>
            </a:r>
          </a:p>
          <a:p>
            <a:r>
              <a:rPr lang="en-US" sz="1000" dirty="0">
                <a:latin typeface="Courier New" panose="02070309020205020404" pitchFamily="49" charset="0"/>
                <a:cs typeface="Courier New" panose="02070309020205020404" pitchFamily="49" charset="0"/>
              </a:rPr>
              <a:t>The p-value is 0.405 </a:t>
            </a:r>
          </a:p>
        </p:txBody>
      </p:sp>
    </p:spTree>
    <p:extLst>
      <p:ext uri="{BB962C8B-B14F-4D97-AF65-F5344CB8AC3E}">
        <p14:creationId xmlns:p14="http://schemas.microsoft.com/office/powerpoint/2010/main" val="117915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EFA: Rotation parameter</a:t>
            </a:r>
          </a:p>
        </p:txBody>
      </p:sp>
      <p:sp>
        <p:nvSpPr>
          <p:cNvPr id="3" name="Content Placeholder 2"/>
          <p:cNvSpPr>
            <a:spLocks noGrp="1"/>
          </p:cNvSpPr>
          <p:nvPr>
            <p:ph idx="1"/>
          </p:nvPr>
        </p:nvSpPr>
        <p:spPr>
          <a:xfrm>
            <a:off x="218305" y="1970862"/>
            <a:ext cx="8732197" cy="4648200"/>
          </a:xfrm>
        </p:spPr>
        <p:txBody>
          <a:bodyPr>
            <a:normAutofit fontScale="77500" lnSpcReduction="20000"/>
          </a:bodyPr>
          <a:lstStyle/>
          <a:p>
            <a:r>
              <a:rPr lang="en-US" dirty="0"/>
              <a:t>Rotation: optimization method used to find factors that make the pattern of loadings clearer</a:t>
            </a:r>
          </a:p>
          <a:p>
            <a:r>
              <a:rPr lang="en-US" dirty="0" err="1"/>
              <a:t>varimax</a:t>
            </a:r>
            <a:r>
              <a:rPr lang="en-US" dirty="0"/>
              <a:t>: orthogonal factors (uncorrelated)</a:t>
            </a:r>
          </a:p>
          <a:p>
            <a:r>
              <a:rPr lang="en-US" dirty="0" err="1"/>
              <a:t>promax</a:t>
            </a:r>
            <a:r>
              <a:rPr lang="en-US" dirty="0"/>
              <a:t>: oblique (correlated)</a:t>
            </a:r>
          </a:p>
          <a:p>
            <a:pPr lvl="1"/>
            <a:r>
              <a:rPr lang="en-US" dirty="0"/>
              <a:t>Note that with </a:t>
            </a:r>
            <a:r>
              <a:rPr lang="en-US" dirty="0" err="1"/>
              <a:t>promax</a:t>
            </a:r>
            <a:r>
              <a:rPr lang="en-US" dirty="0"/>
              <a:t>, you get a matrix of factor correlations</a:t>
            </a:r>
          </a:p>
          <a:p>
            <a:r>
              <a:rPr lang="en-US" dirty="0"/>
              <a:t>Strategy: First try </a:t>
            </a:r>
            <a:r>
              <a:rPr lang="en-US" dirty="0" err="1"/>
              <a:t>promax</a:t>
            </a:r>
            <a:r>
              <a:rPr lang="en-US" dirty="0"/>
              <a:t>, look at correlations among factors</a:t>
            </a:r>
          </a:p>
          <a:p>
            <a:pPr lvl="1"/>
            <a:r>
              <a:rPr lang="en-US" dirty="0"/>
              <a:t>Look at factor correlation matrix for correlations &gt; 0.32</a:t>
            </a:r>
          </a:p>
          <a:p>
            <a:pPr lvl="1"/>
            <a:r>
              <a:rPr lang="en-US" dirty="0"/>
              <a:t>If many correlations exceed 0.32</a:t>
            </a:r>
            <a:br>
              <a:rPr lang="en-US" dirty="0"/>
            </a:br>
            <a:r>
              <a:rPr lang="en-US" dirty="0"/>
              <a:t>there is 10% or more overlap in </a:t>
            </a:r>
            <a:br>
              <a:rPr lang="en-US" dirty="0"/>
            </a:br>
            <a:r>
              <a:rPr lang="en-US" dirty="0"/>
              <a:t>variance among factors and </a:t>
            </a:r>
            <a:br>
              <a:rPr lang="en-US" dirty="0"/>
            </a:br>
            <a:r>
              <a:rPr lang="en-US" dirty="0" err="1"/>
              <a:t>promax</a:t>
            </a:r>
            <a:r>
              <a:rPr lang="en-US" dirty="0"/>
              <a:t> is justified</a:t>
            </a:r>
          </a:p>
          <a:p>
            <a:pPr lvl="1"/>
            <a:r>
              <a:rPr lang="en-US" dirty="0"/>
              <a:t>Otherwise use </a:t>
            </a:r>
            <a:r>
              <a:rPr lang="en-US" dirty="0" err="1"/>
              <a:t>varimax</a:t>
            </a:r>
            <a:endParaRPr lang="en-US" dirty="0"/>
          </a:p>
          <a:p>
            <a:endParaRPr lang="en-US" dirty="0"/>
          </a:p>
        </p:txBody>
      </p:sp>
      <p:sp>
        <p:nvSpPr>
          <p:cNvPr id="4" name="TextBox 3"/>
          <p:cNvSpPr txBox="1"/>
          <p:nvPr/>
        </p:nvSpPr>
        <p:spPr>
          <a:xfrm>
            <a:off x="1804087" y="6210559"/>
            <a:ext cx="5694837" cy="369332"/>
          </a:xfrm>
          <a:prstGeom prst="rect">
            <a:avLst/>
          </a:prstGeom>
          <a:noFill/>
        </p:spPr>
        <p:txBody>
          <a:bodyPr wrap="square" rtlCol="0">
            <a:spAutoFit/>
          </a:bodyPr>
          <a:lstStyle/>
          <a:p>
            <a:r>
              <a:rPr lang="en-US" dirty="0"/>
              <a:t>More information: </a:t>
            </a:r>
            <a:r>
              <a:rPr lang="en-US" dirty="0">
                <a:hlinkClick r:id="rId2"/>
              </a:rPr>
              <a:t>http://jalt.org/test/PDF/Brown31.pdf</a:t>
            </a:r>
            <a:endParaRPr lang="en-US" dirty="0"/>
          </a:p>
        </p:txBody>
      </p:sp>
      <p:sp>
        <p:nvSpPr>
          <p:cNvPr id="5" name="TextBox 4"/>
          <p:cNvSpPr txBox="1"/>
          <p:nvPr/>
        </p:nvSpPr>
        <p:spPr>
          <a:xfrm>
            <a:off x="955589" y="1367523"/>
            <a:ext cx="7629012" cy="369332"/>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factanal</a:t>
            </a:r>
            <a:r>
              <a:rPr lang="en-US" dirty="0">
                <a:latin typeface="Courier New" panose="02070309020205020404" pitchFamily="49" charset="0"/>
                <a:cs typeface="Courier New" panose="02070309020205020404" pitchFamily="49" charset="0"/>
              </a:rPr>
              <a:t>(x = smoke, factors = 2, </a:t>
            </a:r>
            <a:r>
              <a:rPr lang="en-US" b="1" dirty="0">
                <a:latin typeface="Courier New" panose="02070309020205020404" pitchFamily="49" charset="0"/>
                <a:cs typeface="Courier New" panose="02070309020205020404" pitchFamily="49" charset="0"/>
              </a:rPr>
              <a:t>rotation = "</a:t>
            </a:r>
            <a:r>
              <a:rPr lang="en-US" b="1" dirty="0" err="1">
                <a:latin typeface="Courier New" panose="02070309020205020404" pitchFamily="49" charset="0"/>
                <a:cs typeface="Courier New" panose="02070309020205020404" pitchFamily="49" charset="0"/>
              </a:rPr>
              <a:t>varimax</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p:txBody>
      </p:sp>
      <p:sp>
        <p:nvSpPr>
          <p:cNvPr id="6" name="TextBox 5"/>
          <p:cNvSpPr txBox="1"/>
          <p:nvPr/>
        </p:nvSpPr>
        <p:spPr>
          <a:xfrm>
            <a:off x="5181600" y="4572000"/>
            <a:ext cx="3355406" cy="1200329"/>
          </a:xfrm>
          <a:prstGeom prst="rect">
            <a:avLst/>
          </a:prstGeom>
          <a:solidFill>
            <a:schemeClr val="accent1"/>
          </a:solidFill>
        </p:spPr>
        <p:txBody>
          <a:bodyPr wrap="none" rtlCol="0">
            <a:spAutoFit/>
          </a:bodyPr>
          <a:lstStyle/>
          <a:p>
            <a:r>
              <a:rPr lang="en-US" dirty="0">
                <a:latin typeface="Courier New" panose="02070309020205020404" pitchFamily="49" charset="0"/>
                <a:cs typeface="Courier New" panose="02070309020205020404" pitchFamily="49" charset="0"/>
              </a:rPr>
              <a:t>Factor Correlations:</a:t>
            </a:r>
          </a:p>
          <a:p>
            <a:r>
              <a:rPr lang="en-US" dirty="0">
                <a:latin typeface="Courier New" panose="02070309020205020404" pitchFamily="49" charset="0"/>
                <a:cs typeface="Courier New" panose="02070309020205020404" pitchFamily="49" charset="0"/>
              </a:rPr>
              <a:t>        Factor1 Factor2</a:t>
            </a:r>
          </a:p>
          <a:p>
            <a:r>
              <a:rPr lang="en-US" dirty="0">
                <a:latin typeface="Courier New" panose="02070309020205020404" pitchFamily="49" charset="0"/>
                <a:cs typeface="Courier New" panose="02070309020205020404" pitchFamily="49" charset="0"/>
              </a:rPr>
              <a:t>Factor1   1.000  -0.171</a:t>
            </a:r>
          </a:p>
          <a:p>
            <a:r>
              <a:rPr lang="en-US" dirty="0">
                <a:latin typeface="Courier New" panose="02070309020205020404" pitchFamily="49" charset="0"/>
                <a:cs typeface="Courier New" panose="02070309020205020404" pitchFamily="49" charset="0"/>
              </a:rPr>
              <a:t>Factor2  -0.171   1.000</a:t>
            </a:r>
          </a:p>
        </p:txBody>
      </p:sp>
    </p:spTree>
    <p:extLst>
      <p:ext uri="{BB962C8B-B14F-4D97-AF65-F5344CB8AC3E}">
        <p14:creationId xmlns:p14="http://schemas.microsoft.com/office/powerpoint/2010/main" val="55575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EFA: The number of observed variables limits the number of factors</a:t>
            </a:r>
          </a:p>
        </p:txBody>
      </p:sp>
      <p:sp>
        <p:nvSpPr>
          <p:cNvPr id="3" name="Content Placeholder 2"/>
          <p:cNvSpPr>
            <a:spLocks noGrp="1"/>
          </p:cNvSpPr>
          <p:nvPr>
            <p:ph idx="1"/>
          </p:nvPr>
        </p:nvSpPr>
        <p:spPr>
          <a:xfrm>
            <a:off x="238894" y="1917678"/>
            <a:ext cx="8905106" cy="4525963"/>
          </a:xfrm>
        </p:spPr>
        <p:txBody>
          <a:bodyPr>
            <a:normAutofit/>
          </a:bodyPr>
          <a:lstStyle/>
          <a:p>
            <a:r>
              <a:rPr lang="en-US" sz="2800" dirty="0"/>
              <a:t>If you set </a:t>
            </a:r>
            <a:r>
              <a:rPr lang="en-US" sz="2800" i="1" dirty="0"/>
              <a:t>k </a:t>
            </a:r>
            <a:r>
              <a:rPr lang="en-US" sz="2800" dirty="0"/>
              <a:t>too high, you will get this error:</a:t>
            </a:r>
          </a:p>
          <a:p>
            <a:r>
              <a:rPr lang="en-US" sz="2800" dirty="0"/>
              <a:t>e.g. "</a:t>
            </a:r>
            <a:r>
              <a:rPr lang="en-US" sz="2800" i="1" dirty="0"/>
              <a:t>k</a:t>
            </a:r>
            <a:r>
              <a:rPr lang="en-US" sz="2800" dirty="0"/>
              <a:t> factors are too many for 7 variables" </a:t>
            </a:r>
          </a:p>
          <a:p>
            <a:r>
              <a:rPr lang="en-US" sz="2800" dirty="0"/>
              <a:t>It means you don't have enough data to fit a model with the # of parameters implied by </a:t>
            </a:r>
            <a:r>
              <a:rPr lang="en-US" sz="2800" i="1"/>
              <a:t>k </a:t>
            </a:r>
            <a:r>
              <a:rPr lang="en-US" sz="2800"/>
              <a:t>factors</a:t>
            </a:r>
            <a:endParaRPr lang="en-US" sz="2800" dirty="0"/>
          </a:p>
        </p:txBody>
      </p:sp>
    </p:spTree>
    <p:extLst>
      <p:ext uri="{BB962C8B-B14F-4D97-AF65-F5344CB8AC3E}">
        <p14:creationId xmlns:p14="http://schemas.microsoft.com/office/powerpoint/2010/main" val="3075586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EFA on smoking survey dataset</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Data source: </a:t>
            </a:r>
          </a:p>
          <a:p>
            <a:pPr marL="0" indent="0">
              <a:buNone/>
            </a:pPr>
            <a:r>
              <a:rPr lang="en-US" dirty="0">
                <a:hlinkClick r:id="rId2"/>
              </a:rPr>
              <a:t>http://en.wikiversity.org/wiki/Survey_research_and_design_in_psychology/Tutorials/Psychometrics/Exploratory_factor_analysis</a:t>
            </a:r>
            <a:endParaRPr lang="en-US" dirty="0"/>
          </a:p>
          <a:p>
            <a:pPr marL="0" indent="0">
              <a:buNone/>
            </a:pPr>
            <a:r>
              <a:rPr lang="en-US" dirty="0"/>
              <a:t>Five observed variables are the responses to these 5 questions:</a:t>
            </a:r>
          </a:p>
          <a:p>
            <a:pPr marL="0" indent="0">
              <a:buNone/>
            </a:pPr>
            <a:r>
              <a:rPr lang="en-US" dirty="0"/>
              <a:t>	1.  I think smoking is acceptable.</a:t>
            </a:r>
          </a:p>
          <a:p>
            <a:pPr marL="0" indent="0">
              <a:buNone/>
            </a:pPr>
            <a:r>
              <a:rPr lang="en-US" dirty="0"/>
              <a:t>	2.  I don't care if people smoke around me.</a:t>
            </a:r>
          </a:p>
          <a:p>
            <a:pPr marL="0" indent="0">
              <a:buNone/>
            </a:pPr>
            <a:r>
              <a:rPr lang="en-US" dirty="0"/>
              <a:t>	3.  I don't think people should smoke in restaurants</a:t>
            </a:r>
          </a:p>
          <a:p>
            <a:pPr marL="0" indent="0">
              <a:buNone/>
            </a:pPr>
            <a:r>
              <a:rPr lang="en-US" dirty="0"/>
              <a:t>	4.  I think people should have the right to smoke.</a:t>
            </a:r>
          </a:p>
          <a:p>
            <a:pPr marL="0" indent="0">
              <a:buNone/>
            </a:pPr>
            <a:r>
              <a:rPr lang="en-US" dirty="0"/>
              <a:t>	5.  I don't think people should smoke around food.</a:t>
            </a:r>
          </a:p>
          <a:p>
            <a:pPr marL="0" indent="0">
              <a:buNone/>
            </a:pPr>
            <a:endParaRPr lang="en-US" dirty="0"/>
          </a:p>
          <a:p>
            <a:pPr marL="0" indent="0">
              <a:buNone/>
            </a:pPr>
            <a:r>
              <a:rPr lang="en-US" dirty="0"/>
              <a:t>Each person's response to Q1-Q5 is on a scale of 1-100.</a:t>
            </a:r>
          </a:p>
          <a:p>
            <a:pPr marL="0" indent="0">
              <a:buNone/>
            </a:pPr>
            <a:r>
              <a:rPr lang="en-US" dirty="0"/>
              <a:t>N=107 people responded to the survey.</a:t>
            </a:r>
          </a:p>
          <a:p>
            <a:pPr marL="0" indent="0">
              <a:buNone/>
            </a:pPr>
            <a:r>
              <a:rPr lang="en-US" dirty="0">
                <a:latin typeface="Courier New" panose="02070309020205020404" pitchFamily="49" charset="0"/>
                <a:cs typeface="Courier New" panose="02070309020205020404" pitchFamily="49" charset="0"/>
              </a:rPr>
              <a:t>smoke = </a:t>
            </a:r>
            <a:r>
              <a:rPr lang="en-US" dirty="0" err="1">
                <a:latin typeface="Courier New" panose="02070309020205020404" pitchFamily="49" charset="0"/>
                <a:cs typeface="Courier New" panose="02070309020205020404" pitchFamily="49" charset="0"/>
              </a:rPr>
              <a:t>spss.get</a:t>
            </a:r>
            <a:r>
              <a:rPr lang="en-US" dirty="0">
                <a:latin typeface="Courier New" panose="02070309020205020404" pitchFamily="49" charset="0"/>
                <a:cs typeface="Courier New" panose="02070309020205020404" pitchFamily="49" charset="0"/>
              </a:rPr>
              <a:t>("data_14_1.sav")   # </a:t>
            </a:r>
            <a:r>
              <a:rPr lang="en-US" dirty="0" err="1">
                <a:latin typeface="Courier New" panose="02070309020205020404" pitchFamily="49" charset="0"/>
                <a:cs typeface="Courier New" panose="02070309020205020404" pitchFamily="49" charset="0"/>
              </a:rPr>
              <a:t>Hmisc</a:t>
            </a:r>
            <a:r>
              <a:rPr lang="en-US" dirty="0">
                <a:latin typeface="Courier New" panose="02070309020205020404" pitchFamily="49" charset="0"/>
                <a:cs typeface="Courier New" panose="02070309020205020404" pitchFamily="49" charset="0"/>
              </a:rPr>
              <a:t> package</a:t>
            </a:r>
          </a:p>
          <a:p>
            <a:pPr marL="0" indent="0">
              <a:buNone/>
            </a:pPr>
            <a:r>
              <a:rPr lang="en-US" dirty="0" err="1">
                <a:latin typeface="Courier New" panose="02070309020205020404" pitchFamily="49" charset="0"/>
                <a:cs typeface="Courier New" panose="02070309020205020404" pitchFamily="49" charset="0"/>
              </a:rPr>
              <a:t>smoke.fac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factanal</a:t>
            </a:r>
            <a:r>
              <a:rPr lang="en-US" dirty="0">
                <a:latin typeface="Courier New" panose="02070309020205020404" pitchFamily="49" charset="0"/>
                <a:cs typeface="Courier New" panose="02070309020205020404" pitchFamily="49" charset="0"/>
              </a:rPr>
              <a:t>(smoke, factors=2,rotation="</a:t>
            </a:r>
            <a:r>
              <a:rPr lang="en-US" dirty="0" err="1">
                <a:latin typeface="Courier New" panose="02070309020205020404" pitchFamily="49" charset="0"/>
                <a:cs typeface="Courier New" panose="02070309020205020404" pitchFamily="49" charset="0"/>
              </a:rPr>
              <a:t>varimax</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52315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Results of EFA on smoking survey data.  </a:t>
            </a:r>
            <a:br>
              <a:rPr lang="en-US" sz="3200" dirty="0"/>
            </a:br>
            <a:r>
              <a:rPr lang="en-US" sz="3200" dirty="0"/>
              <a:t>How well does a 2-factor model fit?</a:t>
            </a:r>
          </a:p>
        </p:txBody>
      </p:sp>
      <p:sp>
        <p:nvSpPr>
          <p:cNvPr id="3" name="Content Placeholder 2"/>
          <p:cNvSpPr>
            <a:spLocks noGrp="1"/>
          </p:cNvSpPr>
          <p:nvPr>
            <p:ph idx="1"/>
          </p:nvPr>
        </p:nvSpPr>
        <p:spPr>
          <a:xfrm>
            <a:off x="3353957" y="3075562"/>
            <a:ext cx="5332327" cy="3012584"/>
          </a:xfrm>
        </p:spPr>
        <p:txBody>
          <a:bodyPr>
            <a:normAutofit/>
          </a:bodyPr>
          <a:lstStyle/>
          <a:p>
            <a:r>
              <a:rPr lang="en-US" sz="2200" dirty="0"/>
              <a:t>Significance level of p-value</a:t>
            </a:r>
          </a:p>
          <a:p>
            <a:pPr lvl="1"/>
            <a:r>
              <a:rPr lang="en-US" sz="2200" dirty="0"/>
              <a:t>Large p means hypothesis of perfect fit cannot be rejected</a:t>
            </a:r>
          </a:p>
          <a:p>
            <a:pPr lvl="1"/>
            <a:r>
              <a:rPr lang="en-US" sz="2200" dirty="0"/>
              <a:t>Small p (&lt; 0.05) means hypothesis of perfect fit is rejected</a:t>
            </a:r>
          </a:p>
        </p:txBody>
      </p:sp>
      <p:sp>
        <p:nvSpPr>
          <p:cNvPr id="4" name="TextBox 3"/>
          <p:cNvSpPr txBox="1"/>
          <p:nvPr/>
        </p:nvSpPr>
        <p:spPr>
          <a:xfrm>
            <a:off x="249382" y="1589809"/>
            <a:ext cx="6130636" cy="4154984"/>
          </a:xfrm>
          <a:prstGeom prst="rect">
            <a:avLst/>
          </a:prstGeom>
          <a:noFill/>
        </p:spPr>
        <p:txBody>
          <a:bodyPr wrap="square" rtlCol="0">
            <a:spAutoFit/>
          </a:bodyPr>
          <a:lstStyle/>
          <a:p>
            <a:r>
              <a:rPr lang="en-US" sz="1200" dirty="0" err="1">
                <a:latin typeface="Courier New" panose="02070309020205020404" pitchFamily="49" charset="0"/>
                <a:cs typeface="Courier New" panose="02070309020205020404" pitchFamily="49" charset="0"/>
              </a:rPr>
              <a:t>factanal</a:t>
            </a:r>
            <a:r>
              <a:rPr lang="en-US" sz="1200" dirty="0">
                <a:latin typeface="Courier New" panose="02070309020205020404" pitchFamily="49" charset="0"/>
                <a:cs typeface="Courier New" panose="02070309020205020404" pitchFamily="49" charset="0"/>
              </a:rPr>
              <a:t>(x = smoke, factors = 2, rotation = "</a:t>
            </a:r>
            <a:r>
              <a:rPr lang="en-US" sz="1200" dirty="0" err="1">
                <a:latin typeface="Courier New" panose="02070309020205020404" pitchFamily="49" charset="0"/>
                <a:cs typeface="Courier New" panose="02070309020205020404" pitchFamily="49" charset="0"/>
              </a:rPr>
              <a:t>varimax</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Uniquenesses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qn1   qn2   qn3   qn4   qn5 </a:t>
            </a:r>
          </a:p>
          <a:p>
            <a:r>
              <a:rPr lang="en-US" sz="1200" dirty="0">
                <a:latin typeface="Courier New" panose="02070309020205020404" pitchFamily="49" charset="0"/>
                <a:cs typeface="Courier New" panose="02070309020205020404" pitchFamily="49" charset="0"/>
              </a:rPr>
              <a:t>0.025 0.197 0.389 0.010 0.042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Loadings:</a:t>
            </a:r>
          </a:p>
          <a:p>
            <a:r>
              <a:rPr lang="en-US" sz="1200" dirty="0">
                <a:latin typeface="Courier New" panose="02070309020205020404" pitchFamily="49" charset="0"/>
                <a:cs typeface="Courier New" panose="02070309020205020404" pitchFamily="49" charset="0"/>
              </a:rPr>
              <a:t>    Factor1 Factor2</a:t>
            </a:r>
          </a:p>
          <a:p>
            <a:r>
              <a:rPr lang="en-US" sz="1200" dirty="0">
                <a:latin typeface="Courier New" panose="02070309020205020404" pitchFamily="49" charset="0"/>
                <a:cs typeface="Courier New" panose="02070309020205020404" pitchFamily="49" charset="0"/>
              </a:rPr>
              <a:t>qn1  0.987         </a:t>
            </a:r>
          </a:p>
          <a:p>
            <a:r>
              <a:rPr lang="en-US" sz="1200" dirty="0">
                <a:latin typeface="Courier New" panose="02070309020205020404" pitchFamily="49" charset="0"/>
                <a:cs typeface="Courier New" panose="02070309020205020404" pitchFamily="49" charset="0"/>
              </a:rPr>
              <a:t>qn2  0.885  -0.138 </a:t>
            </a:r>
          </a:p>
          <a:p>
            <a:r>
              <a:rPr lang="en-US" sz="1200" dirty="0">
                <a:latin typeface="Courier New" panose="02070309020205020404" pitchFamily="49" charset="0"/>
                <a:cs typeface="Courier New" panose="02070309020205020404" pitchFamily="49" charset="0"/>
              </a:rPr>
              <a:t>qn3 -0.110   0.774 </a:t>
            </a:r>
          </a:p>
          <a:p>
            <a:r>
              <a:rPr lang="en-US" sz="1200" dirty="0">
                <a:latin typeface="Courier New" panose="02070309020205020404" pitchFamily="49" charset="0"/>
                <a:cs typeface="Courier New" panose="02070309020205020404" pitchFamily="49" charset="0"/>
              </a:rPr>
              <a:t>qn4  0.994         </a:t>
            </a:r>
          </a:p>
          <a:p>
            <a:r>
              <a:rPr lang="en-US" sz="1200" dirty="0">
                <a:latin typeface="Courier New" panose="02070309020205020404" pitchFamily="49" charset="0"/>
                <a:cs typeface="Courier New" panose="02070309020205020404" pitchFamily="49" charset="0"/>
              </a:rPr>
              <a:t>qn5          0.978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Factor1 Factor2</a:t>
            </a:r>
          </a:p>
          <a:p>
            <a:r>
              <a:rPr lang="en-US" sz="1200" dirty="0">
                <a:latin typeface="Courier New" panose="02070309020205020404" pitchFamily="49" charset="0"/>
                <a:cs typeface="Courier New" panose="02070309020205020404" pitchFamily="49" charset="0"/>
              </a:rPr>
              <a:t>SS loadings      2.760   1.577</a:t>
            </a:r>
          </a:p>
          <a:p>
            <a:r>
              <a:rPr lang="en-US" sz="1200" dirty="0">
                <a:latin typeface="Courier New" panose="02070309020205020404" pitchFamily="49" charset="0"/>
                <a:cs typeface="Courier New" panose="02070309020205020404" pitchFamily="49" charset="0"/>
              </a:rPr>
              <a:t>Proportion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0.552   0.315</a:t>
            </a:r>
          </a:p>
          <a:p>
            <a:r>
              <a:rPr lang="en-US" sz="1200" dirty="0">
                <a:latin typeface="Courier New" panose="02070309020205020404" pitchFamily="49" charset="0"/>
                <a:cs typeface="Courier New" panose="02070309020205020404" pitchFamily="49" charset="0"/>
              </a:rPr>
              <a:t>Cumulative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0.552   0.867</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Test of the hypothesis that 2 factors are sufficient.</a:t>
            </a:r>
          </a:p>
          <a:p>
            <a:r>
              <a:rPr lang="en-US" sz="1200" dirty="0">
                <a:latin typeface="Courier New" panose="02070309020205020404" pitchFamily="49" charset="0"/>
                <a:cs typeface="Courier New" panose="02070309020205020404" pitchFamily="49" charset="0"/>
              </a:rPr>
              <a:t>The chi square statistic is 0.69 on 1 degree of freedom.</a:t>
            </a:r>
          </a:p>
          <a:p>
            <a:r>
              <a:rPr lang="en-US" sz="1200" b="1" dirty="0">
                <a:latin typeface="Courier New" panose="02070309020205020404" pitchFamily="49" charset="0"/>
                <a:cs typeface="Courier New" panose="02070309020205020404" pitchFamily="49" charset="0"/>
              </a:rPr>
              <a:t>The p-value is 0.405 </a:t>
            </a:r>
          </a:p>
        </p:txBody>
      </p:sp>
      <p:sp>
        <p:nvSpPr>
          <p:cNvPr id="5" name="TextBox 4"/>
          <p:cNvSpPr txBox="1"/>
          <p:nvPr/>
        </p:nvSpPr>
        <p:spPr>
          <a:xfrm>
            <a:off x="3303373" y="2188481"/>
            <a:ext cx="5701503" cy="769441"/>
          </a:xfrm>
          <a:prstGeom prst="rect">
            <a:avLst/>
          </a:prstGeom>
          <a:noFill/>
        </p:spPr>
        <p:txBody>
          <a:bodyPr wrap="square" rtlCol="0">
            <a:spAutoFit/>
          </a:bodyPr>
          <a:lstStyle/>
          <a:p>
            <a:r>
              <a:rPr lang="en-US" sz="2200" u="sng" dirty="0" err="1"/>
              <a:t>Uniqueness</a:t>
            </a:r>
            <a:r>
              <a:rPr lang="en-US" sz="2200" dirty="0" err="1"/>
              <a:t>es</a:t>
            </a:r>
            <a:r>
              <a:rPr lang="en-US" sz="2200" dirty="0"/>
              <a:t> are the proportion of variance in each item that is not explained by the factors.</a:t>
            </a:r>
          </a:p>
        </p:txBody>
      </p:sp>
    </p:spTree>
    <p:extLst>
      <p:ext uri="{BB962C8B-B14F-4D97-AF65-F5344CB8AC3E}">
        <p14:creationId xmlns:p14="http://schemas.microsoft.com/office/powerpoint/2010/main" val="113536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a 1-factor model?</a:t>
            </a:r>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factanal(x = smoke, factors = 1, rotation = "</a:t>
            </a:r>
            <a:r>
              <a:rPr lang="en-US" sz="1050" dirty="0" err="1">
                <a:latin typeface="Courier New" panose="02070309020205020404" pitchFamily="49" charset="0"/>
                <a:cs typeface="Courier New" panose="02070309020205020404" pitchFamily="49" charset="0"/>
              </a:rPr>
              <a:t>varimax</a:t>
            </a:r>
            <a:r>
              <a:rPr lang="en-US" sz="1050"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05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50" dirty="0" err="1">
                <a:latin typeface="Courier New" panose="02070309020205020404" pitchFamily="49" charset="0"/>
                <a:cs typeface="Courier New" panose="02070309020205020404" pitchFamily="49" charset="0"/>
              </a:rPr>
              <a:t>Uniquenesses</a:t>
            </a:r>
            <a:r>
              <a:rPr lang="en-US" sz="105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  qn1   qn2   qn3   qn4   qn5 </a:t>
            </a: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0.024 0.208 0.981 0.012 0.993 </a:t>
            </a:r>
          </a:p>
          <a:p>
            <a:pPr marL="0" indent="0">
              <a:lnSpc>
                <a:spcPct val="100000"/>
              </a:lnSpc>
              <a:spcBef>
                <a:spcPts val="0"/>
              </a:spcBef>
              <a:buNone/>
            </a:pPr>
            <a:endParaRPr lang="en-US" sz="105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Loadings:</a:t>
            </a: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    Factor1</a:t>
            </a: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qn1  0.988 </a:t>
            </a: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qn2  0.890 </a:t>
            </a: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qn3 -0.139 </a:t>
            </a: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qn4  0.994 </a:t>
            </a: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qn5        </a:t>
            </a:r>
          </a:p>
          <a:p>
            <a:pPr marL="0" indent="0">
              <a:lnSpc>
                <a:spcPct val="100000"/>
              </a:lnSpc>
              <a:spcBef>
                <a:spcPts val="0"/>
              </a:spcBef>
              <a:buNone/>
            </a:pPr>
            <a:endParaRPr lang="en-US" sz="105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               Factor1</a:t>
            </a: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SS loadings      2.782</a:t>
            </a: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Proportion </a:t>
            </a:r>
            <a:r>
              <a:rPr lang="en-US" sz="1050" dirty="0" err="1">
                <a:latin typeface="Courier New" panose="02070309020205020404" pitchFamily="49" charset="0"/>
                <a:cs typeface="Courier New" panose="02070309020205020404" pitchFamily="49" charset="0"/>
              </a:rPr>
              <a:t>Var</a:t>
            </a:r>
            <a:r>
              <a:rPr lang="en-US" sz="1050" dirty="0">
                <a:latin typeface="Courier New" panose="02070309020205020404" pitchFamily="49" charset="0"/>
                <a:cs typeface="Courier New" panose="02070309020205020404" pitchFamily="49" charset="0"/>
              </a:rPr>
              <a:t>   0.556</a:t>
            </a:r>
          </a:p>
          <a:p>
            <a:pPr marL="0" indent="0">
              <a:lnSpc>
                <a:spcPct val="100000"/>
              </a:lnSpc>
              <a:spcBef>
                <a:spcPts val="0"/>
              </a:spcBef>
              <a:buNone/>
            </a:pPr>
            <a:endParaRPr lang="en-US" sz="105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Test of the hypothesis that 1 factor is sufficient.</a:t>
            </a:r>
          </a:p>
          <a:p>
            <a:pPr marL="0" indent="0">
              <a:lnSpc>
                <a:spcPct val="100000"/>
              </a:lnSpc>
              <a:spcBef>
                <a:spcPts val="0"/>
              </a:spcBef>
              <a:buNone/>
            </a:pPr>
            <a:r>
              <a:rPr lang="en-US" sz="1050" dirty="0">
                <a:latin typeface="Courier New" panose="02070309020205020404" pitchFamily="49" charset="0"/>
                <a:cs typeface="Courier New" panose="02070309020205020404" pitchFamily="49" charset="0"/>
              </a:rPr>
              <a:t>The chi square statistic is 95.08 on 5 degrees of freedom.</a:t>
            </a:r>
          </a:p>
          <a:p>
            <a:pPr marL="0" indent="0">
              <a:lnSpc>
                <a:spcPct val="100000"/>
              </a:lnSpc>
              <a:spcBef>
                <a:spcPts val="0"/>
              </a:spcBef>
              <a:buNone/>
            </a:pPr>
            <a:r>
              <a:rPr lang="en-US" sz="1050" b="1" u="sng" dirty="0">
                <a:latin typeface="Courier New" panose="02070309020205020404" pitchFamily="49" charset="0"/>
                <a:cs typeface="Courier New" panose="02070309020205020404" pitchFamily="49" charset="0"/>
              </a:rPr>
              <a:t>The p-value is 5.75e-19 </a:t>
            </a:r>
          </a:p>
        </p:txBody>
      </p:sp>
      <p:sp>
        <p:nvSpPr>
          <p:cNvPr id="5" name="Content Placeholder 2"/>
          <p:cNvSpPr txBox="1">
            <a:spLocks/>
          </p:cNvSpPr>
          <p:nvPr/>
        </p:nvSpPr>
        <p:spPr>
          <a:xfrm>
            <a:off x="5181600" y="1878822"/>
            <a:ext cx="37563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Significance level of p-value</a:t>
            </a:r>
          </a:p>
          <a:p>
            <a:pPr lvl="1"/>
            <a:r>
              <a:rPr lang="en-US" dirty="0"/>
              <a:t>Large p means hypothesis of perfect fit cannot be rejected</a:t>
            </a:r>
          </a:p>
          <a:p>
            <a:pPr lvl="1"/>
            <a:r>
              <a:rPr lang="en-US" dirty="0"/>
              <a:t>Small p (&lt; 0.05) means hypothesis of perfect fit is rejected</a:t>
            </a:r>
          </a:p>
        </p:txBody>
      </p:sp>
      <p:sp>
        <p:nvSpPr>
          <p:cNvPr id="6" name="TextBox 5"/>
          <p:cNvSpPr txBox="1"/>
          <p:nvPr/>
        </p:nvSpPr>
        <p:spPr>
          <a:xfrm>
            <a:off x="1625600" y="5643418"/>
            <a:ext cx="5764976" cy="646331"/>
          </a:xfrm>
          <a:prstGeom prst="rect">
            <a:avLst/>
          </a:prstGeom>
          <a:noFill/>
        </p:spPr>
        <p:txBody>
          <a:bodyPr wrap="none" rtlCol="0">
            <a:spAutoFit/>
          </a:bodyPr>
          <a:lstStyle/>
          <a:p>
            <a:r>
              <a:rPr lang="en-US" dirty="0"/>
              <a:t>Thus the 2-factor model is more likely to be a perfect fit, </a:t>
            </a:r>
          </a:p>
          <a:p>
            <a:r>
              <a:rPr lang="en-US" dirty="0"/>
              <a:t>while the 1-factor model is highly </a:t>
            </a:r>
            <a:r>
              <a:rPr lang="en-US" u="sng" dirty="0"/>
              <a:t>unlikely</a:t>
            </a:r>
            <a:r>
              <a:rPr lang="en-US" dirty="0"/>
              <a:t> to be a perfect fit</a:t>
            </a:r>
          </a:p>
        </p:txBody>
      </p:sp>
    </p:spTree>
    <p:extLst>
      <p:ext uri="{BB962C8B-B14F-4D97-AF65-F5344CB8AC3E}">
        <p14:creationId xmlns:p14="http://schemas.microsoft.com/office/powerpoint/2010/main" val="1292264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Biplot</a:t>
            </a:r>
            <a:r>
              <a:rPr lang="en-US" dirty="0"/>
              <a:t> for a two-factor EFA analysis of smoking survey responses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390" r="13227"/>
          <a:stretch/>
        </p:blipFill>
        <p:spPr>
          <a:xfrm>
            <a:off x="396239" y="1815465"/>
            <a:ext cx="4358641" cy="4351338"/>
          </a:xfrm>
        </p:spPr>
      </p:pic>
      <p:sp>
        <p:nvSpPr>
          <p:cNvPr id="5" name="TextBox 4"/>
          <p:cNvSpPr txBox="1"/>
          <p:nvPr/>
        </p:nvSpPr>
        <p:spPr>
          <a:xfrm>
            <a:off x="5025997" y="2319633"/>
            <a:ext cx="3489353" cy="1015663"/>
          </a:xfrm>
          <a:prstGeom prst="rect">
            <a:avLst/>
          </a:prstGeom>
          <a:noFill/>
        </p:spPr>
        <p:txBody>
          <a:bodyPr wrap="none" rtlCol="0">
            <a:spAutoFit/>
          </a:bodyPr>
          <a:lstStyle/>
          <a:p>
            <a:r>
              <a:rPr lang="en-US" sz="1200" dirty="0"/>
              <a:t># 1   I think smoking is acceptable.</a:t>
            </a:r>
          </a:p>
          <a:p>
            <a:r>
              <a:rPr lang="en-US" sz="1200" dirty="0"/>
              <a:t># 2   I don't care if people smoke around me.</a:t>
            </a:r>
          </a:p>
          <a:p>
            <a:r>
              <a:rPr lang="en-US" sz="1200" dirty="0"/>
              <a:t># 3   I don't think people should smoke in restaurants</a:t>
            </a:r>
          </a:p>
          <a:p>
            <a:r>
              <a:rPr lang="en-US" sz="1200" dirty="0"/>
              <a:t># 4   I think people should have the right to smoke.</a:t>
            </a:r>
          </a:p>
          <a:p>
            <a:r>
              <a:rPr lang="en-US" sz="1200" dirty="0"/>
              <a:t># 5   I don't think people should smoke around food.</a:t>
            </a:r>
          </a:p>
        </p:txBody>
      </p:sp>
      <p:sp>
        <p:nvSpPr>
          <p:cNvPr id="6" name="TextBox 5"/>
          <p:cNvSpPr txBox="1"/>
          <p:nvPr/>
        </p:nvSpPr>
        <p:spPr>
          <a:xfrm>
            <a:off x="5323537" y="3676549"/>
            <a:ext cx="2894272" cy="2031325"/>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Loadings:</a:t>
            </a:r>
          </a:p>
          <a:p>
            <a:r>
              <a:rPr lang="en-US" dirty="0">
                <a:latin typeface="Courier New" panose="02070309020205020404" pitchFamily="49" charset="0"/>
                <a:cs typeface="Courier New" panose="02070309020205020404" pitchFamily="49" charset="0"/>
              </a:rPr>
              <a:t>    Factor1 Factor2</a:t>
            </a:r>
          </a:p>
          <a:p>
            <a:r>
              <a:rPr lang="en-US" dirty="0">
                <a:latin typeface="Courier New" panose="02070309020205020404" pitchFamily="49" charset="0"/>
                <a:cs typeface="Courier New" panose="02070309020205020404" pitchFamily="49" charset="0"/>
              </a:rPr>
              <a:t>qn1  0.987         </a:t>
            </a:r>
          </a:p>
          <a:p>
            <a:r>
              <a:rPr lang="en-US" dirty="0">
                <a:latin typeface="Courier New" panose="02070309020205020404" pitchFamily="49" charset="0"/>
                <a:cs typeface="Courier New" panose="02070309020205020404" pitchFamily="49" charset="0"/>
              </a:rPr>
              <a:t>qn2  0.885  -0.138 </a:t>
            </a:r>
          </a:p>
          <a:p>
            <a:r>
              <a:rPr lang="en-US" dirty="0">
                <a:latin typeface="Courier New" panose="02070309020205020404" pitchFamily="49" charset="0"/>
                <a:cs typeface="Courier New" panose="02070309020205020404" pitchFamily="49" charset="0"/>
              </a:rPr>
              <a:t>qn3 -0.110   0.774 </a:t>
            </a:r>
          </a:p>
          <a:p>
            <a:r>
              <a:rPr lang="en-US" dirty="0">
                <a:latin typeface="Courier New" panose="02070309020205020404" pitchFamily="49" charset="0"/>
                <a:cs typeface="Courier New" panose="02070309020205020404" pitchFamily="49" charset="0"/>
              </a:rPr>
              <a:t>qn4  0.994         </a:t>
            </a:r>
          </a:p>
          <a:p>
            <a:r>
              <a:rPr lang="en-US" dirty="0">
                <a:latin typeface="Courier New" panose="02070309020205020404" pitchFamily="49" charset="0"/>
                <a:cs typeface="Courier New" panose="02070309020205020404" pitchFamily="49" charset="0"/>
              </a:rPr>
              <a:t>qn5          0.978 </a:t>
            </a:r>
          </a:p>
        </p:txBody>
      </p:sp>
      <p:sp>
        <p:nvSpPr>
          <p:cNvPr id="9" name="TextBox 8"/>
          <p:cNvSpPr txBox="1"/>
          <p:nvPr/>
        </p:nvSpPr>
        <p:spPr>
          <a:xfrm>
            <a:off x="213359" y="6166803"/>
            <a:ext cx="5856090" cy="276999"/>
          </a:xfrm>
          <a:prstGeom prst="rect">
            <a:avLst/>
          </a:prstGeom>
          <a:noFill/>
        </p:spPr>
        <p:txBody>
          <a:bodyPr wrap="none" rtlCol="0">
            <a:spAutoFit/>
          </a:bodyPr>
          <a:lstStyle/>
          <a:p>
            <a:r>
              <a:rPr lang="en-US" sz="1200" dirty="0" err="1">
                <a:latin typeface="Courier New" panose="02070309020205020404" pitchFamily="49" charset="0"/>
                <a:cs typeface="Courier New" panose="02070309020205020404" pitchFamily="49" charset="0"/>
              </a:rPr>
              <a:t>biplot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smoke.fac$scores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smoke.fac$loadings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=c(0.5,0.75))</a:t>
            </a:r>
          </a:p>
        </p:txBody>
      </p:sp>
      <p:sp>
        <p:nvSpPr>
          <p:cNvPr id="10" name="TextBox 9"/>
          <p:cNvSpPr txBox="1"/>
          <p:nvPr/>
        </p:nvSpPr>
        <p:spPr>
          <a:xfrm>
            <a:off x="2424716" y="2319633"/>
            <a:ext cx="301686" cy="369332"/>
          </a:xfrm>
          <a:prstGeom prst="rect">
            <a:avLst/>
          </a:prstGeom>
          <a:noFill/>
        </p:spPr>
        <p:txBody>
          <a:bodyPr wrap="none" rtlCol="0">
            <a:spAutoFit/>
          </a:bodyPr>
          <a:lstStyle/>
          <a:p>
            <a:r>
              <a:rPr lang="en-US" dirty="0"/>
              <a:t>5</a:t>
            </a:r>
          </a:p>
        </p:txBody>
      </p:sp>
      <p:sp>
        <p:nvSpPr>
          <p:cNvPr id="11" name="TextBox 10"/>
          <p:cNvSpPr txBox="1"/>
          <p:nvPr/>
        </p:nvSpPr>
        <p:spPr>
          <a:xfrm>
            <a:off x="2123030" y="2688965"/>
            <a:ext cx="301686" cy="369332"/>
          </a:xfrm>
          <a:prstGeom prst="rect">
            <a:avLst/>
          </a:prstGeom>
          <a:noFill/>
        </p:spPr>
        <p:txBody>
          <a:bodyPr wrap="none" rtlCol="0">
            <a:spAutoFit/>
          </a:bodyPr>
          <a:lstStyle/>
          <a:p>
            <a:r>
              <a:rPr lang="en-US" dirty="0"/>
              <a:t>3</a:t>
            </a:r>
          </a:p>
        </p:txBody>
      </p:sp>
      <p:sp>
        <p:nvSpPr>
          <p:cNvPr id="12" name="TextBox 11"/>
          <p:cNvSpPr txBox="1"/>
          <p:nvPr/>
        </p:nvSpPr>
        <p:spPr>
          <a:xfrm>
            <a:off x="3840070" y="4082774"/>
            <a:ext cx="301686" cy="369332"/>
          </a:xfrm>
          <a:prstGeom prst="rect">
            <a:avLst/>
          </a:prstGeom>
          <a:noFill/>
        </p:spPr>
        <p:txBody>
          <a:bodyPr wrap="none" rtlCol="0">
            <a:spAutoFit/>
          </a:bodyPr>
          <a:lstStyle/>
          <a:p>
            <a:r>
              <a:rPr lang="en-US" dirty="0"/>
              <a:t>2</a:t>
            </a:r>
          </a:p>
        </p:txBody>
      </p:sp>
      <p:sp>
        <p:nvSpPr>
          <p:cNvPr id="13" name="TextBox 12"/>
          <p:cNvSpPr txBox="1"/>
          <p:nvPr/>
        </p:nvSpPr>
        <p:spPr>
          <a:xfrm>
            <a:off x="3831082" y="3713442"/>
            <a:ext cx="301686" cy="369332"/>
          </a:xfrm>
          <a:prstGeom prst="rect">
            <a:avLst/>
          </a:prstGeom>
          <a:noFill/>
        </p:spPr>
        <p:txBody>
          <a:bodyPr wrap="none" rtlCol="0">
            <a:spAutoFit/>
          </a:bodyPr>
          <a:lstStyle/>
          <a:p>
            <a:r>
              <a:rPr lang="en-US" dirty="0"/>
              <a:t>4</a:t>
            </a:r>
          </a:p>
        </p:txBody>
      </p:sp>
      <p:sp>
        <p:nvSpPr>
          <p:cNvPr id="14" name="TextBox 13"/>
          <p:cNvSpPr txBox="1"/>
          <p:nvPr/>
        </p:nvSpPr>
        <p:spPr>
          <a:xfrm>
            <a:off x="3952953" y="3781642"/>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4517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Given a particular athlete, is their score in one event completely unrelated to their score in other events?</a:t>
            </a:r>
          </a:p>
        </p:txBody>
      </p:sp>
      <p:sp>
        <p:nvSpPr>
          <p:cNvPr id="4" name="Oval 3"/>
          <p:cNvSpPr/>
          <p:nvPr/>
        </p:nvSpPr>
        <p:spPr>
          <a:xfrm>
            <a:off x="628650" y="4748646"/>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100m</a:t>
            </a:r>
          </a:p>
          <a:p>
            <a:pPr algn="ctr"/>
            <a:r>
              <a:rPr lang="en-US" sz="1400" dirty="0"/>
              <a:t>sprint</a:t>
            </a:r>
          </a:p>
        </p:txBody>
      </p:sp>
      <p:sp>
        <p:nvSpPr>
          <p:cNvPr id="5" name="Oval 4"/>
          <p:cNvSpPr/>
          <p:nvPr/>
        </p:nvSpPr>
        <p:spPr>
          <a:xfrm>
            <a:off x="1747405" y="4748636"/>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200m</a:t>
            </a:r>
          </a:p>
          <a:p>
            <a:pPr algn="ctr"/>
            <a:r>
              <a:rPr lang="en-US" sz="1400" dirty="0"/>
              <a:t>run</a:t>
            </a:r>
          </a:p>
        </p:txBody>
      </p:sp>
      <p:sp>
        <p:nvSpPr>
          <p:cNvPr id="6" name="Oval 5"/>
          <p:cNvSpPr/>
          <p:nvPr/>
        </p:nvSpPr>
        <p:spPr>
          <a:xfrm>
            <a:off x="5107132" y="4748635"/>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jump</a:t>
            </a:r>
          </a:p>
        </p:txBody>
      </p:sp>
      <p:sp>
        <p:nvSpPr>
          <p:cNvPr id="7" name="Oval 6"/>
          <p:cNvSpPr/>
          <p:nvPr/>
        </p:nvSpPr>
        <p:spPr>
          <a:xfrm>
            <a:off x="2867891" y="4748636"/>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110m hurdles</a:t>
            </a:r>
          </a:p>
        </p:txBody>
      </p:sp>
      <p:sp>
        <p:nvSpPr>
          <p:cNvPr id="8" name="Oval 7"/>
          <p:cNvSpPr/>
          <p:nvPr/>
        </p:nvSpPr>
        <p:spPr>
          <a:xfrm>
            <a:off x="3980581" y="4748633"/>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Long jump</a:t>
            </a:r>
          </a:p>
        </p:txBody>
      </p:sp>
      <p:sp>
        <p:nvSpPr>
          <p:cNvPr id="9" name="Oval 8"/>
          <p:cNvSpPr/>
          <p:nvPr/>
        </p:nvSpPr>
        <p:spPr>
          <a:xfrm>
            <a:off x="6225887" y="4748634"/>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Javelin</a:t>
            </a:r>
          </a:p>
        </p:txBody>
      </p:sp>
      <p:sp>
        <p:nvSpPr>
          <p:cNvPr id="10" name="Oval 9"/>
          <p:cNvSpPr/>
          <p:nvPr/>
        </p:nvSpPr>
        <p:spPr>
          <a:xfrm>
            <a:off x="7344642" y="4748633"/>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shotput</a:t>
            </a:r>
            <a:endParaRPr lang="en-US" sz="1200" dirty="0"/>
          </a:p>
        </p:txBody>
      </p:sp>
      <p:cxnSp>
        <p:nvCxnSpPr>
          <p:cNvPr id="14" name="Straight Arrow Connector 13"/>
          <p:cNvCxnSpPr>
            <a:endCxn id="4" idx="0"/>
          </p:cNvCxnSpPr>
          <p:nvPr/>
        </p:nvCxnSpPr>
        <p:spPr>
          <a:xfrm flipH="1">
            <a:off x="1143000" y="2659329"/>
            <a:ext cx="3086082" cy="2089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0"/>
          </p:cNvCxnSpPr>
          <p:nvPr/>
        </p:nvCxnSpPr>
        <p:spPr>
          <a:xfrm flipH="1">
            <a:off x="2261755" y="2730849"/>
            <a:ext cx="2128394" cy="20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0"/>
          </p:cNvCxnSpPr>
          <p:nvPr/>
        </p:nvCxnSpPr>
        <p:spPr>
          <a:xfrm flipH="1">
            <a:off x="3382241" y="2802370"/>
            <a:ext cx="1133470" cy="1946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0"/>
          </p:cNvCxnSpPr>
          <p:nvPr/>
        </p:nvCxnSpPr>
        <p:spPr>
          <a:xfrm flipH="1">
            <a:off x="4494931" y="2802358"/>
            <a:ext cx="69273" cy="194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4662056" y="2802360"/>
            <a:ext cx="959426" cy="194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9" idx="0"/>
          </p:cNvCxnSpPr>
          <p:nvPr/>
        </p:nvCxnSpPr>
        <p:spPr>
          <a:xfrm>
            <a:off x="4894103" y="2730849"/>
            <a:ext cx="1846134" cy="2017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0" idx="0"/>
          </p:cNvCxnSpPr>
          <p:nvPr/>
        </p:nvCxnSpPr>
        <p:spPr>
          <a:xfrm>
            <a:off x="4978093" y="2659329"/>
            <a:ext cx="2880899" cy="208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90455" y="6016336"/>
            <a:ext cx="2723759" cy="369332"/>
          </a:xfrm>
          <a:prstGeom prst="rect">
            <a:avLst/>
          </a:prstGeom>
          <a:noFill/>
        </p:spPr>
        <p:txBody>
          <a:bodyPr wrap="none" rtlCol="0">
            <a:spAutoFit/>
          </a:bodyPr>
          <a:lstStyle/>
          <a:p>
            <a:r>
              <a:rPr lang="en-US" dirty="0"/>
              <a:t>Each event score = variable</a:t>
            </a:r>
          </a:p>
        </p:txBody>
      </p:sp>
      <p:sp>
        <p:nvSpPr>
          <p:cNvPr id="12" name="Explosion 1 11"/>
          <p:cNvSpPr/>
          <p:nvPr/>
        </p:nvSpPr>
        <p:spPr>
          <a:xfrm>
            <a:off x="3073964" y="2368373"/>
            <a:ext cx="2800350" cy="2410691"/>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No.</a:t>
            </a:r>
          </a:p>
          <a:p>
            <a:pPr algn="ctr"/>
            <a:r>
              <a:rPr lang="en-US" sz="1200" b="1" dirty="0"/>
              <a:t>It's likely some events have correlated performance</a:t>
            </a:r>
          </a:p>
        </p:txBody>
      </p:sp>
      <p:sp>
        <p:nvSpPr>
          <p:cNvPr id="21" name="Oval 20"/>
          <p:cNvSpPr/>
          <p:nvPr/>
        </p:nvSpPr>
        <p:spPr>
          <a:xfrm>
            <a:off x="4078432" y="1825625"/>
            <a:ext cx="1028700" cy="97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Athlete</a:t>
            </a:r>
          </a:p>
        </p:txBody>
      </p:sp>
    </p:spTree>
    <p:extLst>
      <p:ext uri="{BB962C8B-B14F-4D97-AF65-F5344CB8AC3E}">
        <p14:creationId xmlns:p14="http://schemas.microsoft.com/office/powerpoint/2010/main" val="406094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should we interpret and name the factors?</a:t>
            </a:r>
          </a:p>
        </p:txBody>
      </p:sp>
      <p:sp>
        <p:nvSpPr>
          <p:cNvPr id="3" name="Content Placeholder 2"/>
          <p:cNvSpPr>
            <a:spLocks noGrp="1"/>
          </p:cNvSpPr>
          <p:nvPr>
            <p:ph idx="1"/>
          </p:nvPr>
        </p:nvSpPr>
        <p:spPr>
          <a:xfrm>
            <a:off x="628650" y="1825625"/>
            <a:ext cx="4058680" cy="4351338"/>
          </a:xfrm>
        </p:spPr>
        <p:txBody>
          <a:bodyPr>
            <a:normAutofit fontScale="70000" lnSpcReduction="20000"/>
          </a:bodyPr>
          <a:lstStyle/>
          <a:p>
            <a:r>
              <a:rPr lang="en-US" dirty="0"/>
              <a:t>Examine the variables that load heavily on the factor </a:t>
            </a:r>
          </a:p>
          <a:p>
            <a:r>
              <a:rPr lang="en-US" dirty="0"/>
              <a:t>Try do decide what model is common to these variables.</a:t>
            </a:r>
          </a:p>
          <a:p>
            <a:r>
              <a:rPr lang="en-US" dirty="0"/>
              <a:t>Name the factor after that construct.</a:t>
            </a:r>
          </a:p>
          <a:p>
            <a:endParaRPr lang="en-US" dirty="0"/>
          </a:p>
          <a:p>
            <a:r>
              <a:rPr lang="en-US" dirty="0"/>
              <a:t>How would you interpret the two smoking survey factors?</a:t>
            </a:r>
          </a:p>
          <a:p>
            <a:pPr lvl="1"/>
            <a:r>
              <a:rPr lang="en-US" dirty="0"/>
              <a:t>Factor 1: Pro-smoking</a:t>
            </a:r>
          </a:p>
          <a:p>
            <a:pPr lvl="1"/>
            <a:r>
              <a:rPr lang="en-US" dirty="0"/>
              <a:t>Factor 2: Anti-smoking</a:t>
            </a:r>
          </a:p>
          <a:p>
            <a:endParaRPr lang="en-US" dirty="0"/>
          </a:p>
        </p:txBody>
      </p:sp>
      <p:sp>
        <p:nvSpPr>
          <p:cNvPr id="4" name="TextBox 3"/>
          <p:cNvSpPr txBox="1"/>
          <p:nvPr/>
        </p:nvSpPr>
        <p:spPr>
          <a:xfrm>
            <a:off x="4572000" y="1981200"/>
            <a:ext cx="4267200" cy="1323439"/>
          </a:xfrm>
          <a:prstGeom prst="rect">
            <a:avLst/>
          </a:prstGeom>
          <a:noFill/>
        </p:spPr>
        <p:txBody>
          <a:bodyPr wrap="square" rtlCol="0">
            <a:spAutoFit/>
          </a:bodyPr>
          <a:lstStyle/>
          <a:p>
            <a:r>
              <a:rPr lang="en-US" sz="1600" dirty="0"/>
              <a:t># 1   I think smoking is acceptable.</a:t>
            </a:r>
          </a:p>
          <a:p>
            <a:r>
              <a:rPr lang="en-US" sz="1600" dirty="0"/>
              <a:t># 2   I don't care if people smoke around me.</a:t>
            </a:r>
          </a:p>
          <a:p>
            <a:r>
              <a:rPr lang="en-US" sz="1600" dirty="0"/>
              <a:t># 3   I don't think people should smoke in restaurants</a:t>
            </a:r>
          </a:p>
          <a:p>
            <a:r>
              <a:rPr lang="en-US" sz="1600" dirty="0"/>
              <a:t># 4   I think people should have the right to smoke.</a:t>
            </a:r>
          </a:p>
          <a:p>
            <a:r>
              <a:rPr lang="en-US" sz="1600" dirty="0"/>
              <a:t># 5   I don't think people should smoke around food.</a:t>
            </a:r>
          </a:p>
        </p:txBody>
      </p:sp>
      <p:sp>
        <p:nvSpPr>
          <p:cNvPr id="5" name="TextBox 4"/>
          <p:cNvSpPr txBox="1"/>
          <p:nvPr/>
        </p:nvSpPr>
        <p:spPr>
          <a:xfrm>
            <a:off x="5323537" y="3676549"/>
            <a:ext cx="2894272" cy="2031325"/>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Loadings:</a:t>
            </a:r>
          </a:p>
          <a:p>
            <a:r>
              <a:rPr lang="en-US" dirty="0">
                <a:latin typeface="Courier New" panose="02070309020205020404" pitchFamily="49" charset="0"/>
                <a:cs typeface="Courier New" panose="02070309020205020404" pitchFamily="49" charset="0"/>
              </a:rPr>
              <a:t>    Factor1 Factor2</a:t>
            </a:r>
          </a:p>
          <a:p>
            <a:r>
              <a:rPr lang="en-US" dirty="0">
                <a:latin typeface="Courier New" panose="02070309020205020404" pitchFamily="49" charset="0"/>
                <a:cs typeface="Courier New" panose="02070309020205020404" pitchFamily="49" charset="0"/>
              </a:rPr>
              <a:t>qn1  0.987         </a:t>
            </a:r>
          </a:p>
          <a:p>
            <a:r>
              <a:rPr lang="en-US" dirty="0">
                <a:latin typeface="Courier New" panose="02070309020205020404" pitchFamily="49" charset="0"/>
                <a:cs typeface="Courier New" panose="02070309020205020404" pitchFamily="49" charset="0"/>
              </a:rPr>
              <a:t>qn2  0.885  -0.138 </a:t>
            </a:r>
          </a:p>
          <a:p>
            <a:r>
              <a:rPr lang="en-US" dirty="0">
                <a:latin typeface="Courier New" panose="02070309020205020404" pitchFamily="49" charset="0"/>
                <a:cs typeface="Courier New" panose="02070309020205020404" pitchFamily="49" charset="0"/>
              </a:rPr>
              <a:t>qn3 -0.110   0.774 </a:t>
            </a:r>
          </a:p>
          <a:p>
            <a:r>
              <a:rPr lang="en-US" dirty="0">
                <a:latin typeface="Courier New" panose="02070309020205020404" pitchFamily="49" charset="0"/>
                <a:cs typeface="Courier New" panose="02070309020205020404" pitchFamily="49" charset="0"/>
              </a:rPr>
              <a:t>qn4  0.994         </a:t>
            </a:r>
          </a:p>
          <a:p>
            <a:r>
              <a:rPr lang="en-US" dirty="0">
                <a:latin typeface="Courier New" panose="02070309020205020404" pitchFamily="49" charset="0"/>
                <a:cs typeface="Courier New" panose="02070309020205020404" pitchFamily="49" charset="0"/>
              </a:rPr>
              <a:t>qn5          0.978 </a:t>
            </a:r>
          </a:p>
        </p:txBody>
      </p:sp>
    </p:spTree>
    <p:extLst>
      <p:ext uri="{BB962C8B-B14F-4D97-AF65-F5344CB8AC3E}">
        <p14:creationId xmlns:p14="http://schemas.microsoft.com/office/powerpoint/2010/main" val="30354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have we found factors with "simple" structure?</a:t>
            </a:r>
          </a:p>
        </p:txBody>
      </p:sp>
      <p:sp>
        <p:nvSpPr>
          <p:cNvPr id="3" name="Content Placeholder 2"/>
          <p:cNvSpPr>
            <a:spLocks noGrp="1"/>
          </p:cNvSpPr>
          <p:nvPr>
            <p:ph idx="1"/>
          </p:nvPr>
        </p:nvSpPr>
        <p:spPr>
          <a:xfrm>
            <a:off x="323274" y="1825625"/>
            <a:ext cx="4727910" cy="4351338"/>
          </a:xfrm>
        </p:spPr>
        <p:txBody>
          <a:bodyPr>
            <a:normAutofit fontScale="85000" lnSpcReduction="20000"/>
          </a:bodyPr>
          <a:lstStyle/>
          <a:p>
            <a:pPr marL="0" indent="0">
              <a:buNone/>
            </a:pPr>
            <a:r>
              <a:rPr lang="en-US" dirty="0" err="1"/>
              <a:t>Thurstone</a:t>
            </a:r>
            <a:r>
              <a:rPr lang="en-US" dirty="0"/>
              <a:t> (1947) listed five criteria: </a:t>
            </a:r>
          </a:p>
          <a:p>
            <a:pPr marL="0" indent="-457200">
              <a:buNone/>
            </a:pPr>
            <a:r>
              <a:rPr lang="en-US" sz="2600" dirty="0"/>
              <a:t>1. Each variable should produce at least one zero loading on some factor. </a:t>
            </a:r>
          </a:p>
          <a:p>
            <a:pPr marL="0" indent="-457200">
              <a:buNone/>
            </a:pPr>
            <a:r>
              <a:rPr lang="en-US" sz="2600" dirty="0"/>
              <a:t>2. Each factor should have at least as many zero loadings as there are factors. </a:t>
            </a:r>
          </a:p>
          <a:p>
            <a:pPr marL="0" indent="-457200">
              <a:buNone/>
            </a:pPr>
            <a:r>
              <a:rPr lang="en-US" sz="2600" dirty="0"/>
              <a:t>3. Each pair of factors should have variables with significant loadings on one and zero loadings on the other. </a:t>
            </a:r>
          </a:p>
          <a:p>
            <a:pPr marL="0" indent="-457200">
              <a:buNone/>
            </a:pPr>
            <a:r>
              <a:rPr lang="en-US" sz="2600" dirty="0"/>
              <a:t>4. Each pair of factors should have a large proportion of zero loadings on both factors (if &gt; 3 factors total). </a:t>
            </a:r>
          </a:p>
          <a:p>
            <a:pPr marL="0" indent="-457200">
              <a:buNone/>
            </a:pPr>
            <a:r>
              <a:rPr lang="en-US" sz="2600" dirty="0"/>
              <a:t>5. Each pair of factors should have only a few complex variables. </a:t>
            </a:r>
          </a:p>
          <a:p>
            <a:endParaRPr lang="en-US" dirty="0"/>
          </a:p>
        </p:txBody>
      </p:sp>
      <p:sp>
        <p:nvSpPr>
          <p:cNvPr id="4" name="TextBox 3"/>
          <p:cNvSpPr txBox="1"/>
          <p:nvPr/>
        </p:nvSpPr>
        <p:spPr>
          <a:xfrm>
            <a:off x="1643573" y="6152781"/>
            <a:ext cx="6595075" cy="369332"/>
          </a:xfrm>
          <a:prstGeom prst="rect">
            <a:avLst/>
          </a:prstGeom>
          <a:noFill/>
        </p:spPr>
        <p:txBody>
          <a:bodyPr wrap="none" rtlCol="0">
            <a:spAutoFit/>
          </a:bodyPr>
          <a:lstStyle/>
          <a:p>
            <a:r>
              <a:rPr lang="en-US" dirty="0"/>
              <a:t>Source: </a:t>
            </a:r>
            <a:r>
              <a:rPr lang="en-US" b="1" dirty="0" err="1"/>
              <a:t>Thurstone</a:t>
            </a:r>
            <a:r>
              <a:rPr lang="en-US" dirty="0"/>
              <a:t>, L.L. (1947), Multiple Factor Analysis, U of C Press.</a:t>
            </a:r>
          </a:p>
        </p:txBody>
      </p:sp>
      <p:sp>
        <p:nvSpPr>
          <p:cNvPr id="6" name="TextBox 5"/>
          <p:cNvSpPr txBox="1"/>
          <p:nvPr/>
        </p:nvSpPr>
        <p:spPr>
          <a:xfrm>
            <a:off x="6046720" y="1762796"/>
            <a:ext cx="2894272" cy="2031325"/>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Loadings:</a:t>
            </a:r>
          </a:p>
          <a:p>
            <a:r>
              <a:rPr lang="en-US" dirty="0">
                <a:latin typeface="Courier New" panose="02070309020205020404" pitchFamily="49" charset="0"/>
                <a:cs typeface="Courier New" panose="02070309020205020404" pitchFamily="49" charset="0"/>
              </a:rPr>
              <a:t>    Factor1 Factor2</a:t>
            </a:r>
          </a:p>
          <a:p>
            <a:r>
              <a:rPr lang="en-US" dirty="0">
                <a:latin typeface="Courier New" panose="02070309020205020404" pitchFamily="49" charset="0"/>
                <a:cs typeface="Courier New" panose="02070309020205020404" pitchFamily="49" charset="0"/>
              </a:rPr>
              <a:t>qn1  0.987         </a:t>
            </a:r>
          </a:p>
          <a:p>
            <a:r>
              <a:rPr lang="en-US" dirty="0">
                <a:latin typeface="Courier New" panose="02070309020205020404" pitchFamily="49" charset="0"/>
                <a:cs typeface="Courier New" panose="02070309020205020404" pitchFamily="49" charset="0"/>
              </a:rPr>
              <a:t>qn2  0.885  -0.138 </a:t>
            </a:r>
          </a:p>
          <a:p>
            <a:r>
              <a:rPr lang="en-US" dirty="0">
                <a:latin typeface="Courier New" panose="02070309020205020404" pitchFamily="49" charset="0"/>
                <a:cs typeface="Courier New" panose="02070309020205020404" pitchFamily="49" charset="0"/>
              </a:rPr>
              <a:t>qn3 -0.110   0.774 </a:t>
            </a:r>
          </a:p>
          <a:p>
            <a:r>
              <a:rPr lang="en-US" dirty="0">
                <a:latin typeface="Courier New" panose="02070309020205020404" pitchFamily="49" charset="0"/>
                <a:cs typeface="Courier New" panose="02070309020205020404" pitchFamily="49" charset="0"/>
              </a:rPr>
              <a:t>qn4  0.994         </a:t>
            </a:r>
          </a:p>
          <a:p>
            <a:r>
              <a:rPr lang="en-US" dirty="0">
                <a:latin typeface="Courier New" panose="02070309020205020404" pitchFamily="49" charset="0"/>
                <a:cs typeface="Courier New" panose="02070309020205020404" pitchFamily="49" charset="0"/>
              </a:rPr>
              <a:t>qn5          0.978 </a:t>
            </a:r>
          </a:p>
        </p:txBody>
      </p:sp>
      <p:sp>
        <p:nvSpPr>
          <p:cNvPr id="7" name="TextBox 6"/>
          <p:cNvSpPr txBox="1"/>
          <p:nvPr/>
        </p:nvSpPr>
        <p:spPr>
          <a:xfrm>
            <a:off x="6668149" y="1393464"/>
            <a:ext cx="1651414" cy="369332"/>
          </a:xfrm>
          <a:prstGeom prst="rect">
            <a:avLst/>
          </a:prstGeom>
          <a:noFill/>
        </p:spPr>
        <p:txBody>
          <a:bodyPr wrap="none" rtlCol="0">
            <a:spAutoFit/>
          </a:bodyPr>
          <a:lstStyle/>
          <a:p>
            <a:r>
              <a:rPr lang="en-US" dirty="0"/>
              <a:t>Smoking survey</a:t>
            </a:r>
          </a:p>
        </p:txBody>
      </p:sp>
      <p:sp>
        <p:nvSpPr>
          <p:cNvPr id="14" name="TextBox 13"/>
          <p:cNvSpPr txBox="1"/>
          <p:nvPr/>
        </p:nvSpPr>
        <p:spPr>
          <a:xfrm>
            <a:off x="5051184" y="4553617"/>
            <a:ext cx="548548" cy="369332"/>
          </a:xfrm>
          <a:prstGeom prst="rect">
            <a:avLst/>
          </a:prstGeom>
          <a:noFill/>
        </p:spPr>
        <p:txBody>
          <a:bodyPr wrap="none" rtlCol="0">
            <a:spAutoFit/>
          </a:bodyPr>
          <a:lstStyle/>
          <a:p>
            <a:r>
              <a:rPr lang="en-US" dirty="0"/>
              <a:t>N/A</a:t>
            </a: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1425" y="2354257"/>
            <a:ext cx="448847" cy="448847"/>
          </a:xfrm>
          <a:prstGeom prst="rect">
            <a:avLst/>
          </a:prstGeom>
        </p:spPr>
      </p:pic>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1425" y="3664441"/>
            <a:ext cx="448847" cy="448847"/>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0692" y="3127638"/>
            <a:ext cx="487299" cy="272887"/>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4200" y="5486298"/>
            <a:ext cx="487299" cy="272887"/>
          </a:xfrm>
          <a:prstGeom prst="rect">
            <a:avLst/>
          </a:prstGeom>
        </p:spPr>
      </p:pic>
    </p:spTree>
    <p:extLst>
      <p:ext uri="{BB962C8B-B14F-4D97-AF65-F5344CB8AC3E}">
        <p14:creationId xmlns:p14="http://schemas.microsoft.com/office/powerpoint/2010/main" val="18857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772400" cy="1143000"/>
          </a:xfrm>
        </p:spPr>
        <p:txBody>
          <a:bodyPr>
            <a:normAutofit fontScale="90000"/>
          </a:bodyPr>
          <a:lstStyle/>
          <a:p>
            <a:r>
              <a:rPr lang="en-US" dirty="0"/>
              <a:t>How can we interpret heptathlon factors? </a:t>
            </a:r>
          </a:p>
        </p:txBody>
      </p:sp>
      <p:sp>
        <p:nvSpPr>
          <p:cNvPr id="3" name="Content Placeholder 2"/>
          <p:cNvSpPr>
            <a:spLocks noGrp="1"/>
          </p:cNvSpPr>
          <p:nvPr>
            <p:ph idx="1"/>
          </p:nvPr>
        </p:nvSpPr>
        <p:spPr>
          <a:xfrm>
            <a:off x="628650" y="1143000"/>
            <a:ext cx="7886700" cy="4865400"/>
          </a:xfrm>
        </p:spPr>
        <p:txBody>
          <a:bodyPr>
            <a:noAutofit/>
          </a:bodyPr>
          <a:lstStyle/>
          <a:p>
            <a:pPr marL="0" indent="0">
              <a:lnSpc>
                <a:spcPct val="120000"/>
              </a:lnSpc>
              <a:buNone/>
            </a:pPr>
            <a:r>
              <a:rPr lang="en-US" sz="900" b="1" dirty="0">
                <a:latin typeface="Courier New" panose="02070309020205020404" pitchFamily="49" charset="0"/>
                <a:cs typeface="Courier New" panose="02070309020205020404" pitchFamily="49" charset="0"/>
              </a:rPr>
              <a:t>&gt; </a:t>
            </a:r>
            <a:r>
              <a:rPr lang="en-US" sz="900" b="1" dirty="0" err="1">
                <a:latin typeface="Courier New" panose="02070309020205020404" pitchFamily="49" charset="0"/>
                <a:cs typeface="Courier New" panose="02070309020205020404" pitchFamily="49" charset="0"/>
              </a:rPr>
              <a:t>heptathlon.fac</a:t>
            </a:r>
            <a:r>
              <a:rPr lang="en-US" sz="900" b="1" dirty="0">
                <a:latin typeface="Courier New" panose="02070309020205020404" pitchFamily="49" charset="0"/>
                <a:cs typeface="Courier New" panose="02070309020205020404" pitchFamily="49" charset="0"/>
              </a:rPr>
              <a:t> = </a:t>
            </a:r>
            <a:r>
              <a:rPr lang="en-US" sz="900" b="1" dirty="0" err="1">
                <a:latin typeface="Courier New" panose="02070309020205020404" pitchFamily="49" charset="0"/>
                <a:cs typeface="Courier New" panose="02070309020205020404" pitchFamily="49" charset="0"/>
              </a:rPr>
              <a:t>factanal</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heptathlon.scaled</a:t>
            </a:r>
            <a:r>
              <a:rPr lang="en-US" sz="900" b="1" dirty="0">
                <a:latin typeface="Courier New" panose="02070309020205020404" pitchFamily="49" charset="0"/>
                <a:cs typeface="Courier New" panose="02070309020205020404" pitchFamily="49" charset="0"/>
              </a:rPr>
              <a:t>, factors = 3, rotation = "</a:t>
            </a:r>
            <a:r>
              <a:rPr lang="en-US" sz="900" b="1" dirty="0" err="1">
                <a:latin typeface="Courier New" panose="02070309020205020404" pitchFamily="49" charset="0"/>
                <a:cs typeface="Courier New" panose="02070309020205020404" pitchFamily="49" charset="0"/>
              </a:rPr>
              <a:t>varimax</a:t>
            </a:r>
            <a:r>
              <a:rPr lang="en-US" sz="900" b="1" dirty="0">
                <a:latin typeface="Courier New" panose="02070309020205020404" pitchFamily="49" charset="0"/>
                <a:cs typeface="Courier New" panose="02070309020205020404" pitchFamily="49" charset="0"/>
              </a:rPr>
              <a:t>", scores="regression")</a:t>
            </a:r>
          </a:p>
          <a:p>
            <a:pPr marL="0" indent="0">
              <a:lnSpc>
                <a:spcPct val="120000"/>
              </a:lnSpc>
              <a:buNone/>
            </a:pPr>
            <a:r>
              <a:rPr lang="en-US" sz="900" b="1" dirty="0">
                <a:latin typeface="Courier New" panose="02070309020205020404" pitchFamily="49" charset="0"/>
                <a:cs typeface="Courier New" panose="02070309020205020404" pitchFamily="49" charset="0"/>
              </a:rPr>
              <a:t>&gt; </a:t>
            </a:r>
            <a:r>
              <a:rPr lang="en-US" sz="900" b="1" dirty="0" err="1">
                <a:latin typeface="Courier New" panose="02070309020205020404" pitchFamily="49" charset="0"/>
                <a:cs typeface="Courier New" panose="02070309020205020404" pitchFamily="49" charset="0"/>
              </a:rPr>
              <a:t>heptathlon.fac</a:t>
            </a:r>
            <a:endParaRPr lang="en-US" sz="900" b="1" dirty="0">
              <a:latin typeface="Courier New" panose="02070309020205020404" pitchFamily="49" charset="0"/>
              <a:cs typeface="Courier New" panose="02070309020205020404" pitchFamily="49" charset="0"/>
            </a:endParaRPr>
          </a:p>
          <a:p>
            <a:pPr marL="0" indent="0">
              <a:lnSpc>
                <a:spcPct val="120000"/>
              </a:lnSpc>
              <a:buNone/>
            </a:pPr>
            <a:r>
              <a:rPr lang="en-US" sz="900" b="1" dirty="0">
                <a:latin typeface="Courier New" panose="02070309020205020404" pitchFamily="49" charset="0"/>
                <a:cs typeface="Courier New" panose="02070309020205020404" pitchFamily="49" charset="0"/>
              </a:rPr>
              <a:t>Call:</a:t>
            </a:r>
          </a:p>
          <a:p>
            <a:pPr marL="0" indent="0">
              <a:lnSpc>
                <a:spcPct val="120000"/>
              </a:lnSpc>
              <a:buNone/>
            </a:pPr>
            <a:r>
              <a:rPr lang="en-US" sz="900" b="1" dirty="0" err="1">
                <a:latin typeface="Courier New" panose="02070309020205020404" pitchFamily="49" charset="0"/>
                <a:cs typeface="Courier New" panose="02070309020205020404" pitchFamily="49" charset="0"/>
              </a:rPr>
              <a:t>factanal</a:t>
            </a:r>
            <a:r>
              <a:rPr lang="en-US" sz="900" b="1" dirty="0">
                <a:latin typeface="Courier New" panose="02070309020205020404" pitchFamily="49" charset="0"/>
                <a:cs typeface="Courier New" panose="02070309020205020404" pitchFamily="49" charset="0"/>
              </a:rPr>
              <a:t>(x = </a:t>
            </a:r>
            <a:r>
              <a:rPr lang="en-US" sz="900" b="1" dirty="0" err="1">
                <a:latin typeface="Courier New" panose="02070309020205020404" pitchFamily="49" charset="0"/>
                <a:cs typeface="Courier New" panose="02070309020205020404" pitchFamily="49" charset="0"/>
              </a:rPr>
              <a:t>heptathlon.scaled</a:t>
            </a:r>
            <a:r>
              <a:rPr lang="en-US" sz="900" b="1" dirty="0">
                <a:latin typeface="Courier New" panose="02070309020205020404" pitchFamily="49" charset="0"/>
                <a:cs typeface="Courier New" panose="02070309020205020404" pitchFamily="49" charset="0"/>
              </a:rPr>
              <a:t>, factors = 3, scores = "regression",     rotation = "</a:t>
            </a:r>
            <a:r>
              <a:rPr lang="en-US" sz="900" b="1" dirty="0" err="1">
                <a:latin typeface="Courier New" panose="02070309020205020404" pitchFamily="49" charset="0"/>
                <a:cs typeface="Courier New" panose="02070309020205020404" pitchFamily="49" charset="0"/>
              </a:rPr>
              <a:t>varimax</a:t>
            </a:r>
            <a:r>
              <a:rPr lang="en-US" sz="900" b="1" dirty="0">
                <a:latin typeface="Courier New" panose="02070309020205020404" pitchFamily="49" charset="0"/>
                <a:cs typeface="Courier New" panose="02070309020205020404" pitchFamily="49" charset="0"/>
              </a:rPr>
              <a:t>”)</a:t>
            </a:r>
          </a:p>
          <a:p>
            <a:pPr marL="0" indent="0">
              <a:lnSpc>
                <a:spcPct val="120000"/>
              </a:lnSpc>
              <a:buNone/>
            </a:pPr>
            <a:r>
              <a:rPr lang="en-US" sz="900" b="1" dirty="0" err="1">
                <a:latin typeface="Courier New" panose="02070309020205020404" pitchFamily="49" charset="0"/>
                <a:cs typeface="Courier New" panose="02070309020205020404" pitchFamily="49" charset="0"/>
              </a:rPr>
              <a:t>Uniquenesses</a:t>
            </a:r>
            <a:r>
              <a:rPr lang="en-US" sz="900" b="1" dirty="0">
                <a:latin typeface="Courier New" panose="02070309020205020404" pitchFamily="49" charset="0"/>
                <a:cs typeface="Courier New" panose="02070309020205020404" pitchFamily="49" charset="0"/>
              </a:rPr>
              <a:t>:</a:t>
            </a:r>
          </a:p>
          <a:p>
            <a:pPr marL="0" indent="0">
              <a:lnSpc>
                <a:spcPct val="120000"/>
              </a:lnSpc>
              <a:buNone/>
            </a:pPr>
            <a:r>
              <a:rPr lang="en-US" sz="900" b="1" dirty="0">
                <a:latin typeface="Courier New" panose="02070309020205020404" pitchFamily="49" charset="0"/>
                <a:cs typeface="Courier New" panose="02070309020205020404" pitchFamily="49" charset="0"/>
              </a:rPr>
              <a:t> hurdles </a:t>
            </a:r>
            <a:r>
              <a:rPr lang="en-US" sz="900" b="1" dirty="0" err="1">
                <a:latin typeface="Courier New" panose="02070309020205020404" pitchFamily="49" charset="0"/>
                <a:cs typeface="Courier New" panose="02070309020205020404" pitchFamily="49" charset="0"/>
              </a:rPr>
              <a:t>highjump</a:t>
            </a:r>
            <a:r>
              <a:rPr lang="en-US" sz="900" b="1" dirty="0">
                <a:latin typeface="Courier New" panose="02070309020205020404" pitchFamily="49" charset="0"/>
                <a:cs typeface="Courier New" panose="02070309020205020404" pitchFamily="49" charset="0"/>
              </a:rPr>
              <a:t>     shot  run200m </a:t>
            </a:r>
            <a:r>
              <a:rPr lang="en-US" sz="900" b="1" dirty="0" err="1">
                <a:latin typeface="Courier New" panose="02070309020205020404" pitchFamily="49" charset="0"/>
                <a:cs typeface="Courier New" panose="02070309020205020404" pitchFamily="49" charset="0"/>
              </a:rPr>
              <a:t>longjump</a:t>
            </a:r>
            <a:r>
              <a:rPr lang="en-US" sz="900" b="1" dirty="0">
                <a:latin typeface="Courier New" panose="02070309020205020404" pitchFamily="49" charset="0"/>
                <a:cs typeface="Courier New" panose="02070309020205020404" pitchFamily="49" charset="0"/>
              </a:rPr>
              <a:t>  javelin  run800m </a:t>
            </a:r>
          </a:p>
          <a:p>
            <a:pPr marL="0" indent="0">
              <a:lnSpc>
                <a:spcPct val="120000"/>
              </a:lnSpc>
              <a:buNone/>
            </a:pPr>
            <a:r>
              <a:rPr lang="en-US" sz="900" b="1" dirty="0">
                <a:latin typeface="Courier New" panose="02070309020205020404" pitchFamily="49" charset="0"/>
                <a:cs typeface="Courier New" panose="02070309020205020404" pitchFamily="49" charset="0"/>
              </a:rPr>
              <a:t>   0.005    0.241    0.421    0.005    0.005    0.725    0.387 </a:t>
            </a:r>
          </a:p>
          <a:p>
            <a:pPr marL="0" indent="0">
              <a:lnSpc>
                <a:spcPct val="120000"/>
              </a:lnSpc>
              <a:buNone/>
            </a:pPr>
            <a:r>
              <a:rPr lang="en-US" sz="900" b="1" dirty="0">
                <a:latin typeface="Courier New" panose="02070309020205020404" pitchFamily="49" charset="0"/>
                <a:cs typeface="Courier New" panose="02070309020205020404" pitchFamily="49" charset="0"/>
              </a:rPr>
              <a:t>Loadings:</a:t>
            </a:r>
          </a:p>
          <a:p>
            <a:pPr marL="0" indent="0">
              <a:lnSpc>
                <a:spcPct val="120000"/>
              </a:lnSpc>
              <a:buNone/>
            </a:pPr>
            <a:r>
              <a:rPr lang="en-US" sz="900" b="1" dirty="0">
                <a:latin typeface="Courier New" panose="02070309020205020404" pitchFamily="49" charset="0"/>
                <a:cs typeface="Courier New" panose="02070309020205020404" pitchFamily="49" charset="0"/>
              </a:rPr>
              <a:t>         Factor1 Factor2 Factor3</a:t>
            </a:r>
          </a:p>
          <a:p>
            <a:pPr marL="0" indent="0">
              <a:lnSpc>
                <a:spcPct val="120000"/>
              </a:lnSpc>
              <a:buNone/>
            </a:pPr>
            <a:r>
              <a:rPr lang="en-US" sz="900" b="1" dirty="0">
                <a:latin typeface="Courier New" panose="02070309020205020404" pitchFamily="49" charset="0"/>
                <a:cs typeface="Courier New" panose="02070309020205020404" pitchFamily="49" charset="0"/>
              </a:rPr>
              <a:t>hurdles   0.948  -0.300         </a:t>
            </a:r>
          </a:p>
          <a:p>
            <a:pPr marL="0" indent="0">
              <a:lnSpc>
                <a:spcPct val="120000"/>
              </a:lnSpc>
              <a:buNone/>
            </a:pPr>
            <a:r>
              <a:rPr lang="en-US" sz="900" b="1" dirty="0" err="1">
                <a:latin typeface="Courier New" panose="02070309020205020404" pitchFamily="49" charset="0"/>
                <a:cs typeface="Courier New" panose="02070309020205020404" pitchFamily="49" charset="0"/>
              </a:rPr>
              <a:t>highjump</a:t>
            </a:r>
            <a:r>
              <a:rPr lang="en-US" sz="900" b="1" dirty="0">
                <a:latin typeface="Courier New" panose="02070309020205020404" pitchFamily="49" charset="0"/>
                <a:cs typeface="Courier New" panose="02070309020205020404" pitchFamily="49" charset="0"/>
              </a:rPr>
              <a:t> -0.744   0.404   0.205 </a:t>
            </a:r>
          </a:p>
          <a:p>
            <a:pPr marL="0" indent="0">
              <a:lnSpc>
                <a:spcPct val="120000"/>
              </a:lnSpc>
              <a:buNone/>
            </a:pPr>
            <a:r>
              <a:rPr lang="en-US" sz="900" b="1" dirty="0">
                <a:latin typeface="Courier New" panose="02070309020205020404" pitchFamily="49" charset="0"/>
                <a:cs typeface="Courier New" panose="02070309020205020404" pitchFamily="49" charset="0"/>
              </a:rPr>
              <a:t>shot     -0.504   0.502  -0.271 </a:t>
            </a:r>
          </a:p>
          <a:p>
            <a:pPr marL="0" indent="0">
              <a:lnSpc>
                <a:spcPct val="120000"/>
              </a:lnSpc>
              <a:buNone/>
            </a:pPr>
            <a:r>
              <a:rPr lang="en-US" sz="900" b="1" dirty="0">
                <a:latin typeface="Courier New" panose="02070309020205020404" pitchFamily="49" charset="0"/>
                <a:cs typeface="Courier New" panose="02070309020205020404" pitchFamily="49" charset="0"/>
              </a:rPr>
              <a:t>run200m   0.653  -0.346   0.670 </a:t>
            </a:r>
          </a:p>
          <a:p>
            <a:pPr marL="0" indent="0">
              <a:lnSpc>
                <a:spcPct val="120000"/>
              </a:lnSpc>
              <a:buNone/>
            </a:pPr>
            <a:r>
              <a:rPr lang="en-US" sz="900" b="1" dirty="0" err="1">
                <a:latin typeface="Courier New" panose="02070309020205020404" pitchFamily="49" charset="0"/>
                <a:cs typeface="Courier New" panose="02070309020205020404" pitchFamily="49" charset="0"/>
              </a:rPr>
              <a:t>longjump</a:t>
            </a:r>
            <a:r>
              <a:rPr lang="en-US" sz="900" b="1" dirty="0">
                <a:latin typeface="Courier New" panose="02070309020205020404" pitchFamily="49" charset="0"/>
                <a:cs typeface="Courier New" panose="02070309020205020404" pitchFamily="49" charset="0"/>
              </a:rPr>
              <a:t> -0.746   0.642  -0.161 </a:t>
            </a:r>
          </a:p>
          <a:p>
            <a:pPr marL="0" indent="0">
              <a:lnSpc>
                <a:spcPct val="120000"/>
              </a:lnSpc>
              <a:buNone/>
            </a:pPr>
            <a:r>
              <a:rPr lang="en-US" sz="900" b="1" dirty="0">
                <a:latin typeface="Courier New" panose="02070309020205020404" pitchFamily="49" charset="0"/>
                <a:cs typeface="Courier New" panose="02070309020205020404" pitchFamily="49" charset="0"/>
              </a:rPr>
              <a:t>javelin                  -0.522 </a:t>
            </a:r>
          </a:p>
          <a:p>
            <a:pPr marL="0" indent="0">
              <a:lnSpc>
                <a:spcPct val="120000"/>
              </a:lnSpc>
              <a:buNone/>
            </a:pPr>
            <a:r>
              <a:rPr lang="en-US" sz="900" b="1" dirty="0">
                <a:latin typeface="Courier New" panose="02070309020205020404" pitchFamily="49" charset="0"/>
                <a:cs typeface="Courier New" panose="02070309020205020404" pitchFamily="49" charset="0"/>
              </a:rPr>
              <a:t>run800m   0.755  -0.189         </a:t>
            </a:r>
          </a:p>
          <a:p>
            <a:pPr marL="0" indent="0">
              <a:lnSpc>
                <a:spcPct val="120000"/>
              </a:lnSpc>
              <a:buNone/>
            </a:pPr>
            <a:r>
              <a:rPr lang="en-US" sz="900" b="1" dirty="0">
                <a:latin typeface="Courier New" panose="02070309020205020404" pitchFamily="49" charset="0"/>
                <a:cs typeface="Courier New" panose="02070309020205020404" pitchFamily="49" charset="0"/>
              </a:rPr>
              <a:t>               Factor1 Factor2 Factor3</a:t>
            </a:r>
          </a:p>
          <a:p>
            <a:pPr marL="0" indent="0">
              <a:lnSpc>
                <a:spcPct val="120000"/>
              </a:lnSpc>
              <a:buNone/>
            </a:pPr>
            <a:r>
              <a:rPr lang="en-US" sz="900" b="1" dirty="0">
                <a:latin typeface="Courier New" panose="02070309020205020404" pitchFamily="49" charset="0"/>
                <a:cs typeface="Courier New" panose="02070309020205020404" pitchFamily="49" charset="0"/>
              </a:rPr>
              <a:t>SS loadings      3.261   1.074   0.876</a:t>
            </a:r>
          </a:p>
          <a:p>
            <a:pPr marL="0" indent="0">
              <a:lnSpc>
                <a:spcPct val="120000"/>
              </a:lnSpc>
              <a:buNone/>
            </a:pPr>
            <a:r>
              <a:rPr lang="en-US" sz="900" b="1" dirty="0">
                <a:latin typeface="Courier New" panose="02070309020205020404" pitchFamily="49" charset="0"/>
                <a:cs typeface="Courier New" panose="02070309020205020404" pitchFamily="49" charset="0"/>
              </a:rPr>
              <a:t>Proportion </a:t>
            </a:r>
            <a:r>
              <a:rPr lang="en-US" sz="900" b="1" dirty="0" err="1">
                <a:latin typeface="Courier New" panose="02070309020205020404" pitchFamily="49" charset="0"/>
                <a:cs typeface="Courier New" panose="02070309020205020404" pitchFamily="49" charset="0"/>
              </a:rPr>
              <a:t>Var</a:t>
            </a:r>
            <a:r>
              <a:rPr lang="en-US" sz="900" b="1" dirty="0">
                <a:latin typeface="Courier New" panose="02070309020205020404" pitchFamily="49" charset="0"/>
                <a:cs typeface="Courier New" panose="02070309020205020404" pitchFamily="49" charset="0"/>
              </a:rPr>
              <a:t>   0.466   0.153   0.125</a:t>
            </a:r>
          </a:p>
          <a:p>
            <a:pPr marL="0" indent="0">
              <a:lnSpc>
                <a:spcPct val="120000"/>
              </a:lnSpc>
              <a:buNone/>
            </a:pPr>
            <a:r>
              <a:rPr lang="en-US" sz="900" b="1" dirty="0">
                <a:latin typeface="Courier New" panose="02070309020205020404" pitchFamily="49" charset="0"/>
                <a:cs typeface="Courier New" panose="02070309020205020404" pitchFamily="49" charset="0"/>
              </a:rPr>
              <a:t>Cumulative </a:t>
            </a:r>
            <a:r>
              <a:rPr lang="en-US" sz="900" b="1" dirty="0" err="1">
                <a:latin typeface="Courier New" panose="02070309020205020404" pitchFamily="49" charset="0"/>
                <a:cs typeface="Courier New" panose="02070309020205020404" pitchFamily="49" charset="0"/>
              </a:rPr>
              <a:t>Var</a:t>
            </a:r>
            <a:r>
              <a:rPr lang="en-US" sz="900" b="1" dirty="0">
                <a:latin typeface="Courier New" panose="02070309020205020404" pitchFamily="49" charset="0"/>
                <a:cs typeface="Courier New" panose="02070309020205020404" pitchFamily="49" charset="0"/>
              </a:rPr>
              <a:t>   0.466   0.619   0.744</a:t>
            </a:r>
          </a:p>
          <a:p>
            <a:pPr marL="0" indent="0">
              <a:lnSpc>
                <a:spcPct val="120000"/>
              </a:lnSpc>
              <a:buNone/>
            </a:pPr>
            <a:r>
              <a:rPr lang="en-US" sz="900" b="1" dirty="0">
                <a:latin typeface="Courier New" panose="02070309020205020404" pitchFamily="49" charset="0"/>
                <a:cs typeface="Courier New" panose="02070309020205020404" pitchFamily="49" charset="0"/>
              </a:rPr>
              <a:t>Test of the hypothesis that 3 factors are sufficient.</a:t>
            </a:r>
          </a:p>
          <a:p>
            <a:pPr marL="0" indent="0">
              <a:lnSpc>
                <a:spcPct val="120000"/>
              </a:lnSpc>
              <a:buNone/>
            </a:pPr>
            <a:r>
              <a:rPr lang="en-US" sz="900" b="1" dirty="0">
                <a:latin typeface="Courier New" panose="02070309020205020404" pitchFamily="49" charset="0"/>
                <a:cs typeface="Courier New" panose="02070309020205020404" pitchFamily="49" charset="0"/>
              </a:rPr>
              <a:t>The chi square statistic is 7.2 on 3 degrees of freedom.</a:t>
            </a:r>
          </a:p>
          <a:p>
            <a:pPr marL="0" indent="0">
              <a:lnSpc>
                <a:spcPct val="120000"/>
              </a:lnSpc>
              <a:buNone/>
            </a:pPr>
            <a:r>
              <a:rPr lang="en-US" sz="900" b="1" dirty="0">
                <a:latin typeface="Courier New" panose="02070309020205020404" pitchFamily="49" charset="0"/>
                <a:cs typeface="Courier New" panose="02070309020205020404" pitchFamily="49" charset="0"/>
              </a:rPr>
              <a:t>The p-value is 0.0659</a:t>
            </a:r>
          </a:p>
        </p:txBody>
      </p:sp>
      <p:sp>
        <p:nvSpPr>
          <p:cNvPr id="9" name="TextBox 8"/>
          <p:cNvSpPr txBox="1"/>
          <p:nvPr/>
        </p:nvSpPr>
        <p:spPr>
          <a:xfrm>
            <a:off x="3962400" y="3048000"/>
            <a:ext cx="4267200" cy="1200329"/>
          </a:xfrm>
          <a:prstGeom prst="rect">
            <a:avLst/>
          </a:prstGeom>
          <a:noFill/>
        </p:spPr>
        <p:txBody>
          <a:bodyPr wrap="square" rtlCol="0">
            <a:spAutoFit/>
          </a:bodyPr>
          <a:lstStyle/>
          <a:p>
            <a:r>
              <a:rPr lang="en-US" u="sng" dirty="0"/>
              <a:t>Factor interpretations</a:t>
            </a:r>
          </a:p>
          <a:p>
            <a:r>
              <a:rPr lang="en-US" dirty="0"/>
              <a:t>Factor 1:  Leg endurance?</a:t>
            </a:r>
          </a:p>
          <a:p>
            <a:r>
              <a:rPr lang="en-US" dirty="0"/>
              <a:t>Factor 2:  Overall strength?</a:t>
            </a:r>
          </a:p>
          <a:p>
            <a:r>
              <a:rPr lang="en-US" dirty="0"/>
              <a:t>Factor 3:  Leg power?</a:t>
            </a:r>
          </a:p>
        </p:txBody>
      </p:sp>
    </p:spTree>
    <p:extLst>
      <p:ext uri="{BB962C8B-B14F-4D97-AF65-F5344CB8AC3E}">
        <p14:creationId xmlns:p14="http://schemas.microsoft.com/office/powerpoint/2010/main" val="304244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two-factor EFA analysis of heptathlon results</a:t>
            </a:r>
          </a:p>
        </p:txBody>
      </p:sp>
      <p:sp>
        <p:nvSpPr>
          <p:cNvPr id="3" name="Rectangle 2"/>
          <p:cNvSpPr/>
          <p:nvPr/>
        </p:nvSpPr>
        <p:spPr>
          <a:xfrm>
            <a:off x="152400" y="1447800"/>
            <a:ext cx="8991600" cy="553998"/>
          </a:xfrm>
          <a:prstGeom prst="rect">
            <a:avLst/>
          </a:prstGeom>
        </p:spPr>
        <p:txBody>
          <a:bodyPr wrap="square">
            <a:spAutoFit/>
          </a:bodyPr>
          <a:lstStyle/>
          <a:p>
            <a:r>
              <a:rPr lang="en-US" sz="1500" b="1" dirty="0"/>
              <a:t>&gt; </a:t>
            </a:r>
            <a:r>
              <a:rPr lang="en-US" sz="1500" b="1" dirty="0" err="1"/>
              <a:t>heptathlon.fac</a:t>
            </a:r>
            <a:r>
              <a:rPr lang="en-US" sz="1500" b="1" dirty="0"/>
              <a:t> = </a:t>
            </a:r>
            <a:r>
              <a:rPr lang="en-US" sz="1500" b="1" dirty="0" err="1"/>
              <a:t>factanal</a:t>
            </a:r>
            <a:r>
              <a:rPr lang="en-US" sz="1500" b="1" dirty="0"/>
              <a:t>(</a:t>
            </a:r>
            <a:r>
              <a:rPr lang="en-US" sz="1500" b="1" dirty="0" err="1"/>
              <a:t>heptathlon.scaled</a:t>
            </a:r>
            <a:r>
              <a:rPr lang="en-US" sz="1500" b="1" dirty="0"/>
              <a:t>, factors = 2, rotation = "</a:t>
            </a:r>
            <a:r>
              <a:rPr lang="en-US" sz="1500" b="1" dirty="0" err="1"/>
              <a:t>varimax</a:t>
            </a:r>
            <a:r>
              <a:rPr lang="en-US" sz="1500" b="1" dirty="0"/>
              <a:t>", scores="regression")</a:t>
            </a:r>
          </a:p>
          <a:p>
            <a:r>
              <a:rPr lang="en-US" sz="1500" b="1" dirty="0"/>
              <a:t>&gt; </a:t>
            </a:r>
            <a:r>
              <a:rPr lang="en-US" sz="1500" b="1" dirty="0" err="1"/>
              <a:t>biplot</a:t>
            </a:r>
            <a:r>
              <a:rPr lang="en-US" sz="1500" b="1" dirty="0"/>
              <a:t>(</a:t>
            </a:r>
            <a:r>
              <a:rPr lang="en-US" sz="1500" b="1" dirty="0" err="1"/>
              <a:t>heptathlon.fac$scores</a:t>
            </a:r>
            <a:r>
              <a:rPr lang="en-US" sz="1500" b="1" dirty="0"/>
              <a:t>, </a:t>
            </a:r>
            <a:r>
              <a:rPr lang="en-US" sz="1500" b="1" dirty="0" err="1"/>
              <a:t>heptathlon.fac$loadings</a:t>
            </a:r>
            <a:r>
              <a:rPr lang="en-US" sz="1500" b="1" dirty="0"/>
              <a:t>, </a:t>
            </a:r>
            <a:r>
              <a:rPr lang="en-US" sz="1500" b="1" dirty="0" err="1"/>
              <a:t>cex</a:t>
            </a:r>
            <a:r>
              <a:rPr lang="en-US" sz="1500" b="1" dirty="0"/>
              <a:t>=c(0.5,0.75))</a:t>
            </a:r>
          </a:p>
        </p:txBody>
      </p:sp>
      <p:pic>
        <p:nvPicPr>
          <p:cNvPr id="6" name="Picture 5"/>
          <p:cNvPicPr>
            <a:picLocks noChangeAspect="1"/>
          </p:cNvPicPr>
          <p:nvPr/>
        </p:nvPicPr>
        <p:blipFill>
          <a:blip r:embed="rId3"/>
          <a:stretch>
            <a:fillRect/>
          </a:stretch>
        </p:blipFill>
        <p:spPr>
          <a:xfrm>
            <a:off x="2095871" y="2057400"/>
            <a:ext cx="4685929" cy="4648199"/>
          </a:xfrm>
          <a:prstGeom prst="rect">
            <a:avLst/>
          </a:prstGeom>
        </p:spPr>
      </p:pic>
    </p:spTree>
    <p:extLst>
      <p:ext uri="{BB962C8B-B14F-4D97-AF65-F5344CB8AC3E}">
        <p14:creationId xmlns:p14="http://schemas.microsoft.com/office/powerpoint/2010/main" val="3648810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PCA and EFA</a:t>
            </a:r>
          </a:p>
        </p:txBody>
      </p:sp>
      <p:sp>
        <p:nvSpPr>
          <p:cNvPr id="3" name="Content Placeholder 2"/>
          <p:cNvSpPr>
            <a:spLocks noGrp="1"/>
          </p:cNvSpPr>
          <p:nvPr>
            <p:ph idx="1"/>
          </p:nvPr>
        </p:nvSpPr>
        <p:spPr>
          <a:xfrm>
            <a:off x="628650" y="1631092"/>
            <a:ext cx="7886700" cy="4545871"/>
          </a:xfrm>
        </p:spPr>
        <p:txBody>
          <a:bodyPr>
            <a:noAutofit/>
          </a:bodyPr>
          <a:lstStyle/>
          <a:p>
            <a:r>
              <a:rPr lang="en-US" sz="1600" dirty="0"/>
              <a:t>Both are variable reduction techniques:</a:t>
            </a:r>
          </a:p>
          <a:p>
            <a:pPr lvl="1"/>
            <a:r>
              <a:rPr lang="en-US" sz="1400" dirty="0"/>
              <a:t>Explain lots of observed variables in terms of a few hidden variables</a:t>
            </a:r>
          </a:p>
          <a:p>
            <a:r>
              <a:rPr lang="en-US" sz="1600" dirty="0"/>
              <a:t>But they solve different optimization problems</a:t>
            </a:r>
          </a:p>
          <a:p>
            <a:r>
              <a:rPr lang="en-US" sz="1600" dirty="0"/>
              <a:t>PCA</a:t>
            </a:r>
          </a:p>
          <a:p>
            <a:pPr lvl="1"/>
            <a:r>
              <a:rPr lang="en-US" sz="1400" dirty="0"/>
              <a:t>Can reduce data using a small number of principal components that account for most of the variance</a:t>
            </a:r>
          </a:p>
          <a:p>
            <a:pPr lvl="1"/>
            <a:r>
              <a:rPr lang="en-US" sz="1400" dirty="0"/>
              <a:t>Typically used when variables are highly correlated</a:t>
            </a:r>
          </a:p>
          <a:p>
            <a:pPr lvl="1"/>
            <a:r>
              <a:rPr lang="en-US" sz="1400" dirty="0"/>
              <a:t>Good as a fast, initial look at likely number of factors</a:t>
            </a:r>
          </a:p>
          <a:p>
            <a:pPr lvl="1"/>
            <a:r>
              <a:rPr lang="en-US" sz="1400" dirty="0"/>
              <a:t>Sensitive to scaling</a:t>
            </a:r>
          </a:p>
          <a:p>
            <a:pPr lvl="1"/>
            <a:r>
              <a:rPr lang="en-US" sz="1400" dirty="0"/>
              <a:t>Solution is usually a means to an end, e.g. compress the data</a:t>
            </a:r>
          </a:p>
          <a:p>
            <a:r>
              <a:rPr lang="en-US" sz="1600" dirty="0"/>
              <a:t>EFA</a:t>
            </a:r>
          </a:p>
          <a:p>
            <a:pPr lvl="1"/>
            <a:r>
              <a:rPr lang="en-US" sz="1400" dirty="0"/>
              <a:t>More general and flexible than PCA in finding interesting structure</a:t>
            </a:r>
          </a:p>
          <a:p>
            <a:pPr lvl="1"/>
            <a:r>
              <a:rPr lang="en-US" sz="1400" dirty="0"/>
              <a:t>Identifies the number and nature of likely latent variables (factors)</a:t>
            </a:r>
          </a:p>
          <a:p>
            <a:pPr lvl="1"/>
            <a:r>
              <a:rPr lang="en-US" sz="1400" dirty="0"/>
              <a:t>Factors may be correlated or have specific structure</a:t>
            </a:r>
          </a:p>
          <a:p>
            <a:pPr lvl="1"/>
            <a:r>
              <a:rPr lang="en-US" sz="1400" dirty="0"/>
              <a:t>Not sensitive to scaling (if maximum likelihood method)</a:t>
            </a:r>
          </a:p>
          <a:p>
            <a:pPr lvl="1"/>
            <a:r>
              <a:rPr lang="en-US" sz="1400" dirty="0"/>
              <a:t>Solution is of interest in itself</a:t>
            </a:r>
          </a:p>
          <a:p>
            <a:r>
              <a:rPr lang="en-US" sz="1600" dirty="0"/>
              <a:t>Considering </a:t>
            </a:r>
            <a:r>
              <a:rPr lang="en-US" sz="1600" i="1" dirty="0"/>
              <a:t>k</a:t>
            </a:r>
            <a:r>
              <a:rPr lang="en-US" sz="1600" dirty="0"/>
              <a:t>+1 components does not change first </a:t>
            </a:r>
            <a:r>
              <a:rPr lang="en-US" sz="1600" i="1" dirty="0"/>
              <a:t>k</a:t>
            </a:r>
            <a:r>
              <a:rPr lang="en-US" sz="1600" dirty="0"/>
              <a:t> PCA.. But it may change solution to EFA factors.</a:t>
            </a:r>
          </a:p>
          <a:p>
            <a:pPr lvl="1"/>
            <a:endParaRPr lang="en-US" sz="1400" dirty="0"/>
          </a:p>
          <a:p>
            <a:pPr marL="0" indent="0">
              <a:buNone/>
            </a:pPr>
            <a:endParaRPr lang="en-US" sz="1600" dirty="0"/>
          </a:p>
        </p:txBody>
      </p:sp>
    </p:spTree>
    <p:extLst>
      <p:ext uri="{BB962C8B-B14F-4D97-AF65-F5344CB8AC3E}">
        <p14:creationId xmlns:p14="http://schemas.microsoft.com/office/powerpoint/2010/main" val="12231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We might be able to describe an athlete's abilities in terms of a smaller number of </a:t>
            </a:r>
            <a:r>
              <a:rPr lang="en-US" sz="2800" u="sng" dirty="0"/>
              <a:t>factors</a:t>
            </a:r>
            <a:r>
              <a:rPr lang="en-US" sz="2800" dirty="0"/>
              <a:t> that strongly influence their scores in all events.</a:t>
            </a:r>
            <a:endParaRPr lang="en-US" sz="2800" u="sng" dirty="0"/>
          </a:p>
        </p:txBody>
      </p:sp>
      <p:sp>
        <p:nvSpPr>
          <p:cNvPr id="4" name="Oval 3"/>
          <p:cNvSpPr/>
          <p:nvPr/>
        </p:nvSpPr>
        <p:spPr>
          <a:xfrm>
            <a:off x="628650" y="4748646"/>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100m</a:t>
            </a:r>
          </a:p>
          <a:p>
            <a:pPr algn="ctr"/>
            <a:r>
              <a:rPr lang="en-US" sz="1400" dirty="0"/>
              <a:t>sprint</a:t>
            </a:r>
          </a:p>
        </p:txBody>
      </p:sp>
      <p:sp>
        <p:nvSpPr>
          <p:cNvPr id="5" name="Oval 4"/>
          <p:cNvSpPr/>
          <p:nvPr/>
        </p:nvSpPr>
        <p:spPr>
          <a:xfrm>
            <a:off x="1747405" y="4748636"/>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200m</a:t>
            </a:r>
          </a:p>
          <a:p>
            <a:pPr algn="ctr"/>
            <a:r>
              <a:rPr lang="en-US" sz="1400" dirty="0"/>
              <a:t>run</a:t>
            </a:r>
          </a:p>
        </p:txBody>
      </p:sp>
      <p:sp>
        <p:nvSpPr>
          <p:cNvPr id="6" name="Oval 5"/>
          <p:cNvSpPr/>
          <p:nvPr/>
        </p:nvSpPr>
        <p:spPr>
          <a:xfrm>
            <a:off x="5107132" y="4748635"/>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jump</a:t>
            </a:r>
          </a:p>
        </p:txBody>
      </p:sp>
      <p:sp>
        <p:nvSpPr>
          <p:cNvPr id="7" name="Oval 6"/>
          <p:cNvSpPr/>
          <p:nvPr/>
        </p:nvSpPr>
        <p:spPr>
          <a:xfrm>
            <a:off x="2867891" y="4748636"/>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110m hurdles</a:t>
            </a:r>
          </a:p>
        </p:txBody>
      </p:sp>
      <p:sp>
        <p:nvSpPr>
          <p:cNvPr id="8" name="Oval 7"/>
          <p:cNvSpPr/>
          <p:nvPr/>
        </p:nvSpPr>
        <p:spPr>
          <a:xfrm>
            <a:off x="3980581" y="4748633"/>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Long jump</a:t>
            </a:r>
          </a:p>
        </p:txBody>
      </p:sp>
      <p:sp>
        <p:nvSpPr>
          <p:cNvPr id="9" name="Oval 8"/>
          <p:cNvSpPr/>
          <p:nvPr/>
        </p:nvSpPr>
        <p:spPr>
          <a:xfrm>
            <a:off x="6225887" y="4748634"/>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Javelin</a:t>
            </a:r>
          </a:p>
        </p:txBody>
      </p:sp>
      <p:sp>
        <p:nvSpPr>
          <p:cNvPr id="10" name="Oval 9"/>
          <p:cNvSpPr/>
          <p:nvPr/>
        </p:nvSpPr>
        <p:spPr>
          <a:xfrm>
            <a:off x="7344642" y="4748633"/>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shotput</a:t>
            </a:r>
            <a:endParaRPr lang="en-US" sz="1200" dirty="0"/>
          </a:p>
        </p:txBody>
      </p:sp>
      <p:sp>
        <p:nvSpPr>
          <p:cNvPr id="11" name="Oval 10"/>
          <p:cNvSpPr/>
          <p:nvPr/>
        </p:nvSpPr>
        <p:spPr>
          <a:xfrm>
            <a:off x="4078432" y="1825625"/>
            <a:ext cx="1028700" cy="97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Athlete</a:t>
            </a:r>
          </a:p>
        </p:txBody>
      </p:sp>
      <p:sp>
        <p:nvSpPr>
          <p:cNvPr id="36" name="TextBox 35"/>
          <p:cNvSpPr txBox="1"/>
          <p:nvPr/>
        </p:nvSpPr>
        <p:spPr>
          <a:xfrm>
            <a:off x="3290455" y="6016336"/>
            <a:ext cx="2723759" cy="369332"/>
          </a:xfrm>
          <a:prstGeom prst="rect">
            <a:avLst/>
          </a:prstGeom>
          <a:noFill/>
        </p:spPr>
        <p:txBody>
          <a:bodyPr wrap="none" rtlCol="0">
            <a:spAutoFit/>
          </a:bodyPr>
          <a:lstStyle/>
          <a:p>
            <a:r>
              <a:rPr lang="en-US" dirty="0"/>
              <a:t>Each event score = variable</a:t>
            </a:r>
          </a:p>
        </p:txBody>
      </p:sp>
      <p:sp>
        <p:nvSpPr>
          <p:cNvPr id="20" name="Oval 19"/>
          <p:cNvSpPr/>
          <p:nvPr/>
        </p:nvSpPr>
        <p:spPr>
          <a:xfrm>
            <a:off x="2623320" y="3216049"/>
            <a:ext cx="1028700" cy="97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Runningability</a:t>
            </a:r>
            <a:endParaRPr lang="en-US" sz="1200" dirty="0">
              <a:solidFill>
                <a:schemeClr val="tx1"/>
              </a:solidFill>
            </a:endParaRPr>
          </a:p>
        </p:txBody>
      </p:sp>
      <p:sp>
        <p:nvSpPr>
          <p:cNvPr id="21" name="Oval 20"/>
          <p:cNvSpPr/>
          <p:nvPr/>
        </p:nvSpPr>
        <p:spPr>
          <a:xfrm>
            <a:off x="4061592" y="3216048"/>
            <a:ext cx="1028700" cy="97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Jumping ability</a:t>
            </a:r>
          </a:p>
        </p:txBody>
      </p:sp>
      <p:sp>
        <p:nvSpPr>
          <p:cNvPr id="23" name="Oval 22"/>
          <p:cNvSpPr/>
          <p:nvPr/>
        </p:nvSpPr>
        <p:spPr>
          <a:xfrm>
            <a:off x="5499864" y="3216047"/>
            <a:ext cx="1028700" cy="97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Throwing ability</a:t>
            </a:r>
          </a:p>
        </p:txBody>
      </p:sp>
      <p:sp>
        <p:nvSpPr>
          <p:cNvPr id="12" name="Right Arrow 11"/>
          <p:cNvSpPr/>
          <p:nvPr/>
        </p:nvSpPr>
        <p:spPr>
          <a:xfrm>
            <a:off x="685800" y="2875802"/>
            <a:ext cx="1756738" cy="1592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Factors are </a:t>
            </a:r>
            <a:r>
              <a:rPr lang="en-US" sz="1100" b="1" u="sng" dirty="0"/>
              <a:t>hidden variables</a:t>
            </a:r>
            <a:r>
              <a:rPr lang="en-US" sz="1100" b="1" dirty="0"/>
              <a:t> we don't observe directly but influence observed outcomes</a:t>
            </a:r>
          </a:p>
        </p:txBody>
      </p:sp>
      <p:cxnSp>
        <p:nvCxnSpPr>
          <p:cNvPr id="24" name="Straight Arrow Connector 23"/>
          <p:cNvCxnSpPr>
            <a:stCxn id="20" idx="4"/>
          </p:cNvCxnSpPr>
          <p:nvPr/>
        </p:nvCxnSpPr>
        <p:spPr>
          <a:xfrm flipH="1">
            <a:off x="1143000" y="4192794"/>
            <a:ext cx="1994670" cy="555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4"/>
            <a:endCxn id="5" idx="0"/>
          </p:cNvCxnSpPr>
          <p:nvPr/>
        </p:nvCxnSpPr>
        <p:spPr>
          <a:xfrm flipH="1">
            <a:off x="2261755" y="4192794"/>
            <a:ext cx="875915" cy="555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137670" y="4192792"/>
            <a:ext cx="249766" cy="55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6" idx="0"/>
          </p:cNvCxnSpPr>
          <p:nvPr/>
        </p:nvCxnSpPr>
        <p:spPr>
          <a:xfrm>
            <a:off x="4884398" y="4070072"/>
            <a:ext cx="737084" cy="678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8" idx="0"/>
          </p:cNvCxnSpPr>
          <p:nvPr/>
        </p:nvCxnSpPr>
        <p:spPr>
          <a:xfrm flipH="1">
            <a:off x="4494931" y="4174424"/>
            <a:ext cx="31986" cy="574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1" idx="3"/>
          </p:cNvCxnSpPr>
          <p:nvPr/>
        </p:nvCxnSpPr>
        <p:spPr>
          <a:xfrm flipH="1">
            <a:off x="3455027" y="4049752"/>
            <a:ext cx="757215" cy="69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8" idx="0"/>
          </p:cNvCxnSpPr>
          <p:nvPr/>
        </p:nvCxnSpPr>
        <p:spPr>
          <a:xfrm>
            <a:off x="3152958" y="4198332"/>
            <a:ext cx="1341973" cy="55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4"/>
            <a:endCxn id="10" idx="0"/>
          </p:cNvCxnSpPr>
          <p:nvPr/>
        </p:nvCxnSpPr>
        <p:spPr>
          <a:xfrm>
            <a:off x="6014214" y="4192792"/>
            <a:ext cx="1844778" cy="55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9" idx="0"/>
          </p:cNvCxnSpPr>
          <p:nvPr/>
        </p:nvCxnSpPr>
        <p:spPr>
          <a:xfrm>
            <a:off x="6029502" y="4192792"/>
            <a:ext cx="710735" cy="555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5613686" y="4192790"/>
            <a:ext cx="410193" cy="551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593645" y="2815405"/>
            <a:ext cx="1403729" cy="39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flipH="1">
            <a:off x="4575942" y="2811555"/>
            <a:ext cx="16840" cy="404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3137670" y="2811555"/>
            <a:ext cx="1446692" cy="395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622457" y="3206861"/>
            <a:ext cx="1028700" cy="97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2" name="Oval 61"/>
          <p:cNvSpPr/>
          <p:nvPr/>
        </p:nvSpPr>
        <p:spPr>
          <a:xfrm>
            <a:off x="4060729" y="3207796"/>
            <a:ext cx="1028700" cy="97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3" name="Oval 62"/>
          <p:cNvSpPr/>
          <p:nvPr/>
        </p:nvSpPr>
        <p:spPr>
          <a:xfrm>
            <a:off x="5499569" y="3216045"/>
            <a:ext cx="1028700" cy="97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64" name="TextBox 63"/>
          <p:cNvSpPr txBox="1"/>
          <p:nvPr/>
        </p:nvSpPr>
        <p:spPr>
          <a:xfrm>
            <a:off x="627402" y="1901627"/>
            <a:ext cx="3174652" cy="646331"/>
          </a:xfrm>
          <a:prstGeom prst="rect">
            <a:avLst/>
          </a:prstGeom>
          <a:noFill/>
        </p:spPr>
        <p:txBody>
          <a:bodyPr wrap="none" rtlCol="0">
            <a:spAutoFit/>
          </a:bodyPr>
          <a:lstStyle/>
          <a:p>
            <a:pPr algn="ctr"/>
            <a:r>
              <a:rPr lang="en-US" dirty="0"/>
              <a:t>What are three possible factors </a:t>
            </a:r>
          </a:p>
          <a:p>
            <a:pPr algn="ctr"/>
            <a:r>
              <a:rPr lang="en-US" dirty="0"/>
              <a:t>you could hypothesize?</a:t>
            </a:r>
          </a:p>
        </p:txBody>
      </p:sp>
    </p:spTree>
    <p:extLst>
      <p:ext uri="{BB962C8B-B14F-4D97-AF65-F5344CB8AC3E}">
        <p14:creationId xmlns:p14="http://schemas.microsoft.com/office/powerpoint/2010/main" val="35721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1"/>
                                        </p:tgtEl>
                                      </p:cBhvr>
                                    </p:animEffect>
                                    <p:set>
                                      <p:cBhvr>
                                        <p:cTn id="11" dur="1" fill="hold">
                                          <p:stCondLst>
                                            <p:cond delay="499"/>
                                          </p:stCondLst>
                                        </p:cTn>
                                        <p:tgtEl>
                                          <p:spTgt spid="61"/>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62"/>
                                        </p:tgtEl>
                                      </p:cBhvr>
                                    </p:animEffect>
                                    <p:set>
                                      <p:cBhvr>
                                        <p:cTn id="14" dur="1" fill="hold">
                                          <p:stCondLst>
                                            <p:cond delay="499"/>
                                          </p:stCondLst>
                                        </p:cTn>
                                        <p:tgtEl>
                                          <p:spTgt spid="62"/>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63"/>
                                        </p:tgtEl>
                                      </p:cBhvr>
                                    </p:animEffect>
                                    <p:set>
                                      <p:cBhvr>
                                        <p:cTn id="17" dur="1" fill="hold">
                                          <p:stCondLst>
                                            <p:cond delay="499"/>
                                          </p:stCondLst>
                                        </p:cTn>
                                        <p:tgtEl>
                                          <p:spTgt spid="6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1" grpId="0" animBg="1"/>
      <p:bldP spid="62" grpId="0" animBg="1"/>
      <p:bldP spid="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Factors and factor loadings</a:t>
            </a:r>
          </a:p>
        </p:txBody>
      </p:sp>
      <p:sp>
        <p:nvSpPr>
          <p:cNvPr id="3" name="Content Placeholder 2"/>
          <p:cNvSpPr>
            <a:spLocks noGrp="1"/>
          </p:cNvSpPr>
          <p:nvPr>
            <p:ph idx="1"/>
          </p:nvPr>
        </p:nvSpPr>
        <p:spPr>
          <a:xfrm>
            <a:off x="628650" y="1825625"/>
            <a:ext cx="7988128" cy="4351338"/>
          </a:xfrm>
        </p:spPr>
        <p:txBody>
          <a:bodyPr>
            <a:normAutofit fontScale="92500" lnSpcReduction="20000"/>
          </a:bodyPr>
          <a:lstStyle/>
          <a:p>
            <a:r>
              <a:rPr lang="en-US" dirty="0"/>
              <a:t>Factor variables: </a:t>
            </a:r>
          </a:p>
          <a:p>
            <a:pPr marL="457200" lvl="1" indent="0">
              <a:buNone/>
            </a:pPr>
            <a:r>
              <a:rPr lang="en-US" dirty="0"/>
              <a:t>F</a:t>
            </a:r>
            <a:r>
              <a:rPr lang="en-US" baseline="-25000" dirty="0"/>
              <a:t>RUN       </a:t>
            </a:r>
            <a:r>
              <a:rPr lang="en-US" dirty="0"/>
              <a:t>:  Running ability (-1 to 1)</a:t>
            </a:r>
          </a:p>
          <a:p>
            <a:pPr marL="457200" lvl="1" indent="0">
              <a:buNone/>
            </a:pPr>
            <a:r>
              <a:rPr lang="en-US" dirty="0"/>
              <a:t>F</a:t>
            </a:r>
            <a:r>
              <a:rPr lang="en-US" baseline="-25000" dirty="0"/>
              <a:t>JUMP     </a:t>
            </a:r>
            <a:r>
              <a:rPr lang="en-US" dirty="0"/>
              <a:t>:  Jumping ability  (-1 to 1)</a:t>
            </a:r>
          </a:p>
          <a:p>
            <a:pPr marL="457200" lvl="1" indent="0">
              <a:buNone/>
            </a:pPr>
            <a:r>
              <a:rPr lang="en-US" dirty="0"/>
              <a:t>F</a:t>
            </a:r>
            <a:r>
              <a:rPr lang="en-US" baseline="-25000" dirty="0"/>
              <a:t>THROW </a:t>
            </a:r>
            <a:r>
              <a:rPr lang="en-US" dirty="0"/>
              <a:t>:  Throwing ability (-1 to 1)</a:t>
            </a:r>
          </a:p>
          <a:p>
            <a:r>
              <a:rPr lang="en-US" dirty="0"/>
              <a:t>Goal: Rewrite our data in terms of the factor variables</a:t>
            </a:r>
          </a:p>
          <a:p>
            <a:r>
              <a:rPr lang="en-US" dirty="0"/>
              <a:t>The factor loadings are the weights that relate the observed variables to the factor variables in a linear model</a:t>
            </a:r>
          </a:p>
          <a:p>
            <a:pPr marL="0" indent="0">
              <a:buNone/>
            </a:pPr>
            <a:r>
              <a:rPr lang="en-US" sz="2000" dirty="0"/>
              <a:t>      </a:t>
            </a:r>
            <a:r>
              <a:rPr lang="en-US" sz="2400" dirty="0"/>
              <a:t>Score(A</a:t>
            </a:r>
            <a:r>
              <a:rPr lang="en-US" sz="2400" baseline="-25000" dirty="0"/>
              <a:t>E</a:t>
            </a:r>
            <a:r>
              <a:rPr lang="en-US" sz="2400" dirty="0"/>
              <a:t>) = </a:t>
            </a:r>
            <a:r>
              <a:rPr lang="en-US" sz="2400" dirty="0" err="1"/>
              <a:t>w</a:t>
            </a:r>
            <a:r>
              <a:rPr lang="en-US" sz="2400" baseline="-25000" dirty="0" err="1"/>
              <a:t>RUN</a:t>
            </a:r>
            <a:r>
              <a:rPr lang="en-US" sz="2400" dirty="0" err="1"/>
              <a:t>F</a:t>
            </a:r>
            <a:r>
              <a:rPr lang="en-US" sz="2400" baseline="-25000" dirty="0" err="1"/>
              <a:t>RUN</a:t>
            </a:r>
            <a:r>
              <a:rPr lang="en-US" sz="2400" dirty="0"/>
              <a:t>(A</a:t>
            </a:r>
            <a:r>
              <a:rPr lang="en-US" sz="2400" baseline="-25000" dirty="0"/>
              <a:t>E</a:t>
            </a:r>
            <a:r>
              <a:rPr lang="en-US" sz="2400" dirty="0"/>
              <a:t>)+ </a:t>
            </a:r>
            <a:r>
              <a:rPr lang="en-US" sz="2400" dirty="0" err="1"/>
              <a:t>w</a:t>
            </a:r>
            <a:r>
              <a:rPr lang="en-US" sz="2400" baseline="-25000" dirty="0" err="1"/>
              <a:t>JUMP</a:t>
            </a:r>
            <a:r>
              <a:rPr lang="en-US" sz="2400" dirty="0" err="1"/>
              <a:t>F</a:t>
            </a:r>
            <a:r>
              <a:rPr lang="en-US" sz="2400" baseline="-25000" dirty="0" err="1"/>
              <a:t>JUMP</a:t>
            </a:r>
            <a:r>
              <a:rPr lang="en-US" sz="2400" dirty="0"/>
              <a:t>(A</a:t>
            </a:r>
            <a:r>
              <a:rPr lang="en-US" sz="2400" baseline="-25000" dirty="0"/>
              <a:t>E</a:t>
            </a:r>
            <a:r>
              <a:rPr lang="en-US" sz="2400" dirty="0"/>
              <a:t>)+ </a:t>
            </a:r>
            <a:r>
              <a:rPr lang="en-US" sz="2400" dirty="0" err="1"/>
              <a:t>w</a:t>
            </a:r>
            <a:r>
              <a:rPr lang="en-US" sz="2400" baseline="-25000" dirty="0" err="1"/>
              <a:t>THROW</a:t>
            </a:r>
            <a:r>
              <a:rPr lang="en-US" sz="2400" dirty="0" err="1"/>
              <a:t>F</a:t>
            </a:r>
            <a:r>
              <a:rPr lang="en-US" sz="2400" baseline="-25000" dirty="0" err="1"/>
              <a:t>THROW</a:t>
            </a:r>
            <a:r>
              <a:rPr lang="en-US" sz="2400" dirty="0"/>
              <a:t>(A</a:t>
            </a:r>
            <a:r>
              <a:rPr lang="en-US" sz="2400" baseline="-25000" dirty="0"/>
              <a:t>E</a:t>
            </a:r>
            <a:r>
              <a:rPr lang="en-US" sz="2400" dirty="0"/>
              <a:t>)</a:t>
            </a:r>
          </a:p>
        </p:txBody>
      </p:sp>
      <p:pic>
        <p:nvPicPr>
          <p:cNvPr id="34" name="Picture 33"/>
          <p:cNvPicPr>
            <a:picLocks noChangeAspect="1"/>
          </p:cNvPicPr>
          <p:nvPr/>
        </p:nvPicPr>
        <p:blipFill>
          <a:blip r:embed="rId2"/>
          <a:stretch>
            <a:fillRect/>
          </a:stretch>
        </p:blipFill>
        <p:spPr>
          <a:xfrm>
            <a:off x="5919342" y="1949308"/>
            <a:ext cx="2453278" cy="1237238"/>
          </a:xfrm>
          <a:prstGeom prst="rect">
            <a:avLst/>
          </a:prstGeom>
        </p:spPr>
      </p:pic>
    </p:spTree>
    <p:extLst>
      <p:ext uri="{BB962C8B-B14F-4D97-AF65-F5344CB8AC3E}">
        <p14:creationId xmlns:p14="http://schemas.microsoft.com/office/powerpoint/2010/main" val="148851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Principal Components Analysis (PCA): Why is it used?</a:t>
            </a:r>
          </a:p>
        </p:txBody>
      </p:sp>
      <p:sp>
        <p:nvSpPr>
          <p:cNvPr id="3" name="Content Placeholder 2"/>
          <p:cNvSpPr>
            <a:spLocks noGrp="1"/>
          </p:cNvSpPr>
          <p:nvPr>
            <p:ph idx="1"/>
          </p:nvPr>
        </p:nvSpPr>
        <p:spPr/>
        <p:txBody>
          <a:bodyPr/>
          <a:lstStyle/>
          <a:p>
            <a:r>
              <a:rPr lang="en-US" dirty="0"/>
              <a:t>Identify combinations of variables that explain most of the variation in the data</a:t>
            </a:r>
          </a:p>
          <a:p>
            <a:r>
              <a:rPr lang="en-US" dirty="0"/>
              <a:t>Compress high-dimensional datasets to a few dimensions</a:t>
            </a:r>
          </a:p>
          <a:p>
            <a:r>
              <a:rPr lang="en-US" dirty="0"/>
              <a:t>Filter noise from data (as a result of the approximation)</a:t>
            </a:r>
          </a:p>
        </p:txBody>
      </p:sp>
    </p:spTree>
    <p:extLst>
      <p:ext uri="{BB962C8B-B14F-4D97-AF65-F5344CB8AC3E}">
        <p14:creationId xmlns:p14="http://schemas.microsoft.com/office/powerpoint/2010/main" val="228326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249362"/>
          </a:xfrm>
        </p:spPr>
        <p:txBody>
          <a:bodyPr>
            <a:noAutofit/>
          </a:bodyPr>
          <a:lstStyle/>
          <a:p>
            <a:r>
              <a:rPr lang="en-US" sz="2400" dirty="0"/>
              <a:t>Towards Principal Component Analysis (PCA):</a:t>
            </a:r>
            <a:br>
              <a:rPr lang="en-US" sz="2400" dirty="0"/>
            </a:br>
            <a:r>
              <a:rPr lang="en-US" sz="2400" dirty="0"/>
              <a:t>Here's a hypothetical 2-dimensional distribution of two variables</a:t>
            </a:r>
          </a:p>
        </p:txBody>
      </p:sp>
      <p:sp>
        <p:nvSpPr>
          <p:cNvPr id="3" name="Content Placeholder 2"/>
          <p:cNvSpPr>
            <a:spLocks noGrp="1"/>
          </p:cNvSpPr>
          <p:nvPr>
            <p:ph idx="1"/>
          </p:nvPr>
        </p:nvSpPr>
        <p:spPr>
          <a:xfrm>
            <a:off x="577516" y="1825625"/>
            <a:ext cx="4572000" cy="4351338"/>
          </a:xfrm>
        </p:spPr>
        <p:txBody>
          <a:bodyPr>
            <a:normAutofit/>
          </a:bodyPr>
          <a:lstStyle/>
          <a:p>
            <a:pPr marL="0" indent="0">
              <a:buNone/>
            </a:pPr>
            <a:r>
              <a:rPr lang="en-US" sz="1400" dirty="0">
                <a:latin typeface="Courier New" panose="02070309020205020404" pitchFamily="49" charset="0"/>
                <a:cs typeface="Courier New" panose="02070309020205020404" pitchFamily="49" charset="0"/>
              </a:rPr>
              <a:t>library(MASS)</a:t>
            </a:r>
          </a:p>
          <a:p>
            <a:pPr marL="0" indent="0">
              <a:buNone/>
            </a:pPr>
            <a:r>
              <a:rPr lang="en-US" sz="1400" dirty="0">
                <a:latin typeface="Courier New" panose="02070309020205020404" pitchFamily="49" charset="0"/>
                <a:cs typeface="Courier New" panose="02070309020205020404" pitchFamily="49" charset="0"/>
              </a:rPr>
              <a:t>library(ggplot2)</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Sigma &lt;- matrix(c(1.1,1,1,1),2,2)</a:t>
            </a:r>
          </a:p>
          <a:p>
            <a:pPr marL="0" indent="0">
              <a:buNone/>
            </a:pPr>
            <a:r>
              <a:rPr lang="en-US" sz="1400" dirty="0">
                <a:latin typeface="Courier New" panose="02070309020205020404" pitchFamily="49" charset="0"/>
                <a:cs typeface="Courier New" panose="02070309020205020404" pitchFamily="49" charset="0"/>
              </a:rPr>
              <a:t># simulate from a Multivariate Normal </a:t>
            </a:r>
          </a:p>
          <a:p>
            <a:pPr marL="0" indent="0">
              <a:buNone/>
            </a:pPr>
            <a:r>
              <a:rPr lang="en-US" sz="1400" dirty="0">
                <a:latin typeface="Courier New" panose="02070309020205020404" pitchFamily="49" charset="0"/>
                <a:cs typeface="Courier New" panose="02070309020205020404" pitchFamily="49" charset="0"/>
              </a:rPr>
              <a:t># Distribution</a:t>
            </a:r>
          </a:p>
          <a:p>
            <a:pPr marL="0" indent="0">
              <a:buNone/>
            </a:pPr>
            <a:r>
              <a:rPr lang="en-US" sz="1400" dirty="0">
                <a:latin typeface="Courier New" panose="02070309020205020404" pitchFamily="49" charset="0"/>
                <a:cs typeface="Courier New" panose="02070309020205020404" pitchFamily="49" charset="0"/>
              </a:rPr>
              <a:t>toy = </a:t>
            </a:r>
            <a:r>
              <a:rPr lang="en-US" sz="1400" dirty="0" err="1">
                <a:latin typeface="Courier New" panose="02070309020205020404" pitchFamily="49" charset="0"/>
                <a:cs typeface="Courier New" panose="02070309020205020404" pitchFamily="49" charset="0"/>
              </a:rPr>
              <a:t>mvrnorm</a:t>
            </a:r>
            <a:r>
              <a:rPr lang="en-US" sz="1400" dirty="0">
                <a:latin typeface="Courier New" panose="02070309020205020404" pitchFamily="49" charset="0"/>
                <a:cs typeface="Courier New" panose="02070309020205020404" pitchFamily="49" charset="0"/>
              </a:rPr>
              <a:t>(n=10000, c(0, 0), Sigma)</a:t>
            </a:r>
          </a:p>
          <a:p>
            <a:pPr marL="0" indent="0">
              <a:buNone/>
            </a:pPr>
            <a:r>
              <a:rPr lang="en-US" sz="1400" dirty="0" err="1">
                <a:latin typeface="Courier New" panose="02070309020205020404" pitchFamily="49" charset="0"/>
                <a:cs typeface="Courier New" panose="02070309020205020404" pitchFamily="49" charset="0"/>
              </a:rPr>
              <a:t>toy.df</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as.data.frame</a:t>
            </a:r>
            <a:r>
              <a:rPr lang="en-US" sz="1400" dirty="0">
                <a:latin typeface="Courier New" panose="02070309020205020404" pitchFamily="49" charset="0"/>
                <a:cs typeface="Courier New" panose="02070309020205020404" pitchFamily="49" charset="0"/>
              </a:rPr>
              <a:t>(toy)</a:t>
            </a:r>
          </a:p>
          <a:p>
            <a:pPr marL="0" indent="0">
              <a:buNone/>
            </a:pPr>
            <a:r>
              <a:rPr lang="en-US" sz="1400" dirty="0" err="1">
                <a:latin typeface="Courier New" panose="02070309020205020404" pitchFamily="49" charset="0"/>
                <a:cs typeface="Courier New" panose="02070309020205020404" pitchFamily="49" charset="0"/>
              </a:rPr>
              <a:t>colnames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toy.df</a:t>
            </a:r>
            <a:r>
              <a:rPr lang="en-US" sz="1400" dirty="0">
                <a:latin typeface="Courier New" panose="02070309020205020404" pitchFamily="49" charset="0"/>
                <a:cs typeface="Courier New" panose="02070309020205020404" pitchFamily="49" charset="0"/>
              </a:rPr>
              <a:t>) = c('x', 'y')</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qplot</a:t>
            </a:r>
            <a:r>
              <a:rPr lang="en-US" sz="1400" dirty="0">
                <a:latin typeface="Courier New" panose="02070309020205020404" pitchFamily="49" charset="0"/>
                <a:cs typeface="Courier New" panose="02070309020205020404" pitchFamily="49" charset="0"/>
              </a:rPr>
              <a:t>(x, y, data = </a:t>
            </a:r>
            <a:r>
              <a:rPr lang="en-US" sz="1400" dirty="0" err="1">
                <a:latin typeface="Courier New" panose="02070309020205020404" pitchFamily="49" charset="0"/>
                <a:cs typeface="Courier New" panose="02070309020205020404" pitchFamily="49" charset="0"/>
              </a:rPr>
              <a:t>toy.df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colour</a:t>
            </a:r>
            <a:r>
              <a:rPr lang="en-US" sz="1400" dirty="0">
                <a:latin typeface="Courier New" panose="02070309020205020404" pitchFamily="49" charset="0"/>
                <a:cs typeface="Courier New" panose="02070309020205020404" pitchFamily="49" charset="0"/>
              </a:rPr>
              <a:t> = I("red"), size = I(2))</a:t>
            </a:r>
          </a:p>
        </p:txBody>
      </p:sp>
      <p:pic>
        <p:nvPicPr>
          <p:cNvPr id="8" name="Picture 7"/>
          <p:cNvPicPr>
            <a:picLocks noChangeAspect="1"/>
          </p:cNvPicPr>
          <p:nvPr/>
        </p:nvPicPr>
        <p:blipFill>
          <a:blip r:embed="rId3"/>
          <a:stretch>
            <a:fillRect/>
          </a:stretch>
        </p:blipFill>
        <p:spPr>
          <a:xfrm>
            <a:off x="4724400" y="2393080"/>
            <a:ext cx="4209549" cy="3474320"/>
          </a:xfrm>
          <a:prstGeom prst="rect">
            <a:avLst/>
          </a:prstGeom>
        </p:spPr>
      </p:pic>
    </p:spTree>
    <p:extLst>
      <p:ext uri="{BB962C8B-B14F-4D97-AF65-F5344CB8AC3E}">
        <p14:creationId xmlns:p14="http://schemas.microsoft.com/office/powerpoint/2010/main" val="9044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Each point is described with (</a:t>
            </a:r>
            <a:r>
              <a:rPr lang="en-US" sz="2000" dirty="0" err="1"/>
              <a:t>x,y</a:t>
            </a:r>
            <a:r>
              <a:rPr lang="en-US" sz="2000" dirty="0"/>
              <a:t>) coordinates.  Suppose to save space you only had enough memory to store 1 number per point instead of 2.  What number would you store to best approximate a point's position?</a:t>
            </a:r>
          </a:p>
        </p:txBody>
      </p:sp>
      <p:pic>
        <p:nvPicPr>
          <p:cNvPr id="3" name="Picture 2"/>
          <p:cNvPicPr>
            <a:picLocks noChangeAspect="1"/>
          </p:cNvPicPr>
          <p:nvPr/>
        </p:nvPicPr>
        <p:blipFill>
          <a:blip r:embed="rId2"/>
          <a:stretch>
            <a:fillRect/>
          </a:stretch>
        </p:blipFill>
        <p:spPr>
          <a:xfrm>
            <a:off x="1752600" y="1529654"/>
            <a:ext cx="5791200" cy="4779723"/>
          </a:xfrm>
          <a:prstGeom prst="rect">
            <a:avLst/>
          </a:prstGeom>
        </p:spPr>
      </p:pic>
    </p:spTree>
    <p:extLst>
      <p:ext uri="{BB962C8B-B14F-4D97-AF65-F5344CB8AC3E}">
        <p14:creationId xmlns:p14="http://schemas.microsoft.com/office/powerpoint/2010/main" val="4066652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4888</TotalTime>
  <Words>4456</Words>
  <Application>Microsoft Macintosh PowerPoint</Application>
  <PresentationFormat>On-screen Show (4:3)</PresentationFormat>
  <Paragraphs>630</Paragraphs>
  <Slides>44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Courier</vt:lpstr>
      <vt:lpstr>Courier New</vt:lpstr>
      <vt:lpstr>Office Theme</vt:lpstr>
      <vt:lpstr>SI 618 – Week 11</vt:lpstr>
      <vt:lpstr>Dimensionality Reduction Methods</vt:lpstr>
      <vt:lpstr>Consider an athlete competing in a set of events (e.g. heptathlon)</vt:lpstr>
      <vt:lpstr>Given a particular athlete, is their score in one event completely unrelated to their score in other events?</vt:lpstr>
      <vt:lpstr>We might be able to describe an athlete's abilities in terms of a smaller number of factors that strongly influence their scores in all events.</vt:lpstr>
      <vt:lpstr>Factors and factor loadings</vt:lpstr>
      <vt:lpstr>Principal Components Analysis (PCA): Why is it used?</vt:lpstr>
      <vt:lpstr>Towards Principal Component Analysis (PCA): Here's a hypothetical 2-dimensional distribution of two variables</vt:lpstr>
      <vt:lpstr>Each point is described with (x,y) coordinates.  Suppose to save space you only had enough memory to store 1 number per point instead of 2.  What number would you store to best approximate a point's position?</vt:lpstr>
      <vt:lpstr>Basic idea: Collapse the 2-D cloud to 1 dimension, then approximate a point (xi, yi) by its projected position di onto the line.</vt:lpstr>
      <vt:lpstr>But how do we pick the 'best' linear approximation?  This is what PCA does!</vt:lpstr>
      <vt:lpstr>We can repeat this process to improve the approximation. In what direction is the next highest variance in the data? This will give us the second principal component.</vt:lpstr>
      <vt:lpstr>Let's apply PCA to our toy dataset: The R function is prcomp</vt:lpstr>
      <vt:lpstr>Scaling is important for PCA</vt:lpstr>
      <vt:lpstr>Screeplots show how much variance is explained by each principal component</vt:lpstr>
      <vt:lpstr>Visualizing PCA results with biplots</vt:lpstr>
      <vt:lpstr>Biplot: combines data scatterplot with variable plot (vectors)</vt:lpstr>
      <vt:lpstr>              Heptathlon dataset               Scores in 7 events: Seoul 1988 Olympics</vt:lpstr>
      <vt:lpstr>Step 1: Scaling the data</vt:lpstr>
      <vt:lpstr>Step 2: How is performance in one event correlated with other events?</vt:lpstr>
      <vt:lpstr>Scatterplots confirm what we observed in the correlation matrix</vt:lpstr>
      <vt:lpstr>Running PCA </vt:lpstr>
      <vt:lpstr>Summary of PCA results for heptathlon data</vt:lpstr>
      <vt:lpstr>Screeplot of heptathlon PCA components</vt:lpstr>
      <vt:lpstr>Let’s look at the projected data</vt:lpstr>
      <vt:lpstr>Let’s compare the projected data on the first PC to the original total score</vt:lpstr>
      <vt:lpstr>Biplot of heptathlon PCA components</vt:lpstr>
      <vt:lpstr>Could we find a small set of latent athletic abilities (factors) that mostly explain the event scores (variables)?</vt:lpstr>
      <vt:lpstr>Exploratory factor analysis: recall our original goal</vt:lpstr>
      <vt:lpstr>Exploratory factor analysis</vt:lpstr>
      <vt:lpstr>Factors in the hepthalon</vt:lpstr>
      <vt:lpstr>Performing EFA in R using factanal</vt:lpstr>
      <vt:lpstr>EFA: Allowing correlated factors with "promax" rotation method</vt:lpstr>
      <vt:lpstr>EFA: Rotation parameter</vt:lpstr>
      <vt:lpstr>EFA: The number of observed variables limits the number of factors</vt:lpstr>
      <vt:lpstr>EFA on smoking survey dataset</vt:lpstr>
      <vt:lpstr>Results of EFA on smoking survey data.   How well does a 2-factor model fit?</vt:lpstr>
      <vt:lpstr>What about a 1-factor model?</vt:lpstr>
      <vt:lpstr>Biplot for a two-factor EFA analysis of smoking survey responses</vt:lpstr>
      <vt:lpstr>How should we interpret and name the factors?</vt:lpstr>
      <vt:lpstr>When have we found factors with "simple" structure?</vt:lpstr>
      <vt:lpstr>How can we interpret heptathlon factors? </vt:lpstr>
      <vt:lpstr>A two-factor EFA analysis of heptathlon results</vt:lpstr>
      <vt:lpstr>Comparing PCA and EFA</vt:lpstr>
    </vt:vector>
  </TitlesOfParts>
  <Company>University of Michigan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618 – Week 10</dc:title>
  <dc:creator>Budak, Ceren</dc:creator>
  <cp:lastModifiedBy>Microsoft Office User</cp:lastModifiedBy>
  <cp:revision>90</cp:revision>
  <dcterms:created xsi:type="dcterms:W3CDTF">2017-03-18T19:55:55Z</dcterms:created>
  <dcterms:modified xsi:type="dcterms:W3CDTF">2019-11-24T19:27:37Z</dcterms:modified>
</cp:coreProperties>
</file>