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8" r:id="rId4"/>
    <p:sldId id="260" r:id="rId5"/>
    <p:sldId id="281" r:id="rId6"/>
    <p:sldId id="282" r:id="rId7"/>
    <p:sldId id="283" r:id="rId8"/>
    <p:sldId id="285" r:id="rId9"/>
    <p:sldId id="262" r:id="rId10"/>
    <p:sldId id="292" r:id="rId11"/>
    <p:sldId id="264" r:id="rId12"/>
    <p:sldId id="286" r:id="rId13"/>
    <p:sldId id="265" r:id="rId14"/>
    <p:sldId id="291" r:id="rId15"/>
    <p:sldId id="287" r:id="rId16"/>
    <p:sldId id="266" r:id="rId17"/>
    <p:sldId id="293" r:id="rId18"/>
    <p:sldId id="297" r:id="rId19"/>
    <p:sldId id="298" r:id="rId20"/>
    <p:sldId id="267" r:id="rId21"/>
    <p:sldId id="268" r:id="rId22"/>
    <p:sldId id="269" r:id="rId23"/>
    <p:sldId id="270" r:id="rId24"/>
    <p:sldId id="271" r:id="rId25"/>
    <p:sldId id="284" r:id="rId26"/>
    <p:sldId id="272" r:id="rId27"/>
    <p:sldId id="273" r:id="rId28"/>
    <p:sldId id="294" r:id="rId29"/>
    <p:sldId id="274" r:id="rId30"/>
    <p:sldId id="275" r:id="rId31"/>
    <p:sldId id="277" r:id="rId32"/>
    <p:sldId id="288" r:id="rId33"/>
    <p:sldId id="289" r:id="rId34"/>
    <p:sldId id="295" r:id="rId35"/>
    <p:sldId id="278" r:id="rId36"/>
    <p:sldId id="279" r:id="rId37"/>
    <p:sldId id="280" r:id="rId38"/>
    <p:sldId id="2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6119"/>
  </p:normalViewPr>
  <p:slideViewPr>
    <p:cSldViewPr snapToGrid="0" snapToObjects="1">
      <p:cViewPr varScale="1">
        <p:scale>
          <a:sx n="98" d="100"/>
          <a:sy n="98" d="100"/>
        </p:scale>
        <p:origin x="8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BD96A-082D-1344-921A-2D25C16CFDE7}" type="datetimeFigureOut">
              <a:rPr lang="en-US" smtClean="0"/>
              <a:t>12/3/19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A47C24-7816-6348-AFED-E5BCACE52D77}" type="slidenum">
              <a:rPr lang="en-US" smtClean="0"/>
              <a:t>‹#›</a:t>
            </a:fld>
            <a:endParaRPr lang="en-US"/>
          </a:p>
        </p:txBody>
      </p:sp>
    </p:spTree>
    <p:extLst>
      <p:ext uri="{BB962C8B-B14F-4D97-AF65-F5344CB8AC3E}">
        <p14:creationId xmlns:p14="http://schemas.microsoft.com/office/powerpoint/2010/main" val="3134328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assumption may not be true all the time. For example, in Figure 12.2, the normal objects do not share any strong patterns. Instead, they are uniformly distributed. The collective outliers, however, share high similarity in a small area. </a:t>
            </a:r>
            <a:endParaRPr lang="en-US" dirty="0"/>
          </a:p>
          <a:p>
            <a:endParaRPr lang="en-US" dirty="0"/>
          </a:p>
        </p:txBody>
      </p:sp>
      <p:sp>
        <p:nvSpPr>
          <p:cNvPr id="4" name="Slide Number Placeholder 3"/>
          <p:cNvSpPr>
            <a:spLocks noGrp="1"/>
          </p:cNvSpPr>
          <p:nvPr>
            <p:ph type="sldNum" sz="quarter" idx="10"/>
          </p:nvPr>
        </p:nvSpPr>
        <p:spPr/>
        <p:txBody>
          <a:bodyPr/>
          <a:lstStyle/>
          <a:p>
            <a:fld id="{1FA47C24-7816-6348-AFED-E5BCACE52D77}" type="slidenum">
              <a:rPr lang="en-US" smtClean="0"/>
              <a:t>6</a:t>
            </a:fld>
            <a:endParaRPr lang="en-US"/>
          </a:p>
        </p:txBody>
      </p:sp>
    </p:spTree>
    <p:extLst>
      <p:ext uri="{BB962C8B-B14F-4D97-AF65-F5344CB8AC3E}">
        <p14:creationId xmlns:p14="http://schemas.microsoft.com/office/powerpoint/2010/main" val="8707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Such straightforward methods for statistical outlier detection can also be used in visualization. For example, the </a:t>
            </a:r>
            <a:r>
              <a:rPr lang="en-US" sz="1200" i="1" kern="1200" dirty="0">
                <a:solidFill>
                  <a:schemeClr val="tx1"/>
                </a:solidFill>
                <a:effectLst/>
                <a:latin typeface="+mn-lt"/>
                <a:ea typeface="+mn-ea"/>
                <a:cs typeface="+mn-cs"/>
              </a:rPr>
              <a:t>boxplot method </a:t>
            </a:r>
            <a:r>
              <a:rPr lang="en-US" sz="1200" kern="1200" dirty="0">
                <a:solidFill>
                  <a:schemeClr val="tx1"/>
                </a:solidFill>
                <a:effectLst/>
                <a:latin typeface="+mn-lt"/>
                <a:ea typeface="+mn-ea"/>
                <a:cs typeface="+mn-cs"/>
              </a:rPr>
              <a:t>(described in Chapter 2) plots the </a:t>
            </a:r>
            <a:r>
              <a:rPr lang="en-US" sz="1200" kern="1200" dirty="0" err="1">
                <a:solidFill>
                  <a:schemeClr val="tx1"/>
                </a:solidFill>
                <a:effectLst/>
                <a:latin typeface="+mn-lt"/>
                <a:ea typeface="+mn-ea"/>
                <a:cs typeface="+mn-cs"/>
              </a:rPr>
              <a:t>uni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variate</a:t>
            </a:r>
            <a:r>
              <a:rPr lang="en-US" sz="1200" kern="1200" dirty="0">
                <a:solidFill>
                  <a:schemeClr val="tx1"/>
                </a:solidFill>
                <a:effectLst/>
                <a:latin typeface="+mn-lt"/>
                <a:ea typeface="+mn-ea"/>
                <a:cs typeface="+mn-cs"/>
              </a:rPr>
              <a:t> input data using a five-number summary (Figure 12.3): the smallest </a:t>
            </a:r>
            <a:r>
              <a:rPr lang="en-US" sz="1200" kern="1200" dirty="0" err="1">
                <a:solidFill>
                  <a:schemeClr val="tx1"/>
                </a:solidFill>
                <a:effectLst/>
                <a:latin typeface="+mn-lt"/>
                <a:ea typeface="+mn-ea"/>
                <a:cs typeface="+mn-cs"/>
              </a:rPr>
              <a:t>nonoutlier</a:t>
            </a:r>
            <a:r>
              <a:rPr lang="en-US" sz="1200" kern="1200" dirty="0">
                <a:solidFill>
                  <a:schemeClr val="tx1"/>
                </a:solidFill>
                <a:effectLst/>
                <a:latin typeface="+mn-lt"/>
                <a:ea typeface="+mn-ea"/>
                <a:cs typeface="+mn-cs"/>
              </a:rPr>
              <a:t> value (Min), the lower quartile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1), the median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2), the upper quartile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3), and the largest </a:t>
            </a:r>
            <a:r>
              <a:rPr lang="en-US" sz="1200" kern="1200" dirty="0" err="1">
                <a:solidFill>
                  <a:schemeClr val="tx1"/>
                </a:solidFill>
                <a:effectLst/>
                <a:latin typeface="+mn-lt"/>
                <a:ea typeface="+mn-ea"/>
                <a:cs typeface="+mn-cs"/>
              </a:rPr>
              <a:t>nonoutlier</a:t>
            </a:r>
            <a:r>
              <a:rPr lang="en-US" sz="1200" kern="1200" dirty="0">
                <a:solidFill>
                  <a:schemeClr val="tx1"/>
                </a:solidFill>
                <a:effectLst/>
                <a:latin typeface="+mn-lt"/>
                <a:ea typeface="+mn-ea"/>
                <a:cs typeface="+mn-cs"/>
              </a:rPr>
              <a:t> value (Max). The </a:t>
            </a:r>
            <a:r>
              <a:rPr lang="en-US" sz="1200" i="1" kern="1200" dirty="0" err="1">
                <a:solidFill>
                  <a:schemeClr val="tx1"/>
                </a:solidFill>
                <a:effectLst/>
                <a:latin typeface="+mn-lt"/>
                <a:ea typeface="+mn-ea"/>
                <a:cs typeface="+mn-cs"/>
              </a:rPr>
              <a:t>interquantile</a:t>
            </a:r>
            <a:r>
              <a:rPr lang="en-US" sz="1200" i="1" kern="1200" dirty="0">
                <a:solidFill>
                  <a:schemeClr val="tx1"/>
                </a:solidFill>
                <a:effectLst/>
                <a:latin typeface="+mn-lt"/>
                <a:ea typeface="+mn-ea"/>
                <a:cs typeface="+mn-cs"/>
              </a:rPr>
              <a:t> range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IQR</a:t>
            </a:r>
            <a:r>
              <a:rPr lang="en-US" sz="1200" kern="1200" dirty="0">
                <a:solidFill>
                  <a:schemeClr val="tx1"/>
                </a:solidFill>
                <a:effectLst/>
                <a:latin typeface="+mn-lt"/>
                <a:ea typeface="+mn-ea"/>
                <a:cs typeface="+mn-cs"/>
              </a:rPr>
              <a:t>) is defined as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3 −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1. Any object that is more than 1.5 × </a:t>
            </a:r>
            <a:r>
              <a:rPr lang="en-US" sz="1200" i="1" kern="1200" dirty="0">
                <a:solidFill>
                  <a:schemeClr val="tx1"/>
                </a:solidFill>
                <a:effectLst/>
                <a:latin typeface="+mn-lt"/>
                <a:ea typeface="+mn-ea"/>
                <a:cs typeface="+mn-cs"/>
              </a:rPr>
              <a:t>IQR </a:t>
            </a:r>
            <a:r>
              <a:rPr lang="en-US" sz="1200" kern="1200" dirty="0">
                <a:solidFill>
                  <a:schemeClr val="tx1"/>
                </a:solidFill>
                <a:effectLst/>
                <a:latin typeface="+mn-lt"/>
                <a:ea typeface="+mn-ea"/>
                <a:cs typeface="+mn-cs"/>
              </a:rPr>
              <a:t>smaller than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1 or 1.5 × </a:t>
            </a:r>
            <a:r>
              <a:rPr lang="en-US" sz="1200" i="1" kern="1200" dirty="0">
                <a:solidFill>
                  <a:schemeClr val="tx1"/>
                </a:solidFill>
                <a:effectLst/>
                <a:latin typeface="+mn-lt"/>
                <a:ea typeface="+mn-ea"/>
                <a:cs typeface="+mn-cs"/>
              </a:rPr>
              <a:t>IQR </a:t>
            </a:r>
            <a:r>
              <a:rPr lang="en-US" sz="1200" kern="1200" dirty="0">
                <a:solidFill>
                  <a:schemeClr val="tx1"/>
                </a:solidFill>
                <a:effectLst/>
                <a:latin typeface="+mn-lt"/>
                <a:ea typeface="+mn-ea"/>
                <a:cs typeface="+mn-cs"/>
              </a:rPr>
              <a:t>larger than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3 is treated as an outlier because the region between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1 − 1.5 × </a:t>
            </a:r>
            <a:r>
              <a:rPr lang="en-US" sz="1200" i="1" kern="1200" dirty="0">
                <a:solidFill>
                  <a:schemeClr val="tx1"/>
                </a:solidFill>
                <a:effectLst/>
                <a:latin typeface="+mn-lt"/>
                <a:ea typeface="+mn-ea"/>
                <a:cs typeface="+mn-cs"/>
              </a:rPr>
              <a:t>IQR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Q</a:t>
            </a:r>
            <a:r>
              <a:rPr lang="en-US" sz="1200" kern="1200" dirty="0">
                <a:solidFill>
                  <a:schemeClr val="tx1"/>
                </a:solidFill>
                <a:effectLst/>
                <a:latin typeface="+mn-lt"/>
                <a:ea typeface="+mn-ea"/>
                <a:cs typeface="+mn-cs"/>
              </a:rPr>
              <a:t>3 + 1.5 × </a:t>
            </a:r>
            <a:r>
              <a:rPr lang="en-US" sz="1200" i="1" kern="1200" dirty="0">
                <a:solidFill>
                  <a:schemeClr val="tx1"/>
                </a:solidFill>
                <a:effectLst/>
                <a:latin typeface="+mn-lt"/>
                <a:ea typeface="+mn-ea"/>
                <a:cs typeface="+mn-cs"/>
              </a:rPr>
              <a:t>IQR </a:t>
            </a:r>
            <a:r>
              <a:rPr lang="en-US" sz="1200" kern="1200" dirty="0">
                <a:solidFill>
                  <a:schemeClr val="tx1"/>
                </a:solidFill>
                <a:effectLst/>
                <a:latin typeface="+mn-lt"/>
                <a:ea typeface="+mn-ea"/>
                <a:cs typeface="+mn-cs"/>
              </a:rPr>
              <a:t>contains 99.3% of the objects. The rationale is similar to using 3σ as the threshold for normal distribution. </a:t>
            </a:r>
            <a:endParaRPr lang="en-US" dirty="0"/>
          </a:p>
        </p:txBody>
      </p:sp>
      <p:sp>
        <p:nvSpPr>
          <p:cNvPr id="4" name="Slide Number Placeholder 3"/>
          <p:cNvSpPr>
            <a:spLocks noGrp="1"/>
          </p:cNvSpPr>
          <p:nvPr>
            <p:ph type="sldNum" sz="quarter" idx="10"/>
          </p:nvPr>
        </p:nvSpPr>
        <p:spPr/>
        <p:txBody>
          <a:bodyPr/>
          <a:lstStyle/>
          <a:p>
            <a:fld id="{1FA47C24-7816-6348-AFED-E5BCACE52D77}" type="slidenum">
              <a:rPr lang="en-US" smtClean="0"/>
              <a:t>9</a:t>
            </a:fld>
            <a:endParaRPr lang="en-US"/>
          </a:p>
        </p:txBody>
      </p:sp>
    </p:spTree>
    <p:extLst>
      <p:ext uri="{BB962C8B-B14F-4D97-AF65-F5344CB8AC3E}">
        <p14:creationId xmlns:p14="http://schemas.microsoft.com/office/powerpoint/2010/main" val="315849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with tα/(2N),N−2 denoting the critical value of the t distribution with (N-2) degrees of freedom and a significance level of α/(2N).</a:t>
            </a:r>
          </a:p>
          <a:p>
            <a:r>
              <a:rPr lang="en-US" sz="1200" kern="1200" dirty="0">
                <a:solidFill>
                  <a:schemeClr val="tx1"/>
                </a:solidFill>
                <a:latin typeface="+mn-lt"/>
                <a:ea typeface="+mn-ea"/>
                <a:cs typeface="+mn-cs"/>
              </a:rPr>
              <a:t>For one-sided tests, we use a significance level of level of α/N.</a:t>
            </a:r>
            <a:endParaRPr lang="en-US" dirty="0"/>
          </a:p>
        </p:txBody>
      </p:sp>
      <p:sp>
        <p:nvSpPr>
          <p:cNvPr id="4" name="Slide Number Placeholder 3"/>
          <p:cNvSpPr>
            <a:spLocks noGrp="1"/>
          </p:cNvSpPr>
          <p:nvPr>
            <p:ph type="sldNum" sz="quarter" idx="10"/>
          </p:nvPr>
        </p:nvSpPr>
        <p:spPr/>
        <p:txBody>
          <a:bodyPr/>
          <a:lstStyle/>
          <a:p>
            <a:fld id="{0C7597D7-ACDC-42B1-8893-9CCD7EEA8537}" type="slidenum">
              <a:rPr lang="en-US" smtClean="0"/>
              <a:t>12</a:t>
            </a:fld>
            <a:endParaRPr lang="en-US"/>
          </a:p>
        </p:txBody>
      </p:sp>
    </p:spTree>
    <p:extLst>
      <p:ext uri="{BB962C8B-B14F-4D97-AF65-F5344CB8AC3E}">
        <p14:creationId xmlns:p14="http://schemas.microsoft.com/office/powerpoint/2010/main" val="416114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97D7-ACDC-42B1-8893-9CCD7EEA8537}" type="slidenum">
              <a:rPr lang="en-US" smtClean="0"/>
              <a:t>13</a:t>
            </a:fld>
            <a:endParaRPr lang="en-US"/>
          </a:p>
        </p:txBody>
      </p:sp>
    </p:spTree>
    <p:extLst>
      <p:ext uri="{BB962C8B-B14F-4D97-AF65-F5344CB8AC3E}">
        <p14:creationId xmlns:p14="http://schemas.microsoft.com/office/powerpoint/2010/main" val="4161147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Arguments </a:t>
            </a:r>
          </a:p>
          <a:p>
            <a:r>
              <a:rPr lang="en-US" dirty="0"/>
              <a:t>x a numeric vector for data values. </a:t>
            </a:r>
          </a:p>
          <a:p>
            <a:r>
              <a:rPr lang="en-US" dirty="0"/>
              <a:t>opposite a logical indicating whether you want to check not the value with largest difference from the mean, </a:t>
            </a:r>
          </a:p>
          <a:p>
            <a:r>
              <a:rPr lang="en-US" dirty="0"/>
              <a:t>type Integer value indicating test variant. 10 is a test for one outlier (side is detected automatically and can be reversed by opposite parameter). 11 is a test for two outliers on opposite tails, 20 is test for two outliers in one tail. </a:t>
            </a:r>
          </a:p>
          <a:p>
            <a:r>
              <a:rPr lang="en-US" dirty="0" err="1"/>
              <a:t>two.sided</a:t>
            </a:r>
            <a:r>
              <a:rPr lang="en-US" dirty="0"/>
              <a:t> Logical value indicating if there is a need to treat this test as two-sided.</a:t>
            </a:r>
          </a:p>
          <a:p>
            <a:endParaRPr lang="en-US" dirty="0"/>
          </a:p>
        </p:txBody>
      </p:sp>
      <p:sp>
        <p:nvSpPr>
          <p:cNvPr id="4" name="Slide Number Placeholder 3"/>
          <p:cNvSpPr>
            <a:spLocks noGrp="1"/>
          </p:cNvSpPr>
          <p:nvPr>
            <p:ph type="sldNum" sz="quarter" idx="10"/>
          </p:nvPr>
        </p:nvSpPr>
        <p:spPr/>
        <p:txBody>
          <a:bodyPr/>
          <a:lstStyle/>
          <a:p>
            <a:fld id="{1FA47C24-7816-6348-AFED-E5BCACE52D77}" type="slidenum">
              <a:rPr lang="en-US" smtClean="0"/>
              <a:t>14</a:t>
            </a:fld>
            <a:endParaRPr lang="en-US"/>
          </a:p>
        </p:txBody>
      </p:sp>
    </p:spTree>
    <p:extLst>
      <p:ext uri="{BB962C8B-B14F-4D97-AF65-F5344CB8AC3E}">
        <p14:creationId xmlns:p14="http://schemas.microsoft.com/office/powerpoint/2010/main" val="10183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A47C24-7816-6348-AFED-E5BCACE52D77}" type="slidenum">
              <a:rPr lang="en-US" smtClean="0"/>
              <a:t>15</a:t>
            </a:fld>
            <a:endParaRPr lang="en-US"/>
          </a:p>
        </p:txBody>
      </p:sp>
    </p:spTree>
    <p:extLst>
      <p:ext uri="{BB962C8B-B14F-4D97-AF65-F5344CB8AC3E}">
        <p14:creationId xmlns:p14="http://schemas.microsoft.com/office/powerpoint/2010/main" val="289472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value of 1 or even less indicates a clear inlier, but there is no clear rule for when a point is an outlier. In one data set, a value of 1.1 may already be an outlier, in another dataset and parameterization (with strong local fluctuations) a value of 2 could still be an inlier. These differences can also occur within a dataset due to the locality of the method. There exist extensions of LOF that try to improve over LOF in these aspects:</a:t>
            </a:r>
            <a:endParaRPr lang="en-US" dirty="0"/>
          </a:p>
        </p:txBody>
      </p:sp>
      <p:sp>
        <p:nvSpPr>
          <p:cNvPr id="4" name="Slide Number Placeholder 3"/>
          <p:cNvSpPr>
            <a:spLocks noGrp="1"/>
          </p:cNvSpPr>
          <p:nvPr>
            <p:ph type="sldNum" sz="quarter" idx="10"/>
          </p:nvPr>
        </p:nvSpPr>
        <p:spPr/>
        <p:txBody>
          <a:bodyPr/>
          <a:lstStyle/>
          <a:p>
            <a:fld id="{0C7597D7-ACDC-42B1-8893-9CCD7EEA8537}" type="slidenum">
              <a:rPr lang="en-US" smtClean="0"/>
              <a:t>27</a:t>
            </a:fld>
            <a:endParaRPr lang="en-US"/>
          </a:p>
        </p:txBody>
      </p:sp>
    </p:spTree>
    <p:extLst>
      <p:ext uri="{BB962C8B-B14F-4D97-AF65-F5344CB8AC3E}">
        <p14:creationId xmlns:p14="http://schemas.microsoft.com/office/powerpoint/2010/main" val="407567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628BB1-4877-E74B-A7E3-0825244B0D98}"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358654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28BB1-4877-E74B-A7E3-0825244B0D98}"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106239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28BB1-4877-E74B-A7E3-0825244B0D98}"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87680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28BB1-4877-E74B-A7E3-0825244B0D98}"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79352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28BB1-4877-E74B-A7E3-0825244B0D98}"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235570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628BB1-4877-E74B-A7E3-0825244B0D98}"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200220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628BB1-4877-E74B-A7E3-0825244B0D98}"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165589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628BB1-4877-E74B-A7E3-0825244B0D98}"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237314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28BB1-4877-E74B-A7E3-0825244B0D98}"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248806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628BB1-4877-E74B-A7E3-0825244B0D98}"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719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628BB1-4877-E74B-A7E3-0825244B0D98}"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12362-33E2-9C4E-9367-3E8BE5B92B9F}" type="slidenum">
              <a:rPr lang="en-US" smtClean="0"/>
              <a:t>‹#›</a:t>
            </a:fld>
            <a:endParaRPr lang="en-US"/>
          </a:p>
        </p:txBody>
      </p:sp>
    </p:spTree>
    <p:extLst>
      <p:ext uri="{BB962C8B-B14F-4D97-AF65-F5344CB8AC3E}">
        <p14:creationId xmlns:p14="http://schemas.microsoft.com/office/powerpoint/2010/main" val="200072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28BB1-4877-E74B-A7E3-0825244B0D98}" type="datetimeFigureOut">
              <a:rPr lang="en-US" smtClean="0"/>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12362-33E2-9C4E-9367-3E8BE5B92B9F}" type="slidenum">
              <a:rPr lang="en-US" smtClean="0"/>
              <a:t>‹#›</a:t>
            </a:fld>
            <a:endParaRPr lang="en-US"/>
          </a:p>
        </p:txBody>
      </p:sp>
    </p:spTree>
    <p:extLst>
      <p:ext uri="{BB962C8B-B14F-4D97-AF65-F5344CB8AC3E}">
        <p14:creationId xmlns:p14="http://schemas.microsoft.com/office/powerpoint/2010/main" val="515135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 618: </a:t>
            </a:r>
            <a:r>
              <a:rPr lang="en-US"/>
              <a:t>Week 13</a:t>
            </a:r>
            <a:endParaRPr lang="en-US" dirty="0"/>
          </a:p>
        </p:txBody>
      </p:sp>
      <p:sp>
        <p:nvSpPr>
          <p:cNvPr id="3" name="Subtitle 2"/>
          <p:cNvSpPr>
            <a:spLocks noGrp="1"/>
          </p:cNvSpPr>
          <p:nvPr>
            <p:ph type="subTitle" idx="1"/>
          </p:nvPr>
        </p:nvSpPr>
        <p:spPr/>
        <p:txBody>
          <a:bodyPr/>
          <a:lstStyle/>
          <a:p>
            <a:r>
              <a:rPr lang="en-US" dirty="0"/>
              <a:t>Ceren Budak</a:t>
            </a:r>
          </a:p>
          <a:p>
            <a:endParaRPr lang="en-US" dirty="0"/>
          </a:p>
          <a:p>
            <a:r>
              <a:rPr lang="en-US" sz="1800" dirty="0"/>
              <a:t>Some slides from </a:t>
            </a:r>
            <a:r>
              <a:rPr lang="en-US" sz="1800" dirty="0" err="1"/>
              <a:t>Yuhang</a:t>
            </a:r>
            <a:r>
              <a:rPr lang="en-US" sz="1800" dirty="0"/>
              <a:t> Wang and </a:t>
            </a:r>
            <a:r>
              <a:rPr lang="en-US" sz="1800" dirty="0" err="1"/>
              <a:t>Kevyn</a:t>
            </a:r>
            <a:r>
              <a:rPr lang="en-US" sz="1800"/>
              <a:t> Collins-Thompson</a:t>
            </a:r>
            <a:endParaRPr lang="en-US" sz="1800" dirty="0"/>
          </a:p>
        </p:txBody>
      </p:sp>
    </p:spTree>
    <p:extLst>
      <p:ext uri="{BB962C8B-B14F-4D97-AF65-F5344CB8AC3E}">
        <p14:creationId xmlns:p14="http://schemas.microsoft.com/office/powerpoint/2010/main" val="301327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76DD-2FD9-6F40-A74C-AD6E4C4F0720}"/>
              </a:ext>
            </a:extLst>
          </p:cNvPr>
          <p:cNvSpPr>
            <a:spLocks noGrp="1"/>
          </p:cNvSpPr>
          <p:nvPr>
            <p:ph type="title"/>
          </p:nvPr>
        </p:nvSpPr>
        <p:spPr/>
        <p:txBody>
          <a:bodyPr/>
          <a:lstStyle/>
          <a:p>
            <a:r>
              <a:rPr lang="en-US" dirty="0"/>
              <a:t>Tukey’s Method</a:t>
            </a:r>
          </a:p>
        </p:txBody>
      </p:sp>
      <p:sp>
        <p:nvSpPr>
          <p:cNvPr id="3" name="Content Placeholder 2">
            <a:extLst>
              <a:ext uri="{FF2B5EF4-FFF2-40B4-BE49-F238E27FC236}">
                <a16:creationId xmlns:a16="http://schemas.microsoft.com/office/drawing/2014/main" id="{F385804C-A0C7-5540-8D1B-9DE5454393CB}"/>
              </a:ext>
            </a:extLst>
          </p:cNvPr>
          <p:cNvSpPr>
            <a:spLocks noGrp="1"/>
          </p:cNvSpPr>
          <p:nvPr>
            <p:ph idx="1"/>
          </p:nvPr>
        </p:nvSpPr>
        <p:spPr>
          <a:xfrm>
            <a:off x="457200" y="1600201"/>
            <a:ext cx="8686800" cy="4813662"/>
          </a:xfrm>
        </p:spPr>
        <p:txBody>
          <a:bodyPr>
            <a:normAutofit fontScale="70000" lnSpcReduction="20000"/>
          </a:bodyPr>
          <a:lstStyle/>
          <a:p>
            <a:r>
              <a:rPr lang="en-US" dirty="0"/>
              <a:t>Given the data x</a:t>
            </a:r>
            <a:r>
              <a:rPr lang="en-US" baseline="-25000" dirty="0"/>
              <a:t>1</a:t>
            </a:r>
            <a:r>
              <a:rPr lang="en-US" dirty="0"/>
              <a:t>, x</a:t>
            </a:r>
            <a:r>
              <a:rPr lang="en-US" baseline="-25000" dirty="0"/>
              <a:t>2</a:t>
            </a:r>
            <a:r>
              <a:rPr lang="en-US" dirty="0"/>
              <a:t>, x</a:t>
            </a:r>
            <a:r>
              <a:rPr lang="en-US" baseline="-25000" dirty="0"/>
              <a:t>3</a:t>
            </a:r>
            <a:r>
              <a:rPr lang="en-US" dirty="0"/>
              <a:t>, …, </a:t>
            </a:r>
            <a:r>
              <a:rPr lang="en-US" dirty="0" err="1"/>
              <a:t>x</a:t>
            </a:r>
            <a:r>
              <a:rPr lang="en-US" baseline="-25000" dirty="0" err="1"/>
              <a:t>n</a:t>
            </a:r>
            <a:r>
              <a:rPr lang="en-US" dirty="0"/>
              <a:t>:</a:t>
            </a:r>
          </a:p>
          <a:p>
            <a:r>
              <a:rPr lang="en-US" dirty="0"/>
              <a:t>Determine:</a:t>
            </a:r>
          </a:p>
          <a:p>
            <a:pPr lvl="1"/>
            <a:r>
              <a:rPr lang="en-US" dirty="0"/>
              <a:t>Q1: the first quartile </a:t>
            </a:r>
          </a:p>
          <a:p>
            <a:pPr lvl="1"/>
            <a:r>
              <a:rPr lang="en-US" dirty="0"/>
              <a:t>Q3: the third quartile</a:t>
            </a:r>
          </a:p>
          <a:p>
            <a:pPr lvl="1"/>
            <a:r>
              <a:rPr lang="en-US" dirty="0"/>
              <a:t>Inter quartile range (IQR) = Q3 - Q1</a:t>
            </a:r>
          </a:p>
          <a:p>
            <a:r>
              <a:rPr lang="en-US" dirty="0"/>
              <a:t>The values </a:t>
            </a:r>
          </a:p>
          <a:p>
            <a:pPr lvl="1"/>
            <a:r>
              <a:rPr lang="en-US" dirty="0"/>
              <a:t>Outside the range [(Q1 -1.5 * IQR),(Q3 + 1.5* IQR)] are considered outliers</a:t>
            </a:r>
          </a:p>
          <a:p>
            <a:pPr lvl="1"/>
            <a:r>
              <a:rPr lang="en-US" dirty="0"/>
              <a:t>Outside the range [(Q1 -1.5 * IQR),(Q3 + 1.5* IQR)] are considered extreme outliers</a:t>
            </a:r>
          </a:p>
          <a:p>
            <a:r>
              <a:rPr lang="en-US" dirty="0"/>
              <a:t>Suppose the dataset is: 1,2,60,1,1,4,1,4,6,-30</a:t>
            </a:r>
          </a:p>
          <a:p>
            <a:r>
              <a:rPr lang="en-US" dirty="0"/>
              <a:t>So, the ordered data: -30,1,1,1,1,2,4,4,6,60</a:t>
            </a:r>
          </a:p>
          <a:p>
            <a:r>
              <a:rPr lang="en-US" dirty="0"/>
              <a:t>Q1:?</a:t>
            </a:r>
          </a:p>
          <a:p>
            <a:r>
              <a:rPr lang="en-US" dirty="0"/>
              <a:t>Q3:?</a:t>
            </a:r>
          </a:p>
          <a:p>
            <a:r>
              <a:rPr lang="en-US" dirty="0"/>
              <a:t>IQR = Q3 – Q1=?</a:t>
            </a:r>
          </a:p>
          <a:p>
            <a:r>
              <a:rPr lang="en-US" dirty="0"/>
              <a:t>And the outliers are: ?</a:t>
            </a:r>
          </a:p>
          <a:p>
            <a:pPr lvl="1"/>
            <a:endParaRPr lang="en-US" dirty="0"/>
          </a:p>
        </p:txBody>
      </p:sp>
    </p:spTree>
    <p:extLst>
      <p:ext uri="{BB962C8B-B14F-4D97-AF65-F5344CB8AC3E}">
        <p14:creationId xmlns:p14="http://schemas.microsoft.com/office/powerpoint/2010/main" val="37239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28649" y="365127"/>
            <a:ext cx="8180499" cy="930274"/>
          </a:xfrm>
        </p:spPr>
        <p:txBody>
          <a:bodyPr/>
          <a:lstStyle/>
          <a:p>
            <a:r>
              <a:rPr lang="en-US" dirty="0"/>
              <a:t>Statistical Approaches (parametric)</a:t>
            </a:r>
          </a:p>
        </p:txBody>
      </p:sp>
      <p:sp>
        <p:nvSpPr>
          <p:cNvPr id="11267" name="Rectangle 3"/>
          <p:cNvSpPr>
            <a:spLocks noGrp="1" noChangeArrowheads="1"/>
          </p:cNvSpPr>
          <p:nvPr>
            <p:ph type="body" idx="1"/>
          </p:nvPr>
        </p:nvSpPr>
        <p:spPr>
          <a:xfrm>
            <a:off x="457200" y="1600200"/>
            <a:ext cx="8229600" cy="2651319"/>
          </a:xfrm>
        </p:spPr>
        <p:txBody>
          <a:bodyPr>
            <a:normAutofit fontScale="92500" lnSpcReduction="10000"/>
          </a:bodyPr>
          <a:lstStyle/>
          <a:p>
            <a:pPr marL="342900" indent="-342900">
              <a:lnSpc>
                <a:spcPct val="90000"/>
              </a:lnSpc>
            </a:pPr>
            <a:r>
              <a:rPr lang="en-US" dirty="0"/>
              <a:t>Assume a parametric model describing the distribution of the data (e.g., normal distribution)</a:t>
            </a:r>
          </a:p>
          <a:p>
            <a:pPr marL="342900" indent="-342900">
              <a:lnSpc>
                <a:spcPct val="90000"/>
              </a:lnSpc>
            </a:pPr>
            <a:r>
              <a:rPr lang="en-US" dirty="0"/>
              <a:t>Apply a statistical test that depends on </a:t>
            </a:r>
          </a:p>
          <a:p>
            <a:pPr marL="742950" lvl="1" indent="-285750">
              <a:lnSpc>
                <a:spcPct val="90000"/>
              </a:lnSpc>
            </a:pPr>
            <a:r>
              <a:rPr lang="en-US" dirty="0"/>
              <a:t>Data distribution</a:t>
            </a:r>
          </a:p>
          <a:p>
            <a:pPr marL="742950" lvl="1" indent="-285750">
              <a:lnSpc>
                <a:spcPct val="90000"/>
              </a:lnSpc>
            </a:pPr>
            <a:r>
              <a:rPr lang="en-US" dirty="0"/>
              <a:t>Parameter of distribution (e.g., mean, variance)</a:t>
            </a:r>
          </a:p>
          <a:p>
            <a:pPr marL="742950" lvl="1" indent="-285750">
              <a:lnSpc>
                <a:spcPct val="90000"/>
              </a:lnSpc>
            </a:pPr>
            <a:r>
              <a:rPr lang="en-US" dirty="0"/>
              <a:t>Number of expected outliers (confidence limit)</a:t>
            </a:r>
          </a:p>
        </p:txBody>
      </p:sp>
      <p:pic>
        <p:nvPicPr>
          <p:cNvPr id="1126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86097"/>
            <a:ext cx="518160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931293"/>
      </p:ext>
    </p:extLst>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61782" y="274638"/>
            <a:ext cx="8229600" cy="1143000"/>
          </a:xfrm>
        </p:spPr>
        <p:txBody>
          <a:bodyPr/>
          <a:lstStyle/>
          <a:p>
            <a:r>
              <a:rPr lang="en-US" dirty="0"/>
              <a:t>Grubbs’ Test</a:t>
            </a:r>
          </a:p>
        </p:txBody>
      </p:sp>
      <p:sp>
        <p:nvSpPr>
          <p:cNvPr id="12291" name="Rectangle 3"/>
          <p:cNvSpPr>
            <a:spLocks noGrp="1" noChangeArrowheads="1"/>
          </p:cNvSpPr>
          <p:nvPr>
            <p:ph type="body" idx="1"/>
          </p:nvPr>
        </p:nvSpPr>
        <p:spPr>
          <a:xfrm>
            <a:off x="457200" y="1600200"/>
            <a:ext cx="8229600" cy="4933419"/>
          </a:xfrm>
        </p:spPr>
        <p:txBody>
          <a:bodyPr>
            <a:normAutofit fontScale="77500" lnSpcReduction="20000"/>
          </a:bodyPr>
          <a:lstStyle/>
          <a:p>
            <a:r>
              <a:rPr lang="en-US" dirty="0"/>
              <a:t>Detect outliers in </a:t>
            </a:r>
            <a:r>
              <a:rPr lang="en-US" dirty="0" err="1"/>
              <a:t>univariate</a:t>
            </a:r>
            <a:r>
              <a:rPr lang="en-US" dirty="0"/>
              <a:t> data</a:t>
            </a:r>
          </a:p>
          <a:p>
            <a:r>
              <a:rPr lang="en-US" dirty="0"/>
              <a:t>Assume data comes from normal (Gaussian) distribution</a:t>
            </a:r>
          </a:p>
          <a:p>
            <a:r>
              <a:rPr lang="en-US" dirty="0"/>
              <a:t>For each object </a:t>
            </a:r>
            <a:r>
              <a:rPr lang="en-US" i="1" dirty="0"/>
              <a:t>x </a:t>
            </a:r>
            <a:r>
              <a:rPr lang="en-US" dirty="0"/>
              <a:t>in a data set, we define a </a:t>
            </a:r>
            <a:r>
              <a:rPr lang="en-US" i="1" dirty="0"/>
              <a:t>z</a:t>
            </a:r>
            <a:r>
              <a:rPr lang="en-US" dirty="0"/>
              <a:t>-score as </a:t>
            </a:r>
          </a:p>
          <a:p>
            <a:endParaRPr lang="en-US" dirty="0"/>
          </a:p>
          <a:p>
            <a:endParaRPr lang="en-US" dirty="0"/>
          </a:p>
          <a:p>
            <a:r>
              <a:rPr lang="en-US" dirty="0"/>
              <a:t>where </a:t>
            </a:r>
            <a:r>
              <a:rPr lang="en-US" i="1" dirty="0"/>
              <a:t>x</a:t>
            </a:r>
            <a:r>
              <a:rPr lang="en-US" dirty="0"/>
              <a:t> ̄ is the mean, and </a:t>
            </a:r>
            <a:r>
              <a:rPr lang="en-US" i="1" dirty="0"/>
              <a:t>s </a:t>
            </a:r>
            <a:r>
              <a:rPr lang="en-US" dirty="0"/>
              <a:t>is the standard deviation of the input data. An object </a:t>
            </a:r>
            <a:r>
              <a:rPr lang="en-US" i="1" dirty="0"/>
              <a:t>x </a:t>
            </a:r>
            <a:r>
              <a:rPr lang="en-US" dirty="0"/>
              <a:t>is an outlier if </a:t>
            </a:r>
          </a:p>
          <a:p>
            <a:endParaRPr lang="en-US" dirty="0"/>
          </a:p>
          <a:p>
            <a:endParaRPr lang="en-US" dirty="0"/>
          </a:p>
          <a:p>
            <a:endParaRPr lang="en-US" dirty="0"/>
          </a:p>
          <a:p>
            <a:r>
              <a:rPr lang="en-US" dirty="0"/>
              <a:t>where </a:t>
            </a:r>
            <a:r>
              <a:rPr lang="en-US" i="1" dirty="0"/>
              <a:t>t</a:t>
            </a:r>
            <a:r>
              <a:rPr lang="en-US" i="1" baseline="30000" dirty="0"/>
              <a:t>2</a:t>
            </a:r>
            <a:r>
              <a:rPr lang="en-US" baseline="-25000" dirty="0"/>
              <a:t>α/(2</a:t>
            </a:r>
            <a:r>
              <a:rPr lang="en-US" i="1" baseline="-25000" dirty="0"/>
              <a:t>N </a:t>
            </a:r>
            <a:r>
              <a:rPr lang="en-US" baseline="-25000" dirty="0"/>
              <a:t>),</a:t>
            </a:r>
            <a:r>
              <a:rPr lang="en-US" i="1" baseline="-25000" dirty="0"/>
              <a:t>N </a:t>
            </a:r>
            <a:r>
              <a:rPr lang="en-US" baseline="-25000" dirty="0"/>
              <a:t>−2 </a:t>
            </a:r>
            <a:r>
              <a:rPr lang="en-US" dirty="0"/>
              <a:t>is the value taken by a </a:t>
            </a:r>
            <a:r>
              <a:rPr lang="en-US" i="1" dirty="0"/>
              <a:t>t</a:t>
            </a:r>
            <a:r>
              <a:rPr lang="en-US" dirty="0"/>
              <a:t>-distribution at a significance level of α/(2</a:t>
            </a:r>
            <a:r>
              <a:rPr lang="en-US" i="1" dirty="0"/>
              <a:t>N</a:t>
            </a:r>
            <a:r>
              <a:rPr lang="en-US" dirty="0"/>
              <a:t>), and </a:t>
            </a:r>
            <a:r>
              <a:rPr lang="en-US" i="1" dirty="0"/>
              <a:t>N </a:t>
            </a:r>
            <a:r>
              <a:rPr lang="en-US" dirty="0"/>
              <a:t>is the number of objects in the data set.</a:t>
            </a:r>
          </a:p>
          <a:p>
            <a:endParaRPr lang="en-US" dirty="0"/>
          </a:p>
          <a:p>
            <a:endParaRPr lang="en-US" dirty="0"/>
          </a:p>
        </p:txBody>
      </p:sp>
      <p:pic>
        <p:nvPicPr>
          <p:cNvPr id="4" name="Picture 3" descr="Screen Shot 2017-12-02 at 3.25.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08" y="2780207"/>
            <a:ext cx="1130300" cy="622300"/>
          </a:xfrm>
          <a:prstGeom prst="rect">
            <a:avLst/>
          </a:prstGeom>
        </p:spPr>
      </p:pic>
      <p:pic>
        <p:nvPicPr>
          <p:cNvPr id="5" name="Picture 4" descr="Screen Shot 2017-12-02 at 3.25.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63" y="4241425"/>
            <a:ext cx="2959100" cy="977900"/>
          </a:xfrm>
          <a:prstGeom prst="rect">
            <a:avLst/>
          </a:prstGeom>
        </p:spPr>
      </p:pic>
    </p:spTree>
    <p:extLst>
      <p:ext uri="{BB962C8B-B14F-4D97-AF65-F5344CB8AC3E}">
        <p14:creationId xmlns:p14="http://schemas.microsoft.com/office/powerpoint/2010/main" val="190005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61782" y="274638"/>
            <a:ext cx="8229600" cy="1143000"/>
          </a:xfrm>
        </p:spPr>
        <p:txBody>
          <a:bodyPr/>
          <a:lstStyle/>
          <a:p>
            <a:r>
              <a:rPr lang="en-US" dirty="0"/>
              <a:t>Grubbs’ Test</a:t>
            </a:r>
          </a:p>
        </p:txBody>
      </p:sp>
      <p:sp>
        <p:nvSpPr>
          <p:cNvPr id="12291" name="Rectangle 3"/>
          <p:cNvSpPr>
            <a:spLocks noGrp="1" noChangeArrowheads="1"/>
          </p:cNvSpPr>
          <p:nvPr>
            <p:ph type="body" idx="1"/>
          </p:nvPr>
        </p:nvSpPr>
        <p:spPr>
          <a:xfrm>
            <a:off x="457200" y="1600200"/>
            <a:ext cx="8229600" cy="5035731"/>
          </a:xfrm>
        </p:spPr>
        <p:txBody>
          <a:bodyPr>
            <a:normAutofit fontScale="85000" lnSpcReduction="20000"/>
          </a:bodyPr>
          <a:lstStyle/>
          <a:p>
            <a:r>
              <a:rPr lang="en-US" dirty="0"/>
              <a:t>Detects one outlier </a:t>
            </a:r>
            <a:r>
              <a:rPr lang="en-US" i="1" dirty="0"/>
              <a:t>X </a:t>
            </a:r>
            <a:r>
              <a:rPr lang="en-US" dirty="0"/>
              <a:t>at a time, remove the outlier, and repeat.  Hypothesis test:</a:t>
            </a:r>
          </a:p>
          <a:p>
            <a:pPr lvl="1"/>
            <a:r>
              <a:rPr lang="en-US" dirty="0"/>
              <a:t>H</a:t>
            </a:r>
            <a:r>
              <a:rPr lang="en-US" baseline="-25000" dirty="0"/>
              <a:t>0</a:t>
            </a:r>
            <a:r>
              <a:rPr lang="en-US" dirty="0"/>
              <a:t>: There is no outlier in data</a:t>
            </a:r>
          </a:p>
          <a:p>
            <a:pPr lvl="1"/>
            <a:r>
              <a:rPr lang="en-US" dirty="0"/>
              <a:t>H</a:t>
            </a:r>
            <a:r>
              <a:rPr lang="en-US" baseline="-25000" dirty="0"/>
              <a:t>A</a:t>
            </a:r>
            <a:r>
              <a:rPr lang="en-US" dirty="0"/>
              <a:t>: There is at least one outlier</a:t>
            </a:r>
          </a:p>
          <a:p>
            <a:r>
              <a:rPr lang="en-US" dirty="0"/>
              <a:t>Grubbs’ test statistic: </a:t>
            </a:r>
          </a:p>
          <a:p>
            <a:endParaRPr lang="en-US" dirty="0"/>
          </a:p>
          <a:p>
            <a:r>
              <a:rPr lang="en-US" dirty="0"/>
              <a:t>Reject H</a:t>
            </a:r>
            <a:r>
              <a:rPr lang="en-US" baseline="-25000" dirty="0"/>
              <a:t>0</a:t>
            </a:r>
            <a:r>
              <a:rPr lang="en-US" dirty="0"/>
              <a:t> if:</a:t>
            </a:r>
          </a:p>
          <a:p>
            <a:endParaRPr lang="en-US" dirty="0"/>
          </a:p>
          <a:p>
            <a:r>
              <a:rPr lang="en-US" dirty="0"/>
              <a:t>If you have multiple outliers, you can also think of other generalized methods (e.g. </a:t>
            </a:r>
            <a:r>
              <a:rPr lang="en-US" dirty="0" err="1"/>
              <a:t>Tietjen</a:t>
            </a:r>
            <a:r>
              <a:rPr lang="en-US" dirty="0"/>
              <a:t>-Moore test)</a:t>
            </a:r>
          </a:p>
          <a:p>
            <a:r>
              <a:rPr lang="en-US" dirty="0"/>
              <a:t>If data are not normally distributed, this approach is not a good idea.</a:t>
            </a:r>
          </a:p>
        </p:txBody>
      </p:sp>
      <p:graphicFrame>
        <p:nvGraphicFramePr>
          <p:cNvPr id="12292" name="Object 4"/>
          <p:cNvGraphicFramePr>
            <a:graphicFrameLocks noGrp="1" noChangeAspect="1"/>
          </p:cNvGraphicFramePr>
          <p:nvPr>
            <p:ph sz="half" idx="4294967295"/>
            <p:extLst>
              <p:ext uri="{D42A27DB-BD31-4B8C-83A1-F6EECF244321}">
                <p14:modId xmlns:p14="http://schemas.microsoft.com/office/powerpoint/2010/main" val="3739917149"/>
              </p:ext>
            </p:extLst>
          </p:nvPr>
        </p:nvGraphicFramePr>
        <p:xfrm>
          <a:off x="3885750" y="3029413"/>
          <a:ext cx="1137366" cy="526892"/>
        </p:xfrm>
        <a:graphic>
          <a:graphicData uri="http://schemas.openxmlformats.org/presentationml/2006/ole">
            <mc:AlternateContent xmlns:mc="http://schemas.openxmlformats.org/markup-compatibility/2006">
              <mc:Choice xmlns:v="urn:schemas-microsoft-com:vml" Requires="v">
                <p:oleObj spid="_x0000_s1255" name="Equation" r:id="rId4" imgW="1041120" imgH="482400" progId="Equation.3">
                  <p:embed/>
                </p:oleObj>
              </mc:Choice>
              <mc:Fallback>
                <p:oleObj name="Equation" r:id="rId4" imgW="1041120" imgH="482400" progId="Equation.3">
                  <p:embed/>
                  <p:pic>
                    <p:nvPicPr>
                      <p:cNvPr id="0" name=""/>
                      <p:cNvPicPr>
                        <a:picLocks noChangeAspect="1" noChangeArrowheads="1"/>
                      </p:cNvPicPr>
                      <p:nvPr/>
                    </p:nvPicPr>
                    <p:blipFill>
                      <a:blip r:embed="rId5"/>
                      <a:srcRect/>
                      <a:stretch>
                        <a:fillRect/>
                      </a:stretch>
                    </p:blipFill>
                    <p:spPr bwMode="auto">
                      <a:xfrm>
                        <a:off x="3885750" y="3029413"/>
                        <a:ext cx="1137366" cy="526892"/>
                      </a:xfrm>
                      <a:prstGeom prst="rect">
                        <a:avLst/>
                      </a:prstGeom>
                      <a:noFill/>
                      <a:ln>
                        <a:noFill/>
                      </a:ln>
                      <a:effectLst/>
                    </p:spPr>
                  </p:pic>
                </p:oleObj>
              </mc:Fallback>
            </mc:AlternateContent>
          </a:graphicData>
        </a:graphic>
      </p:graphicFrame>
      <p:graphicFrame>
        <p:nvGraphicFramePr>
          <p:cNvPr id="12293" name="Object 6"/>
          <p:cNvGraphicFramePr>
            <a:graphicFrameLocks noGrp="1" noChangeAspect="1"/>
          </p:cNvGraphicFramePr>
          <p:nvPr>
            <p:ph sz="half" idx="4294967295"/>
            <p:extLst>
              <p:ext uri="{D42A27DB-BD31-4B8C-83A1-F6EECF244321}">
                <p14:modId xmlns:p14="http://schemas.microsoft.com/office/powerpoint/2010/main" val="989042589"/>
              </p:ext>
            </p:extLst>
          </p:nvPr>
        </p:nvGraphicFramePr>
        <p:xfrm>
          <a:off x="2615842" y="3676779"/>
          <a:ext cx="2785056" cy="870330"/>
        </p:xfrm>
        <a:graphic>
          <a:graphicData uri="http://schemas.openxmlformats.org/presentationml/2006/ole">
            <mc:AlternateContent xmlns:mc="http://schemas.openxmlformats.org/markup-compatibility/2006">
              <mc:Choice xmlns:v="urn:schemas-microsoft-com:vml" Requires="v">
                <p:oleObj spid="_x0000_s1256" name="Equation" r:id="rId6" imgW="1828800" imgH="571500" progId="Equation.3">
                  <p:embed/>
                </p:oleObj>
              </mc:Choice>
              <mc:Fallback>
                <p:oleObj name="Equation" r:id="rId6" imgW="1828800" imgH="571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5842" y="3676779"/>
                        <a:ext cx="2785056" cy="870330"/>
                      </a:xfrm>
                      <a:prstGeom prst="rect">
                        <a:avLst/>
                      </a:prstGeom>
                      <a:noFill/>
                      <a:ln>
                        <a:noFill/>
                      </a:ln>
                      <a:effectLst/>
                    </p:spPr>
                  </p:pic>
                </p:oleObj>
              </mc:Fallback>
            </mc:AlternateContent>
          </a:graphicData>
        </a:graphic>
      </p:graphicFrame>
      <p:pic>
        <p:nvPicPr>
          <p:cNvPr id="9"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710" y="2408744"/>
            <a:ext cx="3146738" cy="2138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13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Grubb’s test in R</a:t>
            </a:r>
          </a:p>
        </p:txBody>
      </p:sp>
      <p:sp>
        <p:nvSpPr>
          <p:cNvPr id="3" name="Content Placeholder 2"/>
          <p:cNvSpPr>
            <a:spLocks noGrp="1"/>
          </p:cNvSpPr>
          <p:nvPr>
            <p:ph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305870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Outliers</a:t>
            </a:r>
          </a:p>
        </p:txBody>
      </p:sp>
      <p:sp>
        <p:nvSpPr>
          <p:cNvPr id="3" name="Content Placeholder 2"/>
          <p:cNvSpPr>
            <a:spLocks noGrp="1"/>
          </p:cNvSpPr>
          <p:nvPr>
            <p:ph idx="1"/>
          </p:nvPr>
        </p:nvSpPr>
        <p:spPr>
          <a:xfrm>
            <a:off x="457200" y="1417638"/>
            <a:ext cx="8229600" cy="5029200"/>
          </a:xfrm>
        </p:spPr>
        <p:txBody>
          <a:bodyPr>
            <a:normAutofit/>
          </a:bodyPr>
          <a:lstStyle/>
          <a:p>
            <a:r>
              <a:rPr lang="en-US" sz="2800" dirty="0"/>
              <a:t>Multivariate data: A data set involving two or more attributes or variables</a:t>
            </a:r>
          </a:p>
          <a:p>
            <a:r>
              <a:rPr lang="en-US" sz="2800" dirty="0"/>
              <a:t>Transform the multivariate outlier detection task into a </a:t>
            </a:r>
            <a:r>
              <a:rPr lang="en-US" sz="2800" dirty="0" err="1"/>
              <a:t>univariate</a:t>
            </a:r>
            <a:r>
              <a:rPr lang="en-US" sz="2800" dirty="0"/>
              <a:t> outlier detection problem</a:t>
            </a:r>
          </a:p>
          <a:p>
            <a:pPr>
              <a:lnSpc>
                <a:spcPct val="130000"/>
              </a:lnSpc>
            </a:pPr>
            <a:r>
              <a:rPr lang="en-US" sz="2000" dirty="0"/>
              <a:t>Method 1. </a:t>
            </a:r>
            <a:r>
              <a:rPr lang="en-US" sz="2000" b="1" dirty="0"/>
              <a:t>Using the </a:t>
            </a:r>
            <a:r>
              <a:rPr lang="en-US" sz="2000" b="1" dirty="0" err="1"/>
              <a:t>Mahalanobis</a:t>
            </a:r>
            <a:r>
              <a:rPr lang="en-US" sz="2000" b="1" dirty="0"/>
              <a:t> distance. </a:t>
            </a:r>
          </a:p>
          <a:p>
            <a:pPr lvl="1">
              <a:lnSpc>
                <a:spcPct val="130000"/>
              </a:lnSpc>
            </a:pPr>
            <a:r>
              <a:rPr lang="en-US" sz="1800" dirty="0"/>
              <a:t>For a multivariate data set, let </a:t>
            </a:r>
            <a:r>
              <a:rPr lang="en-US" sz="1800" b="1" i="1" dirty="0"/>
              <a:t>o</a:t>
            </a:r>
            <a:r>
              <a:rPr lang="en-US" sz="1800" dirty="0"/>
              <a:t> ̄ be the mean vector. For an object, </a:t>
            </a:r>
            <a:r>
              <a:rPr lang="en-US" sz="1800" b="1" i="1" dirty="0"/>
              <a:t>o</a:t>
            </a:r>
            <a:r>
              <a:rPr lang="en-US" sz="1800" dirty="0"/>
              <a:t>, in the data set, the </a:t>
            </a:r>
            <a:r>
              <a:rPr lang="en-US" sz="1800" dirty="0" err="1"/>
              <a:t>Mahalanobis</a:t>
            </a:r>
            <a:r>
              <a:rPr lang="en-US" sz="1800" dirty="0"/>
              <a:t> distance from </a:t>
            </a:r>
            <a:r>
              <a:rPr lang="en-US" sz="1800" b="1" i="1" dirty="0"/>
              <a:t>o </a:t>
            </a:r>
            <a:r>
              <a:rPr lang="en-US" sz="1800" dirty="0"/>
              <a:t>to </a:t>
            </a:r>
            <a:r>
              <a:rPr lang="en-US" sz="1800" b="1" i="1" dirty="0"/>
              <a:t>o</a:t>
            </a:r>
            <a:r>
              <a:rPr lang="en-US" sz="1800" dirty="0"/>
              <a:t> ̄ is </a:t>
            </a:r>
          </a:p>
          <a:p>
            <a:pPr lvl="1">
              <a:lnSpc>
                <a:spcPct val="130000"/>
              </a:lnSpc>
            </a:pPr>
            <a:endParaRPr lang="en-US" sz="1800" dirty="0"/>
          </a:p>
          <a:p>
            <a:pPr lvl="1">
              <a:lnSpc>
                <a:spcPct val="130000"/>
              </a:lnSpc>
            </a:pPr>
            <a:endParaRPr lang="en-US" sz="1800" dirty="0"/>
          </a:p>
          <a:p>
            <a:pPr lvl="1"/>
            <a:r>
              <a:rPr lang="en-US" sz="1800" dirty="0"/>
              <a:t>where </a:t>
            </a:r>
            <a:r>
              <a:rPr lang="en-US" sz="1800" i="1" dirty="0"/>
              <a:t>S </a:t>
            </a:r>
            <a:r>
              <a:rPr lang="en-US" sz="1800" dirty="0"/>
              <a:t>is the covariance matrix. </a:t>
            </a:r>
            <a:r>
              <a:rPr lang="en-US" sz="1800" i="1" dirty="0" err="1"/>
              <a:t>MDist</a:t>
            </a:r>
            <a:r>
              <a:rPr lang="en-US" sz="1800" dirty="0"/>
              <a:t>(</a:t>
            </a:r>
            <a:r>
              <a:rPr lang="en-US" sz="1800" b="1" i="1" dirty="0" err="1"/>
              <a:t>o</a:t>
            </a:r>
            <a:r>
              <a:rPr lang="en-US" sz="1800" dirty="0" err="1"/>
              <a:t>,</a:t>
            </a:r>
            <a:r>
              <a:rPr lang="en-US" sz="1800" b="1" i="1" dirty="0" err="1"/>
              <a:t>o</a:t>
            </a:r>
            <a:r>
              <a:rPr lang="en-US" sz="1800" dirty="0"/>
              <a:t> ̄) is a </a:t>
            </a:r>
            <a:r>
              <a:rPr lang="en-US" sz="1800" dirty="0" err="1"/>
              <a:t>univariate</a:t>
            </a:r>
            <a:r>
              <a:rPr lang="en-US" sz="1800" dirty="0"/>
              <a:t> variable, and thus Grubb’s test can be applied to this measure. </a:t>
            </a:r>
          </a:p>
          <a:p>
            <a:pPr lvl="1">
              <a:lnSpc>
                <a:spcPct val="130000"/>
              </a:lnSpc>
            </a:pPr>
            <a:endParaRPr lang="en-US" sz="1600" dirty="0"/>
          </a:p>
          <a:p>
            <a:pPr>
              <a:lnSpc>
                <a:spcPct val="130000"/>
              </a:lnSpc>
            </a:pPr>
            <a:endParaRPr lang="en-US" sz="2000" dirty="0"/>
          </a:p>
        </p:txBody>
      </p:sp>
      <p:pic>
        <p:nvPicPr>
          <p:cNvPr id="5" name="Picture 4" descr="Screen Shot 2017-12-02 at 3.34.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673" y="4672451"/>
            <a:ext cx="3153636" cy="525606"/>
          </a:xfrm>
          <a:prstGeom prst="rect">
            <a:avLst/>
          </a:prstGeom>
        </p:spPr>
      </p:pic>
    </p:spTree>
    <p:extLst>
      <p:ext uri="{BB962C8B-B14F-4D97-AF65-F5344CB8AC3E}">
        <p14:creationId xmlns:p14="http://schemas.microsoft.com/office/powerpoint/2010/main" val="10827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Outliers</a:t>
            </a:r>
          </a:p>
        </p:txBody>
      </p:sp>
      <p:sp>
        <p:nvSpPr>
          <p:cNvPr id="3" name="Content Placeholder 2"/>
          <p:cNvSpPr>
            <a:spLocks noGrp="1"/>
          </p:cNvSpPr>
          <p:nvPr>
            <p:ph idx="1"/>
          </p:nvPr>
        </p:nvSpPr>
        <p:spPr>
          <a:xfrm>
            <a:off x="457200" y="1417638"/>
            <a:ext cx="8229600" cy="5029200"/>
          </a:xfrm>
        </p:spPr>
        <p:txBody>
          <a:bodyPr>
            <a:normAutofit/>
          </a:bodyPr>
          <a:lstStyle/>
          <a:p>
            <a:r>
              <a:rPr lang="en-US" sz="2800" dirty="0"/>
              <a:t>Multivariate data: A data set involving two or more attributes or variables</a:t>
            </a:r>
          </a:p>
          <a:p>
            <a:r>
              <a:rPr lang="en-US" sz="2800" dirty="0"/>
              <a:t>Transform the multivariate outlier detection task into a </a:t>
            </a:r>
            <a:r>
              <a:rPr lang="en-US" sz="2800" dirty="0" err="1"/>
              <a:t>univariate</a:t>
            </a:r>
            <a:r>
              <a:rPr lang="en-US" sz="2800" dirty="0"/>
              <a:t> outlier detection problem</a:t>
            </a:r>
          </a:p>
          <a:p>
            <a:pPr>
              <a:lnSpc>
                <a:spcPct val="130000"/>
              </a:lnSpc>
            </a:pPr>
            <a:r>
              <a:rPr lang="en-US" sz="2000" dirty="0"/>
              <a:t>Method 2. Use </a:t>
            </a:r>
            <a:r>
              <a:rPr lang="el-GR" sz="2000" dirty="0">
                <a:cs typeface="Arial" panose="020B0604020202020204" pitchFamily="34" charset="0"/>
              </a:rPr>
              <a:t>χ</a:t>
            </a:r>
            <a:r>
              <a:rPr lang="en-US" sz="2000" baseline="30000" dirty="0">
                <a:cs typeface="Arial" panose="020B0604020202020204" pitchFamily="34" charset="0"/>
              </a:rPr>
              <a:t>2 </a:t>
            </a:r>
            <a:r>
              <a:rPr lang="en-US" sz="2000" dirty="0"/>
              <a:t>–statistic:</a:t>
            </a:r>
          </a:p>
          <a:p>
            <a:pPr lvl="1">
              <a:lnSpc>
                <a:spcPct val="130000"/>
              </a:lnSpc>
            </a:pPr>
            <a:endParaRPr lang="en-US" sz="2000" dirty="0"/>
          </a:p>
          <a:p>
            <a:pPr lvl="1">
              <a:lnSpc>
                <a:spcPct val="130000"/>
              </a:lnSpc>
            </a:pPr>
            <a:endParaRPr lang="en-US" sz="2000" dirty="0"/>
          </a:p>
          <a:p>
            <a:pPr lvl="1">
              <a:lnSpc>
                <a:spcPct val="130000"/>
              </a:lnSpc>
            </a:pPr>
            <a:r>
              <a:rPr lang="en-US" sz="2000" dirty="0"/>
              <a:t>where </a:t>
            </a:r>
            <a:r>
              <a:rPr lang="en-US" sz="2000" b="1" i="1" dirty="0" err="1"/>
              <a:t>o</a:t>
            </a:r>
            <a:r>
              <a:rPr lang="en-US" sz="2000" i="1" dirty="0" err="1"/>
              <a:t>i</a:t>
            </a:r>
            <a:r>
              <a:rPr lang="en-US" sz="2000" i="1" dirty="0"/>
              <a:t> </a:t>
            </a:r>
            <a:r>
              <a:rPr lang="en-US" sz="2000" dirty="0"/>
              <a:t>is the value of </a:t>
            </a:r>
            <a:r>
              <a:rPr lang="en-US" sz="2000" b="1" i="1" dirty="0"/>
              <a:t>o </a:t>
            </a:r>
            <a:r>
              <a:rPr lang="en-US" sz="2000" dirty="0"/>
              <a:t>on the </a:t>
            </a:r>
            <a:r>
              <a:rPr lang="en-US" sz="2000" i="1" dirty="0" err="1"/>
              <a:t>i</a:t>
            </a:r>
            <a:r>
              <a:rPr lang="en-US" sz="2000" dirty="0" err="1"/>
              <a:t>th</a:t>
            </a:r>
            <a:r>
              <a:rPr lang="en-US" sz="2000" dirty="0"/>
              <a:t> dimension, </a:t>
            </a:r>
            <a:r>
              <a:rPr lang="en-US" sz="2000" i="1" dirty="0" err="1"/>
              <a:t>E</a:t>
            </a:r>
            <a:r>
              <a:rPr lang="en-US" sz="2000" i="1" baseline="-25000" dirty="0" err="1"/>
              <a:t>i</a:t>
            </a:r>
            <a:r>
              <a:rPr lang="en-US" sz="2000" dirty="0"/>
              <a:t> is the mean of the </a:t>
            </a:r>
            <a:r>
              <a:rPr lang="en-US" sz="2000" i="1" dirty="0" err="1"/>
              <a:t>i</a:t>
            </a:r>
            <a:r>
              <a:rPr lang="en-US" sz="2000" dirty="0"/>
              <a:t>-dimension among all objects, and n is the dimensionality</a:t>
            </a:r>
          </a:p>
          <a:p>
            <a:pPr lvl="1">
              <a:lnSpc>
                <a:spcPct val="130000"/>
              </a:lnSpc>
            </a:pPr>
            <a:r>
              <a:rPr lang="en-US" sz="2000" dirty="0"/>
              <a:t>If </a:t>
            </a:r>
            <a:r>
              <a:rPr lang="el-GR" sz="2000" dirty="0">
                <a:cs typeface="Arial" panose="020B0604020202020204" pitchFamily="34" charset="0"/>
              </a:rPr>
              <a:t>χ</a:t>
            </a:r>
            <a:r>
              <a:rPr lang="en-US" sz="2000" baseline="30000" dirty="0">
                <a:cs typeface="Arial" panose="020B0604020202020204" pitchFamily="34" charset="0"/>
              </a:rPr>
              <a:t>2 </a:t>
            </a:r>
            <a:r>
              <a:rPr lang="en-US" sz="2000" dirty="0"/>
              <a:t>–statistic is large, then object </a:t>
            </a:r>
            <a:r>
              <a:rPr lang="en-US" sz="2000" i="1" dirty="0" err="1"/>
              <a:t>o</a:t>
            </a:r>
            <a:r>
              <a:rPr lang="en-US" sz="2000" i="1" baseline="-25000" dirty="0" err="1"/>
              <a:t>i</a:t>
            </a:r>
            <a:r>
              <a:rPr lang="en-US" sz="2000" dirty="0"/>
              <a:t> is an outlier</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81" y="3853281"/>
            <a:ext cx="2108310" cy="706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46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D42B-16EC-264F-82C1-E925DCAF1115}"/>
              </a:ext>
            </a:extLst>
          </p:cNvPr>
          <p:cNvSpPr>
            <a:spLocks noGrp="1"/>
          </p:cNvSpPr>
          <p:nvPr>
            <p:ph type="title"/>
          </p:nvPr>
        </p:nvSpPr>
        <p:spPr/>
        <p:txBody>
          <a:bodyPr/>
          <a:lstStyle/>
          <a:p>
            <a:r>
              <a:rPr lang="en-US" dirty="0"/>
              <a:t>Multivariate Outlier Detection in R</a:t>
            </a:r>
          </a:p>
        </p:txBody>
      </p:sp>
      <p:sp>
        <p:nvSpPr>
          <p:cNvPr id="3" name="Content Placeholder 2">
            <a:extLst>
              <a:ext uri="{FF2B5EF4-FFF2-40B4-BE49-F238E27FC236}">
                <a16:creationId xmlns:a16="http://schemas.microsoft.com/office/drawing/2014/main" id="{0072DE5E-1CC0-0E41-A9D0-C338CEDAFE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206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E564-890A-B04A-B017-E88BA729981A}"/>
              </a:ext>
            </a:extLst>
          </p:cNvPr>
          <p:cNvSpPr>
            <a:spLocks noGrp="1"/>
          </p:cNvSpPr>
          <p:nvPr>
            <p:ph type="title"/>
          </p:nvPr>
        </p:nvSpPr>
        <p:spPr/>
        <p:txBody>
          <a:bodyPr/>
          <a:lstStyle/>
          <a:p>
            <a:r>
              <a:rPr lang="en-US" dirty="0"/>
              <a:t>Cooks Method</a:t>
            </a:r>
          </a:p>
        </p:txBody>
      </p:sp>
      <p:sp>
        <p:nvSpPr>
          <p:cNvPr id="3" name="Content Placeholder 2">
            <a:extLst>
              <a:ext uri="{FF2B5EF4-FFF2-40B4-BE49-F238E27FC236}">
                <a16:creationId xmlns:a16="http://schemas.microsoft.com/office/drawing/2014/main" id="{0C6D18F5-6206-674C-B594-F94B199672D8}"/>
              </a:ext>
            </a:extLst>
          </p:cNvPr>
          <p:cNvSpPr>
            <a:spLocks noGrp="1"/>
          </p:cNvSpPr>
          <p:nvPr>
            <p:ph idx="1"/>
          </p:nvPr>
        </p:nvSpPr>
        <p:spPr/>
        <p:txBody>
          <a:bodyPr>
            <a:normAutofit fontScale="92500" lnSpcReduction="20000"/>
          </a:bodyPr>
          <a:lstStyle/>
          <a:p>
            <a:r>
              <a:rPr lang="en-US" b="1" dirty="0"/>
              <a:t>Cook's distance</a:t>
            </a:r>
            <a:r>
              <a:rPr lang="en-US" dirty="0"/>
              <a:t> is a commonly used estimate of the influence of a data point when performing a least-squares regression analysis </a:t>
            </a:r>
          </a:p>
          <a:p>
            <a:r>
              <a:rPr lang="en-US" dirty="0"/>
              <a:t>Idea: Measure the effect of deleting a given observation on the estimates (</a:t>
            </a:r>
            <a:r>
              <a:rPr lang="en-US" dirty="0" err="1"/>
              <a:t>Y^hat</a:t>
            </a:r>
            <a:r>
              <a:rPr lang="en-US" dirty="0"/>
              <a:t> for all data points) to find data points with high leverage.</a:t>
            </a:r>
          </a:p>
          <a:p>
            <a:r>
              <a:rPr lang="en-US" dirty="0"/>
              <a:t>Uses:</a:t>
            </a:r>
          </a:p>
          <a:p>
            <a:pPr lvl="1"/>
            <a:r>
              <a:rPr lang="en-US" dirty="0"/>
              <a:t>to indicate influential data points that are particularly worth checking for validity</a:t>
            </a:r>
          </a:p>
          <a:p>
            <a:pPr lvl="1"/>
            <a:r>
              <a:rPr lang="en-US" dirty="0"/>
              <a:t>to indicate regions where it would be good to be able to obtain more data points</a:t>
            </a:r>
          </a:p>
        </p:txBody>
      </p:sp>
    </p:spTree>
    <p:extLst>
      <p:ext uri="{BB962C8B-B14F-4D97-AF65-F5344CB8AC3E}">
        <p14:creationId xmlns:p14="http://schemas.microsoft.com/office/powerpoint/2010/main" val="247525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4513-4B53-1D4E-843D-C96BCB6AD1AE}"/>
              </a:ext>
            </a:extLst>
          </p:cNvPr>
          <p:cNvSpPr>
            <a:spLocks noGrp="1"/>
          </p:cNvSpPr>
          <p:nvPr>
            <p:ph type="title"/>
          </p:nvPr>
        </p:nvSpPr>
        <p:spPr/>
        <p:txBody>
          <a:bodyPr/>
          <a:lstStyle/>
          <a:p>
            <a:r>
              <a:rPr lang="en-US" dirty="0"/>
              <a:t>Cooks Method in R</a:t>
            </a:r>
          </a:p>
        </p:txBody>
      </p:sp>
      <p:sp>
        <p:nvSpPr>
          <p:cNvPr id="3" name="Content Placeholder 2">
            <a:extLst>
              <a:ext uri="{FF2B5EF4-FFF2-40B4-BE49-F238E27FC236}">
                <a16:creationId xmlns:a16="http://schemas.microsoft.com/office/drawing/2014/main" id="{D861B3D0-046D-3940-B41D-7525A5A6AA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663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schedule</a:t>
            </a:r>
          </a:p>
        </p:txBody>
      </p:sp>
      <p:sp>
        <p:nvSpPr>
          <p:cNvPr id="3" name="Content Placeholder 2"/>
          <p:cNvSpPr>
            <a:spLocks noGrp="1"/>
          </p:cNvSpPr>
          <p:nvPr>
            <p:ph idx="1"/>
          </p:nvPr>
        </p:nvSpPr>
        <p:spPr/>
        <p:txBody>
          <a:bodyPr/>
          <a:lstStyle/>
          <a:p>
            <a:r>
              <a:rPr lang="en-US" dirty="0"/>
              <a:t>Introduction to Anomaly/Outlier Detection</a:t>
            </a:r>
          </a:p>
          <a:p>
            <a:r>
              <a:rPr lang="en-US" dirty="0"/>
              <a:t>Work on your projects</a:t>
            </a:r>
          </a:p>
        </p:txBody>
      </p:sp>
    </p:spTree>
    <p:extLst>
      <p:ext uri="{BB962C8B-B14F-4D97-AF65-F5344CB8AC3E}">
        <p14:creationId xmlns:p14="http://schemas.microsoft.com/office/powerpoint/2010/main" val="299904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t>Statistical-based – Likelihood Approach</a:t>
            </a:r>
          </a:p>
        </p:txBody>
      </p:sp>
      <p:sp>
        <p:nvSpPr>
          <p:cNvPr id="13315" name="Rectangle 3"/>
          <p:cNvSpPr>
            <a:spLocks noGrp="1" noChangeArrowheads="1"/>
          </p:cNvSpPr>
          <p:nvPr>
            <p:ph type="body" idx="1"/>
          </p:nvPr>
        </p:nvSpPr>
        <p:spPr>
          <a:xfrm>
            <a:off x="800100" y="1838504"/>
            <a:ext cx="7886700" cy="4351338"/>
          </a:xfrm>
        </p:spPr>
        <p:txBody>
          <a:bodyPr>
            <a:normAutofit fontScale="85000" lnSpcReduction="20000"/>
          </a:bodyPr>
          <a:lstStyle/>
          <a:p>
            <a:r>
              <a:rPr lang="en-US" dirty="0"/>
              <a:t>Assume the data set D contains samples from a mixture of two probability distributions: </a:t>
            </a:r>
          </a:p>
          <a:p>
            <a:pPr lvl="1"/>
            <a:r>
              <a:rPr lang="en-US" dirty="0"/>
              <a:t>M (majority distribution) </a:t>
            </a:r>
          </a:p>
          <a:p>
            <a:pPr lvl="1"/>
            <a:r>
              <a:rPr lang="en-US" dirty="0"/>
              <a:t>A (anomalous distribution)</a:t>
            </a:r>
          </a:p>
          <a:p>
            <a:r>
              <a:rPr lang="en-US" dirty="0"/>
              <a:t>General Approach:</a:t>
            </a:r>
          </a:p>
          <a:p>
            <a:pPr lvl="1"/>
            <a:r>
              <a:rPr lang="en-US" dirty="0"/>
              <a:t>Initially, assume all the data points belong to M</a:t>
            </a:r>
          </a:p>
          <a:p>
            <a:pPr lvl="1"/>
            <a:r>
              <a:rPr lang="en-US" dirty="0"/>
              <a:t>Let L</a:t>
            </a:r>
            <a:r>
              <a:rPr lang="en-US" i="1" baseline="-25000" dirty="0"/>
              <a:t>t</a:t>
            </a:r>
            <a:r>
              <a:rPr lang="en-US" dirty="0"/>
              <a:t>(D) be the log likelihood of D at step </a:t>
            </a:r>
            <a:r>
              <a:rPr lang="en-US" i="1" dirty="0"/>
              <a:t>t</a:t>
            </a:r>
          </a:p>
          <a:p>
            <a:pPr lvl="1"/>
            <a:r>
              <a:rPr lang="en-US" dirty="0"/>
              <a:t>For each point </a:t>
            </a:r>
            <a:r>
              <a:rPr lang="en-US" dirty="0" err="1"/>
              <a:t>x</a:t>
            </a:r>
            <a:r>
              <a:rPr lang="en-US" i="1" baseline="-25000" dirty="0" err="1"/>
              <a:t>t</a:t>
            </a:r>
            <a:r>
              <a:rPr lang="en-US" dirty="0"/>
              <a:t> </a:t>
            </a:r>
            <a:r>
              <a:rPr lang="en-US" dirty="0">
                <a:sym typeface="Symbol" panose="05050102010706020507" pitchFamily="18" charset="2"/>
              </a:rPr>
              <a:t>that belongs to M, move it to A</a:t>
            </a:r>
            <a:endParaRPr lang="en-US" dirty="0"/>
          </a:p>
          <a:p>
            <a:pPr lvl="2"/>
            <a:r>
              <a:rPr lang="en-US" dirty="0"/>
              <a:t> Let L</a:t>
            </a:r>
            <a:r>
              <a:rPr lang="en-US" baseline="-25000" dirty="0"/>
              <a:t>t+1</a:t>
            </a:r>
            <a:r>
              <a:rPr lang="en-US" dirty="0"/>
              <a:t> (D) be the new log likelihood.</a:t>
            </a:r>
          </a:p>
          <a:p>
            <a:pPr lvl="2"/>
            <a:r>
              <a:rPr lang="en-US" dirty="0"/>
              <a:t> Compute the difference, </a:t>
            </a:r>
            <a:r>
              <a:rPr lang="en-US" dirty="0">
                <a:sym typeface="Symbol" panose="05050102010706020507" pitchFamily="18" charset="2"/>
              </a:rPr>
              <a:t> = </a:t>
            </a:r>
            <a:r>
              <a:rPr lang="en-US" dirty="0"/>
              <a:t>L</a:t>
            </a:r>
            <a:r>
              <a:rPr lang="en-US" baseline="-25000" dirty="0"/>
              <a:t>t</a:t>
            </a:r>
            <a:r>
              <a:rPr lang="en-US" dirty="0"/>
              <a:t>(D) – L</a:t>
            </a:r>
            <a:r>
              <a:rPr lang="en-US" baseline="-25000" dirty="0"/>
              <a:t>t+1</a:t>
            </a:r>
            <a:r>
              <a:rPr lang="en-US" dirty="0"/>
              <a:t> (D)</a:t>
            </a:r>
          </a:p>
          <a:p>
            <a:pPr lvl="2"/>
            <a:r>
              <a:rPr lang="en-US" dirty="0"/>
              <a:t> If </a:t>
            </a:r>
            <a:r>
              <a:rPr lang="en-US" dirty="0">
                <a:sym typeface="Symbol" panose="05050102010706020507" pitchFamily="18" charset="2"/>
              </a:rPr>
              <a:t></a:t>
            </a:r>
            <a:r>
              <a:rPr lang="en-US" dirty="0"/>
              <a:t> &gt; c  (some threshold), then </a:t>
            </a:r>
            <a:r>
              <a:rPr lang="en-US" dirty="0" err="1"/>
              <a:t>x</a:t>
            </a:r>
            <a:r>
              <a:rPr lang="en-US" baseline="-25000" dirty="0" err="1"/>
              <a:t>t</a:t>
            </a:r>
            <a:r>
              <a:rPr lang="en-US" dirty="0"/>
              <a:t> is declared as an anomaly and moved permanently from M to A</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372509"/>
            <a:ext cx="1492562" cy="1310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7280498" y="2186558"/>
            <a:ext cx="425004" cy="646331"/>
          </a:xfrm>
          <a:prstGeom prst="rect">
            <a:avLst/>
          </a:prstGeom>
          <a:solidFill>
            <a:schemeClr val="bg1"/>
          </a:solidFill>
        </p:spPr>
        <p:txBody>
          <a:bodyPr wrap="square" rtlCol="0">
            <a:spAutoFit/>
          </a:bodyPr>
          <a:lstStyle/>
          <a:p>
            <a:r>
              <a:rPr lang="en-US" dirty="0">
                <a:solidFill>
                  <a:srgbClr val="FF0000"/>
                </a:solidFill>
              </a:rPr>
              <a:t> M  </a:t>
            </a:r>
          </a:p>
        </p:txBody>
      </p:sp>
      <p:sp>
        <p:nvSpPr>
          <p:cNvPr id="6" name="TextBox 5"/>
          <p:cNvSpPr txBox="1"/>
          <p:nvPr/>
        </p:nvSpPr>
        <p:spPr>
          <a:xfrm>
            <a:off x="8322167" y="2574598"/>
            <a:ext cx="347730" cy="369332"/>
          </a:xfrm>
          <a:prstGeom prst="rect">
            <a:avLst/>
          </a:prstGeom>
          <a:solidFill>
            <a:schemeClr val="bg1"/>
          </a:solidFill>
        </p:spPr>
        <p:txBody>
          <a:bodyPr wrap="square" rtlCol="0">
            <a:spAutoFit/>
          </a:bodyPr>
          <a:lstStyle/>
          <a:p>
            <a:r>
              <a:rPr lang="en-US" dirty="0">
                <a:solidFill>
                  <a:srgbClr val="FF0000"/>
                </a:solidFill>
              </a:rPr>
              <a:t>A</a:t>
            </a:r>
          </a:p>
        </p:txBody>
      </p:sp>
      <p:sp>
        <p:nvSpPr>
          <p:cNvPr id="7" name="TextBox 6"/>
          <p:cNvSpPr txBox="1"/>
          <p:nvPr/>
        </p:nvSpPr>
        <p:spPr>
          <a:xfrm>
            <a:off x="7563835" y="3293269"/>
            <a:ext cx="279399" cy="369332"/>
          </a:xfrm>
          <a:prstGeom prst="rect">
            <a:avLst/>
          </a:prstGeom>
          <a:solidFill>
            <a:schemeClr val="bg1"/>
          </a:solidFill>
        </p:spPr>
        <p:txBody>
          <a:bodyPr wrap="square" rtlCol="0">
            <a:spAutoFit/>
          </a:bodyPr>
          <a:lstStyle/>
          <a:p>
            <a:endParaRPr lang="en-US" dirty="0">
              <a:solidFill>
                <a:srgbClr val="FF0000"/>
              </a:solidFill>
            </a:endParaRPr>
          </a:p>
        </p:txBody>
      </p:sp>
    </p:spTree>
    <p:extLst>
      <p:ext uri="{BB962C8B-B14F-4D97-AF65-F5344CB8AC3E}">
        <p14:creationId xmlns:p14="http://schemas.microsoft.com/office/powerpoint/2010/main" val="181134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143000"/>
          </a:xfrm>
        </p:spPr>
        <p:txBody>
          <a:bodyPr>
            <a:normAutofit/>
          </a:bodyPr>
          <a:lstStyle/>
          <a:p>
            <a:r>
              <a:rPr lang="en-US" sz="2800" dirty="0"/>
              <a:t>Statistical methods that don't assume a specific distribution (non-parametric)</a:t>
            </a:r>
          </a:p>
        </p:txBody>
      </p:sp>
      <p:sp>
        <p:nvSpPr>
          <p:cNvPr id="3" name="Content Placeholder 2"/>
          <p:cNvSpPr>
            <a:spLocks noGrp="1"/>
          </p:cNvSpPr>
          <p:nvPr>
            <p:ph idx="1"/>
          </p:nvPr>
        </p:nvSpPr>
        <p:spPr>
          <a:xfrm>
            <a:off x="381000" y="1524000"/>
            <a:ext cx="5074100" cy="4876800"/>
          </a:xfrm>
        </p:spPr>
        <p:txBody>
          <a:bodyPr>
            <a:normAutofit fontScale="92500" lnSpcReduction="10000"/>
          </a:bodyPr>
          <a:lstStyle/>
          <a:p>
            <a:r>
              <a:rPr lang="en-US" dirty="0"/>
              <a:t>Outlier detection using histograms</a:t>
            </a:r>
          </a:p>
          <a:p>
            <a:pPr lvl="1">
              <a:lnSpc>
                <a:spcPct val="120000"/>
              </a:lnSpc>
            </a:pPr>
            <a:r>
              <a:rPr lang="en-US" sz="2000" dirty="0"/>
              <a:t>Figure shows the histogram of purchase amounts in transactions</a:t>
            </a:r>
          </a:p>
          <a:p>
            <a:pPr lvl="1">
              <a:lnSpc>
                <a:spcPct val="120000"/>
              </a:lnSpc>
            </a:pPr>
            <a:r>
              <a:rPr lang="en-US" sz="2000" dirty="0"/>
              <a:t>A transaction in the amount of $7,500 is an outlier, since only 0.2% transactions have an amount higher than $5,000</a:t>
            </a:r>
          </a:p>
          <a:p>
            <a:pPr>
              <a:lnSpc>
                <a:spcPct val="120000"/>
              </a:lnSpc>
            </a:pPr>
            <a:r>
              <a:rPr lang="en-US" sz="2000" dirty="0"/>
              <a:t>Problem: Hard to choose an appropriate bin size</a:t>
            </a:r>
          </a:p>
          <a:p>
            <a:pPr lvl="1">
              <a:lnSpc>
                <a:spcPct val="120000"/>
              </a:lnSpc>
            </a:pPr>
            <a:r>
              <a:rPr lang="en-US" sz="2000" dirty="0"/>
              <a:t>Too small  </a:t>
            </a:r>
            <a:r>
              <a:rPr lang="en-US" sz="2000" dirty="0">
                <a:cs typeface="Arial" panose="020B0604020202020204" pitchFamily="34" charset="0"/>
              </a:rPr>
              <a:t>→ </a:t>
            </a:r>
            <a:r>
              <a:rPr lang="en-US" sz="2000" dirty="0"/>
              <a:t>normal objects in empty/rare bins, false positive</a:t>
            </a:r>
          </a:p>
          <a:p>
            <a:pPr lvl="1">
              <a:lnSpc>
                <a:spcPct val="120000"/>
              </a:lnSpc>
            </a:pPr>
            <a:r>
              <a:rPr lang="en-US" sz="2000" dirty="0"/>
              <a:t>Too big  </a:t>
            </a:r>
            <a:r>
              <a:rPr lang="en-US" sz="2000" dirty="0">
                <a:cs typeface="Arial" panose="020B0604020202020204" pitchFamily="34" charset="0"/>
              </a:rPr>
              <a:t>→ </a:t>
            </a:r>
            <a:r>
              <a:rPr lang="en-US" sz="2000" dirty="0"/>
              <a:t>outliers in some frequent bins, false negative </a:t>
            </a:r>
          </a:p>
          <a:p>
            <a:pPr marL="0" indent="0">
              <a:lnSpc>
                <a:spcPct val="120000"/>
              </a:lnSpc>
              <a:buNone/>
            </a:pPr>
            <a:endParaRPr lang="en-US" dirty="0"/>
          </a:p>
          <a:p>
            <a:endParaRPr lang="en-US" dirty="0"/>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077" y="2298308"/>
            <a:ext cx="2734286" cy="1777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Freeform 10"/>
          <p:cNvSpPr/>
          <p:nvPr/>
        </p:nvSpPr>
        <p:spPr>
          <a:xfrm>
            <a:off x="6092569" y="2375582"/>
            <a:ext cx="2202287" cy="1197736"/>
          </a:xfrm>
          <a:custGeom>
            <a:avLst/>
            <a:gdLst>
              <a:gd name="connsiteX0" fmla="*/ 0 w 2202287"/>
              <a:gd name="connsiteY0" fmla="*/ 0 h 1197736"/>
              <a:gd name="connsiteX1" fmla="*/ 540913 w 2202287"/>
              <a:gd name="connsiteY1" fmla="*/ 875764 h 1197736"/>
              <a:gd name="connsiteX2" fmla="*/ 2202287 w 2202287"/>
              <a:gd name="connsiteY2" fmla="*/ 1197736 h 1197736"/>
            </a:gdLst>
            <a:ahLst/>
            <a:cxnLst>
              <a:cxn ang="0">
                <a:pos x="connsiteX0" y="connsiteY0"/>
              </a:cxn>
              <a:cxn ang="0">
                <a:pos x="connsiteX1" y="connsiteY1"/>
              </a:cxn>
              <a:cxn ang="0">
                <a:pos x="connsiteX2" y="connsiteY2"/>
              </a:cxn>
            </a:cxnLst>
            <a:rect l="l" t="t" r="r" b="b"/>
            <a:pathLst>
              <a:path w="2202287" h="1197736">
                <a:moveTo>
                  <a:pt x="0" y="0"/>
                </a:moveTo>
                <a:cubicBezTo>
                  <a:pt x="86932" y="338070"/>
                  <a:pt x="173865" y="676141"/>
                  <a:pt x="540913" y="875764"/>
                </a:cubicBezTo>
                <a:cubicBezTo>
                  <a:pt x="907961" y="1075387"/>
                  <a:pt x="1555124" y="1136561"/>
                  <a:pt x="2202287" y="1197736"/>
                </a:cubicBezTo>
              </a:path>
            </a:pathLst>
          </a:cu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7959144" y="2093108"/>
            <a:ext cx="12879" cy="159698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5251995" y="2977863"/>
            <a:ext cx="1195648" cy="369332"/>
          </a:xfrm>
          <a:prstGeom prst="rect">
            <a:avLst/>
          </a:prstGeom>
          <a:noFill/>
        </p:spPr>
        <p:txBody>
          <a:bodyPr wrap="none" rtlCol="0">
            <a:spAutoFit/>
          </a:bodyPr>
          <a:lstStyle/>
          <a:p>
            <a:r>
              <a:rPr lang="en-US" dirty="0"/>
              <a:t>Probability</a:t>
            </a:r>
          </a:p>
        </p:txBody>
      </p:sp>
      <p:sp>
        <p:nvSpPr>
          <p:cNvPr id="15" name="TextBox 14"/>
          <p:cNvSpPr txBox="1"/>
          <p:nvPr/>
        </p:nvSpPr>
        <p:spPr>
          <a:xfrm>
            <a:off x="7083799" y="1671024"/>
            <a:ext cx="1776448" cy="369332"/>
          </a:xfrm>
          <a:prstGeom prst="rect">
            <a:avLst/>
          </a:prstGeom>
          <a:noFill/>
        </p:spPr>
        <p:txBody>
          <a:bodyPr wrap="none" rtlCol="0">
            <a:spAutoFit/>
          </a:bodyPr>
          <a:lstStyle/>
          <a:p>
            <a:r>
              <a:rPr lang="en-US" dirty="0"/>
              <a:t>P($7500) &lt; 0.002</a:t>
            </a:r>
          </a:p>
        </p:txBody>
      </p:sp>
    </p:spTree>
    <p:extLst>
      <p:ext uri="{BB962C8B-B14F-4D97-AF65-F5344CB8AC3E}">
        <p14:creationId xmlns:p14="http://schemas.microsoft.com/office/powerpoint/2010/main" val="83465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normAutofit fontScale="90000"/>
          </a:bodyPr>
          <a:lstStyle/>
          <a:p>
            <a:r>
              <a:rPr lang="en-US"/>
              <a:t>Limitations of Statistical Approaches </a:t>
            </a:r>
          </a:p>
        </p:txBody>
      </p:sp>
      <p:sp>
        <p:nvSpPr>
          <p:cNvPr id="15363" name="Rectangle 8"/>
          <p:cNvSpPr>
            <a:spLocks noGrp="1" noChangeArrowheads="1"/>
          </p:cNvSpPr>
          <p:nvPr>
            <p:ph type="body" idx="1"/>
          </p:nvPr>
        </p:nvSpPr>
        <p:spPr/>
        <p:txBody>
          <a:bodyPr/>
          <a:lstStyle/>
          <a:p>
            <a:r>
              <a:rPr lang="en-US"/>
              <a:t>Most of the tests are for a single attribute</a:t>
            </a:r>
          </a:p>
          <a:p>
            <a:pPr lvl="3"/>
            <a:endParaRPr lang="en-US"/>
          </a:p>
          <a:p>
            <a:r>
              <a:rPr lang="en-US"/>
              <a:t>In many cases, data distribution may not be known</a:t>
            </a:r>
          </a:p>
          <a:p>
            <a:pPr lvl="3"/>
            <a:endParaRPr lang="en-US"/>
          </a:p>
          <a:p>
            <a:r>
              <a:rPr lang="en-US"/>
              <a:t>For high dimensional data, it may be difficult to estimate the true distribution</a:t>
            </a:r>
          </a:p>
        </p:txBody>
      </p:sp>
    </p:spTree>
    <p:extLst>
      <p:ext uri="{BB962C8B-B14F-4D97-AF65-F5344CB8AC3E}">
        <p14:creationId xmlns:p14="http://schemas.microsoft.com/office/powerpoint/2010/main" val="589808557"/>
      </p:ext>
    </p:extLst>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Distance-based Approaches</a:t>
            </a:r>
          </a:p>
        </p:txBody>
      </p:sp>
      <p:sp>
        <p:nvSpPr>
          <p:cNvPr id="16387" name="Rectangle 3"/>
          <p:cNvSpPr>
            <a:spLocks noGrp="1" noChangeArrowheads="1"/>
          </p:cNvSpPr>
          <p:nvPr>
            <p:ph type="body" idx="1"/>
          </p:nvPr>
        </p:nvSpPr>
        <p:spPr/>
        <p:txBody>
          <a:bodyPr/>
          <a:lstStyle/>
          <a:p>
            <a:pPr marL="342900" indent="-342900"/>
            <a:r>
              <a:rPr lang="en-US" u="sng" dirty="0"/>
              <a:t>Intuition</a:t>
            </a:r>
            <a:r>
              <a:rPr lang="en-US" dirty="0"/>
              <a:t>: </a:t>
            </a:r>
            <a:br>
              <a:rPr lang="en-US" dirty="0"/>
            </a:br>
            <a:r>
              <a:rPr lang="en-US" dirty="0"/>
              <a:t>Objects that are far away from others are outliers</a:t>
            </a:r>
          </a:p>
          <a:p>
            <a:pPr marL="342900" indent="-342900"/>
            <a:r>
              <a:rPr lang="en-US" dirty="0"/>
              <a:t>Three major approaches</a:t>
            </a:r>
          </a:p>
          <a:p>
            <a:pPr marL="742950" lvl="1" indent="-285750"/>
            <a:r>
              <a:rPr lang="en-US" dirty="0"/>
              <a:t>Nearest-neighbor based</a:t>
            </a:r>
          </a:p>
          <a:p>
            <a:pPr marL="742950" lvl="1" indent="-285750"/>
            <a:r>
              <a:rPr lang="en-US" dirty="0"/>
              <a:t>Density-based</a:t>
            </a:r>
          </a:p>
          <a:p>
            <a:pPr marL="742950" lvl="1" indent="-285750"/>
            <a:r>
              <a:rPr lang="en-US" dirty="0"/>
              <a:t>Clustering-based</a:t>
            </a:r>
          </a:p>
          <a:p>
            <a:pPr lvl="4">
              <a:buFontTx/>
              <a:buNone/>
            </a:pPr>
            <a:endParaRPr lang="en-US" dirty="0"/>
          </a:p>
        </p:txBody>
      </p:sp>
    </p:spTree>
    <p:extLst>
      <p:ext uri="{BB962C8B-B14F-4D97-AF65-F5344CB8AC3E}">
        <p14:creationId xmlns:p14="http://schemas.microsoft.com/office/powerpoint/2010/main" val="1926547812"/>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Nearest-Neighbor (NN) Approach</a:t>
            </a:r>
          </a:p>
        </p:txBody>
      </p:sp>
      <p:sp>
        <p:nvSpPr>
          <p:cNvPr id="17411" name="Rectangle 3"/>
          <p:cNvSpPr>
            <a:spLocks noGrp="1" noChangeArrowheads="1"/>
          </p:cNvSpPr>
          <p:nvPr>
            <p:ph type="body" idx="1"/>
          </p:nvPr>
        </p:nvSpPr>
        <p:spPr>
          <a:xfrm>
            <a:off x="628650" y="1825625"/>
            <a:ext cx="4134419" cy="4351338"/>
          </a:xfrm>
        </p:spPr>
        <p:txBody>
          <a:bodyPr>
            <a:normAutofit fontScale="62500" lnSpcReduction="20000"/>
          </a:bodyPr>
          <a:lstStyle/>
          <a:p>
            <a:pPr marL="0" indent="0">
              <a:buNone/>
            </a:pPr>
            <a:r>
              <a:rPr lang="en-US" dirty="0"/>
              <a:t>Approach:</a:t>
            </a:r>
          </a:p>
          <a:p>
            <a:pPr marL="285750" indent="-285750"/>
            <a:r>
              <a:rPr lang="en-US" dirty="0"/>
              <a:t>Compute the distance between every pair of data points</a:t>
            </a:r>
          </a:p>
          <a:p>
            <a:pPr lvl="4"/>
            <a:endParaRPr lang="en-US" dirty="0"/>
          </a:p>
          <a:p>
            <a:pPr marL="285750" indent="-285750"/>
            <a:r>
              <a:rPr lang="en-US" dirty="0"/>
              <a:t>There are various ways to define outliers:</a:t>
            </a:r>
          </a:p>
          <a:p>
            <a:pPr lvl="1"/>
            <a:r>
              <a:rPr lang="en-US" dirty="0"/>
              <a:t>Data points for which there are fewer than </a:t>
            </a:r>
            <a:r>
              <a:rPr lang="en-US" i="1" dirty="0"/>
              <a:t>p</a:t>
            </a:r>
            <a:r>
              <a:rPr lang="en-US" dirty="0"/>
              <a:t> neighboring points within a distance </a:t>
            </a:r>
            <a:r>
              <a:rPr lang="en-US" i="1" dirty="0"/>
              <a:t>D</a:t>
            </a:r>
          </a:p>
          <a:p>
            <a:pPr lvl="4"/>
            <a:endParaRPr lang="en-US" dirty="0"/>
          </a:p>
          <a:p>
            <a:pPr lvl="1"/>
            <a:r>
              <a:rPr lang="en-US" dirty="0"/>
              <a:t>The top n data points whose distance to the </a:t>
            </a:r>
            <a:r>
              <a:rPr lang="en-US" i="1" dirty="0"/>
              <a:t>k-</a:t>
            </a:r>
            <a:r>
              <a:rPr lang="en-US" dirty="0" err="1"/>
              <a:t>th</a:t>
            </a:r>
            <a:r>
              <a:rPr lang="en-US" dirty="0"/>
              <a:t> nearest neighbor is greatest</a:t>
            </a:r>
          </a:p>
          <a:p>
            <a:pPr lvl="4"/>
            <a:endParaRPr lang="en-US" dirty="0"/>
          </a:p>
          <a:p>
            <a:pPr lvl="1"/>
            <a:r>
              <a:rPr lang="en-US" dirty="0"/>
              <a:t>The top n data points whose average distance to the k nearest neighbors is greatest </a:t>
            </a:r>
          </a:p>
          <a:p>
            <a:pPr marL="1143000" lvl="2" indent="-228600">
              <a:buFont typeface="Wingdings" panose="05000000000000000000" pitchFamily="2" charset="2"/>
              <a:buNone/>
            </a:pPr>
            <a:endParaRPr lang="en-US" dirty="0"/>
          </a:p>
        </p:txBody>
      </p:sp>
      <p:grpSp>
        <p:nvGrpSpPr>
          <p:cNvPr id="8" name="Group 4"/>
          <p:cNvGrpSpPr>
            <a:grpSpLocks noChangeAspect="1"/>
          </p:cNvGrpSpPr>
          <p:nvPr/>
        </p:nvGrpSpPr>
        <p:grpSpPr bwMode="auto">
          <a:xfrm>
            <a:off x="5374136" y="2500313"/>
            <a:ext cx="3505200" cy="3001962"/>
            <a:chOff x="1626" y="1932"/>
            <a:chExt cx="3476" cy="2930"/>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 y="1932"/>
              <a:ext cx="3476" cy="2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6"/>
            <p:cNvSpPr txBox="1">
              <a:spLocks noChangeAspect="1" noChangeArrowheads="1"/>
            </p:cNvSpPr>
            <p:nvPr/>
          </p:nvSpPr>
          <p:spPr bwMode="auto">
            <a:xfrm>
              <a:off x="2460" y="3978"/>
              <a:ext cx="300" cy="4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  p</a:t>
              </a:r>
              <a:r>
                <a:rPr lang="en-US" i="1" baseline="-25000">
                  <a:solidFill>
                    <a:schemeClr val="hlink"/>
                  </a:solidFill>
                  <a:latin typeface="Times New Roman" panose="02020603050405020304" pitchFamily="18" charset="0"/>
                </a:rPr>
                <a:t>2</a:t>
              </a:r>
              <a:endParaRPr lang="en-US" i="1">
                <a:solidFill>
                  <a:schemeClr val="hlink"/>
                </a:solidFill>
                <a:latin typeface="Times New Roman" panose="02020603050405020304" pitchFamily="18" charset="0"/>
              </a:endParaRPr>
            </a:p>
            <a:p>
              <a:r>
                <a:rPr lang="en-US" sz="1000">
                  <a:solidFill>
                    <a:schemeClr val="hlink"/>
                  </a:solidFill>
                  <a:latin typeface="Times New Roman" panose="02020603050405020304" pitchFamily="18" charset="0"/>
                  <a:sym typeface="Symbol" panose="05050102010706020507" pitchFamily="18" charset="2"/>
                </a:rPr>
                <a:t></a:t>
              </a:r>
              <a:endParaRPr lang="en-US" sz="1600">
                <a:solidFill>
                  <a:schemeClr val="hlink"/>
                </a:solidFill>
                <a:latin typeface="Times New Roman" panose="02020603050405020304" pitchFamily="18" charset="0"/>
              </a:endParaRPr>
            </a:p>
          </p:txBody>
        </p:sp>
        <p:sp>
          <p:nvSpPr>
            <p:cNvPr id="11" name="Text Box 7"/>
            <p:cNvSpPr txBox="1">
              <a:spLocks noChangeAspect="1" noChangeArrowheads="1"/>
            </p:cNvSpPr>
            <p:nvPr/>
          </p:nvSpPr>
          <p:spPr bwMode="auto">
            <a:xfrm>
              <a:off x="3582" y="4194"/>
              <a:ext cx="438" cy="54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  p</a:t>
              </a:r>
              <a:r>
                <a:rPr lang="en-US" i="1" baseline="-25000">
                  <a:solidFill>
                    <a:schemeClr val="hlink"/>
                  </a:solidFill>
                  <a:latin typeface="Times New Roman" panose="02020603050405020304" pitchFamily="18" charset="0"/>
                </a:rPr>
                <a:t>1</a:t>
              </a:r>
              <a:endParaRPr lang="en-US" i="1">
                <a:solidFill>
                  <a:schemeClr val="hlink"/>
                </a:solidFill>
                <a:latin typeface="Times New Roman" panose="02020603050405020304" pitchFamily="18" charset="0"/>
              </a:endParaRPr>
            </a:p>
            <a:p>
              <a:r>
                <a:rPr lang="en-US" sz="1000">
                  <a:solidFill>
                    <a:schemeClr val="hlink"/>
                  </a:solidFill>
                  <a:latin typeface="Times New Roman" panose="02020603050405020304" pitchFamily="18" charset="0"/>
                  <a:sym typeface="Symbol" panose="05050102010706020507" pitchFamily="18" charset="2"/>
                </a:rPr>
                <a:t></a:t>
              </a:r>
              <a:endParaRPr lang="en-US">
                <a:solidFill>
                  <a:schemeClr val="hlink"/>
                </a:solidFill>
                <a:latin typeface="Times New Roman" panose="02020603050405020304" pitchFamily="18" charset="0"/>
              </a:endParaRPr>
            </a:p>
          </p:txBody>
        </p:sp>
      </p:grpSp>
      <p:cxnSp>
        <p:nvCxnSpPr>
          <p:cNvPr id="3" name="Straight Connector 2"/>
          <p:cNvCxnSpPr/>
          <p:nvPr/>
        </p:nvCxnSpPr>
        <p:spPr>
          <a:xfrm>
            <a:off x="5718412" y="3302758"/>
            <a:ext cx="1405401" cy="1064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717145" y="4367284"/>
            <a:ext cx="406668" cy="1009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23813" y="4367284"/>
            <a:ext cx="1651697" cy="73029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867699" y="4594038"/>
            <a:ext cx="999687" cy="963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45136" y="4383022"/>
            <a:ext cx="999687" cy="963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567719" y="3076004"/>
            <a:ext cx="999687" cy="963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7618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66750" y="150991"/>
            <a:ext cx="7886700" cy="915809"/>
          </a:xfrm>
        </p:spPr>
        <p:txBody>
          <a:bodyPr/>
          <a:lstStyle/>
          <a:p>
            <a:r>
              <a:rPr lang="en-US" dirty="0"/>
              <a:t>Density-based: LOF approach</a:t>
            </a:r>
          </a:p>
        </p:txBody>
      </p:sp>
      <p:sp>
        <p:nvSpPr>
          <p:cNvPr id="21507" name="Rectangle 3"/>
          <p:cNvSpPr>
            <a:spLocks noGrp="1" noChangeArrowheads="1"/>
          </p:cNvSpPr>
          <p:nvPr>
            <p:ph type="body" idx="1"/>
          </p:nvPr>
        </p:nvSpPr>
        <p:spPr>
          <a:xfrm>
            <a:off x="228600" y="1142998"/>
            <a:ext cx="8763000" cy="5583073"/>
          </a:xfrm>
        </p:spPr>
        <p:txBody>
          <a:bodyPr>
            <a:normAutofit/>
          </a:bodyPr>
          <a:lstStyle/>
          <a:p>
            <a:pPr marL="342900" indent="-342900"/>
            <a:r>
              <a:rPr lang="en-US" sz="2400" dirty="0"/>
              <a:t>Assumption: Density around a </a:t>
            </a:r>
            <a:r>
              <a:rPr lang="en-US" sz="2400" dirty="0" err="1"/>
              <a:t>nonoutlier</a:t>
            </a:r>
            <a:r>
              <a:rPr lang="en-US" sz="2400" dirty="0"/>
              <a:t> is similar to the density around its neighbors, while the density around an outlier is significantly different</a:t>
            </a:r>
          </a:p>
          <a:p>
            <a:pPr marL="342900" indent="-342900"/>
            <a:r>
              <a:rPr lang="en-US" sz="2400" dirty="0"/>
              <a:t>For each point, compute the density of its local neighborhood</a:t>
            </a:r>
          </a:p>
          <a:p>
            <a:pPr marL="342900" indent="-342900"/>
            <a:endParaRPr lang="en-US" sz="2400" dirty="0"/>
          </a:p>
          <a:p>
            <a:pPr marL="342900" indent="-342900"/>
            <a:endParaRPr lang="en-US" sz="2400" dirty="0"/>
          </a:p>
          <a:p>
            <a:pPr marL="342900" indent="-342900"/>
            <a:endParaRPr lang="en-US" sz="2400" dirty="0"/>
          </a:p>
          <a:p>
            <a:pPr marL="342900" indent="-342900"/>
            <a:endParaRPr lang="en-US" sz="2400" dirty="0"/>
          </a:p>
          <a:p>
            <a:pPr marL="342900" indent="-342900"/>
            <a:r>
              <a:rPr lang="en-US" sz="2400" dirty="0"/>
              <a:t>Compute </a:t>
            </a:r>
            <a:r>
              <a:rPr lang="en-US" sz="2400" b="1" u="sng" dirty="0"/>
              <a:t>local outlier factor</a:t>
            </a:r>
            <a:r>
              <a:rPr lang="en-US" sz="2400" dirty="0"/>
              <a:t> (LOF) of a sample </a:t>
            </a:r>
            <a:r>
              <a:rPr lang="en-US" sz="2400" i="1" dirty="0"/>
              <a:t>p</a:t>
            </a:r>
            <a:r>
              <a:rPr lang="en-US" sz="2400" dirty="0"/>
              <a:t> as the average </a:t>
            </a:r>
            <a:r>
              <a:rPr lang="en-US" sz="2000" dirty="0"/>
              <a:t>ratios of:</a:t>
            </a:r>
          </a:p>
          <a:p>
            <a:pPr marL="1371600" lvl="2" indent="-457200">
              <a:buAutoNum type="arabicPeriod"/>
            </a:pPr>
            <a:r>
              <a:rPr lang="en-US" dirty="0"/>
              <a:t>The density of sample </a:t>
            </a:r>
            <a:r>
              <a:rPr lang="en-US" i="1" dirty="0"/>
              <a:t>p</a:t>
            </a:r>
            <a:r>
              <a:rPr lang="en-US" dirty="0"/>
              <a:t>    </a:t>
            </a:r>
          </a:p>
          <a:p>
            <a:pPr marL="1371600" lvl="2" indent="-457200">
              <a:buAutoNum type="arabicPeriod"/>
            </a:pPr>
            <a:r>
              <a:rPr lang="en-US" dirty="0"/>
              <a:t>The density of its nearest neighbors</a:t>
            </a:r>
          </a:p>
          <a:p>
            <a:pPr marL="342900" indent="-342900"/>
            <a:r>
              <a:rPr lang="en-US" sz="2400" dirty="0"/>
              <a:t>Outliers are points with largest LOF value</a:t>
            </a:r>
          </a:p>
        </p:txBody>
      </p:sp>
      <p:pic>
        <p:nvPicPr>
          <p:cNvPr id="2" name="Picture 1" descr="Screen Shot 2017-12-02 at 2.10.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3183220"/>
            <a:ext cx="4064000" cy="800100"/>
          </a:xfrm>
          <a:prstGeom prst="rect">
            <a:avLst/>
          </a:prstGeom>
        </p:spPr>
      </p:pic>
      <p:sp>
        <p:nvSpPr>
          <p:cNvPr id="3" name="Rectangle 2"/>
          <p:cNvSpPr/>
          <p:nvPr/>
        </p:nvSpPr>
        <p:spPr>
          <a:xfrm>
            <a:off x="4435622" y="2826380"/>
            <a:ext cx="4555978" cy="7568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Number of neighbors that are bounded by the distance to the k-</a:t>
            </a:r>
            <a:r>
              <a:rPr lang="en-US" dirty="0" err="1">
                <a:solidFill>
                  <a:schemeClr val="tx1"/>
                </a:solidFill>
              </a:rPr>
              <a:t>th</a:t>
            </a:r>
            <a:r>
              <a:rPr lang="en-US" dirty="0">
                <a:solidFill>
                  <a:schemeClr val="tx1"/>
                </a:solidFill>
              </a:rPr>
              <a:t> neighbor</a:t>
            </a:r>
          </a:p>
        </p:txBody>
      </p:sp>
      <p:cxnSp>
        <p:nvCxnSpPr>
          <p:cNvPr id="5" name="Straight Arrow Connector 4"/>
          <p:cNvCxnSpPr>
            <a:endCxn id="3" idx="1"/>
          </p:cNvCxnSpPr>
          <p:nvPr/>
        </p:nvCxnSpPr>
        <p:spPr>
          <a:xfrm flipV="1">
            <a:off x="3666543" y="3204825"/>
            <a:ext cx="769079" cy="1224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922756" y="3890394"/>
            <a:ext cx="3434030" cy="46788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Distances from such neighbors</a:t>
            </a:r>
          </a:p>
        </p:txBody>
      </p:sp>
      <p:cxnSp>
        <p:nvCxnSpPr>
          <p:cNvPr id="18" name="Straight Arrow Connector 17"/>
          <p:cNvCxnSpPr>
            <a:endCxn id="17" idx="1"/>
          </p:cNvCxnSpPr>
          <p:nvPr/>
        </p:nvCxnSpPr>
        <p:spPr>
          <a:xfrm>
            <a:off x="4006369" y="3890394"/>
            <a:ext cx="916387" cy="233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 name="Picture 3" descr="Screen Shot 2017-12-05 at 11.20.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510" y="5297615"/>
            <a:ext cx="2565400" cy="990600"/>
          </a:xfrm>
          <a:prstGeom prst="rect">
            <a:avLst/>
          </a:prstGeom>
        </p:spPr>
      </p:pic>
    </p:spTree>
    <p:extLst>
      <p:ext uri="{BB962C8B-B14F-4D97-AF65-F5344CB8AC3E}">
        <p14:creationId xmlns:p14="http://schemas.microsoft.com/office/powerpoint/2010/main" val="1487658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0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12-02 at 2.14.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683" y="1031024"/>
            <a:ext cx="5402448" cy="3413312"/>
          </a:xfrm>
          <a:prstGeom prst="rect">
            <a:avLst/>
          </a:prstGeom>
        </p:spPr>
      </p:pic>
      <p:sp>
        <p:nvSpPr>
          <p:cNvPr id="21506" name="Rectangle 2"/>
          <p:cNvSpPr>
            <a:spLocks noGrp="1" noChangeArrowheads="1"/>
          </p:cNvSpPr>
          <p:nvPr>
            <p:ph type="title"/>
          </p:nvPr>
        </p:nvSpPr>
        <p:spPr>
          <a:xfrm>
            <a:off x="666750" y="150991"/>
            <a:ext cx="7886700" cy="915809"/>
          </a:xfrm>
        </p:spPr>
        <p:txBody>
          <a:bodyPr/>
          <a:lstStyle/>
          <a:p>
            <a:r>
              <a:rPr lang="en-US" dirty="0"/>
              <a:t>Density-based: LOF approach</a:t>
            </a:r>
          </a:p>
        </p:txBody>
      </p:sp>
      <p:sp>
        <p:nvSpPr>
          <p:cNvPr id="21507" name="Rectangle 3"/>
          <p:cNvSpPr>
            <a:spLocks noGrp="1" noChangeArrowheads="1"/>
          </p:cNvSpPr>
          <p:nvPr>
            <p:ph type="body" idx="1"/>
          </p:nvPr>
        </p:nvSpPr>
        <p:spPr>
          <a:xfrm>
            <a:off x="228600" y="1143000"/>
            <a:ext cx="8763000" cy="2133600"/>
          </a:xfrm>
        </p:spPr>
        <p:txBody>
          <a:bodyPr>
            <a:normAutofit/>
          </a:bodyPr>
          <a:lstStyle/>
          <a:p>
            <a:pPr marL="342900" indent="-342900"/>
            <a:r>
              <a:rPr lang="en-US" sz="2400" dirty="0"/>
              <a:t>LOF interpretation:</a:t>
            </a:r>
          </a:p>
          <a:p>
            <a:pPr lvl="1" indent="-342900"/>
            <a:r>
              <a:rPr lang="en-US" sz="2000" dirty="0"/>
              <a:t>LOF is bounded by: </a:t>
            </a:r>
          </a:p>
        </p:txBody>
      </p:sp>
      <p:grpSp>
        <p:nvGrpSpPr>
          <p:cNvPr id="21508" name="Group 4"/>
          <p:cNvGrpSpPr>
            <a:grpSpLocks noChangeAspect="1"/>
          </p:cNvGrpSpPr>
          <p:nvPr/>
        </p:nvGrpSpPr>
        <p:grpSpPr bwMode="auto">
          <a:xfrm>
            <a:off x="533400" y="3619935"/>
            <a:ext cx="3505200" cy="3001962"/>
            <a:chOff x="1626" y="1932"/>
            <a:chExt cx="3476" cy="2930"/>
          </a:xfrm>
        </p:grpSpPr>
        <p:pic>
          <p:nvPicPr>
            <p:cNvPr id="215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 y="1932"/>
              <a:ext cx="3476" cy="2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1" name="Text Box 6"/>
            <p:cNvSpPr txBox="1">
              <a:spLocks noChangeAspect="1" noChangeArrowheads="1"/>
            </p:cNvSpPr>
            <p:nvPr/>
          </p:nvSpPr>
          <p:spPr bwMode="auto">
            <a:xfrm>
              <a:off x="2460" y="3978"/>
              <a:ext cx="300" cy="4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  p</a:t>
              </a:r>
              <a:r>
                <a:rPr lang="en-US" i="1" baseline="-25000">
                  <a:solidFill>
                    <a:schemeClr val="hlink"/>
                  </a:solidFill>
                  <a:latin typeface="Times New Roman" panose="02020603050405020304" pitchFamily="18" charset="0"/>
                </a:rPr>
                <a:t>2</a:t>
              </a:r>
              <a:endParaRPr lang="en-US" i="1">
                <a:solidFill>
                  <a:schemeClr val="hlink"/>
                </a:solidFill>
                <a:latin typeface="Times New Roman" panose="02020603050405020304" pitchFamily="18" charset="0"/>
              </a:endParaRPr>
            </a:p>
            <a:p>
              <a:r>
                <a:rPr lang="en-US" sz="1000">
                  <a:solidFill>
                    <a:schemeClr val="hlink"/>
                  </a:solidFill>
                  <a:latin typeface="Times New Roman" panose="02020603050405020304" pitchFamily="18" charset="0"/>
                  <a:sym typeface="Symbol" panose="05050102010706020507" pitchFamily="18" charset="2"/>
                </a:rPr>
                <a:t></a:t>
              </a:r>
              <a:endParaRPr lang="en-US" sz="1600">
                <a:solidFill>
                  <a:schemeClr val="hlink"/>
                </a:solidFill>
                <a:latin typeface="Times New Roman" panose="02020603050405020304" pitchFamily="18" charset="0"/>
              </a:endParaRPr>
            </a:p>
          </p:txBody>
        </p:sp>
        <p:sp>
          <p:nvSpPr>
            <p:cNvPr id="21512" name="Text Box 7"/>
            <p:cNvSpPr txBox="1">
              <a:spLocks noChangeAspect="1" noChangeArrowheads="1"/>
            </p:cNvSpPr>
            <p:nvPr/>
          </p:nvSpPr>
          <p:spPr bwMode="auto">
            <a:xfrm>
              <a:off x="3582" y="4194"/>
              <a:ext cx="438" cy="54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  p</a:t>
              </a:r>
              <a:r>
                <a:rPr lang="en-US" i="1" baseline="-25000">
                  <a:solidFill>
                    <a:schemeClr val="hlink"/>
                  </a:solidFill>
                  <a:latin typeface="Times New Roman" panose="02020603050405020304" pitchFamily="18" charset="0"/>
                </a:rPr>
                <a:t>1</a:t>
              </a:r>
              <a:endParaRPr lang="en-US" i="1">
                <a:solidFill>
                  <a:schemeClr val="hlink"/>
                </a:solidFill>
                <a:latin typeface="Times New Roman" panose="02020603050405020304" pitchFamily="18" charset="0"/>
              </a:endParaRPr>
            </a:p>
            <a:p>
              <a:r>
                <a:rPr lang="en-US" sz="1000">
                  <a:solidFill>
                    <a:schemeClr val="hlink"/>
                  </a:solidFill>
                  <a:latin typeface="Times New Roman" panose="02020603050405020304" pitchFamily="18" charset="0"/>
                  <a:sym typeface="Symbol" panose="05050102010706020507" pitchFamily="18" charset="2"/>
                </a:rPr>
                <a:t></a:t>
              </a:r>
              <a:endParaRPr lang="en-US">
                <a:solidFill>
                  <a:schemeClr val="hlink"/>
                </a:solidFill>
                <a:latin typeface="Times New Roman" panose="02020603050405020304" pitchFamily="18" charset="0"/>
              </a:endParaRPr>
            </a:p>
          </p:txBody>
        </p:sp>
      </p:grpSp>
      <p:sp>
        <p:nvSpPr>
          <p:cNvPr id="21509" name="Text Box 8"/>
          <p:cNvSpPr txBox="1">
            <a:spLocks noChangeArrowheads="1"/>
          </p:cNvSpPr>
          <p:nvPr/>
        </p:nvSpPr>
        <p:spPr bwMode="auto">
          <a:xfrm>
            <a:off x="4038600" y="5270768"/>
            <a:ext cx="33528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eaLnBrk="1" hangingPunct="1">
              <a:spcBef>
                <a:spcPct val="50000"/>
              </a:spcBef>
            </a:pPr>
            <a:r>
              <a:rPr lang="en-US" sz="2000" b="0" dirty="0">
                <a:latin typeface="Tahoma" panose="020B0604030504040204" pitchFamily="34" charset="0"/>
              </a:rPr>
              <a:t>In the NN approach, p</a:t>
            </a:r>
            <a:r>
              <a:rPr lang="en-US" sz="2000" b="0" baseline="-25000" dirty="0">
                <a:latin typeface="Tahoma" panose="020B0604030504040204" pitchFamily="34" charset="0"/>
              </a:rPr>
              <a:t>2</a:t>
            </a:r>
            <a:r>
              <a:rPr lang="en-US" sz="2000" b="0" dirty="0">
                <a:latin typeface="Tahoma" panose="020B0604030504040204" pitchFamily="34" charset="0"/>
              </a:rPr>
              <a:t> is not considered as outlier, while LOF approach find both p</a:t>
            </a:r>
            <a:r>
              <a:rPr lang="en-US" sz="2000" b="0" baseline="-25000" dirty="0">
                <a:latin typeface="Tahoma" panose="020B0604030504040204" pitchFamily="34" charset="0"/>
              </a:rPr>
              <a:t>1</a:t>
            </a:r>
            <a:r>
              <a:rPr lang="en-US" sz="2000" b="0" dirty="0">
                <a:latin typeface="Tahoma" panose="020B0604030504040204" pitchFamily="34" charset="0"/>
              </a:rPr>
              <a:t> and p</a:t>
            </a:r>
            <a:r>
              <a:rPr lang="en-US" sz="2000" b="0" baseline="-25000" dirty="0">
                <a:latin typeface="Tahoma" panose="020B0604030504040204" pitchFamily="34" charset="0"/>
              </a:rPr>
              <a:t>2 </a:t>
            </a:r>
            <a:r>
              <a:rPr lang="en-US" sz="2000" b="0" dirty="0">
                <a:latin typeface="Tahoma" panose="020B0604030504040204" pitchFamily="34" charset="0"/>
              </a:rPr>
              <a:t>as outliers</a:t>
            </a:r>
          </a:p>
        </p:txBody>
      </p:sp>
      <p:sp>
        <p:nvSpPr>
          <p:cNvPr id="10" name="Oval 9"/>
          <p:cNvSpPr/>
          <p:nvPr/>
        </p:nvSpPr>
        <p:spPr>
          <a:xfrm>
            <a:off x="1261212" y="5889310"/>
            <a:ext cx="307058" cy="281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829403" y="5456152"/>
            <a:ext cx="1446060" cy="13727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Screen Shot 2017-12-02 at 2.15.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2146300"/>
            <a:ext cx="3746500" cy="850900"/>
          </a:xfrm>
          <a:prstGeom prst="rect">
            <a:avLst/>
          </a:prstGeom>
        </p:spPr>
      </p:pic>
    </p:spTree>
    <p:extLst>
      <p:ext uri="{BB962C8B-B14F-4D97-AF65-F5344CB8AC3E}">
        <p14:creationId xmlns:p14="http://schemas.microsoft.com/office/powerpoint/2010/main" val="4259322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9"/>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0" grpId="1" animBg="1"/>
      <p:bldP spid="10" grpId="2" animBg="1"/>
      <p:bldP spid="11" grpId="1" animBg="1"/>
      <p:bldP spid="11"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LOF values</a:t>
            </a:r>
          </a:p>
        </p:txBody>
      </p:sp>
      <p:pic>
        <p:nvPicPr>
          <p:cNvPr id="3074" name="Picture 2" descr="http://upload.wikimedia.org/wikipedia/commons/thumb/5/59/LOF.svg/400px-LOF.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825625"/>
            <a:ext cx="4545169" cy="405656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931831" y="6055037"/>
            <a:ext cx="5543312" cy="369332"/>
          </a:xfrm>
          <a:prstGeom prst="rect">
            <a:avLst/>
          </a:prstGeom>
          <a:noFill/>
        </p:spPr>
        <p:txBody>
          <a:bodyPr wrap="none" rtlCol="0">
            <a:spAutoFit/>
          </a:bodyPr>
          <a:lstStyle/>
          <a:p>
            <a:r>
              <a:rPr lang="en-US" dirty="0"/>
              <a:t>Source: http://en.wikipedia.org/wiki/Local_outlier_factor</a:t>
            </a:r>
          </a:p>
        </p:txBody>
      </p:sp>
      <p:sp>
        <p:nvSpPr>
          <p:cNvPr id="5" name="TextBox 4"/>
          <p:cNvSpPr txBox="1"/>
          <p:nvPr/>
        </p:nvSpPr>
        <p:spPr>
          <a:xfrm>
            <a:off x="5326039" y="2139499"/>
            <a:ext cx="3429208" cy="2585323"/>
          </a:xfrm>
          <a:prstGeom prst="rect">
            <a:avLst/>
          </a:prstGeom>
          <a:noFill/>
        </p:spPr>
        <p:txBody>
          <a:bodyPr wrap="none" rtlCol="0">
            <a:spAutoFit/>
          </a:bodyPr>
          <a:lstStyle/>
          <a:p>
            <a:r>
              <a:rPr lang="en-US" dirty="0"/>
              <a:t>Due to the local approach, LOF </a:t>
            </a:r>
          </a:p>
          <a:p>
            <a:r>
              <a:rPr lang="en-US" dirty="0"/>
              <a:t>is able to identify outliers in a </a:t>
            </a:r>
          </a:p>
          <a:p>
            <a:r>
              <a:rPr lang="en-US" dirty="0"/>
              <a:t>data set that would not be outliers</a:t>
            </a:r>
          </a:p>
          <a:p>
            <a:r>
              <a:rPr lang="en-US" dirty="0"/>
              <a:t>in another area of the data set. </a:t>
            </a:r>
          </a:p>
          <a:p>
            <a:r>
              <a:rPr lang="en-US" dirty="0"/>
              <a:t>For example, a point at a "small"</a:t>
            </a:r>
          </a:p>
          <a:p>
            <a:r>
              <a:rPr lang="en-US" dirty="0"/>
              <a:t>distance to a very dense cluster </a:t>
            </a:r>
          </a:p>
          <a:p>
            <a:r>
              <a:rPr lang="en-US" dirty="0"/>
              <a:t>is an outlier, while a point within </a:t>
            </a:r>
          </a:p>
          <a:p>
            <a:r>
              <a:rPr lang="en-US" dirty="0"/>
              <a:t>a sparse cluster might exhibit </a:t>
            </a:r>
          </a:p>
          <a:p>
            <a:r>
              <a:rPr lang="en-US" dirty="0"/>
              <a:t>similar distances to its neighbors.</a:t>
            </a:r>
          </a:p>
        </p:txBody>
      </p:sp>
    </p:spTree>
    <p:extLst>
      <p:ext uri="{BB962C8B-B14F-4D97-AF65-F5344CB8AC3E}">
        <p14:creationId xmlns:p14="http://schemas.microsoft.com/office/powerpoint/2010/main" val="1879247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454A-180C-9046-ABDF-DF2A5F0D74D9}"/>
              </a:ext>
            </a:extLst>
          </p:cNvPr>
          <p:cNvSpPr>
            <a:spLocks noGrp="1"/>
          </p:cNvSpPr>
          <p:nvPr>
            <p:ph type="title"/>
          </p:nvPr>
        </p:nvSpPr>
        <p:spPr/>
        <p:txBody>
          <a:bodyPr/>
          <a:lstStyle/>
          <a:p>
            <a:r>
              <a:rPr lang="en-US" dirty="0"/>
              <a:t>LOF Outlier Detection in R</a:t>
            </a:r>
          </a:p>
        </p:txBody>
      </p:sp>
      <p:sp>
        <p:nvSpPr>
          <p:cNvPr id="3" name="Content Placeholder 2">
            <a:extLst>
              <a:ext uri="{FF2B5EF4-FFF2-40B4-BE49-F238E27FC236}">
                <a16:creationId xmlns:a16="http://schemas.microsoft.com/office/drawing/2014/main" id="{FD88AFAD-E7C6-B24C-93CA-D74C91893E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1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457200"/>
            <a:ext cx="8763000" cy="533400"/>
          </a:xfrm>
        </p:spPr>
        <p:txBody>
          <a:bodyPr>
            <a:normAutofit fontScale="90000"/>
          </a:bodyPr>
          <a:lstStyle/>
          <a:p>
            <a:r>
              <a:rPr lang="en-US" dirty="0"/>
              <a:t>Outliers in Lower Dimensional Projection</a:t>
            </a:r>
          </a:p>
        </p:txBody>
      </p:sp>
      <p:sp>
        <p:nvSpPr>
          <p:cNvPr id="18435" name="Rectangle 3"/>
          <p:cNvSpPr>
            <a:spLocks noGrp="1" noChangeArrowheads="1"/>
          </p:cNvSpPr>
          <p:nvPr>
            <p:ph type="body" idx="1"/>
          </p:nvPr>
        </p:nvSpPr>
        <p:spPr/>
        <p:txBody>
          <a:bodyPr/>
          <a:lstStyle/>
          <a:p>
            <a:pPr marL="342900" indent="-342900"/>
            <a:r>
              <a:rPr lang="en-US" dirty="0"/>
              <a:t>In high-dimensional space, data is sparse and notion of proximity becomes meaningless</a:t>
            </a:r>
          </a:p>
          <a:p>
            <a:pPr marL="742950" lvl="1" indent="-285750"/>
            <a:r>
              <a:rPr lang="en-US" dirty="0"/>
              <a:t>Every point is an almost equally good outlier from the perspective of proximity-based definitions</a:t>
            </a:r>
          </a:p>
          <a:p>
            <a:pPr marL="742950" lvl="1" indent="-285750"/>
            <a:endParaRPr lang="en-US" dirty="0"/>
          </a:p>
          <a:p>
            <a:pPr marL="342900" indent="-342900"/>
            <a:r>
              <a:rPr lang="en-US" dirty="0"/>
              <a:t>Lower-dimensional projection methods</a:t>
            </a:r>
          </a:p>
          <a:p>
            <a:pPr marL="742950" lvl="1" indent="-285750"/>
            <a:r>
              <a:rPr lang="en-US" dirty="0"/>
              <a:t>A point is an outlier if in some lower dimensional projection, it is present in a local region of abnormally low density</a:t>
            </a:r>
          </a:p>
        </p:txBody>
      </p:sp>
    </p:spTree>
    <p:extLst>
      <p:ext uri="{BB962C8B-B14F-4D97-AF65-F5344CB8AC3E}">
        <p14:creationId xmlns:p14="http://schemas.microsoft.com/office/powerpoint/2010/main" val="2401560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r>
              <a:rPr lang="en-US" sz="2400" dirty="0"/>
              <a:t>How can we make the notion of 'outlier' more precise? </a:t>
            </a:r>
            <a:br>
              <a:rPr lang="en-US" sz="2400" dirty="0"/>
            </a:br>
            <a:r>
              <a:rPr lang="en-US" sz="2400" dirty="0"/>
              <a:t>Enter the field of </a:t>
            </a:r>
            <a:r>
              <a:rPr lang="en-US" sz="2400" b="1" dirty="0"/>
              <a:t>Anomaly/Outlier Detection</a:t>
            </a:r>
          </a:p>
        </p:txBody>
      </p:sp>
      <p:sp>
        <p:nvSpPr>
          <p:cNvPr id="5123" name="Rectangle 3"/>
          <p:cNvSpPr>
            <a:spLocks noGrp="1" noChangeArrowheads="1"/>
          </p:cNvSpPr>
          <p:nvPr>
            <p:ph type="body" idx="1"/>
          </p:nvPr>
        </p:nvSpPr>
        <p:spPr/>
        <p:txBody>
          <a:bodyPr>
            <a:normAutofit/>
          </a:bodyPr>
          <a:lstStyle/>
          <a:p>
            <a:pPr marL="342900" indent="-342900"/>
            <a:r>
              <a:rPr lang="en-US" sz="2400" dirty="0"/>
              <a:t>What are anomalies/outliers?</a:t>
            </a:r>
          </a:p>
          <a:p>
            <a:pPr marL="742950" lvl="1" indent="-285750"/>
            <a:r>
              <a:rPr lang="en-US" sz="2000" dirty="0"/>
              <a:t>The set of data points considerably different than "normal" data</a:t>
            </a:r>
          </a:p>
          <a:p>
            <a:pPr marL="742950" lvl="1" indent="-285750"/>
            <a:r>
              <a:rPr lang="en-US" sz="2000" dirty="0"/>
              <a:t>Not noise: the points looks as if they were generated by a different mechanism</a:t>
            </a:r>
          </a:p>
          <a:p>
            <a:pPr marL="342900" indent="-342900"/>
            <a:r>
              <a:rPr lang="en-US" sz="2400" dirty="0"/>
              <a:t>Applications: </a:t>
            </a:r>
          </a:p>
          <a:p>
            <a:pPr marL="742950" lvl="1" indent="-285750"/>
            <a:r>
              <a:rPr lang="en-US" sz="2000" dirty="0"/>
              <a:t>Credit card fraud detection</a:t>
            </a:r>
          </a:p>
          <a:p>
            <a:pPr marL="742950" lvl="1" indent="-285750"/>
            <a:r>
              <a:rPr lang="en-US" sz="2000" dirty="0"/>
              <a:t>Telecom fraud detection</a:t>
            </a:r>
          </a:p>
          <a:p>
            <a:pPr marL="742950" lvl="1" indent="-285750"/>
            <a:r>
              <a:rPr lang="en-US" sz="2000" dirty="0"/>
              <a:t>Network intrusion detection</a:t>
            </a:r>
          </a:p>
          <a:p>
            <a:pPr marL="742950" lvl="1" indent="-285750"/>
            <a:r>
              <a:rPr lang="en-US" sz="2000" dirty="0"/>
              <a:t>Fault detection</a:t>
            </a:r>
          </a:p>
          <a:p>
            <a:pPr marL="742950" lvl="1" indent="-285750"/>
            <a:r>
              <a:rPr lang="en-US" sz="2000" dirty="0"/>
              <a:t>Early warning: medical</a:t>
            </a:r>
            <a:br>
              <a:rPr lang="en-US" sz="2000" dirty="0"/>
            </a:br>
            <a:r>
              <a:rPr lang="en-US" sz="2000" dirty="0"/>
              <a:t>analysis and epidemics </a:t>
            </a:r>
          </a:p>
        </p:txBody>
      </p:sp>
      <p:sp>
        <p:nvSpPr>
          <p:cNvPr id="2" name="TextBox 1"/>
          <p:cNvSpPr txBox="1"/>
          <p:nvPr/>
        </p:nvSpPr>
        <p:spPr>
          <a:xfrm>
            <a:off x="1049352" y="6172200"/>
            <a:ext cx="7045518" cy="523220"/>
          </a:xfrm>
          <a:prstGeom prst="rect">
            <a:avLst/>
          </a:prstGeom>
          <a:noFill/>
        </p:spPr>
        <p:txBody>
          <a:bodyPr wrap="none" rtlCol="0">
            <a:spAutoFit/>
          </a:bodyPr>
          <a:lstStyle/>
          <a:p>
            <a:r>
              <a:rPr lang="en-US" sz="1400" dirty="0"/>
              <a:t>Sources for Outlier detection:  Tan, Steinbach, Kumar:  Introduction to Data Mining, Chap. 10.</a:t>
            </a:r>
          </a:p>
          <a:p>
            <a:r>
              <a:rPr lang="en-US" sz="1400" dirty="0"/>
              <a:t>J. Han and M. </a:t>
            </a:r>
            <a:r>
              <a:rPr lang="en-US" sz="1400" dirty="0" err="1"/>
              <a:t>Kamber</a:t>
            </a:r>
            <a:r>
              <a:rPr lang="en-US" sz="1400" dirty="0"/>
              <a:t>. Data Mining: Concepts and Techniques</a:t>
            </a: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336" y="4381478"/>
            <a:ext cx="2274888" cy="167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12602"/>
      </p:ext>
    </p:extLst>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457200"/>
            <a:ext cx="8763000" cy="533400"/>
          </a:xfrm>
        </p:spPr>
        <p:txBody>
          <a:bodyPr>
            <a:normAutofit fontScale="90000"/>
          </a:bodyPr>
          <a:lstStyle/>
          <a:p>
            <a:r>
              <a:rPr lang="en-US" dirty="0"/>
              <a:t>Outliers in Lower Dimensional Projection</a:t>
            </a:r>
          </a:p>
        </p:txBody>
      </p:sp>
      <p:sp>
        <p:nvSpPr>
          <p:cNvPr id="19459" name="Rectangle 3"/>
          <p:cNvSpPr>
            <a:spLocks noGrp="1" noChangeArrowheads="1"/>
          </p:cNvSpPr>
          <p:nvPr>
            <p:ph type="body" idx="1"/>
          </p:nvPr>
        </p:nvSpPr>
        <p:spPr/>
        <p:txBody>
          <a:bodyPr>
            <a:normAutofit fontScale="92500" lnSpcReduction="20000"/>
          </a:bodyPr>
          <a:lstStyle/>
          <a:p>
            <a:pPr>
              <a:lnSpc>
                <a:spcPct val="90000"/>
              </a:lnSpc>
            </a:pPr>
            <a:r>
              <a:rPr lang="en-US" dirty="0"/>
              <a:t>Divide each attribute into </a:t>
            </a:r>
            <a:r>
              <a:rPr lang="en-US" dirty="0">
                <a:sym typeface="Symbol" panose="05050102010706020507" pitchFamily="18" charset="2"/>
              </a:rPr>
              <a:t>x equal-depth intervals</a:t>
            </a:r>
          </a:p>
          <a:p>
            <a:pPr lvl="1">
              <a:lnSpc>
                <a:spcPct val="90000"/>
              </a:lnSpc>
            </a:pPr>
            <a:r>
              <a:rPr lang="en-US" dirty="0">
                <a:sym typeface="Symbol" panose="05050102010706020507" pitchFamily="18" charset="2"/>
              </a:rPr>
              <a:t>Each interval contains </a:t>
            </a:r>
            <a:r>
              <a:rPr lang="en-US" b="1" dirty="0">
                <a:sym typeface="Symbol" panose="05050102010706020507" pitchFamily="18" charset="2"/>
              </a:rPr>
              <a:t>a fraction f = 1/x of the records</a:t>
            </a:r>
          </a:p>
          <a:p>
            <a:pPr>
              <a:lnSpc>
                <a:spcPct val="90000"/>
              </a:lnSpc>
            </a:pPr>
            <a:r>
              <a:rPr lang="en-US" dirty="0">
                <a:sym typeface="Symbol" panose="05050102010706020507" pitchFamily="18" charset="2"/>
              </a:rPr>
              <a:t>Consider a k-dimensional cube created by picking grid ranges from k different dimensions</a:t>
            </a:r>
          </a:p>
          <a:p>
            <a:pPr lvl="1">
              <a:lnSpc>
                <a:spcPct val="90000"/>
              </a:lnSpc>
            </a:pPr>
            <a:r>
              <a:rPr lang="en-US" dirty="0">
                <a:sym typeface="Symbol" panose="05050102010706020507" pitchFamily="18" charset="2"/>
              </a:rPr>
              <a:t>If attributes are independent, we expect region to contain a fraction </a:t>
            </a:r>
            <a:r>
              <a:rPr lang="en-US" dirty="0" err="1">
                <a:sym typeface="Symbol" panose="05050102010706020507" pitchFamily="18" charset="2"/>
              </a:rPr>
              <a:t>f</a:t>
            </a:r>
            <a:r>
              <a:rPr lang="en-US" baseline="30000" dirty="0" err="1">
                <a:sym typeface="Symbol" panose="05050102010706020507" pitchFamily="18" charset="2"/>
              </a:rPr>
              <a:t>k</a:t>
            </a:r>
            <a:r>
              <a:rPr lang="en-US" dirty="0">
                <a:sym typeface="Symbol" panose="05050102010706020507" pitchFamily="18" charset="2"/>
              </a:rPr>
              <a:t> of the records</a:t>
            </a:r>
          </a:p>
          <a:p>
            <a:pPr lvl="1">
              <a:lnSpc>
                <a:spcPct val="90000"/>
              </a:lnSpc>
            </a:pPr>
            <a:r>
              <a:rPr lang="en-US" dirty="0">
                <a:sym typeface="Symbol" panose="05050102010706020507" pitchFamily="18" charset="2"/>
              </a:rPr>
              <a:t>For N points, we can measure </a:t>
            </a:r>
            <a:r>
              <a:rPr lang="en-US" dirty="0" err="1">
                <a:sym typeface="Symbol" panose="05050102010706020507" pitchFamily="18" charset="2"/>
              </a:rPr>
              <a:t>sparsity</a:t>
            </a:r>
            <a:r>
              <a:rPr lang="en-US" dirty="0">
                <a:sym typeface="Symbol" panose="05050102010706020507" pitchFamily="18" charset="2"/>
              </a:rPr>
              <a:t> of a cube D as:</a:t>
            </a:r>
          </a:p>
          <a:p>
            <a:pPr lvl="1">
              <a:lnSpc>
                <a:spcPct val="90000"/>
              </a:lnSpc>
            </a:pPr>
            <a:endParaRPr lang="en-US" dirty="0">
              <a:sym typeface="Symbol" panose="05050102010706020507" pitchFamily="18" charset="2"/>
            </a:endParaRPr>
          </a:p>
          <a:p>
            <a:pPr lvl="1">
              <a:lnSpc>
                <a:spcPct val="90000"/>
              </a:lnSpc>
            </a:pPr>
            <a:endParaRPr lang="en-US" dirty="0">
              <a:sym typeface="Symbol" panose="05050102010706020507" pitchFamily="18" charset="2"/>
            </a:endParaRPr>
          </a:p>
          <a:p>
            <a:pPr lvl="1">
              <a:lnSpc>
                <a:spcPct val="90000"/>
              </a:lnSpc>
            </a:pPr>
            <a:endParaRPr lang="en-US" dirty="0">
              <a:sym typeface="Symbol" panose="05050102010706020507" pitchFamily="18" charset="2"/>
            </a:endParaRPr>
          </a:p>
          <a:p>
            <a:pPr lvl="1">
              <a:lnSpc>
                <a:spcPct val="90000"/>
              </a:lnSpc>
            </a:pPr>
            <a:r>
              <a:rPr lang="en-US" dirty="0">
                <a:sym typeface="Symbol" panose="05050102010706020507" pitchFamily="18" charset="2"/>
              </a:rPr>
              <a:t>Negative </a:t>
            </a:r>
            <a:r>
              <a:rPr lang="en-US" dirty="0" err="1">
                <a:sym typeface="Symbol" panose="05050102010706020507" pitchFamily="18" charset="2"/>
              </a:rPr>
              <a:t>sparsity</a:t>
            </a:r>
            <a:r>
              <a:rPr lang="en-US" dirty="0">
                <a:sym typeface="Symbol" panose="05050102010706020507" pitchFamily="18" charset="2"/>
              </a:rPr>
              <a:t> indicates cube </a:t>
            </a:r>
            <a:r>
              <a:rPr lang="en-US" b="1" u="sng" dirty="0">
                <a:sym typeface="Symbol" panose="05050102010706020507" pitchFamily="18" charset="2"/>
              </a:rPr>
              <a:t>contains smaller number of points than expected</a:t>
            </a:r>
          </a:p>
        </p:txBody>
      </p:sp>
      <p:pic>
        <p:nvPicPr>
          <p:cNvPr id="19460"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743200" y="4206817"/>
            <a:ext cx="3657600" cy="862012"/>
          </a:xfrm>
          <a:noFill/>
          <a:extLst>
            <a:ext uri="{91240B29-F687-4f45-9708-019B960494DF}">
              <a14:hiddenLine xmlns:a14="http://schemas.microsoft.com/office/drawing/2010/main" xmlns=""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179827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ea typeface="SimSun" panose="02010600030101010101" pitchFamily="2" charset="-122"/>
              </a:rPr>
              <a:t>Clustering-Based</a:t>
            </a:r>
          </a:p>
        </p:txBody>
      </p:sp>
      <p:sp>
        <p:nvSpPr>
          <p:cNvPr id="22531" name="Rectangle 3"/>
          <p:cNvSpPr>
            <a:spLocks noGrp="1" noChangeArrowheads="1"/>
          </p:cNvSpPr>
          <p:nvPr>
            <p:ph type="body" idx="1"/>
          </p:nvPr>
        </p:nvSpPr>
        <p:spPr>
          <a:xfrm>
            <a:off x="411163" y="1339768"/>
            <a:ext cx="4491037" cy="5181600"/>
          </a:xfrm>
        </p:spPr>
        <p:txBody>
          <a:bodyPr>
            <a:normAutofit fontScale="77500" lnSpcReduction="20000"/>
          </a:bodyPr>
          <a:lstStyle/>
          <a:p>
            <a:pPr marL="342900" indent="-342900"/>
            <a:endParaRPr lang="en-US" altLang="zh-CN" dirty="0">
              <a:ea typeface="SimSun" panose="02010600030101010101" pitchFamily="2" charset="-122"/>
            </a:endParaRPr>
          </a:p>
          <a:p>
            <a:pPr marL="0" indent="0">
              <a:buNone/>
            </a:pPr>
            <a:r>
              <a:rPr lang="en-US" altLang="zh-CN" sz="3600" dirty="0">
                <a:ea typeface="SimSun" panose="02010600030101010101" pitchFamily="2" charset="-122"/>
              </a:rPr>
              <a:t>Basic idea: Cluster the data into groups of different density</a:t>
            </a:r>
          </a:p>
          <a:p>
            <a:r>
              <a:rPr lang="en-US" dirty="0"/>
              <a:t>Does the object belong to any cluster? If not, then it is identified as an outlier. </a:t>
            </a:r>
          </a:p>
          <a:p>
            <a:r>
              <a:rPr lang="en-US" dirty="0"/>
              <a:t>Is there a large distance between the object and the cluster to which it is closest? If yes, it is an outlier. </a:t>
            </a:r>
          </a:p>
          <a:p>
            <a:r>
              <a:rPr lang="en-US" dirty="0"/>
              <a:t>Is the object part of a small or sparse cluster? If yes, then all the objects in that cluster are outliers. </a:t>
            </a:r>
          </a:p>
        </p:txBody>
      </p:sp>
      <p:grpSp>
        <p:nvGrpSpPr>
          <p:cNvPr id="22532" name="Group 4"/>
          <p:cNvGrpSpPr>
            <a:grpSpLocks/>
          </p:cNvGrpSpPr>
          <p:nvPr/>
        </p:nvGrpSpPr>
        <p:grpSpPr bwMode="auto">
          <a:xfrm>
            <a:off x="5181600" y="1954213"/>
            <a:ext cx="3733800" cy="3074987"/>
            <a:chOff x="3264" y="1231"/>
            <a:chExt cx="2352" cy="1937"/>
          </a:xfrm>
        </p:grpSpPr>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1231"/>
              <a:ext cx="2352" cy="1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534" name="Oval 6"/>
            <p:cNvSpPr>
              <a:spLocks noChangeArrowheads="1"/>
            </p:cNvSpPr>
            <p:nvPr/>
          </p:nvSpPr>
          <p:spPr bwMode="auto">
            <a:xfrm>
              <a:off x="3552" y="2011"/>
              <a:ext cx="112" cy="102"/>
            </a:xfrm>
            <a:prstGeom prst="ellipse">
              <a:avLst/>
            </a:prstGeom>
            <a:noFill/>
            <a:ln w="1905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p>
          </p:txBody>
        </p:sp>
        <p:sp>
          <p:nvSpPr>
            <p:cNvPr id="22535" name="Oval 7"/>
            <p:cNvSpPr>
              <a:spLocks noChangeArrowheads="1"/>
            </p:cNvSpPr>
            <p:nvPr/>
          </p:nvSpPr>
          <p:spPr bwMode="auto">
            <a:xfrm>
              <a:off x="4752" y="1957"/>
              <a:ext cx="112" cy="102"/>
            </a:xfrm>
            <a:prstGeom prst="ellipse">
              <a:avLst/>
            </a:prstGeom>
            <a:noFill/>
            <a:ln w="1905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p>
          </p:txBody>
        </p:sp>
        <p:sp>
          <p:nvSpPr>
            <p:cNvPr id="22536" name="Oval 8"/>
            <p:cNvSpPr>
              <a:spLocks noChangeArrowheads="1"/>
            </p:cNvSpPr>
            <p:nvPr/>
          </p:nvSpPr>
          <p:spPr bwMode="auto">
            <a:xfrm>
              <a:off x="5424" y="2683"/>
              <a:ext cx="112" cy="102"/>
            </a:xfrm>
            <a:prstGeom prst="ellipse">
              <a:avLst/>
            </a:prstGeom>
            <a:noFill/>
            <a:ln w="1905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p>
          </p:txBody>
        </p:sp>
        <p:sp>
          <p:nvSpPr>
            <p:cNvPr id="22537" name="Oval 9"/>
            <p:cNvSpPr>
              <a:spLocks noChangeArrowheads="1"/>
            </p:cNvSpPr>
            <p:nvPr/>
          </p:nvSpPr>
          <p:spPr bwMode="auto">
            <a:xfrm>
              <a:off x="4016" y="2779"/>
              <a:ext cx="112" cy="102"/>
            </a:xfrm>
            <a:prstGeom prst="ellipse">
              <a:avLst/>
            </a:prstGeom>
            <a:noFill/>
            <a:ln w="1905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p>
          </p:txBody>
        </p:sp>
        <p:sp>
          <p:nvSpPr>
            <p:cNvPr id="22538" name="Oval 10"/>
            <p:cNvSpPr>
              <a:spLocks noChangeArrowheads="1"/>
            </p:cNvSpPr>
            <p:nvPr/>
          </p:nvSpPr>
          <p:spPr bwMode="auto">
            <a:xfrm>
              <a:off x="3392" y="1771"/>
              <a:ext cx="112" cy="102"/>
            </a:xfrm>
            <a:prstGeom prst="ellipse">
              <a:avLst/>
            </a:prstGeom>
            <a:noFill/>
            <a:ln w="1905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p>
          </p:txBody>
        </p:sp>
        <p:sp>
          <p:nvSpPr>
            <p:cNvPr id="22539" name="Line 11"/>
            <p:cNvSpPr>
              <a:spLocks noChangeShapeType="1"/>
            </p:cNvSpPr>
            <p:nvPr/>
          </p:nvSpPr>
          <p:spPr bwMode="auto">
            <a:xfrm flipH="1">
              <a:off x="4224" y="2011"/>
              <a:ext cx="576" cy="96"/>
            </a:xfrm>
            <a:prstGeom prst="line">
              <a:avLst/>
            </a:prstGeom>
            <a:noFill/>
            <a:ln w="158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0" name="Line 12"/>
            <p:cNvSpPr>
              <a:spLocks noChangeShapeType="1"/>
            </p:cNvSpPr>
            <p:nvPr/>
          </p:nvSpPr>
          <p:spPr bwMode="auto">
            <a:xfrm>
              <a:off x="4800" y="2011"/>
              <a:ext cx="48" cy="768"/>
            </a:xfrm>
            <a:prstGeom prst="line">
              <a:avLst/>
            </a:prstGeom>
            <a:noFill/>
            <a:ln w="158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1" name="Line 13"/>
            <p:cNvSpPr>
              <a:spLocks noChangeShapeType="1"/>
            </p:cNvSpPr>
            <p:nvPr/>
          </p:nvSpPr>
          <p:spPr bwMode="auto">
            <a:xfrm flipV="1">
              <a:off x="4800" y="1627"/>
              <a:ext cx="384" cy="384"/>
            </a:xfrm>
            <a:prstGeom prst="line">
              <a:avLst/>
            </a:prstGeom>
            <a:noFill/>
            <a:ln w="158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2" name="Line 14"/>
            <p:cNvSpPr>
              <a:spLocks noChangeShapeType="1"/>
            </p:cNvSpPr>
            <p:nvPr/>
          </p:nvSpPr>
          <p:spPr bwMode="auto">
            <a:xfrm>
              <a:off x="4800" y="2011"/>
              <a:ext cx="672" cy="720"/>
            </a:xfrm>
            <a:prstGeom prst="line">
              <a:avLst/>
            </a:prstGeom>
            <a:noFill/>
            <a:ln w="158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3" name="Line 15"/>
            <p:cNvSpPr>
              <a:spLocks noChangeShapeType="1"/>
            </p:cNvSpPr>
            <p:nvPr/>
          </p:nvSpPr>
          <p:spPr bwMode="auto">
            <a:xfrm flipH="1">
              <a:off x="3744" y="2011"/>
              <a:ext cx="1056" cy="336"/>
            </a:xfrm>
            <a:prstGeom prst="line">
              <a:avLst/>
            </a:prstGeom>
            <a:noFill/>
            <a:ln w="158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8134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ea typeface="SimSun" panose="02010600030101010101" pitchFamily="2" charset="-122"/>
              </a:rPr>
              <a:t>Clustering-Based Methods </a:t>
            </a:r>
          </a:p>
        </p:txBody>
      </p:sp>
      <p:sp>
        <p:nvSpPr>
          <p:cNvPr id="22531" name="Rectangle 3"/>
          <p:cNvSpPr>
            <a:spLocks noGrp="1" noChangeArrowheads="1"/>
          </p:cNvSpPr>
          <p:nvPr>
            <p:ph type="body" idx="1"/>
          </p:nvPr>
        </p:nvSpPr>
        <p:spPr>
          <a:xfrm>
            <a:off x="411163" y="1339768"/>
            <a:ext cx="4491037" cy="5181600"/>
          </a:xfrm>
        </p:spPr>
        <p:txBody>
          <a:bodyPr>
            <a:normAutofit fontScale="85000" lnSpcReduction="20000"/>
          </a:bodyPr>
          <a:lstStyle/>
          <a:p>
            <a:pPr marL="342900" indent="-342900"/>
            <a:endParaRPr lang="en-US" altLang="zh-CN" dirty="0">
              <a:ea typeface="SimSun" panose="02010600030101010101" pitchFamily="2" charset="-122"/>
            </a:endParaRPr>
          </a:p>
          <a:p>
            <a:r>
              <a:rPr lang="en-US" dirty="0"/>
              <a:t>Does the object belong to any cluster? If not, then it is identified as an outlier.</a:t>
            </a:r>
          </a:p>
          <a:p>
            <a:pPr lvl="1"/>
            <a:r>
              <a:rPr lang="en-US" dirty="0"/>
              <a:t>Using a density- based clustering method, such as DBSCAN, we note that the black points belong to clusters. The white point, </a:t>
            </a:r>
            <a:r>
              <a:rPr lang="en-US" b="1" i="1" dirty="0"/>
              <a:t>a</a:t>
            </a:r>
            <a:r>
              <a:rPr lang="en-US" dirty="0"/>
              <a:t>, does not belong to any cluster, and thus is declared an outlier. </a:t>
            </a:r>
          </a:p>
          <a:p>
            <a:pPr lvl="1"/>
            <a:r>
              <a:rPr lang="en-US" dirty="0"/>
              <a:t>You can use package </a:t>
            </a:r>
            <a:r>
              <a:rPr lang="en-US" dirty="0" err="1"/>
              <a:t>dbscan</a:t>
            </a:r>
            <a:r>
              <a:rPr lang="en-US" dirty="0"/>
              <a:t> in R.</a:t>
            </a:r>
          </a:p>
          <a:p>
            <a:pPr marL="457200" lvl="1" indent="0">
              <a:buNone/>
            </a:pPr>
            <a:r>
              <a:rPr lang="en-US" dirty="0"/>
              <a:t> </a:t>
            </a:r>
          </a:p>
        </p:txBody>
      </p:sp>
      <p:pic>
        <p:nvPicPr>
          <p:cNvPr id="2" name="Picture 1" descr="Screen Shot 2017-12-02 at 4.00.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967" y="2654299"/>
            <a:ext cx="3371797" cy="2193481"/>
          </a:xfrm>
          <a:prstGeom prst="rect">
            <a:avLst/>
          </a:prstGeom>
        </p:spPr>
      </p:pic>
    </p:spTree>
    <p:extLst>
      <p:ext uri="{BB962C8B-B14F-4D97-AF65-F5344CB8AC3E}">
        <p14:creationId xmlns:p14="http://schemas.microsoft.com/office/powerpoint/2010/main" val="640645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ea typeface="SimSun" panose="02010600030101010101" pitchFamily="2" charset="-122"/>
              </a:rPr>
              <a:t>Clustering-Based Methods </a:t>
            </a:r>
          </a:p>
        </p:txBody>
      </p:sp>
      <p:sp>
        <p:nvSpPr>
          <p:cNvPr id="22531" name="Rectangle 3"/>
          <p:cNvSpPr>
            <a:spLocks noGrp="1" noChangeArrowheads="1"/>
          </p:cNvSpPr>
          <p:nvPr>
            <p:ph type="body" idx="1"/>
          </p:nvPr>
        </p:nvSpPr>
        <p:spPr>
          <a:xfrm>
            <a:off x="411163" y="1339768"/>
            <a:ext cx="4491037" cy="5181600"/>
          </a:xfrm>
        </p:spPr>
        <p:txBody>
          <a:bodyPr>
            <a:normAutofit fontScale="62500" lnSpcReduction="20000"/>
          </a:bodyPr>
          <a:lstStyle/>
          <a:p>
            <a:pPr marL="342900" indent="-342900"/>
            <a:endParaRPr lang="en-US" altLang="zh-CN" dirty="0">
              <a:ea typeface="SimSun" panose="02010600030101010101" pitchFamily="2" charset="-122"/>
            </a:endParaRPr>
          </a:p>
          <a:p>
            <a:r>
              <a:rPr lang="en-US" dirty="0"/>
              <a:t>Is there a large distance between the object and the cluster to which it is closest? </a:t>
            </a:r>
          </a:p>
          <a:p>
            <a:pPr lvl="1"/>
            <a:r>
              <a:rPr lang="en-US" dirty="0"/>
              <a:t>Using the </a:t>
            </a:r>
            <a:r>
              <a:rPr lang="en-US" i="1" dirty="0"/>
              <a:t>k</a:t>
            </a:r>
            <a:r>
              <a:rPr lang="en-US" dirty="0"/>
              <a:t>-means clustering method, we can partition the data points. </a:t>
            </a:r>
          </a:p>
          <a:p>
            <a:pPr lvl="1"/>
            <a:r>
              <a:rPr lang="en-US" dirty="0"/>
              <a:t>For each object, </a:t>
            </a:r>
            <a:r>
              <a:rPr lang="en-US" b="1" i="1" dirty="0"/>
              <a:t>o</a:t>
            </a:r>
            <a:r>
              <a:rPr lang="en-US" dirty="0"/>
              <a:t>, we can assign an outlier score to the object according to the distance between the object and the center that is closest to the object. Suppose the closest center to </a:t>
            </a:r>
            <a:r>
              <a:rPr lang="en-US" b="1" i="1" dirty="0"/>
              <a:t>o </a:t>
            </a:r>
            <a:r>
              <a:rPr lang="en-US" dirty="0"/>
              <a:t>is </a:t>
            </a:r>
            <a:r>
              <a:rPr lang="en-US" b="1" i="1" dirty="0"/>
              <a:t>c</a:t>
            </a:r>
            <a:r>
              <a:rPr lang="en-US" sz="1600" i="1" dirty="0"/>
              <a:t>o</a:t>
            </a:r>
            <a:r>
              <a:rPr lang="en-US" dirty="0"/>
              <a:t>; then the distance between </a:t>
            </a:r>
            <a:r>
              <a:rPr lang="en-US" b="1" i="1" dirty="0"/>
              <a:t>o </a:t>
            </a:r>
            <a:r>
              <a:rPr lang="en-US" dirty="0"/>
              <a:t>and </a:t>
            </a:r>
            <a:r>
              <a:rPr lang="en-US" b="1" i="1" dirty="0"/>
              <a:t>c</a:t>
            </a:r>
            <a:r>
              <a:rPr lang="en-US" sz="1600" i="1" dirty="0"/>
              <a:t>o </a:t>
            </a:r>
            <a:r>
              <a:rPr lang="en-US" dirty="0"/>
              <a:t>is </a:t>
            </a:r>
            <a:r>
              <a:rPr lang="en-US" i="1" dirty="0" err="1"/>
              <a:t>dist</a:t>
            </a:r>
            <a:r>
              <a:rPr lang="en-US" dirty="0"/>
              <a:t>(</a:t>
            </a:r>
            <a:r>
              <a:rPr lang="en-US" b="1" i="1" dirty="0"/>
              <a:t>o</a:t>
            </a:r>
            <a:r>
              <a:rPr lang="en-US" dirty="0"/>
              <a:t>, </a:t>
            </a:r>
            <a:r>
              <a:rPr lang="en-US" b="1" i="1" dirty="0"/>
              <a:t>c</a:t>
            </a:r>
            <a:r>
              <a:rPr lang="en-US" sz="1600" i="1" dirty="0"/>
              <a:t>o</a:t>
            </a:r>
            <a:r>
              <a:rPr lang="en-US" dirty="0"/>
              <a:t>), and the average distance between </a:t>
            </a:r>
            <a:r>
              <a:rPr lang="en-US" b="1" i="1" dirty="0"/>
              <a:t>c</a:t>
            </a:r>
            <a:r>
              <a:rPr lang="en-US" sz="2000" i="1" dirty="0"/>
              <a:t>o </a:t>
            </a:r>
            <a:r>
              <a:rPr lang="en-US" dirty="0"/>
              <a:t>and the objects assigned to </a:t>
            </a:r>
            <a:r>
              <a:rPr lang="en-US" b="1" i="1" dirty="0"/>
              <a:t>o </a:t>
            </a:r>
            <a:r>
              <a:rPr lang="en-US" dirty="0"/>
              <a:t>is </a:t>
            </a:r>
            <a:r>
              <a:rPr lang="en-US" i="1" dirty="0" err="1"/>
              <a:t>l</a:t>
            </a:r>
            <a:r>
              <a:rPr lang="en-US" b="1" i="1" dirty="0" err="1"/>
              <a:t>c</a:t>
            </a:r>
            <a:r>
              <a:rPr lang="en-US" b="1" i="1" dirty="0"/>
              <a:t> </a:t>
            </a:r>
            <a:r>
              <a:rPr lang="en-US" dirty="0"/>
              <a:t>. The ratio </a:t>
            </a:r>
            <a:r>
              <a:rPr lang="en-US" sz="2000" i="1" dirty="0" err="1"/>
              <a:t>dist</a:t>
            </a:r>
            <a:r>
              <a:rPr lang="en-US" sz="2000" dirty="0"/>
              <a:t>(</a:t>
            </a:r>
            <a:r>
              <a:rPr lang="en-US" b="1" i="1" dirty="0" err="1"/>
              <a:t>o</a:t>
            </a:r>
            <a:r>
              <a:rPr lang="en-US" sz="2000" dirty="0" err="1"/>
              <a:t>,</a:t>
            </a:r>
            <a:r>
              <a:rPr lang="en-US" b="1" i="1" dirty="0" err="1"/>
              <a:t>c</a:t>
            </a:r>
            <a:r>
              <a:rPr lang="en-US" sz="2000" i="1" dirty="0" err="1"/>
              <a:t>o</a:t>
            </a:r>
            <a:r>
              <a:rPr lang="en-US" sz="2000" dirty="0"/>
              <a:t>)/ </a:t>
            </a:r>
            <a:r>
              <a:rPr lang="en-US" sz="2000" dirty="0" err="1"/>
              <a:t>l</a:t>
            </a:r>
            <a:r>
              <a:rPr lang="en-US" sz="2000" baseline="-25000" dirty="0" err="1"/>
              <a:t>co</a:t>
            </a:r>
            <a:r>
              <a:rPr lang="en-US" sz="2000" dirty="0"/>
              <a:t> </a:t>
            </a:r>
            <a:r>
              <a:rPr lang="en-US" dirty="0"/>
              <a:t>measures how </a:t>
            </a:r>
            <a:r>
              <a:rPr lang="en-US" i="1" dirty="0" err="1"/>
              <a:t>dist</a:t>
            </a:r>
            <a:r>
              <a:rPr lang="en-US" dirty="0"/>
              <a:t>(</a:t>
            </a:r>
            <a:r>
              <a:rPr lang="en-US" b="1" i="1" dirty="0"/>
              <a:t>o</a:t>
            </a:r>
            <a:r>
              <a:rPr lang="en-US" dirty="0"/>
              <a:t>, </a:t>
            </a:r>
            <a:r>
              <a:rPr lang="en-US" b="1" i="1" dirty="0"/>
              <a:t>c</a:t>
            </a:r>
            <a:r>
              <a:rPr lang="en-US" sz="2000" i="1" dirty="0"/>
              <a:t>o</a:t>
            </a:r>
            <a:r>
              <a:rPr lang="en-US" dirty="0"/>
              <a:t>) stands out from the average. The larger the ratio, the farther away </a:t>
            </a:r>
            <a:r>
              <a:rPr lang="en-US" b="1" i="1" dirty="0"/>
              <a:t>o </a:t>
            </a:r>
            <a:r>
              <a:rPr lang="en-US" dirty="0"/>
              <a:t>is relative from the center, and the more likely </a:t>
            </a:r>
            <a:r>
              <a:rPr lang="en-US" b="1" i="1" dirty="0"/>
              <a:t>o </a:t>
            </a:r>
            <a:r>
              <a:rPr lang="en-US" dirty="0"/>
              <a:t>is an outlier. </a:t>
            </a:r>
          </a:p>
        </p:txBody>
      </p:sp>
      <p:pic>
        <p:nvPicPr>
          <p:cNvPr id="3" name="Picture 2" descr="Screen Shot 2017-12-02 at 4.01.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281" y="2223043"/>
            <a:ext cx="3572519" cy="3154952"/>
          </a:xfrm>
          <a:prstGeom prst="rect">
            <a:avLst/>
          </a:prstGeom>
        </p:spPr>
      </p:pic>
    </p:spTree>
    <p:extLst>
      <p:ext uri="{BB962C8B-B14F-4D97-AF65-F5344CB8AC3E}">
        <p14:creationId xmlns:p14="http://schemas.microsoft.com/office/powerpoint/2010/main" val="1623228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3753-D644-4541-848D-B7E89225B1F6}"/>
              </a:ext>
            </a:extLst>
          </p:cNvPr>
          <p:cNvSpPr>
            <a:spLocks noGrp="1"/>
          </p:cNvSpPr>
          <p:nvPr>
            <p:ph type="title"/>
          </p:nvPr>
        </p:nvSpPr>
        <p:spPr/>
        <p:txBody>
          <a:bodyPr>
            <a:normAutofit fontScale="90000"/>
          </a:bodyPr>
          <a:lstStyle/>
          <a:p>
            <a:r>
              <a:rPr lang="en-US" dirty="0"/>
              <a:t>Clustering Based Outlier Detection in R</a:t>
            </a:r>
          </a:p>
        </p:txBody>
      </p:sp>
      <p:sp>
        <p:nvSpPr>
          <p:cNvPr id="3" name="Content Placeholder 2">
            <a:extLst>
              <a:ext uri="{FF2B5EF4-FFF2-40B4-BE49-F238E27FC236}">
                <a16:creationId xmlns:a16="http://schemas.microsoft.com/office/drawing/2014/main" id="{25B51A3E-53A3-2C46-96F6-E1BBD092C5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5059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Cluster-based outliers:</a:t>
            </a:r>
            <a:br>
              <a:rPr lang="en-US" dirty="0"/>
            </a:br>
            <a:r>
              <a:rPr lang="en-US" dirty="0"/>
              <a:t>Strengths and weaknesses</a:t>
            </a:r>
          </a:p>
        </p:txBody>
      </p:sp>
      <p:sp>
        <p:nvSpPr>
          <p:cNvPr id="3" name="Content Placeholder 2"/>
          <p:cNvSpPr>
            <a:spLocks noGrp="1"/>
          </p:cNvSpPr>
          <p:nvPr>
            <p:ph idx="1"/>
          </p:nvPr>
        </p:nvSpPr>
        <p:spPr/>
        <p:txBody>
          <a:bodyPr/>
          <a:lstStyle/>
          <a:p>
            <a:r>
              <a:rPr lang="en-US" sz="2000" dirty="0"/>
              <a:t>Strengths</a:t>
            </a:r>
          </a:p>
          <a:p>
            <a:pPr lvl="1"/>
            <a:r>
              <a:rPr lang="en-US" sz="2000" dirty="0"/>
              <a:t>Detect outliers without requiring any labeled data</a:t>
            </a:r>
          </a:p>
          <a:p>
            <a:pPr lvl="1"/>
            <a:r>
              <a:rPr lang="en-US" sz="2000" dirty="0"/>
              <a:t>Works for many types of data</a:t>
            </a:r>
          </a:p>
          <a:p>
            <a:pPr lvl="1"/>
            <a:r>
              <a:rPr lang="en-US" sz="2000" dirty="0"/>
              <a:t>Clusters can be regarded as summaries of the data</a:t>
            </a:r>
          </a:p>
          <a:p>
            <a:pPr lvl="1"/>
            <a:r>
              <a:rPr lang="en-US" sz="2000" dirty="0"/>
              <a:t>Once the clusters are obtained, need only compare any object against the clusters to determine whether it is an outlier (fast)</a:t>
            </a:r>
          </a:p>
          <a:p>
            <a:r>
              <a:rPr lang="en-US" sz="2000" dirty="0"/>
              <a:t>Weaknesses</a:t>
            </a:r>
          </a:p>
          <a:p>
            <a:pPr lvl="1"/>
            <a:r>
              <a:rPr lang="en-US" sz="2000" dirty="0"/>
              <a:t>Effectiveness depends highly on the clustering method used</a:t>
            </a:r>
            <a:r>
              <a:rPr lang="en-US" sz="2000" dirty="0">
                <a:cs typeface="Arial" panose="020B0604020202020204" pitchFamily="34" charset="0"/>
              </a:rPr>
              <a:t>—</a:t>
            </a:r>
            <a:r>
              <a:rPr lang="en-US" sz="2000" dirty="0"/>
              <a:t>they may not be optimized for outlier detection</a:t>
            </a:r>
          </a:p>
          <a:p>
            <a:pPr lvl="1"/>
            <a:r>
              <a:rPr lang="en-US" sz="2000" dirty="0"/>
              <a:t>High computational cost: Need to first find clusters</a:t>
            </a:r>
          </a:p>
          <a:p>
            <a:endParaRPr lang="en-US" dirty="0"/>
          </a:p>
        </p:txBody>
      </p:sp>
    </p:spTree>
    <p:extLst>
      <p:ext uri="{BB962C8B-B14F-4D97-AF65-F5344CB8AC3E}">
        <p14:creationId xmlns:p14="http://schemas.microsoft.com/office/powerpoint/2010/main" val="415062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Classification-based outliers</a:t>
            </a:r>
          </a:p>
        </p:txBody>
      </p:sp>
      <p:sp>
        <p:nvSpPr>
          <p:cNvPr id="3" name="Content Placeholder 2"/>
          <p:cNvSpPr>
            <a:spLocks noGrp="1"/>
          </p:cNvSpPr>
          <p:nvPr>
            <p:ph idx="1"/>
          </p:nvPr>
        </p:nvSpPr>
        <p:spPr/>
        <p:txBody>
          <a:bodyPr>
            <a:normAutofit fontScale="85000" lnSpcReduction="20000"/>
          </a:bodyPr>
          <a:lstStyle/>
          <a:p>
            <a:r>
              <a:rPr lang="en-US" u="sng" dirty="0"/>
              <a:t>Idea</a:t>
            </a:r>
            <a:r>
              <a:rPr lang="en-US" dirty="0"/>
              <a:t>:  Train a classification model to distinguish "normal" from outliers.</a:t>
            </a:r>
          </a:p>
          <a:p>
            <a:r>
              <a:rPr lang="en-US" dirty="0"/>
              <a:t>One-class model</a:t>
            </a:r>
          </a:p>
          <a:p>
            <a:pPr lvl="1"/>
            <a:r>
              <a:rPr lang="en-US" dirty="0"/>
              <a:t>The classifier is trained to</a:t>
            </a:r>
            <a:br>
              <a:rPr lang="en-US" dirty="0"/>
            </a:br>
            <a:r>
              <a:rPr lang="en-US" dirty="0"/>
              <a:t>recognize "normal" objects</a:t>
            </a:r>
          </a:p>
          <a:p>
            <a:pPr lvl="1"/>
            <a:r>
              <a:rPr lang="en-US" dirty="0"/>
              <a:t>Learn the decision boundary</a:t>
            </a:r>
            <a:br>
              <a:rPr lang="en-US" dirty="0"/>
            </a:br>
            <a:r>
              <a:rPr lang="en-US" dirty="0"/>
              <a:t>e.g. Support Vector Machine</a:t>
            </a:r>
          </a:p>
          <a:p>
            <a:pPr lvl="1"/>
            <a:r>
              <a:rPr lang="en-US" dirty="0"/>
              <a:t>Anything not classified as normal is an outlier</a:t>
            </a:r>
          </a:p>
          <a:p>
            <a:pPr marL="0" indent="0">
              <a:buNone/>
            </a:pPr>
            <a:r>
              <a:rPr lang="en-US" u="sng" dirty="0"/>
              <a:t>Strength</a:t>
            </a:r>
            <a:r>
              <a:rPr lang="en-US" dirty="0"/>
              <a:t>: Can generalize to new outliers that may not be close to known outliers.</a:t>
            </a:r>
          </a:p>
          <a:p>
            <a:pPr marL="0" indent="0">
              <a:buNone/>
            </a:pPr>
            <a:r>
              <a:rPr lang="en-US" u="sng" dirty="0"/>
              <a:t>Weakness</a:t>
            </a:r>
            <a:r>
              <a:rPr lang="en-US" dirty="0"/>
              <a:t>:  Quality depends on training data, which may be expensive to obtain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2134580"/>
            <a:ext cx="2743503" cy="1781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637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34" y="297695"/>
            <a:ext cx="8457483" cy="1143000"/>
          </a:xfrm>
        </p:spPr>
        <p:txBody>
          <a:bodyPr>
            <a:noAutofit/>
          </a:bodyPr>
          <a:lstStyle/>
          <a:p>
            <a:r>
              <a:rPr lang="en-US" sz="3200" dirty="0"/>
              <a:t>Outlier Detection - Three core problems</a:t>
            </a:r>
          </a:p>
        </p:txBody>
      </p:sp>
      <p:sp>
        <p:nvSpPr>
          <p:cNvPr id="3" name="Content Placeholder 2"/>
          <p:cNvSpPr>
            <a:spLocks noGrp="1"/>
          </p:cNvSpPr>
          <p:nvPr>
            <p:ph idx="1"/>
          </p:nvPr>
        </p:nvSpPr>
        <p:spPr>
          <a:xfrm>
            <a:off x="458633" y="1440695"/>
            <a:ext cx="8685367" cy="4572000"/>
          </a:xfrm>
        </p:spPr>
        <p:txBody>
          <a:bodyPr>
            <a:noAutofit/>
          </a:bodyPr>
          <a:lstStyle/>
          <a:p>
            <a:r>
              <a:rPr lang="en-US" sz="2600" u="sng" dirty="0"/>
              <a:t>Regression</a:t>
            </a:r>
          </a:p>
          <a:p>
            <a:pPr lvl="1"/>
            <a:r>
              <a:rPr lang="en-US" sz="2400" i="1" dirty="0"/>
              <a:t>Problem</a:t>
            </a:r>
            <a:r>
              <a:rPr lang="en-US" sz="2400" dirty="0"/>
              <a:t>: Predicting a continuous output variable from one or more continuous input variables</a:t>
            </a:r>
          </a:p>
          <a:p>
            <a:pPr lvl="1"/>
            <a:r>
              <a:rPr lang="en-US" sz="2400" dirty="0"/>
              <a:t>Algorithms: Linear models, Logistic regression</a:t>
            </a:r>
          </a:p>
          <a:p>
            <a:r>
              <a:rPr lang="en-US" sz="2600" u="sng" dirty="0"/>
              <a:t>Clustering</a:t>
            </a:r>
          </a:p>
          <a:p>
            <a:pPr lvl="1"/>
            <a:r>
              <a:rPr lang="en-US" sz="2400" i="1" dirty="0"/>
              <a:t>Problem</a:t>
            </a:r>
            <a:r>
              <a:rPr lang="en-US" sz="2400" dirty="0"/>
              <a:t>: Assignment of each data instance to one of K cluster labels</a:t>
            </a:r>
          </a:p>
          <a:p>
            <a:pPr lvl="1"/>
            <a:r>
              <a:rPr lang="en-US" sz="2400" dirty="0"/>
              <a:t>Algorithms: Hierarchical clustering, k-means</a:t>
            </a:r>
          </a:p>
          <a:p>
            <a:r>
              <a:rPr lang="en-US" sz="2600" u="sng" dirty="0"/>
              <a:t>Classification</a:t>
            </a:r>
          </a:p>
          <a:p>
            <a:pPr lvl="1"/>
            <a:r>
              <a:rPr lang="en-US" sz="2400" i="1" dirty="0"/>
              <a:t>Problem</a:t>
            </a:r>
            <a:r>
              <a:rPr lang="en-US" sz="2400" dirty="0"/>
              <a:t>: Predicting a categorical output from continuous and/or categorical variables</a:t>
            </a:r>
          </a:p>
          <a:p>
            <a:endParaRPr lang="en-US" sz="2600" dirty="0"/>
          </a:p>
        </p:txBody>
      </p:sp>
      <p:sp>
        <p:nvSpPr>
          <p:cNvPr id="5" name="Slide Number Placeholder 4"/>
          <p:cNvSpPr>
            <a:spLocks noGrp="1"/>
          </p:cNvSpPr>
          <p:nvPr>
            <p:ph type="sldNum" sz="quarter" idx="12"/>
          </p:nvPr>
        </p:nvSpPr>
        <p:spPr/>
        <p:txBody>
          <a:bodyPr/>
          <a:lstStyle/>
          <a:p>
            <a:fld id="{4D7601CA-A815-448B-A716-C636912F6F16}" type="slidenum">
              <a:rPr lang="en-US" smtClean="0"/>
              <a:pPr/>
              <a:t>37</a:t>
            </a:fld>
            <a:endParaRPr lang="en-US"/>
          </a:p>
        </p:txBody>
      </p:sp>
    </p:spTree>
    <p:extLst>
      <p:ext uri="{BB962C8B-B14F-4D97-AF65-F5344CB8AC3E}">
        <p14:creationId xmlns:p14="http://schemas.microsoft.com/office/powerpoint/2010/main" val="68488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C714-ED9D-AB47-83A1-ED4AD0D26858}"/>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9FD99210-BBC3-7147-A72A-389894EDD5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484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Anomaly Detection</a:t>
            </a:r>
          </a:p>
        </p:txBody>
      </p:sp>
      <p:sp>
        <p:nvSpPr>
          <p:cNvPr id="7171" name="Rectangle 3"/>
          <p:cNvSpPr>
            <a:spLocks noGrp="1" noChangeArrowheads="1"/>
          </p:cNvSpPr>
          <p:nvPr>
            <p:ph type="body" idx="1"/>
          </p:nvPr>
        </p:nvSpPr>
        <p:spPr/>
        <p:txBody>
          <a:bodyPr>
            <a:normAutofit fontScale="85000" lnSpcReduction="10000"/>
          </a:bodyPr>
          <a:lstStyle/>
          <a:p>
            <a:r>
              <a:rPr lang="en-US" dirty="0"/>
              <a:t>Challenges</a:t>
            </a:r>
          </a:p>
          <a:p>
            <a:pPr lvl="1"/>
            <a:r>
              <a:rPr lang="en-US" dirty="0"/>
              <a:t>How many outliers are there in the data?</a:t>
            </a:r>
          </a:p>
          <a:p>
            <a:pPr lvl="1"/>
            <a:r>
              <a:rPr lang="en-US" dirty="0"/>
              <a:t>Method is (most commonly) unsupervised</a:t>
            </a:r>
          </a:p>
          <a:p>
            <a:pPr lvl="2"/>
            <a:r>
              <a:rPr lang="en-US" dirty="0"/>
              <a:t> Validation can be quite challenging (just like for clustering)</a:t>
            </a:r>
          </a:p>
          <a:p>
            <a:pPr lvl="1"/>
            <a:r>
              <a:rPr lang="en-US" dirty="0"/>
              <a:t>Finding needle in a haystack</a:t>
            </a:r>
          </a:p>
          <a:p>
            <a:pPr lvl="1"/>
            <a:r>
              <a:rPr lang="en-US" dirty="0"/>
              <a:t>Application specific outlier definition</a:t>
            </a:r>
          </a:p>
          <a:p>
            <a:pPr lvl="1"/>
            <a:r>
              <a:rPr lang="en-US" dirty="0"/>
              <a:t>Understandability</a:t>
            </a:r>
          </a:p>
          <a:p>
            <a:endParaRPr lang="en-US" dirty="0"/>
          </a:p>
          <a:p>
            <a:r>
              <a:rPr lang="en-US" dirty="0"/>
              <a:t>Working assumption:</a:t>
            </a:r>
          </a:p>
          <a:p>
            <a:pPr lvl="1"/>
            <a:r>
              <a:rPr lang="en-US" dirty="0"/>
              <a:t>There are considerably more “normal” observations than “abnormal” observations (outliers/anomalies) in the data</a:t>
            </a:r>
          </a:p>
        </p:txBody>
      </p:sp>
    </p:spTree>
    <p:extLst>
      <p:ext uri="{BB962C8B-B14F-4D97-AF65-F5344CB8AC3E}">
        <p14:creationId xmlns:p14="http://schemas.microsoft.com/office/powerpoint/2010/main" val="56942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12-05 at 9.27.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540" y="4233878"/>
            <a:ext cx="2522459" cy="2427272"/>
          </a:xfrm>
          <a:prstGeom prst="rect">
            <a:avLst/>
          </a:prstGeom>
        </p:spPr>
      </p:pic>
      <p:sp>
        <p:nvSpPr>
          <p:cNvPr id="2" name="Title 1"/>
          <p:cNvSpPr>
            <a:spLocks noGrp="1"/>
          </p:cNvSpPr>
          <p:nvPr>
            <p:ph type="title"/>
          </p:nvPr>
        </p:nvSpPr>
        <p:spPr/>
        <p:txBody>
          <a:bodyPr/>
          <a:lstStyle/>
          <a:p>
            <a:r>
              <a:rPr lang="en-US" dirty="0"/>
              <a:t>Types of Outliers</a:t>
            </a:r>
          </a:p>
        </p:txBody>
      </p:sp>
      <p:sp>
        <p:nvSpPr>
          <p:cNvPr id="3" name="Content Placeholder 2"/>
          <p:cNvSpPr>
            <a:spLocks noGrp="1"/>
          </p:cNvSpPr>
          <p:nvPr>
            <p:ph idx="1"/>
          </p:nvPr>
        </p:nvSpPr>
        <p:spPr>
          <a:xfrm>
            <a:off x="457200" y="1600200"/>
            <a:ext cx="6228261" cy="5050516"/>
          </a:xfrm>
        </p:spPr>
        <p:txBody>
          <a:bodyPr>
            <a:normAutofit fontScale="92500" lnSpcReduction="20000"/>
          </a:bodyPr>
          <a:lstStyle/>
          <a:p>
            <a:r>
              <a:rPr lang="en-US" dirty="0"/>
              <a:t>Global Outliers</a:t>
            </a:r>
          </a:p>
          <a:p>
            <a:pPr lvl="1"/>
            <a:r>
              <a:rPr lang="en-US" dirty="0"/>
              <a:t>Deviates from the rest of the data set. Also referred to as point anomalies</a:t>
            </a:r>
          </a:p>
          <a:p>
            <a:r>
              <a:rPr lang="en-US" dirty="0"/>
              <a:t>Contextual Outliers</a:t>
            </a:r>
          </a:p>
          <a:p>
            <a:pPr lvl="1"/>
            <a:r>
              <a:rPr lang="en-US" i="1" dirty="0"/>
              <a:t>The temperature today is </a:t>
            </a:r>
            <a:r>
              <a:rPr lang="en-US" dirty="0"/>
              <a:t>28◦</a:t>
            </a:r>
            <a:r>
              <a:rPr lang="en-US" i="1" dirty="0"/>
              <a:t>C. Is it exceptional (i.e., an outlier)? </a:t>
            </a:r>
            <a:endParaRPr lang="en-US" dirty="0"/>
          </a:p>
          <a:p>
            <a:r>
              <a:rPr lang="en-US" dirty="0"/>
              <a:t>Collective Outliers</a:t>
            </a:r>
          </a:p>
          <a:p>
            <a:pPr lvl="1"/>
            <a:r>
              <a:rPr lang="en-US" dirty="0"/>
              <a:t>Given a data set, a subset of data objects forms a </a:t>
            </a:r>
            <a:r>
              <a:rPr lang="en-US" b="1" dirty="0"/>
              <a:t>collective outlier </a:t>
            </a:r>
            <a:r>
              <a:rPr lang="en-US" dirty="0"/>
              <a:t>if the objects as a whole deviate significantly from the entire data set. Importantly, the individual data objects may not be outliers. </a:t>
            </a:r>
          </a:p>
          <a:p>
            <a:pPr lvl="1"/>
            <a:endParaRPr lang="en-US" dirty="0"/>
          </a:p>
          <a:p>
            <a:pPr lvl="1"/>
            <a:endParaRPr lang="en-US" dirty="0"/>
          </a:p>
        </p:txBody>
      </p:sp>
    </p:spTree>
    <p:extLst>
      <p:ext uri="{BB962C8B-B14F-4D97-AF65-F5344CB8AC3E}">
        <p14:creationId xmlns:p14="http://schemas.microsoft.com/office/powerpoint/2010/main" val="40983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12-02 at 1.01.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363" y="3787941"/>
            <a:ext cx="3116206" cy="2116521"/>
          </a:xfrm>
          <a:prstGeom prst="rect">
            <a:avLst/>
          </a:prstGeom>
        </p:spPr>
      </p:pic>
      <p:sp>
        <p:nvSpPr>
          <p:cNvPr id="2" name="Title 1"/>
          <p:cNvSpPr>
            <a:spLocks noGrp="1"/>
          </p:cNvSpPr>
          <p:nvPr>
            <p:ph type="title"/>
          </p:nvPr>
        </p:nvSpPr>
        <p:spPr/>
        <p:txBody>
          <a:bodyPr/>
          <a:lstStyle/>
          <a:p>
            <a:r>
              <a:rPr lang="en-US" dirty="0"/>
              <a:t>Outlier Detection Methods</a:t>
            </a:r>
          </a:p>
        </p:txBody>
      </p:sp>
      <p:sp>
        <p:nvSpPr>
          <p:cNvPr id="3" name="Content Placeholder 2"/>
          <p:cNvSpPr>
            <a:spLocks noGrp="1"/>
          </p:cNvSpPr>
          <p:nvPr>
            <p:ph idx="1"/>
          </p:nvPr>
        </p:nvSpPr>
        <p:spPr>
          <a:xfrm>
            <a:off x="457200" y="1600200"/>
            <a:ext cx="6758014" cy="5257800"/>
          </a:xfrm>
        </p:spPr>
        <p:txBody>
          <a:bodyPr>
            <a:normAutofit fontScale="85000" lnSpcReduction="20000"/>
          </a:bodyPr>
          <a:lstStyle/>
          <a:p>
            <a:r>
              <a:rPr lang="en-US" dirty="0"/>
              <a:t>Supervised Methods</a:t>
            </a:r>
          </a:p>
          <a:p>
            <a:pPr lvl="1"/>
            <a:r>
              <a:rPr lang="en-US" dirty="0"/>
              <a:t>Outlier detection as a classification problem. Challenges:</a:t>
            </a:r>
          </a:p>
          <a:p>
            <a:pPr lvl="2"/>
            <a:r>
              <a:rPr lang="en-US" dirty="0"/>
              <a:t>Imbalanced classes -&gt; oversampling outliers to increase their distribution but representativeness still a problem</a:t>
            </a:r>
          </a:p>
          <a:p>
            <a:pPr lvl="2"/>
            <a:r>
              <a:rPr lang="en-US" dirty="0"/>
              <a:t>Importance of recall over precision</a:t>
            </a:r>
          </a:p>
          <a:p>
            <a:r>
              <a:rPr lang="en-US" dirty="0"/>
              <a:t>Unsupervised Methods</a:t>
            </a:r>
          </a:p>
          <a:p>
            <a:pPr lvl="1"/>
            <a:r>
              <a:rPr lang="en-US" dirty="0"/>
              <a:t>Assumption: Normal points are “clustered”. First apply clustering algorithms, then outliers are those that do not belong to clusters. But challenges exist</a:t>
            </a:r>
          </a:p>
          <a:p>
            <a:r>
              <a:rPr lang="en-US" dirty="0" err="1"/>
              <a:t>Semisupervised</a:t>
            </a:r>
            <a:r>
              <a:rPr lang="en-US" dirty="0"/>
              <a:t> Methods</a:t>
            </a:r>
          </a:p>
          <a:p>
            <a:pPr lvl="1"/>
            <a:r>
              <a:rPr lang="en-US" dirty="0"/>
              <a:t>When only a small set of labeled data is available</a:t>
            </a:r>
          </a:p>
          <a:p>
            <a:pPr marL="457200" lvl="1" indent="0">
              <a:buNone/>
            </a:pPr>
            <a:endParaRPr lang="en-US" dirty="0"/>
          </a:p>
        </p:txBody>
      </p:sp>
    </p:spTree>
    <p:extLst>
      <p:ext uri="{BB962C8B-B14F-4D97-AF65-F5344CB8AC3E}">
        <p14:creationId xmlns:p14="http://schemas.microsoft.com/office/powerpoint/2010/main" val="174390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Outlier Detection Methods – according to assumptions made</a:t>
            </a:r>
          </a:p>
        </p:txBody>
      </p:sp>
      <p:sp>
        <p:nvSpPr>
          <p:cNvPr id="3" name="Content Placeholder 2"/>
          <p:cNvSpPr>
            <a:spLocks noGrp="1"/>
          </p:cNvSpPr>
          <p:nvPr>
            <p:ph idx="1"/>
          </p:nvPr>
        </p:nvSpPr>
        <p:spPr>
          <a:xfrm>
            <a:off x="457200" y="1600200"/>
            <a:ext cx="8229600" cy="4768103"/>
          </a:xfrm>
        </p:spPr>
        <p:txBody>
          <a:bodyPr>
            <a:normAutofit fontScale="92500" lnSpcReduction="20000"/>
          </a:bodyPr>
          <a:lstStyle/>
          <a:p>
            <a:r>
              <a:rPr lang="en-US" dirty="0"/>
              <a:t>Statistical Methods (or model based methods)</a:t>
            </a:r>
          </a:p>
          <a:p>
            <a:pPr lvl="1"/>
            <a:r>
              <a:rPr lang="en-US" dirty="0"/>
              <a:t>Assume data generated by a statistical model, and data not following are outliers. E.g. </a:t>
            </a:r>
            <a:r>
              <a:rPr lang="en-US" dirty="0" err="1"/>
              <a:t>gaussian</a:t>
            </a:r>
            <a:r>
              <a:rPr lang="en-US" dirty="0"/>
              <a:t> model </a:t>
            </a:r>
          </a:p>
          <a:p>
            <a:pPr lvl="1"/>
            <a:endParaRPr lang="en-US" dirty="0"/>
          </a:p>
          <a:p>
            <a:r>
              <a:rPr lang="en-US" dirty="0"/>
              <a:t>Proximity-Based Methods</a:t>
            </a:r>
          </a:p>
          <a:p>
            <a:pPr lvl="1"/>
            <a:r>
              <a:rPr lang="en-US" dirty="0"/>
              <a:t>Assume that an object is an outlier if the nearest neighbors are far away in feature space</a:t>
            </a:r>
          </a:p>
          <a:p>
            <a:pPr lvl="1"/>
            <a:endParaRPr lang="en-US" dirty="0"/>
          </a:p>
          <a:p>
            <a:r>
              <a:rPr lang="en-US" dirty="0"/>
              <a:t>Clustering-Based Methods</a:t>
            </a:r>
          </a:p>
          <a:p>
            <a:pPr lvl="1"/>
            <a:r>
              <a:rPr lang="en-US" dirty="0"/>
              <a:t>Assume that normal data objects belong to large and dense clusters, whereas outliers belong to small and sparse clusters or do not belong to one</a:t>
            </a:r>
          </a:p>
          <a:p>
            <a:pPr marL="457200" lvl="1" indent="0">
              <a:buNone/>
            </a:pPr>
            <a:endParaRPr lang="en-US" dirty="0"/>
          </a:p>
        </p:txBody>
      </p:sp>
    </p:spTree>
    <p:extLst>
      <p:ext uri="{BB962C8B-B14F-4D97-AF65-F5344CB8AC3E}">
        <p14:creationId xmlns:p14="http://schemas.microsoft.com/office/powerpoint/2010/main" val="30901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Methods</a:t>
            </a:r>
          </a:p>
        </p:txBody>
      </p:sp>
      <p:sp>
        <p:nvSpPr>
          <p:cNvPr id="3" name="Content Placeholder 2"/>
          <p:cNvSpPr>
            <a:spLocks noGrp="1"/>
          </p:cNvSpPr>
          <p:nvPr>
            <p:ph idx="1"/>
          </p:nvPr>
        </p:nvSpPr>
        <p:spPr/>
        <p:txBody>
          <a:bodyPr>
            <a:normAutofit fontScale="77500" lnSpcReduction="20000"/>
          </a:bodyPr>
          <a:lstStyle/>
          <a:p>
            <a:r>
              <a:rPr lang="en-US" dirty="0"/>
              <a:t>The goal is to learn a generative model fitting the given dataset and then identify the objects in low-probability regions as outliers. Two types:</a:t>
            </a:r>
          </a:p>
          <a:p>
            <a:pPr lvl="1"/>
            <a:r>
              <a:rPr lang="en-US" b="1" dirty="0"/>
              <a:t>Parametric approach: </a:t>
            </a:r>
            <a:r>
              <a:rPr lang="en-US" dirty="0"/>
              <a:t>Assumes that the normal data objects are generated by a parametric distribution with parameter </a:t>
            </a:r>
            <a:r>
              <a:rPr lang="en-US" i="1" dirty="0"/>
              <a:t>a</a:t>
            </a:r>
            <a:r>
              <a:rPr lang="en-US" dirty="0"/>
              <a:t>. The </a:t>
            </a:r>
            <a:r>
              <a:rPr lang="en-US" i="1" dirty="0"/>
              <a:t>probability density function </a:t>
            </a:r>
            <a:r>
              <a:rPr lang="en-US" dirty="0"/>
              <a:t>of the parametric distribution </a:t>
            </a:r>
            <a:r>
              <a:rPr lang="en-US" i="1" dirty="0"/>
              <a:t>f </a:t>
            </a:r>
            <a:r>
              <a:rPr lang="en-US" dirty="0"/>
              <a:t>(</a:t>
            </a:r>
            <a:r>
              <a:rPr lang="en-US" b="1" i="1" dirty="0"/>
              <a:t>x</a:t>
            </a:r>
            <a:r>
              <a:rPr lang="en-US" dirty="0"/>
              <a:t>, </a:t>
            </a:r>
            <a:r>
              <a:rPr lang="en-US" i="1" dirty="0"/>
              <a:t>a</a:t>
            </a:r>
            <a:r>
              <a:rPr lang="en-US" dirty="0"/>
              <a:t>) gives the probability that object </a:t>
            </a:r>
            <a:r>
              <a:rPr lang="en-US" b="1" i="1" dirty="0"/>
              <a:t>x </a:t>
            </a:r>
            <a:r>
              <a:rPr lang="en-US" dirty="0"/>
              <a:t>is generated by the distribution. The smaller this value, the more likely </a:t>
            </a:r>
            <a:r>
              <a:rPr lang="en-US" b="1" i="1" dirty="0"/>
              <a:t>x </a:t>
            </a:r>
            <a:r>
              <a:rPr lang="en-US" dirty="0"/>
              <a:t>is an outlier. </a:t>
            </a:r>
          </a:p>
          <a:p>
            <a:pPr lvl="1"/>
            <a:endParaRPr lang="en-US" dirty="0"/>
          </a:p>
          <a:p>
            <a:pPr lvl="1"/>
            <a:r>
              <a:rPr lang="en-US" b="1" dirty="0"/>
              <a:t>Nonparametric approach: </a:t>
            </a:r>
            <a:r>
              <a:rPr lang="en-US" dirty="0"/>
              <a:t>Does not assume an a priori statistical model. Instead, a nonparametric method tries to determine the model from the input data. Examples of nonparametric methods include histogram and kernel density estimation. </a:t>
            </a:r>
          </a:p>
          <a:p>
            <a:pPr lvl="1"/>
            <a:endParaRPr lang="en-US" dirty="0"/>
          </a:p>
        </p:txBody>
      </p:sp>
    </p:spTree>
    <p:extLst>
      <p:ext uri="{BB962C8B-B14F-4D97-AF65-F5344CB8AC3E}">
        <p14:creationId xmlns:p14="http://schemas.microsoft.com/office/powerpoint/2010/main" val="90819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Graphical Approaches</a:t>
            </a:r>
          </a:p>
        </p:txBody>
      </p:sp>
      <p:sp>
        <p:nvSpPr>
          <p:cNvPr id="9219" name="Rectangle 3"/>
          <p:cNvSpPr>
            <a:spLocks noGrp="1" noChangeArrowheads="1"/>
          </p:cNvSpPr>
          <p:nvPr>
            <p:ph type="body" idx="1"/>
          </p:nvPr>
        </p:nvSpPr>
        <p:spPr/>
        <p:txBody>
          <a:bodyPr>
            <a:normAutofit lnSpcReduction="10000"/>
          </a:bodyPr>
          <a:lstStyle/>
          <a:p>
            <a:pPr marL="342900" indent="-342900"/>
            <a:r>
              <a:rPr lang="en-US" dirty="0"/>
              <a:t>Boxplot (1-D), Scatter plot (2-D or 3-D)</a:t>
            </a:r>
          </a:p>
          <a:p>
            <a:pPr marL="342900" indent="-342900"/>
            <a:r>
              <a:rPr lang="en-US" dirty="0"/>
              <a:t>Limitations</a:t>
            </a:r>
          </a:p>
          <a:p>
            <a:pPr marL="742950" lvl="1" indent="-285750"/>
            <a:r>
              <a:rPr lang="en-US" dirty="0"/>
              <a:t>Time consuming</a:t>
            </a:r>
          </a:p>
          <a:p>
            <a:pPr marL="742950" lvl="1" indent="-285750"/>
            <a:r>
              <a:rPr lang="en-US" dirty="0"/>
              <a:t>Subjective</a:t>
            </a:r>
          </a:p>
          <a:p>
            <a:pPr marL="742950" lvl="1" indent="-285750"/>
            <a:endParaRPr lang="en-US" dirty="0"/>
          </a:p>
          <a:p>
            <a:pPr marL="742950" lvl="1" indent="-285750"/>
            <a:endParaRPr lang="en-US" dirty="0"/>
          </a:p>
          <a:p>
            <a:pPr marL="742950" lvl="1" indent="-285750"/>
            <a:endParaRPr lang="en-US" dirty="0"/>
          </a:p>
          <a:p>
            <a:pPr marL="742950" lvl="1" indent="-285750"/>
            <a:endParaRPr lang="en-US" dirty="0"/>
          </a:p>
          <a:p>
            <a:pPr marL="742950" lvl="1" indent="-285750"/>
            <a:r>
              <a:rPr lang="en-US" dirty="0"/>
              <a:t>Move beyond subjective to Tukey method</a:t>
            </a:r>
          </a:p>
        </p:txBody>
      </p:sp>
      <p:pic>
        <p:nvPicPr>
          <p:cNvPr id="9220" name="Picture 4" descr="boxplot"/>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020900" y="3637268"/>
            <a:ext cx="1840518" cy="178381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1" name="Picture 5"/>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529091" y="2413100"/>
            <a:ext cx="2936977" cy="2855984"/>
          </a:xfrm>
          <a:noFill/>
          <a:extLst>
            <a:ext uri="{91240B29-F687-4f45-9708-019B960494DF}">
              <a14:hiddenLine xmlns:a14="http://schemas.microsoft.com/office/drawing/2010/main" xmlns="" w="254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29969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3661</TotalTime>
  <Words>2559</Words>
  <Application>Microsoft Macintosh PowerPoint</Application>
  <PresentationFormat>On-screen Show (4:3)</PresentationFormat>
  <Paragraphs>297</Paragraphs>
  <Slides>38</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SimSun</vt:lpstr>
      <vt:lpstr>Arial</vt:lpstr>
      <vt:lpstr>Calibri</vt:lpstr>
      <vt:lpstr>Symbol</vt:lpstr>
      <vt:lpstr>Tahoma</vt:lpstr>
      <vt:lpstr>Times New Roman</vt:lpstr>
      <vt:lpstr>Wingdings</vt:lpstr>
      <vt:lpstr>Office Theme</vt:lpstr>
      <vt:lpstr>Equation</vt:lpstr>
      <vt:lpstr>SI 618: Week 13</vt:lpstr>
      <vt:lpstr>Today’s schedule</vt:lpstr>
      <vt:lpstr>How can we make the notion of 'outlier' more precise?  Enter the field of Anomaly/Outlier Detection</vt:lpstr>
      <vt:lpstr>Anomaly Detection</vt:lpstr>
      <vt:lpstr>Types of Outliers</vt:lpstr>
      <vt:lpstr>Outlier Detection Methods</vt:lpstr>
      <vt:lpstr>Outlier Detection Methods – according to assumptions made</vt:lpstr>
      <vt:lpstr>Statistical Methods</vt:lpstr>
      <vt:lpstr>Graphical Approaches</vt:lpstr>
      <vt:lpstr>Tukey’s Method</vt:lpstr>
      <vt:lpstr>Statistical Approaches (parametric)</vt:lpstr>
      <vt:lpstr>Grubbs’ Test</vt:lpstr>
      <vt:lpstr>Grubbs’ Test</vt:lpstr>
      <vt:lpstr>Grubb’s test in R</vt:lpstr>
      <vt:lpstr>Multivariate Outliers</vt:lpstr>
      <vt:lpstr>Multivariate Outliers</vt:lpstr>
      <vt:lpstr>Multivariate Outlier Detection in R</vt:lpstr>
      <vt:lpstr>Cooks Method</vt:lpstr>
      <vt:lpstr>Cooks Method in R</vt:lpstr>
      <vt:lpstr>Statistical-based – Likelihood Approach</vt:lpstr>
      <vt:lpstr>Statistical methods that don't assume a specific distribution (non-parametric)</vt:lpstr>
      <vt:lpstr>Limitations of Statistical Approaches </vt:lpstr>
      <vt:lpstr>Distance-based Approaches</vt:lpstr>
      <vt:lpstr>Nearest-Neighbor (NN) Approach</vt:lpstr>
      <vt:lpstr>Density-based: LOF approach</vt:lpstr>
      <vt:lpstr>Density-based: LOF approach</vt:lpstr>
      <vt:lpstr>Examples of LOF values</vt:lpstr>
      <vt:lpstr>LOF Outlier Detection in R</vt:lpstr>
      <vt:lpstr>Outliers in Lower Dimensional Projection</vt:lpstr>
      <vt:lpstr>Outliers in Lower Dimensional Projection</vt:lpstr>
      <vt:lpstr>Clustering-Based</vt:lpstr>
      <vt:lpstr>Clustering-Based Methods </vt:lpstr>
      <vt:lpstr>Clustering-Based Methods </vt:lpstr>
      <vt:lpstr>Clustering Based Outlier Detection in R</vt:lpstr>
      <vt:lpstr>Cluster-based outliers: Strengths and weaknesses</vt:lpstr>
      <vt:lpstr>Classification-based outliers</vt:lpstr>
      <vt:lpstr>Outlier Detection - Three core problems</vt:lpstr>
      <vt:lpstr>Projects</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Week 12</dc:title>
  <dc:creator>Budak, Ceren</dc:creator>
  <cp:lastModifiedBy>Microsoft Office User</cp:lastModifiedBy>
  <cp:revision>81</cp:revision>
  <dcterms:created xsi:type="dcterms:W3CDTF">2017-11-26T00:45:05Z</dcterms:created>
  <dcterms:modified xsi:type="dcterms:W3CDTF">2019-12-03T20:29:52Z</dcterms:modified>
</cp:coreProperties>
</file>