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77" r:id="rId3"/>
    <p:sldId id="292" r:id="rId4"/>
    <p:sldId id="291" r:id="rId5"/>
    <p:sldId id="371" r:id="rId6"/>
    <p:sldId id="373" r:id="rId7"/>
    <p:sldId id="355" r:id="rId8"/>
    <p:sldId id="345" r:id="rId9"/>
    <p:sldId id="348" r:id="rId10"/>
    <p:sldId id="346" r:id="rId11"/>
    <p:sldId id="357" r:id="rId12"/>
    <p:sldId id="349" r:id="rId13"/>
    <p:sldId id="353" r:id="rId14"/>
    <p:sldId id="367" r:id="rId15"/>
    <p:sldId id="368" r:id="rId16"/>
    <p:sldId id="369" r:id="rId17"/>
    <p:sldId id="351" r:id="rId18"/>
    <p:sldId id="350" r:id="rId19"/>
    <p:sldId id="379" r:id="rId20"/>
    <p:sldId id="374" r:id="rId21"/>
    <p:sldId id="376" r:id="rId22"/>
    <p:sldId id="318" r:id="rId23"/>
    <p:sldId id="372" r:id="rId24"/>
    <p:sldId id="354" r:id="rId25"/>
    <p:sldId id="378" r:id="rId26"/>
    <p:sldId id="317" r:id="rId27"/>
    <p:sldId id="344" r:id="rId28"/>
    <p:sldId id="319" r:id="rId29"/>
    <p:sldId id="320" r:id="rId30"/>
    <p:sldId id="322" r:id="rId31"/>
    <p:sldId id="324" r:id="rId32"/>
    <p:sldId id="325" r:id="rId33"/>
    <p:sldId id="323" r:id="rId34"/>
    <p:sldId id="326" r:id="rId35"/>
    <p:sldId id="327" r:id="rId36"/>
    <p:sldId id="328" r:id="rId37"/>
    <p:sldId id="321" r:id="rId38"/>
    <p:sldId id="338" r:id="rId39"/>
    <p:sldId id="33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8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supposed to do it</a:t>
            </a:r>
            <a:r>
              <a:rPr lang="en-US" baseline="0" dirty="0" smtClean="0"/>
              <a:t> yourself. Why do you need a copy of another’s work?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</a:t>
            </a:r>
            <a:r>
              <a:rPr lang="en-US" baseline="0" dirty="0" smtClean="0"/>
              <a:t> they do happen previously!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3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2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4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8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programs manipulate data. So, all programs represent data in some way.</a:t>
            </a:r>
          </a:p>
          <a:p>
            <a:endParaRPr lang="en-US" dirty="0" smtClean="0"/>
          </a:p>
          <a:p>
            <a:r>
              <a:rPr lang="en-US" baseline="0" dirty="0" smtClean="0"/>
              <a:t>We may store record as an unsorted array / an array / linked list. But not only just store it, we want to do the operations efficiently.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record stored by linked list is not efficient,</a:t>
            </a:r>
            <a:r>
              <a:rPr lang="en-US" baseline="0" dirty="0" smtClean="0"/>
              <a:t>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9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slide will show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9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2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3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Streets as edges and intersections</a:t>
            </a:r>
            <a:r>
              <a:rPr lang="en-US" baseline="0" dirty="0" smtClean="0"/>
              <a:t> as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8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3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9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8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7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6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8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adjust the curve up or down if the class as a whole does better or worse than past instances.  In particular, if everyone does exceptionally well, then everyone will get an exceptionally good grade.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5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4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mjicanva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qianwk@sjtu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vt.edu/~shaffer/Book/C++3e20120605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Deadline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u="sng" dirty="0" smtClean="0"/>
              <a:t>written</a:t>
            </a:r>
            <a:r>
              <a:rPr lang="en-US" dirty="0" smtClean="0"/>
              <a:t> assignment must be turned in before class on its due date.</a:t>
            </a:r>
          </a:p>
          <a:p>
            <a:r>
              <a:rPr lang="en-US" dirty="0" smtClean="0"/>
              <a:t>Each </a:t>
            </a:r>
            <a:r>
              <a:rPr lang="en-US" u="sng" dirty="0" smtClean="0"/>
              <a:t>programming</a:t>
            </a:r>
            <a:r>
              <a:rPr lang="en-US" dirty="0" smtClean="0"/>
              <a:t> assignment (PA) must </a:t>
            </a:r>
            <a:r>
              <a:rPr lang="en-US" dirty="0"/>
              <a:t>be turned in by 11:59 pm on the due date to be accepted for full credit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we still allow you to submit your </a:t>
            </a:r>
            <a:r>
              <a:rPr lang="en-US" dirty="0" smtClean="0"/>
              <a:t>PA </a:t>
            </a:r>
            <a:r>
              <a:rPr lang="en-US" dirty="0"/>
              <a:t>within 3</a:t>
            </a:r>
            <a:r>
              <a:rPr lang="en-US" dirty="0" smtClean="0"/>
              <a:t> </a:t>
            </a:r>
            <a:r>
              <a:rPr lang="en-US" dirty="0"/>
              <a:t>days after the due date, but there is a late penalty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No </a:t>
            </a:r>
            <a:r>
              <a:rPr lang="en-US" dirty="0" smtClean="0"/>
              <a:t>PA </a:t>
            </a:r>
            <a:r>
              <a:rPr lang="en-US" dirty="0"/>
              <a:t>will be accepted if it is more than </a:t>
            </a:r>
            <a:r>
              <a:rPr lang="en-US" dirty="0" smtClean="0"/>
              <a:t>3 </a:t>
            </a:r>
            <a:r>
              <a:rPr lang="en-US" dirty="0"/>
              <a:t>days </a:t>
            </a:r>
            <a:r>
              <a:rPr lang="en-US" dirty="0" smtClean="0"/>
              <a:t>late!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42886"/>
              </p:ext>
            </p:extLst>
          </p:nvPr>
        </p:nvGraphicFramePr>
        <p:xfrm>
          <a:off x="1828800" y="3947160"/>
          <a:ext cx="5867400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Hours Late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Scaling Factor</a:t>
                      </a:r>
                      <a:endParaRPr lang="en-US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(0, 24]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80 %</a:t>
                      </a:r>
                      <a:endParaRPr lang="en-US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(24, 48]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60 %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effectLst/>
                          <a:latin typeface="+mn-lt"/>
                          <a:ea typeface="宋体"/>
                        </a:rPr>
                        <a:t>(48, 72]</a:t>
                      </a:r>
                      <a:endParaRPr lang="en-US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 smtClean="0">
                          <a:effectLst/>
                          <a:latin typeface="+mn-lt"/>
                          <a:ea typeface="宋体"/>
                        </a:rPr>
                        <a:t>40 %</a:t>
                      </a:r>
                      <a:endParaRPr lang="en-US" sz="2400" kern="100" dirty="0">
                        <a:effectLst/>
                        <a:latin typeface="+mn-lt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u="sng" dirty="0"/>
              <a:t>very occasional</a:t>
            </a:r>
            <a:r>
              <a:rPr lang="en-US" b="1" dirty="0"/>
              <a:t> </a:t>
            </a:r>
            <a:r>
              <a:rPr lang="en-US" dirty="0"/>
              <a:t>cases, we accept deadline extension request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Contact me, not TAs!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ONLY</a:t>
            </a:r>
            <a:r>
              <a:rPr lang="en-US" dirty="0" smtClean="0"/>
              <a:t> </a:t>
            </a:r>
            <a:r>
              <a:rPr lang="en-US" dirty="0"/>
              <a:t>be granted for </a:t>
            </a:r>
            <a:r>
              <a:rPr lang="en-US" b="1" dirty="0">
                <a:solidFill>
                  <a:srgbClr val="00B050"/>
                </a:solidFill>
              </a:rPr>
              <a:t>documented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medical/personal </a:t>
            </a:r>
            <a:r>
              <a:rPr lang="en-US" dirty="0"/>
              <a:t>emergencies that could not have been anticipated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granted for reasons such as accidental erasure/loss of files and outside conflicting commitments.</a:t>
            </a:r>
          </a:p>
        </p:txBody>
      </p:sp>
    </p:spTree>
    <p:extLst>
      <p:ext uri="{BB962C8B-B14F-4D97-AF65-F5344CB8AC3E}">
        <p14:creationId xmlns:p14="http://schemas.microsoft.com/office/powerpoint/2010/main" val="38141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sz="2200" dirty="0" smtClean="0"/>
              <a:t> </a:t>
            </a:r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Taking notes in class is a good idea.</a:t>
            </a:r>
          </a:p>
          <a:p>
            <a:endParaRPr lang="en-US" dirty="0"/>
          </a:p>
          <a:p>
            <a:r>
              <a:rPr lang="en-US" dirty="0" smtClean="0"/>
              <a:t>Start doing the homework early!</a:t>
            </a:r>
          </a:p>
          <a:p>
            <a:pPr lvl="1"/>
            <a:r>
              <a:rPr lang="en-US" altLang="zh-CN" dirty="0"/>
              <a:t>Don’t wait until the last minute. Numerous lessons before</a:t>
            </a:r>
          </a:p>
          <a:p>
            <a:pPr lvl="1"/>
            <a:endParaRPr lang="en-US" dirty="0"/>
          </a:p>
          <a:p>
            <a:r>
              <a:rPr lang="en-US" dirty="0"/>
              <a:t>Back up your code frequently </a:t>
            </a:r>
            <a:r>
              <a:rPr lang="en-US" dirty="0" smtClean="0"/>
              <a:t>in case your computer crashes.</a:t>
            </a:r>
          </a:p>
          <a:p>
            <a:pPr lvl="1"/>
            <a:r>
              <a:rPr lang="en-US" dirty="0"/>
              <a:t>Consequence: “computer crash” is NOT a reason for late submission!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74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Written exams.</a:t>
            </a:r>
          </a:p>
          <a:p>
            <a:pPr lvl="1"/>
            <a:r>
              <a:rPr lang="en-US" dirty="0" smtClean="0"/>
              <a:t>Some short questions</a:t>
            </a:r>
          </a:p>
          <a:p>
            <a:pPr lvl="1"/>
            <a:r>
              <a:rPr lang="en-US" dirty="0" smtClean="0"/>
              <a:t>Some algorithm design problems</a:t>
            </a:r>
          </a:p>
          <a:p>
            <a:endParaRPr lang="en-US" dirty="0" smtClean="0"/>
          </a:p>
          <a:p>
            <a:r>
              <a:rPr lang="en-US" dirty="0" smtClean="0"/>
              <a:t>Closed book and closed notes.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 </a:t>
            </a:r>
            <a:r>
              <a:rPr lang="en-US" dirty="0"/>
              <a:t>electronic devices are allowed. </a:t>
            </a:r>
          </a:p>
          <a:p>
            <a:pPr lvl="1"/>
            <a:r>
              <a:rPr lang="en-US" dirty="0"/>
              <a:t>These include laptops and cell phones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and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You may </a:t>
            </a:r>
            <a:r>
              <a:rPr lang="en-US" dirty="0" smtClean="0"/>
              <a:t>discuss in oral with your classmates.</a:t>
            </a:r>
            <a:endParaRPr lang="en-US" dirty="0"/>
          </a:p>
          <a:p>
            <a:r>
              <a:rPr lang="en-US" b="1" u="sng" dirty="0" smtClean="0"/>
              <a:t>But</a:t>
            </a:r>
            <a:r>
              <a:rPr lang="en-US" dirty="0" smtClean="0"/>
              <a:t> you must do all the assignments yourself.</a:t>
            </a:r>
          </a:p>
          <a:p>
            <a:r>
              <a:rPr lang="en-US" dirty="0" smtClean="0"/>
              <a:t>Some behaviors that are considered as </a:t>
            </a:r>
            <a:r>
              <a:rPr lang="en-US" dirty="0"/>
              <a:t>cheating:</a:t>
            </a:r>
          </a:p>
          <a:p>
            <a:pPr lvl="1"/>
            <a:r>
              <a:rPr lang="en-US" dirty="0"/>
              <a:t>Reading another student’s </a:t>
            </a:r>
            <a:r>
              <a:rPr lang="en-US" dirty="0" smtClean="0"/>
              <a:t>answer/code, including keeping a copy </a:t>
            </a:r>
            <a:r>
              <a:rPr lang="en-US" dirty="0"/>
              <a:t>of another student’s answer/code.</a:t>
            </a:r>
          </a:p>
          <a:p>
            <a:pPr lvl="1"/>
            <a:r>
              <a:rPr lang="en-US" dirty="0" smtClean="0"/>
              <a:t>Copying another student’s answer/code, </a:t>
            </a:r>
            <a:r>
              <a:rPr lang="en-US" dirty="0"/>
              <a:t>in whole or in part.</a:t>
            </a:r>
          </a:p>
          <a:p>
            <a:pPr lvl="1"/>
            <a:r>
              <a:rPr lang="en-US" dirty="0"/>
              <a:t>Having someone else write part of your </a:t>
            </a:r>
            <a:r>
              <a:rPr lang="en-US" dirty="0" smtClean="0"/>
              <a:t>assignment.</a:t>
            </a:r>
            <a:endParaRPr lang="en-US" dirty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test cases of another </a:t>
            </a:r>
            <a:r>
              <a:rPr lang="en-US" dirty="0" smtClean="0"/>
              <a:t>student.</a:t>
            </a:r>
          </a:p>
          <a:p>
            <a:pPr lvl="1"/>
            <a:r>
              <a:rPr lang="en-US" altLang="zh-CN" dirty="0"/>
              <a:t>Testing your code with another one’s account. (Testing chances are limited.)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5500" y="5710663"/>
            <a:ext cx="5410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dirty="0"/>
              <a:t>“</a:t>
            </a:r>
            <a:r>
              <a:rPr lang="en-US" sz="2400" b="1" dirty="0">
                <a:solidFill>
                  <a:srgbClr val="0000FF"/>
                </a:solidFill>
              </a:rPr>
              <a:t>Another student</a:t>
            </a:r>
            <a:r>
              <a:rPr lang="en-US" sz="2400" dirty="0"/>
              <a:t>” includes a student in the current semester </a:t>
            </a:r>
            <a:r>
              <a:rPr lang="en-US" sz="2400" dirty="0" smtClean="0"/>
              <a:t>or in </a:t>
            </a:r>
            <a:r>
              <a:rPr lang="en-US" sz="2400" dirty="0"/>
              <a:t>the previous semester.</a:t>
            </a:r>
          </a:p>
        </p:txBody>
      </p:sp>
    </p:spTree>
    <p:extLst>
      <p:ext uri="{BB962C8B-B14F-4D97-AF65-F5344CB8AC3E}">
        <p14:creationId xmlns:p14="http://schemas.microsoft.com/office/powerpoint/2010/main" val="3305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/>
              <a:t>The previous lists of behaviors are </a:t>
            </a:r>
            <a:r>
              <a:rPr lang="en-US" sz="2600" b="1" u="sng" dirty="0" smtClean="0"/>
              <a:t>deliberate</a:t>
            </a:r>
            <a:r>
              <a:rPr lang="en-US" sz="2600" dirty="0" smtClean="0"/>
              <a:t> cheating, but some </a:t>
            </a:r>
            <a:r>
              <a:rPr lang="en-US" sz="2600" b="1" u="sng" dirty="0" smtClean="0"/>
              <a:t>unintentional</a:t>
            </a:r>
            <a:r>
              <a:rPr lang="en-US" sz="2600" dirty="0" smtClean="0"/>
              <a:t> actions could make you look like cheating. For example,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You use another’s </a:t>
            </a:r>
            <a:r>
              <a:rPr lang="en-US" sz="2400" dirty="0"/>
              <a:t>computer to upload your </a:t>
            </a:r>
            <a:r>
              <a:rPr lang="en-US" sz="2400" dirty="0" smtClean="0"/>
              <a:t>code (in some cases like network/computer problems), but upload another’s copy.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/>
              <a:t>You should be extremely careful!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If due to network/computer problem, you need to use another’s computer, double check the uploaded file.</a:t>
            </a:r>
            <a:endParaRPr lang="en-US" sz="22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800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In summary, you should be responsible for all answers/codes you submit. If you submit a copy of another student’s work (or overwrite another student’s work), it is considered cheating, </a:t>
            </a:r>
            <a:r>
              <a:rPr lang="en-US" altLang="zh-CN" sz="2600" b="1" u="sng" dirty="0"/>
              <a:t>no matter of the reason</a:t>
            </a:r>
            <a:r>
              <a:rPr lang="en-US" altLang="zh-CN" sz="2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06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and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Any suspect of cheating will be reported to </a:t>
            </a:r>
            <a:r>
              <a:rPr lang="en-US" b="1" dirty="0">
                <a:solidFill>
                  <a:srgbClr val="C00000"/>
                </a:solidFill>
              </a:rPr>
              <a:t>the Honor Council at JI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programming assignments, we will run an automated test to check for unusually similar programs.  Those that are </a:t>
            </a:r>
            <a:r>
              <a:rPr lang="en-US" dirty="0" smtClean="0"/>
              <a:t>highly similar - </a:t>
            </a:r>
            <a:r>
              <a:rPr lang="en-US" dirty="0"/>
              <a:t>in whole or in part - will be </a:t>
            </a:r>
            <a:r>
              <a:rPr lang="en-US" dirty="0" smtClean="0"/>
              <a:t>reported to </a:t>
            </a:r>
            <a:r>
              <a:rPr lang="en-US" b="1" dirty="0">
                <a:solidFill>
                  <a:srgbClr val="C00000"/>
                </a:solidFill>
              </a:rPr>
              <a:t>the Honor Council at JI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altLang="zh-CN" b="1" u="sng" dirty="0"/>
              <a:t>Penalty</a:t>
            </a:r>
            <a:r>
              <a:rPr lang="en-US" altLang="zh-CN" dirty="0"/>
              <a:t> of honor code violation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sz="2400" dirty="0"/>
              <a:t>Reduction of the grade for this assignment to 0, </a:t>
            </a:r>
            <a:r>
              <a:rPr lang="en-US" altLang="zh-CN" sz="2400" b="1" u="sng" dirty="0"/>
              <a:t>plus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sz="2400" dirty="0"/>
              <a:t>Reduction of the final grade for the course by one grade point, e.g., B+ </a:t>
            </a:r>
            <a:r>
              <a:rPr lang="en-US" altLang="zh-CN" sz="2400" dirty="0">
                <a:sym typeface="Wingdings" panose="05000000000000000000" pitchFamily="2" charset="2"/>
              </a:rPr>
              <a:t> C+, for </a:t>
            </a:r>
            <a:r>
              <a:rPr lang="en-US" altLang="zh-CN" sz="2400" b="1" u="sng" dirty="0">
                <a:sym typeface="Wingdings" panose="05000000000000000000" pitchFamily="2" charset="2"/>
              </a:rPr>
              <a:t>both students</a:t>
            </a:r>
            <a:r>
              <a:rPr lang="en-US" altLang="zh-CN" sz="2400" dirty="0">
                <a:sym typeface="Wingdings" panose="05000000000000000000" pitchFamily="2" charset="2"/>
              </a:rPr>
              <a:t> involved</a:t>
            </a:r>
            <a:endParaRPr lang="en-US" altLang="zh-CN" sz="2400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 into Canvas: </a:t>
            </a:r>
            <a:r>
              <a:rPr lang="en-US" altLang="zh-CN" dirty="0" smtClean="0">
                <a:hlinkClick r:id="rId3"/>
              </a:rPr>
              <a:t>https://umjicanvas.com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dirty="0" smtClean="0"/>
              <a:t>Check </a:t>
            </a:r>
            <a:r>
              <a:rPr lang="en-US" dirty="0"/>
              <a:t>the class </a:t>
            </a:r>
            <a:r>
              <a:rPr lang="en-US" dirty="0" smtClean="0"/>
              <a:t>webpage </a:t>
            </a:r>
            <a:r>
              <a:rPr lang="en-US" dirty="0"/>
              <a:t>on the </a:t>
            </a:r>
            <a:r>
              <a:rPr lang="en-US" dirty="0" smtClean="0"/>
              <a:t>Canvas regularly for</a:t>
            </a:r>
            <a:endParaRPr lang="en-US" dirty="0"/>
          </a:p>
          <a:p>
            <a:pPr lvl="1"/>
            <a:r>
              <a:rPr lang="en-US" dirty="0" smtClean="0"/>
              <a:t>Announcements</a:t>
            </a:r>
            <a:endParaRPr lang="en-US" dirty="0"/>
          </a:p>
          <a:p>
            <a:pPr lvl="1"/>
            <a:r>
              <a:rPr lang="en-US" dirty="0" smtClean="0"/>
              <a:t>Slides</a:t>
            </a:r>
            <a:endParaRPr lang="en-US" dirty="0"/>
          </a:p>
          <a:p>
            <a:pPr lvl="1"/>
            <a:r>
              <a:rPr lang="en-US" dirty="0" smtClean="0"/>
              <a:t>Assignments</a:t>
            </a:r>
          </a:p>
          <a:p>
            <a:pPr lvl="1"/>
            <a:endParaRPr lang="en-US" dirty="0"/>
          </a:p>
          <a:p>
            <a:r>
              <a:rPr lang="en-US" altLang="zh-CN" dirty="0"/>
              <a:t>Course slides will be uploaded onto Canvas before each lecture.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If you have </a:t>
            </a:r>
            <a:r>
              <a:rPr lang="en-US" dirty="0" smtClean="0"/>
              <a:t>any technical questions</a:t>
            </a:r>
            <a:r>
              <a:rPr lang="en-US" dirty="0"/>
              <a:t>, come to see TAs and instructor during the office hour!</a:t>
            </a:r>
          </a:p>
          <a:p>
            <a:pPr lvl="1"/>
            <a:r>
              <a:rPr lang="en-US" dirty="0" smtClean="0"/>
              <a:t>Answering technical </a:t>
            </a:r>
            <a:r>
              <a:rPr lang="en-US" dirty="0"/>
              <a:t>questions through </a:t>
            </a:r>
            <a:r>
              <a:rPr lang="en-US" dirty="0" smtClean="0"/>
              <a:t>email </a:t>
            </a:r>
            <a:r>
              <a:rPr lang="en-US" dirty="0"/>
              <a:t>is inefficient.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Course logistics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2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Quizzes!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What? </a:t>
            </a:r>
          </a:p>
          <a:p>
            <a:pPr lvl="1"/>
            <a:r>
              <a:rPr lang="en-US" dirty="0" smtClean="0"/>
              <a:t>Multiple-choice questions on slides with</a:t>
            </a:r>
          </a:p>
          <a:p>
            <a:pPr lvl="1"/>
            <a:r>
              <a:rPr lang="en-US" b="1" dirty="0"/>
              <a:t>Non-</a:t>
            </a:r>
            <a:r>
              <a:rPr lang="en-US" b="1" dirty="0" smtClean="0"/>
              <a:t>graded </a:t>
            </a:r>
            <a:r>
              <a:rPr lang="en-US" dirty="0" smtClean="0"/>
              <a:t>and </a:t>
            </a:r>
            <a:r>
              <a:rPr lang="en-US" b="1" dirty="0" smtClean="0"/>
              <a:t>Anonymous</a:t>
            </a:r>
            <a:endParaRPr lang="en-US" dirty="0"/>
          </a:p>
          <a:p>
            <a:pPr lvl="1"/>
            <a:r>
              <a:rPr lang="en-US" dirty="0"/>
              <a:t>Feel free to answer even if you’re not sure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Scan a QR on your smartphone</a:t>
            </a:r>
          </a:p>
          <a:p>
            <a:pPr lvl="1"/>
            <a:r>
              <a:rPr lang="en-US" dirty="0" smtClean="0"/>
              <a:t>Enter any name (possibly fake)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nswer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Have fun!</a:t>
            </a:r>
            <a:endParaRPr lang="en-US" dirty="0" smtClean="0"/>
          </a:p>
          <a:p>
            <a:pPr lvl="1"/>
            <a:r>
              <a:rPr lang="en-US" dirty="0"/>
              <a:t>Allow you to check your understanding</a:t>
            </a:r>
          </a:p>
          <a:p>
            <a:pPr lvl="1"/>
            <a:r>
              <a:rPr lang="en-US" dirty="0"/>
              <a:t>Allow the instructor to adapt his </a:t>
            </a:r>
            <a:r>
              <a:rPr lang="en-US" dirty="0" smtClean="0"/>
              <a:t>teaching</a:t>
            </a:r>
          </a:p>
          <a:p>
            <a:r>
              <a:rPr lang="en-US" dirty="0" smtClean="0"/>
              <a:t>Let’s try one!</a:t>
            </a:r>
          </a:p>
          <a:p>
            <a:endParaRPr lang="en-US" dirty="0"/>
          </a:p>
        </p:txBody>
      </p:sp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6096000" y="1676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Know Data Structures?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one answer: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. I don’t know any data structures.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. I </a:t>
            </a:r>
            <a:r>
              <a:rPr lang="en-US" u="sng" dirty="0" smtClean="0"/>
              <a:t>only</a:t>
            </a:r>
            <a:r>
              <a:rPr lang="en-US" dirty="0" smtClean="0"/>
              <a:t> know some basic data structures like stacks and queues.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. I know some advanced data structures such as hash tables and binary search trees, but have never used them.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. I have used some advanced data structures before.</a:t>
            </a:r>
          </a:p>
          <a:p>
            <a:endParaRPr lang="en-US" dirty="0"/>
          </a:p>
        </p:txBody>
      </p:sp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60" y="4800599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Ve280 Programming and Elementary Data Structures</a:t>
            </a:r>
          </a:p>
          <a:p>
            <a:pPr lvl="1"/>
            <a:r>
              <a:rPr lang="en-US" dirty="0" smtClean="0"/>
              <a:t>Compiling and debugging on Linux operating systems</a:t>
            </a:r>
          </a:p>
          <a:p>
            <a:pPr lvl="1"/>
            <a:r>
              <a:rPr lang="en-US" dirty="0" smtClean="0"/>
              <a:t>C++ programming</a:t>
            </a:r>
            <a:r>
              <a:rPr lang="en-US" dirty="0"/>
              <a:t>, including </a:t>
            </a:r>
            <a:r>
              <a:rPr lang="en-US" dirty="0" smtClean="0"/>
              <a:t>pointers, arrays, </a:t>
            </a:r>
            <a:r>
              <a:rPr lang="en-US" dirty="0" err="1" smtClean="0"/>
              <a:t>structs</a:t>
            </a:r>
            <a:r>
              <a:rPr lang="en-US" dirty="0" smtClean="0"/>
              <a:t>, etc.</a:t>
            </a:r>
            <a:endParaRPr lang="en-US" dirty="0"/>
          </a:p>
          <a:p>
            <a:pPr lvl="1"/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I/O streams, </a:t>
            </a:r>
            <a:r>
              <a:rPr lang="en-US" dirty="0"/>
              <a:t>including file I/O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Dynamical memory management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Linked list, stack, and queue</a:t>
            </a:r>
          </a:p>
        </p:txBody>
      </p:sp>
    </p:spTree>
    <p:extLst>
      <p:ext uri="{BB962C8B-B14F-4D97-AF65-F5344CB8AC3E}">
        <p14:creationId xmlns:p14="http://schemas.microsoft.com/office/powerpoint/2010/main" val="20434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Ve203 Discrete Mathematics</a:t>
            </a:r>
            <a:endParaRPr lang="en-US" altLang="zh-CN" dirty="0"/>
          </a:p>
          <a:p>
            <a:pPr lvl="1"/>
            <a:r>
              <a:rPr lang="en-US" altLang="zh-CN" dirty="0" smtClean="0"/>
              <a:t>Computational complexity analysis</a:t>
            </a:r>
          </a:p>
          <a:p>
            <a:pPr lvl="1"/>
            <a:r>
              <a:rPr lang="en-US" altLang="zh-CN" dirty="0" smtClean="0"/>
              <a:t>Some basic sorting algorithm, e.g., bubble sort, insertion sort, merge sort</a:t>
            </a:r>
          </a:p>
          <a:p>
            <a:pPr lvl="1"/>
            <a:r>
              <a:rPr lang="en-US" altLang="zh-CN" dirty="0" smtClean="0"/>
              <a:t>Divide-and-conquer algorithm, master theorem</a:t>
            </a:r>
          </a:p>
          <a:p>
            <a:pPr lvl="1"/>
            <a:r>
              <a:rPr lang="en-US" altLang="zh-CN" dirty="0" smtClean="0"/>
              <a:t>Graph, graph representation, depth first search, </a:t>
            </a:r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 (shortest path)</a:t>
            </a:r>
          </a:p>
          <a:p>
            <a:endParaRPr lang="en-US" altLang="zh-CN" dirty="0"/>
          </a:p>
          <a:p>
            <a:r>
              <a:rPr lang="en-US" altLang="zh-CN" dirty="0" smtClean="0"/>
              <a:t>Some important concepts will be reviewed</a:t>
            </a:r>
          </a:p>
        </p:txBody>
      </p:sp>
    </p:spTree>
    <p:extLst>
      <p:ext uri="{BB962C8B-B14F-4D97-AF65-F5344CB8AC3E}">
        <p14:creationId xmlns:p14="http://schemas.microsoft.com/office/powerpoint/2010/main" val="12901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Copyright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Slides used (modified when necessary)</a:t>
            </a:r>
          </a:p>
          <a:p>
            <a:pPr lvl="1"/>
            <a:r>
              <a:rPr lang="en-US" dirty="0" err="1" smtClean="0"/>
              <a:t>Sugih</a:t>
            </a:r>
            <a:r>
              <a:rPr lang="en-US" dirty="0" smtClean="0"/>
              <a:t> </a:t>
            </a:r>
            <a:r>
              <a:rPr lang="en-US" dirty="0" err="1" smtClean="0"/>
              <a:t>Jamin</a:t>
            </a:r>
            <a:r>
              <a:rPr lang="en-US" dirty="0" smtClean="0"/>
              <a:t>, University of Michigan</a:t>
            </a:r>
          </a:p>
          <a:p>
            <a:pPr lvl="1"/>
            <a:r>
              <a:rPr lang="en-US" dirty="0" err="1" smtClean="0"/>
              <a:t>Sartaj</a:t>
            </a:r>
            <a:r>
              <a:rPr lang="en-US" dirty="0" smtClean="0"/>
              <a:t> </a:t>
            </a:r>
            <a:r>
              <a:rPr lang="en-US" dirty="0" err="1" smtClean="0"/>
              <a:t>Sahni</a:t>
            </a:r>
            <a:r>
              <a:rPr lang="en-US" dirty="0" smtClean="0"/>
              <a:t>, University of Florida</a:t>
            </a:r>
          </a:p>
          <a:p>
            <a:pPr lvl="1"/>
            <a:r>
              <a:rPr lang="en-US" dirty="0"/>
              <a:t>Bert Huang, Columbia University</a:t>
            </a:r>
          </a:p>
          <a:p>
            <a:pPr lvl="1"/>
            <a:r>
              <a:rPr lang="en-US" dirty="0" smtClean="0"/>
              <a:t>Tim </a:t>
            </a:r>
            <a:r>
              <a:rPr lang="en-US" dirty="0" err="1" smtClean="0"/>
              <a:t>Roughgarden</a:t>
            </a:r>
            <a:r>
              <a:rPr lang="en-US" dirty="0" smtClean="0"/>
              <a:t>, Stanford University</a:t>
            </a:r>
            <a:endParaRPr lang="en-US" dirty="0"/>
          </a:p>
          <a:p>
            <a:pPr lvl="1"/>
            <a:r>
              <a:rPr lang="en-US" dirty="0" smtClean="0"/>
              <a:t>Clifford </a:t>
            </a:r>
            <a:r>
              <a:rPr lang="en-US" dirty="0"/>
              <a:t>Shaffer, Virginia </a:t>
            </a:r>
            <a:r>
              <a:rPr lang="en-US" dirty="0" smtClean="0"/>
              <a:t>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Course logistics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 </a:t>
            </a:r>
            <a:r>
              <a:rPr lang="en-US" dirty="0"/>
              <a:t>is a particular way of organizing </a:t>
            </a:r>
            <a:r>
              <a:rPr lang="en-US" u="sng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computer so that it can be used </a:t>
            </a:r>
            <a:r>
              <a:rPr lang="en-US" u="sng" dirty="0">
                <a:solidFill>
                  <a:srgbClr val="C00000"/>
                </a:solidFill>
              </a:rPr>
              <a:t>efficiently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/>
              <a:t>linked list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can store a set of records as a linked list</a:t>
            </a:r>
          </a:p>
          <a:p>
            <a:pPr lvl="1"/>
            <a:r>
              <a:rPr lang="en-US" dirty="0" smtClean="0"/>
              <a:t>or as a tree (to be talked later).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28800" y="2895600"/>
            <a:ext cx="5562600" cy="992188"/>
            <a:chOff x="1828800" y="4724400"/>
            <a:chExt cx="5562600" cy="992188"/>
          </a:xfrm>
        </p:grpSpPr>
        <p:sp>
          <p:nvSpPr>
            <p:cNvPr id="6" name="Rectangle 5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62996" y="4641273"/>
            <a:ext cx="1984664" cy="1828800"/>
            <a:chOff x="3962400" y="4800600"/>
            <a:chExt cx="1984664" cy="1828800"/>
          </a:xfrm>
        </p:grpSpPr>
        <p:sp>
          <p:nvSpPr>
            <p:cNvPr id="20" name="Rectangle 19"/>
            <p:cNvSpPr/>
            <p:nvPr/>
          </p:nvSpPr>
          <p:spPr>
            <a:xfrm>
              <a:off x="44958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 flipH="1">
              <a:off x="4191000" y="5029200"/>
              <a:ext cx="5334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4724400" y="5029200"/>
              <a:ext cx="6096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3" idx="0"/>
            </p:cNvCxnSpPr>
            <p:nvPr/>
          </p:nvCxnSpPr>
          <p:spPr>
            <a:xfrm flipH="1">
              <a:off x="4953000" y="5791200"/>
              <a:ext cx="381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489864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endCxn id="38" idx="0"/>
            </p:cNvCxnSpPr>
            <p:nvPr/>
          </p:nvCxnSpPr>
          <p:spPr>
            <a:xfrm>
              <a:off x="5334000" y="5791200"/>
              <a:ext cx="384464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0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versus </a:t>
            </a:r>
            <a:r>
              <a:rPr lang="en-US" dirty="0"/>
              <a:t>Physical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data structure have </a:t>
            </a:r>
            <a:r>
              <a:rPr lang="en-US" dirty="0"/>
              <a:t>both a </a:t>
            </a:r>
            <a:r>
              <a:rPr lang="en-US" b="1" dirty="0">
                <a:solidFill>
                  <a:schemeClr val="accent1"/>
                </a:solidFill>
              </a:rPr>
              <a:t>logical</a:t>
            </a:r>
            <a:r>
              <a:rPr lang="en-US" dirty="0"/>
              <a:t> and a </a:t>
            </a:r>
            <a:r>
              <a:rPr lang="en-US" b="1" dirty="0">
                <a:solidFill>
                  <a:srgbClr val="0000FF"/>
                </a:solidFill>
              </a:rPr>
              <a:t>physical</a:t>
            </a:r>
            <a:r>
              <a:rPr lang="en-US" dirty="0"/>
              <a:t> form.</a:t>
            </a:r>
          </a:p>
          <a:p>
            <a:endParaRPr lang="en-US" dirty="0"/>
          </a:p>
          <a:p>
            <a:r>
              <a:rPr lang="en-US" dirty="0"/>
              <a:t>Logical form: definition of the data </a:t>
            </a:r>
            <a:r>
              <a:rPr lang="en-US" dirty="0" smtClean="0"/>
              <a:t>structure at an abstraction level.</a:t>
            </a:r>
            <a:endParaRPr lang="en-US" dirty="0"/>
          </a:p>
          <a:p>
            <a:endParaRPr lang="en-US" dirty="0"/>
          </a:p>
          <a:p>
            <a:r>
              <a:rPr lang="en-US" dirty="0"/>
              <a:t>Physical form: implementation of the </a:t>
            </a:r>
            <a:r>
              <a:rPr lang="en-US" dirty="0" smtClean="0"/>
              <a:t>data </a:t>
            </a:r>
            <a:r>
              <a:rPr lang="en-US" dirty="0"/>
              <a:t>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 Example: 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D34817"/>
              </a:buClr>
              <a:buNone/>
            </a:pPr>
            <a:endParaRPr lang="en-US" sz="20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9400" y="1598612"/>
            <a:ext cx="5562600" cy="992188"/>
            <a:chOff x="1828800" y="4724400"/>
            <a:chExt cx="5562600" cy="992188"/>
          </a:xfrm>
        </p:grpSpPr>
        <p:sp>
          <p:nvSpPr>
            <p:cNvPr id="6" name="Rectangle 5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first</a:t>
              </a:r>
              <a:endParaRPr lang="en-US" sz="22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495800" y="3029243"/>
            <a:ext cx="2590800" cy="1446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447800" y="5257800"/>
            <a:ext cx="6477000" cy="1143000"/>
            <a:chOff x="1371600" y="4876800"/>
            <a:chExt cx="64770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23622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6670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629400" y="5105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7124700" y="5143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162800" y="556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315200" y="5715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91400" y="5867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3716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622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434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28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46482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3246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38200" y="1606215"/>
            <a:ext cx="1900777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Logical Form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2444210"/>
            <a:ext cx="2007344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Physical Form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manipulation requires an </a:t>
            </a:r>
            <a:r>
              <a:rPr lang="en-US" dirty="0" smtClean="0"/>
              <a:t>algorithm – a sequence </a:t>
            </a:r>
            <a:r>
              <a:rPr lang="en-US" dirty="0"/>
              <a:t>of steps </a:t>
            </a:r>
            <a:r>
              <a:rPr lang="en-US"/>
              <a:t>that </a:t>
            </a:r>
            <a:r>
              <a:rPr lang="en-US" smtClean="0"/>
              <a:t>solve </a:t>
            </a:r>
            <a:r>
              <a:rPr lang="en-US" dirty="0"/>
              <a:t>a specific </a:t>
            </a:r>
            <a:r>
              <a:rPr lang="en-US" dirty="0" smtClean="0"/>
              <a:t>task.</a:t>
            </a:r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/>
              <a:t>Data structures + Algorithms = Programs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/>
              <a:t>The </a:t>
            </a:r>
            <a:r>
              <a:rPr lang="en-US" sz="2600" dirty="0"/>
              <a:t>study of data structures and algorithms is fundamental to Computer Science.</a:t>
            </a:r>
          </a:p>
          <a:p>
            <a:pPr lvl="1"/>
            <a:r>
              <a:rPr lang="en-US" dirty="0" smtClean="0"/>
              <a:t>Database related to balanced binary search tree.</a:t>
            </a:r>
          </a:p>
          <a:p>
            <a:pPr lvl="1"/>
            <a:r>
              <a:rPr lang="en-US" dirty="0" smtClean="0"/>
              <a:t>Computer networks related to shortest path algorithm.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743200"/>
            <a:ext cx="5181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Time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76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Time: </a:t>
            </a:r>
            <a:r>
              <a:rPr lang="en-US" dirty="0" smtClean="0"/>
              <a:t>Wednesday 4:00-5:40 pm, Friday 4:00-5:40 pm, and </a:t>
            </a:r>
            <a:r>
              <a:rPr lang="en-US" altLang="zh-CN" dirty="0"/>
              <a:t>Monday 4:00-5:40 </a:t>
            </a:r>
            <a:r>
              <a:rPr lang="en-US" altLang="zh-CN" dirty="0" smtClean="0"/>
              <a:t>pm</a:t>
            </a:r>
            <a:r>
              <a:rPr lang="en-US" altLang="zh-CN" dirty="0"/>
              <a:t> </a:t>
            </a:r>
            <a:r>
              <a:rPr lang="en-US" altLang="zh-CN" dirty="0" smtClean="0"/>
              <a:t>(even weeks)</a:t>
            </a:r>
            <a:endParaRPr lang="en-US" dirty="0" smtClean="0"/>
          </a:p>
          <a:p>
            <a:pPr eaLnBrk="1" hangingPunct="1"/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Location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East Lower Hall 315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Problem: Navigation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the shortest route from Shanghai to Suzhou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r="1997"/>
          <a:stretch/>
        </p:blipFill>
        <p:spPr bwMode="auto">
          <a:xfrm>
            <a:off x="433343" y="2209801"/>
            <a:ext cx="840585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7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information do we need?</a:t>
            </a:r>
            <a:endParaRPr lang="en-US" dirty="0"/>
          </a:p>
          <a:p>
            <a:pPr lvl="1"/>
            <a:r>
              <a:rPr lang="en-US" dirty="0" smtClean="0"/>
              <a:t>Streets.</a:t>
            </a:r>
          </a:p>
          <a:p>
            <a:pPr lvl="1"/>
            <a:r>
              <a:rPr lang="en-US" dirty="0" smtClean="0"/>
              <a:t>Intersections of streets. (We assume that our departure place and destination are at certain intersections.)</a:t>
            </a:r>
          </a:p>
          <a:p>
            <a:r>
              <a:rPr lang="en-US" dirty="0" smtClean="0"/>
              <a:t>How do we store the information in computer?</a:t>
            </a:r>
          </a:p>
          <a:p>
            <a:pPr lvl="1"/>
            <a:r>
              <a:rPr lang="en-US" dirty="0" smtClean="0"/>
              <a:t>Graph: consisting of “nodes” and “edges”.</a:t>
            </a:r>
          </a:p>
          <a:p>
            <a:pPr lvl="1"/>
            <a:r>
              <a:rPr lang="en-US" dirty="0" smtClean="0"/>
              <a:t>Each edge has a weight to denote the distance between two nodes.</a:t>
            </a:r>
          </a:p>
          <a:p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3432693" y="4898682"/>
            <a:ext cx="2366309" cy="1273517"/>
            <a:chOff x="3326206" y="4148335"/>
            <a:chExt cx="2366309" cy="1273517"/>
          </a:xfrm>
        </p:grpSpPr>
        <p:sp>
          <p:nvSpPr>
            <p:cNvPr id="6" name="Oval 5"/>
            <p:cNvSpPr/>
            <p:nvPr/>
          </p:nvSpPr>
          <p:spPr>
            <a:xfrm>
              <a:off x="3326206" y="4148335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4148" y="4148335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84904" y="5040852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6" idx="6"/>
              <a:endCxn id="7" idx="2"/>
            </p:cNvCxnSpPr>
            <p:nvPr/>
          </p:nvCxnSpPr>
          <p:spPr>
            <a:xfrm>
              <a:off x="3707206" y="4338835"/>
              <a:ext cx="8869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3651410" y="4473539"/>
              <a:ext cx="389290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8" idx="7"/>
            </p:cNvCxnSpPr>
            <p:nvPr/>
          </p:nvCxnSpPr>
          <p:spPr>
            <a:xfrm flipH="1">
              <a:off x="4310108" y="4473539"/>
              <a:ext cx="339836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311515" y="5040852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7" idx="5"/>
              <a:endCxn id="16" idx="1"/>
            </p:cNvCxnSpPr>
            <p:nvPr/>
          </p:nvCxnSpPr>
          <p:spPr>
            <a:xfrm>
              <a:off x="4919352" y="4473539"/>
              <a:ext cx="447959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147187" y="4724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67543" y="5388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598731" y="53929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418002" y="515551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3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algorithm: finding the shortest path from a source node (A) to a sink node (B).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64509" y="2994753"/>
            <a:ext cx="2366309" cy="1447799"/>
            <a:chOff x="3432693" y="4724400"/>
            <a:chExt cx="2366309" cy="1447799"/>
          </a:xfrm>
        </p:grpSpPr>
        <p:grpSp>
          <p:nvGrpSpPr>
            <p:cNvPr id="5" name="Group 4"/>
            <p:cNvGrpSpPr/>
            <p:nvPr/>
          </p:nvGrpSpPr>
          <p:grpSpPr>
            <a:xfrm>
              <a:off x="3432693" y="4898682"/>
              <a:ext cx="2366309" cy="1273517"/>
              <a:chOff x="3326206" y="4148335"/>
              <a:chExt cx="2366309" cy="127351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326206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94148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984904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707206" y="4338835"/>
                <a:ext cx="8869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6" idx="5"/>
                <a:endCxn id="8" idx="1"/>
              </p:cNvCxnSpPr>
              <p:nvPr/>
            </p:nvCxnSpPr>
            <p:spPr>
              <a:xfrm>
                <a:off x="3651410" y="4473539"/>
                <a:ext cx="389290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  <a:endCxn id="8" idx="7"/>
              </p:cNvCxnSpPr>
              <p:nvPr/>
            </p:nvCxnSpPr>
            <p:spPr>
              <a:xfrm flipH="1">
                <a:off x="4310108" y="4473539"/>
                <a:ext cx="339836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311515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B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stCxn id="7" idx="5"/>
                <a:endCxn id="12" idx="1"/>
              </p:cNvCxnSpPr>
              <p:nvPr/>
            </p:nvCxnSpPr>
            <p:spPr>
              <a:xfrm>
                <a:off x="4919352" y="4473539"/>
                <a:ext cx="447959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47187" y="4724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7543" y="538828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98731" y="53929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8002" y="515551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Efficiency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small number of nodes, we can enumerate all the possible paths.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Path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B: 8;</a:t>
            </a:r>
          </a:p>
          <a:p>
            <a:r>
              <a:rPr lang="en-US" dirty="0"/>
              <a:t>Path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B: 6;</a:t>
            </a:r>
          </a:p>
          <a:p>
            <a:r>
              <a:rPr lang="en-US" dirty="0" smtClean="0"/>
              <a:t>The minimum is 6.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96323" y="2613355"/>
            <a:ext cx="2366309" cy="1447799"/>
            <a:chOff x="3432693" y="4724400"/>
            <a:chExt cx="2366309" cy="1447799"/>
          </a:xfrm>
        </p:grpSpPr>
        <p:grpSp>
          <p:nvGrpSpPr>
            <p:cNvPr id="14" name="Group 13"/>
            <p:cNvGrpSpPr/>
            <p:nvPr/>
          </p:nvGrpSpPr>
          <p:grpSpPr>
            <a:xfrm>
              <a:off x="3432693" y="4898682"/>
              <a:ext cx="2366309" cy="1273517"/>
              <a:chOff x="3326206" y="4148335"/>
              <a:chExt cx="2366309" cy="127351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326206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94148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</a:t>
                </a:r>
                <a:endParaRPr lang="en-US" sz="2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984904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D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>
                <a:stCxn id="19" idx="6"/>
                <a:endCxn id="20" idx="2"/>
              </p:cNvCxnSpPr>
              <p:nvPr/>
            </p:nvCxnSpPr>
            <p:spPr>
              <a:xfrm>
                <a:off x="3707206" y="4338835"/>
                <a:ext cx="8869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9" idx="5"/>
                <a:endCxn id="21" idx="1"/>
              </p:cNvCxnSpPr>
              <p:nvPr/>
            </p:nvCxnSpPr>
            <p:spPr>
              <a:xfrm>
                <a:off x="3651410" y="4473539"/>
                <a:ext cx="389290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0" idx="3"/>
                <a:endCxn id="21" idx="7"/>
              </p:cNvCxnSpPr>
              <p:nvPr/>
            </p:nvCxnSpPr>
            <p:spPr>
              <a:xfrm flipH="1">
                <a:off x="4310108" y="4473539"/>
                <a:ext cx="339836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5311515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B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20" idx="5"/>
                <a:endCxn id="25" idx="1"/>
              </p:cNvCxnSpPr>
              <p:nvPr/>
            </p:nvCxnSpPr>
            <p:spPr>
              <a:xfrm>
                <a:off x="4919352" y="4473539"/>
                <a:ext cx="447959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147187" y="4724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7543" y="538828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8731" y="53929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8002" y="515551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0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Efficiency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en-US" dirty="0" smtClean="0"/>
              <a:t>However, in real world, the graph is much more complicated.</a:t>
            </a:r>
          </a:p>
          <a:p>
            <a:r>
              <a:rPr lang="en-US" dirty="0" smtClean="0"/>
              <a:t>It is impossible to enumerate all the possible paths!</a:t>
            </a:r>
          </a:p>
          <a:p>
            <a:r>
              <a:rPr lang="en-US" dirty="0" smtClean="0"/>
              <a:t>How can we solve the problem?</a:t>
            </a:r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2052" name="Picture 4" descr="http://www.orgnet.com/alters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4177553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Efficiency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Choice of data </a:t>
            </a:r>
            <a:r>
              <a:rPr lang="en-US" dirty="0" smtClean="0"/>
              <a:t>structures </a:t>
            </a:r>
            <a:r>
              <a:rPr lang="en-US" dirty="0"/>
              <a:t>or </a:t>
            </a:r>
            <a:r>
              <a:rPr lang="en-US" dirty="0" smtClean="0"/>
              <a:t>algorithms </a:t>
            </a:r>
            <a:r>
              <a:rPr lang="en-US" dirty="0"/>
              <a:t>can make the difference between a program running in a few seconds or many days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Number of comparisons for </a:t>
            </a:r>
            <a:r>
              <a:rPr lang="en-US" b="1" dirty="0" smtClean="0">
                <a:solidFill>
                  <a:srgbClr val="0000FF"/>
                </a:solidFill>
              </a:rPr>
              <a:t>linear search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binary search </a:t>
            </a:r>
            <a:r>
              <a:rPr lang="en-US" dirty="0" smtClean="0"/>
              <a:t>(Worst Case)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38788"/>
              </p:ext>
            </p:extLst>
          </p:nvPr>
        </p:nvGraphicFramePr>
        <p:xfrm>
          <a:off x="1447800" y="3657600"/>
          <a:ext cx="670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Ratio</a:t>
                      </a:r>
                      <a:r>
                        <a:rPr lang="en-US" sz="2400" baseline="0" dirty="0" smtClean="0"/>
                        <a:t> (L/B)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10.7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18.3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56.9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102.4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Efficiency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solution is said to be efficient if it solves the problem within its resource constraints.</a:t>
            </a:r>
          </a:p>
          <a:p>
            <a:pPr lvl="1"/>
            <a:r>
              <a:rPr lang="en-US" dirty="0" smtClean="0"/>
              <a:t>Space, i.e. memory consumption</a:t>
            </a:r>
            <a:endParaRPr lang="en-US" dirty="0"/>
          </a:p>
          <a:p>
            <a:pPr lvl="1"/>
            <a:r>
              <a:rPr lang="en-US" dirty="0" smtClean="0"/>
              <a:t>Time</a:t>
            </a:r>
          </a:p>
          <a:p>
            <a:pPr lvl="1"/>
            <a:endParaRPr lang="en-US" dirty="0"/>
          </a:p>
          <a:p>
            <a:r>
              <a:rPr lang="en-US" dirty="0"/>
              <a:t>The cost of a solution is the amount of resources that the solution consumes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value efficiency of the data structures and algorithms!</a:t>
            </a:r>
            <a:endParaRPr lang="en-US" dirty="0"/>
          </a:p>
          <a:p>
            <a:r>
              <a:rPr lang="en-US" dirty="0" smtClean="0"/>
              <a:t>We will learn how to analyze their efficiency.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09286" y="2630269"/>
            <a:ext cx="3072314" cy="646331"/>
            <a:chOff x="2133600" y="2590800"/>
            <a:chExt cx="3072314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514600" y="2652944"/>
              <a:ext cx="269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Our major concern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2590800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0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the tool:</a:t>
            </a:r>
          </a:p>
          <a:p>
            <a:pPr lvl="1"/>
            <a:r>
              <a:rPr lang="en-US" dirty="0" smtClean="0"/>
              <a:t>Common data structures and algorithms</a:t>
            </a:r>
          </a:p>
          <a:p>
            <a:pPr lvl="1"/>
            <a:r>
              <a:rPr lang="en-US" dirty="0" smtClean="0"/>
              <a:t>And their efficiency</a:t>
            </a:r>
          </a:p>
          <a:p>
            <a:endParaRPr lang="en-US" dirty="0" smtClean="0"/>
          </a:p>
          <a:p>
            <a:r>
              <a:rPr lang="en-US" dirty="0" smtClean="0"/>
              <a:t>Apply the tool</a:t>
            </a:r>
          </a:p>
          <a:p>
            <a:pPr lvl="1"/>
            <a:r>
              <a:rPr lang="en-US" dirty="0" smtClean="0"/>
              <a:t>Solve a problem using existing data structures and algorithms.</a:t>
            </a:r>
          </a:p>
          <a:p>
            <a:pPr lvl="1"/>
            <a:r>
              <a:rPr lang="en-US" dirty="0"/>
              <a:t>Choose the right tool: some tools are better for certain tasks than other tools. Do performance analysis.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7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Asymptotic Algorithm Analysis</a:t>
            </a:r>
            <a:endParaRPr lang="en-US" dirty="0" smtClean="0"/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Trees, including binary search tree, balanced binary search tree</a:t>
            </a:r>
          </a:p>
          <a:p>
            <a:pPr lvl="1"/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Heaps</a:t>
            </a:r>
          </a:p>
          <a:p>
            <a:pPr lvl="1"/>
            <a:r>
              <a:rPr lang="en-US" dirty="0" smtClean="0"/>
              <a:t>Graphs</a:t>
            </a:r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Sorting and searching</a:t>
            </a:r>
          </a:p>
          <a:p>
            <a:pPr lvl="1"/>
            <a:r>
              <a:rPr lang="en-US" dirty="0" smtClean="0"/>
              <a:t>Graph-related algorithms, such as minimum spanning tree, topological sorting</a:t>
            </a:r>
          </a:p>
          <a:p>
            <a:pPr lvl="1"/>
            <a:r>
              <a:rPr lang="en-US" dirty="0" smtClean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41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590800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chemeClr val="accent1"/>
                </a:solidFill>
              </a:rPr>
              <a:t>Questions</a:t>
            </a:r>
            <a:r>
              <a:rPr lang="en-US" sz="5400" b="1" i="1" dirty="0" smtClean="0">
                <a:solidFill>
                  <a:schemeClr val="accent1"/>
                </a:solidFill>
              </a:rPr>
              <a:t>?</a:t>
            </a:r>
            <a:endParaRPr lang="en-US" sz="5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Weikang</a:t>
            </a:r>
            <a:r>
              <a:rPr lang="en-US" dirty="0" smtClean="0"/>
              <a:t> </a:t>
            </a:r>
            <a:r>
              <a:rPr lang="en-US" dirty="0" err="1" smtClean="0"/>
              <a:t>Qian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>
                <a:hlinkClick r:id="rId3"/>
              </a:rPr>
              <a:t>qianwk@sjtu.edu.cn</a:t>
            </a:r>
            <a:endParaRPr lang="en-US" dirty="0"/>
          </a:p>
          <a:p>
            <a:pPr eaLnBrk="1" hangingPunct="1"/>
            <a:r>
              <a:rPr lang="en-US" dirty="0" smtClean="0"/>
              <a:t>Phone: 34206765-4301</a:t>
            </a:r>
          </a:p>
          <a:p>
            <a:pPr eaLnBrk="1" hangingPunct="1"/>
            <a:r>
              <a:rPr lang="en-US" dirty="0" smtClean="0"/>
              <a:t>Office: Room 430, Long Bin Building</a:t>
            </a:r>
          </a:p>
          <a:p>
            <a:pPr eaLnBrk="1" hangingPunct="1"/>
            <a:r>
              <a:rPr lang="en-US" dirty="0" smtClean="0"/>
              <a:t>Office hour</a:t>
            </a:r>
          </a:p>
          <a:p>
            <a:pPr lvl="1"/>
            <a:r>
              <a:rPr lang="en-US" dirty="0" smtClean="0"/>
              <a:t>Monday 1:00 – 2:00 pm</a:t>
            </a:r>
          </a:p>
          <a:p>
            <a:pPr lvl="1"/>
            <a:r>
              <a:rPr lang="en-US" dirty="0" smtClean="0"/>
              <a:t>Friday 1:00 – 2:00 pm</a:t>
            </a:r>
          </a:p>
          <a:p>
            <a:pPr lvl="1"/>
            <a:r>
              <a:rPr lang="en-US" dirty="0" smtClean="0"/>
              <a:t>Or </a:t>
            </a:r>
            <a:r>
              <a:rPr lang="en-US" i="1" dirty="0" smtClean="0">
                <a:solidFill>
                  <a:srgbClr val="FF0000"/>
                </a:solidFill>
              </a:rPr>
              <a:t>by appointment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Liu, </a:t>
            </a:r>
            <a:r>
              <a:rPr lang="en-US" altLang="zh-CN" dirty="0" err="1"/>
              <a:t>Yihao</a:t>
            </a:r>
            <a:endParaRPr lang="en-US" altLang="zh-CN" dirty="0"/>
          </a:p>
          <a:p>
            <a:pPr lvl="1"/>
            <a:r>
              <a:rPr lang="en-US" altLang="zh-CN" dirty="0"/>
              <a:t>Email: liuyh615@sjtu.edu.cn</a:t>
            </a:r>
            <a:endParaRPr lang="en-US" altLang="zh-CN" sz="26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Wu, </a:t>
            </a:r>
            <a:r>
              <a:rPr lang="en-US" altLang="zh-CN" dirty="0" err="1" smtClean="0"/>
              <a:t>Yifan</a:t>
            </a:r>
            <a:endParaRPr lang="en-US" altLang="zh-CN" dirty="0"/>
          </a:p>
          <a:p>
            <a:pPr lvl="1"/>
            <a:r>
              <a:rPr lang="en-US" altLang="zh-CN" dirty="0"/>
              <a:t>Email: </a:t>
            </a:r>
            <a:r>
              <a:rPr lang="en-US" altLang="zh-CN" dirty="0" smtClean="0"/>
              <a:t>luigiwu@sjtu.edu.cn</a:t>
            </a:r>
            <a:endParaRPr lang="en-US" dirty="0"/>
          </a:p>
        </p:txBody>
      </p:sp>
      <p:sp>
        <p:nvSpPr>
          <p:cNvPr id="5" name="AutoShape 2" descr="imap://qianwk@mail.sjtu.edu.cn:993/fetch%3EUID%3E/INBOX%3E32979?part=1.2&amp;type=image/jpeg&amp;filename=%E6%AF%9B%E4%BF%8A%E9%9B%8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"/>
          <a:stretch/>
        </p:blipFill>
        <p:spPr>
          <a:xfrm>
            <a:off x="6540681" y="1295400"/>
            <a:ext cx="1993719" cy="2532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62400"/>
            <a:ext cx="1917519" cy="24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Zhou, </a:t>
            </a:r>
            <a:r>
              <a:rPr lang="en-US" altLang="zh-CN" dirty="0" err="1" smtClean="0"/>
              <a:t>Yanjun</a:t>
            </a:r>
            <a:endParaRPr lang="en-US" altLang="zh-CN" dirty="0"/>
          </a:p>
          <a:p>
            <a:pPr lvl="1"/>
            <a:r>
              <a:rPr lang="en-US" altLang="zh-CN" dirty="0"/>
              <a:t>Email: AuroraZYJ@sjtu.edu.cn</a:t>
            </a:r>
          </a:p>
        </p:txBody>
      </p:sp>
      <p:sp>
        <p:nvSpPr>
          <p:cNvPr id="5" name="AutoShape 2" descr="imap://qianwk@mail.sjtu.edu.cn:993/fetch%3EUID%3E/INBOX%3E32979?part=1.2&amp;type=image/jpeg&amp;filename=%E6%AF%9B%E4%BF%8A%E9%9B%8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17638"/>
            <a:ext cx="1828800" cy="25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 for </a:t>
            </a:r>
            <a:r>
              <a:rPr lang="en-US" dirty="0" smtClean="0"/>
              <a:t>Reference</a:t>
            </a:r>
            <a:r>
              <a:rPr lang="en-US" dirty="0"/>
              <a:t> </a:t>
            </a:r>
            <a:r>
              <a:rPr lang="en-US" dirty="0" smtClean="0"/>
              <a:t>(Not Required)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Data Structures and Algorithm Analysis</a:t>
            </a:r>
            <a:r>
              <a:rPr lang="en-US" dirty="0"/>
              <a:t>,” by Clifford Shaffer.</a:t>
            </a:r>
            <a:br>
              <a:rPr lang="en-US" dirty="0"/>
            </a:br>
            <a:r>
              <a:rPr lang="en-US" dirty="0"/>
              <a:t>Online available: </a:t>
            </a:r>
            <a:r>
              <a:rPr lang="en-US" dirty="0">
                <a:hlinkClick r:id="rId3"/>
              </a:rPr>
              <a:t>http://people.cs.vt.edu/~shaffer/Book/C++3e20120605.pdf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Algorithms</a:t>
            </a:r>
            <a:r>
              <a:rPr lang="en-US" dirty="0" smtClean="0"/>
              <a:t>,” </a:t>
            </a:r>
            <a:r>
              <a:rPr lang="en-US" dirty="0"/>
              <a:t>by S. </a:t>
            </a:r>
            <a:r>
              <a:rPr lang="en-US" dirty="0" err="1"/>
              <a:t>Dasgupta</a:t>
            </a:r>
            <a:r>
              <a:rPr lang="en-US" dirty="0"/>
              <a:t>, </a:t>
            </a:r>
            <a:r>
              <a:rPr lang="en-US" dirty="0" smtClean="0"/>
              <a:t>C. Papadimitriou</a:t>
            </a:r>
            <a:r>
              <a:rPr lang="en-US" dirty="0"/>
              <a:t>, and </a:t>
            </a:r>
            <a:r>
              <a:rPr lang="en-US" dirty="0" smtClean="0"/>
              <a:t>U. </a:t>
            </a:r>
            <a:r>
              <a:rPr lang="en-US" dirty="0" err="1" smtClean="0"/>
              <a:t>Vazirani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“</a:t>
            </a:r>
            <a:r>
              <a:rPr lang="en-US" dirty="0">
                <a:solidFill>
                  <a:srgbClr val="0000FF"/>
                </a:solidFill>
              </a:rPr>
              <a:t>Introduction to Algorithms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edition,” by Thomas </a:t>
            </a:r>
            <a:r>
              <a:rPr lang="en-US" dirty="0" err="1"/>
              <a:t>Cormen</a:t>
            </a:r>
            <a:r>
              <a:rPr lang="en-US" dirty="0"/>
              <a:t> et al., MIT Press, 2009</a:t>
            </a:r>
            <a:r>
              <a:rPr lang="en-US" dirty="0" smtClean="0"/>
              <a:t>.</a:t>
            </a:r>
          </a:p>
          <a:p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Data Structures and Algorithms with Object-Oriented Design Patterns in C++</a:t>
            </a:r>
            <a:r>
              <a:rPr lang="en-US" altLang="zh-CN" dirty="0"/>
              <a:t>,” by Bruno </a:t>
            </a:r>
            <a:r>
              <a:rPr lang="en-US" altLang="zh-CN" dirty="0" err="1"/>
              <a:t>Preiss</a:t>
            </a:r>
            <a:r>
              <a:rPr lang="en-US" altLang="zh-CN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Composition</a:t>
            </a:r>
          </a:p>
          <a:p>
            <a:pPr lvl="1"/>
            <a:r>
              <a:rPr lang="en-US" altLang="zh-CN" dirty="0" smtClean="0"/>
              <a:t>In-class </a:t>
            </a:r>
            <a:r>
              <a:rPr lang="en-US" altLang="zh-CN" dirty="0"/>
              <a:t>quiz: 5</a:t>
            </a:r>
            <a:r>
              <a:rPr lang="en-US" altLang="zh-CN" dirty="0" smtClean="0"/>
              <a:t>%;</a:t>
            </a:r>
          </a:p>
          <a:p>
            <a:pPr lvl="2"/>
            <a:r>
              <a:rPr lang="en-US" altLang="zh-CN" sz="2400" dirty="0" smtClean="0"/>
              <a:t>No other </a:t>
            </a:r>
            <a:r>
              <a:rPr lang="en-US" altLang="zh-CN" sz="2400" dirty="0"/>
              <a:t>conflicting </a:t>
            </a:r>
            <a:r>
              <a:rPr lang="en-US" altLang="zh-CN" sz="2400" dirty="0" smtClean="0"/>
              <a:t>event at the lecture time unless getting approval in advance</a:t>
            </a:r>
            <a:endParaRPr lang="en-US" altLang="zh-CN" sz="2400" dirty="0"/>
          </a:p>
          <a:p>
            <a:pPr lvl="1"/>
            <a:r>
              <a:rPr lang="en-US" dirty="0" smtClean="0"/>
              <a:t>6 written assignments: 20%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programming assignments</a:t>
            </a:r>
            <a:r>
              <a:rPr lang="en-US" dirty="0" smtClean="0"/>
              <a:t>: 30%</a:t>
            </a:r>
          </a:p>
          <a:p>
            <a:pPr lvl="1"/>
            <a:r>
              <a:rPr lang="en-US" dirty="0" smtClean="0"/>
              <a:t>Midterm exam (written): 20%</a:t>
            </a:r>
          </a:p>
          <a:p>
            <a:pPr lvl="1"/>
            <a:r>
              <a:rPr lang="en-US" dirty="0" smtClean="0"/>
              <a:t>Final exam</a:t>
            </a:r>
            <a:r>
              <a:rPr lang="en-US" altLang="zh-CN" dirty="0"/>
              <a:t> (written)</a:t>
            </a:r>
            <a:r>
              <a:rPr lang="en-US" dirty="0" smtClean="0"/>
              <a:t>: 25%</a:t>
            </a:r>
          </a:p>
          <a:p>
            <a:r>
              <a:rPr lang="en-US" dirty="0" smtClean="0"/>
              <a:t>We will curve the final grades, if necessary.</a:t>
            </a:r>
          </a:p>
          <a:p>
            <a:r>
              <a:rPr lang="en-US" dirty="0"/>
              <a:t>Questions about the grading?</a:t>
            </a:r>
          </a:p>
          <a:p>
            <a:pPr lvl="1"/>
            <a:r>
              <a:rPr lang="en-US" dirty="0"/>
              <a:t>Must be mentioned to </a:t>
            </a:r>
            <a:r>
              <a:rPr lang="en-US" dirty="0" smtClean="0"/>
              <a:t>the instructor or the TAs </a:t>
            </a:r>
            <a:r>
              <a:rPr lang="en-US" dirty="0">
                <a:solidFill>
                  <a:srgbClr val="FF0000"/>
                </a:solidFill>
              </a:rPr>
              <a:t>within </a:t>
            </a:r>
            <a:r>
              <a:rPr lang="en-US" dirty="0" smtClean="0">
                <a:solidFill>
                  <a:srgbClr val="FF0000"/>
                </a:solidFill>
              </a:rPr>
              <a:t>one week</a:t>
            </a:r>
            <a:r>
              <a:rPr lang="en-US" dirty="0" smtClean="0"/>
              <a:t> </a:t>
            </a:r>
            <a:r>
              <a:rPr lang="en-US" dirty="0"/>
              <a:t>after receiving the item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require you to develop your </a:t>
            </a:r>
            <a:r>
              <a:rPr lang="en-US" dirty="0" smtClean="0"/>
              <a:t>programs using C++ </a:t>
            </a:r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Linux operating systems</a:t>
            </a:r>
            <a:r>
              <a:rPr lang="en-US" b="1" dirty="0"/>
              <a:t> </a:t>
            </a:r>
            <a:r>
              <a:rPr lang="en-US" dirty="0" smtClean="0"/>
              <a:t>with the </a:t>
            </a:r>
            <a:r>
              <a:rPr lang="en-US" dirty="0"/>
              <a:t>compiler g</a:t>
            </a:r>
            <a:r>
              <a:rPr lang="en-US" dirty="0" smtClean="0"/>
              <a:t>++.</a:t>
            </a:r>
          </a:p>
          <a:p>
            <a:endParaRPr lang="en-US" dirty="0" smtClean="0"/>
          </a:p>
          <a:p>
            <a:r>
              <a:rPr lang="en-US" altLang="zh-CN" dirty="0"/>
              <a:t>C++11 standard is allowed.</a:t>
            </a:r>
          </a:p>
          <a:p>
            <a:pPr lvl="1"/>
            <a:r>
              <a:rPr lang="en-US" altLang="zh-CN" dirty="0"/>
              <a:t>Compile with the option –</a:t>
            </a:r>
            <a:r>
              <a:rPr lang="en-US" altLang="zh-CN" dirty="0" err="1"/>
              <a:t>std</a:t>
            </a:r>
            <a:r>
              <a:rPr lang="en-US" altLang="zh-CN" dirty="0"/>
              <a:t>=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</a:p>
          <a:p>
            <a:endParaRPr lang="en-US" dirty="0"/>
          </a:p>
          <a:p>
            <a:r>
              <a:rPr lang="en-US" dirty="0"/>
              <a:t>We will grade your programs in the Linux environment: they must </a:t>
            </a:r>
            <a:r>
              <a:rPr lang="en-US" dirty="0" smtClean="0"/>
              <a:t>compile </a:t>
            </a:r>
            <a:r>
              <a:rPr lang="en-US" dirty="0"/>
              <a:t>and run correctly on this operating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Do experiments on algorithms, e.g., sorting algorithm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18390</TotalTime>
  <Words>1940</Words>
  <Application>Microsoft Office PowerPoint</Application>
  <PresentationFormat>On-screen Show (4:3)</PresentationFormat>
  <Paragraphs>415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宋体</vt:lpstr>
      <vt:lpstr>幼圆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VE281 Data Structures and Algorithms</vt:lpstr>
      <vt:lpstr>Outline</vt:lpstr>
      <vt:lpstr>Time and Location</vt:lpstr>
      <vt:lpstr>Instructor</vt:lpstr>
      <vt:lpstr>Teaching Assistants</vt:lpstr>
      <vt:lpstr>Teaching Assistants</vt:lpstr>
      <vt:lpstr>Textbooks for Reference (Not Required)</vt:lpstr>
      <vt:lpstr>Grading</vt:lpstr>
      <vt:lpstr>Programming Assignments</vt:lpstr>
      <vt:lpstr>Assignment Deadline</vt:lpstr>
      <vt:lpstr>Assignment Deadline</vt:lpstr>
      <vt:lpstr>Some Suggestions</vt:lpstr>
      <vt:lpstr>Exams</vt:lpstr>
      <vt:lpstr>Collaboration and Cheating</vt:lpstr>
      <vt:lpstr>Collaboration and Cheating</vt:lpstr>
      <vt:lpstr>Collaboration and Cheating</vt:lpstr>
      <vt:lpstr>Collaboration and Cheating</vt:lpstr>
      <vt:lpstr>Canvas</vt:lpstr>
      <vt:lpstr>Getting Help</vt:lpstr>
      <vt:lpstr>Fun Quizzes!</vt:lpstr>
      <vt:lpstr>Do You Know Data Structures?</vt:lpstr>
      <vt:lpstr>Prerequisite</vt:lpstr>
      <vt:lpstr>Prerequisite</vt:lpstr>
      <vt:lpstr>References and Copyright</vt:lpstr>
      <vt:lpstr>Outline</vt:lpstr>
      <vt:lpstr>Data Structures and Algorithms</vt:lpstr>
      <vt:lpstr>Logical versus Physical Form</vt:lpstr>
      <vt:lpstr>Data Structure Example: Linked List</vt:lpstr>
      <vt:lpstr>Data Structures and Algorithms</vt:lpstr>
      <vt:lpstr>Real World Problem: Navigation</vt:lpstr>
      <vt:lpstr>Real World Problem: Navigation</vt:lpstr>
      <vt:lpstr>Real World Problem: Navigation</vt:lpstr>
      <vt:lpstr>Challenges: Efficiency</vt:lpstr>
      <vt:lpstr>Challenges: Efficiency</vt:lpstr>
      <vt:lpstr>More about Efficiency</vt:lpstr>
      <vt:lpstr>More about Efficiency</vt:lpstr>
      <vt:lpstr>Course Objectives</vt:lpstr>
      <vt:lpstr>Topics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613</cp:revision>
  <dcterms:created xsi:type="dcterms:W3CDTF">2008-09-02T17:19:50Z</dcterms:created>
  <dcterms:modified xsi:type="dcterms:W3CDTF">2018-09-08T01:52:11Z</dcterms:modified>
</cp:coreProperties>
</file>