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88" r:id="rId1"/>
  </p:sldMasterIdLst>
  <p:notesMasterIdLst>
    <p:notesMasterId r:id="rId43"/>
  </p:notesMasterIdLst>
  <p:handoutMasterIdLst>
    <p:handoutMasterId r:id="rId44"/>
  </p:handoutMasterIdLst>
  <p:sldIdLst>
    <p:sldId id="256" r:id="rId2"/>
    <p:sldId id="451" r:id="rId3"/>
    <p:sldId id="429" r:id="rId4"/>
    <p:sldId id="471" r:id="rId5"/>
    <p:sldId id="430" r:id="rId6"/>
    <p:sldId id="431" r:id="rId7"/>
    <p:sldId id="454" r:id="rId8"/>
    <p:sldId id="455" r:id="rId9"/>
    <p:sldId id="456" r:id="rId10"/>
    <p:sldId id="457" r:id="rId11"/>
    <p:sldId id="491" r:id="rId12"/>
    <p:sldId id="458" r:id="rId13"/>
    <p:sldId id="459" r:id="rId14"/>
    <p:sldId id="488" r:id="rId15"/>
    <p:sldId id="439" r:id="rId16"/>
    <p:sldId id="440" r:id="rId17"/>
    <p:sldId id="441" r:id="rId18"/>
    <p:sldId id="465" r:id="rId19"/>
    <p:sldId id="447" r:id="rId20"/>
    <p:sldId id="468" r:id="rId21"/>
    <p:sldId id="466" r:id="rId22"/>
    <p:sldId id="462" r:id="rId23"/>
    <p:sldId id="467" r:id="rId24"/>
    <p:sldId id="449" r:id="rId25"/>
    <p:sldId id="464" r:id="rId26"/>
    <p:sldId id="489" r:id="rId27"/>
    <p:sldId id="473" r:id="rId28"/>
    <p:sldId id="474" r:id="rId29"/>
    <p:sldId id="475" r:id="rId30"/>
    <p:sldId id="476" r:id="rId31"/>
    <p:sldId id="477" r:id="rId32"/>
    <p:sldId id="478" r:id="rId33"/>
    <p:sldId id="479" r:id="rId34"/>
    <p:sldId id="480" r:id="rId35"/>
    <p:sldId id="481" r:id="rId36"/>
    <p:sldId id="482" r:id="rId37"/>
    <p:sldId id="483" r:id="rId38"/>
    <p:sldId id="484" r:id="rId39"/>
    <p:sldId id="490" r:id="rId40"/>
    <p:sldId id="486" r:id="rId41"/>
    <p:sldId id="48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ikang Qian" initials="WQ" lastIdx="1" clrIdx="0">
    <p:extLst>
      <p:ext uri="{19B8F6BF-5375-455C-9EA6-DF929625EA0E}">
        <p15:presenceInfo xmlns:p15="http://schemas.microsoft.com/office/powerpoint/2012/main" userId="2fcbbc0e59cb183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0" autoAdjust="0"/>
    <p:restoredTop sz="83212" autoAdjust="0"/>
  </p:normalViewPr>
  <p:slideViewPr>
    <p:cSldViewPr>
      <p:cViewPr varScale="1">
        <p:scale>
          <a:sx n="61" d="100"/>
          <a:sy n="61" d="100"/>
        </p:scale>
        <p:origin x="1656" y="66"/>
      </p:cViewPr>
      <p:guideLst>
        <p:guide orient="horz" pos="2160"/>
        <p:guide pos="2880"/>
      </p:guideLst>
    </p:cSldViewPr>
  </p:slideViewPr>
  <p:outlineViewPr>
    <p:cViewPr>
      <p:scale>
        <a:sx n="33" d="100"/>
        <a:sy n="33" d="100"/>
      </p:scale>
      <p:origin x="0" y="9834"/>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3A6FCC-A2D9-49BA-8B34-8B4B1F26D475}" type="datetimeFigureOut">
              <a:rPr lang="en-US" smtClean="0"/>
              <a:pPr/>
              <a:t>9/15/2018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E11D48-85F6-42D5-9AA1-D6D7C3FC03F9}" type="slidenum">
              <a:rPr lang="en-US" smtClean="0"/>
              <a:pPr/>
              <a:t>‹#›</a:t>
            </a:fld>
            <a:endParaRPr lang="en-US"/>
          </a:p>
        </p:txBody>
      </p:sp>
    </p:spTree>
    <p:extLst>
      <p:ext uri="{BB962C8B-B14F-4D97-AF65-F5344CB8AC3E}">
        <p14:creationId xmlns:p14="http://schemas.microsoft.com/office/powerpoint/2010/main" val="1523505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7EE5A2-1CB4-4CE5-900A-9880C8D26138}" type="datetimeFigureOut">
              <a:rPr lang="en-US" smtClean="0"/>
              <a:pPr/>
              <a:t>9/15/2018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51EB87-DD47-4620-B027-3B8A3E02C683}" type="slidenum">
              <a:rPr lang="en-US" smtClean="0"/>
              <a:pPr/>
              <a:t>‹#›</a:t>
            </a:fld>
            <a:endParaRPr lang="en-US"/>
          </a:p>
        </p:txBody>
      </p:sp>
    </p:spTree>
    <p:extLst>
      <p:ext uri="{BB962C8B-B14F-4D97-AF65-F5344CB8AC3E}">
        <p14:creationId xmlns:p14="http://schemas.microsoft.com/office/powerpoint/2010/main" val="3944189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Comparison</a:t>
            </a:r>
            <a:r>
              <a:rPr lang="en-US" baseline="0" dirty="0" smtClean="0"/>
              <a:t> function: </a:t>
            </a:r>
          </a:p>
          <a:p>
            <a:r>
              <a:rPr lang="en-US" baseline="0" dirty="0" smtClean="0"/>
              <a:t>  For integer/double</a:t>
            </a:r>
          </a:p>
          <a:p>
            <a:r>
              <a:rPr lang="en-US" baseline="0" dirty="0" smtClean="0"/>
              <a:t>  For string: lexicographic order. boy &lt; car &lt; cat &lt; catch</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a:t>
            </a:fld>
            <a:endParaRPr lang="en-US"/>
          </a:p>
        </p:txBody>
      </p:sp>
    </p:spTree>
    <p:extLst>
      <p:ext uri="{BB962C8B-B14F-4D97-AF65-F5344CB8AC3E}">
        <p14:creationId xmlns:p14="http://schemas.microsoft.com/office/powerpoint/2010/main" val="991800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Example: </a:t>
            </a:r>
            <a:r>
              <a:rPr lang="en-US" sz="1200" kern="1200" baseline="0" dirty="0" smtClean="0">
                <a:solidFill>
                  <a:schemeClr val="tx1"/>
                </a:solidFill>
                <a:effectLst/>
                <a:latin typeface="+mn-lt"/>
                <a:ea typeface="+mn-ea"/>
                <a:cs typeface="+mn-cs"/>
              </a:rPr>
              <a:t>3, 6, 5, 1, 4, 2</a:t>
            </a:r>
            <a:endParaRPr 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a:t>
            </a:r>
            <a:r>
              <a:rPr lang="en-US" baseline="0" dirty="0" smtClean="0"/>
              <a:t> = 4: 3, 5, 1, 4, 2, 6</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a:t>
            </a:r>
            <a:r>
              <a:rPr lang="en-US" baseline="0" dirty="0" smtClean="0"/>
              <a:t> = 3: 3, 1, 4, 2, 5, 6</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a:t>
            </a:r>
            <a:r>
              <a:rPr lang="en-US" baseline="0" dirty="0" smtClean="0"/>
              <a:t> = 2: 1, 3, 2, 4, 5, 6</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a:t>
            </a:r>
            <a:r>
              <a:rPr lang="en-US" baseline="0" dirty="0" smtClean="0"/>
              <a:t> = 1: 1, 2, 3, 4, 5, 6</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a:t>
            </a:r>
            <a:r>
              <a:rPr lang="en-US" baseline="0" dirty="0" smtClean="0"/>
              <a:t> = 0: 1, 2, 3, 4, 5 ,6</a:t>
            </a:r>
          </a:p>
        </p:txBody>
      </p:sp>
      <p:sp>
        <p:nvSpPr>
          <p:cNvPr id="4" name="Slide Number Placeholder 3"/>
          <p:cNvSpPr>
            <a:spLocks noGrp="1"/>
          </p:cNvSpPr>
          <p:nvPr>
            <p:ph type="sldNum" sz="quarter" idx="10"/>
          </p:nvPr>
        </p:nvSpPr>
        <p:spPr/>
        <p:txBody>
          <a:bodyPr/>
          <a:lstStyle/>
          <a:p>
            <a:fld id="{6951EB87-DD47-4620-B027-3B8A3E02C683}" type="slidenum">
              <a:rPr lang="en-US" smtClean="0"/>
              <a:pPr/>
              <a:t>12</a:t>
            </a:fld>
            <a:endParaRPr lang="en-US"/>
          </a:p>
        </p:txBody>
      </p:sp>
    </p:spTree>
    <p:extLst>
      <p:ext uri="{BB962C8B-B14F-4D97-AF65-F5344CB8AC3E}">
        <p14:creationId xmlns:p14="http://schemas.microsoft.com/office/powerpoint/2010/main" val="962721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They learn only one piece of information per comparison:</a:t>
            </a:r>
            <a:r>
              <a:rPr lang="en-US" altLang="zh-CN" baseline="0" dirty="0" smtClean="0"/>
              <a:t> the relative order between the two elements.</a:t>
            </a:r>
          </a:p>
          <a:p>
            <a:endParaRPr lang="en-US" altLang="zh-CN" baseline="0" dirty="0" smtClean="0"/>
          </a:p>
          <a:p>
            <a:r>
              <a:rPr lang="en-US" altLang="zh-CN" baseline="0" dirty="0" smtClean="0"/>
              <a:t>Finally, we need to compare almost all the pairs.</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13</a:t>
            </a:fld>
            <a:endParaRPr lang="en-US"/>
          </a:p>
        </p:txBody>
      </p:sp>
    </p:spTree>
    <p:extLst>
      <p:ext uri="{BB962C8B-B14F-4D97-AF65-F5344CB8AC3E}">
        <p14:creationId xmlns:p14="http://schemas.microsoft.com/office/powerpoint/2010/main" val="3202929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case the array has odd number of elements, the middle element can be put either in the left sub-array or in the right sub-array.</a:t>
            </a:r>
            <a:endParaRPr lang="en-US" dirty="0" smtClean="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15</a:t>
            </a:fld>
            <a:endParaRPr lang="en-US"/>
          </a:p>
        </p:txBody>
      </p:sp>
    </p:spTree>
    <p:extLst>
      <p:ext uri="{BB962C8B-B14F-4D97-AF65-F5344CB8AC3E}">
        <p14:creationId xmlns:p14="http://schemas.microsoft.com/office/powerpoint/2010/main" val="2473877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 call is</a:t>
            </a:r>
            <a:r>
              <a:rPr lang="en-US" baseline="0" dirty="0" smtClean="0"/>
              <a:t> </a:t>
            </a:r>
            <a:r>
              <a:rPr lang="en-US" baseline="0" dirty="0" err="1" smtClean="0"/>
              <a:t>mergesort</a:t>
            </a:r>
            <a:r>
              <a:rPr lang="en-US" baseline="0" dirty="0" smtClean="0"/>
              <a:t>(a, 0, n-1)</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16</a:t>
            </a:fld>
            <a:endParaRPr lang="en-US"/>
          </a:p>
        </p:txBody>
      </p:sp>
    </p:spTree>
    <p:extLst>
      <p:ext uri="{BB962C8B-B14F-4D97-AF65-F5344CB8AC3E}">
        <p14:creationId xmlns:p14="http://schemas.microsoft.com/office/powerpoint/2010/main" val="260990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Hint:</a:t>
            </a:r>
            <a:r>
              <a:rPr lang="en-US" baseline="0" dirty="0" smtClean="0"/>
              <a:t> in terms of </a:t>
            </a:r>
            <a:r>
              <a:rPr lang="en-US" baseline="0" dirty="0" err="1" smtClean="0"/>
              <a:t>sizeA</a:t>
            </a:r>
            <a:r>
              <a:rPr lang="en-US" baseline="0" dirty="0" smtClean="0"/>
              <a:t> and </a:t>
            </a:r>
            <a:r>
              <a:rPr lang="en-US" baseline="0" dirty="0" err="1" smtClean="0"/>
              <a:t>sizeB</a:t>
            </a:r>
            <a:r>
              <a:rPr lang="en-US" baseline="0" dirty="0" smtClean="0"/>
              <a:t>.</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Assume array A first becomes empty.</a:t>
            </a:r>
          </a:p>
        </p:txBody>
      </p:sp>
      <p:sp>
        <p:nvSpPr>
          <p:cNvPr id="4" name="Slide Number Placeholder 3"/>
          <p:cNvSpPr>
            <a:spLocks noGrp="1"/>
          </p:cNvSpPr>
          <p:nvPr>
            <p:ph type="sldNum" sz="quarter" idx="10"/>
          </p:nvPr>
        </p:nvSpPr>
        <p:spPr/>
        <p:txBody>
          <a:bodyPr/>
          <a:lstStyle/>
          <a:p>
            <a:fld id="{6951EB87-DD47-4620-B027-3B8A3E02C683}" type="slidenum">
              <a:rPr lang="en-US" smtClean="0"/>
              <a:pPr/>
              <a:t>18</a:t>
            </a:fld>
            <a:endParaRPr lang="en-US"/>
          </a:p>
        </p:txBody>
      </p:sp>
    </p:spTree>
    <p:extLst>
      <p:ext uri="{BB962C8B-B14F-4D97-AF65-F5344CB8AC3E}">
        <p14:creationId xmlns:p14="http://schemas.microsoft.com/office/powerpoint/2010/main" val="335911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order to solve</a:t>
            </a:r>
            <a:r>
              <a:rPr lang="en-US" baseline="0" dirty="0" smtClean="0"/>
              <a:t> the original problem, you split it into a tasks, each with the size n/b. The additional combination step needs O(</a:t>
            </a:r>
            <a:r>
              <a:rPr lang="en-US" baseline="0" dirty="0" err="1" smtClean="0"/>
              <a:t>n^d</a:t>
            </a:r>
            <a:r>
              <a:rPr lang="en-US" baseline="0" dirty="0" smtClean="0"/>
              <a:t>) complexity.</a:t>
            </a:r>
            <a:endParaRPr lang="en-US" dirty="0" smtClean="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21</a:t>
            </a:fld>
            <a:endParaRPr lang="en-US" dirty="0"/>
          </a:p>
        </p:txBody>
      </p:sp>
    </p:spTree>
    <p:extLst>
      <p:ext uri="{BB962C8B-B14F-4D97-AF65-F5344CB8AC3E}">
        <p14:creationId xmlns:p14="http://schemas.microsoft.com/office/powerpoint/2010/main" val="1294991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23</a:t>
            </a:fld>
            <a:endParaRPr lang="en-US" dirty="0"/>
          </a:p>
        </p:txBody>
      </p:sp>
    </p:spTree>
    <p:extLst>
      <p:ext uri="{BB962C8B-B14F-4D97-AF65-F5344CB8AC3E}">
        <p14:creationId xmlns:p14="http://schemas.microsoft.com/office/powerpoint/2010/main" val="3559825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1" dirty="0" smtClean="0">
                <a:solidFill>
                  <a:srgbClr val="C00000"/>
                </a:solidFill>
              </a:rPr>
              <a:t>maintains</a:t>
            </a:r>
            <a:r>
              <a:rPr lang="en-US" altLang="zh-CN" dirty="0" smtClean="0">
                <a:solidFill>
                  <a:srgbClr val="C00000"/>
                </a:solidFill>
              </a:rPr>
              <a:t> </a:t>
            </a:r>
            <a:r>
              <a:rPr lang="en-US" altLang="zh-CN" dirty="0" smtClean="0"/>
              <a:t>the relative order of equal keys: if there are two</a:t>
            </a:r>
            <a:r>
              <a:rPr lang="en-US" altLang="zh-CN" baseline="0" dirty="0" smtClean="0"/>
              <a:t> 3’s in the left sub-array and four 3’s in the right sub-array, then </a:t>
            </a:r>
            <a:r>
              <a:rPr lang="en-US" altLang="zh-CN" baseline="0" smtClean="0"/>
              <a:t>the two </a:t>
            </a:r>
            <a:r>
              <a:rPr lang="en-US" altLang="zh-CN" baseline="0" dirty="0" smtClean="0"/>
              <a:t>3’s in the left sub-array </a:t>
            </a:r>
            <a:r>
              <a:rPr lang="en-US" altLang="zh-CN" baseline="0" smtClean="0"/>
              <a:t>is removed first.</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24</a:t>
            </a:fld>
            <a:endParaRPr lang="en-US"/>
          </a:p>
        </p:txBody>
      </p:sp>
    </p:spTree>
    <p:extLst>
      <p:ext uri="{BB962C8B-B14F-4D97-AF65-F5344CB8AC3E}">
        <p14:creationId xmlns:p14="http://schemas.microsoft.com/office/powerpoint/2010/main" val="23533298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r>
              <a:rPr lang="en-US" baseline="0" dirty="0" smtClean="0"/>
              <a:t> 2, 6, 5, 8, 4, 1, 9. Choose 6 as pivot. Result: 2, 5, 4, 1,  _, 9, 8</a:t>
            </a:r>
          </a:p>
        </p:txBody>
      </p:sp>
      <p:sp>
        <p:nvSpPr>
          <p:cNvPr id="4" name="Slide Number Placeholder 3"/>
          <p:cNvSpPr>
            <a:spLocks noGrp="1"/>
          </p:cNvSpPr>
          <p:nvPr>
            <p:ph type="sldNum" sz="quarter" idx="10"/>
          </p:nvPr>
        </p:nvSpPr>
        <p:spPr/>
        <p:txBody>
          <a:bodyPr/>
          <a:lstStyle/>
          <a:p>
            <a:fld id="{6951EB87-DD47-4620-B027-3B8A3E02C683}" type="slidenum">
              <a:rPr lang="en-US" smtClean="0"/>
              <a:pPr/>
              <a:t>27</a:t>
            </a:fld>
            <a:endParaRPr lang="en-US" dirty="0"/>
          </a:p>
        </p:txBody>
      </p:sp>
    </p:spTree>
    <p:extLst>
      <p:ext uri="{BB962C8B-B14F-4D97-AF65-F5344CB8AC3E}">
        <p14:creationId xmlns:p14="http://schemas.microsoft.com/office/powerpoint/2010/main" val="5149321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28</a:t>
            </a:fld>
            <a:endParaRPr lang="en-US" dirty="0"/>
          </a:p>
        </p:txBody>
      </p:sp>
    </p:spTree>
    <p:extLst>
      <p:ext uri="{BB962C8B-B14F-4D97-AF65-F5344CB8AC3E}">
        <p14:creationId xmlns:p14="http://schemas.microsoft.com/office/powerpoint/2010/main" val="603531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Space</a:t>
            </a:r>
            <a:r>
              <a:rPr lang="en-US" baseline="0" dirty="0" smtClean="0"/>
              <a:t> usage affects the constant factor, because the memory access takes time. Modern computers are based on memory hierarchy. The top is small cache, but extremely fast. If O(1) additional space, it can be fit inside the cache and then, the program is fast; otherwise, it cannot be fit inside the cache, which needs to read the secondary memory, which takes time.</a:t>
            </a:r>
          </a:p>
        </p:txBody>
      </p:sp>
      <p:sp>
        <p:nvSpPr>
          <p:cNvPr id="4" name="Slide Number Placeholder 3"/>
          <p:cNvSpPr>
            <a:spLocks noGrp="1"/>
          </p:cNvSpPr>
          <p:nvPr>
            <p:ph type="sldNum" sz="quarter" idx="10"/>
          </p:nvPr>
        </p:nvSpPr>
        <p:spPr/>
        <p:txBody>
          <a:bodyPr/>
          <a:lstStyle/>
          <a:p>
            <a:fld id="{6951EB87-DD47-4620-B027-3B8A3E02C683}" type="slidenum">
              <a:rPr lang="en-US" smtClean="0"/>
              <a:pPr/>
              <a:t>4</a:t>
            </a:fld>
            <a:endParaRPr lang="en-US"/>
          </a:p>
        </p:txBody>
      </p:sp>
    </p:spTree>
    <p:extLst>
      <p:ext uri="{BB962C8B-B14F-4D97-AF65-F5344CB8AC3E}">
        <p14:creationId xmlns:p14="http://schemas.microsoft.com/office/powerpoint/2010/main" val="27779144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actually do the partition without an extra array.</a:t>
            </a:r>
          </a:p>
          <a:p>
            <a:endParaRPr lang="en-US" baseline="0" dirty="0" smtClean="0"/>
          </a:p>
          <a:p>
            <a:r>
              <a:rPr lang="en-US" baseline="0" dirty="0" smtClean="0"/>
              <a:t>Observation #1: A[</a:t>
            </a:r>
            <a:r>
              <a:rPr lang="en-US" baseline="0" dirty="0" err="1" smtClean="0"/>
              <a:t>i</a:t>
            </a:r>
            <a:r>
              <a:rPr lang="en-US" baseline="0" dirty="0" smtClean="0"/>
              <a:t>] got in step 3 should be put on the right of A[j] got in step 4, so we swap them</a:t>
            </a:r>
          </a:p>
          <a:p>
            <a:r>
              <a:rPr lang="en-US" baseline="0" dirty="0" smtClean="0"/>
              <a:t>Observation #2: If </a:t>
            </a:r>
            <a:r>
              <a:rPr lang="en-US" baseline="0" dirty="0" err="1" smtClean="0"/>
              <a:t>i</a:t>
            </a:r>
            <a:r>
              <a:rPr lang="en-US" baseline="0" dirty="0" smtClean="0"/>
              <a:t> &gt; j, then all the elements &lt;= j are smaller than the pivot and all the elements &gt; j are greater than or equal to the pivot.</a:t>
            </a:r>
          </a:p>
          <a:p>
            <a:endParaRPr lang="en-US" baseline="0" dirty="0" smtClean="0"/>
          </a:p>
          <a:p>
            <a:r>
              <a:rPr lang="en-US" baseline="0" dirty="0" smtClean="0"/>
              <a:t>Step 5: </a:t>
            </a:r>
            <a:r>
              <a:rPr lang="en-US" baseline="0" dirty="0" err="1" smtClean="0"/>
              <a:t>i</a:t>
            </a:r>
            <a:r>
              <a:rPr lang="en-US" baseline="0" dirty="0" smtClean="0"/>
              <a:t> is the previous </a:t>
            </a:r>
            <a:r>
              <a:rPr lang="en-US" baseline="0" dirty="0" err="1" smtClean="0"/>
              <a:t>i</a:t>
            </a:r>
            <a:r>
              <a:rPr lang="en-US" baseline="0" dirty="0" smtClean="0"/>
              <a:t> and j is the previous j.</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30</a:t>
            </a:fld>
            <a:endParaRPr lang="en-US" dirty="0"/>
          </a:p>
        </p:txBody>
      </p:sp>
    </p:spTree>
    <p:extLst>
      <p:ext uri="{BB962C8B-B14F-4D97-AF65-F5344CB8AC3E}">
        <p14:creationId xmlns:p14="http://schemas.microsoft.com/office/powerpoint/2010/main" val="116995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Intuitively, the worst case happens when the partition</a:t>
            </a:r>
            <a:r>
              <a:rPr lang="en-US" baseline="0" dirty="0" smtClean="0"/>
              <a:t> is extremely unbalanced. This corresponds to </a:t>
            </a:r>
            <a:r>
              <a:rPr lang="en-US" dirty="0" smtClean="0"/>
              <a:t>the pivot is the smallest item or the largest item.</a:t>
            </a:r>
          </a:p>
          <a:p>
            <a:endParaRPr lang="en-US" dirty="0" smtClean="0"/>
          </a:p>
          <a:p>
            <a:r>
              <a:rPr lang="en-US" dirty="0" smtClean="0"/>
              <a:t>T(N-1) \le T(N-2) + T(0) + d(N-1)</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34</a:t>
            </a:fld>
            <a:endParaRPr lang="en-US" dirty="0"/>
          </a:p>
        </p:txBody>
      </p:sp>
    </p:spTree>
    <p:extLst>
      <p:ext uri="{BB962C8B-B14F-4D97-AF65-F5344CB8AC3E}">
        <p14:creationId xmlns:p14="http://schemas.microsoft.com/office/powerpoint/2010/main" val="1988087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a:r>
            <a:r>
              <a:rPr lang="en-US" baseline="0" dirty="0" smtClean="0"/>
              <a:t>e recursive relation similar to merge sort: because the array is split into two.</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35</a:t>
            </a:fld>
            <a:endParaRPr lang="en-US" dirty="0"/>
          </a:p>
        </p:txBody>
      </p:sp>
    </p:spTree>
    <p:extLst>
      <p:ext uri="{BB962C8B-B14F-4D97-AF65-F5344CB8AC3E}">
        <p14:creationId xmlns:p14="http://schemas.microsoft.com/office/powerpoint/2010/main" val="1720839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the question is what the average case time complexity is.</a:t>
            </a:r>
            <a:r>
              <a:rPr lang="en-US" baseline="0" dirty="0" smtClean="0"/>
              <a:t> Is it close to the worst case time complexity O(n^2) or the best case time complexity O(n </a:t>
            </a:r>
            <a:r>
              <a:rPr lang="en-US" baseline="0" dirty="0" err="1" smtClean="0"/>
              <a:t>logn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36</a:t>
            </a:fld>
            <a:endParaRPr lang="en-US" dirty="0"/>
          </a:p>
        </p:txBody>
      </p:sp>
    </p:spTree>
    <p:extLst>
      <p:ext uri="{BB962C8B-B14F-4D97-AF65-F5344CB8AC3E}">
        <p14:creationId xmlns:p14="http://schemas.microsoft.com/office/powerpoint/2010/main" val="15439290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Not stable:</a:t>
            </a:r>
            <a:r>
              <a:rPr lang="en-US" altLang="zh-CN" baseline="0" dirty="0" smtClean="0"/>
              <a:t> due to random choice of pivot.</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37</a:t>
            </a:fld>
            <a:endParaRPr lang="en-US"/>
          </a:p>
        </p:txBody>
      </p:sp>
    </p:spTree>
    <p:extLst>
      <p:ext uri="{BB962C8B-B14F-4D97-AF65-F5344CB8AC3E}">
        <p14:creationId xmlns:p14="http://schemas.microsoft.com/office/powerpoint/2010/main" val="2885086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951EB87-DD47-4620-B027-3B8A3E02C683}" type="slidenum">
              <a:rPr lang="en-US" smtClean="0"/>
              <a:pPr/>
              <a:t>5</a:t>
            </a:fld>
            <a:endParaRPr lang="en-US"/>
          </a:p>
        </p:txBody>
      </p:sp>
    </p:spTree>
    <p:extLst>
      <p:ext uri="{BB962C8B-B14F-4D97-AF65-F5344CB8AC3E}">
        <p14:creationId xmlns:p14="http://schemas.microsoft.com/office/powerpoint/2010/main" val="4260752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Non-comparison</a:t>
            </a:r>
            <a:r>
              <a:rPr lang="en-US" baseline="0" dirty="0" smtClean="0"/>
              <a:t> sort example: sort 100 numbers which are with limited choices {1, 2, 3, 4, 5}</a:t>
            </a:r>
          </a:p>
          <a:p>
            <a:endParaRPr lang="en-US" baseline="0" dirty="0" smtClean="0"/>
          </a:p>
        </p:txBody>
      </p:sp>
      <p:sp>
        <p:nvSpPr>
          <p:cNvPr id="4" name="Slide Number Placeholder 3"/>
          <p:cNvSpPr>
            <a:spLocks noGrp="1"/>
          </p:cNvSpPr>
          <p:nvPr>
            <p:ph type="sldNum" sz="quarter" idx="10"/>
          </p:nvPr>
        </p:nvSpPr>
        <p:spPr/>
        <p:txBody>
          <a:bodyPr/>
          <a:lstStyle/>
          <a:p>
            <a:fld id="{6951EB87-DD47-4620-B027-3B8A3E02C683}" type="slidenum">
              <a:rPr lang="en-US" smtClean="0"/>
              <a:pPr/>
              <a:t>6</a:t>
            </a:fld>
            <a:endParaRPr lang="en-US"/>
          </a:p>
        </p:txBody>
      </p:sp>
    </p:spTree>
    <p:extLst>
      <p:ext uri="{BB962C8B-B14F-4D97-AF65-F5344CB8AC3E}">
        <p14:creationId xmlns:p14="http://schemas.microsoft.com/office/powerpoint/2010/main" val="639871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Exchange-based: exchange</a:t>
            </a:r>
            <a:r>
              <a:rPr lang="en-US" baseline="0" dirty="0" smtClean="0"/>
              <a:t> two elements to restore their orders.</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7</a:t>
            </a:fld>
            <a:endParaRPr lang="en-US"/>
          </a:p>
        </p:txBody>
      </p:sp>
    </p:spTree>
    <p:extLst>
      <p:ext uri="{BB962C8B-B14F-4D97-AF65-F5344CB8AC3E}">
        <p14:creationId xmlns:p14="http://schemas.microsoft.com/office/powerpoint/2010/main" val="1780569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Sort </a:t>
            </a:r>
            <a:r>
              <a:rPr lang="en-US" baseline="0" dirty="0" smtClean="0"/>
              <a:t>3, 6, 5, 1, 4, 2</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Each inner</a:t>
            </a:r>
            <a:r>
              <a:rPr lang="en-US" altLang="zh-CN" baseline="0" dirty="0" smtClean="0"/>
              <a:t> loop takes c x </a:t>
            </a:r>
            <a:r>
              <a:rPr lang="en-US" altLang="zh-CN" baseline="0" dirty="0" err="1" smtClean="0"/>
              <a:t>i</a:t>
            </a:r>
            <a:r>
              <a:rPr lang="en-US" altLang="zh-CN" baseline="0" dirty="0" smtClean="0"/>
              <a:t> operations, due to shift operations.</a:t>
            </a:r>
            <a:endParaRPr lang="en-US" altLang="zh-CN"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Worst case: reverse order 6, 5, 4, 3, 2, 1</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Stability</a:t>
            </a:r>
            <a:r>
              <a:rPr lang="en-US" baseline="0" dirty="0" smtClean="0"/>
              <a:t> Example: </a:t>
            </a:r>
            <a:r>
              <a:rPr lang="en-US" sz="1200" dirty="0" smtClean="0"/>
              <a:t>(4, b), (3, e), (3, b).</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(4,</a:t>
            </a:r>
            <a:r>
              <a:rPr lang="en-US" sz="1200" baseline="0" dirty="0" smtClean="0"/>
              <a:t> b</a:t>
            </a:r>
            <a:r>
              <a:rPr lang="en-US" sz="1200" dirty="0" smtClean="0"/>
              <a:t>)</a:t>
            </a:r>
            <a:r>
              <a:rPr lang="en-US" sz="1200" baseline="0" dirty="0" smtClean="0"/>
              <a:t>;    </a:t>
            </a:r>
            <a:r>
              <a:rPr lang="en-US" sz="1200" dirty="0" smtClean="0"/>
              <a:t>(3,</a:t>
            </a:r>
            <a:r>
              <a:rPr lang="en-US" sz="1200" baseline="0" dirty="0" smtClean="0"/>
              <a:t> e</a:t>
            </a:r>
            <a:r>
              <a:rPr lang="en-US" sz="1200" dirty="0" smtClean="0"/>
              <a:t>), (4, b);    (3, e), (3, b), (4, b)</a:t>
            </a:r>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8</a:t>
            </a:fld>
            <a:endParaRPr lang="en-US"/>
          </a:p>
        </p:txBody>
      </p:sp>
    </p:spTree>
    <p:extLst>
      <p:ext uri="{BB962C8B-B14F-4D97-AF65-F5344CB8AC3E}">
        <p14:creationId xmlns:p14="http://schemas.microsoft.com/office/powerpoint/2010/main" val="1070265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Insertion</a:t>
            </a:r>
            <a:r>
              <a:rPr lang="en-US" baseline="0" dirty="0" smtClean="0"/>
              <a:t> sort is used in merge/quick sort once the array size is sufficiently small, because the constant for merge </a:t>
            </a:r>
            <a:r>
              <a:rPr lang="en-US" baseline="0" smtClean="0"/>
              <a:t>sort could be large.</a:t>
            </a:r>
            <a:endParaRPr lang="en-US" dirty="0" smtClean="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9</a:t>
            </a:fld>
            <a:endParaRPr lang="en-US"/>
          </a:p>
        </p:txBody>
      </p:sp>
    </p:spTree>
    <p:extLst>
      <p:ext uri="{BB962C8B-B14F-4D97-AF65-F5344CB8AC3E}">
        <p14:creationId xmlns:p14="http://schemas.microsoft.com/office/powerpoint/2010/main" val="1027332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find</a:t>
            </a:r>
            <a:r>
              <a:rPr lang="en-US" baseline="0" dirty="0" smtClean="0"/>
              <a:t> the smallest and put at the beginning!! (but can also find the largest and put at the end.) Selection sort needs pairwise comparison.</a:t>
            </a:r>
            <a:endParaRPr lang="en-US" dirty="0" smtClean="0"/>
          </a:p>
          <a:p>
            <a:endParaRPr lang="en-US" dirty="0" smtClean="0"/>
          </a:p>
          <a:p>
            <a:pPr rtl="0" eaLnBrk="1" latinLnBrk="0" hangingPunct="1"/>
            <a:r>
              <a:rPr lang="en-US" dirty="0" smtClean="0"/>
              <a:t>Example: </a:t>
            </a:r>
            <a:r>
              <a:rPr lang="en-US" sz="1200" kern="1200" baseline="0" dirty="0" smtClean="0">
                <a:solidFill>
                  <a:schemeClr val="tx1"/>
                </a:solidFill>
                <a:effectLst/>
                <a:latin typeface="+mn-lt"/>
                <a:ea typeface="+mn-ea"/>
                <a:cs typeface="+mn-cs"/>
              </a:rPr>
              <a:t>3, 6, 5, 1, 4, 2</a:t>
            </a:r>
            <a:endParaRPr lang="en-US" dirty="0" smtClean="0">
              <a:effectLst/>
            </a:endParaRPr>
          </a:p>
          <a:p>
            <a:r>
              <a:rPr lang="en-US" dirty="0" smtClean="0"/>
              <a:t>1, 6, 5, 3, 4, 2</a:t>
            </a:r>
          </a:p>
          <a:p>
            <a:r>
              <a:rPr lang="en-US" dirty="0" smtClean="0"/>
              <a:t>1, 2, 5, 3,</a:t>
            </a:r>
            <a:r>
              <a:rPr lang="en-US" baseline="0" dirty="0" smtClean="0"/>
              <a:t> 4, 6</a:t>
            </a:r>
          </a:p>
          <a:p>
            <a:r>
              <a:rPr lang="en-US" baseline="0" dirty="0" smtClean="0"/>
              <a:t>1, 2, 3, 5, 4, 6</a:t>
            </a:r>
          </a:p>
          <a:p>
            <a:r>
              <a:rPr lang="en-US" baseline="0" dirty="0" smtClean="0"/>
              <a:t>1, 2, 3, 4, 5, 6</a:t>
            </a:r>
            <a:endParaRPr lang="en-US" dirty="0" smtClean="0"/>
          </a:p>
          <a:p>
            <a:r>
              <a:rPr lang="en-US" dirty="0" smtClean="0"/>
              <a:t>1, 2, 3, 4, 5, 6</a:t>
            </a:r>
          </a:p>
          <a:p>
            <a:endParaRPr lang="en-US" dirty="0" smtClean="0"/>
          </a:p>
        </p:txBody>
      </p:sp>
      <p:sp>
        <p:nvSpPr>
          <p:cNvPr id="4" name="Slide Number Placeholder 3"/>
          <p:cNvSpPr>
            <a:spLocks noGrp="1"/>
          </p:cNvSpPr>
          <p:nvPr>
            <p:ph type="sldNum" sz="quarter" idx="10"/>
          </p:nvPr>
        </p:nvSpPr>
        <p:spPr/>
        <p:txBody>
          <a:bodyPr/>
          <a:lstStyle/>
          <a:p>
            <a:fld id="{6951EB87-DD47-4620-B027-3B8A3E02C683}" type="slidenum">
              <a:rPr lang="en-US" smtClean="0"/>
              <a:pPr/>
              <a:t>10</a:t>
            </a:fld>
            <a:endParaRPr lang="en-US"/>
          </a:p>
        </p:txBody>
      </p:sp>
    </p:spTree>
    <p:extLst>
      <p:ext uri="{BB962C8B-B14F-4D97-AF65-F5344CB8AC3E}">
        <p14:creationId xmlns:p14="http://schemas.microsoft.com/office/powerpoint/2010/main" val="580738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Answer: A and B</a:t>
            </a:r>
            <a:endParaRPr lang="en-US" altLang="zh-CN" baseline="0" dirty="0" smtClean="0"/>
          </a:p>
          <a:p>
            <a:endParaRPr lang="en-US" altLang="zh-CN" baseline="0" dirty="0" smtClean="0"/>
          </a:p>
          <a:p>
            <a:r>
              <a:rPr lang="en-US" altLang="zh-CN" dirty="0" smtClean="0"/>
              <a:t>C:</a:t>
            </a:r>
            <a:r>
              <a:rPr lang="en-US" altLang="zh-CN" baseline="0" dirty="0" smtClean="0"/>
              <a:t> It is in place.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D: not stable. </a:t>
            </a:r>
            <a:r>
              <a:rPr lang="en-US" altLang="zh-CN" dirty="0" smtClean="0"/>
              <a:t>Suppose when there are multiple smallest items, we</a:t>
            </a:r>
            <a:r>
              <a:rPr lang="en-US" altLang="zh-CN" baseline="0" dirty="0" smtClean="0"/>
              <a:t> pick the first one as min.</a:t>
            </a:r>
          </a:p>
          <a:p>
            <a:r>
              <a:rPr lang="en-US" altLang="zh-CN" baseline="0" dirty="0" smtClean="0"/>
              <a:t> Consider input as (3, e), (3, b), (2, a). After selection sort, it is (2, a), (3, b), (3, e).</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11</a:t>
            </a:fld>
            <a:endParaRPr lang="en-US"/>
          </a:p>
        </p:txBody>
      </p:sp>
    </p:spTree>
    <p:extLst>
      <p:ext uri="{BB962C8B-B14F-4D97-AF65-F5344CB8AC3E}">
        <p14:creationId xmlns:p14="http://schemas.microsoft.com/office/powerpoint/2010/main" val="2171642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CB2AA17-0C61-46C9-8392-FE4461C55CE0}" type="datetime1">
              <a:rPr lang="en-US" smtClean="0"/>
              <a:t>9/15/2018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E2E4A66-FC3E-4C0B-B5A2-3AC9BF2C6C0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F13771-30C0-4C61-9AAD-0AD62C496BE4}" type="datetime1">
              <a:rPr lang="en-US" smtClean="0"/>
              <a:t>9/15/2018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600007-571D-4A65-88CA-60FB16C0B749}" type="datetime1">
              <a:rPr lang="en-US" smtClean="0"/>
              <a:t>9/15/2018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D526602-0650-4D91-B1BB-0C330A7911DC}" type="datetime1">
              <a:rPr lang="en-US" smtClean="0"/>
              <a:t>9/15/2018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EB7AEEE-3A5E-4A69-87D0-A9F0D567425D}" type="datetime1">
              <a:rPr lang="en-US" smtClean="0"/>
              <a:t>9/15/2018</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18F7C07-78C3-4584-A3BA-DE1AFADAEB2C}" type="datetime1">
              <a:rPr lang="en-US" smtClean="0"/>
              <a:t>9/15/2018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D11A789-F980-44E3-9B14-081EEBDD54CE}" type="datetime1">
              <a:rPr lang="en-US" smtClean="0"/>
              <a:t>9/15/2018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13AEC7A-AC56-4FBB-9CD5-30BB91BA7397}" type="datetime1">
              <a:rPr lang="en-US" smtClean="0"/>
              <a:t>9/15/2018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30A76-DEE1-4BD2-8FBF-656D76FC7F10}" type="datetime1">
              <a:rPr lang="en-US" smtClean="0"/>
              <a:t>9/15/2018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19BA7E6-1D43-4292-BC34-789D3EDF7549}" type="datetime1">
              <a:rPr lang="en-US" smtClean="0"/>
              <a:t>9/15/2018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E4AA776-B4AF-490E-965F-45D48C153797}" type="datetime1">
              <a:rPr lang="en-US" smtClean="0"/>
              <a:t>9/15/2018</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6A619D5-8270-4768-B601-4C4B125E1740}" type="datetime1">
              <a:rPr lang="en-US" smtClean="0"/>
              <a:t>9/15/2018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E2E4A66-FC3E-4C0B-B5A2-3AC9BF2C6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1.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34.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3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NUL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200400"/>
            <a:ext cx="7772400" cy="3429000"/>
          </a:xfrm>
        </p:spPr>
        <p:txBody>
          <a:bodyPr>
            <a:normAutofit lnSpcReduction="10000"/>
          </a:bodyPr>
          <a:lstStyle/>
          <a:p>
            <a:r>
              <a:rPr lang="en-US" b="1" dirty="0" smtClean="0">
                <a:solidFill>
                  <a:schemeClr val="tx1"/>
                </a:solidFill>
              </a:rPr>
              <a:t>Comparison Sort</a:t>
            </a:r>
          </a:p>
          <a:p>
            <a:pPr algn="l"/>
            <a:r>
              <a:rPr lang="en-US" b="1" dirty="0" smtClean="0"/>
              <a:t>Learning Objectives:</a:t>
            </a:r>
          </a:p>
          <a:p>
            <a:pPr marL="457200" indent="-457200" algn="l">
              <a:buFont typeface="Arial" panose="020B0604020202020204" pitchFamily="34" charset="0"/>
              <a:buChar char="•"/>
            </a:pPr>
            <a:r>
              <a:rPr lang="en-US" dirty="0" smtClean="0"/>
              <a:t>Know the difference between comparison sort and non-comparison sort</a:t>
            </a:r>
          </a:p>
          <a:p>
            <a:pPr marL="457200" indent="-457200" algn="l">
              <a:buFont typeface="Arial" panose="020B0604020202020204" pitchFamily="34" charset="0"/>
              <a:buChar char="•"/>
            </a:pPr>
            <a:r>
              <a:rPr lang="en-US" altLang="zh-CN" dirty="0" smtClean="0"/>
              <a:t>Know the procedures of merge sort and quick sort</a:t>
            </a:r>
          </a:p>
          <a:p>
            <a:pPr marL="457200" indent="-457200" algn="l">
              <a:buFont typeface="Arial" panose="020B0604020202020204" pitchFamily="34" charset="0"/>
              <a:buChar char="•"/>
            </a:pPr>
            <a:r>
              <a:rPr lang="en-US" altLang="zh-CN" dirty="0" smtClean="0"/>
              <a:t>Know the master theorem</a:t>
            </a:r>
          </a:p>
          <a:p>
            <a:pPr marL="457200" indent="-457200" algn="l">
              <a:buFont typeface="Arial" panose="020B0604020202020204" pitchFamily="34" charset="0"/>
              <a:buChar char="•"/>
            </a:pPr>
            <a:r>
              <a:rPr lang="en-US" altLang="zh-CN" dirty="0" smtClean="0"/>
              <a:t>Know </a:t>
            </a:r>
            <a:r>
              <a:rPr lang="en-US" altLang="zh-CN" dirty="0"/>
              <a:t>different </a:t>
            </a:r>
            <a:r>
              <a:rPr lang="en-US" altLang="zh-CN" dirty="0" smtClean="0"/>
              <a:t>characteristics </a:t>
            </a:r>
            <a:r>
              <a:rPr lang="en-US" altLang="zh-CN" dirty="0"/>
              <a:t>of sorting </a:t>
            </a:r>
            <a:r>
              <a:rPr lang="en-US" altLang="zh-CN" dirty="0" smtClean="0"/>
              <a:t>algorithms, such as time complexity, stableness, etc.</a:t>
            </a:r>
            <a:endParaRPr lang="en-US" altLang="zh-CN" dirty="0"/>
          </a:p>
          <a:p>
            <a:pPr marL="457200" indent="-457200" algn="l">
              <a:buFont typeface="Arial" panose="020B0604020202020204" pitchFamily="34" charset="0"/>
              <a:buChar char="•"/>
            </a:pPr>
            <a:endParaRPr lang="en-US" dirty="0"/>
          </a:p>
        </p:txBody>
      </p:sp>
      <p:sp>
        <p:nvSpPr>
          <p:cNvPr id="2" name="Title 1"/>
          <p:cNvSpPr>
            <a:spLocks noGrp="1"/>
          </p:cNvSpPr>
          <p:nvPr>
            <p:ph type="ctrTitle"/>
          </p:nvPr>
        </p:nvSpPr>
        <p:spPr/>
        <p:txBody>
          <a:bodyPr>
            <a:normAutofit/>
          </a:bodyPr>
          <a:lstStyle/>
          <a:p>
            <a:r>
              <a:rPr dirty="0" smtClean="0"/>
              <a:t>VE281</a:t>
            </a:r>
            <a:br>
              <a:rPr dirty="0" smtClean="0"/>
            </a:br>
            <a:r>
              <a:rPr sz="2200" dirty="0" smtClean="0"/>
              <a:t>Data Structures and Algorithms</a:t>
            </a:r>
            <a:endParaRPr lang="en-US" sz="2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10</a:t>
            </a:fld>
            <a:endParaRPr lang="en-US" dirty="0"/>
          </a:p>
        </p:txBody>
      </p:sp>
      <p:sp>
        <p:nvSpPr>
          <p:cNvPr id="4" name="Content Placeholder 3"/>
          <p:cNvSpPr>
            <a:spLocks noGrp="1"/>
          </p:cNvSpPr>
          <p:nvPr>
            <p:ph sz="quarter" idx="1"/>
          </p:nvPr>
        </p:nvSpPr>
        <p:spPr/>
        <p:txBody>
          <a:bodyPr>
            <a:normAutofit/>
          </a:bodyPr>
          <a:lstStyle/>
          <a:p>
            <a:r>
              <a:rPr lang="en-US" dirty="0" smtClean="0"/>
              <a:t>For </a:t>
            </a: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=0</a:t>
            </a:r>
            <a:r>
              <a:rPr lang="en-US" dirty="0" smtClean="0"/>
              <a:t> to </a:t>
            </a:r>
            <a:r>
              <a:rPr lang="en-US" b="1" dirty="0" smtClean="0">
                <a:latin typeface="Courier New" pitchFamily="49" charset="0"/>
                <a:cs typeface="Courier New" pitchFamily="49" charset="0"/>
              </a:rPr>
              <a:t>N-2</a:t>
            </a:r>
          </a:p>
          <a:p>
            <a:pPr lvl="1"/>
            <a:r>
              <a:rPr lang="en-US" dirty="0" smtClean="0"/>
              <a:t>Find the smallest item in the array </a:t>
            </a:r>
            <a:r>
              <a:rPr lang="en-US" b="1" dirty="0" smtClean="0">
                <a:latin typeface="Courier New" pitchFamily="49" charset="0"/>
                <a:cs typeface="Courier New" pitchFamily="49" charset="0"/>
              </a:rPr>
              <a:t>A[</a:t>
            </a: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 …, A[N-1]</a:t>
            </a:r>
            <a:r>
              <a:rPr lang="en-US" dirty="0" smtClean="0"/>
              <a:t>. Then, swap that item with </a:t>
            </a:r>
            <a:r>
              <a:rPr lang="en-US" b="1" dirty="0" smtClean="0">
                <a:latin typeface="Courier New" pitchFamily="49" charset="0"/>
                <a:cs typeface="Courier New" pitchFamily="49" charset="0"/>
              </a:rPr>
              <a:t>A[</a:t>
            </a: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a:t>
            </a:r>
            <a:r>
              <a:rPr lang="en-US" dirty="0" smtClean="0"/>
              <a:t>.</a:t>
            </a:r>
          </a:p>
          <a:p>
            <a:endParaRPr lang="en-US" dirty="0" smtClean="0"/>
          </a:p>
          <a:p>
            <a:r>
              <a:rPr lang="en-US" dirty="0" smtClean="0"/>
              <a:t>Finding the smallest item requires </a:t>
            </a:r>
            <a:r>
              <a:rPr lang="en-US" b="1" dirty="0" smtClean="0">
                <a:solidFill>
                  <a:srgbClr val="0000FF"/>
                </a:solidFill>
              </a:rPr>
              <a:t>linear scan</a:t>
            </a:r>
            <a:r>
              <a:rPr lang="en-US" dirty="0" smtClean="0"/>
              <a:t>.</a:t>
            </a:r>
          </a:p>
        </p:txBody>
      </p:sp>
    </p:spTree>
    <p:extLst>
      <p:ext uri="{BB962C8B-B14F-4D97-AF65-F5344CB8AC3E}">
        <p14:creationId xmlns:p14="http://schemas.microsoft.com/office/powerpoint/2010/main" val="37177657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Which Statements Are </a:t>
            </a:r>
            <a:r>
              <a:rPr lang="en-US" altLang="zh-CN" dirty="0" smtClean="0"/>
              <a:t>Correct </a:t>
            </a:r>
            <a:r>
              <a:rPr lang="en-US" altLang="zh-CN" dirty="0" smtClean="0"/>
              <a:t>for Selection </a:t>
            </a:r>
            <a:r>
              <a:rPr lang="en-US" altLang="zh-CN" dirty="0" smtClean="0"/>
              <a:t>Sort?</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11</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altLang="zh-CN" dirty="0" smtClean="0"/>
                  <a:t>For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=0</a:t>
                </a:r>
                <a:r>
                  <a:rPr lang="en-US" altLang="zh-CN" dirty="0"/>
                  <a:t> to </a:t>
                </a:r>
                <a:r>
                  <a:rPr lang="en-US" altLang="zh-CN" b="1" dirty="0">
                    <a:latin typeface="Courier New" pitchFamily="49" charset="0"/>
                    <a:cs typeface="Courier New" pitchFamily="49" charset="0"/>
                  </a:rPr>
                  <a:t>N-2</a:t>
                </a:r>
              </a:p>
              <a:p>
                <a:pPr marL="320040" lvl="1" indent="0">
                  <a:buNone/>
                </a:pPr>
                <a:r>
                  <a:rPr lang="en-US" altLang="zh-CN" dirty="0"/>
                  <a:t>Find the smallest item in the array </a:t>
                </a:r>
                <a:r>
                  <a:rPr lang="en-US" altLang="zh-CN" b="1" dirty="0">
                    <a:latin typeface="Courier New" pitchFamily="49" charset="0"/>
                    <a:cs typeface="Courier New" pitchFamily="49" charset="0"/>
                  </a:rPr>
                  <a:t>A[</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 …, A[N-1]</a:t>
                </a:r>
                <a:r>
                  <a:rPr lang="en-US" altLang="zh-CN" dirty="0"/>
                  <a:t>. Then, swap that item with </a:t>
                </a:r>
                <a:r>
                  <a:rPr lang="en-US" altLang="zh-CN" b="1" dirty="0">
                    <a:latin typeface="Courier New" pitchFamily="49" charset="0"/>
                    <a:cs typeface="Courier New" pitchFamily="49" charset="0"/>
                  </a:rPr>
                  <a:t>A[</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a:t>
                </a:r>
                <a:r>
                  <a:rPr lang="en-US" altLang="zh-CN" dirty="0"/>
                  <a:t>.</a:t>
                </a:r>
              </a:p>
              <a:p>
                <a:pPr marL="0" indent="0">
                  <a:buNone/>
                </a:pPr>
                <a:endParaRPr lang="en-US" altLang="zh-CN" dirty="0" smtClean="0"/>
              </a:p>
              <a:p>
                <a:r>
                  <a:rPr lang="en-US" altLang="zh-CN" b="1" dirty="0" smtClean="0"/>
                  <a:t>A.</a:t>
                </a:r>
                <a:r>
                  <a:rPr lang="en-US" altLang="zh-CN" dirty="0" smtClean="0"/>
                  <a:t> Its worse-case time complexity is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endParaRPr lang="en-US" altLang="zh-CN" dirty="0" smtClean="0"/>
              </a:p>
              <a:p>
                <a:r>
                  <a:rPr lang="en-US" altLang="zh-CN" b="1" dirty="0" smtClean="0"/>
                  <a:t>B.</a:t>
                </a:r>
                <a:r>
                  <a:rPr lang="en-US" altLang="zh-CN" dirty="0" smtClean="0"/>
                  <a:t> Its best-case time complexity is </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Ω</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𝑁</m:t>
                        </m:r>
                      </m:e>
                      <m:sup>
                        <m:r>
                          <a:rPr lang="en-US" altLang="zh-CN" b="0" i="1" smtClean="0">
                            <a:latin typeface="Cambria Math" panose="02040503050406030204" pitchFamily="18" charset="0"/>
                            <a:ea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m:t>
                    </m:r>
                  </m:oMath>
                </a14:m>
                <a:endParaRPr lang="en-US" altLang="zh-CN" dirty="0" smtClean="0"/>
              </a:p>
              <a:p>
                <a:r>
                  <a:rPr lang="en-US" altLang="zh-CN" b="1" dirty="0" smtClean="0"/>
                  <a:t>C.</a:t>
                </a:r>
                <a:r>
                  <a:rPr lang="en-US" altLang="zh-CN" dirty="0" smtClean="0"/>
                  <a:t> It is not in-place</a:t>
                </a:r>
              </a:p>
              <a:p>
                <a:r>
                  <a:rPr lang="en-US" altLang="zh-CN" b="1" dirty="0" smtClean="0"/>
                  <a:t>D.</a:t>
                </a:r>
                <a:r>
                  <a:rPr lang="en-US" altLang="zh-CN" dirty="0" smtClean="0"/>
                  <a:t> It is stable</a:t>
                </a:r>
                <a:endParaRPr lang="en-US" altLang="zh-CN" dirty="0"/>
              </a:p>
              <a:p>
                <a:endParaRPr lang="zh-CN" alt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1412" t="-1467" r="-2431"/>
                </a:stretch>
              </a:blipFill>
            </p:spPr>
            <p:txBody>
              <a:bodyPr/>
              <a:lstStyle/>
              <a:p>
                <a:r>
                  <a:rPr lang="zh-CN" altLang="en-US">
                    <a:noFill/>
                  </a:rPr>
                  <a:t> </a:t>
                </a:r>
              </a:p>
            </p:txBody>
          </p:sp>
        </mc:Fallback>
      </mc:AlternateContent>
      <p:pic>
        <p:nvPicPr>
          <p:cNvPr id="5" name="Content Placeholder 6" descr="icons8-help-48.png"/>
          <p:cNvPicPr>
            <a:picLocks noChangeAspect="1"/>
          </p:cNvPicPr>
          <p:nvPr/>
        </p:nvPicPr>
        <p:blipFill rotWithShape="1">
          <a:blip r:embed="rId4">
            <a:extLst>
              <a:ext uri="{28A0092B-C50C-407E-A947-70E740481C1C}">
                <a14:useLocalDpi xmlns:a14="http://schemas.microsoft.com/office/drawing/2010/main" val="0"/>
              </a:ext>
            </a:extLst>
          </a:blip>
          <a:srcRect l="4048" t="1" r="-876" b="-1130"/>
          <a:stretch/>
        </p:blipFill>
        <p:spPr>
          <a:xfrm>
            <a:off x="168835" y="152400"/>
            <a:ext cx="821765" cy="776941"/>
          </a:xfrm>
          <a:prstGeom prst="rect">
            <a:avLst/>
          </a:prstGeom>
        </p:spPr>
      </p:pic>
      <p:pic>
        <p:nvPicPr>
          <p:cNvPr id="1026" name="Picture 2" descr="Preview of your QR Cod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4343399"/>
            <a:ext cx="2095500"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9278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Sort</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12</a:t>
            </a:fld>
            <a:endParaRPr lang="en-US" dirty="0"/>
          </a:p>
        </p:txBody>
      </p:sp>
      <p:sp>
        <p:nvSpPr>
          <p:cNvPr id="4" name="Content Placeholder 3"/>
          <p:cNvSpPr>
            <a:spLocks noGrp="1"/>
          </p:cNvSpPr>
          <p:nvPr>
            <p:ph sz="quarter" idx="1"/>
          </p:nvPr>
        </p:nvSpPr>
        <p:spPr/>
        <p:txBody>
          <a:bodyPr>
            <a:normAutofit lnSpcReduction="10000"/>
          </a:bodyPr>
          <a:lstStyle/>
          <a:p>
            <a:pPr marL="0" indent="0">
              <a:buNone/>
            </a:pPr>
            <a:r>
              <a:rPr lang="en-US" sz="2400" b="1" dirty="0">
                <a:latin typeface="Courier New" pitchFamily="49" charset="0"/>
                <a:cs typeface="Courier New" pitchFamily="49" charset="0"/>
              </a:rPr>
              <a:t>For </a:t>
            </a:r>
            <a:r>
              <a:rPr lang="en-US" sz="2400" b="1" dirty="0" err="1" smtClean="0">
                <a:latin typeface="Courier New" pitchFamily="49" charset="0"/>
                <a:cs typeface="Courier New" pitchFamily="49" charset="0"/>
              </a:rPr>
              <a:t>i</a:t>
            </a:r>
            <a:r>
              <a:rPr lang="en-US" sz="2400" b="1" dirty="0" smtClean="0">
                <a:latin typeface="Courier New" pitchFamily="49" charset="0"/>
                <a:cs typeface="Courier New" pitchFamily="49" charset="0"/>
              </a:rPr>
              <a:t>=N-2 </a:t>
            </a:r>
            <a:r>
              <a:rPr lang="en-US" sz="2400" b="1" dirty="0" err="1" smtClean="0">
                <a:solidFill>
                  <a:srgbClr val="C00000"/>
                </a:solidFill>
                <a:latin typeface="Courier New" pitchFamily="49" charset="0"/>
                <a:cs typeface="Courier New" pitchFamily="49" charset="0"/>
              </a:rPr>
              <a:t>downto</a:t>
            </a:r>
            <a:r>
              <a:rPr lang="en-US" sz="2400" b="1" dirty="0" smtClean="0">
                <a:solidFill>
                  <a:srgbClr val="C00000"/>
                </a:solidFill>
                <a:latin typeface="Courier New" pitchFamily="49" charset="0"/>
                <a:cs typeface="Courier New" pitchFamily="49" charset="0"/>
              </a:rPr>
              <a:t> </a:t>
            </a:r>
            <a:r>
              <a:rPr lang="en-US" sz="2400" b="1" dirty="0" smtClean="0">
                <a:latin typeface="Courier New" pitchFamily="49" charset="0"/>
                <a:cs typeface="Courier New" pitchFamily="49" charset="0"/>
              </a:rPr>
              <a:t>0</a:t>
            </a:r>
            <a:br>
              <a:rPr lang="en-US" sz="2400" b="1" dirty="0" smtClean="0">
                <a:latin typeface="Courier New" pitchFamily="49" charset="0"/>
                <a:cs typeface="Courier New" pitchFamily="49" charset="0"/>
              </a:rPr>
            </a:br>
            <a:r>
              <a:rPr lang="en-US" sz="2400" b="1" dirty="0" smtClean="0">
                <a:latin typeface="Courier New" pitchFamily="49" charset="0"/>
                <a:cs typeface="Courier New" pitchFamily="49" charset="0"/>
              </a:rPr>
              <a:t>  For j=0 </a:t>
            </a:r>
            <a:r>
              <a:rPr lang="en-US" sz="2400" b="1" dirty="0">
                <a:latin typeface="Courier New" pitchFamily="49" charset="0"/>
                <a:cs typeface="Courier New" pitchFamily="49" charset="0"/>
              </a:rPr>
              <a:t>to i</a:t>
            </a:r>
            <a:r>
              <a:rPr lang="en-US" sz="2400" b="1" dirty="0" smtClean="0">
                <a:latin typeface="Courier New" pitchFamily="49" charset="0"/>
                <a:cs typeface="Courier New" pitchFamily="49" charset="0"/>
              </a:rPr>
              <a:t/>
            </a:r>
            <a:br>
              <a:rPr lang="en-US" sz="2400" b="1" dirty="0" smtClean="0">
                <a:latin typeface="Courier New" pitchFamily="49" charset="0"/>
                <a:cs typeface="Courier New" pitchFamily="49" charset="0"/>
              </a:rPr>
            </a:br>
            <a:r>
              <a:rPr lang="en-US" sz="2400" b="1" dirty="0" smtClean="0">
                <a:latin typeface="Courier New" pitchFamily="49" charset="0"/>
                <a:cs typeface="Courier New" pitchFamily="49" charset="0"/>
              </a:rPr>
              <a:t>    If A[j]&gt;A[j+1] swap A[j] and A[j+1]</a:t>
            </a:r>
            <a:endParaRPr lang="en-US" sz="2400" b="1" dirty="0">
              <a:latin typeface="Courier New" pitchFamily="49" charset="0"/>
              <a:cs typeface="Courier New" pitchFamily="49" charset="0"/>
            </a:endParaRPr>
          </a:p>
          <a:p>
            <a:r>
              <a:rPr lang="en-US" dirty="0" smtClean="0"/>
              <a:t>Compares two adjacent items and swap them to keep them in ascending order.</a:t>
            </a:r>
          </a:p>
          <a:p>
            <a:pPr lvl="1"/>
            <a:r>
              <a:rPr lang="en-US" dirty="0" smtClean="0"/>
              <a:t>From the beginning to the end. The last item will be the largest.</a:t>
            </a:r>
          </a:p>
          <a:p>
            <a:endParaRPr lang="en-US" dirty="0" smtClean="0"/>
          </a:p>
          <a:p>
            <a:r>
              <a:rPr lang="en-US" dirty="0" smtClean="0"/>
              <a:t>Time complexity?</a:t>
            </a:r>
          </a:p>
          <a:p>
            <a:r>
              <a:rPr lang="en-US" dirty="0" smtClean="0"/>
              <a:t>In place?</a:t>
            </a:r>
          </a:p>
          <a:p>
            <a:r>
              <a:rPr lang="en-US" dirty="0" smtClean="0"/>
              <a:t>Stable?</a:t>
            </a:r>
          </a:p>
          <a:p>
            <a:pPr marL="548640" lvl="2" indent="-274320">
              <a:spcBef>
                <a:spcPts val="580"/>
              </a:spcBef>
              <a:buClr>
                <a:schemeClr val="accent1"/>
              </a:buClr>
            </a:pPr>
            <a:r>
              <a:rPr lang="en-US" sz="2400" dirty="0"/>
              <a:t>Yes, because equal elements will not </a:t>
            </a:r>
            <a:r>
              <a:rPr lang="en-US" sz="2400" dirty="0" smtClean="0"/>
              <a:t>be swapped</a:t>
            </a:r>
            <a:r>
              <a:rPr lang="en-US" sz="2400" dirty="0"/>
              <a:t>. </a:t>
            </a:r>
          </a:p>
        </p:txBody>
      </p:sp>
      <p:sp>
        <p:nvSpPr>
          <p:cNvPr id="9" name="Rectangle 8"/>
          <p:cNvSpPr/>
          <p:nvPr/>
        </p:nvSpPr>
        <p:spPr>
          <a:xfrm>
            <a:off x="2362200" y="4533602"/>
            <a:ext cx="685444" cy="461665"/>
          </a:xfrm>
          <a:prstGeom prst="rect">
            <a:avLst/>
          </a:prstGeom>
        </p:spPr>
        <p:txBody>
          <a:bodyPr wrap="none">
            <a:spAutoFit/>
          </a:bodyPr>
          <a:lstStyle/>
          <a:p>
            <a:pPr marL="0" lvl="1"/>
            <a:r>
              <a:rPr lang="en-US" sz="2400" dirty="0"/>
              <a:t>Yes. </a:t>
            </a:r>
          </a:p>
        </p:txBody>
      </p:sp>
      <mc:AlternateContent xmlns:mc="http://schemas.openxmlformats.org/markup-compatibility/2006" xmlns:a14="http://schemas.microsoft.com/office/drawing/2010/main">
        <mc:Choice Requires="a14">
          <p:sp>
            <p:nvSpPr>
              <p:cNvPr id="11" name="Rectangle 10"/>
              <p:cNvSpPr/>
              <p:nvPr/>
            </p:nvSpPr>
            <p:spPr>
              <a:xfrm>
                <a:off x="3429000" y="4110335"/>
                <a:ext cx="11113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𝑂</m:t>
                      </m:r>
                      <m:r>
                        <a:rPr lang="en-US" sz="2400" i="1">
                          <a:latin typeface="Cambria Math"/>
                        </a:rPr>
                        <m:t>(</m:t>
                      </m:r>
                      <m:sSup>
                        <m:sSupPr>
                          <m:ctrlPr>
                            <a:rPr lang="en-US" sz="2400" i="1">
                              <a:latin typeface="Cambria Math" panose="02040503050406030204" pitchFamily="18" charset="0"/>
                            </a:rPr>
                          </m:ctrlPr>
                        </m:sSupPr>
                        <m:e>
                          <m:r>
                            <a:rPr lang="en-US" sz="2400" i="1">
                              <a:latin typeface="Cambria Math"/>
                            </a:rPr>
                            <m:t>𝑁</m:t>
                          </m:r>
                        </m:e>
                        <m:sup>
                          <m:r>
                            <a:rPr lang="en-US" sz="2400" i="1">
                              <a:latin typeface="Cambria Math"/>
                            </a:rPr>
                            <m:t>2</m:t>
                          </m:r>
                        </m:sup>
                      </m:sSup>
                      <m:r>
                        <a:rPr lang="en-US" sz="2400" i="1">
                          <a:latin typeface="Cambria Math"/>
                        </a:rPr>
                        <m:t>)</m:t>
                      </m:r>
                    </m:oMath>
                  </m:oMathPara>
                </a14:m>
                <a:endParaRPr lang="en-US" sz="2400" dirty="0"/>
              </a:p>
            </p:txBody>
          </p:sp>
        </mc:Choice>
        <mc:Fallback xmlns="">
          <p:sp>
            <p:nvSpPr>
              <p:cNvPr id="11" name="Rectangle 10"/>
              <p:cNvSpPr>
                <a:spLocks noRot="1" noChangeAspect="1" noMove="1" noResize="1" noEditPoints="1" noAdjustHandles="1" noChangeArrowheads="1" noChangeShapeType="1" noTextEdit="1"/>
              </p:cNvSpPr>
              <p:nvPr/>
            </p:nvSpPr>
            <p:spPr>
              <a:xfrm>
                <a:off x="3429000" y="4110335"/>
                <a:ext cx="1111394" cy="461665"/>
              </a:xfrm>
              <a:prstGeom prst="rect">
                <a:avLst/>
              </a:prstGeom>
              <a:blipFill rotWithShape="1">
                <a:blip r:embed="rId3"/>
                <a:stretch>
                  <a:fillRect r="-1099" b="-13158"/>
                </a:stretch>
              </a:blipFill>
            </p:spPr>
            <p:txBody>
              <a:bodyPr/>
              <a:lstStyle/>
              <a:p>
                <a:r>
                  <a:rPr lang="en-US">
                    <a:noFill/>
                  </a:rPr>
                  <a:t> </a:t>
                </a:r>
              </a:p>
            </p:txBody>
          </p:sp>
        </mc:Fallback>
      </mc:AlternateContent>
    </p:spTree>
    <p:extLst>
      <p:ext uri="{BB962C8B-B14F-4D97-AF65-F5344CB8AC3E}">
        <p14:creationId xmlns:p14="http://schemas.microsoft.com/office/powerpoint/2010/main" val="364974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Problems with Simple Sorts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13</a:t>
            </a:fld>
            <a:endParaRPr lang="en-US" dirty="0"/>
          </a:p>
        </p:txBody>
      </p:sp>
      <p:sp>
        <p:nvSpPr>
          <p:cNvPr id="4" name="Content Placeholder 3"/>
          <p:cNvSpPr>
            <a:spLocks noGrp="1"/>
          </p:cNvSpPr>
          <p:nvPr>
            <p:ph sz="quarter" idx="1"/>
          </p:nvPr>
        </p:nvSpPr>
        <p:spPr>
          <a:xfrm>
            <a:off x="914400" y="1447800"/>
            <a:ext cx="7772400" cy="4800600"/>
          </a:xfrm>
        </p:spPr>
        <p:txBody>
          <a:bodyPr>
            <a:normAutofit lnSpcReduction="10000"/>
          </a:bodyPr>
          <a:lstStyle/>
          <a:p>
            <a:r>
              <a:rPr lang="en-US" dirty="0"/>
              <a:t>They </a:t>
            </a:r>
            <a:r>
              <a:rPr lang="en-US" dirty="0" smtClean="0"/>
              <a:t>learn only </a:t>
            </a:r>
            <a:r>
              <a:rPr lang="en-US" dirty="0"/>
              <a:t>one piece of information per </a:t>
            </a:r>
            <a:r>
              <a:rPr lang="en-US" dirty="0" smtClean="0"/>
              <a:t>comparison and hence </a:t>
            </a:r>
            <a:r>
              <a:rPr lang="en-US" dirty="0"/>
              <a:t>might compare every pair of </a:t>
            </a:r>
            <a:r>
              <a:rPr lang="en-US" dirty="0" smtClean="0"/>
              <a:t>elements.</a:t>
            </a:r>
            <a:endParaRPr lang="en-US" dirty="0"/>
          </a:p>
          <a:p>
            <a:pPr lvl="1"/>
            <a:r>
              <a:rPr lang="en-US" dirty="0" smtClean="0"/>
              <a:t>Contrast </a:t>
            </a:r>
            <a:r>
              <a:rPr lang="en-US" dirty="0"/>
              <a:t>with binary search: learns N/2 pieces </a:t>
            </a:r>
            <a:r>
              <a:rPr lang="en-US" dirty="0" smtClean="0"/>
              <a:t>of information with first comparison.</a:t>
            </a:r>
            <a:endParaRPr lang="en-US" dirty="0"/>
          </a:p>
          <a:p>
            <a:r>
              <a:rPr lang="en-US" dirty="0" smtClean="0"/>
              <a:t>They </a:t>
            </a:r>
            <a:r>
              <a:rPr lang="en-US" dirty="0"/>
              <a:t>often move elements one place at a </a:t>
            </a:r>
            <a:r>
              <a:rPr lang="en-US" dirty="0" smtClean="0"/>
              <a:t>time (bubble sort </a:t>
            </a:r>
            <a:r>
              <a:rPr lang="en-US" dirty="0"/>
              <a:t>and </a:t>
            </a:r>
            <a:r>
              <a:rPr lang="en-US" dirty="0" smtClean="0"/>
              <a:t>insertion sort), even </a:t>
            </a:r>
            <a:r>
              <a:rPr lang="en-US" dirty="0"/>
              <a:t>if the element is “far” </a:t>
            </a:r>
            <a:r>
              <a:rPr lang="en-US" dirty="0" smtClean="0"/>
              <a:t>from its </a:t>
            </a:r>
            <a:r>
              <a:rPr lang="en-US" b="1" dirty="0" smtClean="0">
                <a:solidFill>
                  <a:srgbClr val="C00000"/>
                </a:solidFill>
              </a:rPr>
              <a:t>final</a:t>
            </a:r>
            <a:r>
              <a:rPr lang="en-US" dirty="0" smtClean="0">
                <a:solidFill>
                  <a:srgbClr val="C00000"/>
                </a:solidFill>
              </a:rPr>
              <a:t> </a:t>
            </a:r>
            <a:r>
              <a:rPr lang="en-US" b="1" dirty="0" smtClean="0">
                <a:solidFill>
                  <a:srgbClr val="C00000"/>
                </a:solidFill>
              </a:rPr>
              <a:t>place</a:t>
            </a:r>
            <a:r>
              <a:rPr lang="en-US" dirty="0" smtClean="0"/>
              <a:t>.</a:t>
            </a:r>
            <a:endParaRPr lang="en-US" dirty="0"/>
          </a:p>
          <a:p>
            <a:pPr lvl="1"/>
            <a:r>
              <a:rPr lang="en-US" dirty="0" smtClean="0"/>
              <a:t>Contrast with selection sort, which moves each element exactly to its final place.</a:t>
            </a:r>
          </a:p>
          <a:p>
            <a:pPr lvl="1"/>
            <a:endParaRPr lang="en-US" dirty="0" smtClean="0"/>
          </a:p>
          <a:p>
            <a:r>
              <a:rPr lang="en-US" dirty="0" smtClean="0"/>
              <a:t>Fast sorts attack these two problems.</a:t>
            </a:r>
          </a:p>
          <a:p>
            <a:pPr lvl="1"/>
            <a:r>
              <a:rPr lang="en-US" dirty="0" smtClean="0"/>
              <a:t>Two famous ones: </a:t>
            </a:r>
            <a:r>
              <a:rPr lang="en-US" b="1" dirty="0" smtClean="0">
                <a:solidFill>
                  <a:srgbClr val="C00000"/>
                </a:solidFill>
              </a:rPr>
              <a:t>merge sort</a:t>
            </a:r>
            <a:r>
              <a:rPr lang="en-US" dirty="0" smtClean="0"/>
              <a:t> and </a:t>
            </a:r>
            <a:r>
              <a:rPr lang="en-US" b="1" dirty="0" smtClean="0">
                <a:solidFill>
                  <a:srgbClr val="C00000"/>
                </a:solidFill>
              </a:rPr>
              <a:t>quick sort</a:t>
            </a:r>
            <a:r>
              <a:rPr lang="en-US" dirty="0" smtClean="0"/>
              <a:t>.</a:t>
            </a:r>
            <a:endParaRPr lang="en-US" dirty="0"/>
          </a:p>
        </p:txBody>
      </p:sp>
    </p:spTree>
    <p:extLst>
      <p:ext uri="{BB962C8B-B14F-4D97-AF65-F5344CB8AC3E}">
        <p14:creationId xmlns:p14="http://schemas.microsoft.com/office/powerpoint/2010/main" val="319194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arn(inVertical)">
                                      <p:cBhvr>
                                        <p:cTn id="7" dur="500"/>
                                        <p:tgtEl>
                                          <p:spTgt spid="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barn(inVertical)">
                                      <p:cBhvr>
                                        <p:cTn id="1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14</a:t>
            </a:fld>
            <a:endParaRPr lang="en-US"/>
          </a:p>
        </p:txBody>
      </p:sp>
      <p:sp>
        <p:nvSpPr>
          <p:cNvPr id="4" name="Content Placeholder 3"/>
          <p:cNvSpPr>
            <a:spLocks noGrp="1"/>
          </p:cNvSpPr>
          <p:nvPr>
            <p:ph sz="quarter" idx="1"/>
          </p:nvPr>
        </p:nvSpPr>
        <p:spPr/>
        <p:txBody>
          <a:bodyPr>
            <a:normAutofit/>
          </a:bodyPr>
          <a:lstStyle/>
          <a:p>
            <a:r>
              <a:rPr lang="en-US" dirty="0" smtClean="0">
                <a:solidFill>
                  <a:schemeClr val="bg1">
                    <a:lumMod val="75000"/>
                  </a:schemeClr>
                </a:solidFill>
              </a:rPr>
              <a:t>Sorting Basics</a:t>
            </a:r>
          </a:p>
          <a:p>
            <a:r>
              <a:rPr lang="en-US" dirty="0"/>
              <a:t>Merge </a:t>
            </a:r>
            <a:r>
              <a:rPr lang="en-US" dirty="0" smtClean="0"/>
              <a:t>Sort</a:t>
            </a:r>
          </a:p>
          <a:p>
            <a:r>
              <a:rPr lang="en-US" dirty="0" smtClean="0">
                <a:solidFill>
                  <a:schemeClr val="bg1">
                    <a:lumMod val="75000"/>
                  </a:schemeClr>
                </a:solidFill>
              </a:rPr>
              <a:t>Quick Sort</a:t>
            </a:r>
          </a:p>
          <a:p>
            <a:r>
              <a:rPr lang="en-US" altLang="zh-CN" dirty="0">
                <a:solidFill>
                  <a:schemeClr val="bg1">
                    <a:lumMod val="75000"/>
                  </a:schemeClr>
                </a:solidFill>
              </a:rPr>
              <a:t>Comparison Sort Summary</a:t>
            </a:r>
          </a:p>
          <a:p>
            <a:endParaRPr lang="en-US" dirty="0"/>
          </a:p>
        </p:txBody>
      </p:sp>
    </p:spTree>
    <p:extLst>
      <p:ext uri="{BB962C8B-B14F-4D97-AF65-F5344CB8AC3E}">
        <p14:creationId xmlns:p14="http://schemas.microsoft.com/office/powerpoint/2010/main" val="6088520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Merge Sort</a:t>
            </a:r>
            <a:br>
              <a:rPr lang="en-US" dirty="0" smtClean="0"/>
            </a:br>
            <a:r>
              <a:rPr lang="en-US" sz="2700" dirty="0" smtClean="0"/>
              <a:t>Algorithm</a:t>
            </a:r>
            <a:endParaRPr lang="en-US" sz="2700"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15</a:t>
            </a:fld>
            <a:endParaRPr lang="en-US" dirty="0"/>
          </a:p>
        </p:txBody>
      </p:sp>
      <p:sp>
        <p:nvSpPr>
          <p:cNvPr id="4" name="Content Placeholder 3"/>
          <p:cNvSpPr>
            <a:spLocks noGrp="1"/>
          </p:cNvSpPr>
          <p:nvPr>
            <p:ph sz="quarter" idx="1"/>
          </p:nvPr>
        </p:nvSpPr>
        <p:spPr>
          <a:xfrm>
            <a:off x="914400" y="1447800"/>
            <a:ext cx="7772400" cy="5105400"/>
          </a:xfrm>
        </p:spPr>
        <p:txBody>
          <a:bodyPr>
            <a:normAutofit/>
          </a:bodyPr>
          <a:lstStyle/>
          <a:p>
            <a:r>
              <a:rPr lang="en-US" dirty="0" smtClean="0"/>
              <a:t>Spilt array into </a:t>
            </a:r>
            <a:r>
              <a:rPr lang="en-US" dirty="0"/>
              <a:t>two </a:t>
            </a:r>
            <a:r>
              <a:rPr lang="en-US" dirty="0" smtClean="0"/>
              <a:t>(roughly) </a:t>
            </a:r>
            <a:r>
              <a:rPr lang="en-US" dirty="0"/>
              <a:t>equal </a:t>
            </a:r>
            <a:r>
              <a:rPr lang="en-US" dirty="0" err="1" smtClean="0"/>
              <a:t>subarrays</a:t>
            </a:r>
            <a:r>
              <a:rPr lang="en-US" dirty="0" smtClean="0"/>
              <a:t>.</a:t>
            </a:r>
            <a:endParaRPr lang="en-US" dirty="0"/>
          </a:p>
          <a:p>
            <a:r>
              <a:rPr lang="en-US" u="sng" dirty="0" smtClean="0"/>
              <a:t>Merge sort </a:t>
            </a:r>
            <a:r>
              <a:rPr lang="en-US" dirty="0"/>
              <a:t>each </a:t>
            </a:r>
            <a:r>
              <a:rPr lang="en-US" dirty="0" err="1" smtClean="0"/>
              <a:t>subarray</a:t>
            </a:r>
            <a:r>
              <a:rPr lang="en-US" dirty="0" smtClean="0"/>
              <a:t> recursively.</a:t>
            </a:r>
          </a:p>
          <a:p>
            <a:pPr lvl="1"/>
            <a:r>
              <a:rPr lang="en-US" dirty="0" smtClean="0"/>
              <a:t>The two subarrays will be sorted.</a:t>
            </a:r>
            <a:endParaRPr lang="en-US" dirty="0"/>
          </a:p>
          <a:p>
            <a:r>
              <a:rPr lang="en-US" dirty="0" smtClean="0"/>
              <a:t>Merge </a:t>
            </a:r>
            <a:r>
              <a:rPr lang="en-US" dirty="0"/>
              <a:t>the two sorted </a:t>
            </a:r>
            <a:r>
              <a:rPr lang="en-US" dirty="0" err="1" smtClean="0"/>
              <a:t>subarrays</a:t>
            </a:r>
            <a:r>
              <a:rPr lang="en-US" dirty="0" smtClean="0"/>
              <a:t> into a sorted array.</a:t>
            </a:r>
          </a:p>
          <a:p>
            <a:pPr lvl="2"/>
            <a:endParaRPr lang="en-US" dirty="0"/>
          </a:p>
        </p:txBody>
      </p:sp>
      <p:sp>
        <p:nvSpPr>
          <p:cNvPr id="5" name="Rectangle 5"/>
          <p:cNvSpPr>
            <a:spLocks noChangeArrowheads="1"/>
          </p:cNvSpPr>
          <p:nvPr/>
        </p:nvSpPr>
        <p:spPr bwMode="auto">
          <a:xfrm>
            <a:off x="2819400" y="3581400"/>
            <a:ext cx="3362324"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[8, 3, 13, 6, 2, 14, 5, 9, 10]</a:t>
            </a:r>
          </a:p>
        </p:txBody>
      </p:sp>
      <p:sp>
        <p:nvSpPr>
          <p:cNvPr id="6" name="Rectangle 9"/>
          <p:cNvSpPr>
            <a:spLocks noChangeArrowheads="1"/>
          </p:cNvSpPr>
          <p:nvPr/>
        </p:nvSpPr>
        <p:spPr bwMode="auto">
          <a:xfrm>
            <a:off x="1692274" y="4340847"/>
            <a:ext cx="210026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[8, 3, 13, 6, 2]</a:t>
            </a:r>
          </a:p>
        </p:txBody>
      </p:sp>
      <p:sp>
        <p:nvSpPr>
          <p:cNvPr id="7" name="Line 10"/>
          <p:cNvSpPr>
            <a:spLocks noChangeShapeType="1"/>
          </p:cNvSpPr>
          <p:nvPr/>
        </p:nvSpPr>
        <p:spPr bwMode="auto">
          <a:xfrm flipH="1">
            <a:off x="2649537" y="4033494"/>
            <a:ext cx="666750" cy="271807"/>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8" name="Rectangle 11"/>
          <p:cNvSpPr>
            <a:spLocks noChangeArrowheads="1"/>
          </p:cNvSpPr>
          <p:nvPr/>
        </p:nvSpPr>
        <p:spPr bwMode="auto">
          <a:xfrm>
            <a:off x="5347493" y="4305301"/>
            <a:ext cx="176291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[14, 5, 9, 10]</a:t>
            </a:r>
          </a:p>
        </p:txBody>
      </p:sp>
      <p:sp>
        <p:nvSpPr>
          <p:cNvPr id="9" name="Line 12"/>
          <p:cNvSpPr>
            <a:spLocks noChangeShapeType="1"/>
          </p:cNvSpPr>
          <p:nvPr/>
        </p:nvSpPr>
        <p:spPr bwMode="auto">
          <a:xfrm>
            <a:off x="5607048" y="4033494"/>
            <a:ext cx="665163" cy="271807"/>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0" name="TextBox 9"/>
          <p:cNvSpPr txBox="1"/>
          <p:nvPr/>
        </p:nvSpPr>
        <p:spPr>
          <a:xfrm>
            <a:off x="2237601" y="4724400"/>
            <a:ext cx="738664" cy="453009"/>
          </a:xfrm>
          <a:prstGeom prst="rect">
            <a:avLst/>
          </a:prstGeom>
          <a:noFill/>
        </p:spPr>
        <p:txBody>
          <a:bodyPr vert="eaVert" wrap="none" rtlCol="0">
            <a:spAutoFit/>
          </a:bodyPr>
          <a:lstStyle/>
          <a:p>
            <a:r>
              <a:rPr lang="en-US" sz="3600" b="1" dirty="0" smtClean="0"/>
              <a:t>...</a:t>
            </a:r>
            <a:endParaRPr lang="en-US" sz="3600" b="1" dirty="0"/>
          </a:p>
        </p:txBody>
      </p:sp>
      <p:sp>
        <p:nvSpPr>
          <p:cNvPr id="12" name="Rectangle 5"/>
          <p:cNvSpPr>
            <a:spLocks noChangeArrowheads="1"/>
          </p:cNvSpPr>
          <p:nvPr/>
        </p:nvSpPr>
        <p:spPr bwMode="auto">
          <a:xfrm>
            <a:off x="2742405" y="5943600"/>
            <a:ext cx="3362324"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[2, 3, 5, 6, 8, 9, 10, 13, 14]</a:t>
            </a:r>
          </a:p>
        </p:txBody>
      </p:sp>
      <p:sp>
        <p:nvSpPr>
          <p:cNvPr id="13" name="Rectangle 9"/>
          <p:cNvSpPr>
            <a:spLocks noChangeArrowheads="1"/>
          </p:cNvSpPr>
          <p:nvPr/>
        </p:nvSpPr>
        <p:spPr bwMode="auto">
          <a:xfrm>
            <a:off x="1709737" y="5105400"/>
            <a:ext cx="210026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[2, 3, 6, 8, 13]</a:t>
            </a:r>
          </a:p>
        </p:txBody>
      </p:sp>
      <p:sp>
        <p:nvSpPr>
          <p:cNvPr id="14" name="Line 10"/>
          <p:cNvSpPr>
            <a:spLocks noChangeShapeType="1"/>
          </p:cNvSpPr>
          <p:nvPr/>
        </p:nvSpPr>
        <p:spPr bwMode="auto">
          <a:xfrm flipH="1">
            <a:off x="5581650" y="5595593"/>
            <a:ext cx="666750" cy="271807"/>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5" name="Rectangle 11"/>
          <p:cNvSpPr>
            <a:spLocks noChangeArrowheads="1"/>
          </p:cNvSpPr>
          <p:nvPr/>
        </p:nvSpPr>
        <p:spPr bwMode="auto">
          <a:xfrm>
            <a:off x="5399882" y="5105400"/>
            <a:ext cx="176291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[5, 9, 10, 14]</a:t>
            </a:r>
          </a:p>
        </p:txBody>
      </p:sp>
      <p:sp>
        <p:nvSpPr>
          <p:cNvPr id="16" name="Line 12"/>
          <p:cNvSpPr>
            <a:spLocks noChangeShapeType="1"/>
          </p:cNvSpPr>
          <p:nvPr/>
        </p:nvSpPr>
        <p:spPr bwMode="auto">
          <a:xfrm>
            <a:off x="2651124" y="5638800"/>
            <a:ext cx="665163" cy="271807"/>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7" name="TextBox 16"/>
          <p:cNvSpPr txBox="1"/>
          <p:nvPr/>
        </p:nvSpPr>
        <p:spPr>
          <a:xfrm>
            <a:off x="5966936" y="4724400"/>
            <a:ext cx="738664" cy="453009"/>
          </a:xfrm>
          <a:prstGeom prst="rect">
            <a:avLst/>
          </a:prstGeom>
          <a:noFill/>
        </p:spPr>
        <p:txBody>
          <a:bodyPr vert="eaVert" wrap="none" rtlCol="0">
            <a:spAutoFit/>
          </a:bodyPr>
          <a:lstStyle/>
          <a:p>
            <a:r>
              <a:rPr lang="en-US" sz="3600" b="1" dirty="0" smtClean="0"/>
              <a:t>...</a:t>
            </a:r>
            <a:endParaRPr lang="en-US" sz="3600" b="1" dirty="0"/>
          </a:p>
        </p:txBody>
      </p:sp>
    </p:spTree>
    <p:extLst>
      <p:ext uri="{BB962C8B-B14F-4D97-AF65-F5344CB8AC3E}">
        <p14:creationId xmlns:p14="http://schemas.microsoft.com/office/powerpoint/2010/main" val="16473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up)">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up)">
                                      <p:cBhvr>
                                        <p:cTn id="39" dur="500"/>
                                        <p:tgtEl>
                                          <p:spTgt spid="16"/>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up)">
                                      <p:cBhvr>
                                        <p:cTn id="42" dur="500"/>
                                        <p:tgtEl>
                                          <p:spTgt spid="14"/>
                                        </p:tgtEl>
                                      </p:cBhvr>
                                    </p:animEffec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p:bldP spid="9" grpId="0" animBg="1"/>
      <p:bldP spid="10" grpId="0"/>
      <p:bldP spid="12" grpId="0"/>
      <p:bldP spid="13" grpId="0"/>
      <p:bldP spid="14" grpId="0" animBg="1"/>
      <p:bldP spid="15" grpId="0"/>
      <p:bldP spid="16" grpId="0" animBg="1"/>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Merge Sort</a:t>
            </a:r>
            <a:br>
              <a:rPr lang="en-US" dirty="0"/>
            </a:br>
            <a:r>
              <a:rPr lang="en-US" sz="2700" dirty="0" smtClean="0"/>
              <a:t>Pseudo-code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16</a:t>
            </a:fld>
            <a:endParaRPr lang="en-US" dirty="0"/>
          </a:p>
        </p:txBody>
      </p:sp>
      <p:sp>
        <p:nvSpPr>
          <p:cNvPr id="4" name="Content Placeholder 3"/>
          <p:cNvSpPr>
            <a:spLocks noGrp="1"/>
          </p:cNvSpPr>
          <p:nvPr>
            <p:ph sz="quarter" idx="1"/>
          </p:nvPr>
        </p:nvSpPr>
        <p:spPr/>
        <p:txBody>
          <a:bodyPr/>
          <a:lstStyle/>
          <a:p>
            <a:pPr marL="0" indent="0">
              <a:buNone/>
            </a:pPr>
            <a:r>
              <a:rPr lang="en-US" sz="2400" b="1" dirty="0">
                <a:latin typeface="Courier New" pitchFamily="49" charset="0"/>
                <a:cs typeface="Courier New" pitchFamily="49" charset="0"/>
              </a:rPr>
              <a:t>void </a:t>
            </a:r>
            <a:r>
              <a:rPr lang="en-US" sz="2400" b="1" dirty="0" err="1">
                <a:latin typeface="Courier New" pitchFamily="49" charset="0"/>
                <a:cs typeface="Courier New" pitchFamily="49" charset="0"/>
              </a:rPr>
              <a:t>mergesort</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*a,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left,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right) {</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if (left &gt;= right) return;</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mid = (</a:t>
            </a:r>
            <a:r>
              <a:rPr lang="en-US" sz="2400" b="1" dirty="0" err="1">
                <a:latin typeface="Courier New" pitchFamily="49" charset="0"/>
                <a:cs typeface="Courier New" pitchFamily="49" charset="0"/>
              </a:rPr>
              <a:t>left+right</a:t>
            </a:r>
            <a:r>
              <a:rPr lang="en-US" sz="2400" b="1" dirty="0">
                <a:latin typeface="Courier New" pitchFamily="49" charset="0"/>
                <a:cs typeface="Courier New" pitchFamily="49" charset="0"/>
              </a:rPr>
              <a:t>)/2;</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mergesort</a:t>
            </a:r>
            <a:r>
              <a:rPr lang="en-US" sz="2400" b="1" dirty="0">
                <a:latin typeface="Courier New" pitchFamily="49" charset="0"/>
                <a:cs typeface="Courier New" pitchFamily="49" charset="0"/>
              </a:rPr>
              <a:t>(a, left, mid);</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mergesort</a:t>
            </a:r>
            <a:r>
              <a:rPr lang="en-US" sz="2400" b="1" dirty="0">
                <a:latin typeface="Courier New" pitchFamily="49" charset="0"/>
                <a:cs typeface="Courier New" pitchFamily="49" charset="0"/>
              </a:rPr>
              <a:t>(a, mid+1, right);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merge(a, left, mid, right);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a:t>
            </a:r>
          </a:p>
          <a:p>
            <a:pPr marL="0" indent="0">
              <a:buNone/>
            </a:pPr>
            <a:endParaRPr lang="en-US" dirty="0"/>
          </a:p>
        </p:txBody>
      </p:sp>
    </p:spTree>
    <p:extLst>
      <p:ext uri="{BB962C8B-B14F-4D97-AF65-F5344CB8AC3E}">
        <p14:creationId xmlns:p14="http://schemas.microsoft.com/office/powerpoint/2010/main" val="40143092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Merge Two Sorted Arrays</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17</a:t>
            </a:fld>
            <a:endParaRPr lang="en-US" dirty="0"/>
          </a:p>
        </p:txBody>
      </p:sp>
      <p:sp>
        <p:nvSpPr>
          <p:cNvPr id="4" name="Content Placeholder 3"/>
          <p:cNvSpPr>
            <a:spLocks noGrp="1"/>
          </p:cNvSpPr>
          <p:nvPr>
            <p:ph sz="quarter" idx="1"/>
          </p:nvPr>
        </p:nvSpPr>
        <p:spPr/>
        <p:txBody>
          <a:bodyPr/>
          <a:lstStyle/>
          <a:p>
            <a:r>
              <a:rPr lang="en-US" dirty="0" smtClean="0"/>
              <a:t>For example, merge </a:t>
            </a:r>
            <a:r>
              <a:rPr lang="en-US" dirty="0"/>
              <a:t>A = (2, 5, 6) and B = (1, 3, 8, 9, 10).</a:t>
            </a:r>
          </a:p>
          <a:p>
            <a:endParaRPr lang="en-US" dirty="0"/>
          </a:p>
          <a:p>
            <a:r>
              <a:rPr lang="en-US" dirty="0" smtClean="0"/>
              <a:t>Compare the smallest element in the two arrays A and B and move the smaller one to an additional array C.</a:t>
            </a:r>
          </a:p>
          <a:p>
            <a:r>
              <a:rPr lang="en-US" dirty="0" smtClean="0"/>
              <a:t>Repeat until one of the arrays becomes empty.</a:t>
            </a:r>
          </a:p>
          <a:p>
            <a:r>
              <a:rPr lang="en-US" dirty="0" smtClean="0"/>
              <a:t>Then append the other array at the end of array C.</a:t>
            </a:r>
            <a:endParaRPr lang="en-US" dirty="0"/>
          </a:p>
        </p:txBody>
      </p:sp>
    </p:spTree>
    <p:extLst>
      <p:ext uri="{BB962C8B-B14F-4D97-AF65-F5344CB8AC3E}">
        <p14:creationId xmlns:p14="http://schemas.microsoft.com/office/powerpoint/2010/main" val="72647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Merge Two Sorted </a:t>
            </a:r>
            <a:r>
              <a:rPr lang="en-US" dirty="0" smtClean="0"/>
              <a:t>Arrays</a:t>
            </a:r>
            <a:r>
              <a:rPr lang="en-US" dirty="0"/>
              <a:t/>
            </a:r>
            <a:br>
              <a:rPr lang="en-US" dirty="0"/>
            </a:br>
            <a:r>
              <a:rPr lang="en-US" sz="2700" dirty="0" smtClean="0"/>
              <a:t>Implementation</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18</a:t>
            </a:fld>
            <a:endParaRPr lang="en-US" dirty="0"/>
          </a:p>
        </p:txBody>
      </p:sp>
      <p:sp>
        <p:nvSpPr>
          <p:cNvPr id="4" name="Content Placeholder 3"/>
          <p:cNvSpPr>
            <a:spLocks noGrp="1"/>
          </p:cNvSpPr>
          <p:nvPr>
            <p:ph sz="quarter" idx="1"/>
          </p:nvPr>
        </p:nvSpPr>
        <p:spPr/>
        <p:txBody>
          <a:bodyPr/>
          <a:lstStyle/>
          <a:p>
            <a:r>
              <a:rPr lang="en-US" dirty="0" smtClean="0"/>
              <a:t>We actually do not “remove” element from arrays A and B.</a:t>
            </a:r>
          </a:p>
          <a:p>
            <a:pPr lvl="1"/>
            <a:r>
              <a:rPr lang="en-US" dirty="0" smtClean="0"/>
              <a:t>We just keep a pointer indicating the smallest element in each array. </a:t>
            </a:r>
          </a:p>
          <a:p>
            <a:pPr lvl="1"/>
            <a:r>
              <a:rPr lang="en-US" dirty="0" smtClean="0"/>
              <a:t>We “remove” element by incrementing that pointer.</a:t>
            </a:r>
          </a:p>
          <a:p>
            <a:pPr marL="0" indent="0">
              <a:buNone/>
            </a:pPr>
            <a:r>
              <a:rPr lang="en-US" sz="2400" b="1" dirty="0" err="1" smtClean="0">
                <a:latin typeface="Courier New" pitchFamily="49" charset="0"/>
                <a:cs typeface="Courier New" pitchFamily="49" charset="0"/>
              </a:rPr>
              <a:t>i</a:t>
            </a:r>
            <a:r>
              <a:rPr lang="en-US" sz="2400" b="1" dirty="0" smtClean="0">
                <a:latin typeface="Courier New" pitchFamily="49" charset="0"/>
                <a:cs typeface="Courier New" pitchFamily="49" charset="0"/>
              </a:rPr>
              <a:t> = j = k = 0;</a:t>
            </a:r>
            <a:br>
              <a:rPr lang="en-US" sz="2400" b="1" dirty="0" smtClean="0">
                <a:latin typeface="Courier New" pitchFamily="49" charset="0"/>
                <a:cs typeface="Courier New" pitchFamily="49" charset="0"/>
              </a:rPr>
            </a:br>
            <a:r>
              <a:rPr lang="en-US" sz="2400" b="1" dirty="0" smtClean="0">
                <a:latin typeface="Courier New" pitchFamily="49" charset="0"/>
                <a:cs typeface="Courier New" pitchFamily="49" charset="0"/>
              </a:rPr>
              <a:t>while(</a:t>
            </a:r>
            <a:r>
              <a:rPr lang="en-US" sz="2400" b="1" dirty="0" err="1" smtClean="0">
                <a:latin typeface="Courier New" pitchFamily="49" charset="0"/>
                <a:cs typeface="Courier New" pitchFamily="49" charset="0"/>
              </a:rPr>
              <a:t>i</a:t>
            </a:r>
            <a:r>
              <a:rPr lang="en-US" sz="2400" b="1" dirty="0" smtClean="0">
                <a:latin typeface="Courier New" pitchFamily="49" charset="0"/>
                <a:cs typeface="Courier New" pitchFamily="49" charset="0"/>
              </a:rPr>
              <a:t> &lt; </a:t>
            </a:r>
            <a:r>
              <a:rPr lang="en-US" sz="2400" b="1" dirty="0" err="1" smtClean="0">
                <a:latin typeface="Courier New" pitchFamily="49" charset="0"/>
                <a:cs typeface="Courier New" pitchFamily="49" charset="0"/>
              </a:rPr>
              <a:t>sizeA</a:t>
            </a:r>
            <a:r>
              <a:rPr lang="en-US" sz="2400" b="1" dirty="0" smtClean="0">
                <a:latin typeface="Courier New" pitchFamily="49" charset="0"/>
                <a:cs typeface="Courier New" pitchFamily="49" charset="0"/>
              </a:rPr>
              <a:t> &amp;&amp; j &lt; </a:t>
            </a:r>
            <a:r>
              <a:rPr lang="en-US" sz="2400" b="1" dirty="0" err="1" smtClean="0">
                <a:latin typeface="Courier New" pitchFamily="49" charset="0"/>
                <a:cs typeface="Courier New" pitchFamily="49" charset="0"/>
              </a:rPr>
              <a:t>sizeB</a:t>
            </a:r>
            <a:r>
              <a:rPr lang="en-US" sz="2400" b="1" dirty="0" smtClean="0">
                <a:latin typeface="Courier New" pitchFamily="49" charset="0"/>
                <a:cs typeface="Courier New" pitchFamily="49" charset="0"/>
              </a:rPr>
              <a:t>) {</a:t>
            </a:r>
            <a:br>
              <a:rPr lang="en-US" sz="2400" b="1" dirty="0" smtClean="0">
                <a:latin typeface="Courier New" pitchFamily="49" charset="0"/>
                <a:cs typeface="Courier New" pitchFamily="49" charset="0"/>
              </a:rPr>
            </a:br>
            <a:r>
              <a:rPr lang="en-US" sz="2400" b="1" dirty="0" smtClean="0">
                <a:latin typeface="Courier New" pitchFamily="49" charset="0"/>
                <a:cs typeface="Courier New" pitchFamily="49" charset="0"/>
              </a:rPr>
              <a:t>  if(A[</a:t>
            </a:r>
            <a:r>
              <a:rPr lang="en-US" sz="2400" b="1" dirty="0" err="1" smtClean="0">
                <a:latin typeface="Courier New" pitchFamily="49" charset="0"/>
                <a:cs typeface="Courier New" pitchFamily="49" charset="0"/>
              </a:rPr>
              <a:t>i</a:t>
            </a:r>
            <a:r>
              <a:rPr lang="en-US" sz="2400" b="1" dirty="0" smtClean="0">
                <a:latin typeface="Courier New" pitchFamily="49" charset="0"/>
                <a:cs typeface="Courier New" pitchFamily="49" charset="0"/>
              </a:rPr>
              <a:t>]&lt;=B[j]) C[k++]=A[</a:t>
            </a:r>
            <a:r>
              <a:rPr lang="en-US" sz="2400" b="1" dirty="0" err="1" smtClean="0">
                <a:latin typeface="Courier New" pitchFamily="49" charset="0"/>
                <a:cs typeface="Courier New" pitchFamily="49" charset="0"/>
              </a:rPr>
              <a:t>i</a:t>
            </a:r>
            <a:r>
              <a:rPr lang="en-US" sz="2400" b="1" dirty="0" smtClean="0">
                <a:latin typeface="Courier New" pitchFamily="49" charset="0"/>
                <a:cs typeface="Courier New" pitchFamily="49" charset="0"/>
              </a:rPr>
              <a:t>++];</a:t>
            </a:r>
            <a:br>
              <a:rPr lang="en-US" sz="2400" b="1" dirty="0" smtClean="0">
                <a:latin typeface="Courier New" pitchFamily="49" charset="0"/>
                <a:cs typeface="Courier New" pitchFamily="49" charset="0"/>
              </a:rPr>
            </a:br>
            <a:r>
              <a:rPr lang="en-US" sz="2400" b="1" dirty="0" smtClean="0">
                <a:latin typeface="Courier New" pitchFamily="49" charset="0"/>
                <a:cs typeface="Courier New" pitchFamily="49" charset="0"/>
              </a:rPr>
              <a:t>  else C[k++]=B[j++];</a:t>
            </a:r>
            <a:br>
              <a:rPr lang="en-US" sz="2400" b="1" dirty="0" smtClean="0">
                <a:latin typeface="Courier New" pitchFamily="49" charset="0"/>
                <a:cs typeface="Courier New" pitchFamily="49" charset="0"/>
              </a:rPr>
            </a:br>
            <a:r>
              <a:rPr lang="en-US" sz="2400" b="1" dirty="0" smtClean="0">
                <a:latin typeface="Courier New" pitchFamily="49" charset="0"/>
                <a:cs typeface="Courier New" pitchFamily="49" charset="0"/>
              </a:rPr>
              <a:t>}</a:t>
            </a:r>
            <a:br>
              <a:rPr lang="en-US" sz="2400" b="1" dirty="0" smtClean="0">
                <a:latin typeface="Courier New" pitchFamily="49" charset="0"/>
                <a:cs typeface="Courier New" pitchFamily="49" charset="0"/>
              </a:rPr>
            </a:br>
            <a:r>
              <a:rPr lang="en-US" sz="2400" b="1" dirty="0" smtClean="0">
                <a:latin typeface="Courier New" pitchFamily="49" charset="0"/>
                <a:cs typeface="Courier New" pitchFamily="49" charset="0"/>
              </a:rPr>
              <a:t>if(</a:t>
            </a:r>
            <a:r>
              <a:rPr lang="en-US" sz="2400" b="1" dirty="0" err="1" smtClean="0">
                <a:latin typeface="Courier New" pitchFamily="49" charset="0"/>
                <a:cs typeface="Courier New" pitchFamily="49" charset="0"/>
              </a:rPr>
              <a:t>i</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sizeA</a:t>
            </a:r>
            <a:r>
              <a:rPr lang="en-US" sz="2400" b="1" dirty="0" smtClean="0">
                <a:latin typeface="Courier New" pitchFamily="49" charset="0"/>
                <a:cs typeface="Courier New" pitchFamily="49" charset="0"/>
              </a:rPr>
              <a:t>) append(C, B);</a:t>
            </a:r>
            <a:br>
              <a:rPr lang="en-US" sz="2400" b="1" dirty="0" smtClean="0">
                <a:latin typeface="Courier New" pitchFamily="49" charset="0"/>
                <a:cs typeface="Courier New" pitchFamily="49" charset="0"/>
              </a:rPr>
            </a:br>
            <a:r>
              <a:rPr lang="en-US" sz="2400" b="1" dirty="0" smtClean="0">
                <a:latin typeface="Courier New" pitchFamily="49" charset="0"/>
                <a:cs typeface="Courier New" pitchFamily="49" charset="0"/>
              </a:rPr>
              <a:t>else append(C, A);</a:t>
            </a:r>
          </a:p>
        </p:txBody>
      </p:sp>
      <p:sp>
        <p:nvSpPr>
          <p:cNvPr id="5" name="TextBox 4"/>
          <p:cNvSpPr txBox="1"/>
          <p:nvPr/>
        </p:nvSpPr>
        <p:spPr>
          <a:xfrm>
            <a:off x="4572000" y="5558135"/>
            <a:ext cx="2258952"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smtClean="0"/>
              <a:t>Time complexity?</a:t>
            </a:r>
            <a:endParaRPr lang="en-US" sz="2400" dirty="0"/>
          </a:p>
        </p:txBody>
      </p:sp>
      <mc:AlternateContent xmlns:mc="http://schemas.openxmlformats.org/markup-compatibility/2006" xmlns:a14="http://schemas.microsoft.com/office/drawing/2010/main">
        <mc:Choice Requires="a14">
          <p:sp>
            <p:nvSpPr>
              <p:cNvPr id="6" name="TextBox 5"/>
              <p:cNvSpPr txBox="1"/>
              <p:nvPr/>
            </p:nvSpPr>
            <p:spPr>
              <a:xfrm>
                <a:off x="3505200" y="6167735"/>
                <a:ext cx="4729308"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smtClean="0"/>
                  <a:t>Time complexity is </a:t>
                </a:r>
                <a14:m>
                  <m:oMath xmlns:m="http://schemas.openxmlformats.org/officeDocument/2006/math">
                    <m:r>
                      <a:rPr lang="en-US" sz="2400" b="0" i="1" dirty="0" smtClean="0">
                        <a:latin typeface="Cambria Math"/>
                        <a:ea typeface="Cambria Math"/>
                      </a:rPr>
                      <m:t>𝑂</m:t>
                    </m:r>
                    <m:r>
                      <a:rPr lang="en-US" sz="2400" i="1" dirty="0" smtClean="0">
                        <a:latin typeface="Cambria Math"/>
                      </a:rPr>
                      <m:t>(</m:t>
                    </m:r>
                    <m:r>
                      <a:rPr lang="en-US" sz="2400" i="1" dirty="0" err="1" smtClean="0">
                        <a:latin typeface="Cambria Math"/>
                      </a:rPr>
                      <m:t>𝑠𝑖𝑧𝑒𝐴</m:t>
                    </m:r>
                    <m:r>
                      <a:rPr lang="en-US" sz="2400" i="1" dirty="0" err="1" smtClean="0">
                        <a:latin typeface="Cambria Math"/>
                      </a:rPr>
                      <m:t>+</m:t>
                    </m:r>
                    <m:r>
                      <a:rPr lang="en-US" sz="2400" i="1" dirty="0" err="1" smtClean="0">
                        <a:latin typeface="Cambria Math"/>
                      </a:rPr>
                      <m:t>𝑠𝑖𝑧𝑒𝐵</m:t>
                    </m:r>
                    <m:r>
                      <a:rPr lang="en-US" sz="2400" i="1" dirty="0" smtClean="0">
                        <a:latin typeface="Cambria Math"/>
                      </a:rPr>
                      <m:t>)</m:t>
                    </m:r>
                  </m:oMath>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3505200" y="6167735"/>
                <a:ext cx="4729308" cy="46166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9841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Merge Sort</a:t>
            </a:r>
            <a:br>
              <a:rPr lang="en-US" sz="3600" dirty="0">
                <a:solidFill>
                  <a:srgbClr val="696464"/>
                </a:solidFill>
              </a:rPr>
            </a:br>
            <a:r>
              <a:rPr lang="en-US" sz="2400" dirty="0" smtClean="0">
                <a:solidFill>
                  <a:srgbClr val="696464"/>
                </a:solidFill>
              </a:rPr>
              <a:t>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19</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lvl="0" indent="0">
                  <a:buClr>
                    <a:srgbClr val="D34817"/>
                  </a:buClr>
                  <a:buNone/>
                </a:pPr>
                <a:r>
                  <a:rPr lang="en-US" sz="2400" b="1" dirty="0" smtClean="0">
                    <a:solidFill>
                      <a:prstClr val="black"/>
                    </a:solidFill>
                    <a:latin typeface="Courier New" pitchFamily="49" charset="0"/>
                    <a:cs typeface="Courier New" pitchFamily="49" charset="0"/>
                  </a:rPr>
                  <a:t>void </a:t>
                </a:r>
                <a:r>
                  <a:rPr lang="en-US" sz="2400" b="1" dirty="0" err="1">
                    <a:solidFill>
                      <a:prstClr val="black"/>
                    </a:solidFill>
                    <a:latin typeface="Courier New" pitchFamily="49" charset="0"/>
                    <a:cs typeface="Courier New" pitchFamily="49" charset="0"/>
                  </a:rPr>
                  <a:t>mergesort</a:t>
                </a:r>
                <a:r>
                  <a:rPr lang="en-US" sz="2400" b="1" dirty="0">
                    <a:solidFill>
                      <a:prstClr val="black"/>
                    </a:solidFill>
                    <a:latin typeface="Courier New" pitchFamily="49" charset="0"/>
                    <a:cs typeface="Courier New" pitchFamily="49" charset="0"/>
                  </a:rPr>
                  <a:t>(</a:t>
                </a:r>
                <a:r>
                  <a:rPr lang="en-US" sz="2400" b="1" dirty="0" err="1">
                    <a:solidFill>
                      <a:prstClr val="black"/>
                    </a:solidFill>
                    <a:latin typeface="Courier New" pitchFamily="49" charset="0"/>
                    <a:cs typeface="Courier New" pitchFamily="49" charset="0"/>
                  </a:rPr>
                  <a:t>int</a:t>
                </a:r>
                <a:r>
                  <a:rPr lang="en-US" sz="2400" b="1" dirty="0">
                    <a:solidFill>
                      <a:prstClr val="black"/>
                    </a:solidFill>
                    <a:latin typeface="Courier New" pitchFamily="49" charset="0"/>
                    <a:cs typeface="Courier New" pitchFamily="49" charset="0"/>
                  </a:rPr>
                  <a:t> *a, </a:t>
                </a:r>
                <a:r>
                  <a:rPr lang="en-US" sz="2400" b="1" dirty="0" err="1">
                    <a:solidFill>
                      <a:prstClr val="black"/>
                    </a:solidFill>
                    <a:latin typeface="Courier New" pitchFamily="49" charset="0"/>
                    <a:cs typeface="Courier New" pitchFamily="49" charset="0"/>
                  </a:rPr>
                  <a:t>int</a:t>
                </a:r>
                <a:r>
                  <a:rPr lang="en-US" sz="2400" b="1" dirty="0">
                    <a:solidFill>
                      <a:prstClr val="black"/>
                    </a:solidFill>
                    <a:latin typeface="Courier New" pitchFamily="49" charset="0"/>
                    <a:cs typeface="Courier New" pitchFamily="49" charset="0"/>
                  </a:rPr>
                  <a:t> left, </a:t>
                </a:r>
                <a:r>
                  <a:rPr lang="en-US" sz="2400" b="1" dirty="0" err="1">
                    <a:solidFill>
                      <a:prstClr val="black"/>
                    </a:solidFill>
                    <a:latin typeface="Courier New" pitchFamily="49" charset="0"/>
                    <a:cs typeface="Courier New" pitchFamily="49" charset="0"/>
                  </a:rPr>
                  <a:t>int</a:t>
                </a:r>
                <a:r>
                  <a:rPr lang="en-US" sz="2400" b="1" dirty="0">
                    <a:solidFill>
                      <a:prstClr val="black"/>
                    </a:solidFill>
                    <a:latin typeface="Courier New" pitchFamily="49" charset="0"/>
                    <a:cs typeface="Courier New" pitchFamily="49" charset="0"/>
                  </a:rPr>
                  <a:t> </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right) {</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if (left &gt;= right) return;</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a:t>
                </a:r>
                <a:r>
                  <a:rPr lang="en-US" sz="2400" b="1" dirty="0" err="1">
                    <a:solidFill>
                      <a:prstClr val="black"/>
                    </a:solidFill>
                    <a:latin typeface="Courier New" pitchFamily="49" charset="0"/>
                    <a:cs typeface="Courier New" pitchFamily="49" charset="0"/>
                  </a:rPr>
                  <a:t>int</a:t>
                </a:r>
                <a:r>
                  <a:rPr lang="en-US" sz="2400" b="1" dirty="0">
                    <a:solidFill>
                      <a:prstClr val="black"/>
                    </a:solidFill>
                    <a:latin typeface="Courier New" pitchFamily="49" charset="0"/>
                    <a:cs typeface="Courier New" pitchFamily="49" charset="0"/>
                  </a:rPr>
                  <a:t> mid = (</a:t>
                </a:r>
                <a:r>
                  <a:rPr lang="en-US" sz="2400" b="1" dirty="0" err="1">
                    <a:solidFill>
                      <a:prstClr val="black"/>
                    </a:solidFill>
                    <a:latin typeface="Courier New" pitchFamily="49" charset="0"/>
                    <a:cs typeface="Courier New" pitchFamily="49" charset="0"/>
                  </a:rPr>
                  <a:t>left+right</a:t>
                </a:r>
                <a:r>
                  <a:rPr lang="en-US" sz="2400" b="1" dirty="0">
                    <a:solidFill>
                      <a:prstClr val="black"/>
                    </a:solidFill>
                    <a:latin typeface="Courier New" pitchFamily="49" charset="0"/>
                    <a:cs typeface="Courier New" pitchFamily="49" charset="0"/>
                  </a:rPr>
                  <a:t>)/2;</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a:t>
                </a:r>
                <a:r>
                  <a:rPr lang="en-US" sz="2400" b="1" dirty="0" err="1">
                    <a:solidFill>
                      <a:prstClr val="black"/>
                    </a:solidFill>
                    <a:latin typeface="Courier New" pitchFamily="49" charset="0"/>
                    <a:cs typeface="Courier New" pitchFamily="49" charset="0"/>
                  </a:rPr>
                  <a:t>mergesort</a:t>
                </a:r>
                <a:r>
                  <a:rPr lang="en-US" sz="2400" b="1" dirty="0">
                    <a:solidFill>
                      <a:prstClr val="black"/>
                    </a:solidFill>
                    <a:latin typeface="Courier New" pitchFamily="49" charset="0"/>
                    <a:cs typeface="Courier New" pitchFamily="49" charset="0"/>
                  </a:rPr>
                  <a:t>(a, left, mid);</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a:t>
                </a:r>
                <a:r>
                  <a:rPr lang="en-US" sz="2400" b="1" dirty="0" err="1">
                    <a:solidFill>
                      <a:prstClr val="black"/>
                    </a:solidFill>
                    <a:latin typeface="Courier New" pitchFamily="49" charset="0"/>
                    <a:cs typeface="Courier New" pitchFamily="49" charset="0"/>
                  </a:rPr>
                  <a:t>mergesort</a:t>
                </a:r>
                <a:r>
                  <a:rPr lang="en-US" sz="2400" b="1" dirty="0">
                    <a:solidFill>
                      <a:prstClr val="black"/>
                    </a:solidFill>
                    <a:latin typeface="Courier New" pitchFamily="49" charset="0"/>
                    <a:cs typeface="Courier New" pitchFamily="49" charset="0"/>
                  </a:rPr>
                  <a:t>(a, mid+1, right);</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    merge(a, left, mid, right);</a:t>
                </a:r>
                <a:br>
                  <a:rPr lang="en-US" sz="2400" b="1" dirty="0">
                    <a:solidFill>
                      <a:prstClr val="black"/>
                    </a:solidFill>
                    <a:latin typeface="Courier New" pitchFamily="49" charset="0"/>
                    <a:cs typeface="Courier New" pitchFamily="49" charset="0"/>
                  </a:rPr>
                </a:br>
                <a:r>
                  <a:rPr lang="en-US" sz="2400" b="1" dirty="0">
                    <a:solidFill>
                      <a:prstClr val="black"/>
                    </a:solidFill>
                    <a:latin typeface="Courier New" pitchFamily="49" charset="0"/>
                    <a:cs typeface="Courier New" pitchFamily="49" charset="0"/>
                  </a:rPr>
                  <a:t>}</a:t>
                </a:r>
              </a:p>
              <a:p>
                <a:r>
                  <a:rPr lang="en-US" dirty="0"/>
                  <a:t>Let </a:t>
                </a:r>
                <a14:m>
                  <m:oMath xmlns:m="http://schemas.openxmlformats.org/officeDocument/2006/math">
                    <m:r>
                      <a:rPr lang="en-US" i="1" dirty="0" smtClean="0">
                        <a:latin typeface="Cambria Math"/>
                      </a:rPr>
                      <m:t>𝑇</m:t>
                    </m:r>
                    <m:r>
                      <a:rPr lang="en-US" i="1" dirty="0" smtClean="0">
                        <a:latin typeface="Cambria Math"/>
                      </a:rPr>
                      <m:t>(</m:t>
                    </m:r>
                    <m:r>
                      <a:rPr lang="en-US" b="0" i="1" dirty="0" smtClean="0">
                        <a:latin typeface="Cambria Math"/>
                      </a:rPr>
                      <m:t>𝑁</m:t>
                    </m:r>
                    <m:r>
                      <a:rPr lang="en-US" i="1" dirty="0">
                        <a:latin typeface="Cambria Math"/>
                      </a:rPr>
                      <m:t>)</m:t>
                    </m:r>
                  </m:oMath>
                </a14:m>
                <a:r>
                  <a:rPr lang="en-US" dirty="0"/>
                  <a:t> be the time required to </a:t>
                </a:r>
                <a:r>
                  <a:rPr lang="en-US" dirty="0" smtClean="0"/>
                  <a:t>merge sort </a:t>
                </a:r>
                <a14:m>
                  <m:oMath xmlns:m="http://schemas.openxmlformats.org/officeDocument/2006/math">
                    <m:r>
                      <a:rPr lang="en-US" i="1" dirty="0" smtClean="0">
                        <a:latin typeface="Cambria Math"/>
                      </a:rPr>
                      <m:t>𝑁</m:t>
                    </m:r>
                  </m:oMath>
                </a14:m>
                <a:r>
                  <a:rPr lang="en-US" dirty="0" smtClean="0"/>
                  <a:t> </a:t>
                </a:r>
                <a:r>
                  <a:rPr lang="en-US" dirty="0"/>
                  <a:t>elements.</a:t>
                </a:r>
              </a:p>
              <a:p>
                <a:r>
                  <a:rPr lang="en-US" dirty="0" smtClean="0"/>
                  <a:t>Merge two sorted arrays with total size </a:t>
                </a:r>
                <a14:m>
                  <m:oMath xmlns:m="http://schemas.openxmlformats.org/officeDocument/2006/math">
                    <m:r>
                      <a:rPr lang="en-US" i="1" dirty="0" smtClean="0">
                        <a:latin typeface="Cambria Math"/>
                      </a:rPr>
                      <m:t>𝑁</m:t>
                    </m:r>
                  </m:oMath>
                </a14:m>
                <a:r>
                  <a:rPr lang="en-US" dirty="0" smtClean="0"/>
                  <a:t> takes </a:t>
                </a:r>
                <a14:m>
                  <m:oMath xmlns:m="http://schemas.openxmlformats.org/officeDocument/2006/math">
                    <m:r>
                      <a:rPr lang="en-US" b="0" i="1" smtClean="0">
                        <a:latin typeface="Cambria Math"/>
                        <a:ea typeface="Cambria Math"/>
                      </a:rPr>
                      <m:t>𝑂</m:t>
                    </m:r>
                    <m:r>
                      <a:rPr lang="en-US" b="0" i="1" smtClean="0">
                        <a:latin typeface="Cambria Math"/>
                        <a:ea typeface="Cambria Math"/>
                      </a:rPr>
                      <m:t>(</m:t>
                    </m:r>
                    <m:r>
                      <a:rPr lang="en-US" b="0" i="1" smtClean="0">
                        <a:latin typeface="Cambria Math"/>
                        <a:ea typeface="Cambria Math"/>
                      </a:rPr>
                      <m:t>𝑁</m:t>
                    </m:r>
                    <m:r>
                      <a:rPr lang="en-US" b="0" i="1" smtClean="0">
                        <a:latin typeface="Cambria Math"/>
                        <a:ea typeface="Cambria Math"/>
                      </a:rPr>
                      <m:t>)</m:t>
                    </m:r>
                  </m:oMath>
                </a14:m>
                <a:r>
                  <a:rPr lang="en-US" dirty="0" smtClean="0"/>
                  <a:t>.</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1176" t="-10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172200" y="2886670"/>
                <a:ext cx="1164357"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i="1" dirty="0" smtClean="0">
                          <a:latin typeface="Cambria Math"/>
                        </a:rPr>
                        <m:t>𝑇</m:t>
                      </m:r>
                      <m:r>
                        <a:rPr lang="en-US" sz="2200" i="1" dirty="0" smtClean="0">
                          <a:latin typeface="Cambria Math"/>
                        </a:rPr>
                        <m:t>(</m:t>
                      </m:r>
                      <m:r>
                        <a:rPr lang="en-US" sz="2200" i="1" dirty="0" smtClean="0">
                          <a:latin typeface="Cambria Math"/>
                        </a:rPr>
                        <m:t>𝑁</m:t>
                      </m:r>
                      <m:r>
                        <a:rPr lang="en-US" sz="2200" i="1" dirty="0" smtClean="0">
                          <a:latin typeface="Cambria Math"/>
                        </a:rPr>
                        <m:t>/2)</m:t>
                      </m:r>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6172200" y="2886670"/>
                <a:ext cx="1164357" cy="430887"/>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781800" y="3302913"/>
                <a:ext cx="1164357"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i="1" dirty="0" smtClean="0">
                          <a:latin typeface="Cambria Math"/>
                        </a:rPr>
                        <m:t>𝑇</m:t>
                      </m:r>
                      <m:r>
                        <a:rPr lang="en-US" sz="2200" i="1" dirty="0" smtClean="0">
                          <a:latin typeface="Cambria Math"/>
                        </a:rPr>
                        <m:t>(</m:t>
                      </m:r>
                      <m:r>
                        <a:rPr lang="en-US" sz="2200" i="1" dirty="0" smtClean="0">
                          <a:latin typeface="Cambria Math"/>
                        </a:rPr>
                        <m:t>𝑁</m:t>
                      </m:r>
                      <m:r>
                        <a:rPr lang="en-US" sz="2200" i="1" dirty="0" smtClean="0">
                          <a:latin typeface="Cambria Math"/>
                        </a:rPr>
                        <m:t>/2)</m:t>
                      </m:r>
                    </m:oMath>
                  </m:oMathPara>
                </a14:m>
                <a:endParaRPr lang="en-US" sz="2200" dirty="0"/>
              </a:p>
            </p:txBody>
          </p:sp>
        </mc:Choice>
        <mc:Fallback xmlns="">
          <p:sp>
            <p:nvSpPr>
              <p:cNvPr id="6" name="TextBox 5"/>
              <p:cNvSpPr txBox="1">
                <a:spLocks noRot="1" noChangeAspect="1" noMove="1" noResize="1" noEditPoints="1" noAdjustHandles="1" noChangeArrowheads="1" noChangeShapeType="1" noTextEdit="1"/>
              </p:cNvSpPr>
              <p:nvPr/>
            </p:nvSpPr>
            <p:spPr>
              <a:xfrm>
                <a:off x="6781800" y="3302913"/>
                <a:ext cx="1164357" cy="430887"/>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705600" y="3744782"/>
                <a:ext cx="894091"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a:ea typeface="Cambria Math"/>
                        </a:rPr>
                        <m:t>𝑂</m:t>
                      </m:r>
                      <m:r>
                        <a:rPr lang="en-US" sz="2200" b="0" i="1" smtClean="0">
                          <a:latin typeface="Cambria Math"/>
                          <a:ea typeface="Cambria Math"/>
                        </a:rPr>
                        <m:t>(</m:t>
                      </m:r>
                      <m:r>
                        <a:rPr lang="en-US" sz="2200" b="0" i="1" smtClean="0">
                          <a:latin typeface="Cambria Math"/>
                          <a:ea typeface="Cambria Math"/>
                        </a:rPr>
                        <m:t>𝑁</m:t>
                      </m:r>
                      <m:r>
                        <a:rPr lang="en-US" sz="2200" b="0" i="1" smtClean="0">
                          <a:latin typeface="Cambria Math"/>
                          <a:ea typeface="Cambria Math"/>
                        </a:rPr>
                        <m:t>)</m:t>
                      </m:r>
                    </m:oMath>
                  </m:oMathPara>
                </a14:m>
                <a:endParaRPr lang="en-US" sz="2200" dirty="0"/>
              </a:p>
            </p:txBody>
          </p:sp>
        </mc:Choice>
        <mc:Fallback xmlns="">
          <p:sp>
            <p:nvSpPr>
              <p:cNvPr id="7" name="TextBox 6"/>
              <p:cNvSpPr txBox="1">
                <a:spLocks noRot="1" noChangeAspect="1" noMove="1" noResize="1" noEditPoints="1" noAdjustHandles="1" noChangeArrowheads="1" noChangeShapeType="1" noTextEdit="1"/>
              </p:cNvSpPr>
              <p:nvPr/>
            </p:nvSpPr>
            <p:spPr>
              <a:xfrm>
                <a:off x="6705600" y="3744782"/>
                <a:ext cx="894091" cy="430887"/>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762125" y="5558134"/>
                <a:ext cx="5652509"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smtClean="0"/>
                  <a:t>Recursive relation: </a:t>
                </a:r>
                <a14:m>
                  <m:oMath xmlns:m="http://schemas.openxmlformats.org/officeDocument/2006/math">
                    <m:r>
                      <a:rPr lang="en-US" sz="2400" i="1" dirty="0" smtClean="0">
                        <a:latin typeface="Cambria Math"/>
                      </a:rPr>
                      <m:t>𝑇</m:t>
                    </m:r>
                    <m:r>
                      <a:rPr lang="en-US" sz="2400" i="1" dirty="0" smtClean="0">
                        <a:latin typeface="Cambria Math"/>
                      </a:rPr>
                      <m:t>(</m:t>
                    </m:r>
                    <m:r>
                      <a:rPr lang="en-US" sz="2400" i="1" dirty="0" smtClean="0">
                        <a:latin typeface="Cambria Math"/>
                      </a:rPr>
                      <m:t>𝑁</m:t>
                    </m:r>
                    <m:r>
                      <a:rPr lang="en-US" sz="2400" i="1" dirty="0" smtClean="0">
                        <a:latin typeface="Cambria Math"/>
                      </a:rPr>
                      <m:t>)=2</m:t>
                    </m:r>
                    <m:r>
                      <a:rPr lang="en-US" sz="2400" i="1" dirty="0" smtClean="0">
                        <a:latin typeface="Cambria Math"/>
                      </a:rPr>
                      <m:t>𝑇</m:t>
                    </m:r>
                    <m:r>
                      <a:rPr lang="en-US" sz="2400" i="1" dirty="0" smtClean="0">
                        <a:latin typeface="Cambria Math"/>
                      </a:rPr>
                      <m:t>(</m:t>
                    </m:r>
                    <m:r>
                      <a:rPr lang="en-US" sz="2400" i="1" dirty="0" smtClean="0">
                        <a:latin typeface="Cambria Math"/>
                      </a:rPr>
                      <m:t>𝑁</m:t>
                    </m:r>
                    <m:r>
                      <a:rPr lang="en-US" sz="2400" i="1" dirty="0" smtClean="0">
                        <a:latin typeface="Cambria Math"/>
                      </a:rPr>
                      <m:t>/2)+</m:t>
                    </m:r>
                    <m:r>
                      <a:rPr lang="en-US" sz="2400" b="0" i="1" dirty="0" smtClean="0">
                        <a:latin typeface="Cambria Math"/>
                        <a:ea typeface="Cambria Math"/>
                      </a:rPr>
                      <m:t>𝑂</m:t>
                    </m:r>
                    <m:r>
                      <a:rPr lang="en-US" sz="2400" b="0" i="1" dirty="0" smtClean="0">
                        <a:latin typeface="Cambria Math"/>
                        <a:ea typeface="Cambria Math"/>
                      </a:rPr>
                      <m:t>(</m:t>
                    </m:r>
                    <m:r>
                      <a:rPr lang="en-US" sz="2400" b="0" i="1" dirty="0" smtClean="0">
                        <a:latin typeface="Cambria Math"/>
                        <a:ea typeface="Cambria Math"/>
                      </a:rPr>
                      <m:t>𝑁</m:t>
                    </m:r>
                    <m:r>
                      <a:rPr lang="en-US" sz="2400" b="0" i="1" dirty="0" smtClean="0">
                        <a:latin typeface="Cambria Math"/>
                        <a:ea typeface="Cambria Math"/>
                      </a:rPr>
                      <m:t>)</m:t>
                    </m:r>
                  </m:oMath>
                </a14:m>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1762125" y="5558134"/>
                <a:ext cx="5652509" cy="461665"/>
              </a:xfrm>
              <a:prstGeom prst="rect">
                <a:avLst/>
              </a:prstGeom>
              <a:blipFill rotWithShape="1">
                <a:blip r:embed="rId6"/>
                <a:stretch>
                  <a:fillRect/>
                </a:stretch>
              </a:blipFill>
            </p:spPr>
            <p:txBody>
              <a:bodyPr/>
              <a:lstStyle/>
              <a:p>
                <a:r>
                  <a:rPr lang="en-US">
                    <a:noFill/>
                  </a:rPr>
                  <a:t> </a:t>
                </a:r>
              </a:p>
            </p:txBody>
          </p:sp>
        </mc:Fallback>
      </mc:AlternateContent>
      <p:sp>
        <p:nvSpPr>
          <p:cNvPr id="9" name="TextBox 8"/>
          <p:cNvSpPr txBox="1"/>
          <p:nvPr/>
        </p:nvSpPr>
        <p:spPr>
          <a:xfrm>
            <a:off x="2875386" y="6205835"/>
            <a:ext cx="344921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zh-CN" sz="2400" dirty="0" smtClean="0"/>
              <a:t>How to solve the recurrence?</a:t>
            </a:r>
            <a:endParaRPr lang="zh-CN" altLang="en-US" sz="2400" dirty="0"/>
          </a:p>
        </p:txBody>
      </p:sp>
    </p:spTree>
    <p:extLst>
      <p:ext uri="{BB962C8B-B14F-4D97-AF65-F5344CB8AC3E}">
        <p14:creationId xmlns:p14="http://schemas.microsoft.com/office/powerpoint/2010/main" val="1252638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ppt_w</p:attrName>
                                        </p:attrNameLst>
                                      </p:cBhvr>
                                      <p:tavLst>
                                        <p:tav tm="0">
                                          <p:val>
                                            <p:fltVal val="0"/>
                                          </p:val>
                                        </p:tav>
                                        <p:tav tm="100000">
                                          <p:val>
                                            <p:strVal val="#ppt_w"/>
                                          </p:val>
                                        </p:tav>
                                      </p:tavLst>
                                    </p:anim>
                                    <p:anim calcmode="lin" valueType="num">
                                      <p:cBhvr>
                                        <p:cTn id="34" dur="500" fill="hold"/>
                                        <p:tgtEl>
                                          <p:spTgt spid="7"/>
                                        </p:tgtEl>
                                        <p:attrNameLst>
                                          <p:attrName>ppt_h</p:attrName>
                                        </p:attrNameLst>
                                      </p:cBhvr>
                                      <p:tavLst>
                                        <p:tav tm="0">
                                          <p:val>
                                            <p:fltVal val="0"/>
                                          </p:val>
                                        </p:tav>
                                        <p:tav tm="100000">
                                          <p:val>
                                            <p:strVal val="#ppt_h"/>
                                          </p:val>
                                        </p:tav>
                                      </p:tavLst>
                                    </p:anim>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p:cTn id="40" dur="500" fill="hold"/>
                                        <p:tgtEl>
                                          <p:spTgt spid="8"/>
                                        </p:tgtEl>
                                        <p:attrNameLst>
                                          <p:attrName>ppt_w</p:attrName>
                                        </p:attrNameLst>
                                      </p:cBhvr>
                                      <p:tavLst>
                                        <p:tav tm="0">
                                          <p:val>
                                            <p:fltVal val="0"/>
                                          </p:val>
                                        </p:tav>
                                        <p:tav tm="100000">
                                          <p:val>
                                            <p:strVal val="#ppt_w"/>
                                          </p:val>
                                        </p:tav>
                                      </p:tavLst>
                                    </p:anim>
                                    <p:anim calcmode="lin" valueType="num">
                                      <p:cBhvr>
                                        <p:cTn id="41" dur="500" fill="hold"/>
                                        <p:tgtEl>
                                          <p:spTgt spid="8"/>
                                        </p:tgtEl>
                                        <p:attrNameLst>
                                          <p:attrName>ppt_h</p:attrName>
                                        </p:attrNameLst>
                                      </p:cBhvr>
                                      <p:tavLst>
                                        <p:tav tm="0">
                                          <p:val>
                                            <p:fltVal val="0"/>
                                          </p:val>
                                        </p:tav>
                                        <p:tav tm="100000">
                                          <p:val>
                                            <p:strVal val="#ppt_h"/>
                                          </p:val>
                                        </p:tav>
                                      </p:tavLst>
                                    </p:anim>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arn(inVertical)">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a:t>
            </a:fld>
            <a:endParaRPr lang="en-US"/>
          </a:p>
        </p:txBody>
      </p:sp>
      <p:sp>
        <p:nvSpPr>
          <p:cNvPr id="4" name="Content Placeholder 3"/>
          <p:cNvSpPr>
            <a:spLocks noGrp="1"/>
          </p:cNvSpPr>
          <p:nvPr>
            <p:ph sz="quarter" idx="1"/>
          </p:nvPr>
        </p:nvSpPr>
        <p:spPr/>
        <p:txBody>
          <a:bodyPr>
            <a:normAutofit/>
          </a:bodyPr>
          <a:lstStyle/>
          <a:p>
            <a:r>
              <a:rPr lang="en-US" dirty="0" smtClean="0"/>
              <a:t>Sorting Basics</a:t>
            </a:r>
          </a:p>
          <a:p>
            <a:r>
              <a:rPr lang="en-US" dirty="0"/>
              <a:t>Merge </a:t>
            </a:r>
            <a:r>
              <a:rPr lang="en-US" dirty="0" smtClean="0"/>
              <a:t>Sort</a:t>
            </a:r>
          </a:p>
          <a:p>
            <a:r>
              <a:rPr lang="en-US" dirty="0" smtClean="0"/>
              <a:t>Quick Sort</a:t>
            </a:r>
          </a:p>
          <a:p>
            <a:r>
              <a:rPr lang="en-US" altLang="zh-CN" dirty="0"/>
              <a:t>Comparison Sort Summary</a:t>
            </a:r>
          </a:p>
          <a:p>
            <a:endParaRPr lang="en-US" dirty="0"/>
          </a:p>
        </p:txBody>
      </p:sp>
    </p:spTree>
    <p:extLst>
      <p:ext uri="{BB962C8B-B14F-4D97-AF65-F5344CB8AC3E}">
        <p14:creationId xmlns:p14="http://schemas.microsoft.com/office/powerpoint/2010/main" val="37558595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Solve Recurrence: Master Method</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20</a:t>
            </a:fld>
            <a:endParaRPr lang="en-US"/>
          </a:p>
        </p:txBody>
      </p:sp>
      <p:sp>
        <p:nvSpPr>
          <p:cNvPr id="4" name="Content Placeholder 3"/>
          <p:cNvSpPr>
            <a:spLocks noGrp="1"/>
          </p:cNvSpPr>
          <p:nvPr>
            <p:ph sz="quarter" idx="1"/>
          </p:nvPr>
        </p:nvSpPr>
        <p:spPr/>
        <p:txBody>
          <a:bodyPr/>
          <a:lstStyle/>
          <a:p>
            <a:r>
              <a:rPr lang="en-US" altLang="zh-CN" dirty="0"/>
              <a:t>A “black box” for solving recurrence.</a:t>
            </a:r>
          </a:p>
          <a:p>
            <a:r>
              <a:rPr lang="en-US" altLang="zh-CN" dirty="0"/>
              <a:t>However, there is </a:t>
            </a:r>
            <a:r>
              <a:rPr lang="en-US" altLang="zh-CN" dirty="0" smtClean="0"/>
              <a:t>an important </a:t>
            </a:r>
            <a:r>
              <a:rPr lang="en-US" altLang="zh-CN" dirty="0"/>
              <a:t>assumption: all sub-problems have roughly </a:t>
            </a:r>
            <a:r>
              <a:rPr lang="en-US" altLang="zh-CN" b="1" dirty="0">
                <a:solidFill>
                  <a:srgbClr val="C00000"/>
                </a:solidFill>
              </a:rPr>
              <a:t>equal</a:t>
            </a:r>
            <a:r>
              <a:rPr lang="en-US" altLang="zh-CN" dirty="0"/>
              <a:t> sizes.</a:t>
            </a:r>
          </a:p>
          <a:p>
            <a:pPr lvl="1"/>
            <a:r>
              <a:rPr lang="en-US" altLang="zh-CN" dirty="0"/>
              <a:t>E.g., merge </a:t>
            </a:r>
            <a:r>
              <a:rPr lang="en-US" altLang="zh-CN" dirty="0" smtClean="0"/>
              <a:t>sort</a:t>
            </a:r>
            <a:endParaRPr lang="en-US" altLang="zh-CN" dirty="0"/>
          </a:p>
          <a:p>
            <a:pPr lvl="1"/>
            <a:r>
              <a:rPr lang="en-US" altLang="zh-CN" dirty="0"/>
              <a:t>Not apply to unbalanced division.</a:t>
            </a:r>
          </a:p>
          <a:p>
            <a:endParaRPr lang="zh-CN" altLang="en-US" dirty="0"/>
          </a:p>
        </p:txBody>
      </p:sp>
    </p:spTree>
    <p:extLst>
      <p:ext uri="{BB962C8B-B14F-4D97-AF65-F5344CB8AC3E}">
        <p14:creationId xmlns:p14="http://schemas.microsoft.com/office/powerpoint/2010/main" val="7632075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Solve Recurrence: Master Method</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21</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lnSpcReduction="10000"/>
              </a:bodyPr>
              <a:lstStyle/>
              <a:p>
                <a:pPr marL="274320" lvl="1" indent="-274320">
                  <a:spcBef>
                    <a:spcPts val="580"/>
                  </a:spcBef>
                  <a:buClr>
                    <a:schemeClr val="accent1"/>
                  </a:buClr>
                </a:pPr>
                <a:r>
                  <a:rPr lang="en-US" sz="2600" dirty="0" smtClean="0"/>
                  <a:t>Recurrence: </a:t>
                </a:r>
                <a14:m>
                  <m:oMath xmlns:m="http://schemas.openxmlformats.org/officeDocument/2006/math">
                    <m:r>
                      <a:rPr lang="en-US" sz="2600" i="1">
                        <a:latin typeface="Cambria Math"/>
                      </a:rPr>
                      <m:t>𝑇</m:t>
                    </m:r>
                    <m:d>
                      <m:dPr>
                        <m:ctrlPr>
                          <a:rPr lang="en-US" sz="2600" i="1">
                            <a:latin typeface="Cambria Math" panose="02040503050406030204" pitchFamily="18" charset="0"/>
                          </a:rPr>
                        </m:ctrlPr>
                      </m:dPr>
                      <m:e>
                        <m:r>
                          <a:rPr lang="en-US" sz="2600" i="1">
                            <a:latin typeface="Cambria Math"/>
                          </a:rPr>
                          <m:t>𝑛</m:t>
                        </m:r>
                      </m:e>
                    </m:d>
                    <m:r>
                      <a:rPr lang="en-US" sz="2600" i="1">
                        <a:latin typeface="Cambria Math"/>
                        <a:ea typeface="Cambria Math"/>
                      </a:rPr>
                      <m:t>≤</m:t>
                    </m:r>
                    <m:r>
                      <a:rPr lang="en-US" sz="2600" i="1">
                        <a:latin typeface="Cambria Math"/>
                        <a:ea typeface="Cambria Math"/>
                      </a:rPr>
                      <m:t>𝑎𝑇</m:t>
                    </m:r>
                    <m:d>
                      <m:dPr>
                        <m:ctrlPr>
                          <a:rPr lang="en-US" sz="2600" i="1">
                            <a:latin typeface="Cambria Math" panose="02040503050406030204" pitchFamily="18" charset="0"/>
                            <a:ea typeface="Cambria Math"/>
                          </a:rPr>
                        </m:ctrlPr>
                      </m:dPr>
                      <m:e>
                        <m:f>
                          <m:fPr>
                            <m:ctrlPr>
                              <a:rPr lang="en-US" sz="2600" i="1">
                                <a:latin typeface="Cambria Math" panose="02040503050406030204" pitchFamily="18" charset="0"/>
                                <a:ea typeface="Cambria Math"/>
                              </a:rPr>
                            </m:ctrlPr>
                          </m:fPr>
                          <m:num>
                            <m:r>
                              <a:rPr lang="en-US" sz="2600" i="1">
                                <a:latin typeface="Cambria Math"/>
                                <a:ea typeface="Cambria Math"/>
                              </a:rPr>
                              <m:t>𝑛</m:t>
                            </m:r>
                          </m:num>
                          <m:den>
                            <m:r>
                              <a:rPr lang="en-US" sz="2600" i="1">
                                <a:latin typeface="Cambria Math"/>
                                <a:ea typeface="Cambria Math"/>
                              </a:rPr>
                              <m:t>𝑏</m:t>
                            </m:r>
                          </m:den>
                        </m:f>
                      </m:e>
                    </m:d>
                    <m:r>
                      <a:rPr lang="en-US" sz="2600" i="1">
                        <a:latin typeface="Cambria Math"/>
                        <a:ea typeface="Cambria Math"/>
                      </a:rPr>
                      <m:t>+</m:t>
                    </m:r>
                    <m:r>
                      <a:rPr lang="en-US" sz="2600" i="1">
                        <a:latin typeface="Cambria Math"/>
                        <a:ea typeface="Cambria Math"/>
                      </a:rPr>
                      <m:t>𝑂</m:t>
                    </m:r>
                    <m:r>
                      <a:rPr lang="en-US" sz="2600" i="1">
                        <a:latin typeface="Cambria Math"/>
                        <a:ea typeface="Cambria Math"/>
                      </a:rPr>
                      <m:t>(</m:t>
                    </m:r>
                    <m:sSup>
                      <m:sSupPr>
                        <m:ctrlPr>
                          <a:rPr lang="en-US" sz="2600" i="1">
                            <a:latin typeface="Cambria Math" panose="02040503050406030204" pitchFamily="18" charset="0"/>
                            <a:ea typeface="Cambria Math"/>
                          </a:rPr>
                        </m:ctrlPr>
                      </m:sSupPr>
                      <m:e>
                        <m:r>
                          <a:rPr lang="en-US" sz="2600" i="1">
                            <a:latin typeface="Cambria Math"/>
                            <a:ea typeface="Cambria Math"/>
                          </a:rPr>
                          <m:t>𝑛</m:t>
                        </m:r>
                      </m:e>
                      <m:sup>
                        <m:r>
                          <a:rPr lang="en-US" sz="2600" i="1">
                            <a:latin typeface="Cambria Math"/>
                            <a:ea typeface="Cambria Math"/>
                          </a:rPr>
                          <m:t>𝑑</m:t>
                        </m:r>
                      </m:sup>
                    </m:sSup>
                    <m:r>
                      <a:rPr lang="en-US" sz="2600" i="1">
                        <a:latin typeface="Cambria Math"/>
                        <a:ea typeface="Cambria Math"/>
                      </a:rPr>
                      <m:t>)</m:t>
                    </m:r>
                  </m:oMath>
                </a14:m>
                <a:endParaRPr lang="en-US" sz="2600" dirty="0"/>
              </a:p>
              <a:p>
                <a:pPr lvl="1"/>
                <a:r>
                  <a:rPr lang="en-US" altLang="zh-CN" dirty="0"/>
                  <a:t>Base case: </a:t>
                </a:r>
                <a14:m>
                  <m:oMath xmlns:m="http://schemas.openxmlformats.org/officeDocument/2006/math">
                    <m:r>
                      <a:rPr lang="en-US" altLang="zh-CN" i="1" dirty="0">
                        <a:latin typeface="Cambria Math"/>
                      </a:rPr>
                      <m:t>𝑇</m:t>
                    </m:r>
                    <m:r>
                      <a:rPr lang="en-US" altLang="zh-CN" i="1" dirty="0">
                        <a:latin typeface="Cambria Math"/>
                      </a:rPr>
                      <m:t>(</m:t>
                    </m:r>
                    <m:r>
                      <a:rPr lang="en-US" altLang="zh-CN" i="1" dirty="0">
                        <a:latin typeface="Cambria Math"/>
                      </a:rPr>
                      <m:t>𝑛</m:t>
                    </m:r>
                    <m:r>
                      <a:rPr lang="en-US" altLang="zh-CN" i="1" dirty="0">
                        <a:latin typeface="Cambria Math"/>
                      </a:rPr>
                      <m:t>)≤</m:t>
                    </m:r>
                    <m:r>
                      <a:rPr lang="en-US" altLang="zh-CN" i="1" dirty="0">
                        <a:latin typeface="Cambria Math"/>
                        <a:ea typeface="Cambria Math"/>
                      </a:rPr>
                      <m:t>𝑐𝑜𝑛𝑠𝑡𝑎𝑛𝑡</m:t>
                    </m:r>
                  </m:oMath>
                </a14:m>
                <a:r>
                  <a:rPr lang="en-US" altLang="zh-CN" dirty="0"/>
                  <a:t> for all sufficiently small n.</a:t>
                </a:r>
                <a:endParaRPr lang="en-US" altLang="zh-CN" i="1" dirty="0" smtClean="0">
                  <a:latin typeface="Cambria Math"/>
                </a:endParaRPr>
              </a:p>
              <a:p>
                <a:pPr lvl="1"/>
                <a14:m>
                  <m:oMath xmlns:m="http://schemas.openxmlformats.org/officeDocument/2006/math">
                    <m:r>
                      <a:rPr lang="en-US" altLang="zh-CN" i="1" dirty="0">
                        <a:latin typeface="Cambria Math"/>
                      </a:rPr>
                      <m:t>𝑎</m:t>
                    </m:r>
                  </m:oMath>
                </a14:m>
                <a:r>
                  <a:rPr lang="en-US" altLang="zh-CN" dirty="0"/>
                  <a:t> = number of recursive calls (integer </a:t>
                </a:r>
                <a14:m>
                  <m:oMath xmlns:m="http://schemas.openxmlformats.org/officeDocument/2006/math">
                    <m:r>
                      <a:rPr lang="en-US" altLang="zh-CN" i="1">
                        <a:latin typeface="Cambria Math"/>
                        <a:ea typeface="Cambria Math"/>
                      </a:rPr>
                      <m:t>≥1</m:t>
                    </m:r>
                  </m:oMath>
                </a14:m>
                <a:r>
                  <a:rPr lang="en-US" altLang="zh-CN" dirty="0"/>
                  <a:t>)</a:t>
                </a:r>
              </a:p>
              <a:p>
                <a:pPr lvl="1"/>
                <a14:m>
                  <m:oMath xmlns:m="http://schemas.openxmlformats.org/officeDocument/2006/math">
                    <m:r>
                      <a:rPr lang="en-US" altLang="zh-CN" i="1" dirty="0">
                        <a:latin typeface="Cambria Math"/>
                      </a:rPr>
                      <m:t>𝑏</m:t>
                    </m:r>
                  </m:oMath>
                </a14:m>
                <a:r>
                  <a:rPr lang="en-US" altLang="zh-CN" dirty="0"/>
                  <a:t> = input size shrinkage factor (integer &gt; 1)</a:t>
                </a:r>
              </a:p>
              <a:p>
                <a:pPr lvl="1"/>
                <a14:m>
                  <m:oMath xmlns:m="http://schemas.openxmlformats.org/officeDocument/2006/math">
                    <m:r>
                      <a:rPr lang="en-US" altLang="zh-CN" i="1">
                        <a:latin typeface="Cambria Math"/>
                        <a:ea typeface="Cambria Math"/>
                      </a:rPr>
                      <m:t>𝑂</m:t>
                    </m:r>
                    <m:r>
                      <a:rPr lang="en-US" altLang="zh-CN" i="1">
                        <a:latin typeface="Cambria Math"/>
                        <a:ea typeface="Cambria Math"/>
                      </a:rPr>
                      <m:t>(</m:t>
                    </m:r>
                    <m:sSup>
                      <m:sSupPr>
                        <m:ctrlPr>
                          <a:rPr lang="en-US" altLang="zh-CN" i="1">
                            <a:latin typeface="Cambria Math" panose="02040503050406030204" pitchFamily="18" charset="0"/>
                            <a:ea typeface="Cambria Math"/>
                          </a:rPr>
                        </m:ctrlPr>
                      </m:sSupPr>
                      <m:e>
                        <m:r>
                          <a:rPr lang="en-US" altLang="zh-CN" i="1">
                            <a:latin typeface="Cambria Math"/>
                            <a:ea typeface="Cambria Math"/>
                          </a:rPr>
                          <m:t>𝑛</m:t>
                        </m:r>
                      </m:e>
                      <m:sup>
                        <m:r>
                          <a:rPr lang="en-US" altLang="zh-CN" i="1">
                            <a:latin typeface="Cambria Math"/>
                            <a:ea typeface="Cambria Math"/>
                          </a:rPr>
                          <m:t>𝑑</m:t>
                        </m:r>
                      </m:sup>
                    </m:sSup>
                    <m:r>
                      <a:rPr lang="en-US" altLang="zh-CN" i="1">
                        <a:latin typeface="Cambria Math"/>
                        <a:ea typeface="Cambria Math"/>
                      </a:rPr>
                      <m:t>)</m:t>
                    </m:r>
                  </m:oMath>
                </a14:m>
                <a:r>
                  <a:rPr lang="en-US" altLang="zh-CN" dirty="0"/>
                  <a:t>: the runtime of merging solutions. </a:t>
                </a:r>
                <a14:m>
                  <m:oMath xmlns:m="http://schemas.openxmlformats.org/officeDocument/2006/math">
                    <m:r>
                      <a:rPr lang="en-US" altLang="zh-CN" i="1" dirty="0">
                        <a:latin typeface="Cambria Math"/>
                      </a:rPr>
                      <m:t>𝑑</m:t>
                    </m:r>
                  </m:oMath>
                </a14:m>
                <a:r>
                  <a:rPr lang="en-US" altLang="zh-CN" dirty="0"/>
                  <a:t> is real value ≥ 0.</a:t>
                </a:r>
              </a:p>
              <a:p>
                <a:pPr lvl="1"/>
                <a:r>
                  <a:rPr lang="en-US" altLang="zh-CN" dirty="0"/>
                  <a:t>a, b, d are independent of n.</a:t>
                </a:r>
              </a:p>
              <a:p>
                <a:r>
                  <a:rPr lang="en-US" u="sng" dirty="0" smtClean="0"/>
                  <a:t>Claim</a:t>
                </a:r>
                <a:r>
                  <a:rPr lang="en-US" dirty="0" smtClean="0"/>
                  <a: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𝑇</m:t>
                      </m:r>
                      <m:d>
                        <m:dPr>
                          <m:ctrlPr>
                            <a:rPr lang="en-US" b="0" i="1" smtClean="0">
                              <a:latin typeface="Cambria Math" panose="02040503050406030204" pitchFamily="18" charset="0"/>
                            </a:rPr>
                          </m:ctrlPr>
                        </m:dPr>
                        <m:e>
                          <m:r>
                            <a:rPr lang="en-US" b="0" i="1" smtClean="0">
                              <a:latin typeface="Cambria Math"/>
                            </a:rPr>
                            <m:t>𝑛</m:t>
                          </m:r>
                        </m:e>
                      </m:d>
                      <m:r>
                        <a:rPr lang="en-US" b="0" i="1" smtClean="0">
                          <a:latin typeface="Cambria Math"/>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𝑑</m:t>
                                      </m:r>
                                    </m:sup>
                                  </m:sSup>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𝑛</m:t>
                                      </m:r>
                                    </m:e>
                                  </m:func>
                                </m:e>
                              </m:d>
                              <m:r>
                                <a:rPr lang="en-US" b="0" i="1" smtClean="0">
                                  <a:latin typeface="Cambria Math"/>
                                </a:rPr>
                                <m:t>    </m:t>
                              </m:r>
                              <m:r>
                                <a:rPr lang="en-US" b="0" i="1" smtClean="0">
                                  <a:latin typeface="Cambria Math"/>
                                </a:rPr>
                                <m:t>𝑖𝑓</m:t>
                              </m:r>
                              <m:r>
                                <a:rPr lang="en-US" b="0" i="1" smtClean="0">
                                  <a:latin typeface="Cambria Math"/>
                                </a:rPr>
                                <m:t> </m:t>
                              </m:r>
                              <m:r>
                                <a:rPr lang="en-US" b="0" i="1" smtClean="0">
                                  <a:latin typeface="Cambria Math"/>
                                </a:rPr>
                                <m:t>𝑎</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𝑏</m:t>
                                  </m:r>
                                </m:e>
                                <m:sup>
                                  <m:r>
                                    <a:rPr lang="en-US" b="0" i="1" smtClean="0">
                                      <a:latin typeface="Cambria Math"/>
                                    </a:rPr>
                                    <m:t>𝑑</m:t>
                                  </m:r>
                                </m:sup>
                              </m:sSup>
                            </m:e>
                            <m:e>
                              <m:r>
                                <a:rPr lang="en-US" b="0" i="1" smtClean="0">
                                  <a:latin typeface="Cambria Math"/>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𝑑</m:t>
                                      </m:r>
                                    </m:sup>
                                  </m:sSup>
                                </m:e>
                              </m:d>
                              <m:r>
                                <a:rPr lang="en-US" b="0" i="1" smtClean="0">
                                  <a:latin typeface="Cambria Math"/>
                                </a:rPr>
                                <m:t>              </m:t>
                              </m:r>
                              <m:r>
                                <a:rPr lang="en-US" b="0" i="1" smtClean="0">
                                  <a:latin typeface="Cambria Math"/>
                                </a:rPr>
                                <m:t>𝑖𝑓</m:t>
                              </m:r>
                              <m:r>
                                <a:rPr lang="en-US" b="0" i="1" smtClean="0">
                                  <a:latin typeface="Cambria Math"/>
                                </a:rPr>
                                <m:t> </m:t>
                              </m:r>
                              <m:r>
                                <a:rPr lang="en-US" b="0" i="1" smtClean="0">
                                  <a:latin typeface="Cambria Math"/>
                                </a:rPr>
                                <m:t>𝑎</m:t>
                              </m:r>
                              <m:r>
                                <a:rPr lang="en-US" b="0" i="1" smtClean="0">
                                  <a:latin typeface="Cambria Math"/>
                                </a:rPr>
                                <m:t>&lt;</m:t>
                              </m:r>
                              <m:sSup>
                                <m:sSupPr>
                                  <m:ctrlPr>
                                    <a:rPr lang="en-US" b="0" i="1" smtClean="0">
                                      <a:latin typeface="Cambria Math" panose="02040503050406030204" pitchFamily="18" charset="0"/>
                                    </a:rPr>
                                  </m:ctrlPr>
                                </m:sSupPr>
                                <m:e>
                                  <m:r>
                                    <a:rPr lang="en-US" b="0" i="1" smtClean="0">
                                      <a:latin typeface="Cambria Math"/>
                                    </a:rPr>
                                    <m:t>𝑏</m:t>
                                  </m:r>
                                </m:e>
                                <m:sup>
                                  <m:r>
                                    <a:rPr lang="en-US" b="0" i="1" smtClean="0">
                                      <a:latin typeface="Cambria Math"/>
                                    </a:rPr>
                                    <m:t>𝑑</m:t>
                                  </m:r>
                                </m:sup>
                              </m:sSup>
                            </m:e>
                            <m:e>
                              <m:r>
                                <a:rPr lang="en-US" b="0" i="1" smtClean="0">
                                  <a:latin typeface="Cambria Math"/>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𝑛</m:t>
                                      </m:r>
                                    </m:e>
                                    <m:sup>
                                      <m:sSub>
                                        <m:sSubPr>
                                          <m:ctrlPr>
                                            <a:rPr lang="en-US" b="0" i="1" smtClean="0">
                                              <a:latin typeface="Cambria Math" panose="02040503050406030204" pitchFamily="18" charset="0"/>
                                            </a:rPr>
                                          </m:ctrlPr>
                                        </m:sSubPr>
                                        <m:e>
                                          <m:r>
                                            <m:rPr>
                                              <m:sty m:val="p"/>
                                            </m:rPr>
                                            <a:rPr lang="en-US" b="0" i="0" smtClean="0">
                                              <a:latin typeface="Cambria Math"/>
                                            </a:rPr>
                                            <m:t>log</m:t>
                                          </m:r>
                                        </m:e>
                                        <m:sub>
                                          <m:r>
                                            <a:rPr lang="en-US" b="0" i="1" smtClean="0">
                                              <a:latin typeface="Cambria Math"/>
                                            </a:rPr>
                                            <m:t>𝑏</m:t>
                                          </m:r>
                                        </m:sub>
                                      </m:sSub>
                                      <m:r>
                                        <a:rPr lang="en-US" b="0" i="1" smtClean="0">
                                          <a:latin typeface="Cambria Math"/>
                                        </a:rPr>
                                        <m:t>𝑎</m:t>
                                      </m:r>
                                    </m:sup>
                                  </m:sSup>
                                </m:e>
                              </m:d>
                              <m:r>
                                <a:rPr lang="en-US" b="0" i="1" smtClean="0">
                                  <a:latin typeface="Cambria Math"/>
                                </a:rPr>
                                <m:t>       </m:t>
                              </m:r>
                              <m:r>
                                <a:rPr lang="en-US" b="0" i="1" smtClean="0">
                                  <a:latin typeface="Cambria Math"/>
                                </a:rPr>
                                <m:t>𝑖𝑓</m:t>
                              </m:r>
                              <m:r>
                                <a:rPr lang="en-US" b="0" i="1" smtClean="0">
                                  <a:latin typeface="Cambria Math"/>
                                </a:rPr>
                                <m:t> </m:t>
                              </m:r>
                              <m:r>
                                <a:rPr lang="en-US" b="0" i="1" smtClean="0">
                                  <a:latin typeface="Cambria Math"/>
                                </a:rPr>
                                <m:t>𝑎</m:t>
                              </m:r>
                              <m:r>
                                <a:rPr lang="en-US" b="0" i="1" smtClean="0">
                                  <a:latin typeface="Cambria Math"/>
                                </a:rPr>
                                <m:t>&gt;</m:t>
                              </m:r>
                              <m:sSup>
                                <m:sSupPr>
                                  <m:ctrlPr>
                                    <a:rPr lang="en-US" b="0" i="1" smtClean="0">
                                      <a:latin typeface="Cambria Math" panose="02040503050406030204" pitchFamily="18" charset="0"/>
                                    </a:rPr>
                                  </m:ctrlPr>
                                </m:sSupPr>
                                <m:e>
                                  <m:r>
                                    <a:rPr lang="en-US" b="0" i="1" smtClean="0">
                                      <a:latin typeface="Cambria Math"/>
                                    </a:rPr>
                                    <m:t>𝑏</m:t>
                                  </m:r>
                                </m:e>
                                <m:sup>
                                  <m:r>
                                    <a:rPr lang="en-US" b="0" i="1" smtClean="0">
                                      <a:latin typeface="Cambria Math"/>
                                    </a:rPr>
                                    <m:t>𝑑</m:t>
                                  </m:r>
                                </m:sup>
                              </m:sSup>
                            </m:e>
                          </m:eqArr>
                        </m:e>
                      </m:d>
                    </m:oMath>
                  </m:oMathPara>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a:stretch>
              </a:blipFill>
            </p:spPr>
            <p:txBody>
              <a:bodyPr/>
              <a:lstStyle/>
              <a:p>
                <a:r>
                  <a:rPr lang="zh-CN" altLang="en-US">
                    <a:noFill/>
                  </a:rPr>
                  <a:t> </a:t>
                </a:r>
              </a:p>
            </p:txBody>
          </p:sp>
        </mc:Fallback>
      </mc:AlternateContent>
      <p:cxnSp>
        <p:nvCxnSpPr>
          <p:cNvPr id="5" name="Straight Arrow Connector 4"/>
          <p:cNvCxnSpPr/>
          <p:nvPr/>
        </p:nvCxnSpPr>
        <p:spPr>
          <a:xfrm flipH="1">
            <a:off x="5086350" y="3918595"/>
            <a:ext cx="823912" cy="533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910262" y="3687762"/>
            <a:ext cx="2343206" cy="46166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2400" dirty="0" smtClean="0"/>
              <a:t>base doesn’t matter</a:t>
            </a:r>
            <a:endParaRPr lang="en-US" sz="2400" dirty="0"/>
          </a:p>
        </p:txBody>
      </p:sp>
      <p:cxnSp>
        <p:nvCxnSpPr>
          <p:cNvPr id="7" name="Straight Arrow Connector 6"/>
          <p:cNvCxnSpPr/>
          <p:nvPr/>
        </p:nvCxnSpPr>
        <p:spPr>
          <a:xfrm flipH="1" flipV="1">
            <a:off x="4800188" y="5747395"/>
            <a:ext cx="1066800" cy="533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886038" y="6049962"/>
            <a:ext cx="1657762" cy="46166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2400" dirty="0" smtClean="0"/>
              <a:t>base matters!</a:t>
            </a:r>
            <a:endParaRPr lang="en-US" sz="2400" dirty="0"/>
          </a:p>
        </p:txBody>
      </p:sp>
    </p:spTree>
    <p:extLst>
      <p:ext uri="{BB962C8B-B14F-4D97-AF65-F5344CB8AC3E}">
        <p14:creationId xmlns:p14="http://schemas.microsoft.com/office/powerpoint/2010/main" val="292978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Merge Sort</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22</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lvl="1" indent="0">
                  <a:spcBef>
                    <a:spcPts val="580"/>
                  </a:spcBef>
                  <a:buClr>
                    <a:schemeClr val="accent1"/>
                  </a:buClr>
                  <a:buNone/>
                </a:pPr>
                <a14:m>
                  <m:oMathPara xmlns:m="http://schemas.openxmlformats.org/officeDocument/2006/math">
                    <m:oMathParaPr>
                      <m:jc m:val="centerGroup"/>
                    </m:oMathParaPr>
                    <m:oMath xmlns:m="http://schemas.openxmlformats.org/officeDocument/2006/math">
                      <m:r>
                        <a:rPr lang="en-US" i="1" smtClean="0">
                          <a:latin typeface="Cambria Math"/>
                        </a:rPr>
                        <m:t>𝑇</m:t>
                      </m:r>
                      <m:d>
                        <m:dPr>
                          <m:ctrlPr>
                            <a:rPr lang="en-US" i="1">
                              <a:latin typeface="Cambria Math" panose="02040503050406030204" pitchFamily="18" charset="0"/>
                            </a:rPr>
                          </m:ctrlPr>
                        </m:dPr>
                        <m:e>
                          <m:r>
                            <a:rPr lang="en-US" i="1">
                              <a:latin typeface="Cambria Math"/>
                            </a:rPr>
                            <m:t>𝑛</m:t>
                          </m:r>
                        </m:e>
                      </m:d>
                      <m:r>
                        <a:rPr lang="en-US" i="1">
                          <a:latin typeface="Cambria Math"/>
                          <a:ea typeface="Cambria Math"/>
                        </a:rPr>
                        <m:t>≤</m:t>
                      </m:r>
                      <m:r>
                        <a:rPr lang="en-US" i="1">
                          <a:latin typeface="Cambria Math"/>
                          <a:ea typeface="Cambria Math"/>
                        </a:rPr>
                        <m:t>𝑎𝑇</m:t>
                      </m:r>
                      <m:d>
                        <m:dPr>
                          <m:ctrlPr>
                            <a:rPr lang="en-US" i="1">
                              <a:latin typeface="Cambria Math" panose="02040503050406030204" pitchFamily="18" charset="0"/>
                              <a:ea typeface="Cambria Math"/>
                            </a:rPr>
                          </m:ctrlPr>
                        </m:dPr>
                        <m:e>
                          <m:f>
                            <m:fPr>
                              <m:ctrlPr>
                                <a:rPr lang="en-US" i="1">
                                  <a:latin typeface="Cambria Math" panose="02040503050406030204" pitchFamily="18" charset="0"/>
                                  <a:ea typeface="Cambria Math"/>
                                </a:rPr>
                              </m:ctrlPr>
                            </m:fPr>
                            <m:num>
                              <m:r>
                                <a:rPr lang="en-US" i="1">
                                  <a:latin typeface="Cambria Math"/>
                                  <a:ea typeface="Cambria Math"/>
                                </a:rPr>
                                <m:t>𝑛</m:t>
                              </m:r>
                            </m:num>
                            <m:den>
                              <m:r>
                                <a:rPr lang="en-US" i="1">
                                  <a:latin typeface="Cambria Math"/>
                                  <a:ea typeface="Cambria Math"/>
                                </a:rPr>
                                <m:t>𝑏</m:t>
                              </m:r>
                            </m:den>
                          </m:f>
                        </m:e>
                      </m:d>
                      <m:r>
                        <a:rPr lang="en-US" i="1">
                          <a:latin typeface="Cambria Math"/>
                          <a:ea typeface="Cambria Math"/>
                        </a:rPr>
                        <m:t>+</m:t>
                      </m:r>
                      <m:r>
                        <a:rPr lang="en-US" i="1">
                          <a:latin typeface="Cambria Math"/>
                          <a:ea typeface="Cambria Math"/>
                        </a:rPr>
                        <m:t>𝑂</m:t>
                      </m:r>
                      <m:r>
                        <a:rPr lang="en-US" i="1">
                          <a:latin typeface="Cambria Math"/>
                          <a:ea typeface="Cambria Math"/>
                        </a:rPr>
                        <m:t>(</m:t>
                      </m:r>
                      <m:sSup>
                        <m:sSupPr>
                          <m:ctrlPr>
                            <a:rPr lang="en-US" i="1">
                              <a:latin typeface="Cambria Math" panose="02040503050406030204" pitchFamily="18" charset="0"/>
                              <a:ea typeface="Cambria Math"/>
                            </a:rPr>
                          </m:ctrlPr>
                        </m:sSupPr>
                        <m:e>
                          <m:r>
                            <a:rPr lang="en-US" i="1">
                              <a:latin typeface="Cambria Math"/>
                              <a:ea typeface="Cambria Math"/>
                            </a:rPr>
                            <m:t>𝑛</m:t>
                          </m:r>
                        </m:e>
                        <m:sup>
                          <m:r>
                            <a:rPr lang="en-US" i="1">
                              <a:latin typeface="Cambria Math"/>
                              <a:ea typeface="Cambria Math"/>
                            </a:rPr>
                            <m:t>𝑑</m:t>
                          </m:r>
                        </m:sup>
                      </m:sSup>
                      <m:r>
                        <a:rPr lang="en-US" i="1">
                          <a:latin typeface="Cambria Math"/>
                          <a:ea typeface="Cambria Math"/>
                        </a:rPr>
                        <m:t>)</m:t>
                      </m:r>
                    </m:oMath>
                  </m:oMathPara>
                </a14:m>
                <a:endParaRPr lang="en-US" dirty="0" smtClean="0"/>
              </a:p>
              <a:p>
                <a:pPr marL="0" lvl="1" indent="0">
                  <a:spcBef>
                    <a:spcPts val="580"/>
                  </a:spcBef>
                  <a:buClr>
                    <a:schemeClr val="accent1"/>
                  </a:buClr>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𝑇</m:t>
                      </m:r>
                      <m:d>
                        <m:dPr>
                          <m:ctrlPr>
                            <a:rPr lang="en-US" i="1">
                              <a:latin typeface="Cambria Math" panose="02040503050406030204" pitchFamily="18" charset="0"/>
                            </a:rPr>
                          </m:ctrlPr>
                        </m:dPr>
                        <m:e>
                          <m:r>
                            <a:rPr lang="en-US" i="1">
                              <a:latin typeface="Cambria Math"/>
                            </a:rPr>
                            <m:t>𝑛</m:t>
                          </m:r>
                        </m:e>
                      </m:d>
                      <m:r>
                        <a:rPr lang="en-US" i="1">
                          <a:latin typeface="Cambria Math"/>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𝑑</m:t>
                                      </m:r>
                                    </m:sup>
                                  </m:sSup>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𝑑</m:t>
                                      </m:r>
                                    </m:sup>
                                  </m:sSup>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&lt;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sSub>
                                        <m:sSubPr>
                                          <m:ctrlPr>
                                            <a:rPr lang="en-US" i="1">
                                              <a:latin typeface="Cambria Math" panose="02040503050406030204" pitchFamily="18" charset="0"/>
                                            </a:rPr>
                                          </m:ctrlPr>
                                        </m:sSubPr>
                                        <m:e>
                                          <m:r>
                                            <m:rPr>
                                              <m:sty m:val="p"/>
                                            </m:rPr>
                                            <a:rPr lang="en-US">
                                              <a:latin typeface="Cambria Math"/>
                                            </a:rPr>
                                            <m:t>log</m:t>
                                          </m:r>
                                        </m:e>
                                        <m:sub>
                                          <m:r>
                                            <a:rPr lang="en-US" i="1">
                                              <a:latin typeface="Cambria Math"/>
                                            </a:rPr>
                                            <m:t>𝑏</m:t>
                                          </m:r>
                                        </m:sub>
                                      </m:sSub>
                                      <m:r>
                                        <a:rPr lang="en-US" i="1">
                                          <a:latin typeface="Cambria Math"/>
                                        </a:rPr>
                                        <m:t>𝑎</m:t>
                                      </m:r>
                                    </m:sup>
                                  </m:sSup>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&gt;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qArr>
                        </m:e>
                      </m:d>
                    </m:oMath>
                  </m:oMathPara>
                </a14:m>
                <a:endParaRPr lang="en-US" dirty="0"/>
              </a:p>
              <a:p>
                <a:endParaRPr lang="en-US" dirty="0" smtClean="0"/>
              </a:p>
              <a:p>
                <a14:m>
                  <m:oMath xmlns:m="http://schemas.openxmlformats.org/officeDocument/2006/math">
                    <m:r>
                      <a:rPr lang="en-US" i="1" dirty="0" smtClean="0">
                        <a:latin typeface="Cambria Math"/>
                      </a:rPr>
                      <m:t>𝑎</m:t>
                    </m:r>
                    <m:r>
                      <a:rPr lang="en-US" i="1" dirty="0" smtClean="0">
                        <a:latin typeface="Cambria Math"/>
                      </a:rPr>
                      <m:t>=2, </m:t>
                    </m:r>
                    <m:r>
                      <a:rPr lang="en-US" i="1" dirty="0" smtClean="0">
                        <a:latin typeface="Cambria Math"/>
                      </a:rPr>
                      <m:t>𝑏</m:t>
                    </m:r>
                    <m:r>
                      <a:rPr lang="en-US" i="1" dirty="0" smtClean="0">
                        <a:latin typeface="Cambria Math"/>
                      </a:rPr>
                      <m:t>=2, </m:t>
                    </m:r>
                    <m:r>
                      <a:rPr lang="en-US" i="1" dirty="0" smtClean="0">
                        <a:latin typeface="Cambria Math"/>
                      </a:rPr>
                      <m:t>𝑑</m:t>
                    </m:r>
                    <m:r>
                      <a:rPr lang="en-US" i="1" dirty="0" smtClean="0">
                        <a:latin typeface="Cambria Math"/>
                      </a:rPr>
                      <m:t>=1</m:t>
                    </m:r>
                  </m:oMath>
                </a14:m>
                <a:r>
                  <a:rPr lang="en-US" dirty="0" smtClean="0"/>
                  <a:t> </a:t>
                </a:r>
              </a:p>
              <a:p>
                <a14:m>
                  <m:oMath xmlns:m="http://schemas.openxmlformats.org/officeDocument/2006/math">
                    <m:r>
                      <a:rPr lang="en-US" i="1" dirty="0" smtClean="0">
                        <a:latin typeface="Cambria Math"/>
                      </a:rPr>
                      <m:t>𝑇</m:t>
                    </m:r>
                    <m:r>
                      <a:rPr lang="en-US" i="1" dirty="0" smtClean="0">
                        <a:latin typeface="Cambria Math"/>
                      </a:rPr>
                      <m:t>(</m:t>
                    </m:r>
                    <m:r>
                      <a:rPr lang="en-US" i="1" dirty="0" smtClean="0">
                        <a:latin typeface="Cambria Math"/>
                      </a:rPr>
                      <m:t>𝑛</m:t>
                    </m:r>
                    <m:r>
                      <a:rPr lang="en-US" i="1" dirty="0" smtClean="0">
                        <a:latin typeface="Cambria Math"/>
                      </a:rPr>
                      <m:t>)=</m:t>
                    </m:r>
                    <m:r>
                      <a:rPr lang="en-US" b="0" i="1" dirty="0" smtClean="0">
                        <a:latin typeface="Cambria Math"/>
                      </a:rPr>
                      <m:t>𝑂</m:t>
                    </m:r>
                    <m:r>
                      <a:rPr lang="en-US" b="0" i="1" dirty="0" smtClean="0">
                        <a:latin typeface="Cambria Math"/>
                      </a:rPr>
                      <m:t>(</m:t>
                    </m:r>
                    <m:r>
                      <a:rPr lang="en-US" b="0" i="1" dirty="0" smtClean="0">
                        <a:latin typeface="Cambria Math"/>
                      </a:rPr>
                      <m:t>𝑛</m:t>
                    </m:r>
                    <m:func>
                      <m:funcPr>
                        <m:ctrlPr>
                          <a:rPr lang="en-US" b="0" i="1" dirty="0" smtClean="0">
                            <a:latin typeface="Cambria Math" panose="02040503050406030204" pitchFamily="18" charset="0"/>
                          </a:rPr>
                        </m:ctrlPr>
                      </m:funcPr>
                      <m:fName>
                        <m:r>
                          <m:rPr>
                            <m:sty m:val="p"/>
                          </m:rPr>
                          <a:rPr lang="en-US" b="0" i="0" dirty="0" smtClean="0">
                            <a:latin typeface="Cambria Math"/>
                          </a:rPr>
                          <m:t>log</m:t>
                        </m:r>
                      </m:fName>
                      <m:e>
                        <m:r>
                          <a:rPr lang="en-US" b="0" i="1" dirty="0" smtClean="0">
                            <a:latin typeface="Cambria Math"/>
                          </a:rPr>
                          <m:t>𝑛</m:t>
                        </m:r>
                      </m:e>
                    </m:func>
                    <m:r>
                      <a:rPr lang="en-US" b="0" i="1" dirty="0" smtClean="0">
                        <a:latin typeface="Cambria Math"/>
                      </a:rPr>
                      <m:t>)</m:t>
                    </m:r>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114800" y="4605840"/>
                <a:ext cx="1636024" cy="49956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600" i="1" smtClean="0">
                          <a:latin typeface="Cambria Math"/>
                          <a:ea typeface="Cambria Math"/>
                        </a:rPr>
                        <m:t>⇒</m:t>
                      </m:r>
                      <m:sSup>
                        <m:sSupPr>
                          <m:ctrlPr>
                            <a:rPr lang="en-US" sz="2600" b="0" i="1" smtClean="0">
                              <a:latin typeface="Cambria Math" panose="02040503050406030204" pitchFamily="18" charset="0"/>
                              <a:ea typeface="Cambria Math"/>
                            </a:rPr>
                          </m:ctrlPr>
                        </m:sSupPr>
                        <m:e>
                          <m:r>
                            <a:rPr lang="en-US" sz="2600" b="0" i="1" smtClean="0">
                              <a:latin typeface="Cambria Math"/>
                              <a:ea typeface="Cambria Math"/>
                            </a:rPr>
                            <m:t>𝑏</m:t>
                          </m:r>
                        </m:e>
                        <m:sup>
                          <m:r>
                            <a:rPr lang="en-US" sz="2600" b="0" i="1" smtClean="0">
                              <a:latin typeface="Cambria Math"/>
                              <a:ea typeface="Cambria Math"/>
                            </a:rPr>
                            <m:t>𝑑</m:t>
                          </m:r>
                        </m:sup>
                      </m:sSup>
                      <m:r>
                        <a:rPr lang="en-US" sz="2600" b="0" i="1" smtClean="0">
                          <a:latin typeface="Cambria Math"/>
                          <a:ea typeface="Cambria Math"/>
                        </a:rPr>
                        <m:t>=</m:t>
                      </m:r>
                      <m:r>
                        <a:rPr lang="en-US" sz="2600" b="0" i="1" smtClean="0">
                          <a:latin typeface="Cambria Math"/>
                          <a:ea typeface="Cambria Math"/>
                        </a:rPr>
                        <m:t>𝑎</m:t>
                      </m:r>
                    </m:oMath>
                  </m:oMathPara>
                </a14:m>
                <a:endParaRPr lang="en-US" sz="2600" dirty="0"/>
              </a:p>
            </p:txBody>
          </p:sp>
        </mc:Choice>
        <mc:Fallback xmlns="">
          <p:sp>
            <p:nvSpPr>
              <p:cNvPr id="5" name="TextBox 4"/>
              <p:cNvSpPr txBox="1">
                <a:spLocks noRot="1" noChangeAspect="1" noMove="1" noResize="1" noEditPoints="1" noAdjustHandles="1" noChangeArrowheads="1" noChangeShapeType="1" noTextEdit="1"/>
              </p:cNvSpPr>
              <p:nvPr/>
            </p:nvSpPr>
            <p:spPr>
              <a:xfrm>
                <a:off x="4114800" y="4605840"/>
                <a:ext cx="1636024" cy="499560"/>
              </a:xfrm>
              <a:prstGeom prst="rect">
                <a:avLst/>
              </a:prstGeom>
              <a:blipFill>
                <a:blip r:embed="rId3"/>
                <a:stretch>
                  <a:fillRect/>
                </a:stretch>
              </a:blipFill>
            </p:spPr>
            <p:txBody>
              <a:bodyPr/>
              <a:lstStyle/>
              <a:p>
                <a:r>
                  <a:rPr lang="zh-CN" altLang="en-US">
                    <a:noFill/>
                  </a:rPr>
                  <a:t> </a:t>
                </a:r>
              </a:p>
            </p:txBody>
          </p:sp>
        </mc:Fallback>
      </mc:AlternateContent>
      <p:sp>
        <p:nvSpPr>
          <p:cNvPr id="6" name="TextBox 5"/>
          <p:cNvSpPr txBox="1"/>
          <p:nvPr/>
        </p:nvSpPr>
        <p:spPr>
          <a:xfrm>
            <a:off x="1371600" y="1600200"/>
            <a:ext cx="1566391" cy="461665"/>
          </a:xfrm>
          <a:prstGeom prst="rect">
            <a:avLst/>
          </a:prstGeom>
          <a:noFill/>
        </p:spPr>
        <p:txBody>
          <a:bodyPr wrap="none" rtlCol="0">
            <a:spAutoFit/>
          </a:bodyPr>
          <a:lstStyle/>
          <a:p>
            <a:r>
              <a:rPr lang="en-US" sz="2400" dirty="0" smtClean="0"/>
              <a:t>Recurrence:</a:t>
            </a:r>
            <a:endParaRPr lang="en-US" sz="2400" dirty="0"/>
          </a:p>
        </p:txBody>
      </p:sp>
      <p:sp>
        <p:nvSpPr>
          <p:cNvPr id="7" name="TextBox 6"/>
          <p:cNvSpPr txBox="1"/>
          <p:nvPr/>
        </p:nvSpPr>
        <p:spPr>
          <a:xfrm>
            <a:off x="1371600" y="3119735"/>
            <a:ext cx="941283" cy="461665"/>
          </a:xfrm>
          <a:prstGeom prst="rect">
            <a:avLst/>
          </a:prstGeom>
          <a:noFill/>
        </p:spPr>
        <p:txBody>
          <a:bodyPr wrap="none" rtlCol="0">
            <a:spAutoFit/>
          </a:bodyPr>
          <a:lstStyle/>
          <a:p>
            <a:r>
              <a:rPr lang="en-US" sz="2400" dirty="0" smtClean="0"/>
              <a:t>Claim:</a:t>
            </a:r>
            <a:endParaRPr lang="en-US" sz="2400" dirty="0"/>
          </a:p>
        </p:txBody>
      </p:sp>
    </p:spTree>
    <p:extLst>
      <p:ext uri="{BB962C8B-B14F-4D97-AF65-F5344CB8AC3E}">
        <p14:creationId xmlns:p14="http://schemas.microsoft.com/office/powerpoint/2010/main" val="319026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altLang="zh-CN" dirty="0"/>
                  <a:t>What are </a:t>
                </a:r>
                <a14:m>
                  <m:oMath xmlns:m="http://schemas.openxmlformats.org/officeDocument/2006/math">
                    <m:r>
                      <a:rPr lang="en-US" altLang="zh-CN" i="1" dirty="0" smtClean="0">
                        <a:latin typeface="Cambria Math" panose="02040503050406030204" pitchFamily="18" charset="0"/>
                      </a:rPr>
                      <m:t>𝑎</m:t>
                    </m:r>
                  </m:oMath>
                </a14:m>
                <a:r>
                  <a:rPr lang="en-US" altLang="zh-CN" dirty="0"/>
                  <a:t>, </a:t>
                </a:r>
                <a14:m>
                  <m:oMath xmlns:m="http://schemas.openxmlformats.org/officeDocument/2006/math">
                    <m:r>
                      <a:rPr lang="en-US" altLang="zh-CN" i="1" dirty="0" smtClean="0">
                        <a:latin typeface="Cambria Math" panose="02040503050406030204" pitchFamily="18" charset="0"/>
                      </a:rPr>
                      <m:t>𝑏</m:t>
                    </m:r>
                  </m:oMath>
                </a14:m>
                <a:r>
                  <a:rPr lang="en-US" altLang="zh-CN" dirty="0"/>
                  <a:t>, </a:t>
                </a:r>
                <a14:m>
                  <m:oMath xmlns:m="http://schemas.openxmlformats.org/officeDocument/2006/math">
                    <m:r>
                      <a:rPr lang="en-US" altLang="zh-CN" i="1" dirty="0" smtClean="0">
                        <a:latin typeface="Cambria Math" panose="02040503050406030204" pitchFamily="18" charset="0"/>
                      </a:rPr>
                      <m:t>𝑑</m:t>
                    </m:r>
                  </m:oMath>
                </a14:m>
                <a:r>
                  <a:rPr lang="en-US" altLang="zh-CN" dirty="0"/>
                  <a:t> for </a:t>
                </a:r>
                <a:r>
                  <a:rPr lang="en-US" altLang="zh-CN" dirty="0" smtClean="0"/>
                  <a:t>Binary Search</a:t>
                </a:r>
                <a:r>
                  <a:rPr lang="en-US" altLang="zh-CN" dirty="0"/>
                  <a: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2745" r="-1882" b="-18617"/>
                </a:stretch>
              </a:blipFill>
            </p:spPr>
            <p:txBody>
              <a:bodyPr/>
              <a:lstStyle/>
              <a:p>
                <a:r>
                  <a:rPr lang="zh-CN" altLang="en-US">
                    <a:noFill/>
                  </a:rPr>
                  <a:t> </a:t>
                </a:r>
              </a:p>
            </p:txBody>
          </p:sp>
        </mc:Fallback>
      </mc:AlternateContent>
      <p:sp>
        <p:nvSpPr>
          <p:cNvPr id="3" name="Slide Number Placeholder 2"/>
          <p:cNvSpPr>
            <a:spLocks noGrp="1"/>
          </p:cNvSpPr>
          <p:nvPr>
            <p:ph type="sldNum" sz="quarter" idx="12"/>
          </p:nvPr>
        </p:nvSpPr>
        <p:spPr/>
        <p:txBody>
          <a:bodyPr/>
          <a:lstStyle/>
          <a:p>
            <a:fld id="{6E2E4A66-FC3E-4C0B-B5A2-3AC9BF2C6C04}" type="slidenum">
              <a:rPr lang="en-US" smtClean="0"/>
              <a:pPr/>
              <a:t>23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a:bodyPr>
              <a:lstStyle/>
              <a:p>
                <a:pPr marL="0" lvl="1" indent="0">
                  <a:spcBef>
                    <a:spcPts val="580"/>
                  </a:spcBef>
                  <a:buClr>
                    <a:schemeClr val="accent1"/>
                  </a:buClr>
                  <a:buNone/>
                </a:pPr>
                <a14:m>
                  <m:oMathPara xmlns:m="http://schemas.openxmlformats.org/officeDocument/2006/math">
                    <m:oMathParaPr>
                      <m:jc m:val="centerGroup"/>
                    </m:oMathParaPr>
                    <m:oMath xmlns:m="http://schemas.openxmlformats.org/officeDocument/2006/math">
                      <m:r>
                        <a:rPr lang="en-US" i="1" smtClean="0">
                          <a:latin typeface="Cambria Math"/>
                        </a:rPr>
                        <m:t>𝑇</m:t>
                      </m:r>
                      <m:d>
                        <m:dPr>
                          <m:ctrlPr>
                            <a:rPr lang="en-US" i="1">
                              <a:latin typeface="Cambria Math" panose="02040503050406030204" pitchFamily="18" charset="0"/>
                            </a:rPr>
                          </m:ctrlPr>
                        </m:dPr>
                        <m:e>
                          <m:r>
                            <a:rPr lang="en-US" i="1">
                              <a:latin typeface="Cambria Math"/>
                            </a:rPr>
                            <m:t>𝑛</m:t>
                          </m:r>
                        </m:e>
                      </m:d>
                      <m:r>
                        <a:rPr lang="en-US" i="1">
                          <a:latin typeface="Cambria Math"/>
                          <a:ea typeface="Cambria Math"/>
                        </a:rPr>
                        <m:t>≤</m:t>
                      </m:r>
                      <m:r>
                        <a:rPr lang="en-US" i="1">
                          <a:latin typeface="Cambria Math"/>
                          <a:ea typeface="Cambria Math"/>
                        </a:rPr>
                        <m:t>𝑎𝑇</m:t>
                      </m:r>
                      <m:d>
                        <m:dPr>
                          <m:ctrlPr>
                            <a:rPr lang="en-US" i="1">
                              <a:latin typeface="Cambria Math" panose="02040503050406030204" pitchFamily="18" charset="0"/>
                              <a:ea typeface="Cambria Math"/>
                            </a:rPr>
                          </m:ctrlPr>
                        </m:dPr>
                        <m:e>
                          <m:f>
                            <m:fPr>
                              <m:ctrlPr>
                                <a:rPr lang="en-US" i="1">
                                  <a:latin typeface="Cambria Math" panose="02040503050406030204" pitchFamily="18" charset="0"/>
                                  <a:ea typeface="Cambria Math"/>
                                </a:rPr>
                              </m:ctrlPr>
                            </m:fPr>
                            <m:num>
                              <m:r>
                                <a:rPr lang="en-US" i="1">
                                  <a:latin typeface="Cambria Math"/>
                                  <a:ea typeface="Cambria Math"/>
                                </a:rPr>
                                <m:t>𝑛</m:t>
                              </m:r>
                            </m:num>
                            <m:den>
                              <m:r>
                                <a:rPr lang="en-US" i="1">
                                  <a:latin typeface="Cambria Math"/>
                                  <a:ea typeface="Cambria Math"/>
                                </a:rPr>
                                <m:t>𝑏</m:t>
                              </m:r>
                            </m:den>
                          </m:f>
                        </m:e>
                      </m:d>
                      <m:r>
                        <a:rPr lang="en-US" i="1">
                          <a:latin typeface="Cambria Math"/>
                          <a:ea typeface="Cambria Math"/>
                        </a:rPr>
                        <m:t>+</m:t>
                      </m:r>
                      <m:r>
                        <a:rPr lang="en-US" i="1">
                          <a:latin typeface="Cambria Math"/>
                          <a:ea typeface="Cambria Math"/>
                        </a:rPr>
                        <m:t>𝑂</m:t>
                      </m:r>
                      <m:r>
                        <a:rPr lang="en-US" i="1">
                          <a:latin typeface="Cambria Math"/>
                          <a:ea typeface="Cambria Math"/>
                        </a:rPr>
                        <m:t>(</m:t>
                      </m:r>
                      <m:sSup>
                        <m:sSupPr>
                          <m:ctrlPr>
                            <a:rPr lang="en-US" i="1">
                              <a:latin typeface="Cambria Math" panose="02040503050406030204" pitchFamily="18" charset="0"/>
                              <a:ea typeface="Cambria Math"/>
                            </a:rPr>
                          </m:ctrlPr>
                        </m:sSupPr>
                        <m:e>
                          <m:r>
                            <a:rPr lang="en-US" i="1">
                              <a:latin typeface="Cambria Math"/>
                              <a:ea typeface="Cambria Math"/>
                            </a:rPr>
                            <m:t>𝑛</m:t>
                          </m:r>
                        </m:e>
                        <m:sup>
                          <m:r>
                            <a:rPr lang="en-US" i="1">
                              <a:latin typeface="Cambria Math"/>
                              <a:ea typeface="Cambria Math"/>
                            </a:rPr>
                            <m:t>𝑑</m:t>
                          </m:r>
                        </m:sup>
                      </m:sSup>
                      <m:r>
                        <a:rPr lang="en-US" i="1">
                          <a:latin typeface="Cambria Math"/>
                          <a:ea typeface="Cambria Math"/>
                        </a:rPr>
                        <m:t>)</m:t>
                      </m:r>
                    </m:oMath>
                  </m:oMathPara>
                </a14:m>
                <a:endParaRPr lang="en-US" dirty="0" smtClean="0"/>
              </a:p>
              <a:p>
                <a:pPr marL="0" lvl="1" indent="0">
                  <a:spcBef>
                    <a:spcPts val="580"/>
                  </a:spcBef>
                  <a:buClr>
                    <a:schemeClr val="accent1"/>
                  </a:buClr>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𝑇</m:t>
                      </m:r>
                      <m:d>
                        <m:dPr>
                          <m:ctrlPr>
                            <a:rPr lang="en-US" i="1">
                              <a:latin typeface="Cambria Math" panose="02040503050406030204" pitchFamily="18" charset="0"/>
                            </a:rPr>
                          </m:ctrlPr>
                        </m:dPr>
                        <m:e>
                          <m:r>
                            <a:rPr lang="en-US" i="1">
                              <a:latin typeface="Cambria Math"/>
                            </a:rPr>
                            <m:t>𝑛</m:t>
                          </m:r>
                        </m:e>
                      </m:d>
                      <m:r>
                        <a:rPr lang="en-US" i="1">
                          <a:latin typeface="Cambria Math"/>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𝑑</m:t>
                                      </m:r>
                                    </m:sup>
                                  </m:sSup>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r>
                                        <a:rPr lang="en-US" i="1">
                                          <a:latin typeface="Cambria Math"/>
                                        </a:rPr>
                                        <m:t>𝑑</m:t>
                                      </m:r>
                                    </m:sup>
                                  </m:sSup>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&lt;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
                              <m:r>
                                <a:rPr lang="en-US" i="1">
                                  <a:latin typeface="Cambria Math"/>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𝑛</m:t>
                                      </m:r>
                                    </m:e>
                                    <m:sup>
                                      <m:sSub>
                                        <m:sSubPr>
                                          <m:ctrlPr>
                                            <a:rPr lang="en-US" i="1">
                                              <a:latin typeface="Cambria Math" panose="02040503050406030204" pitchFamily="18" charset="0"/>
                                            </a:rPr>
                                          </m:ctrlPr>
                                        </m:sSubPr>
                                        <m:e>
                                          <m:r>
                                            <m:rPr>
                                              <m:sty m:val="p"/>
                                            </m:rPr>
                                            <a:rPr lang="en-US">
                                              <a:latin typeface="Cambria Math"/>
                                            </a:rPr>
                                            <m:t>log</m:t>
                                          </m:r>
                                        </m:e>
                                        <m:sub>
                                          <m:r>
                                            <a:rPr lang="en-US" i="1">
                                              <a:latin typeface="Cambria Math"/>
                                            </a:rPr>
                                            <m:t>𝑏</m:t>
                                          </m:r>
                                        </m:sub>
                                      </m:sSub>
                                      <m:r>
                                        <a:rPr lang="en-US" i="1">
                                          <a:latin typeface="Cambria Math"/>
                                        </a:rPr>
                                        <m:t>𝑎</m:t>
                                      </m:r>
                                    </m:sup>
                                  </m:sSup>
                                </m:e>
                              </m:d>
                              <m:r>
                                <a:rPr lang="en-US" i="1">
                                  <a:latin typeface="Cambria Math"/>
                                </a:rPr>
                                <m:t>       </m:t>
                              </m:r>
                              <m:r>
                                <a:rPr lang="en-US" i="1">
                                  <a:latin typeface="Cambria Math"/>
                                </a:rPr>
                                <m:t>𝑖𝑓</m:t>
                              </m:r>
                              <m:r>
                                <a:rPr lang="en-US" i="1">
                                  <a:latin typeface="Cambria Math"/>
                                </a:rPr>
                                <m:t> </m:t>
                              </m:r>
                              <m:r>
                                <a:rPr lang="en-US" i="1">
                                  <a:latin typeface="Cambria Math"/>
                                </a:rPr>
                                <m:t>𝑎</m:t>
                              </m:r>
                              <m:r>
                                <a:rPr lang="en-US" i="1">
                                  <a:latin typeface="Cambria Math"/>
                                </a:rPr>
                                <m:t>&gt;</m:t>
                              </m:r>
                              <m:sSup>
                                <m:sSupPr>
                                  <m:ctrlPr>
                                    <a:rPr lang="en-US" i="1">
                                      <a:latin typeface="Cambria Math" panose="02040503050406030204" pitchFamily="18" charset="0"/>
                                    </a:rPr>
                                  </m:ctrlPr>
                                </m:sSupPr>
                                <m:e>
                                  <m:r>
                                    <a:rPr lang="en-US" i="1">
                                      <a:latin typeface="Cambria Math"/>
                                    </a:rPr>
                                    <m:t>𝑏</m:t>
                                  </m:r>
                                </m:e>
                                <m:sup>
                                  <m:r>
                                    <a:rPr lang="en-US" i="1">
                                      <a:latin typeface="Cambria Math"/>
                                    </a:rPr>
                                    <m:t>𝑑</m:t>
                                  </m:r>
                                </m:sup>
                              </m:sSup>
                            </m:e>
                          </m:eqArr>
                        </m:e>
                      </m:d>
                    </m:oMath>
                  </m:oMathPara>
                </a14:m>
                <a:endParaRPr lang="en-US" dirty="0"/>
              </a:p>
              <a:p>
                <a:pPr marL="0" indent="0">
                  <a:buNone/>
                </a:pPr>
                <a:endParaRPr lang="en-US" u="sng" dirty="0" smtClean="0"/>
              </a:p>
              <a:p>
                <a:pPr marL="0" indent="0">
                  <a:buNone/>
                </a:pPr>
                <a:r>
                  <a:rPr lang="en-US" b="1" dirty="0" smtClean="0"/>
                  <a:t>A.</a:t>
                </a:r>
                <a:r>
                  <a:rPr lang="en-US" dirty="0" smtClean="0"/>
                  <a:t> a =2, b = 2, d = 0	</a:t>
                </a:r>
                <a:r>
                  <a:rPr lang="en-US" b="1" dirty="0" smtClean="0"/>
                  <a:t>B.</a:t>
                </a:r>
                <a:r>
                  <a:rPr lang="en-US" dirty="0" smtClean="0"/>
                  <a:t> a =1, b = 2, d =0</a:t>
                </a:r>
              </a:p>
              <a:p>
                <a:pPr marL="0" indent="0">
                  <a:buNone/>
                </a:pPr>
                <a:r>
                  <a:rPr lang="en-US" altLang="zh-CN" b="1" dirty="0" smtClean="0"/>
                  <a:t>C.</a:t>
                </a:r>
                <a:r>
                  <a:rPr lang="en-US" altLang="zh-CN" dirty="0" smtClean="0"/>
                  <a:t> </a:t>
                </a:r>
                <a:r>
                  <a:rPr lang="en-US" altLang="zh-CN" dirty="0"/>
                  <a:t>a </a:t>
                </a:r>
                <a:r>
                  <a:rPr lang="en-US" altLang="zh-CN" dirty="0" smtClean="0"/>
                  <a:t>=2, </a:t>
                </a:r>
                <a:r>
                  <a:rPr lang="en-US" altLang="zh-CN" dirty="0"/>
                  <a:t>b = </a:t>
                </a:r>
                <a:r>
                  <a:rPr lang="en-US" altLang="zh-CN" dirty="0" smtClean="0"/>
                  <a:t>2, </a:t>
                </a:r>
                <a:r>
                  <a:rPr lang="en-US" altLang="zh-CN" dirty="0"/>
                  <a:t>d = </a:t>
                </a:r>
                <a:r>
                  <a:rPr lang="en-US" altLang="zh-CN" dirty="0" smtClean="0"/>
                  <a:t>1</a:t>
                </a:r>
                <a:r>
                  <a:rPr lang="en-US" altLang="zh-CN" dirty="0"/>
                  <a:t>	</a:t>
                </a:r>
                <a:r>
                  <a:rPr lang="en-US" altLang="zh-CN" b="1" dirty="0" smtClean="0"/>
                  <a:t>D.</a:t>
                </a:r>
                <a:r>
                  <a:rPr lang="en-US" altLang="zh-CN" dirty="0" smtClean="0"/>
                  <a:t> </a:t>
                </a:r>
                <a:r>
                  <a:rPr lang="en-US" altLang="zh-CN" dirty="0"/>
                  <a:t>a =1, b = 2, d </a:t>
                </a:r>
                <a:r>
                  <a:rPr lang="en-US" altLang="zh-CN" dirty="0" smtClean="0"/>
                  <a:t>=1</a:t>
                </a:r>
                <a:endParaRPr lang="en-US" altLang="zh-CN" dirty="0"/>
              </a:p>
              <a:p>
                <a:pPr marL="0" indent="0">
                  <a:buNone/>
                </a:pPr>
                <a:endParaRPr lang="en-US" dirty="0" smtClean="0"/>
              </a:p>
              <a:p>
                <a:pPr marL="0" indent="0">
                  <a:buNone/>
                </a:pPr>
                <a:endParaRPr lang="en-US" dirty="0" smtClean="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4"/>
                <a:stretch>
                  <a:fillRect l="-1412"/>
                </a:stretch>
              </a:blipFill>
            </p:spPr>
            <p:txBody>
              <a:bodyPr/>
              <a:lstStyle/>
              <a:p>
                <a:r>
                  <a:rPr lang="zh-CN" altLang="en-US">
                    <a:noFill/>
                  </a:rPr>
                  <a:t> </a:t>
                </a:r>
              </a:p>
            </p:txBody>
          </p:sp>
        </mc:Fallback>
      </mc:AlternateContent>
      <p:sp>
        <p:nvSpPr>
          <p:cNvPr id="6" name="TextBox 5"/>
          <p:cNvSpPr txBox="1"/>
          <p:nvPr/>
        </p:nvSpPr>
        <p:spPr>
          <a:xfrm>
            <a:off x="1371600" y="1600200"/>
            <a:ext cx="1566391" cy="461665"/>
          </a:xfrm>
          <a:prstGeom prst="rect">
            <a:avLst/>
          </a:prstGeom>
          <a:noFill/>
        </p:spPr>
        <p:txBody>
          <a:bodyPr wrap="none" rtlCol="0">
            <a:spAutoFit/>
          </a:bodyPr>
          <a:lstStyle/>
          <a:p>
            <a:r>
              <a:rPr lang="en-US" sz="2400" dirty="0" smtClean="0"/>
              <a:t>Recurrence:</a:t>
            </a:r>
            <a:endParaRPr lang="en-US" sz="2400" dirty="0"/>
          </a:p>
        </p:txBody>
      </p:sp>
      <p:sp>
        <p:nvSpPr>
          <p:cNvPr id="7" name="TextBox 6"/>
          <p:cNvSpPr txBox="1"/>
          <p:nvPr/>
        </p:nvSpPr>
        <p:spPr>
          <a:xfrm>
            <a:off x="1371600" y="3119735"/>
            <a:ext cx="941283" cy="461665"/>
          </a:xfrm>
          <a:prstGeom prst="rect">
            <a:avLst/>
          </a:prstGeom>
          <a:noFill/>
        </p:spPr>
        <p:txBody>
          <a:bodyPr wrap="none" rtlCol="0">
            <a:spAutoFit/>
          </a:bodyPr>
          <a:lstStyle/>
          <a:p>
            <a:r>
              <a:rPr lang="en-US" sz="2400" dirty="0" smtClean="0"/>
              <a:t>Claim:</a:t>
            </a:r>
            <a:endParaRPr lang="en-US" sz="2400" dirty="0"/>
          </a:p>
        </p:txBody>
      </p:sp>
      <p:pic>
        <p:nvPicPr>
          <p:cNvPr id="8" name="Content Placeholder 6" descr="icons8-help-48.png"/>
          <p:cNvPicPr>
            <a:picLocks noChangeAspect="1"/>
          </p:cNvPicPr>
          <p:nvPr/>
        </p:nvPicPr>
        <p:blipFill rotWithShape="1">
          <a:blip r:embed="rId5">
            <a:extLst>
              <a:ext uri="{28A0092B-C50C-407E-A947-70E740481C1C}">
                <a14:useLocalDpi xmlns:a14="http://schemas.microsoft.com/office/drawing/2010/main" val="0"/>
              </a:ext>
            </a:extLst>
          </a:blip>
          <a:srcRect l="4048" t="1" r="-876" b="-1130"/>
          <a:stretch/>
        </p:blipFill>
        <p:spPr>
          <a:xfrm>
            <a:off x="168835" y="152400"/>
            <a:ext cx="821765" cy="776941"/>
          </a:xfrm>
          <a:prstGeom prst="rect">
            <a:avLst/>
          </a:prstGeom>
        </p:spPr>
      </p:pic>
      <p:pic>
        <p:nvPicPr>
          <p:cNvPr id="2050" name="Picture 2" descr="Preview of your QR Cod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1300" y="4343399"/>
            <a:ext cx="2095500"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2454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Merge Sort</a:t>
            </a:r>
            <a:br>
              <a:rPr lang="en-US" dirty="0" smtClean="0"/>
            </a:br>
            <a:r>
              <a:rPr lang="en-US" sz="2700" dirty="0" smtClean="0"/>
              <a:t>Characteristics</a:t>
            </a:r>
            <a:endParaRPr lang="en-US" sz="2700"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24</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smtClean="0"/>
                  <a:t>Not in-place</a:t>
                </a:r>
              </a:p>
              <a:p>
                <a:pPr lvl="1"/>
                <a:r>
                  <a:rPr lang="en-US" dirty="0" smtClean="0"/>
                  <a:t>For efficient merging two sorted arrays, we need an auxiliary </a:t>
                </a:r>
                <a14:m>
                  <m:oMath xmlns:m="http://schemas.openxmlformats.org/officeDocument/2006/math">
                    <m:r>
                      <a:rPr lang="en-US" i="1" dirty="0" smtClean="0">
                        <a:latin typeface="Cambria Math"/>
                      </a:rPr>
                      <m:t>𝑂</m:t>
                    </m:r>
                    <m:r>
                      <a:rPr lang="en-US" i="1" dirty="0" smtClean="0">
                        <a:latin typeface="Cambria Math"/>
                      </a:rPr>
                      <m:t>(</m:t>
                    </m:r>
                    <m:r>
                      <a:rPr lang="en-US" i="1" dirty="0" smtClean="0">
                        <a:latin typeface="Cambria Math"/>
                      </a:rPr>
                      <m:t>𝑁</m:t>
                    </m:r>
                    <m:r>
                      <a:rPr lang="en-US" i="1" dirty="0" smtClean="0">
                        <a:latin typeface="Cambria Math"/>
                      </a:rPr>
                      <m:t>)</m:t>
                    </m:r>
                  </m:oMath>
                </a14:m>
                <a:r>
                  <a:rPr lang="en-US" dirty="0" smtClean="0"/>
                  <a:t> space.</a:t>
                </a:r>
              </a:p>
              <a:p>
                <a:pPr lvl="1"/>
                <a:r>
                  <a:rPr lang="en-US" dirty="0" smtClean="0"/>
                  <a:t>Recursion needs up to </a:t>
                </a:r>
                <a14:m>
                  <m:oMath xmlns:m="http://schemas.openxmlformats.org/officeDocument/2006/math">
                    <m:r>
                      <a:rPr lang="en-US" i="1" dirty="0" smtClean="0">
                        <a:latin typeface="Cambria Math"/>
                      </a:rPr>
                      <m:t>𝑂</m:t>
                    </m:r>
                    <m:r>
                      <a:rPr lang="en-US" i="1" dirty="0" smtClean="0">
                        <a:latin typeface="Cambria Math"/>
                      </a:rPr>
                      <m:t>(</m:t>
                    </m:r>
                    <m:r>
                      <m:rPr>
                        <m:sty m:val="p"/>
                      </m:rPr>
                      <a:rPr lang="en-US" i="1" dirty="0" smtClean="0">
                        <a:latin typeface="Cambria Math"/>
                      </a:rPr>
                      <m:t>log</m:t>
                    </m:r>
                    <m:r>
                      <a:rPr lang="en-US" i="1" dirty="0" smtClean="0">
                        <a:latin typeface="Cambria Math"/>
                      </a:rPr>
                      <m:t>⁡</m:t>
                    </m:r>
                    <m:r>
                      <a:rPr lang="en-US" i="1" dirty="0" smtClean="0">
                        <a:latin typeface="Cambria Math"/>
                      </a:rPr>
                      <m:t>𝑁</m:t>
                    </m:r>
                    <m:r>
                      <a:rPr lang="en-US" i="1" dirty="0" smtClean="0">
                        <a:latin typeface="Cambria Math"/>
                      </a:rPr>
                      <m:t>)</m:t>
                    </m:r>
                  </m:oMath>
                </a14:m>
                <a:r>
                  <a:rPr lang="en-US" dirty="0" smtClean="0"/>
                  <a:t> stack space.</a:t>
                </a:r>
              </a:p>
              <a:p>
                <a:pPr lvl="1"/>
                <a:endParaRPr lang="en-US" dirty="0"/>
              </a:p>
              <a:p>
                <a:r>
                  <a:rPr lang="en-US" dirty="0" smtClean="0"/>
                  <a:t>Stable if </a:t>
                </a:r>
                <a:r>
                  <a:rPr lang="en-US" b="1" dirty="0" smtClean="0">
                    <a:latin typeface="Courier New" pitchFamily="49" charset="0"/>
                    <a:cs typeface="Courier New" pitchFamily="49" charset="0"/>
                  </a:rPr>
                  <a:t>merge()</a:t>
                </a:r>
                <a:r>
                  <a:rPr lang="en-US" dirty="0" smtClean="0"/>
                  <a:t> </a:t>
                </a:r>
                <a:r>
                  <a:rPr lang="en-US" b="1" dirty="0" smtClean="0">
                    <a:solidFill>
                      <a:srgbClr val="C00000"/>
                    </a:solidFill>
                  </a:rPr>
                  <a:t>maintains</a:t>
                </a:r>
                <a:r>
                  <a:rPr lang="en-US" dirty="0" smtClean="0">
                    <a:solidFill>
                      <a:srgbClr val="C00000"/>
                    </a:solidFill>
                  </a:rPr>
                  <a:t> </a:t>
                </a:r>
                <a:r>
                  <a:rPr lang="en-US" dirty="0" smtClean="0"/>
                  <a:t>the relative order of equal keys.</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1067"/>
                </a:stretch>
              </a:blipFill>
            </p:spPr>
            <p:txBody>
              <a:bodyPr/>
              <a:lstStyle/>
              <a:p>
                <a:r>
                  <a:rPr lang="en-US">
                    <a:noFill/>
                  </a:rPr>
                  <a:t> </a:t>
                </a:r>
              </a:p>
            </p:txBody>
          </p:sp>
        </mc:Fallback>
      </mc:AlternateContent>
    </p:spTree>
    <p:extLst>
      <p:ext uri="{BB962C8B-B14F-4D97-AF65-F5344CB8AC3E}">
        <p14:creationId xmlns:p14="http://schemas.microsoft.com/office/powerpoint/2010/main" val="957432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Divide-and-Conquer Approach</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25</a:t>
            </a:fld>
            <a:endParaRPr lang="en-US" dirty="0"/>
          </a:p>
        </p:txBody>
      </p:sp>
      <p:sp>
        <p:nvSpPr>
          <p:cNvPr id="4" name="Content Placeholder 3"/>
          <p:cNvSpPr>
            <a:spLocks noGrp="1"/>
          </p:cNvSpPr>
          <p:nvPr>
            <p:ph sz="quarter" idx="1"/>
          </p:nvPr>
        </p:nvSpPr>
        <p:spPr/>
        <p:txBody>
          <a:bodyPr>
            <a:normAutofit lnSpcReduction="10000"/>
          </a:bodyPr>
          <a:lstStyle/>
          <a:p>
            <a:r>
              <a:rPr lang="en-US" dirty="0"/>
              <a:t>Merge sort uses the </a:t>
            </a:r>
            <a:r>
              <a:rPr lang="en-US" b="1" dirty="0">
                <a:solidFill>
                  <a:srgbClr val="0000FF"/>
                </a:solidFill>
              </a:rPr>
              <a:t>divide-and-conquer</a:t>
            </a:r>
            <a:r>
              <a:rPr lang="en-US" dirty="0"/>
              <a:t> approach.</a:t>
            </a:r>
          </a:p>
          <a:p>
            <a:endParaRPr lang="en-US" dirty="0" smtClean="0"/>
          </a:p>
          <a:p>
            <a:r>
              <a:rPr lang="en-US" dirty="0" smtClean="0"/>
              <a:t>Recursively </a:t>
            </a:r>
            <a:r>
              <a:rPr lang="en-US" b="1" dirty="0">
                <a:solidFill>
                  <a:srgbClr val="C00000"/>
                </a:solidFill>
              </a:rPr>
              <a:t>breaking</a:t>
            </a:r>
            <a:r>
              <a:rPr lang="en-US" dirty="0">
                <a:solidFill>
                  <a:srgbClr val="C00000"/>
                </a:solidFill>
              </a:rPr>
              <a:t> </a:t>
            </a:r>
            <a:r>
              <a:rPr lang="en-US" dirty="0"/>
              <a:t>down a problem into two or more sub-problems of the same (or related) type, until these become simple enough to be solved directly. </a:t>
            </a:r>
          </a:p>
          <a:p>
            <a:pPr lvl="1"/>
            <a:r>
              <a:rPr lang="en-US" dirty="0"/>
              <a:t>For merge sort, split an array into two and sort them respectively</a:t>
            </a:r>
            <a:r>
              <a:rPr lang="en-US" dirty="0" smtClean="0"/>
              <a:t>.</a:t>
            </a:r>
          </a:p>
          <a:p>
            <a:pPr lvl="1"/>
            <a:endParaRPr lang="en-US" dirty="0"/>
          </a:p>
          <a:p>
            <a:r>
              <a:rPr lang="en-US" dirty="0"/>
              <a:t>The solutions to the sub-problems are then </a:t>
            </a:r>
            <a:r>
              <a:rPr lang="en-US" b="1" dirty="0">
                <a:solidFill>
                  <a:srgbClr val="C00000"/>
                </a:solidFill>
              </a:rPr>
              <a:t>combined</a:t>
            </a:r>
            <a:r>
              <a:rPr lang="en-US" dirty="0">
                <a:solidFill>
                  <a:srgbClr val="C00000"/>
                </a:solidFill>
              </a:rPr>
              <a:t> </a:t>
            </a:r>
            <a:r>
              <a:rPr lang="en-US" dirty="0"/>
              <a:t>to give a solution to the original problem.</a:t>
            </a:r>
          </a:p>
          <a:p>
            <a:pPr lvl="1"/>
            <a:r>
              <a:rPr lang="en-US" dirty="0"/>
              <a:t>For merge sort, merge two sorted arrays.</a:t>
            </a:r>
          </a:p>
          <a:p>
            <a:endParaRPr lang="en-US" dirty="0"/>
          </a:p>
        </p:txBody>
      </p:sp>
    </p:spTree>
    <p:extLst>
      <p:ext uri="{BB962C8B-B14F-4D97-AF65-F5344CB8AC3E}">
        <p14:creationId xmlns:p14="http://schemas.microsoft.com/office/powerpoint/2010/main" val="3695105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26</a:t>
            </a:fld>
            <a:endParaRPr lang="en-US"/>
          </a:p>
        </p:txBody>
      </p:sp>
      <p:sp>
        <p:nvSpPr>
          <p:cNvPr id="4" name="Content Placeholder 3"/>
          <p:cNvSpPr>
            <a:spLocks noGrp="1"/>
          </p:cNvSpPr>
          <p:nvPr>
            <p:ph sz="quarter" idx="1"/>
          </p:nvPr>
        </p:nvSpPr>
        <p:spPr/>
        <p:txBody>
          <a:bodyPr>
            <a:normAutofit/>
          </a:bodyPr>
          <a:lstStyle/>
          <a:p>
            <a:r>
              <a:rPr lang="en-US" dirty="0" smtClean="0">
                <a:solidFill>
                  <a:schemeClr val="bg1">
                    <a:lumMod val="75000"/>
                  </a:schemeClr>
                </a:solidFill>
              </a:rPr>
              <a:t>Sorting Basics</a:t>
            </a:r>
          </a:p>
          <a:p>
            <a:r>
              <a:rPr lang="en-US" dirty="0">
                <a:solidFill>
                  <a:schemeClr val="bg1">
                    <a:lumMod val="75000"/>
                  </a:schemeClr>
                </a:solidFill>
              </a:rPr>
              <a:t>Merge </a:t>
            </a:r>
            <a:r>
              <a:rPr lang="en-US" dirty="0" smtClean="0">
                <a:solidFill>
                  <a:schemeClr val="bg1">
                    <a:lumMod val="75000"/>
                  </a:schemeClr>
                </a:solidFill>
              </a:rPr>
              <a:t>Sort</a:t>
            </a:r>
          </a:p>
          <a:p>
            <a:r>
              <a:rPr lang="en-US" dirty="0" smtClean="0"/>
              <a:t>Quick Sort</a:t>
            </a:r>
          </a:p>
          <a:p>
            <a:r>
              <a:rPr lang="en-US" altLang="zh-CN" dirty="0">
                <a:solidFill>
                  <a:schemeClr val="bg1">
                    <a:lumMod val="75000"/>
                  </a:schemeClr>
                </a:solidFill>
              </a:rPr>
              <a:t>Comparison Sort Summary</a:t>
            </a:r>
          </a:p>
          <a:p>
            <a:endParaRPr lang="en-US" dirty="0"/>
          </a:p>
        </p:txBody>
      </p:sp>
    </p:spTree>
    <p:extLst>
      <p:ext uri="{BB962C8B-B14F-4D97-AF65-F5344CB8AC3E}">
        <p14:creationId xmlns:p14="http://schemas.microsoft.com/office/powerpoint/2010/main" val="34851956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Quick Sort</a:t>
            </a:r>
            <a:br>
              <a:rPr lang="en-US" dirty="0" smtClean="0"/>
            </a:br>
            <a:r>
              <a:rPr lang="en-US" sz="2700" dirty="0" smtClean="0"/>
              <a:t>Algorithm</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27</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914400" y="1447800"/>
                <a:ext cx="7772400" cy="5029200"/>
              </a:xfrm>
            </p:spPr>
            <p:txBody>
              <a:bodyPr>
                <a:normAutofit fontScale="92500" lnSpcReduction="10000"/>
              </a:bodyPr>
              <a:lstStyle/>
              <a:p>
                <a:r>
                  <a:rPr lang="en-US" dirty="0" smtClean="0"/>
                  <a:t>Choose </a:t>
                </a:r>
                <a:r>
                  <a:rPr lang="en-US" dirty="0"/>
                  <a:t>an </a:t>
                </a:r>
                <a:r>
                  <a:rPr lang="en-US" dirty="0" smtClean="0"/>
                  <a:t>array element as </a:t>
                </a:r>
                <a:r>
                  <a:rPr lang="en-US" b="1" dirty="0" smtClean="0">
                    <a:solidFill>
                      <a:srgbClr val="C00000"/>
                    </a:solidFill>
                  </a:rPr>
                  <a:t>pivot</a:t>
                </a:r>
                <a:r>
                  <a:rPr lang="en-US" dirty="0" smtClean="0"/>
                  <a:t>.</a:t>
                </a:r>
                <a:endParaRPr lang="en-US" dirty="0"/>
              </a:p>
              <a:p>
                <a:r>
                  <a:rPr lang="en-US" dirty="0" smtClean="0"/>
                  <a:t>Put </a:t>
                </a:r>
                <a:r>
                  <a:rPr lang="en-US" dirty="0"/>
                  <a:t>all </a:t>
                </a:r>
                <a:r>
                  <a:rPr lang="en-US" dirty="0" smtClean="0"/>
                  <a:t>elements </a:t>
                </a:r>
                <a14:m>
                  <m:oMath xmlns:m="http://schemas.openxmlformats.org/officeDocument/2006/math">
                    <m:r>
                      <a:rPr lang="en-US" i="1" dirty="0" smtClean="0">
                        <a:latin typeface="Cambria Math"/>
                      </a:rPr>
                      <m:t>&lt;</m:t>
                    </m:r>
                  </m:oMath>
                </a14:m>
                <a:r>
                  <a:rPr lang="en-US" dirty="0" smtClean="0"/>
                  <a:t> </a:t>
                </a:r>
                <a:r>
                  <a:rPr lang="en-US" dirty="0"/>
                  <a:t>pivot to the left of </a:t>
                </a:r>
                <a:r>
                  <a:rPr lang="en-US" dirty="0" smtClean="0"/>
                  <a:t>pivot.</a:t>
                </a:r>
                <a:endParaRPr lang="en-US" dirty="0"/>
              </a:p>
              <a:p>
                <a:r>
                  <a:rPr lang="en-US" dirty="0" smtClean="0"/>
                  <a:t>Put </a:t>
                </a:r>
                <a:r>
                  <a:rPr lang="en-US" dirty="0"/>
                  <a:t>all elements </a:t>
                </a:r>
                <a14:m>
                  <m:oMath xmlns:m="http://schemas.openxmlformats.org/officeDocument/2006/math">
                    <m:r>
                      <a:rPr lang="en-US" i="1" smtClean="0">
                        <a:latin typeface="Cambria Math"/>
                        <a:ea typeface="Cambria Math"/>
                      </a:rPr>
                      <m:t>≥</m:t>
                    </m:r>
                  </m:oMath>
                </a14:m>
                <a:r>
                  <a:rPr lang="en-US" dirty="0" smtClean="0"/>
                  <a:t> </a:t>
                </a:r>
                <a:r>
                  <a:rPr lang="en-US" dirty="0"/>
                  <a:t>pivot to the right of </a:t>
                </a:r>
                <a:r>
                  <a:rPr lang="en-US" dirty="0" smtClean="0"/>
                  <a:t>pivot.</a:t>
                </a:r>
                <a:endParaRPr lang="en-US" dirty="0"/>
              </a:p>
              <a:p>
                <a:r>
                  <a:rPr lang="en-US" dirty="0" smtClean="0"/>
                  <a:t>Move </a:t>
                </a:r>
                <a:r>
                  <a:rPr lang="en-US" dirty="0"/>
                  <a:t>pivot to its correct place </a:t>
                </a:r>
                <a:r>
                  <a:rPr lang="en-US" dirty="0" smtClean="0"/>
                  <a:t>in </a:t>
                </a:r>
                <a:r>
                  <a:rPr lang="en-US" dirty="0"/>
                  <a:t>the </a:t>
                </a:r>
                <a:r>
                  <a:rPr lang="en-US" dirty="0" smtClean="0"/>
                  <a:t>array.</a:t>
                </a:r>
                <a:endParaRPr lang="en-US" dirty="0"/>
              </a:p>
              <a:p>
                <a:r>
                  <a:rPr lang="en-US" dirty="0" smtClean="0"/>
                  <a:t>Sort </a:t>
                </a:r>
                <a:r>
                  <a:rPr lang="en-US" dirty="0"/>
                  <a:t>left and right </a:t>
                </a:r>
                <a:r>
                  <a:rPr lang="en-US" dirty="0" err="1"/>
                  <a:t>subarrays</a:t>
                </a:r>
                <a:r>
                  <a:rPr lang="en-US" dirty="0"/>
                  <a:t> recursively (not including pivot</a:t>
                </a:r>
                <a:r>
                  <a:rPr lang="en-US" dirty="0" smtClean="0"/>
                  <a:t>).</a:t>
                </a:r>
              </a:p>
              <a:p>
                <a:endParaRPr lang="en-US" dirty="0" smtClean="0"/>
              </a:p>
              <a:p>
                <a:pPr marL="0" indent="0">
                  <a:buNone/>
                </a:pPr>
                <a:r>
                  <a:rPr lang="en-US" sz="2400" b="1" dirty="0" smtClean="0">
                    <a:latin typeface="Courier New" pitchFamily="49" charset="0"/>
                    <a:cs typeface="Courier New" pitchFamily="49" charset="0"/>
                  </a:rPr>
                  <a:t>void </a:t>
                </a:r>
                <a:r>
                  <a:rPr lang="en-US" sz="2400" b="1" dirty="0">
                    <a:latin typeface="Courier New" pitchFamily="49" charset="0"/>
                    <a:cs typeface="Courier New" pitchFamily="49" charset="0"/>
                  </a:rPr>
                  <a:t>quicksort(</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*a, </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left, </a:t>
                </a:r>
                <a:r>
                  <a:rPr lang="en-US" sz="2400" b="1" dirty="0" smtClean="0">
                    <a:latin typeface="Courier New" pitchFamily="49" charset="0"/>
                    <a:cs typeface="Courier New" pitchFamily="49" charset="0"/>
                  </a:rPr>
                  <a:t/>
                </a:r>
                <a:br>
                  <a:rPr lang="en-US" sz="2400" b="1" dirty="0" smtClean="0">
                    <a:latin typeface="Courier New" pitchFamily="49" charset="0"/>
                    <a:cs typeface="Courier New" pitchFamily="49" charset="0"/>
                  </a:rPr>
                </a:b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int</a:t>
                </a:r>
                <a:r>
                  <a:rPr lang="en-US" sz="2400" b="1" dirty="0" smtClean="0">
                    <a:latin typeface="Courier New" pitchFamily="49" charset="0"/>
                    <a:cs typeface="Courier New" pitchFamily="49" charset="0"/>
                  </a:rPr>
                  <a:t> </a:t>
                </a:r>
                <a:r>
                  <a:rPr lang="en-US" sz="2400" b="1" dirty="0">
                    <a:latin typeface="Courier New" pitchFamily="49" charset="0"/>
                    <a:cs typeface="Courier New" pitchFamily="49" charset="0"/>
                  </a:rPr>
                  <a:t>right) {</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int</a:t>
                </a:r>
                <a:r>
                  <a:rPr lang="en-US" sz="2400" b="1" dirty="0" smtClean="0">
                    <a:latin typeface="Courier New" pitchFamily="49" charset="0"/>
                    <a:cs typeface="Courier New" pitchFamily="49" charset="0"/>
                  </a:rPr>
                  <a:t> </a:t>
                </a:r>
                <a:r>
                  <a:rPr lang="en-US" sz="2400" b="1" dirty="0" err="1">
                    <a:latin typeface="Courier New" pitchFamily="49" charset="0"/>
                    <a:cs typeface="Courier New" pitchFamily="49" charset="0"/>
                  </a:rPr>
                  <a:t>pivotat</a:t>
                </a:r>
                <a:r>
                  <a:rPr lang="en-US" sz="2400" b="1" dirty="0">
                    <a:latin typeface="Courier New" pitchFamily="49" charset="0"/>
                    <a:cs typeface="Courier New" pitchFamily="49" charset="0"/>
                  </a:rPr>
                  <a:t>; // index of the pivot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smtClean="0">
                    <a:latin typeface="Courier New" pitchFamily="49" charset="0"/>
                    <a:cs typeface="Courier New" pitchFamily="49" charset="0"/>
                  </a:rPr>
                  <a:t>  if(left </a:t>
                </a:r>
                <a:r>
                  <a:rPr lang="en-US" sz="2400" b="1" dirty="0">
                    <a:latin typeface="Courier New" pitchFamily="49" charset="0"/>
                    <a:cs typeface="Courier New" pitchFamily="49" charset="0"/>
                  </a:rPr>
                  <a:t>&gt;= right) return;</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pivotat</a:t>
                </a:r>
                <a:r>
                  <a:rPr lang="en-US" sz="2400" b="1" dirty="0" smtClean="0">
                    <a:latin typeface="Courier New" pitchFamily="49" charset="0"/>
                    <a:cs typeface="Courier New" pitchFamily="49" charset="0"/>
                  </a:rPr>
                  <a:t> </a:t>
                </a:r>
                <a:r>
                  <a:rPr lang="en-US" sz="2400" b="1" dirty="0">
                    <a:latin typeface="Courier New" pitchFamily="49" charset="0"/>
                    <a:cs typeface="Courier New" pitchFamily="49" charset="0"/>
                  </a:rPr>
                  <a:t>= </a:t>
                </a:r>
                <a:r>
                  <a:rPr lang="en-US" sz="2400" b="1" dirty="0">
                    <a:solidFill>
                      <a:srgbClr val="0000FF"/>
                    </a:solidFill>
                    <a:latin typeface="Courier New" pitchFamily="49" charset="0"/>
                    <a:cs typeface="Courier New" pitchFamily="49" charset="0"/>
                  </a:rPr>
                  <a:t>partition</a:t>
                </a:r>
                <a:r>
                  <a:rPr lang="en-US" sz="2400" b="1" dirty="0">
                    <a:latin typeface="Courier New" pitchFamily="49" charset="0"/>
                    <a:cs typeface="Courier New" pitchFamily="49" charset="0"/>
                  </a:rPr>
                  <a:t>(a, left, right);</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smtClean="0">
                    <a:latin typeface="Courier New" pitchFamily="49" charset="0"/>
                    <a:cs typeface="Courier New" pitchFamily="49" charset="0"/>
                  </a:rPr>
                  <a:t>  quicksort(a</a:t>
                </a:r>
                <a:r>
                  <a:rPr lang="en-US" sz="2400" b="1" dirty="0">
                    <a:latin typeface="Courier New" pitchFamily="49" charset="0"/>
                    <a:cs typeface="Courier New" pitchFamily="49" charset="0"/>
                  </a:rPr>
                  <a:t>, left, pivotat-1);</a:t>
                </a:r>
                <a:br>
                  <a:rPr lang="en-US" sz="2400" b="1" dirty="0">
                    <a:latin typeface="Courier New" pitchFamily="49" charset="0"/>
                    <a:cs typeface="Courier New" pitchFamily="49" charset="0"/>
                  </a:rPr>
                </a:br>
                <a:r>
                  <a:rPr lang="en-US" sz="2400" b="1" dirty="0">
                    <a:latin typeface="Courier New" pitchFamily="49" charset="0"/>
                    <a:cs typeface="Courier New" pitchFamily="49" charset="0"/>
                  </a:rPr>
                  <a:t>  </a:t>
                </a:r>
                <a:r>
                  <a:rPr lang="en-US" sz="2400" b="1" dirty="0" smtClean="0">
                    <a:latin typeface="Courier New" pitchFamily="49" charset="0"/>
                    <a:cs typeface="Courier New" pitchFamily="49" charset="0"/>
                  </a:rPr>
                  <a:t>  quicksort(a</a:t>
                </a:r>
                <a:r>
                  <a:rPr lang="en-US" sz="2400" b="1" dirty="0">
                    <a:latin typeface="Courier New" pitchFamily="49" charset="0"/>
                    <a:cs typeface="Courier New" pitchFamily="49" charset="0"/>
                  </a:rPr>
                  <a:t>, pivotat+1, right);</a:t>
                </a:r>
                <a:br>
                  <a:rPr lang="en-US" sz="2400" b="1" dirty="0">
                    <a:latin typeface="Courier New" pitchFamily="49" charset="0"/>
                    <a:cs typeface="Courier New" pitchFamily="49" charset="0"/>
                  </a:rPr>
                </a:br>
                <a:r>
                  <a:rPr lang="en-US" sz="2400" b="1" dirty="0" smtClean="0">
                    <a:latin typeface="Courier New" pitchFamily="49" charset="0"/>
                    <a:cs typeface="Courier New" pitchFamily="49" charset="0"/>
                  </a:rPr>
                  <a:t>}</a:t>
                </a:r>
                <a:endParaRPr lang="en-US" sz="2400" b="1" dirty="0">
                  <a:latin typeface="Courier New" pitchFamily="49" charset="0"/>
                  <a:cs typeface="Courier New" pitchFamily="49" charset="0"/>
                </a:endParaRP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914400" y="1447800"/>
                <a:ext cx="7772400" cy="5029200"/>
              </a:xfrm>
              <a:blipFill>
                <a:blip r:embed="rId3"/>
                <a:stretch>
                  <a:fillRect l="-1020" t="-1576" b="-848"/>
                </a:stretch>
              </a:blipFill>
            </p:spPr>
            <p:txBody>
              <a:bodyPr/>
              <a:lstStyle/>
              <a:p>
                <a:r>
                  <a:rPr lang="zh-CN" altLang="en-US">
                    <a:noFill/>
                  </a:rPr>
                  <a:t> </a:t>
                </a:r>
              </a:p>
            </p:txBody>
          </p:sp>
        </mc:Fallback>
      </mc:AlternateContent>
      <p:grpSp>
        <p:nvGrpSpPr>
          <p:cNvPr id="7" name="Group 6"/>
          <p:cNvGrpSpPr/>
          <p:nvPr/>
        </p:nvGrpSpPr>
        <p:grpSpPr>
          <a:xfrm>
            <a:off x="6324600" y="1600200"/>
            <a:ext cx="2517265" cy="1371600"/>
            <a:chOff x="6324600" y="1600200"/>
            <a:chExt cx="2517265" cy="1371600"/>
          </a:xfrm>
        </p:grpSpPr>
        <p:sp>
          <p:nvSpPr>
            <p:cNvPr id="5" name="Right Brace 4"/>
            <p:cNvSpPr/>
            <p:nvPr/>
          </p:nvSpPr>
          <p:spPr>
            <a:xfrm>
              <a:off x="6324600" y="1600200"/>
              <a:ext cx="304800" cy="1371600"/>
            </a:xfrm>
            <a:prstGeom prst="rightBrace">
              <a:avLst>
                <a:gd name="adj1" fmla="val 45346"/>
                <a:gd name="adj2" fmla="val 50000"/>
              </a:avLst>
            </a:prstGeom>
            <a:ln w="2857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6629400" y="2055167"/>
              <a:ext cx="2212465" cy="461665"/>
            </a:xfrm>
            <a:prstGeom prst="rect">
              <a:avLst/>
            </a:prstGeom>
            <a:noFill/>
          </p:spPr>
          <p:txBody>
            <a:bodyPr wrap="none" rtlCol="0">
              <a:spAutoFit/>
            </a:bodyPr>
            <a:lstStyle/>
            <a:p>
              <a:r>
                <a:rPr lang="en-US" sz="2400" b="1" dirty="0" smtClean="0">
                  <a:solidFill>
                    <a:srgbClr val="0000FF"/>
                  </a:solidFill>
                  <a:latin typeface="Courier New" pitchFamily="49" charset="0"/>
                  <a:cs typeface="Courier New" pitchFamily="49" charset="0"/>
                </a:rPr>
                <a:t>partition()</a:t>
              </a:r>
              <a:endParaRPr lang="en-US" sz="2400" b="1" dirty="0">
                <a:solidFill>
                  <a:srgbClr val="0000FF"/>
                </a:solidFill>
                <a:latin typeface="Courier New" pitchFamily="49" charset="0"/>
                <a:cs typeface="Courier New" pitchFamily="49" charset="0"/>
              </a:endParaRPr>
            </a:p>
          </p:txBody>
        </p:sp>
      </p:grpSp>
      <p:sp>
        <p:nvSpPr>
          <p:cNvPr id="8" name="TextBox 7"/>
          <p:cNvSpPr txBox="1"/>
          <p:nvPr/>
        </p:nvSpPr>
        <p:spPr>
          <a:xfrm>
            <a:off x="3429000" y="838200"/>
            <a:ext cx="5238485"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smtClean="0"/>
              <a:t>Another divide-and-conquer approach to sort</a:t>
            </a:r>
            <a:endParaRPr lang="en-US" sz="2400" dirty="0"/>
          </a:p>
        </p:txBody>
      </p:sp>
    </p:spTree>
    <p:extLst>
      <p:ext uri="{BB962C8B-B14F-4D97-AF65-F5344CB8AC3E}">
        <p14:creationId xmlns:p14="http://schemas.microsoft.com/office/powerpoint/2010/main" val="188094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Choice of Pivot</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28</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a:bodyPr>
              <a:lstStyle/>
              <a:p>
                <a:r>
                  <a:rPr lang="en-US" dirty="0" smtClean="0"/>
                  <a:t>If </a:t>
                </a:r>
                <a:r>
                  <a:rPr lang="en-US" dirty="0"/>
                  <a:t>your input is random, you can choose the </a:t>
                </a:r>
                <a:r>
                  <a:rPr lang="en-US" b="1" dirty="0" smtClean="0">
                    <a:solidFill>
                      <a:srgbClr val="C00000"/>
                    </a:solidFill>
                  </a:rPr>
                  <a:t>first</a:t>
                </a:r>
                <a:r>
                  <a:rPr lang="en-US" dirty="0" smtClean="0">
                    <a:solidFill>
                      <a:srgbClr val="C00000"/>
                    </a:solidFill>
                  </a:rPr>
                  <a:t> </a:t>
                </a:r>
                <a:r>
                  <a:rPr lang="en-US" dirty="0" smtClean="0"/>
                  <a:t>element.</a:t>
                </a:r>
              </a:p>
              <a:p>
                <a:pPr lvl="1"/>
                <a:r>
                  <a:rPr lang="en-US" dirty="0" smtClean="0"/>
                  <a:t>But </a:t>
                </a:r>
                <a:r>
                  <a:rPr lang="en-US" dirty="0"/>
                  <a:t>this is very bad for presorted </a:t>
                </a:r>
                <a:r>
                  <a:rPr lang="en-US" dirty="0" smtClean="0"/>
                  <a:t>input.</a:t>
                </a:r>
              </a:p>
              <a:p>
                <a:pPr lvl="1"/>
                <a:endParaRPr lang="en-US" dirty="0"/>
              </a:p>
              <a:p>
                <a:r>
                  <a:rPr lang="en-US" dirty="0"/>
                  <a:t>A better strategy: </a:t>
                </a:r>
                <a:r>
                  <a:rPr lang="en-US" b="1" dirty="0">
                    <a:solidFill>
                      <a:srgbClr val="C00000"/>
                    </a:solidFill>
                  </a:rPr>
                  <a:t>randomly</a:t>
                </a:r>
                <a:r>
                  <a:rPr lang="en-US" dirty="0"/>
                  <a:t> pick an element from the array as pivot.</a:t>
                </a:r>
              </a:p>
              <a:p>
                <a:pPr lvl="1"/>
                <a:r>
                  <a:rPr lang="en-US" b="1" u="sng" dirty="0"/>
                  <a:t>Claim</a:t>
                </a:r>
                <a:r>
                  <a:rPr lang="en-US" dirty="0"/>
                  <a:t>: </a:t>
                </a:r>
                <a:r>
                  <a:rPr lang="en-US" b="1" dirty="0">
                    <a:solidFill>
                      <a:srgbClr val="C00000"/>
                    </a:solidFill>
                  </a:rPr>
                  <a:t>for any input</a:t>
                </a:r>
                <a:r>
                  <a:rPr lang="en-US" dirty="0"/>
                  <a:t>, the average running time is </a:t>
                </a:r>
                <a14:m>
                  <m:oMath xmlns:m="http://schemas.openxmlformats.org/officeDocument/2006/math">
                    <m:r>
                      <a:rPr lang="en-US" i="1">
                        <a:latin typeface="Cambria Math"/>
                      </a:rPr>
                      <m:t>𝑂</m:t>
                    </m:r>
                    <m:r>
                      <a:rPr lang="en-US" i="1">
                        <a:latin typeface="Cambria Math"/>
                      </a:rPr>
                      <m:t>(</m:t>
                    </m:r>
                    <m:r>
                      <a:rPr lang="en-US" i="1">
                        <a:latin typeface="Cambria Math"/>
                      </a:rPr>
                      <m:t>𝑛</m:t>
                    </m:r>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r>
                      <a:rPr lang="en-US" i="1">
                        <a:latin typeface="Cambria Math"/>
                      </a:rPr>
                      <m:t>)</m:t>
                    </m:r>
                  </m:oMath>
                </a14:m>
                <a:r>
                  <a:rPr lang="en-US" dirty="0"/>
                  <a:t>.</a:t>
                </a:r>
              </a:p>
              <a:p>
                <a:pPr lvl="2"/>
                <a:r>
                  <a:rPr lang="en-US" sz="2400" b="1" u="sng" dirty="0"/>
                  <a:t>Note</a:t>
                </a:r>
                <a:r>
                  <a:rPr lang="en-US" sz="2400" dirty="0"/>
                  <a:t>: average is over random choice of pivots made by the algorithm, </a:t>
                </a:r>
                <a:r>
                  <a:rPr lang="en-US" sz="2400" b="1" dirty="0">
                    <a:solidFill>
                      <a:srgbClr val="C00000"/>
                    </a:solidFill>
                  </a:rPr>
                  <a:t>not</a:t>
                </a:r>
                <a:r>
                  <a:rPr lang="en-US" sz="2400" dirty="0">
                    <a:solidFill>
                      <a:srgbClr val="C00000"/>
                    </a:solidFill>
                  </a:rPr>
                  <a:t> </a:t>
                </a:r>
                <a:r>
                  <a:rPr lang="en-US" sz="2400" dirty="0"/>
                  <a:t>on the input</a:t>
                </a:r>
                <a:r>
                  <a:rPr lang="en-US" sz="2400" dirty="0" smtClean="0"/>
                  <a:t>.</a:t>
                </a:r>
              </a:p>
              <a:p>
                <a:pPr lvl="1"/>
                <a:endParaRPr lang="en-US" dirty="0" smtClean="0"/>
              </a:p>
              <a:p>
                <a:pPr lvl="1"/>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1067" r="-1882"/>
                </a:stretch>
              </a:blipFill>
            </p:spPr>
            <p:txBody>
              <a:bodyPr/>
              <a:lstStyle/>
              <a:p>
                <a:r>
                  <a:rPr lang="en-US">
                    <a:noFill/>
                  </a:rPr>
                  <a:t> </a:t>
                </a:r>
              </a:p>
            </p:txBody>
          </p:sp>
        </mc:Fallback>
      </mc:AlternateContent>
    </p:spTree>
    <p:extLst>
      <p:ext uri="{BB962C8B-B14F-4D97-AF65-F5344CB8AC3E}">
        <p14:creationId xmlns:p14="http://schemas.microsoft.com/office/powerpoint/2010/main" val="273624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 the Array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29</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Once pivot is chosen, swap pivot to the beginning of the array.</a:t>
                </a:r>
              </a:p>
              <a:p>
                <a:r>
                  <a:rPr lang="en-US" dirty="0" smtClean="0"/>
                  <a:t>When another array B is available, scan original array A from left to right.</a:t>
                </a:r>
              </a:p>
              <a:p>
                <a:pPr lvl="1"/>
                <a:r>
                  <a:rPr lang="en-US" dirty="0" smtClean="0"/>
                  <a:t>Put elements &lt; pivot at the left end of B.</a:t>
                </a:r>
              </a:p>
              <a:p>
                <a:pPr lvl="1"/>
                <a:r>
                  <a:rPr lang="en-US" dirty="0" smtClean="0"/>
                  <a:t>Put elements </a:t>
                </a:r>
                <a14:m>
                  <m:oMath xmlns:m="http://schemas.openxmlformats.org/officeDocument/2006/math">
                    <m:r>
                      <a:rPr lang="en-US" i="1" smtClean="0">
                        <a:latin typeface="Cambria Math"/>
                        <a:ea typeface="Cambria Math"/>
                      </a:rPr>
                      <m:t>≥</m:t>
                    </m:r>
                  </m:oMath>
                </a14:m>
                <a:r>
                  <a:rPr lang="en-US" dirty="0" smtClean="0"/>
                  <a:t> pivot at the right end of B.</a:t>
                </a:r>
              </a:p>
              <a:p>
                <a:pPr lvl="1"/>
                <a:r>
                  <a:rPr lang="en-US" dirty="0" smtClean="0"/>
                  <a:t>The pivot is put at the remaining position of B.</a:t>
                </a:r>
              </a:p>
              <a:p>
                <a:pPr lvl="1"/>
                <a:r>
                  <a:rPr lang="en-US" dirty="0" smtClean="0"/>
                  <a:t>Copy B back to A.</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t="-1067" r="-863"/>
                </a:stretch>
              </a:blipFill>
            </p:spPr>
            <p:txBody>
              <a:bodyPr/>
              <a:lstStyle/>
              <a:p>
                <a:r>
                  <a:rPr lang="en-US">
                    <a:noFill/>
                  </a:rPr>
                  <a:t> </a:t>
                </a:r>
              </a:p>
            </p:txBody>
          </p:sp>
        </mc:Fallback>
      </mc:AlternateContent>
      <p:grpSp>
        <p:nvGrpSpPr>
          <p:cNvPr id="113" name="Group 112"/>
          <p:cNvGrpSpPr/>
          <p:nvPr/>
        </p:nvGrpSpPr>
        <p:grpSpPr>
          <a:xfrm>
            <a:off x="1347788" y="4891085"/>
            <a:ext cx="5815013" cy="519113"/>
            <a:chOff x="1347788" y="4419600"/>
            <a:chExt cx="5815013" cy="519113"/>
          </a:xfrm>
        </p:grpSpPr>
        <p:sp>
          <p:nvSpPr>
            <p:cNvPr id="91" name="Rectangle 3"/>
            <p:cNvSpPr>
              <a:spLocks noChangeArrowheads="1"/>
            </p:cNvSpPr>
            <p:nvPr/>
          </p:nvSpPr>
          <p:spPr bwMode="auto">
            <a:xfrm>
              <a:off x="20637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92" name="Rectangle 4"/>
            <p:cNvSpPr>
              <a:spLocks noChangeArrowheads="1"/>
            </p:cNvSpPr>
            <p:nvPr/>
          </p:nvSpPr>
          <p:spPr bwMode="auto">
            <a:xfrm>
              <a:off x="21177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smtClean="0">
                  <a:ln>
                    <a:noFill/>
                  </a:ln>
                  <a:solidFill>
                    <a:srgbClr val="FF0000"/>
                  </a:solidFill>
                  <a:effectLst/>
                  <a:uLnTx/>
                  <a:uFillTx/>
                </a:rPr>
                <a:t>6</a:t>
              </a:r>
            </a:p>
          </p:txBody>
        </p:sp>
        <p:sp>
          <p:nvSpPr>
            <p:cNvPr id="93" name="Rectangle 5"/>
            <p:cNvSpPr>
              <a:spLocks noChangeArrowheads="1"/>
            </p:cNvSpPr>
            <p:nvPr/>
          </p:nvSpPr>
          <p:spPr bwMode="auto">
            <a:xfrm>
              <a:off x="25209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94" name="Rectangle 6"/>
            <p:cNvSpPr>
              <a:spLocks noChangeArrowheads="1"/>
            </p:cNvSpPr>
            <p:nvPr/>
          </p:nvSpPr>
          <p:spPr bwMode="auto">
            <a:xfrm>
              <a:off x="25749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smtClean="0">
                  <a:ln>
                    <a:noFill/>
                  </a:ln>
                  <a:solidFill>
                    <a:srgbClr val="000000"/>
                  </a:solidFill>
                  <a:effectLst/>
                  <a:uLnTx/>
                  <a:uFillTx/>
                </a:rPr>
                <a:t>2</a:t>
              </a:r>
            </a:p>
          </p:txBody>
        </p:sp>
        <p:sp>
          <p:nvSpPr>
            <p:cNvPr id="95" name="Rectangle 7"/>
            <p:cNvSpPr>
              <a:spLocks noChangeArrowheads="1"/>
            </p:cNvSpPr>
            <p:nvPr/>
          </p:nvSpPr>
          <p:spPr bwMode="auto">
            <a:xfrm>
              <a:off x="29781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96" name="Rectangle 8"/>
            <p:cNvSpPr>
              <a:spLocks noChangeArrowheads="1"/>
            </p:cNvSpPr>
            <p:nvPr/>
          </p:nvSpPr>
          <p:spPr bwMode="auto">
            <a:xfrm>
              <a:off x="30321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smtClean="0">
                  <a:ln>
                    <a:noFill/>
                  </a:ln>
                  <a:solidFill>
                    <a:srgbClr val="000000"/>
                  </a:solidFill>
                  <a:effectLst/>
                  <a:uLnTx/>
                  <a:uFillTx/>
                </a:rPr>
                <a:t>8</a:t>
              </a:r>
            </a:p>
          </p:txBody>
        </p:sp>
        <p:sp>
          <p:nvSpPr>
            <p:cNvPr id="97" name="Rectangle 9"/>
            <p:cNvSpPr>
              <a:spLocks noChangeArrowheads="1"/>
            </p:cNvSpPr>
            <p:nvPr/>
          </p:nvSpPr>
          <p:spPr bwMode="auto">
            <a:xfrm>
              <a:off x="34353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98" name="Rectangle 10"/>
            <p:cNvSpPr>
              <a:spLocks noChangeArrowheads="1"/>
            </p:cNvSpPr>
            <p:nvPr/>
          </p:nvSpPr>
          <p:spPr bwMode="auto">
            <a:xfrm>
              <a:off x="34893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smtClean="0">
                  <a:ln>
                    <a:noFill/>
                  </a:ln>
                  <a:solidFill>
                    <a:srgbClr val="000000"/>
                  </a:solidFill>
                  <a:effectLst/>
                  <a:uLnTx/>
                  <a:uFillTx/>
                </a:rPr>
                <a:t>5</a:t>
              </a:r>
            </a:p>
          </p:txBody>
        </p:sp>
        <p:sp>
          <p:nvSpPr>
            <p:cNvPr id="99" name="Rectangle 11"/>
            <p:cNvSpPr>
              <a:spLocks noChangeArrowheads="1"/>
            </p:cNvSpPr>
            <p:nvPr/>
          </p:nvSpPr>
          <p:spPr bwMode="auto">
            <a:xfrm>
              <a:off x="38925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00" name="Rectangle 12"/>
            <p:cNvSpPr>
              <a:spLocks noChangeArrowheads="1"/>
            </p:cNvSpPr>
            <p:nvPr/>
          </p:nvSpPr>
          <p:spPr bwMode="auto">
            <a:xfrm>
              <a:off x="3870326" y="4419600"/>
              <a:ext cx="6254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smtClean="0">
                  <a:ln>
                    <a:noFill/>
                  </a:ln>
                  <a:solidFill>
                    <a:srgbClr val="000000"/>
                  </a:solidFill>
                  <a:effectLst/>
                  <a:uLnTx/>
                  <a:uFillTx/>
                </a:rPr>
                <a:t>11</a:t>
              </a:r>
            </a:p>
          </p:txBody>
        </p:sp>
        <p:sp>
          <p:nvSpPr>
            <p:cNvPr id="101" name="Rectangle 13"/>
            <p:cNvSpPr>
              <a:spLocks noChangeArrowheads="1"/>
            </p:cNvSpPr>
            <p:nvPr/>
          </p:nvSpPr>
          <p:spPr bwMode="auto">
            <a:xfrm>
              <a:off x="43497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02" name="Rectangle 14"/>
            <p:cNvSpPr>
              <a:spLocks noChangeArrowheads="1"/>
            </p:cNvSpPr>
            <p:nvPr/>
          </p:nvSpPr>
          <p:spPr bwMode="auto">
            <a:xfrm>
              <a:off x="4327526" y="4419600"/>
              <a:ext cx="7016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smtClean="0">
                  <a:ln>
                    <a:noFill/>
                  </a:ln>
                  <a:solidFill>
                    <a:srgbClr val="000000"/>
                  </a:solidFill>
                  <a:effectLst/>
                  <a:uLnTx/>
                  <a:uFillTx/>
                </a:rPr>
                <a:t>10</a:t>
              </a:r>
            </a:p>
          </p:txBody>
        </p:sp>
        <p:sp>
          <p:nvSpPr>
            <p:cNvPr id="103" name="Rectangle 15"/>
            <p:cNvSpPr>
              <a:spLocks noChangeArrowheads="1"/>
            </p:cNvSpPr>
            <p:nvPr/>
          </p:nvSpPr>
          <p:spPr bwMode="auto">
            <a:xfrm>
              <a:off x="48069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04" name="Rectangle 16"/>
            <p:cNvSpPr>
              <a:spLocks noChangeArrowheads="1"/>
            </p:cNvSpPr>
            <p:nvPr/>
          </p:nvSpPr>
          <p:spPr bwMode="auto">
            <a:xfrm>
              <a:off x="48609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smtClean="0">
                  <a:ln>
                    <a:noFill/>
                  </a:ln>
                  <a:solidFill>
                    <a:srgbClr val="000000"/>
                  </a:solidFill>
                  <a:effectLst/>
                  <a:uLnTx/>
                  <a:uFillTx/>
                </a:rPr>
                <a:t>4</a:t>
              </a:r>
            </a:p>
          </p:txBody>
        </p:sp>
        <p:sp>
          <p:nvSpPr>
            <p:cNvPr id="105" name="Rectangle 17"/>
            <p:cNvSpPr>
              <a:spLocks noChangeArrowheads="1"/>
            </p:cNvSpPr>
            <p:nvPr/>
          </p:nvSpPr>
          <p:spPr bwMode="auto">
            <a:xfrm>
              <a:off x="52641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06" name="Rectangle 18"/>
            <p:cNvSpPr>
              <a:spLocks noChangeArrowheads="1"/>
            </p:cNvSpPr>
            <p:nvPr/>
          </p:nvSpPr>
          <p:spPr bwMode="auto">
            <a:xfrm>
              <a:off x="53181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smtClean="0">
                  <a:ln>
                    <a:noFill/>
                  </a:ln>
                  <a:solidFill>
                    <a:srgbClr val="000000"/>
                  </a:solidFill>
                  <a:effectLst/>
                  <a:uLnTx/>
                  <a:uFillTx/>
                </a:rPr>
                <a:t>1</a:t>
              </a:r>
            </a:p>
          </p:txBody>
        </p:sp>
        <p:sp>
          <p:nvSpPr>
            <p:cNvPr id="107" name="Rectangle 19"/>
            <p:cNvSpPr>
              <a:spLocks noChangeArrowheads="1"/>
            </p:cNvSpPr>
            <p:nvPr/>
          </p:nvSpPr>
          <p:spPr bwMode="auto">
            <a:xfrm>
              <a:off x="57213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08" name="Rectangle 20"/>
            <p:cNvSpPr>
              <a:spLocks noChangeArrowheads="1"/>
            </p:cNvSpPr>
            <p:nvPr/>
          </p:nvSpPr>
          <p:spPr bwMode="auto">
            <a:xfrm>
              <a:off x="57753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smtClean="0">
                  <a:ln>
                    <a:noFill/>
                  </a:ln>
                  <a:solidFill>
                    <a:srgbClr val="000000"/>
                  </a:solidFill>
                  <a:effectLst/>
                  <a:uLnTx/>
                  <a:uFillTx/>
                </a:rPr>
                <a:t>9</a:t>
              </a:r>
            </a:p>
          </p:txBody>
        </p:sp>
        <p:sp>
          <p:nvSpPr>
            <p:cNvPr id="109" name="Rectangle 21"/>
            <p:cNvSpPr>
              <a:spLocks noChangeArrowheads="1"/>
            </p:cNvSpPr>
            <p:nvPr/>
          </p:nvSpPr>
          <p:spPr bwMode="auto">
            <a:xfrm>
              <a:off x="61785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10" name="Rectangle 22"/>
            <p:cNvSpPr>
              <a:spLocks noChangeArrowheads="1"/>
            </p:cNvSpPr>
            <p:nvPr/>
          </p:nvSpPr>
          <p:spPr bwMode="auto">
            <a:xfrm>
              <a:off x="62325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smtClean="0">
                  <a:ln>
                    <a:noFill/>
                  </a:ln>
                  <a:solidFill>
                    <a:srgbClr val="000000"/>
                  </a:solidFill>
                  <a:effectLst/>
                  <a:uLnTx/>
                  <a:uFillTx/>
                </a:rPr>
                <a:t>7</a:t>
              </a:r>
            </a:p>
          </p:txBody>
        </p:sp>
        <p:sp>
          <p:nvSpPr>
            <p:cNvPr id="111" name="Rectangle 23"/>
            <p:cNvSpPr>
              <a:spLocks noChangeArrowheads="1"/>
            </p:cNvSpPr>
            <p:nvPr/>
          </p:nvSpPr>
          <p:spPr bwMode="auto">
            <a:xfrm>
              <a:off x="6635751" y="4502150"/>
              <a:ext cx="444500" cy="3683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12" name="Rectangle 24"/>
            <p:cNvSpPr>
              <a:spLocks noChangeArrowheads="1"/>
            </p:cNvSpPr>
            <p:nvPr/>
          </p:nvSpPr>
          <p:spPr bwMode="auto">
            <a:xfrm>
              <a:off x="6689726" y="4419600"/>
              <a:ext cx="473075" cy="519113"/>
            </a:xfrm>
            <a:prstGeom prst="rect">
              <a:avLst/>
            </a:prstGeom>
            <a:noFill/>
            <a:ln>
              <a:noFill/>
            </a:ln>
            <a:effec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smtClean="0">
                  <a:ln>
                    <a:noFill/>
                  </a:ln>
                  <a:solidFill>
                    <a:srgbClr val="000000"/>
                  </a:solidFill>
                  <a:effectLst/>
                  <a:uLnTx/>
                  <a:uFillTx/>
                </a:rPr>
                <a:t>3</a:t>
              </a:r>
            </a:p>
          </p:txBody>
        </p:sp>
        <p:sp>
          <p:nvSpPr>
            <p:cNvPr id="90" name="Rectangle 26"/>
            <p:cNvSpPr>
              <a:spLocks noChangeArrowheads="1"/>
            </p:cNvSpPr>
            <p:nvPr/>
          </p:nvSpPr>
          <p:spPr bwMode="auto">
            <a:xfrm>
              <a:off x="1347788" y="4454525"/>
              <a:ext cx="4572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rPr>
                <a:t>A</a:t>
              </a:r>
            </a:p>
          </p:txBody>
        </p:sp>
      </p:grpSp>
      <p:grpSp>
        <p:nvGrpSpPr>
          <p:cNvPr id="114" name="Group 40"/>
          <p:cNvGrpSpPr>
            <a:grpSpLocks/>
          </p:cNvGrpSpPr>
          <p:nvPr/>
        </p:nvGrpSpPr>
        <p:grpSpPr bwMode="auto">
          <a:xfrm>
            <a:off x="1377950" y="5634037"/>
            <a:ext cx="5708650" cy="461963"/>
            <a:chOff x="624" y="2109"/>
            <a:chExt cx="3596" cy="291"/>
          </a:xfrm>
          <a:noFill/>
        </p:grpSpPr>
        <p:sp>
          <p:nvSpPr>
            <p:cNvPr id="115" name="Rectangle 28"/>
            <p:cNvSpPr>
              <a:spLocks noChangeArrowheads="1"/>
            </p:cNvSpPr>
            <p:nvPr/>
          </p:nvSpPr>
          <p:spPr bwMode="auto">
            <a:xfrm>
              <a:off x="106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Rectangle 29"/>
            <p:cNvSpPr>
              <a:spLocks noChangeArrowheads="1"/>
            </p:cNvSpPr>
            <p:nvPr/>
          </p:nvSpPr>
          <p:spPr bwMode="auto">
            <a:xfrm>
              <a:off x="1348"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Rectangle 30"/>
            <p:cNvSpPr>
              <a:spLocks noChangeArrowheads="1"/>
            </p:cNvSpPr>
            <p:nvPr/>
          </p:nvSpPr>
          <p:spPr bwMode="auto">
            <a:xfrm>
              <a:off x="1636"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Rectangle 31"/>
            <p:cNvSpPr>
              <a:spLocks noChangeArrowheads="1"/>
            </p:cNvSpPr>
            <p:nvPr/>
          </p:nvSpPr>
          <p:spPr bwMode="auto">
            <a:xfrm>
              <a:off x="1924"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Rectangle 32"/>
            <p:cNvSpPr>
              <a:spLocks noChangeArrowheads="1"/>
            </p:cNvSpPr>
            <p:nvPr/>
          </p:nvSpPr>
          <p:spPr bwMode="auto">
            <a:xfrm>
              <a:off x="2212"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 name="Rectangle 33"/>
            <p:cNvSpPr>
              <a:spLocks noChangeArrowheads="1"/>
            </p:cNvSpPr>
            <p:nvPr/>
          </p:nvSpPr>
          <p:spPr bwMode="auto">
            <a:xfrm>
              <a:off x="250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 name="Rectangle 34"/>
            <p:cNvSpPr>
              <a:spLocks noChangeArrowheads="1"/>
            </p:cNvSpPr>
            <p:nvPr/>
          </p:nvSpPr>
          <p:spPr bwMode="auto">
            <a:xfrm>
              <a:off x="2788"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 name="Rectangle 35"/>
            <p:cNvSpPr>
              <a:spLocks noChangeArrowheads="1"/>
            </p:cNvSpPr>
            <p:nvPr/>
          </p:nvSpPr>
          <p:spPr bwMode="auto">
            <a:xfrm>
              <a:off x="3076"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 name="Rectangle 36"/>
            <p:cNvSpPr>
              <a:spLocks noChangeArrowheads="1"/>
            </p:cNvSpPr>
            <p:nvPr/>
          </p:nvSpPr>
          <p:spPr bwMode="auto">
            <a:xfrm>
              <a:off x="3364"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 name="Rectangle 37"/>
            <p:cNvSpPr>
              <a:spLocks noChangeArrowheads="1"/>
            </p:cNvSpPr>
            <p:nvPr/>
          </p:nvSpPr>
          <p:spPr bwMode="auto">
            <a:xfrm>
              <a:off x="3652"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Rectangle 38"/>
            <p:cNvSpPr>
              <a:spLocks noChangeArrowheads="1"/>
            </p:cNvSpPr>
            <p:nvPr/>
          </p:nvSpPr>
          <p:spPr bwMode="auto">
            <a:xfrm>
              <a:off x="394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Rectangle 39"/>
            <p:cNvSpPr>
              <a:spLocks noChangeArrowheads="1"/>
            </p:cNvSpPr>
            <p:nvPr/>
          </p:nvSpPr>
          <p:spPr bwMode="auto">
            <a:xfrm>
              <a:off x="624" y="2109"/>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smtClean="0">
                  <a:effectLst/>
                </a:rPr>
                <a:t>B</a:t>
              </a:r>
              <a:endParaRPr lang="en-US" sz="2400" dirty="0">
                <a:effectLst/>
              </a:endParaRPr>
            </a:p>
          </p:txBody>
        </p:sp>
      </p:grpSp>
      <p:grpSp>
        <p:nvGrpSpPr>
          <p:cNvPr id="127" name="Group 43"/>
          <p:cNvGrpSpPr>
            <a:grpSpLocks/>
          </p:cNvGrpSpPr>
          <p:nvPr/>
        </p:nvGrpSpPr>
        <p:grpSpPr bwMode="auto">
          <a:xfrm>
            <a:off x="2063751" y="5562598"/>
            <a:ext cx="444500" cy="519113"/>
            <a:chOff x="1060" y="2064"/>
            <a:chExt cx="280" cy="327"/>
          </a:xfrm>
          <a:noFill/>
        </p:grpSpPr>
        <p:sp>
          <p:nvSpPr>
            <p:cNvPr id="128" name="Rectangle 41"/>
            <p:cNvSpPr>
              <a:spLocks noChangeArrowheads="1"/>
            </p:cNvSpPr>
            <p:nvPr/>
          </p:nvSpPr>
          <p:spPr bwMode="auto">
            <a:xfrm>
              <a:off x="106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Rectangle 42"/>
            <p:cNvSpPr>
              <a:spLocks noChangeArrowheads="1"/>
            </p:cNvSpPr>
            <p:nvPr/>
          </p:nvSpPr>
          <p:spPr bwMode="auto">
            <a:xfrm>
              <a:off x="1094"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grpSp>
      <p:grpSp>
        <p:nvGrpSpPr>
          <p:cNvPr id="130" name="Group 46"/>
          <p:cNvGrpSpPr>
            <a:grpSpLocks/>
          </p:cNvGrpSpPr>
          <p:nvPr/>
        </p:nvGrpSpPr>
        <p:grpSpPr bwMode="auto">
          <a:xfrm>
            <a:off x="6635751" y="5562598"/>
            <a:ext cx="444500" cy="519113"/>
            <a:chOff x="3940" y="2064"/>
            <a:chExt cx="280" cy="327"/>
          </a:xfrm>
          <a:noFill/>
        </p:grpSpPr>
        <p:sp>
          <p:nvSpPr>
            <p:cNvPr id="131" name="Rectangle 44"/>
            <p:cNvSpPr>
              <a:spLocks noChangeArrowheads="1"/>
            </p:cNvSpPr>
            <p:nvPr/>
          </p:nvSpPr>
          <p:spPr bwMode="auto">
            <a:xfrm>
              <a:off x="394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 name="Rectangle 45"/>
            <p:cNvSpPr>
              <a:spLocks noChangeArrowheads="1"/>
            </p:cNvSpPr>
            <p:nvPr/>
          </p:nvSpPr>
          <p:spPr bwMode="auto">
            <a:xfrm>
              <a:off x="3974"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grpSp>
      <p:grpSp>
        <p:nvGrpSpPr>
          <p:cNvPr id="133" name="Group 49"/>
          <p:cNvGrpSpPr>
            <a:grpSpLocks/>
          </p:cNvGrpSpPr>
          <p:nvPr/>
        </p:nvGrpSpPr>
        <p:grpSpPr bwMode="auto">
          <a:xfrm>
            <a:off x="2520951" y="5562598"/>
            <a:ext cx="444500" cy="519113"/>
            <a:chOff x="1348" y="2064"/>
            <a:chExt cx="280" cy="327"/>
          </a:xfrm>
          <a:noFill/>
        </p:grpSpPr>
        <p:sp>
          <p:nvSpPr>
            <p:cNvPr id="134" name="Rectangle 47"/>
            <p:cNvSpPr>
              <a:spLocks noChangeArrowheads="1"/>
            </p:cNvSpPr>
            <p:nvPr/>
          </p:nvSpPr>
          <p:spPr bwMode="auto">
            <a:xfrm>
              <a:off x="1348"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Rectangle 48"/>
            <p:cNvSpPr>
              <a:spLocks noChangeArrowheads="1"/>
            </p:cNvSpPr>
            <p:nvPr/>
          </p:nvSpPr>
          <p:spPr bwMode="auto">
            <a:xfrm>
              <a:off x="1382"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grpSp>
      <p:grpSp>
        <p:nvGrpSpPr>
          <p:cNvPr id="136" name="Group 52"/>
          <p:cNvGrpSpPr>
            <a:grpSpLocks/>
          </p:cNvGrpSpPr>
          <p:nvPr/>
        </p:nvGrpSpPr>
        <p:grpSpPr bwMode="auto">
          <a:xfrm>
            <a:off x="6156326" y="5562598"/>
            <a:ext cx="701675" cy="519113"/>
            <a:chOff x="3638" y="2064"/>
            <a:chExt cx="442" cy="327"/>
          </a:xfrm>
          <a:noFill/>
        </p:grpSpPr>
        <p:sp>
          <p:nvSpPr>
            <p:cNvPr id="137" name="Rectangle 50"/>
            <p:cNvSpPr>
              <a:spLocks noChangeArrowheads="1"/>
            </p:cNvSpPr>
            <p:nvPr/>
          </p:nvSpPr>
          <p:spPr bwMode="auto">
            <a:xfrm>
              <a:off x="3652"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 name="Rectangle 51"/>
            <p:cNvSpPr>
              <a:spLocks noChangeArrowheads="1"/>
            </p:cNvSpPr>
            <p:nvPr/>
          </p:nvSpPr>
          <p:spPr bwMode="auto">
            <a:xfrm>
              <a:off x="3638" y="2064"/>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grpSp>
      <p:grpSp>
        <p:nvGrpSpPr>
          <p:cNvPr id="139" name="Group 55"/>
          <p:cNvGrpSpPr>
            <a:grpSpLocks/>
          </p:cNvGrpSpPr>
          <p:nvPr/>
        </p:nvGrpSpPr>
        <p:grpSpPr bwMode="auto">
          <a:xfrm>
            <a:off x="5699126" y="5562598"/>
            <a:ext cx="701675" cy="519113"/>
            <a:chOff x="3350" y="2064"/>
            <a:chExt cx="442" cy="327"/>
          </a:xfrm>
          <a:noFill/>
        </p:grpSpPr>
        <p:sp>
          <p:nvSpPr>
            <p:cNvPr id="140" name="Rectangle 53"/>
            <p:cNvSpPr>
              <a:spLocks noChangeArrowheads="1"/>
            </p:cNvSpPr>
            <p:nvPr/>
          </p:nvSpPr>
          <p:spPr bwMode="auto">
            <a:xfrm>
              <a:off x="3364"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 name="Rectangle 54"/>
            <p:cNvSpPr>
              <a:spLocks noChangeArrowheads="1"/>
            </p:cNvSpPr>
            <p:nvPr/>
          </p:nvSpPr>
          <p:spPr bwMode="auto">
            <a:xfrm>
              <a:off x="3350" y="2064"/>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grpSp>
      <p:grpSp>
        <p:nvGrpSpPr>
          <p:cNvPr id="142" name="Group 58"/>
          <p:cNvGrpSpPr>
            <a:grpSpLocks/>
          </p:cNvGrpSpPr>
          <p:nvPr/>
        </p:nvGrpSpPr>
        <p:grpSpPr bwMode="auto">
          <a:xfrm>
            <a:off x="2978151" y="5562598"/>
            <a:ext cx="444500" cy="519113"/>
            <a:chOff x="1636" y="2064"/>
            <a:chExt cx="280" cy="327"/>
          </a:xfrm>
          <a:noFill/>
        </p:grpSpPr>
        <p:sp>
          <p:nvSpPr>
            <p:cNvPr id="143" name="Rectangle 56"/>
            <p:cNvSpPr>
              <a:spLocks noChangeArrowheads="1"/>
            </p:cNvSpPr>
            <p:nvPr/>
          </p:nvSpPr>
          <p:spPr bwMode="auto">
            <a:xfrm>
              <a:off x="1636"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 name="Rectangle 57"/>
            <p:cNvSpPr>
              <a:spLocks noChangeArrowheads="1"/>
            </p:cNvSpPr>
            <p:nvPr/>
          </p:nvSpPr>
          <p:spPr bwMode="auto">
            <a:xfrm>
              <a:off x="1670"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grpSp>
      <p:grpSp>
        <p:nvGrpSpPr>
          <p:cNvPr id="145" name="Group 61"/>
          <p:cNvGrpSpPr>
            <a:grpSpLocks/>
          </p:cNvGrpSpPr>
          <p:nvPr/>
        </p:nvGrpSpPr>
        <p:grpSpPr bwMode="auto">
          <a:xfrm>
            <a:off x="3435351" y="5562598"/>
            <a:ext cx="444500" cy="519113"/>
            <a:chOff x="1924" y="2064"/>
            <a:chExt cx="280" cy="327"/>
          </a:xfrm>
          <a:noFill/>
        </p:grpSpPr>
        <p:sp>
          <p:nvSpPr>
            <p:cNvPr id="146" name="Rectangle 59"/>
            <p:cNvSpPr>
              <a:spLocks noChangeArrowheads="1"/>
            </p:cNvSpPr>
            <p:nvPr/>
          </p:nvSpPr>
          <p:spPr bwMode="auto">
            <a:xfrm>
              <a:off x="1924"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 name="Rectangle 60"/>
            <p:cNvSpPr>
              <a:spLocks noChangeArrowheads="1"/>
            </p:cNvSpPr>
            <p:nvPr/>
          </p:nvSpPr>
          <p:spPr bwMode="auto">
            <a:xfrm>
              <a:off x="1958"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grpSp>
      <p:grpSp>
        <p:nvGrpSpPr>
          <p:cNvPr id="148" name="Group 64"/>
          <p:cNvGrpSpPr>
            <a:grpSpLocks/>
          </p:cNvGrpSpPr>
          <p:nvPr/>
        </p:nvGrpSpPr>
        <p:grpSpPr bwMode="auto">
          <a:xfrm>
            <a:off x="5264151" y="5562598"/>
            <a:ext cx="444500" cy="519113"/>
            <a:chOff x="3076" y="2064"/>
            <a:chExt cx="280" cy="327"/>
          </a:xfrm>
          <a:noFill/>
        </p:grpSpPr>
        <p:sp>
          <p:nvSpPr>
            <p:cNvPr id="149" name="Rectangle 62"/>
            <p:cNvSpPr>
              <a:spLocks noChangeArrowheads="1"/>
            </p:cNvSpPr>
            <p:nvPr/>
          </p:nvSpPr>
          <p:spPr bwMode="auto">
            <a:xfrm>
              <a:off x="3076"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Rectangle 63"/>
            <p:cNvSpPr>
              <a:spLocks noChangeArrowheads="1"/>
            </p:cNvSpPr>
            <p:nvPr/>
          </p:nvSpPr>
          <p:spPr bwMode="auto">
            <a:xfrm>
              <a:off x="3110"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grpSp>
      <p:grpSp>
        <p:nvGrpSpPr>
          <p:cNvPr id="151" name="Group 67"/>
          <p:cNvGrpSpPr>
            <a:grpSpLocks/>
          </p:cNvGrpSpPr>
          <p:nvPr/>
        </p:nvGrpSpPr>
        <p:grpSpPr bwMode="auto">
          <a:xfrm>
            <a:off x="4806951" y="5562598"/>
            <a:ext cx="444500" cy="519113"/>
            <a:chOff x="2788" y="2064"/>
            <a:chExt cx="280" cy="327"/>
          </a:xfrm>
          <a:noFill/>
        </p:grpSpPr>
        <p:sp>
          <p:nvSpPr>
            <p:cNvPr id="152" name="Rectangle 65"/>
            <p:cNvSpPr>
              <a:spLocks noChangeArrowheads="1"/>
            </p:cNvSpPr>
            <p:nvPr/>
          </p:nvSpPr>
          <p:spPr bwMode="auto">
            <a:xfrm>
              <a:off x="2788"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 name="Rectangle 66"/>
            <p:cNvSpPr>
              <a:spLocks noChangeArrowheads="1"/>
            </p:cNvSpPr>
            <p:nvPr/>
          </p:nvSpPr>
          <p:spPr bwMode="auto">
            <a:xfrm>
              <a:off x="2822"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grpSp>
      <p:grpSp>
        <p:nvGrpSpPr>
          <p:cNvPr id="154" name="Group 70"/>
          <p:cNvGrpSpPr>
            <a:grpSpLocks/>
          </p:cNvGrpSpPr>
          <p:nvPr/>
        </p:nvGrpSpPr>
        <p:grpSpPr bwMode="auto">
          <a:xfrm>
            <a:off x="3892551" y="5562598"/>
            <a:ext cx="444500" cy="519113"/>
            <a:chOff x="2212" y="2064"/>
            <a:chExt cx="280" cy="327"/>
          </a:xfrm>
          <a:noFill/>
        </p:grpSpPr>
        <p:sp>
          <p:nvSpPr>
            <p:cNvPr id="155" name="Rectangle 68"/>
            <p:cNvSpPr>
              <a:spLocks noChangeArrowheads="1"/>
            </p:cNvSpPr>
            <p:nvPr/>
          </p:nvSpPr>
          <p:spPr bwMode="auto">
            <a:xfrm>
              <a:off x="2212"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 name="Rectangle 69"/>
            <p:cNvSpPr>
              <a:spLocks noChangeArrowheads="1"/>
            </p:cNvSpPr>
            <p:nvPr/>
          </p:nvSpPr>
          <p:spPr bwMode="auto">
            <a:xfrm>
              <a:off x="2246"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grpSp>
      <p:grpSp>
        <p:nvGrpSpPr>
          <p:cNvPr id="157" name="Group 73"/>
          <p:cNvGrpSpPr>
            <a:grpSpLocks/>
          </p:cNvGrpSpPr>
          <p:nvPr/>
        </p:nvGrpSpPr>
        <p:grpSpPr bwMode="auto">
          <a:xfrm>
            <a:off x="4349751" y="5562598"/>
            <a:ext cx="444500" cy="519113"/>
            <a:chOff x="2500" y="2064"/>
            <a:chExt cx="280" cy="327"/>
          </a:xfrm>
          <a:noFill/>
        </p:grpSpPr>
        <p:sp>
          <p:nvSpPr>
            <p:cNvPr id="158" name="Rectangle 71"/>
            <p:cNvSpPr>
              <a:spLocks noChangeArrowheads="1"/>
            </p:cNvSpPr>
            <p:nvPr/>
          </p:nvSpPr>
          <p:spPr bwMode="auto">
            <a:xfrm>
              <a:off x="2500" y="211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Rectangle 72"/>
            <p:cNvSpPr>
              <a:spLocks noChangeArrowheads="1"/>
            </p:cNvSpPr>
            <p:nvPr/>
          </p:nvSpPr>
          <p:spPr bwMode="auto">
            <a:xfrm>
              <a:off x="2534" y="2064"/>
              <a:ext cx="116"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grpSp>
    </p:spTree>
    <p:extLst>
      <p:ext uri="{BB962C8B-B14F-4D97-AF65-F5344CB8AC3E}">
        <p14:creationId xmlns:p14="http://schemas.microsoft.com/office/powerpoint/2010/main" val="412923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3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4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14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15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15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Given array A of size N, reorder A so </a:t>
                </a:r>
                <a:r>
                  <a:rPr lang="en-US" dirty="0" smtClean="0"/>
                  <a:t>that its elements are </a:t>
                </a:r>
                <a:r>
                  <a:rPr lang="en-US" dirty="0"/>
                  <a:t>in order.</a:t>
                </a:r>
              </a:p>
              <a:p>
                <a:pPr lvl="1"/>
                <a:r>
                  <a:rPr lang="en-US" dirty="0"/>
                  <a:t>"In order" with respect to a </a:t>
                </a:r>
                <a:r>
                  <a:rPr lang="en-US" dirty="0" smtClean="0"/>
                  <a:t>consistent comparison function, such as “</a:t>
                </a:r>
                <a14:m>
                  <m:oMath xmlns:m="http://schemas.openxmlformats.org/officeDocument/2006/math">
                    <m:r>
                      <a:rPr lang="en-US" i="1" smtClean="0">
                        <a:latin typeface="Cambria Math"/>
                        <a:ea typeface="Cambria Math"/>
                      </a:rPr>
                      <m:t>≤</m:t>
                    </m:r>
                  </m:oMath>
                </a14:m>
                <a:r>
                  <a:rPr lang="en-US" dirty="0" smtClean="0"/>
                  <a:t>” or “</a:t>
                </a:r>
                <a14:m>
                  <m:oMath xmlns:m="http://schemas.openxmlformats.org/officeDocument/2006/math">
                    <m:r>
                      <a:rPr lang="en-US" i="1" smtClean="0">
                        <a:latin typeface="Cambria Math"/>
                        <a:ea typeface="Cambria Math"/>
                      </a:rPr>
                      <m:t>≥</m:t>
                    </m:r>
                  </m:oMath>
                </a14:m>
                <a:r>
                  <a:rPr lang="en-US" dirty="0" smtClean="0"/>
                  <a:t>”.</a:t>
                </a:r>
              </a:p>
              <a:p>
                <a:endParaRPr lang="en-US" dirty="0" smtClean="0"/>
              </a:p>
              <a:p>
                <a:r>
                  <a:rPr lang="en-US" dirty="0" smtClean="0"/>
                  <a:t>Sorting order</a:t>
                </a:r>
              </a:p>
              <a:p>
                <a:pPr lvl="1"/>
                <a:r>
                  <a:rPr lang="en-US" dirty="0" smtClean="0"/>
                  <a:t>Ascending order</a:t>
                </a:r>
              </a:p>
              <a:p>
                <a:pPr lvl="1"/>
                <a:r>
                  <a:rPr lang="en-US" dirty="0"/>
                  <a:t>D</a:t>
                </a:r>
                <a:r>
                  <a:rPr lang="en-US" dirty="0" smtClean="0"/>
                  <a:t>escending order</a:t>
                </a:r>
              </a:p>
              <a:p>
                <a:r>
                  <a:rPr lang="en-US" dirty="0" smtClean="0"/>
                  <a:t>Unless otherwise specified, we consider sorting in ascending order.</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1067" r="-549"/>
                </a:stretch>
              </a:blipFill>
            </p:spPr>
            <p:txBody>
              <a:bodyPr/>
              <a:lstStyle/>
              <a:p>
                <a:r>
                  <a:rPr lang="en-US">
                    <a:noFill/>
                  </a:rPr>
                  <a:t> </a:t>
                </a:r>
              </a:p>
            </p:txBody>
          </p:sp>
        </mc:Fallback>
      </mc:AlternateContent>
    </p:spTree>
    <p:extLst>
      <p:ext uri="{BB962C8B-B14F-4D97-AF65-F5344CB8AC3E}">
        <p14:creationId xmlns:p14="http://schemas.microsoft.com/office/powerpoint/2010/main" val="26283134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In-Place Partitioning </a:t>
            </a:r>
            <a:r>
              <a:rPr lang="en-US" dirty="0"/>
              <a:t>the Array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30</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a:bodyPr>
              <a:lstStyle/>
              <a:p>
                <a:pPr marL="514350" indent="-514350">
                  <a:buFont typeface="+mj-lt"/>
                  <a:buAutoNum type="arabicPeriod"/>
                </a:pPr>
                <a:r>
                  <a:rPr lang="en-US" dirty="0" smtClean="0"/>
                  <a:t>Once pivot is chosen, swap pivot to the beginning of the array.</a:t>
                </a:r>
              </a:p>
              <a:p>
                <a:pPr marL="514350" indent="-514350">
                  <a:buFont typeface="+mj-lt"/>
                  <a:buAutoNum type="arabicPeriod"/>
                </a:pPr>
                <a:r>
                  <a:rPr lang="en-US" dirty="0" smtClean="0"/>
                  <a:t>Start counters </a:t>
                </a:r>
                <a:r>
                  <a:rPr lang="en-US" sz="2400" b="1" dirty="0" err="1" smtClean="0">
                    <a:latin typeface="Courier New" pitchFamily="49" charset="0"/>
                    <a:cs typeface="Courier New" pitchFamily="49" charset="0"/>
                  </a:rPr>
                  <a:t>i</a:t>
                </a:r>
                <a:r>
                  <a:rPr lang="en-US" sz="2400" b="1" dirty="0" smtClean="0">
                    <a:latin typeface="Courier New" pitchFamily="49" charset="0"/>
                    <a:cs typeface="Courier New" pitchFamily="49" charset="0"/>
                  </a:rPr>
                  <a:t>=1</a:t>
                </a:r>
                <a:r>
                  <a:rPr lang="en-US" dirty="0" smtClean="0"/>
                  <a:t> and </a:t>
                </a:r>
                <a:r>
                  <a:rPr lang="en-US" sz="2400" b="1" dirty="0" smtClean="0">
                    <a:latin typeface="Courier New" pitchFamily="49" charset="0"/>
                    <a:cs typeface="Courier New" pitchFamily="49" charset="0"/>
                  </a:rPr>
                  <a:t>j=N-1</a:t>
                </a:r>
                <a:r>
                  <a:rPr lang="en-US" dirty="0" smtClean="0"/>
                  <a:t>.</a:t>
                </a:r>
              </a:p>
              <a:p>
                <a:pPr marL="514350" indent="-514350">
                  <a:buFont typeface="+mj-lt"/>
                  <a:buAutoNum type="arabicPeriod"/>
                </a:pPr>
                <a:r>
                  <a:rPr lang="en-US" dirty="0" smtClean="0"/>
                  <a:t>Increment </a:t>
                </a:r>
                <a:r>
                  <a:rPr lang="en-US" sz="2400" b="1" dirty="0" err="1" smtClean="0">
                    <a:latin typeface="Courier New" pitchFamily="49" charset="0"/>
                    <a:cs typeface="Courier New" pitchFamily="49" charset="0"/>
                  </a:rPr>
                  <a:t>i</a:t>
                </a:r>
                <a:r>
                  <a:rPr lang="en-US" dirty="0" smtClean="0"/>
                  <a:t> until we find element </a:t>
                </a:r>
                <a:r>
                  <a:rPr lang="en-US" sz="2400" b="1" dirty="0" smtClean="0">
                    <a:latin typeface="Courier New" pitchFamily="49" charset="0"/>
                    <a:cs typeface="Courier New" pitchFamily="49" charset="0"/>
                  </a:rPr>
                  <a:t>A[</a:t>
                </a:r>
                <a:r>
                  <a:rPr lang="en-US" sz="2400" b="1" dirty="0" err="1" smtClean="0">
                    <a:latin typeface="Courier New" pitchFamily="49" charset="0"/>
                    <a:cs typeface="Courier New" pitchFamily="49" charset="0"/>
                  </a:rPr>
                  <a:t>i</a:t>
                </a:r>
                <a:r>
                  <a:rPr lang="en-US" sz="2400" b="1" dirty="0" smtClean="0">
                    <a:latin typeface="Courier New" pitchFamily="49" charset="0"/>
                    <a:cs typeface="Courier New" pitchFamily="49" charset="0"/>
                  </a:rPr>
                  <a:t>]&gt;=pivot</a:t>
                </a:r>
                <a:r>
                  <a:rPr lang="en-US" dirty="0" smtClean="0"/>
                  <a:t>.</a:t>
                </a:r>
              </a:p>
              <a:p>
                <a:pPr marL="788670" lvl="1" indent="-514350"/>
                <a:r>
                  <a:rPr lang="en-US" b="1" dirty="0" smtClean="0">
                    <a:latin typeface="Courier New" pitchFamily="49" charset="0"/>
                    <a:cs typeface="Courier New" pitchFamily="49" charset="0"/>
                  </a:rPr>
                  <a:t>A[</a:t>
                </a: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a:t>
                </a:r>
                <a:r>
                  <a:rPr lang="en-US" dirty="0" smtClean="0"/>
                  <a:t> is the leftmost item </a:t>
                </a:r>
                <a14:m>
                  <m:oMath xmlns:m="http://schemas.openxmlformats.org/officeDocument/2006/math">
                    <m:r>
                      <a:rPr lang="en-US" i="1" smtClean="0">
                        <a:latin typeface="Cambria Math"/>
                        <a:ea typeface="Cambria Math"/>
                      </a:rPr>
                      <m:t>≥</m:t>
                    </m:r>
                  </m:oMath>
                </a14:m>
                <a:r>
                  <a:rPr lang="en-US" dirty="0" smtClean="0"/>
                  <a:t> pivot.</a:t>
                </a:r>
              </a:p>
              <a:p>
                <a:pPr marL="514350" indent="-514350">
                  <a:buFont typeface="+mj-lt"/>
                  <a:buAutoNum type="arabicPeriod"/>
                </a:pPr>
                <a:r>
                  <a:rPr lang="en-US" dirty="0" smtClean="0"/>
                  <a:t>Decrement </a:t>
                </a:r>
                <a:r>
                  <a:rPr lang="en-US" sz="2400" b="1" dirty="0" smtClean="0">
                    <a:latin typeface="Courier New" pitchFamily="49" charset="0"/>
                    <a:cs typeface="Courier New" pitchFamily="49" charset="0"/>
                  </a:rPr>
                  <a:t>j</a:t>
                </a:r>
                <a:r>
                  <a:rPr lang="en-US" dirty="0" smtClean="0"/>
                  <a:t> until we find element </a:t>
                </a:r>
                <a:r>
                  <a:rPr lang="en-US" sz="2400" b="1" dirty="0" smtClean="0">
                    <a:latin typeface="Courier New" pitchFamily="49" charset="0"/>
                    <a:cs typeface="Courier New" pitchFamily="49" charset="0"/>
                  </a:rPr>
                  <a:t>A[j]&lt;pivot</a:t>
                </a:r>
                <a:r>
                  <a:rPr lang="en-US" dirty="0" smtClean="0"/>
                  <a:t>.</a:t>
                </a:r>
              </a:p>
              <a:p>
                <a:pPr marL="788670" lvl="1" indent="-514350"/>
                <a:r>
                  <a:rPr lang="en-US" b="1" dirty="0" smtClean="0">
                    <a:latin typeface="Courier New" pitchFamily="49" charset="0"/>
                    <a:cs typeface="Courier New" pitchFamily="49" charset="0"/>
                  </a:rPr>
                  <a:t>A[j]</a:t>
                </a:r>
                <a:r>
                  <a:rPr lang="en-US" dirty="0" smtClean="0"/>
                  <a:t> </a:t>
                </a:r>
                <a:r>
                  <a:rPr lang="en-US" dirty="0"/>
                  <a:t>is the </a:t>
                </a:r>
                <a:r>
                  <a:rPr lang="en-US" dirty="0" smtClean="0"/>
                  <a:t>rightmost </a:t>
                </a:r>
                <a:r>
                  <a:rPr lang="en-US" dirty="0"/>
                  <a:t>item </a:t>
                </a:r>
                <a14:m>
                  <m:oMath xmlns:m="http://schemas.openxmlformats.org/officeDocument/2006/math">
                    <m:r>
                      <a:rPr lang="en-US" b="0" i="1" smtClean="0">
                        <a:latin typeface="Cambria Math"/>
                        <a:ea typeface="Cambria Math"/>
                      </a:rPr>
                      <m:t>&lt;</m:t>
                    </m:r>
                  </m:oMath>
                </a14:m>
                <a:r>
                  <a:rPr lang="en-US" dirty="0"/>
                  <a:t> pivot.</a:t>
                </a:r>
              </a:p>
              <a:p>
                <a:pPr marL="514350" indent="-514350">
                  <a:buFont typeface="+mj-lt"/>
                  <a:buAutoNum type="arabicPeriod"/>
                </a:pPr>
                <a:r>
                  <a:rPr lang="en-US" dirty="0" smtClean="0"/>
                  <a:t>If </a:t>
                </a:r>
                <a:r>
                  <a:rPr lang="en-US" sz="2400" b="1" dirty="0" err="1" smtClean="0">
                    <a:latin typeface="Courier New" pitchFamily="49" charset="0"/>
                    <a:cs typeface="Courier New" pitchFamily="49" charset="0"/>
                  </a:rPr>
                  <a:t>i</a:t>
                </a:r>
                <a:r>
                  <a:rPr lang="en-US" sz="2400" b="1" dirty="0" smtClean="0">
                    <a:latin typeface="Courier New" pitchFamily="49" charset="0"/>
                    <a:cs typeface="Courier New" pitchFamily="49" charset="0"/>
                  </a:rPr>
                  <a:t>&lt;j</a:t>
                </a:r>
                <a:r>
                  <a:rPr lang="en-US" dirty="0" smtClean="0"/>
                  <a:t>, swap </a:t>
                </a:r>
                <a:r>
                  <a:rPr lang="en-US" sz="2400" b="1" dirty="0" smtClean="0">
                    <a:latin typeface="Courier New" pitchFamily="49" charset="0"/>
                    <a:cs typeface="Courier New" pitchFamily="49" charset="0"/>
                  </a:rPr>
                  <a:t>A[</a:t>
                </a:r>
                <a:r>
                  <a:rPr lang="en-US" sz="2400" b="1" dirty="0" err="1" smtClean="0">
                    <a:latin typeface="Courier New" pitchFamily="49" charset="0"/>
                    <a:cs typeface="Courier New" pitchFamily="49" charset="0"/>
                  </a:rPr>
                  <a:t>i</a:t>
                </a:r>
                <a:r>
                  <a:rPr lang="en-US" sz="2400" b="1" dirty="0" smtClean="0">
                    <a:latin typeface="Courier New" pitchFamily="49" charset="0"/>
                    <a:cs typeface="Courier New" pitchFamily="49" charset="0"/>
                  </a:rPr>
                  <a:t>]</a:t>
                </a:r>
                <a:r>
                  <a:rPr lang="en-US" dirty="0" smtClean="0"/>
                  <a:t> with </a:t>
                </a:r>
                <a:r>
                  <a:rPr lang="en-US" sz="2400" b="1" dirty="0" smtClean="0">
                    <a:latin typeface="Courier New" pitchFamily="49" charset="0"/>
                    <a:cs typeface="Courier New" pitchFamily="49" charset="0"/>
                  </a:rPr>
                  <a:t>A[j]</a:t>
                </a:r>
                <a:r>
                  <a:rPr lang="en-US" dirty="0" smtClean="0"/>
                  <a:t>. Go back to step 3.</a:t>
                </a:r>
              </a:p>
              <a:p>
                <a:pPr marL="514350" indent="-514350">
                  <a:buFont typeface="+mj-lt"/>
                  <a:buAutoNum type="arabicPeriod"/>
                </a:pPr>
                <a:r>
                  <a:rPr lang="en-US" dirty="0" smtClean="0"/>
                  <a:t>Otherwise, swap the first element (pivot) with </a:t>
                </a:r>
                <a:r>
                  <a:rPr lang="en-US" sz="2400" b="1" dirty="0" smtClean="0">
                    <a:latin typeface="Courier New" pitchFamily="49" charset="0"/>
                    <a:cs typeface="Courier New" pitchFamily="49" charset="0"/>
                  </a:rPr>
                  <a:t>A[j]</a:t>
                </a:r>
                <a:r>
                  <a:rPr lang="en-US" dirty="0" smtClean="0"/>
                  <a:t>.</a:t>
                </a:r>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863" t="-1067"/>
                </a:stretch>
              </a:blipFill>
            </p:spPr>
            <p:txBody>
              <a:bodyPr/>
              <a:lstStyle/>
              <a:p>
                <a:r>
                  <a:rPr lang="en-US">
                    <a:noFill/>
                  </a:rPr>
                  <a:t> </a:t>
                </a:r>
              </a:p>
            </p:txBody>
          </p:sp>
        </mc:Fallback>
      </mc:AlternateContent>
    </p:spTree>
    <p:extLst>
      <p:ext uri="{BB962C8B-B14F-4D97-AF65-F5344CB8AC3E}">
        <p14:creationId xmlns:p14="http://schemas.microsoft.com/office/powerpoint/2010/main" val="58647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In-Place Partitioning the </a:t>
            </a:r>
            <a:r>
              <a:rPr lang="en-US" dirty="0" smtClean="0"/>
              <a:t>Array</a:t>
            </a:r>
            <a:br>
              <a:rPr lang="en-US" dirty="0" smtClean="0"/>
            </a:br>
            <a:r>
              <a:rPr lang="en-US" sz="2700" dirty="0" smtClean="0"/>
              <a:t>Example</a:t>
            </a:r>
            <a:endParaRPr lang="en-US" sz="2700"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31</a:t>
            </a:fld>
            <a:endParaRPr lang="en-US" dirty="0"/>
          </a:p>
        </p:txBody>
      </p:sp>
      <p:sp>
        <p:nvSpPr>
          <p:cNvPr id="4" name="Content Placeholder 3"/>
          <p:cNvSpPr>
            <a:spLocks noGrp="1"/>
          </p:cNvSpPr>
          <p:nvPr>
            <p:ph sz="quarter"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Now, </a:t>
            </a:r>
            <a:r>
              <a:rPr lang="en-US" sz="2400" b="1" dirty="0" smtClean="0">
                <a:latin typeface="Courier New" pitchFamily="49" charset="0"/>
                <a:cs typeface="Courier New" pitchFamily="49" charset="0"/>
              </a:rPr>
              <a:t>j &lt; </a:t>
            </a:r>
            <a:r>
              <a:rPr lang="en-US" sz="2400" b="1" dirty="0" err="1" smtClean="0">
                <a:latin typeface="Courier New" pitchFamily="49" charset="0"/>
                <a:cs typeface="Courier New" pitchFamily="49" charset="0"/>
              </a:rPr>
              <a:t>i</a:t>
            </a:r>
            <a:r>
              <a:rPr lang="en-US" dirty="0" smtClean="0"/>
              <a:t>, swap </a:t>
            </a:r>
            <a:r>
              <a:rPr lang="en-US" dirty="0"/>
              <a:t>the first element (pivot) with </a:t>
            </a:r>
            <a:r>
              <a:rPr lang="en-US" sz="2400" b="1" dirty="0">
                <a:latin typeface="Courier New" pitchFamily="49" charset="0"/>
                <a:cs typeface="Courier New" pitchFamily="49" charset="0"/>
              </a:rPr>
              <a:t>A[j]</a:t>
            </a:r>
            <a:r>
              <a:rPr lang="en-US" dirty="0"/>
              <a:t>.</a:t>
            </a:r>
          </a:p>
        </p:txBody>
      </p:sp>
      <p:grpSp>
        <p:nvGrpSpPr>
          <p:cNvPr id="141" name="Group 30"/>
          <p:cNvGrpSpPr>
            <a:grpSpLocks/>
          </p:cNvGrpSpPr>
          <p:nvPr/>
        </p:nvGrpSpPr>
        <p:grpSpPr bwMode="auto">
          <a:xfrm>
            <a:off x="1676399" y="2057402"/>
            <a:ext cx="5889625" cy="519113"/>
            <a:chOff x="754" y="720"/>
            <a:chExt cx="3710" cy="327"/>
          </a:xfrm>
          <a:noFill/>
        </p:grpSpPr>
        <p:grpSp>
          <p:nvGrpSpPr>
            <p:cNvPr id="142" name="Group 26"/>
            <p:cNvGrpSpPr>
              <a:grpSpLocks/>
            </p:cNvGrpSpPr>
            <p:nvPr/>
          </p:nvGrpSpPr>
          <p:grpSpPr bwMode="auto">
            <a:xfrm>
              <a:off x="754" y="720"/>
              <a:ext cx="3710" cy="327"/>
              <a:chOff x="754" y="720"/>
              <a:chExt cx="3710" cy="327"/>
            </a:xfrm>
            <a:grpFill/>
          </p:grpSpPr>
          <p:sp>
            <p:nvSpPr>
              <p:cNvPr id="146" name="Rectangle 3"/>
              <p:cNvSpPr>
                <a:spLocks noChangeArrowheads="1"/>
              </p:cNvSpPr>
              <p:nvPr/>
            </p:nvSpPr>
            <p:spPr bwMode="auto">
              <a:xfrm>
                <a:off x="1252"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 name="Rectangle 4"/>
              <p:cNvSpPr>
                <a:spLocks noChangeArrowheads="1"/>
              </p:cNvSpPr>
              <p:nvPr/>
            </p:nvSpPr>
            <p:spPr bwMode="auto">
              <a:xfrm>
                <a:off x="1286"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6</a:t>
                </a:r>
              </a:p>
            </p:txBody>
          </p:sp>
          <p:sp>
            <p:nvSpPr>
              <p:cNvPr id="148" name="Rectangle 5"/>
              <p:cNvSpPr>
                <a:spLocks noChangeArrowheads="1"/>
              </p:cNvSpPr>
              <p:nvPr/>
            </p:nvSpPr>
            <p:spPr bwMode="auto">
              <a:xfrm>
                <a:off x="1540"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Rectangle 6"/>
              <p:cNvSpPr>
                <a:spLocks noChangeArrowheads="1"/>
              </p:cNvSpPr>
              <p:nvPr/>
            </p:nvSpPr>
            <p:spPr bwMode="auto">
              <a:xfrm>
                <a:off x="1574"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sp>
            <p:nvSpPr>
              <p:cNvPr id="150" name="Rectangle 7"/>
              <p:cNvSpPr>
                <a:spLocks noChangeArrowheads="1"/>
              </p:cNvSpPr>
              <p:nvPr/>
            </p:nvSpPr>
            <p:spPr bwMode="auto">
              <a:xfrm>
                <a:off x="1828"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 name="Rectangle 8"/>
              <p:cNvSpPr>
                <a:spLocks noChangeArrowheads="1"/>
              </p:cNvSpPr>
              <p:nvPr/>
            </p:nvSpPr>
            <p:spPr bwMode="auto">
              <a:xfrm>
                <a:off x="1862"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sp>
            <p:nvSpPr>
              <p:cNvPr id="152" name="Rectangle 9"/>
              <p:cNvSpPr>
                <a:spLocks noChangeArrowheads="1"/>
              </p:cNvSpPr>
              <p:nvPr/>
            </p:nvSpPr>
            <p:spPr bwMode="auto">
              <a:xfrm>
                <a:off x="2116"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 name="Rectangle 10"/>
              <p:cNvSpPr>
                <a:spLocks noChangeArrowheads="1"/>
              </p:cNvSpPr>
              <p:nvPr/>
            </p:nvSpPr>
            <p:spPr bwMode="auto">
              <a:xfrm>
                <a:off x="2150"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sp>
            <p:nvSpPr>
              <p:cNvPr id="154" name="Rectangle 11"/>
              <p:cNvSpPr>
                <a:spLocks noChangeArrowheads="1"/>
              </p:cNvSpPr>
              <p:nvPr/>
            </p:nvSpPr>
            <p:spPr bwMode="auto">
              <a:xfrm>
                <a:off x="2404"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 name="Rectangle 12"/>
              <p:cNvSpPr>
                <a:spLocks noChangeArrowheads="1"/>
              </p:cNvSpPr>
              <p:nvPr/>
            </p:nvSpPr>
            <p:spPr bwMode="auto">
              <a:xfrm>
                <a:off x="2390" y="720"/>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sp>
            <p:nvSpPr>
              <p:cNvPr id="156" name="Rectangle 13"/>
              <p:cNvSpPr>
                <a:spLocks noChangeArrowheads="1"/>
              </p:cNvSpPr>
              <p:nvPr/>
            </p:nvSpPr>
            <p:spPr bwMode="auto">
              <a:xfrm>
                <a:off x="2692"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 name="Rectangle 14"/>
              <p:cNvSpPr>
                <a:spLocks noChangeArrowheads="1"/>
              </p:cNvSpPr>
              <p:nvPr/>
            </p:nvSpPr>
            <p:spPr bwMode="auto">
              <a:xfrm>
                <a:off x="2678" y="720"/>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sp>
            <p:nvSpPr>
              <p:cNvPr id="158" name="Rectangle 15"/>
              <p:cNvSpPr>
                <a:spLocks noChangeArrowheads="1"/>
              </p:cNvSpPr>
              <p:nvPr/>
            </p:nvSpPr>
            <p:spPr bwMode="auto">
              <a:xfrm>
                <a:off x="2980"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Rectangle 16"/>
              <p:cNvSpPr>
                <a:spLocks noChangeArrowheads="1"/>
              </p:cNvSpPr>
              <p:nvPr/>
            </p:nvSpPr>
            <p:spPr bwMode="auto">
              <a:xfrm>
                <a:off x="3014"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chemeClr val="tx1"/>
                    </a:solidFill>
                    <a:effectLst/>
                  </a:rPr>
                  <a:t>4</a:t>
                </a:r>
              </a:p>
            </p:txBody>
          </p:sp>
          <p:sp>
            <p:nvSpPr>
              <p:cNvPr id="160" name="Rectangle 17"/>
              <p:cNvSpPr>
                <a:spLocks noChangeArrowheads="1"/>
              </p:cNvSpPr>
              <p:nvPr/>
            </p:nvSpPr>
            <p:spPr bwMode="auto">
              <a:xfrm>
                <a:off x="3268"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 name="Rectangle 18"/>
              <p:cNvSpPr>
                <a:spLocks noChangeArrowheads="1"/>
              </p:cNvSpPr>
              <p:nvPr/>
            </p:nvSpPr>
            <p:spPr bwMode="auto">
              <a:xfrm>
                <a:off x="3302"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sp>
            <p:nvSpPr>
              <p:cNvPr id="162" name="Rectangle 19"/>
              <p:cNvSpPr>
                <a:spLocks noChangeArrowheads="1"/>
              </p:cNvSpPr>
              <p:nvPr/>
            </p:nvSpPr>
            <p:spPr bwMode="auto">
              <a:xfrm>
                <a:off x="3556"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 name="Rectangle 20"/>
              <p:cNvSpPr>
                <a:spLocks noChangeArrowheads="1"/>
              </p:cNvSpPr>
              <p:nvPr/>
            </p:nvSpPr>
            <p:spPr bwMode="auto">
              <a:xfrm>
                <a:off x="3590"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sp>
            <p:nvSpPr>
              <p:cNvPr id="164" name="Rectangle 21"/>
              <p:cNvSpPr>
                <a:spLocks noChangeArrowheads="1"/>
              </p:cNvSpPr>
              <p:nvPr/>
            </p:nvSpPr>
            <p:spPr bwMode="auto">
              <a:xfrm>
                <a:off x="3844"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 name="Rectangle 22"/>
              <p:cNvSpPr>
                <a:spLocks noChangeArrowheads="1"/>
              </p:cNvSpPr>
              <p:nvPr/>
            </p:nvSpPr>
            <p:spPr bwMode="auto">
              <a:xfrm>
                <a:off x="3878"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sp>
            <p:nvSpPr>
              <p:cNvPr id="166" name="Rectangle 23"/>
              <p:cNvSpPr>
                <a:spLocks noChangeArrowheads="1"/>
              </p:cNvSpPr>
              <p:nvPr/>
            </p:nvSpPr>
            <p:spPr bwMode="auto">
              <a:xfrm>
                <a:off x="4132"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 name="Rectangle 24"/>
              <p:cNvSpPr>
                <a:spLocks noChangeArrowheads="1"/>
              </p:cNvSpPr>
              <p:nvPr/>
            </p:nvSpPr>
            <p:spPr bwMode="auto">
              <a:xfrm>
                <a:off x="4166"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sp>
            <p:nvSpPr>
              <p:cNvPr id="168" name="Rectangle 25"/>
              <p:cNvSpPr>
                <a:spLocks noChangeArrowheads="1"/>
              </p:cNvSpPr>
              <p:nvPr/>
            </p:nvSpPr>
            <p:spPr bwMode="auto">
              <a:xfrm>
                <a:off x="754" y="744"/>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smtClean="0">
                    <a:effectLst/>
                  </a:rPr>
                  <a:t>A</a:t>
                </a:r>
                <a:endParaRPr lang="en-US" dirty="0">
                  <a:effectLst/>
                </a:endParaRPr>
              </a:p>
            </p:txBody>
          </p:sp>
        </p:grpSp>
        <p:grpSp>
          <p:nvGrpSpPr>
            <p:cNvPr id="143" name="Group 29"/>
            <p:cNvGrpSpPr>
              <a:grpSpLocks/>
            </p:cNvGrpSpPr>
            <p:nvPr/>
          </p:nvGrpSpPr>
          <p:grpSpPr bwMode="auto">
            <a:xfrm>
              <a:off x="1252" y="720"/>
              <a:ext cx="332" cy="327"/>
              <a:chOff x="1252" y="720"/>
              <a:chExt cx="332" cy="327"/>
            </a:xfrm>
            <a:grpFill/>
          </p:grpSpPr>
          <p:sp>
            <p:nvSpPr>
              <p:cNvPr id="144" name="Rectangle 27"/>
              <p:cNvSpPr>
                <a:spLocks noChangeArrowheads="1"/>
              </p:cNvSpPr>
              <p:nvPr/>
            </p:nvSpPr>
            <p:spPr bwMode="auto">
              <a:xfrm>
                <a:off x="1252" y="772"/>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 name="Rectangle 28"/>
              <p:cNvSpPr>
                <a:spLocks noChangeArrowheads="1"/>
              </p:cNvSpPr>
              <p:nvPr/>
            </p:nvSpPr>
            <p:spPr bwMode="auto">
              <a:xfrm>
                <a:off x="1286" y="720"/>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grpSp>
      </p:grpSp>
      <p:grpSp>
        <p:nvGrpSpPr>
          <p:cNvPr id="169" name="Group 33"/>
          <p:cNvGrpSpPr>
            <a:grpSpLocks/>
          </p:cNvGrpSpPr>
          <p:nvPr/>
        </p:nvGrpSpPr>
        <p:grpSpPr bwMode="auto">
          <a:xfrm>
            <a:off x="3381374" y="2057400"/>
            <a:ext cx="527050" cy="519113"/>
            <a:chOff x="1828" y="720"/>
            <a:chExt cx="332" cy="327"/>
          </a:xfrm>
        </p:grpSpPr>
        <p:sp>
          <p:nvSpPr>
            <p:cNvPr id="170" name="Rectangle 31"/>
            <p:cNvSpPr>
              <a:spLocks noChangeArrowheads="1"/>
            </p:cNvSpPr>
            <p:nvPr/>
          </p:nvSpPr>
          <p:spPr bwMode="auto">
            <a:xfrm>
              <a:off x="1828" y="772"/>
              <a:ext cx="280" cy="232"/>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 name="Rectangle 32"/>
            <p:cNvSpPr>
              <a:spLocks noChangeArrowheads="1"/>
            </p:cNvSpPr>
            <p:nvPr/>
          </p:nvSpPr>
          <p:spPr bwMode="auto">
            <a:xfrm>
              <a:off x="1862" y="720"/>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grpSp>
      <p:grpSp>
        <p:nvGrpSpPr>
          <p:cNvPr id="172" name="Group 36"/>
          <p:cNvGrpSpPr>
            <a:grpSpLocks/>
          </p:cNvGrpSpPr>
          <p:nvPr/>
        </p:nvGrpSpPr>
        <p:grpSpPr bwMode="auto">
          <a:xfrm>
            <a:off x="7038974" y="2057401"/>
            <a:ext cx="527050" cy="519113"/>
            <a:chOff x="4132" y="720"/>
            <a:chExt cx="332" cy="327"/>
          </a:xfrm>
        </p:grpSpPr>
        <p:sp>
          <p:nvSpPr>
            <p:cNvPr id="173" name="Rectangle 34"/>
            <p:cNvSpPr>
              <a:spLocks noChangeArrowheads="1"/>
            </p:cNvSpPr>
            <p:nvPr/>
          </p:nvSpPr>
          <p:spPr bwMode="auto">
            <a:xfrm>
              <a:off x="4132" y="772"/>
              <a:ext cx="280" cy="232"/>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 name="Rectangle 35"/>
            <p:cNvSpPr>
              <a:spLocks noChangeArrowheads="1"/>
            </p:cNvSpPr>
            <p:nvPr/>
          </p:nvSpPr>
          <p:spPr bwMode="auto">
            <a:xfrm>
              <a:off x="4166" y="720"/>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grpSp>
      <p:grpSp>
        <p:nvGrpSpPr>
          <p:cNvPr id="175" name="Group 64"/>
          <p:cNvGrpSpPr>
            <a:grpSpLocks/>
          </p:cNvGrpSpPr>
          <p:nvPr/>
        </p:nvGrpSpPr>
        <p:grpSpPr bwMode="auto">
          <a:xfrm>
            <a:off x="1676399" y="2652717"/>
            <a:ext cx="5889625" cy="519113"/>
            <a:chOff x="754" y="1296"/>
            <a:chExt cx="3710" cy="327"/>
          </a:xfrm>
          <a:noFill/>
        </p:grpSpPr>
        <p:grpSp>
          <p:nvGrpSpPr>
            <p:cNvPr id="176" name="Group 60"/>
            <p:cNvGrpSpPr>
              <a:grpSpLocks/>
            </p:cNvGrpSpPr>
            <p:nvPr/>
          </p:nvGrpSpPr>
          <p:grpSpPr bwMode="auto">
            <a:xfrm>
              <a:off x="754" y="1296"/>
              <a:ext cx="3710" cy="327"/>
              <a:chOff x="754" y="1296"/>
              <a:chExt cx="3710" cy="327"/>
            </a:xfrm>
            <a:grpFill/>
          </p:grpSpPr>
          <p:sp>
            <p:nvSpPr>
              <p:cNvPr id="180" name="Rectangle 37"/>
              <p:cNvSpPr>
                <a:spLocks noChangeArrowheads="1"/>
              </p:cNvSpPr>
              <p:nvPr/>
            </p:nvSpPr>
            <p:spPr bwMode="auto">
              <a:xfrm>
                <a:off x="1252"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 name="Rectangle 38"/>
              <p:cNvSpPr>
                <a:spLocks noChangeArrowheads="1"/>
              </p:cNvSpPr>
              <p:nvPr/>
            </p:nvSpPr>
            <p:spPr bwMode="auto">
              <a:xfrm>
                <a:off x="1286"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6</a:t>
                </a:r>
              </a:p>
            </p:txBody>
          </p:sp>
          <p:sp>
            <p:nvSpPr>
              <p:cNvPr id="182" name="Rectangle 39"/>
              <p:cNvSpPr>
                <a:spLocks noChangeArrowheads="1"/>
              </p:cNvSpPr>
              <p:nvPr/>
            </p:nvSpPr>
            <p:spPr bwMode="auto">
              <a:xfrm>
                <a:off x="1540"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 name="Rectangle 40"/>
              <p:cNvSpPr>
                <a:spLocks noChangeArrowheads="1"/>
              </p:cNvSpPr>
              <p:nvPr/>
            </p:nvSpPr>
            <p:spPr bwMode="auto">
              <a:xfrm>
                <a:off x="1574"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sp>
            <p:nvSpPr>
              <p:cNvPr id="184" name="Rectangle 41"/>
              <p:cNvSpPr>
                <a:spLocks noChangeArrowheads="1"/>
              </p:cNvSpPr>
              <p:nvPr/>
            </p:nvSpPr>
            <p:spPr bwMode="auto">
              <a:xfrm>
                <a:off x="1828"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 name="Rectangle 42"/>
              <p:cNvSpPr>
                <a:spLocks noChangeArrowheads="1"/>
              </p:cNvSpPr>
              <p:nvPr/>
            </p:nvSpPr>
            <p:spPr bwMode="auto">
              <a:xfrm>
                <a:off x="1862"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sp>
            <p:nvSpPr>
              <p:cNvPr id="186" name="Rectangle 43"/>
              <p:cNvSpPr>
                <a:spLocks noChangeArrowheads="1"/>
              </p:cNvSpPr>
              <p:nvPr/>
            </p:nvSpPr>
            <p:spPr bwMode="auto">
              <a:xfrm>
                <a:off x="2116"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 name="Rectangle 44"/>
              <p:cNvSpPr>
                <a:spLocks noChangeArrowheads="1"/>
              </p:cNvSpPr>
              <p:nvPr/>
            </p:nvSpPr>
            <p:spPr bwMode="auto">
              <a:xfrm>
                <a:off x="2150"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sp>
            <p:nvSpPr>
              <p:cNvPr id="188" name="Rectangle 45"/>
              <p:cNvSpPr>
                <a:spLocks noChangeArrowheads="1"/>
              </p:cNvSpPr>
              <p:nvPr/>
            </p:nvSpPr>
            <p:spPr bwMode="auto">
              <a:xfrm>
                <a:off x="2404"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 name="Rectangle 46"/>
              <p:cNvSpPr>
                <a:spLocks noChangeArrowheads="1"/>
              </p:cNvSpPr>
              <p:nvPr/>
            </p:nvSpPr>
            <p:spPr bwMode="auto">
              <a:xfrm>
                <a:off x="2390" y="1296"/>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sp>
            <p:nvSpPr>
              <p:cNvPr id="190" name="Rectangle 47"/>
              <p:cNvSpPr>
                <a:spLocks noChangeArrowheads="1"/>
              </p:cNvSpPr>
              <p:nvPr/>
            </p:nvSpPr>
            <p:spPr bwMode="auto">
              <a:xfrm>
                <a:off x="2692"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 name="Rectangle 48"/>
              <p:cNvSpPr>
                <a:spLocks noChangeArrowheads="1"/>
              </p:cNvSpPr>
              <p:nvPr/>
            </p:nvSpPr>
            <p:spPr bwMode="auto">
              <a:xfrm>
                <a:off x="2678" y="1296"/>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sp>
            <p:nvSpPr>
              <p:cNvPr id="192" name="Rectangle 49"/>
              <p:cNvSpPr>
                <a:spLocks noChangeArrowheads="1"/>
              </p:cNvSpPr>
              <p:nvPr/>
            </p:nvSpPr>
            <p:spPr bwMode="auto">
              <a:xfrm>
                <a:off x="2980"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 name="Rectangle 50"/>
              <p:cNvSpPr>
                <a:spLocks noChangeArrowheads="1"/>
              </p:cNvSpPr>
              <p:nvPr/>
            </p:nvSpPr>
            <p:spPr bwMode="auto">
              <a:xfrm>
                <a:off x="3014"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sp>
            <p:nvSpPr>
              <p:cNvPr id="194" name="Rectangle 51"/>
              <p:cNvSpPr>
                <a:spLocks noChangeArrowheads="1"/>
              </p:cNvSpPr>
              <p:nvPr/>
            </p:nvSpPr>
            <p:spPr bwMode="auto">
              <a:xfrm>
                <a:off x="3268"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 name="Rectangle 52"/>
              <p:cNvSpPr>
                <a:spLocks noChangeArrowheads="1"/>
              </p:cNvSpPr>
              <p:nvPr/>
            </p:nvSpPr>
            <p:spPr bwMode="auto">
              <a:xfrm>
                <a:off x="3302"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sp>
            <p:nvSpPr>
              <p:cNvPr id="196" name="Rectangle 53"/>
              <p:cNvSpPr>
                <a:spLocks noChangeArrowheads="1"/>
              </p:cNvSpPr>
              <p:nvPr/>
            </p:nvSpPr>
            <p:spPr bwMode="auto">
              <a:xfrm>
                <a:off x="3556"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 name="Rectangle 54"/>
              <p:cNvSpPr>
                <a:spLocks noChangeArrowheads="1"/>
              </p:cNvSpPr>
              <p:nvPr/>
            </p:nvSpPr>
            <p:spPr bwMode="auto">
              <a:xfrm>
                <a:off x="3590"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sp>
            <p:nvSpPr>
              <p:cNvPr id="198" name="Rectangle 55"/>
              <p:cNvSpPr>
                <a:spLocks noChangeArrowheads="1"/>
              </p:cNvSpPr>
              <p:nvPr/>
            </p:nvSpPr>
            <p:spPr bwMode="auto">
              <a:xfrm>
                <a:off x="3844"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 name="Rectangle 56"/>
              <p:cNvSpPr>
                <a:spLocks noChangeArrowheads="1"/>
              </p:cNvSpPr>
              <p:nvPr/>
            </p:nvSpPr>
            <p:spPr bwMode="auto">
              <a:xfrm>
                <a:off x="3878"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sp>
            <p:nvSpPr>
              <p:cNvPr id="200" name="Rectangle 57"/>
              <p:cNvSpPr>
                <a:spLocks noChangeArrowheads="1"/>
              </p:cNvSpPr>
              <p:nvPr/>
            </p:nvSpPr>
            <p:spPr bwMode="auto">
              <a:xfrm>
                <a:off x="4132"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 name="Rectangle 58"/>
              <p:cNvSpPr>
                <a:spLocks noChangeArrowheads="1"/>
              </p:cNvSpPr>
              <p:nvPr/>
            </p:nvSpPr>
            <p:spPr bwMode="auto">
              <a:xfrm>
                <a:off x="4166"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sp>
            <p:nvSpPr>
              <p:cNvPr id="202" name="Rectangle 59"/>
              <p:cNvSpPr>
                <a:spLocks noChangeArrowheads="1"/>
              </p:cNvSpPr>
              <p:nvPr/>
            </p:nvSpPr>
            <p:spPr bwMode="auto">
              <a:xfrm>
                <a:off x="754" y="1317"/>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smtClean="0">
                    <a:effectLst/>
                  </a:rPr>
                  <a:t>A</a:t>
                </a:r>
                <a:endParaRPr lang="en-US" sz="2400" dirty="0">
                  <a:effectLst/>
                </a:endParaRPr>
              </a:p>
            </p:txBody>
          </p:sp>
        </p:grpSp>
        <p:grpSp>
          <p:nvGrpSpPr>
            <p:cNvPr id="177" name="Group 63"/>
            <p:cNvGrpSpPr>
              <a:grpSpLocks/>
            </p:cNvGrpSpPr>
            <p:nvPr/>
          </p:nvGrpSpPr>
          <p:grpSpPr bwMode="auto">
            <a:xfrm>
              <a:off x="1252" y="1296"/>
              <a:ext cx="332" cy="327"/>
              <a:chOff x="1252" y="1296"/>
              <a:chExt cx="332" cy="327"/>
            </a:xfrm>
            <a:grpFill/>
          </p:grpSpPr>
          <p:sp>
            <p:nvSpPr>
              <p:cNvPr id="178" name="Rectangle 61"/>
              <p:cNvSpPr>
                <a:spLocks noChangeArrowheads="1"/>
              </p:cNvSpPr>
              <p:nvPr/>
            </p:nvSpPr>
            <p:spPr bwMode="auto">
              <a:xfrm>
                <a:off x="1252" y="1348"/>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 name="Rectangle 62"/>
              <p:cNvSpPr>
                <a:spLocks noChangeArrowheads="1"/>
              </p:cNvSpPr>
              <p:nvPr/>
            </p:nvSpPr>
            <p:spPr bwMode="auto">
              <a:xfrm>
                <a:off x="1286" y="1296"/>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grpSp>
      </p:grpSp>
      <p:grpSp>
        <p:nvGrpSpPr>
          <p:cNvPr id="203" name="Group 67"/>
          <p:cNvGrpSpPr>
            <a:grpSpLocks/>
          </p:cNvGrpSpPr>
          <p:nvPr/>
        </p:nvGrpSpPr>
        <p:grpSpPr bwMode="auto">
          <a:xfrm>
            <a:off x="4273549" y="2652717"/>
            <a:ext cx="625475" cy="519113"/>
            <a:chOff x="2390" y="1296"/>
            <a:chExt cx="394" cy="327"/>
          </a:xfrm>
        </p:grpSpPr>
        <p:sp>
          <p:nvSpPr>
            <p:cNvPr id="204" name="Rectangle 65"/>
            <p:cNvSpPr>
              <a:spLocks noChangeArrowheads="1"/>
            </p:cNvSpPr>
            <p:nvPr/>
          </p:nvSpPr>
          <p:spPr bwMode="auto">
            <a:xfrm>
              <a:off x="2404" y="1348"/>
              <a:ext cx="280" cy="232"/>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 name="Rectangle 66"/>
            <p:cNvSpPr>
              <a:spLocks noChangeArrowheads="1"/>
            </p:cNvSpPr>
            <p:nvPr/>
          </p:nvSpPr>
          <p:spPr bwMode="auto">
            <a:xfrm>
              <a:off x="2390" y="1296"/>
              <a:ext cx="3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grpSp>
      <p:grpSp>
        <p:nvGrpSpPr>
          <p:cNvPr id="206" name="Group 70"/>
          <p:cNvGrpSpPr>
            <a:grpSpLocks/>
          </p:cNvGrpSpPr>
          <p:nvPr/>
        </p:nvGrpSpPr>
        <p:grpSpPr bwMode="auto">
          <a:xfrm>
            <a:off x="5667374" y="2652717"/>
            <a:ext cx="527050" cy="519113"/>
            <a:chOff x="3268" y="1296"/>
            <a:chExt cx="332" cy="327"/>
          </a:xfrm>
        </p:grpSpPr>
        <p:sp>
          <p:nvSpPr>
            <p:cNvPr id="207" name="Rectangle 68"/>
            <p:cNvSpPr>
              <a:spLocks noChangeArrowheads="1"/>
            </p:cNvSpPr>
            <p:nvPr/>
          </p:nvSpPr>
          <p:spPr bwMode="auto">
            <a:xfrm>
              <a:off x="3268" y="1348"/>
              <a:ext cx="280" cy="232"/>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 name="Rectangle 69"/>
            <p:cNvSpPr>
              <a:spLocks noChangeArrowheads="1"/>
            </p:cNvSpPr>
            <p:nvPr/>
          </p:nvSpPr>
          <p:spPr bwMode="auto">
            <a:xfrm>
              <a:off x="3302" y="1296"/>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grpSp>
      <p:grpSp>
        <p:nvGrpSpPr>
          <p:cNvPr id="209" name="Group 98"/>
          <p:cNvGrpSpPr>
            <a:grpSpLocks/>
          </p:cNvGrpSpPr>
          <p:nvPr/>
        </p:nvGrpSpPr>
        <p:grpSpPr bwMode="auto">
          <a:xfrm>
            <a:off x="1676399" y="3262315"/>
            <a:ext cx="5889625" cy="519113"/>
            <a:chOff x="754" y="1824"/>
            <a:chExt cx="3710" cy="327"/>
          </a:xfrm>
          <a:noFill/>
        </p:grpSpPr>
        <p:grpSp>
          <p:nvGrpSpPr>
            <p:cNvPr id="210" name="Group 94"/>
            <p:cNvGrpSpPr>
              <a:grpSpLocks/>
            </p:cNvGrpSpPr>
            <p:nvPr/>
          </p:nvGrpSpPr>
          <p:grpSpPr bwMode="auto">
            <a:xfrm>
              <a:off x="754" y="1824"/>
              <a:ext cx="3710" cy="327"/>
              <a:chOff x="754" y="1824"/>
              <a:chExt cx="3710" cy="327"/>
            </a:xfrm>
            <a:grpFill/>
          </p:grpSpPr>
          <p:sp>
            <p:nvSpPr>
              <p:cNvPr id="214" name="Rectangle 71"/>
              <p:cNvSpPr>
                <a:spLocks noChangeArrowheads="1"/>
              </p:cNvSpPr>
              <p:nvPr/>
            </p:nvSpPr>
            <p:spPr bwMode="auto">
              <a:xfrm>
                <a:off x="1252"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 name="Rectangle 72"/>
              <p:cNvSpPr>
                <a:spLocks noChangeArrowheads="1"/>
              </p:cNvSpPr>
              <p:nvPr/>
            </p:nvSpPr>
            <p:spPr bwMode="auto">
              <a:xfrm>
                <a:off x="1286"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6</a:t>
                </a:r>
              </a:p>
            </p:txBody>
          </p:sp>
          <p:sp>
            <p:nvSpPr>
              <p:cNvPr id="216" name="Rectangle 73"/>
              <p:cNvSpPr>
                <a:spLocks noChangeArrowheads="1"/>
              </p:cNvSpPr>
              <p:nvPr/>
            </p:nvSpPr>
            <p:spPr bwMode="auto">
              <a:xfrm>
                <a:off x="1540"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 name="Rectangle 74"/>
              <p:cNvSpPr>
                <a:spLocks noChangeArrowheads="1"/>
              </p:cNvSpPr>
              <p:nvPr/>
            </p:nvSpPr>
            <p:spPr bwMode="auto">
              <a:xfrm>
                <a:off x="1574"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sp>
            <p:nvSpPr>
              <p:cNvPr id="218" name="Rectangle 75"/>
              <p:cNvSpPr>
                <a:spLocks noChangeArrowheads="1"/>
              </p:cNvSpPr>
              <p:nvPr/>
            </p:nvSpPr>
            <p:spPr bwMode="auto">
              <a:xfrm>
                <a:off x="1828"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 name="Rectangle 76"/>
              <p:cNvSpPr>
                <a:spLocks noChangeArrowheads="1"/>
              </p:cNvSpPr>
              <p:nvPr/>
            </p:nvSpPr>
            <p:spPr bwMode="auto">
              <a:xfrm>
                <a:off x="1862"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sp>
            <p:nvSpPr>
              <p:cNvPr id="220" name="Rectangle 77"/>
              <p:cNvSpPr>
                <a:spLocks noChangeArrowheads="1"/>
              </p:cNvSpPr>
              <p:nvPr/>
            </p:nvSpPr>
            <p:spPr bwMode="auto">
              <a:xfrm>
                <a:off x="2116"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1" name="Rectangle 78"/>
              <p:cNvSpPr>
                <a:spLocks noChangeArrowheads="1"/>
              </p:cNvSpPr>
              <p:nvPr/>
            </p:nvSpPr>
            <p:spPr bwMode="auto">
              <a:xfrm>
                <a:off x="2150"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sp>
            <p:nvSpPr>
              <p:cNvPr id="222" name="Rectangle 79"/>
              <p:cNvSpPr>
                <a:spLocks noChangeArrowheads="1"/>
              </p:cNvSpPr>
              <p:nvPr/>
            </p:nvSpPr>
            <p:spPr bwMode="auto">
              <a:xfrm>
                <a:off x="2404"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 name="Rectangle 80"/>
              <p:cNvSpPr>
                <a:spLocks noChangeArrowheads="1"/>
              </p:cNvSpPr>
              <p:nvPr/>
            </p:nvSpPr>
            <p:spPr bwMode="auto">
              <a:xfrm>
                <a:off x="2438" y="1824"/>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sp>
            <p:nvSpPr>
              <p:cNvPr id="224" name="Rectangle 81"/>
              <p:cNvSpPr>
                <a:spLocks noChangeArrowheads="1"/>
              </p:cNvSpPr>
              <p:nvPr/>
            </p:nvSpPr>
            <p:spPr bwMode="auto">
              <a:xfrm>
                <a:off x="2692"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 name="Rectangle 82"/>
              <p:cNvSpPr>
                <a:spLocks noChangeArrowheads="1"/>
              </p:cNvSpPr>
              <p:nvPr/>
            </p:nvSpPr>
            <p:spPr bwMode="auto">
              <a:xfrm>
                <a:off x="2678" y="1824"/>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sp>
            <p:nvSpPr>
              <p:cNvPr id="226" name="Rectangle 83"/>
              <p:cNvSpPr>
                <a:spLocks noChangeArrowheads="1"/>
              </p:cNvSpPr>
              <p:nvPr/>
            </p:nvSpPr>
            <p:spPr bwMode="auto">
              <a:xfrm>
                <a:off x="2980"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 name="Rectangle 84"/>
              <p:cNvSpPr>
                <a:spLocks noChangeArrowheads="1"/>
              </p:cNvSpPr>
              <p:nvPr/>
            </p:nvSpPr>
            <p:spPr bwMode="auto">
              <a:xfrm>
                <a:off x="3014"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sp>
            <p:nvSpPr>
              <p:cNvPr id="228" name="Rectangle 85"/>
              <p:cNvSpPr>
                <a:spLocks noChangeArrowheads="1"/>
              </p:cNvSpPr>
              <p:nvPr/>
            </p:nvSpPr>
            <p:spPr bwMode="auto">
              <a:xfrm>
                <a:off x="3268"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 name="Rectangle 86"/>
              <p:cNvSpPr>
                <a:spLocks noChangeArrowheads="1"/>
              </p:cNvSpPr>
              <p:nvPr/>
            </p:nvSpPr>
            <p:spPr bwMode="auto">
              <a:xfrm>
                <a:off x="3254" y="1824"/>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sp>
            <p:nvSpPr>
              <p:cNvPr id="230" name="Rectangle 87"/>
              <p:cNvSpPr>
                <a:spLocks noChangeArrowheads="1"/>
              </p:cNvSpPr>
              <p:nvPr/>
            </p:nvSpPr>
            <p:spPr bwMode="auto">
              <a:xfrm>
                <a:off x="3556"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 name="Rectangle 88"/>
              <p:cNvSpPr>
                <a:spLocks noChangeArrowheads="1"/>
              </p:cNvSpPr>
              <p:nvPr/>
            </p:nvSpPr>
            <p:spPr bwMode="auto">
              <a:xfrm>
                <a:off x="3590"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sp>
            <p:nvSpPr>
              <p:cNvPr id="232" name="Rectangle 89"/>
              <p:cNvSpPr>
                <a:spLocks noChangeArrowheads="1"/>
              </p:cNvSpPr>
              <p:nvPr/>
            </p:nvSpPr>
            <p:spPr bwMode="auto">
              <a:xfrm>
                <a:off x="3844"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 name="Rectangle 90"/>
              <p:cNvSpPr>
                <a:spLocks noChangeArrowheads="1"/>
              </p:cNvSpPr>
              <p:nvPr/>
            </p:nvSpPr>
            <p:spPr bwMode="auto">
              <a:xfrm>
                <a:off x="3878"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sp>
            <p:nvSpPr>
              <p:cNvPr id="234" name="Rectangle 91"/>
              <p:cNvSpPr>
                <a:spLocks noChangeArrowheads="1"/>
              </p:cNvSpPr>
              <p:nvPr/>
            </p:nvSpPr>
            <p:spPr bwMode="auto">
              <a:xfrm>
                <a:off x="4132"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 name="Rectangle 92"/>
              <p:cNvSpPr>
                <a:spLocks noChangeArrowheads="1"/>
              </p:cNvSpPr>
              <p:nvPr/>
            </p:nvSpPr>
            <p:spPr bwMode="auto">
              <a:xfrm>
                <a:off x="4166"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sp>
            <p:nvSpPr>
              <p:cNvPr id="236" name="Rectangle 93"/>
              <p:cNvSpPr>
                <a:spLocks noChangeArrowheads="1"/>
              </p:cNvSpPr>
              <p:nvPr/>
            </p:nvSpPr>
            <p:spPr bwMode="auto">
              <a:xfrm>
                <a:off x="754" y="1824"/>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smtClean="0">
                    <a:effectLst/>
                  </a:rPr>
                  <a:t>A</a:t>
                </a:r>
                <a:endParaRPr lang="en-US" sz="2400" dirty="0">
                  <a:effectLst/>
                </a:endParaRPr>
              </a:p>
            </p:txBody>
          </p:sp>
        </p:grpSp>
        <p:grpSp>
          <p:nvGrpSpPr>
            <p:cNvPr id="211" name="Group 97"/>
            <p:cNvGrpSpPr>
              <a:grpSpLocks/>
            </p:cNvGrpSpPr>
            <p:nvPr/>
          </p:nvGrpSpPr>
          <p:grpSpPr bwMode="auto">
            <a:xfrm>
              <a:off x="1252" y="1824"/>
              <a:ext cx="332" cy="327"/>
              <a:chOff x="1252" y="1824"/>
              <a:chExt cx="332" cy="327"/>
            </a:xfrm>
            <a:grpFill/>
          </p:grpSpPr>
          <p:sp>
            <p:nvSpPr>
              <p:cNvPr id="212" name="Rectangle 95"/>
              <p:cNvSpPr>
                <a:spLocks noChangeArrowheads="1"/>
              </p:cNvSpPr>
              <p:nvPr/>
            </p:nvSpPr>
            <p:spPr bwMode="auto">
              <a:xfrm>
                <a:off x="1252" y="1876"/>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3" name="Rectangle 96"/>
              <p:cNvSpPr>
                <a:spLocks noChangeArrowheads="1"/>
              </p:cNvSpPr>
              <p:nvPr/>
            </p:nvSpPr>
            <p:spPr bwMode="auto">
              <a:xfrm>
                <a:off x="1286" y="1824"/>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grpSp>
      </p:grpSp>
      <p:grpSp>
        <p:nvGrpSpPr>
          <p:cNvPr id="237" name="Group 101"/>
          <p:cNvGrpSpPr>
            <a:grpSpLocks/>
          </p:cNvGrpSpPr>
          <p:nvPr/>
        </p:nvGrpSpPr>
        <p:grpSpPr bwMode="auto">
          <a:xfrm>
            <a:off x="4730749" y="3262315"/>
            <a:ext cx="625475" cy="519113"/>
            <a:chOff x="2678" y="1824"/>
            <a:chExt cx="394" cy="327"/>
          </a:xfrm>
        </p:grpSpPr>
        <p:sp>
          <p:nvSpPr>
            <p:cNvPr id="238" name="Rectangle 99"/>
            <p:cNvSpPr>
              <a:spLocks noChangeArrowheads="1"/>
            </p:cNvSpPr>
            <p:nvPr/>
          </p:nvSpPr>
          <p:spPr bwMode="auto">
            <a:xfrm>
              <a:off x="2692" y="1876"/>
              <a:ext cx="280" cy="232"/>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 name="Rectangle 100"/>
            <p:cNvSpPr>
              <a:spLocks noChangeArrowheads="1"/>
            </p:cNvSpPr>
            <p:nvPr/>
          </p:nvSpPr>
          <p:spPr bwMode="auto">
            <a:xfrm>
              <a:off x="2678" y="1824"/>
              <a:ext cx="3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grpSp>
      <p:grpSp>
        <p:nvGrpSpPr>
          <p:cNvPr id="240" name="Group 104"/>
          <p:cNvGrpSpPr>
            <a:grpSpLocks/>
          </p:cNvGrpSpPr>
          <p:nvPr/>
        </p:nvGrpSpPr>
        <p:grpSpPr bwMode="auto">
          <a:xfrm>
            <a:off x="5210174" y="3262315"/>
            <a:ext cx="527050" cy="519113"/>
            <a:chOff x="2980" y="1824"/>
            <a:chExt cx="332" cy="327"/>
          </a:xfrm>
        </p:grpSpPr>
        <p:sp>
          <p:nvSpPr>
            <p:cNvPr id="241" name="Rectangle 102"/>
            <p:cNvSpPr>
              <a:spLocks noChangeArrowheads="1"/>
            </p:cNvSpPr>
            <p:nvPr/>
          </p:nvSpPr>
          <p:spPr bwMode="auto">
            <a:xfrm>
              <a:off x="2980" y="1876"/>
              <a:ext cx="280" cy="232"/>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 name="Rectangle 103"/>
            <p:cNvSpPr>
              <a:spLocks noChangeArrowheads="1"/>
            </p:cNvSpPr>
            <p:nvPr/>
          </p:nvSpPr>
          <p:spPr bwMode="auto">
            <a:xfrm>
              <a:off x="3014" y="1824"/>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grpSp>
      <p:grpSp>
        <p:nvGrpSpPr>
          <p:cNvPr id="243" name="Group 132"/>
          <p:cNvGrpSpPr>
            <a:grpSpLocks/>
          </p:cNvGrpSpPr>
          <p:nvPr/>
        </p:nvGrpSpPr>
        <p:grpSpPr bwMode="auto">
          <a:xfrm>
            <a:off x="1676399" y="3871915"/>
            <a:ext cx="5889625" cy="519113"/>
            <a:chOff x="754" y="2352"/>
            <a:chExt cx="3710" cy="327"/>
          </a:xfrm>
          <a:noFill/>
        </p:grpSpPr>
        <p:grpSp>
          <p:nvGrpSpPr>
            <p:cNvPr id="244" name="Group 128"/>
            <p:cNvGrpSpPr>
              <a:grpSpLocks/>
            </p:cNvGrpSpPr>
            <p:nvPr/>
          </p:nvGrpSpPr>
          <p:grpSpPr bwMode="auto">
            <a:xfrm>
              <a:off x="754" y="2352"/>
              <a:ext cx="3710" cy="327"/>
              <a:chOff x="754" y="2352"/>
              <a:chExt cx="3710" cy="327"/>
            </a:xfrm>
            <a:grpFill/>
          </p:grpSpPr>
          <p:sp>
            <p:nvSpPr>
              <p:cNvPr id="248" name="Rectangle 105"/>
              <p:cNvSpPr>
                <a:spLocks noChangeArrowheads="1"/>
              </p:cNvSpPr>
              <p:nvPr/>
            </p:nvSpPr>
            <p:spPr bwMode="auto">
              <a:xfrm>
                <a:off x="125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 name="Rectangle 106"/>
              <p:cNvSpPr>
                <a:spLocks noChangeArrowheads="1"/>
              </p:cNvSpPr>
              <p:nvPr/>
            </p:nvSpPr>
            <p:spPr bwMode="auto">
              <a:xfrm>
                <a:off x="1286"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6</a:t>
                </a:r>
              </a:p>
            </p:txBody>
          </p:sp>
          <p:sp>
            <p:nvSpPr>
              <p:cNvPr id="250" name="Rectangle 107"/>
              <p:cNvSpPr>
                <a:spLocks noChangeArrowheads="1"/>
              </p:cNvSpPr>
              <p:nvPr/>
            </p:nvSpPr>
            <p:spPr bwMode="auto">
              <a:xfrm>
                <a:off x="1540"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 name="Rectangle 108"/>
              <p:cNvSpPr>
                <a:spLocks noChangeArrowheads="1"/>
              </p:cNvSpPr>
              <p:nvPr/>
            </p:nvSpPr>
            <p:spPr bwMode="auto">
              <a:xfrm>
                <a:off x="1574"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sp>
            <p:nvSpPr>
              <p:cNvPr id="252" name="Rectangle 109"/>
              <p:cNvSpPr>
                <a:spLocks noChangeArrowheads="1"/>
              </p:cNvSpPr>
              <p:nvPr/>
            </p:nvSpPr>
            <p:spPr bwMode="auto">
              <a:xfrm>
                <a:off x="1828"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3" name="Rectangle 110"/>
              <p:cNvSpPr>
                <a:spLocks noChangeArrowheads="1"/>
              </p:cNvSpPr>
              <p:nvPr/>
            </p:nvSpPr>
            <p:spPr bwMode="auto">
              <a:xfrm>
                <a:off x="1862"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sp>
            <p:nvSpPr>
              <p:cNvPr id="254" name="Rectangle 111"/>
              <p:cNvSpPr>
                <a:spLocks noChangeArrowheads="1"/>
              </p:cNvSpPr>
              <p:nvPr/>
            </p:nvSpPr>
            <p:spPr bwMode="auto">
              <a:xfrm>
                <a:off x="2116"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5" name="Rectangle 112"/>
              <p:cNvSpPr>
                <a:spLocks noChangeArrowheads="1"/>
              </p:cNvSpPr>
              <p:nvPr/>
            </p:nvSpPr>
            <p:spPr bwMode="auto">
              <a:xfrm>
                <a:off x="2150"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sp>
            <p:nvSpPr>
              <p:cNvPr id="256" name="Rectangle 113"/>
              <p:cNvSpPr>
                <a:spLocks noChangeArrowheads="1"/>
              </p:cNvSpPr>
              <p:nvPr/>
            </p:nvSpPr>
            <p:spPr bwMode="auto">
              <a:xfrm>
                <a:off x="2404"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7" name="Rectangle 114"/>
              <p:cNvSpPr>
                <a:spLocks noChangeArrowheads="1"/>
              </p:cNvSpPr>
              <p:nvPr/>
            </p:nvSpPr>
            <p:spPr bwMode="auto">
              <a:xfrm>
                <a:off x="2438" y="2352"/>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sp>
            <p:nvSpPr>
              <p:cNvPr id="258" name="Rectangle 115"/>
              <p:cNvSpPr>
                <a:spLocks noChangeArrowheads="1"/>
              </p:cNvSpPr>
              <p:nvPr/>
            </p:nvSpPr>
            <p:spPr bwMode="auto">
              <a:xfrm>
                <a:off x="269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 name="Rectangle 116"/>
              <p:cNvSpPr>
                <a:spLocks noChangeArrowheads="1"/>
              </p:cNvSpPr>
              <p:nvPr/>
            </p:nvSpPr>
            <p:spPr bwMode="auto">
              <a:xfrm>
                <a:off x="2726" y="2352"/>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sp>
            <p:nvSpPr>
              <p:cNvPr id="260" name="Rectangle 117"/>
              <p:cNvSpPr>
                <a:spLocks noChangeArrowheads="1"/>
              </p:cNvSpPr>
              <p:nvPr/>
            </p:nvSpPr>
            <p:spPr bwMode="auto">
              <a:xfrm>
                <a:off x="2980"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 name="Rectangle 118"/>
              <p:cNvSpPr>
                <a:spLocks noChangeArrowheads="1"/>
              </p:cNvSpPr>
              <p:nvPr/>
            </p:nvSpPr>
            <p:spPr bwMode="auto">
              <a:xfrm>
                <a:off x="2918" y="2352"/>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sp>
            <p:nvSpPr>
              <p:cNvPr id="262" name="Rectangle 119"/>
              <p:cNvSpPr>
                <a:spLocks noChangeArrowheads="1"/>
              </p:cNvSpPr>
              <p:nvPr/>
            </p:nvSpPr>
            <p:spPr bwMode="auto">
              <a:xfrm>
                <a:off x="3268"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 name="Rectangle 120"/>
              <p:cNvSpPr>
                <a:spLocks noChangeArrowheads="1"/>
              </p:cNvSpPr>
              <p:nvPr/>
            </p:nvSpPr>
            <p:spPr bwMode="auto">
              <a:xfrm>
                <a:off x="3254" y="2352"/>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sp>
            <p:nvSpPr>
              <p:cNvPr id="264" name="Rectangle 121"/>
              <p:cNvSpPr>
                <a:spLocks noChangeArrowheads="1"/>
              </p:cNvSpPr>
              <p:nvPr/>
            </p:nvSpPr>
            <p:spPr bwMode="auto">
              <a:xfrm>
                <a:off x="3556"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 name="Rectangle 122"/>
              <p:cNvSpPr>
                <a:spLocks noChangeArrowheads="1"/>
              </p:cNvSpPr>
              <p:nvPr/>
            </p:nvSpPr>
            <p:spPr bwMode="auto">
              <a:xfrm>
                <a:off x="3590"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sp>
            <p:nvSpPr>
              <p:cNvPr id="266" name="Rectangle 123"/>
              <p:cNvSpPr>
                <a:spLocks noChangeArrowheads="1"/>
              </p:cNvSpPr>
              <p:nvPr/>
            </p:nvSpPr>
            <p:spPr bwMode="auto">
              <a:xfrm>
                <a:off x="3844"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 name="Rectangle 124"/>
              <p:cNvSpPr>
                <a:spLocks noChangeArrowheads="1"/>
              </p:cNvSpPr>
              <p:nvPr/>
            </p:nvSpPr>
            <p:spPr bwMode="auto">
              <a:xfrm>
                <a:off x="3878"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sp>
            <p:nvSpPr>
              <p:cNvPr id="268" name="Rectangle 125"/>
              <p:cNvSpPr>
                <a:spLocks noChangeArrowheads="1"/>
              </p:cNvSpPr>
              <p:nvPr/>
            </p:nvSpPr>
            <p:spPr bwMode="auto">
              <a:xfrm>
                <a:off x="413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 name="Rectangle 126"/>
              <p:cNvSpPr>
                <a:spLocks noChangeArrowheads="1"/>
              </p:cNvSpPr>
              <p:nvPr/>
            </p:nvSpPr>
            <p:spPr bwMode="auto">
              <a:xfrm>
                <a:off x="4166"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sp>
            <p:nvSpPr>
              <p:cNvPr id="270" name="Rectangle 127"/>
              <p:cNvSpPr>
                <a:spLocks noChangeArrowheads="1"/>
              </p:cNvSpPr>
              <p:nvPr/>
            </p:nvSpPr>
            <p:spPr bwMode="auto">
              <a:xfrm>
                <a:off x="754" y="2352"/>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smtClean="0">
                    <a:effectLst/>
                  </a:rPr>
                  <a:t>A</a:t>
                </a:r>
                <a:endParaRPr lang="en-US" sz="2400" dirty="0">
                  <a:effectLst/>
                </a:endParaRPr>
              </a:p>
            </p:txBody>
          </p:sp>
        </p:grpSp>
        <p:grpSp>
          <p:nvGrpSpPr>
            <p:cNvPr id="245" name="Group 131"/>
            <p:cNvGrpSpPr>
              <a:grpSpLocks/>
            </p:cNvGrpSpPr>
            <p:nvPr/>
          </p:nvGrpSpPr>
          <p:grpSpPr bwMode="auto">
            <a:xfrm>
              <a:off x="1252" y="2352"/>
              <a:ext cx="332" cy="327"/>
              <a:chOff x="1252" y="2352"/>
              <a:chExt cx="332" cy="327"/>
            </a:xfrm>
            <a:grpFill/>
          </p:grpSpPr>
          <p:sp>
            <p:nvSpPr>
              <p:cNvPr id="246" name="Rectangle 129"/>
              <p:cNvSpPr>
                <a:spLocks noChangeArrowheads="1"/>
              </p:cNvSpPr>
              <p:nvPr/>
            </p:nvSpPr>
            <p:spPr bwMode="auto">
              <a:xfrm>
                <a:off x="125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 name="Rectangle 130"/>
              <p:cNvSpPr>
                <a:spLocks noChangeArrowheads="1"/>
              </p:cNvSpPr>
              <p:nvPr/>
            </p:nvSpPr>
            <p:spPr bwMode="auto">
              <a:xfrm>
                <a:off x="1286"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rgbClr val="FF0000"/>
                    </a:solidFill>
                    <a:effectLst/>
                  </a:rPr>
                  <a:t>6</a:t>
                </a:r>
              </a:p>
            </p:txBody>
          </p:sp>
        </p:grpSp>
      </p:grpSp>
      <p:grpSp>
        <p:nvGrpSpPr>
          <p:cNvPr id="271" name="Group 135"/>
          <p:cNvGrpSpPr>
            <a:grpSpLocks/>
          </p:cNvGrpSpPr>
          <p:nvPr/>
        </p:nvGrpSpPr>
        <p:grpSpPr bwMode="auto">
          <a:xfrm>
            <a:off x="5187949" y="3871915"/>
            <a:ext cx="625475" cy="519113"/>
            <a:chOff x="2966" y="2352"/>
            <a:chExt cx="394" cy="327"/>
          </a:xfrm>
        </p:grpSpPr>
        <p:sp>
          <p:nvSpPr>
            <p:cNvPr id="272" name="Rectangle 133"/>
            <p:cNvSpPr>
              <a:spLocks noChangeArrowheads="1"/>
            </p:cNvSpPr>
            <p:nvPr/>
          </p:nvSpPr>
          <p:spPr bwMode="auto">
            <a:xfrm>
              <a:off x="2980" y="2404"/>
              <a:ext cx="280" cy="232"/>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 name="Rectangle 134"/>
            <p:cNvSpPr>
              <a:spLocks noChangeArrowheads="1"/>
            </p:cNvSpPr>
            <p:nvPr/>
          </p:nvSpPr>
          <p:spPr bwMode="auto">
            <a:xfrm>
              <a:off x="2966" y="2352"/>
              <a:ext cx="3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10</a:t>
              </a:r>
            </a:p>
          </p:txBody>
        </p:sp>
      </p:grpSp>
      <p:grpSp>
        <p:nvGrpSpPr>
          <p:cNvPr id="274" name="Group 138"/>
          <p:cNvGrpSpPr>
            <a:grpSpLocks/>
          </p:cNvGrpSpPr>
          <p:nvPr/>
        </p:nvGrpSpPr>
        <p:grpSpPr bwMode="auto">
          <a:xfrm>
            <a:off x="4752974" y="3871915"/>
            <a:ext cx="527050" cy="519113"/>
            <a:chOff x="2692" y="2352"/>
            <a:chExt cx="332" cy="327"/>
          </a:xfrm>
        </p:grpSpPr>
        <p:sp>
          <p:nvSpPr>
            <p:cNvPr id="275" name="Rectangle 136"/>
            <p:cNvSpPr>
              <a:spLocks noChangeArrowheads="1"/>
            </p:cNvSpPr>
            <p:nvPr/>
          </p:nvSpPr>
          <p:spPr bwMode="auto">
            <a:xfrm>
              <a:off x="2692" y="2404"/>
              <a:ext cx="280" cy="232"/>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 name="Rectangle 137"/>
            <p:cNvSpPr>
              <a:spLocks noChangeArrowheads="1"/>
            </p:cNvSpPr>
            <p:nvPr/>
          </p:nvSpPr>
          <p:spPr bwMode="auto">
            <a:xfrm>
              <a:off x="2726" y="2352"/>
              <a:ext cx="2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4</a:t>
              </a:r>
            </a:p>
          </p:txBody>
        </p:sp>
      </p:grpSp>
      <p:grpSp>
        <p:nvGrpSpPr>
          <p:cNvPr id="277" name="Group 132"/>
          <p:cNvGrpSpPr>
            <a:grpSpLocks/>
          </p:cNvGrpSpPr>
          <p:nvPr/>
        </p:nvGrpSpPr>
        <p:grpSpPr bwMode="auto">
          <a:xfrm>
            <a:off x="1704974" y="5492750"/>
            <a:ext cx="5889625" cy="519113"/>
            <a:chOff x="754" y="2352"/>
            <a:chExt cx="3710" cy="327"/>
          </a:xfrm>
          <a:noFill/>
        </p:grpSpPr>
        <p:sp>
          <p:nvSpPr>
            <p:cNvPr id="280" name="Rectangle 129"/>
            <p:cNvSpPr>
              <a:spLocks noChangeArrowheads="1"/>
            </p:cNvSpPr>
            <p:nvPr/>
          </p:nvSpPr>
          <p:spPr bwMode="auto">
            <a:xfrm>
              <a:off x="1252" y="2404"/>
              <a:ext cx="280" cy="232"/>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8" name="Group 128"/>
            <p:cNvGrpSpPr>
              <a:grpSpLocks/>
            </p:cNvGrpSpPr>
            <p:nvPr/>
          </p:nvGrpSpPr>
          <p:grpSpPr bwMode="auto">
            <a:xfrm>
              <a:off x="754" y="2352"/>
              <a:ext cx="3710" cy="327"/>
              <a:chOff x="754" y="2352"/>
              <a:chExt cx="3710" cy="327"/>
            </a:xfrm>
            <a:grpFill/>
          </p:grpSpPr>
          <p:sp>
            <p:nvSpPr>
              <p:cNvPr id="282" name="Rectangle 105"/>
              <p:cNvSpPr>
                <a:spLocks noChangeArrowheads="1"/>
              </p:cNvSpPr>
              <p:nvPr/>
            </p:nvSpPr>
            <p:spPr bwMode="auto">
              <a:xfrm>
                <a:off x="125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 name="Rectangle 106"/>
              <p:cNvSpPr>
                <a:spLocks noChangeArrowheads="1"/>
              </p:cNvSpPr>
              <p:nvPr/>
            </p:nvSpPr>
            <p:spPr bwMode="auto">
              <a:xfrm>
                <a:off x="1286"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smtClean="0">
                    <a:solidFill>
                      <a:schemeClr val="tx1"/>
                    </a:solidFill>
                    <a:effectLst/>
                  </a:rPr>
                  <a:t>4</a:t>
                </a:r>
                <a:endParaRPr lang="en-US" sz="2800" dirty="0">
                  <a:solidFill>
                    <a:schemeClr val="tx1"/>
                  </a:solidFill>
                  <a:effectLst/>
                </a:endParaRPr>
              </a:p>
            </p:txBody>
          </p:sp>
          <p:sp>
            <p:nvSpPr>
              <p:cNvPr id="284" name="Rectangle 107"/>
              <p:cNvSpPr>
                <a:spLocks noChangeArrowheads="1"/>
              </p:cNvSpPr>
              <p:nvPr/>
            </p:nvSpPr>
            <p:spPr bwMode="auto">
              <a:xfrm>
                <a:off x="1540"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 name="Rectangle 108"/>
              <p:cNvSpPr>
                <a:spLocks noChangeArrowheads="1"/>
              </p:cNvSpPr>
              <p:nvPr/>
            </p:nvSpPr>
            <p:spPr bwMode="auto">
              <a:xfrm>
                <a:off x="1574"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2</a:t>
                </a:r>
              </a:p>
            </p:txBody>
          </p:sp>
          <p:sp>
            <p:nvSpPr>
              <p:cNvPr id="286" name="Rectangle 109"/>
              <p:cNvSpPr>
                <a:spLocks noChangeArrowheads="1"/>
              </p:cNvSpPr>
              <p:nvPr/>
            </p:nvSpPr>
            <p:spPr bwMode="auto">
              <a:xfrm>
                <a:off x="1828"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 name="Rectangle 110"/>
              <p:cNvSpPr>
                <a:spLocks noChangeArrowheads="1"/>
              </p:cNvSpPr>
              <p:nvPr/>
            </p:nvSpPr>
            <p:spPr bwMode="auto">
              <a:xfrm>
                <a:off x="1862"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3</a:t>
                </a:r>
              </a:p>
            </p:txBody>
          </p:sp>
          <p:sp>
            <p:nvSpPr>
              <p:cNvPr id="288" name="Rectangle 111"/>
              <p:cNvSpPr>
                <a:spLocks noChangeArrowheads="1"/>
              </p:cNvSpPr>
              <p:nvPr/>
            </p:nvSpPr>
            <p:spPr bwMode="auto">
              <a:xfrm>
                <a:off x="2116"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 name="Rectangle 112"/>
              <p:cNvSpPr>
                <a:spLocks noChangeArrowheads="1"/>
              </p:cNvSpPr>
              <p:nvPr/>
            </p:nvSpPr>
            <p:spPr bwMode="auto">
              <a:xfrm>
                <a:off x="2150"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5</a:t>
                </a:r>
              </a:p>
            </p:txBody>
          </p:sp>
          <p:sp>
            <p:nvSpPr>
              <p:cNvPr id="290" name="Rectangle 113"/>
              <p:cNvSpPr>
                <a:spLocks noChangeArrowheads="1"/>
              </p:cNvSpPr>
              <p:nvPr/>
            </p:nvSpPr>
            <p:spPr bwMode="auto">
              <a:xfrm>
                <a:off x="2404"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 name="Rectangle 114"/>
              <p:cNvSpPr>
                <a:spLocks noChangeArrowheads="1"/>
              </p:cNvSpPr>
              <p:nvPr/>
            </p:nvSpPr>
            <p:spPr bwMode="auto">
              <a:xfrm>
                <a:off x="2438" y="2352"/>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a:t>
                </a:r>
              </a:p>
            </p:txBody>
          </p:sp>
          <p:sp>
            <p:nvSpPr>
              <p:cNvPr id="292" name="Rectangle 115"/>
              <p:cNvSpPr>
                <a:spLocks noChangeArrowheads="1"/>
              </p:cNvSpPr>
              <p:nvPr/>
            </p:nvSpPr>
            <p:spPr bwMode="auto">
              <a:xfrm>
                <a:off x="269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3" name="Rectangle 116"/>
              <p:cNvSpPr>
                <a:spLocks noChangeArrowheads="1"/>
              </p:cNvSpPr>
              <p:nvPr/>
            </p:nvSpPr>
            <p:spPr bwMode="auto">
              <a:xfrm>
                <a:off x="2726" y="2352"/>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smtClean="0">
                    <a:solidFill>
                      <a:srgbClr val="FF0000"/>
                    </a:solidFill>
                    <a:effectLst/>
                  </a:rPr>
                  <a:t>6</a:t>
                </a:r>
                <a:endParaRPr lang="en-US" sz="2800" dirty="0">
                  <a:solidFill>
                    <a:srgbClr val="FF0000"/>
                  </a:solidFill>
                  <a:effectLst/>
                </a:endParaRPr>
              </a:p>
            </p:txBody>
          </p:sp>
          <p:sp>
            <p:nvSpPr>
              <p:cNvPr id="294" name="Rectangle 117"/>
              <p:cNvSpPr>
                <a:spLocks noChangeArrowheads="1"/>
              </p:cNvSpPr>
              <p:nvPr/>
            </p:nvSpPr>
            <p:spPr bwMode="auto">
              <a:xfrm>
                <a:off x="2980"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 name="Rectangle 118"/>
              <p:cNvSpPr>
                <a:spLocks noChangeArrowheads="1"/>
              </p:cNvSpPr>
              <p:nvPr/>
            </p:nvSpPr>
            <p:spPr bwMode="auto">
              <a:xfrm>
                <a:off x="2918" y="2352"/>
                <a:ext cx="44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chemeClr val="tx1"/>
                    </a:solidFill>
                    <a:effectLst/>
                  </a:rPr>
                  <a:t>10</a:t>
                </a:r>
              </a:p>
            </p:txBody>
          </p:sp>
          <p:sp>
            <p:nvSpPr>
              <p:cNvPr id="296" name="Rectangle 119"/>
              <p:cNvSpPr>
                <a:spLocks noChangeArrowheads="1"/>
              </p:cNvSpPr>
              <p:nvPr/>
            </p:nvSpPr>
            <p:spPr bwMode="auto">
              <a:xfrm>
                <a:off x="3268"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 name="Rectangle 120"/>
              <p:cNvSpPr>
                <a:spLocks noChangeArrowheads="1"/>
              </p:cNvSpPr>
              <p:nvPr/>
            </p:nvSpPr>
            <p:spPr bwMode="auto">
              <a:xfrm>
                <a:off x="3254" y="2352"/>
                <a:ext cx="394"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11</a:t>
                </a:r>
              </a:p>
            </p:txBody>
          </p:sp>
          <p:sp>
            <p:nvSpPr>
              <p:cNvPr id="298" name="Rectangle 121"/>
              <p:cNvSpPr>
                <a:spLocks noChangeArrowheads="1"/>
              </p:cNvSpPr>
              <p:nvPr/>
            </p:nvSpPr>
            <p:spPr bwMode="auto">
              <a:xfrm>
                <a:off x="3556"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 name="Rectangle 122"/>
              <p:cNvSpPr>
                <a:spLocks noChangeArrowheads="1"/>
              </p:cNvSpPr>
              <p:nvPr/>
            </p:nvSpPr>
            <p:spPr bwMode="auto">
              <a:xfrm>
                <a:off x="3590"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9</a:t>
                </a:r>
              </a:p>
            </p:txBody>
          </p:sp>
          <p:sp>
            <p:nvSpPr>
              <p:cNvPr id="300" name="Rectangle 123"/>
              <p:cNvSpPr>
                <a:spLocks noChangeArrowheads="1"/>
              </p:cNvSpPr>
              <p:nvPr/>
            </p:nvSpPr>
            <p:spPr bwMode="auto">
              <a:xfrm>
                <a:off x="3844"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 name="Rectangle 124"/>
              <p:cNvSpPr>
                <a:spLocks noChangeArrowheads="1"/>
              </p:cNvSpPr>
              <p:nvPr/>
            </p:nvSpPr>
            <p:spPr bwMode="auto">
              <a:xfrm>
                <a:off x="3878"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7</a:t>
                </a:r>
              </a:p>
            </p:txBody>
          </p:sp>
          <p:sp>
            <p:nvSpPr>
              <p:cNvPr id="302" name="Rectangle 125"/>
              <p:cNvSpPr>
                <a:spLocks noChangeArrowheads="1"/>
              </p:cNvSpPr>
              <p:nvPr/>
            </p:nvSpPr>
            <p:spPr bwMode="auto">
              <a:xfrm>
                <a:off x="4132" y="2404"/>
                <a:ext cx="280" cy="232"/>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 name="Rectangle 126"/>
              <p:cNvSpPr>
                <a:spLocks noChangeArrowheads="1"/>
              </p:cNvSpPr>
              <p:nvPr/>
            </p:nvSpPr>
            <p:spPr bwMode="auto">
              <a:xfrm>
                <a:off x="4166" y="2352"/>
                <a:ext cx="298"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a:solidFill>
                      <a:schemeClr val="tx1"/>
                    </a:solidFill>
                    <a:effectLst/>
                  </a:rPr>
                  <a:t>8</a:t>
                </a:r>
              </a:p>
            </p:txBody>
          </p:sp>
          <p:sp>
            <p:nvSpPr>
              <p:cNvPr id="304" name="Rectangle 127"/>
              <p:cNvSpPr>
                <a:spLocks noChangeArrowheads="1"/>
              </p:cNvSpPr>
              <p:nvPr/>
            </p:nvSpPr>
            <p:spPr bwMode="auto">
              <a:xfrm>
                <a:off x="754" y="2352"/>
                <a:ext cx="288"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400" dirty="0" smtClean="0">
                    <a:effectLst/>
                  </a:rPr>
                  <a:t>A</a:t>
                </a:r>
                <a:endParaRPr lang="en-US" sz="2400" dirty="0">
                  <a:effectLst/>
                </a:endParaRPr>
              </a:p>
            </p:txBody>
          </p:sp>
        </p:grpSp>
      </p:grpSp>
      <p:sp>
        <p:nvSpPr>
          <p:cNvPr id="279" name="Rectangle 129"/>
          <p:cNvSpPr>
            <a:spLocks noChangeArrowheads="1"/>
          </p:cNvSpPr>
          <p:nvPr/>
        </p:nvSpPr>
        <p:spPr bwMode="auto">
          <a:xfrm>
            <a:off x="5537199" y="1439391"/>
            <a:ext cx="444500" cy="368300"/>
          </a:xfrm>
          <a:prstGeom prst="rect">
            <a:avLst/>
          </a:prstGeom>
          <a:solidFill>
            <a:srgbClr val="00B0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 name="Rectangle 31"/>
          <p:cNvSpPr>
            <a:spLocks noChangeArrowheads="1"/>
          </p:cNvSpPr>
          <p:nvPr/>
        </p:nvSpPr>
        <p:spPr bwMode="auto">
          <a:xfrm>
            <a:off x="3622673" y="1439391"/>
            <a:ext cx="444500" cy="3683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Box 4"/>
          <p:cNvSpPr txBox="1"/>
          <p:nvPr/>
        </p:nvSpPr>
        <p:spPr>
          <a:xfrm>
            <a:off x="3146424" y="1392709"/>
            <a:ext cx="369012" cy="461665"/>
          </a:xfrm>
          <a:prstGeom prst="rect">
            <a:avLst/>
          </a:prstGeom>
          <a:noFill/>
        </p:spPr>
        <p:txBody>
          <a:bodyPr wrap="none" rtlCol="0">
            <a:spAutoFit/>
          </a:bodyPr>
          <a:lstStyle/>
          <a:p>
            <a:r>
              <a:rPr lang="en-US" sz="2400" b="1" dirty="0" err="1" smtClean="0">
                <a:latin typeface="Courier New" panose="02070309020205020404" pitchFamily="49" charset="0"/>
                <a:cs typeface="Courier New" panose="02070309020205020404" pitchFamily="49" charset="0"/>
              </a:rPr>
              <a:t>i</a:t>
            </a:r>
            <a:endParaRPr lang="en-US" sz="2400" b="1" dirty="0">
              <a:latin typeface="Courier New" panose="02070309020205020404" pitchFamily="49" charset="0"/>
              <a:cs typeface="Courier New" panose="02070309020205020404" pitchFamily="49" charset="0"/>
            </a:endParaRPr>
          </a:p>
        </p:txBody>
      </p:sp>
      <p:sp>
        <p:nvSpPr>
          <p:cNvPr id="305" name="TextBox 304"/>
          <p:cNvSpPr txBox="1"/>
          <p:nvPr/>
        </p:nvSpPr>
        <p:spPr>
          <a:xfrm>
            <a:off x="5111749" y="1392709"/>
            <a:ext cx="369012" cy="461665"/>
          </a:xfrm>
          <a:prstGeom prst="rect">
            <a:avLst/>
          </a:prstGeom>
          <a:noFill/>
        </p:spPr>
        <p:txBody>
          <a:bodyPr wrap="none" rtlCol="0">
            <a:spAutoFit/>
          </a:bodyPr>
          <a:lstStyle/>
          <a:p>
            <a:r>
              <a:rPr lang="en-US" sz="2400" b="1" dirty="0" smtClean="0">
                <a:latin typeface="Courier New" panose="02070309020205020404" pitchFamily="49" charset="0"/>
                <a:cs typeface="Courier New" panose="02070309020205020404" pitchFamily="49" charset="0"/>
              </a:rPr>
              <a:t>j</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5836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0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0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0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2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2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2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27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In-Place Partitioning </a:t>
            </a:r>
            <a:r>
              <a:rPr lang="en-US" dirty="0"/>
              <a:t>the </a:t>
            </a:r>
            <a:r>
              <a:rPr lang="en-US" dirty="0" smtClean="0"/>
              <a:t>Array</a:t>
            </a:r>
            <a:br>
              <a:rPr lang="en-US" dirty="0" smtClean="0"/>
            </a:br>
            <a:r>
              <a:rPr lang="en-US" sz="2700" dirty="0" smtClean="0"/>
              <a:t>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32</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lnSpcReduction="10000"/>
              </a:bodyPr>
              <a:lstStyle/>
              <a:p>
                <a:pPr marL="514350" indent="-514350">
                  <a:buFont typeface="+mj-lt"/>
                  <a:buAutoNum type="arabicPeriod"/>
                </a:pPr>
                <a:r>
                  <a:rPr lang="en-US" dirty="0" smtClean="0"/>
                  <a:t>Once pivot is chosen, swap pivot to the beginning of the array.</a:t>
                </a:r>
              </a:p>
              <a:p>
                <a:pPr marL="514350" indent="-514350">
                  <a:buFont typeface="+mj-lt"/>
                  <a:buAutoNum type="arabicPeriod"/>
                </a:pPr>
                <a:r>
                  <a:rPr lang="en-US" dirty="0" smtClean="0"/>
                  <a:t>Start counters </a:t>
                </a:r>
                <a:r>
                  <a:rPr lang="en-US" sz="2400" b="1" dirty="0" err="1" smtClean="0">
                    <a:latin typeface="Courier New" pitchFamily="49" charset="0"/>
                    <a:cs typeface="Courier New" pitchFamily="49" charset="0"/>
                  </a:rPr>
                  <a:t>i</a:t>
                </a:r>
                <a:r>
                  <a:rPr lang="en-US" sz="2400" b="1" dirty="0" smtClean="0">
                    <a:latin typeface="Courier New" pitchFamily="49" charset="0"/>
                    <a:cs typeface="Courier New" pitchFamily="49" charset="0"/>
                  </a:rPr>
                  <a:t>=1</a:t>
                </a:r>
                <a:r>
                  <a:rPr lang="en-US" dirty="0" smtClean="0"/>
                  <a:t> and </a:t>
                </a:r>
                <a:r>
                  <a:rPr lang="en-US" sz="2400" b="1" dirty="0" smtClean="0">
                    <a:latin typeface="Courier New" pitchFamily="49" charset="0"/>
                    <a:cs typeface="Courier New" pitchFamily="49" charset="0"/>
                  </a:rPr>
                  <a:t>j=N-1</a:t>
                </a:r>
                <a:r>
                  <a:rPr lang="en-US" dirty="0" smtClean="0"/>
                  <a:t>.</a:t>
                </a:r>
              </a:p>
              <a:p>
                <a:pPr marL="514350" indent="-514350">
                  <a:buFont typeface="+mj-lt"/>
                  <a:buAutoNum type="arabicPeriod"/>
                </a:pPr>
                <a:r>
                  <a:rPr lang="en-US" dirty="0" smtClean="0"/>
                  <a:t>Increment </a:t>
                </a:r>
                <a:r>
                  <a:rPr lang="en-US" sz="2400" b="1" dirty="0" err="1" smtClean="0">
                    <a:latin typeface="Courier New" pitchFamily="49" charset="0"/>
                    <a:cs typeface="Courier New" pitchFamily="49" charset="0"/>
                  </a:rPr>
                  <a:t>i</a:t>
                </a:r>
                <a:r>
                  <a:rPr lang="en-US" dirty="0" smtClean="0"/>
                  <a:t> until we find element </a:t>
                </a:r>
                <a:r>
                  <a:rPr lang="en-US" sz="2400" b="1" dirty="0" smtClean="0">
                    <a:latin typeface="Courier New" pitchFamily="49" charset="0"/>
                    <a:cs typeface="Courier New" pitchFamily="49" charset="0"/>
                  </a:rPr>
                  <a:t>A[</a:t>
                </a:r>
                <a:r>
                  <a:rPr lang="en-US" sz="2400" b="1" dirty="0" err="1" smtClean="0">
                    <a:latin typeface="Courier New" pitchFamily="49" charset="0"/>
                    <a:cs typeface="Courier New" pitchFamily="49" charset="0"/>
                  </a:rPr>
                  <a:t>i</a:t>
                </a:r>
                <a:r>
                  <a:rPr lang="en-US" sz="2400" b="1" dirty="0" smtClean="0">
                    <a:latin typeface="Courier New" pitchFamily="49" charset="0"/>
                    <a:cs typeface="Courier New" pitchFamily="49" charset="0"/>
                  </a:rPr>
                  <a:t>]&gt;=pivot</a:t>
                </a:r>
                <a:r>
                  <a:rPr lang="en-US" dirty="0" smtClean="0"/>
                  <a:t>.</a:t>
                </a:r>
              </a:p>
              <a:p>
                <a:pPr marL="514350" indent="-514350">
                  <a:buFont typeface="+mj-lt"/>
                  <a:buAutoNum type="arabicPeriod"/>
                </a:pPr>
                <a:r>
                  <a:rPr lang="en-US" dirty="0" smtClean="0"/>
                  <a:t>Decrement </a:t>
                </a:r>
                <a:r>
                  <a:rPr lang="en-US" sz="2400" b="1" dirty="0" smtClean="0">
                    <a:latin typeface="Courier New" pitchFamily="49" charset="0"/>
                    <a:cs typeface="Courier New" pitchFamily="49" charset="0"/>
                  </a:rPr>
                  <a:t>j</a:t>
                </a:r>
                <a:r>
                  <a:rPr lang="en-US" dirty="0" smtClean="0"/>
                  <a:t> until we find element </a:t>
                </a:r>
                <a:r>
                  <a:rPr lang="en-US" sz="2400" b="1" dirty="0" smtClean="0">
                    <a:latin typeface="Courier New" pitchFamily="49" charset="0"/>
                    <a:cs typeface="Courier New" pitchFamily="49" charset="0"/>
                  </a:rPr>
                  <a:t>A[j]&lt;pivot</a:t>
                </a:r>
                <a:r>
                  <a:rPr lang="en-US" dirty="0" smtClean="0"/>
                  <a:t>.</a:t>
                </a:r>
              </a:p>
              <a:p>
                <a:pPr marL="514350" indent="-514350">
                  <a:buFont typeface="+mj-lt"/>
                  <a:buAutoNum type="arabicPeriod"/>
                </a:pPr>
                <a:r>
                  <a:rPr lang="en-US" dirty="0" smtClean="0"/>
                  <a:t>If </a:t>
                </a:r>
                <a:r>
                  <a:rPr lang="en-US" sz="2400" b="1" dirty="0" err="1" smtClean="0">
                    <a:latin typeface="Courier New" pitchFamily="49" charset="0"/>
                    <a:cs typeface="Courier New" pitchFamily="49" charset="0"/>
                  </a:rPr>
                  <a:t>i</a:t>
                </a:r>
                <a:r>
                  <a:rPr lang="en-US" sz="2400" b="1" dirty="0" smtClean="0">
                    <a:latin typeface="Courier New" pitchFamily="49" charset="0"/>
                    <a:cs typeface="Courier New" pitchFamily="49" charset="0"/>
                  </a:rPr>
                  <a:t>&lt;j</a:t>
                </a:r>
                <a:r>
                  <a:rPr lang="en-US" dirty="0" smtClean="0"/>
                  <a:t>, swap </a:t>
                </a:r>
                <a:r>
                  <a:rPr lang="en-US" sz="2400" b="1" dirty="0" smtClean="0">
                    <a:latin typeface="Courier New" pitchFamily="49" charset="0"/>
                    <a:cs typeface="Courier New" pitchFamily="49" charset="0"/>
                  </a:rPr>
                  <a:t>A[</a:t>
                </a:r>
                <a:r>
                  <a:rPr lang="en-US" sz="2400" b="1" dirty="0" err="1" smtClean="0">
                    <a:latin typeface="Courier New" pitchFamily="49" charset="0"/>
                    <a:cs typeface="Courier New" pitchFamily="49" charset="0"/>
                  </a:rPr>
                  <a:t>i</a:t>
                </a:r>
                <a:r>
                  <a:rPr lang="en-US" sz="2400" b="1" dirty="0" smtClean="0">
                    <a:latin typeface="Courier New" pitchFamily="49" charset="0"/>
                    <a:cs typeface="Courier New" pitchFamily="49" charset="0"/>
                  </a:rPr>
                  <a:t>]</a:t>
                </a:r>
                <a:r>
                  <a:rPr lang="en-US" dirty="0" smtClean="0"/>
                  <a:t> with </a:t>
                </a:r>
                <a:r>
                  <a:rPr lang="en-US" sz="2400" b="1" dirty="0" smtClean="0">
                    <a:latin typeface="Courier New" pitchFamily="49" charset="0"/>
                    <a:cs typeface="Courier New" pitchFamily="49" charset="0"/>
                  </a:rPr>
                  <a:t>A[j]</a:t>
                </a:r>
                <a:r>
                  <a:rPr lang="en-US" dirty="0" smtClean="0"/>
                  <a:t>. Go back to step 3.</a:t>
                </a:r>
              </a:p>
              <a:p>
                <a:pPr marL="514350" indent="-514350">
                  <a:buFont typeface="+mj-lt"/>
                  <a:buAutoNum type="arabicPeriod"/>
                </a:pPr>
                <a:r>
                  <a:rPr lang="en-US" dirty="0" smtClean="0"/>
                  <a:t>Otherwise, swap the first element (pivot) with </a:t>
                </a:r>
                <a:r>
                  <a:rPr lang="en-US" sz="2400" b="1" dirty="0" smtClean="0">
                    <a:latin typeface="Courier New" pitchFamily="49" charset="0"/>
                    <a:cs typeface="Courier New" pitchFamily="49" charset="0"/>
                  </a:rPr>
                  <a:t>A[j]</a:t>
                </a:r>
                <a:r>
                  <a:rPr lang="en-US" dirty="0" smtClean="0"/>
                  <a:t>.</a:t>
                </a:r>
                <a:endParaRPr lang="en-US" dirty="0"/>
              </a:p>
              <a:p>
                <a:endParaRPr lang="en-US" dirty="0" smtClean="0"/>
              </a:p>
              <a:p>
                <a:r>
                  <a:rPr lang="en-US" dirty="0" smtClean="0"/>
                  <a:t>Scan the entire array no more than twice.</a:t>
                </a:r>
              </a:p>
              <a:p>
                <a:r>
                  <a:rPr lang="en-US" dirty="0"/>
                  <a:t>Time complexity is </a:t>
                </a:r>
                <a14:m>
                  <m:oMath xmlns:m="http://schemas.openxmlformats.org/officeDocument/2006/math">
                    <m:r>
                      <a:rPr lang="en-US" b="0" i="1" smtClean="0">
                        <a:latin typeface="Cambria Math"/>
                        <a:ea typeface="Cambria Math"/>
                      </a:rPr>
                      <m:t>𝑂</m:t>
                    </m:r>
                    <m:d>
                      <m:dPr>
                        <m:ctrlPr>
                          <a:rPr lang="en-US" i="1">
                            <a:latin typeface="Cambria Math" panose="02040503050406030204" pitchFamily="18" charset="0"/>
                            <a:ea typeface="Cambria Math"/>
                          </a:rPr>
                        </m:ctrlPr>
                      </m:dPr>
                      <m:e>
                        <m:r>
                          <a:rPr lang="en-US" i="1">
                            <a:latin typeface="Cambria Math"/>
                            <a:ea typeface="Cambria Math"/>
                          </a:rPr>
                          <m:t>𝑁</m:t>
                        </m:r>
                      </m:e>
                    </m:d>
                  </m:oMath>
                </a14:m>
                <a:r>
                  <a:rPr lang="en-US" dirty="0"/>
                  <a:t>, where </a:t>
                </a:r>
                <a14:m>
                  <m:oMath xmlns:m="http://schemas.openxmlformats.org/officeDocument/2006/math">
                    <m:r>
                      <a:rPr lang="en-US" i="1" dirty="0">
                        <a:latin typeface="Cambria Math"/>
                      </a:rPr>
                      <m:t>𝑁</m:t>
                    </m:r>
                  </m:oMath>
                </a14:m>
                <a:r>
                  <a:rPr lang="en-US" dirty="0"/>
                  <a:t> is the size of the array.</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863" t="-1733"/>
                </a:stretch>
              </a:blipFill>
            </p:spPr>
            <p:txBody>
              <a:bodyPr/>
              <a:lstStyle/>
              <a:p>
                <a:r>
                  <a:rPr lang="en-US">
                    <a:noFill/>
                  </a:rPr>
                  <a:t> </a:t>
                </a:r>
              </a:p>
            </p:txBody>
          </p:sp>
        </mc:Fallback>
      </mc:AlternateContent>
    </p:spTree>
    <p:extLst>
      <p:ext uri="{BB962C8B-B14F-4D97-AF65-F5344CB8AC3E}">
        <p14:creationId xmlns:p14="http://schemas.microsoft.com/office/powerpoint/2010/main" val="26038145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Quick Sort</a:t>
            </a:r>
            <a:br>
              <a:rPr lang="en-US" dirty="0" smtClean="0"/>
            </a:br>
            <a:r>
              <a:rPr lang="en-US" sz="2700" dirty="0" smtClean="0"/>
              <a:t>Time Complexity</a:t>
            </a:r>
            <a:endParaRPr lang="en-US" sz="2700"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914400" y="1447800"/>
                <a:ext cx="7772400" cy="4953000"/>
              </a:xfrm>
            </p:spPr>
            <p:txBody>
              <a:bodyPr>
                <a:normAutofit/>
              </a:bodyPr>
              <a:lstStyle/>
              <a:p>
                <a:pPr marL="0" indent="0">
                  <a:buNone/>
                </a:pPr>
                <a:r>
                  <a:rPr lang="en-US" sz="2200" b="1" dirty="0" smtClean="0">
                    <a:latin typeface="Courier New" pitchFamily="49" charset="0"/>
                    <a:cs typeface="Courier New" pitchFamily="49" charset="0"/>
                  </a:rPr>
                  <a:t>void quicksort(</a:t>
                </a:r>
                <a:r>
                  <a:rPr lang="en-US" sz="2200" b="1" dirty="0" err="1">
                    <a:latin typeface="Courier New" pitchFamily="49" charset="0"/>
                    <a:cs typeface="Courier New" pitchFamily="49" charset="0"/>
                  </a:rPr>
                  <a:t>int</a:t>
                </a:r>
                <a:r>
                  <a:rPr lang="en-US" sz="2200" b="1" dirty="0">
                    <a:latin typeface="Courier New" pitchFamily="49" charset="0"/>
                    <a:cs typeface="Courier New" pitchFamily="49" charset="0"/>
                  </a:rPr>
                  <a:t> *a, </a:t>
                </a:r>
                <a:r>
                  <a:rPr lang="en-US" sz="2200" b="1" dirty="0" err="1">
                    <a:latin typeface="Courier New" pitchFamily="49" charset="0"/>
                    <a:cs typeface="Courier New" pitchFamily="49" charset="0"/>
                  </a:rPr>
                  <a:t>int</a:t>
                </a:r>
                <a:r>
                  <a:rPr lang="en-US" sz="2200" b="1" dirty="0">
                    <a:latin typeface="Courier New" pitchFamily="49" charset="0"/>
                    <a:cs typeface="Courier New" pitchFamily="49" charset="0"/>
                  </a:rPr>
                  <a:t> left, </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int</a:t>
                </a:r>
                <a:r>
                  <a:rPr lang="en-US" sz="2200" b="1" dirty="0">
                    <a:latin typeface="Courier New" pitchFamily="49" charset="0"/>
                    <a:cs typeface="Courier New" pitchFamily="49" charset="0"/>
                  </a:rPr>
                  <a:t> right) {</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int</a:t>
                </a: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pivotat</a:t>
                </a:r>
                <a:r>
                  <a:rPr lang="en-US" sz="2200" b="1" dirty="0">
                    <a:latin typeface="Courier New" pitchFamily="49" charset="0"/>
                    <a:cs typeface="Courier New" pitchFamily="49" charset="0"/>
                  </a:rPr>
                  <a:t>; // index of the pivot</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if(left &gt;= right) return;</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pivotat</a:t>
                </a:r>
                <a:r>
                  <a:rPr lang="en-US" sz="2200" b="1" dirty="0">
                    <a:latin typeface="Courier New" pitchFamily="49" charset="0"/>
                    <a:cs typeface="Courier New" pitchFamily="49" charset="0"/>
                  </a:rPr>
                  <a:t> = partition(a, left, right);</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quicksort(a, left, pivotat-1);</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    quicksort(a, pivotat+1, right);</a:t>
                </a:r>
                <a:br>
                  <a:rPr lang="en-US" sz="2200" b="1" dirty="0">
                    <a:latin typeface="Courier New" pitchFamily="49" charset="0"/>
                    <a:cs typeface="Courier New" pitchFamily="49" charset="0"/>
                  </a:rPr>
                </a:br>
                <a:r>
                  <a:rPr lang="en-US" sz="2200" b="1" dirty="0">
                    <a:latin typeface="Courier New" pitchFamily="49" charset="0"/>
                    <a:cs typeface="Courier New" pitchFamily="49" charset="0"/>
                  </a:rPr>
                  <a:t>}</a:t>
                </a:r>
              </a:p>
              <a:p>
                <a:r>
                  <a:rPr lang="en-US" dirty="0" smtClean="0"/>
                  <a:t>Let </a:t>
                </a:r>
                <a14:m>
                  <m:oMath xmlns:m="http://schemas.openxmlformats.org/officeDocument/2006/math">
                    <m:r>
                      <a:rPr lang="en-US" i="1" dirty="0" smtClean="0">
                        <a:latin typeface="Cambria Math"/>
                      </a:rPr>
                      <m:t>𝑇</m:t>
                    </m:r>
                    <m:r>
                      <a:rPr lang="en-US" i="1" dirty="0" smtClean="0">
                        <a:latin typeface="Cambria Math"/>
                      </a:rPr>
                      <m:t>(</m:t>
                    </m:r>
                    <m:r>
                      <a:rPr lang="en-US" i="1" dirty="0" smtClean="0">
                        <a:latin typeface="Cambria Math"/>
                      </a:rPr>
                      <m:t>𝑁</m:t>
                    </m:r>
                    <m:r>
                      <a:rPr lang="en-US" i="1" dirty="0" smtClean="0">
                        <a:latin typeface="Cambria Math"/>
                      </a:rPr>
                      <m:t>)</m:t>
                    </m:r>
                  </m:oMath>
                </a14:m>
                <a:r>
                  <a:rPr lang="en-US" dirty="0" smtClean="0"/>
                  <a:t> </a:t>
                </a:r>
                <a:r>
                  <a:rPr lang="en-US" dirty="0"/>
                  <a:t>be the time needed to sort </a:t>
                </a:r>
                <a14:m>
                  <m:oMath xmlns:m="http://schemas.openxmlformats.org/officeDocument/2006/math">
                    <m:r>
                      <a:rPr lang="en-US" i="1" dirty="0" smtClean="0">
                        <a:latin typeface="Cambria Math"/>
                      </a:rPr>
                      <m:t>𝑁</m:t>
                    </m:r>
                  </m:oMath>
                </a14:m>
                <a:r>
                  <a:rPr lang="en-US" dirty="0" smtClean="0"/>
                  <a:t> </a:t>
                </a:r>
                <a:r>
                  <a:rPr lang="en-US" dirty="0"/>
                  <a:t>elements</a:t>
                </a:r>
                <a:r>
                  <a:rPr lang="en-US" dirty="0" smtClean="0"/>
                  <a:t>.</a:t>
                </a:r>
              </a:p>
              <a:p>
                <a:pPr lvl="1"/>
                <a14:m>
                  <m:oMath xmlns:m="http://schemas.openxmlformats.org/officeDocument/2006/math">
                    <m:r>
                      <a:rPr lang="en-US" i="1" dirty="0" smtClean="0">
                        <a:latin typeface="Cambria Math"/>
                      </a:rPr>
                      <m:t>𝑇</m:t>
                    </m:r>
                    <m:r>
                      <a:rPr lang="en-US" i="1" dirty="0" smtClean="0">
                        <a:latin typeface="Cambria Math"/>
                      </a:rPr>
                      <m:t>(0)=</m:t>
                    </m:r>
                    <m:r>
                      <a:rPr lang="en-US" i="1" dirty="0" smtClean="0">
                        <a:latin typeface="Cambria Math"/>
                      </a:rPr>
                      <m:t>𝑐</m:t>
                    </m:r>
                  </m:oMath>
                </a14:m>
                <a:r>
                  <a:rPr lang="en-US" dirty="0" smtClean="0"/>
                  <a:t>, where </a:t>
                </a:r>
                <a14:m>
                  <m:oMath xmlns:m="http://schemas.openxmlformats.org/officeDocument/2006/math">
                    <m:r>
                      <a:rPr lang="en-US" i="1" dirty="0" smtClean="0">
                        <a:latin typeface="Cambria Math"/>
                      </a:rPr>
                      <m:t>𝑐</m:t>
                    </m:r>
                  </m:oMath>
                </a14:m>
                <a:r>
                  <a:rPr lang="en-US" dirty="0" smtClean="0"/>
                  <a:t> is a constant.</a:t>
                </a:r>
              </a:p>
              <a:p>
                <a:r>
                  <a:rPr lang="en-US" dirty="0"/>
                  <a:t>Recursive relation: </a:t>
                </a:r>
                <a:r>
                  <a:rPr lang="en-US" dirty="0" smtClean="0"/>
                  <a:t/>
                </a:r>
                <a:br>
                  <a:rPr lang="en-US" dirty="0" smtClean="0"/>
                </a:br>
                <a14:m>
                  <m:oMath xmlns:m="http://schemas.openxmlformats.org/officeDocument/2006/math">
                    <m:r>
                      <a:rPr lang="en-US" i="1" dirty="0">
                        <a:latin typeface="Cambria Math"/>
                      </a:rPr>
                      <m:t>𝑇</m:t>
                    </m:r>
                    <m:d>
                      <m:dPr>
                        <m:ctrlPr>
                          <a:rPr lang="en-US" i="1" dirty="0">
                            <a:latin typeface="Cambria Math" panose="02040503050406030204" pitchFamily="18" charset="0"/>
                          </a:rPr>
                        </m:ctrlPr>
                      </m:dPr>
                      <m:e>
                        <m:r>
                          <a:rPr lang="en-US" i="1" dirty="0">
                            <a:latin typeface="Cambria Math"/>
                          </a:rPr>
                          <m:t>𝑁</m:t>
                        </m:r>
                      </m:e>
                    </m:d>
                    <m:r>
                      <a:rPr lang="en-US" i="1" dirty="0">
                        <a:latin typeface="Cambria Math"/>
                      </a:rPr>
                      <m:t>=</m:t>
                    </m:r>
                    <m:r>
                      <a:rPr lang="en-US" i="1" dirty="0">
                        <a:latin typeface="Cambria Math"/>
                      </a:rPr>
                      <m:t>𝑇</m:t>
                    </m:r>
                    <m:d>
                      <m:dPr>
                        <m:ctrlPr>
                          <a:rPr lang="en-US" i="1" dirty="0">
                            <a:latin typeface="Cambria Math" panose="02040503050406030204" pitchFamily="18" charset="0"/>
                          </a:rPr>
                        </m:ctrlPr>
                      </m:dPr>
                      <m:e>
                        <m:r>
                          <a:rPr lang="en-US" i="1" dirty="0">
                            <a:latin typeface="Cambria Math"/>
                          </a:rPr>
                          <m:t>𝐿𝑒𝑓𝑡𝑆𝑧</m:t>
                        </m:r>
                      </m:e>
                    </m:d>
                    <m:r>
                      <a:rPr lang="en-US" i="1" dirty="0">
                        <a:latin typeface="Cambria Math"/>
                      </a:rPr>
                      <m:t>+</m:t>
                    </m:r>
                    <m:r>
                      <a:rPr lang="en-US" i="1" dirty="0">
                        <a:latin typeface="Cambria Math"/>
                      </a:rPr>
                      <m:t>𝑇</m:t>
                    </m:r>
                    <m:r>
                      <a:rPr lang="en-US" i="1" dirty="0">
                        <a:latin typeface="Cambria Math"/>
                      </a:rPr>
                      <m:t>(</m:t>
                    </m:r>
                    <m:r>
                      <a:rPr lang="en-US" i="1" dirty="0">
                        <a:latin typeface="Cambria Math"/>
                      </a:rPr>
                      <m:t>𝑅𝑖𝑔h𝑡𝑆𝑧</m:t>
                    </m:r>
                    <m:r>
                      <a:rPr lang="en-US" i="1" dirty="0">
                        <a:latin typeface="Cambria Math"/>
                      </a:rPr>
                      <m:t>)+</m:t>
                    </m:r>
                    <m:r>
                      <a:rPr lang="en-US" b="0" i="1" dirty="0" smtClean="0">
                        <a:latin typeface="Cambria Math"/>
                        <a:ea typeface="Cambria Math"/>
                      </a:rPr>
                      <m:t>𝑂</m:t>
                    </m:r>
                    <m:r>
                      <a:rPr lang="en-US" i="1" dirty="0">
                        <a:latin typeface="Cambria Math"/>
                        <a:ea typeface="Cambria Math"/>
                      </a:rPr>
                      <m:t>(</m:t>
                    </m:r>
                    <m:r>
                      <a:rPr lang="en-US" i="1" dirty="0">
                        <a:latin typeface="Cambria Math"/>
                        <a:ea typeface="Cambria Math"/>
                      </a:rPr>
                      <m:t>𝑁</m:t>
                    </m:r>
                    <m:r>
                      <a:rPr lang="en-US" i="1" dirty="0">
                        <a:latin typeface="Cambria Math"/>
                        <a:ea typeface="Cambria Math"/>
                      </a:rPr>
                      <m:t>)</m:t>
                    </m:r>
                  </m:oMath>
                </a14:m>
                <a:endParaRPr lang="en-US" dirty="0"/>
              </a:p>
              <a:p>
                <a:pPr lvl="1"/>
                <a14:m>
                  <m:oMath xmlns:m="http://schemas.openxmlformats.org/officeDocument/2006/math">
                    <m:r>
                      <a:rPr lang="en-US" b="0" i="1" smtClean="0">
                        <a:latin typeface="Cambria Math"/>
                      </a:rPr>
                      <m:t>𝐿𝑒𝑓𝑡𝑆𝑧</m:t>
                    </m:r>
                    <m:r>
                      <a:rPr lang="en-US" b="0" i="1" smtClean="0">
                        <a:latin typeface="Cambria Math"/>
                      </a:rPr>
                      <m:t>+</m:t>
                    </m:r>
                    <m:r>
                      <a:rPr lang="en-US" b="0" i="1" smtClean="0">
                        <a:latin typeface="Cambria Math"/>
                      </a:rPr>
                      <m:t>𝑅𝑖𝑔h𝑡𝑆𝑧</m:t>
                    </m:r>
                    <m:r>
                      <a:rPr lang="en-US" b="0" i="1" smtClean="0">
                        <a:latin typeface="Cambria Math"/>
                      </a:rPr>
                      <m:t>=</m:t>
                    </m:r>
                    <m:r>
                      <a:rPr lang="en-US" b="0" i="1" smtClean="0">
                        <a:latin typeface="Cambria Math"/>
                      </a:rPr>
                      <m:t>𝑁</m:t>
                    </m:r>
                    <m:r>
                      <a:rPr lang="en-US" b="0" i="1" smtClean="0">
                        <a:latin typeface="Cambria Math"/>
                      </a:rPr>
                      <m:t>−1</m:t>
                    </m:r>
                  </m:oMath>
                </a14:m>
                <a:endParaRPr lang="en-US" dirty="0" smtClean="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914400" y="1447800"/>
                <a:ext cx="7772400" cy="4953000"/>
              </a:xfrm>
              <a:blipFill rotWithShape="1">
                <a:blip r:embed="rId2"/>
                <a:stretch>
                  <a:fillRect l="-941" t="-739" b="-12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7772400" y="2733674"/>
                <a:ext cx="894091"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a:ea typeface="Cambria Math"/>
                        </a:rPr>
                        <m:t>𝑂</m:t>
                      </m:r>
                      <m:r>
                        <a:rPr lang="en-US" sz="2200" b="0" i="1" smtClean="0">
                          <a:latin typeface="Cambria Math"/>
                          <a:ea typeface="Cambria Math"/>
                        </a:rPr>
                        <m:t>(</m:t>
                      </m:r>
                      <m:r>
                        <a:rPr lang="en-US" sz="2200" b="0" i="1" smtClean="0">
                          <a:latin typeface="Cambria Math"/>
                          <a:ea typeface="Cambria Math"/>
                        </a:rPr>
                        <m:t>𝑁</m:t>
                      </m:r>
                      <m:r>
                        <a:rPr lang="en-US" sz="2200" b="0" i="1" smtClean="0">
                          <a:latin typeface="Cambria Math"/>
                          <a:ea typeface="Cambria Math"/>
                        </a:rPr>
                        <m:t>)</m:t>
                      </m:r>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7772400" y="2733674"/>
                <a:ext cx="894091" cy="430887"/>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891581" y="3124200"/>
                <a:ext cx="1503745"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a:ea typeface="Cambria Math"/>
                        </a:rPr>
                        <m:t>𝑇</m:t>
                      </m:r>
                      <m:r>
                        <a:rPr lang="en-US" sz="2200" b="0" i="1" smtClean="0">
                          <a:latin typeface="Cambria Math"/>
                          <a:ea typeface="Cambria Math"/>
                        </a:rPr>
                        <m:t>(</m:t>
                      </m:r>
                      <m:r>
                        <a:rPr lang="en-US" sz="2200" b="0" i="1" smtClean="0">
                          <a:latin typeface="Cambria Math"/>
                          <a:ea typeface="Cambria Math"/>
                        </a:rPr>
                        <m:t>𝐿𝑒𝑓𝑡𝑆𝑧</m:t>
                      </m:r>
                      <m:r>
                        <a:rPr lang="en-US" sz="2200" b="0" i="1" smtClean="0">
                          <a:latin typeface="Cambria Math"/>
                          <a:ea typeface="Cambria Math"/>
                        </a:rPr>
                        <m:t>)</m:t>
                      </m:r>
                    </m:oMath>
                  </m:oMathPara>
                </a14:m>
                <a:endParaRPr lang="en-US" sz="2200" dirty="0"/>
              </a:p>
            </p:txBody>
          </p:sp>
        </mc:Choice>
        <mc:Fallback xmlns="">
          <p:sp>
            <p:nvSpPr>
              <p:cNvPr id="6" name="TextBox 5"/>
              <p:cNvSpPr txBox="1">
                <a:spLocks noRot="1" noChangeAspect="1" noMove="1" noResize="1" noEditPoints="1" noAdjustHandles="1" noChangeArrowheads="1" noChangeShapeType="1" noTextEdit="1"/>
              </p:cNvSpPr>
              <p:nvPr/>
            </p:nvSpPr>
            <p:spPr>
              <a:xfrm>
                <a:off x="6891581" y="3124200"/>
                <a:ext cx="1503745" cy="430887"/>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891581" y="3505200"/>
                <a:ext cx="1657633" cy="43088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a:ea typeface="Cambria Math"/>
                        </a:rPr>
                        <m:t>𝑇</m:t>
                      </m:r>
                      <m:r>
                        <a:rPr lang="en-US" sz="2200" b="0" i="1" smtClean="0">
                          <a:latin typeface="Cambria Math"/>
                          <a:ea typeface="Cambria Math"/>
                        </a:rPr>
                        <m:t>(</m:t>
                      </m:r>
                      <m:r>
                        <a:rPr lang="en-US" sz="2200" b="0" i="1" smtClean="0">
                          <a:latin typeface="Cambria Math"/>
                          <a:ea typeface="Cambria Math"/>
                        </a:rPr>
                        <m:t>𝑅𝑖𝑔h𝑡𝑆𝑧</m:t>
                      </m:r>
                      <m:r>
                        <a:rPr lang="en-US" sz="2200" b="0" i="1" smtClean="0">
                          <a:latin typeface="Cambria Math"/>
                          <a:ea typeface="Cambria Math"/>
                        </a:rPr>
                        <m:t>)</m:t>
                      </m:r>
                    </m:oMath>
                  </m:oMathPara>
                </a14:m>
                <a:endParaRPr lang="en-US" sz="2200" dirty="0"/>
              </a:p>
            </p:txBody>
          </p:sp>
        </mc:Choice>
        <mc:Fallback xmlns="">
          <p:sp>
            <p:nvSpPr>
              <p:cNvPr id="7" name="TextBox 6"/>
              <p:cNvSpPr txBox="1">
                <a:spLocks noRot="1" noChangeAspect="1" noMove="1" noResize="1" noEditPoints="1" noAdjustHandles="1" noChangeArrowheads="1" noChangeShapeType="1" noTextEdit="1"/>
              </p:cNvSpPr>
              <p:nvPr/>
            </p:nvSpPr>
            <p:spPr>
              <a:xfrm>
                <a:off x="6891581" y="3505200"/>
                <a:ext cx="1657633" cy="430887"/>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53003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696464"/>
                </a:solidFill>
              </a:rPr>
              <a:t>Quick Sort</a:t>
            </a:r>
            <a:br>
              <a:rPr lang="en-US" sz="3600" dirty="0">
                <a:solidFill>
                  <a:srgbClr val="696464"/>
                </a:solidFill>
              </a:rPr>
            </a:br>
            <a:r>
              <a:rPr lang="en-US" sz="2400" dirty="0" smtClean="0">
                <a:solidFill>
                  <a:srgbClr val="696464"/>
                </a:solidFill>
              </a:rPr>
              <a:t>Worst Case Time </a:t>
            </a:r>
            <a:r>
              <a:rPr lang="en-US" sz="2400" dirty="0">
                <a:solidFill>
                  <a:srgbClr val="696464"/>
                </a:solidFill>
              </a:rPr>
              <a:t>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34</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smtClean="0"/>
                  <a:t>Recursive relation:</a:t>
                </a:r>
                <a:br>
                  <a:rPr lang="en-US" dirty="0" smtClean="0"/>
                </a:br>
                <a14:m>
                  <m:oMath xmlns:m="http://schemas.openxmlformats.org/officeDocument/2006/math">
                    <m:r>
                      <a:rPr lang="en-US" i="1" dirty="0" smtClean="0">
                        <a:latin typeface="Cambria Math"/>
                      </a:rPr>
                      <m:t>𝑇</m:t>
                    </m:r>
                    <m:r>
                      <a:rPr lang="en-US" i="1" dirty="0">
                        <a:latin typeface="Cambria Math"/>
                      </a:rPr>
                      <m:t>(</m:t>
                    </m:r>
                    <m:r>
                      <a:rPr lang="en-US" i="1" dirty="0">
                        <a:latin typeface="Cambria Math"/>
                      </a:rPr>
                      <m:t>𝑁</m:t>
                    </m:r>
                    <m:r>
                      <a:rPr lang="en-US" i="1" dirty="0">
                        <a:latin typeface="Cambria Math"/>
                      </a:rPr>
                      <m:t>)=</m:t>
                    </m:r>
                    <m:r>
                      <a:rPr lang="en-US" i="1" dirty="0">
                        <a:latin typeface="Cambria Math"/>
                      </a:rPr>
                      <m:t>𝑇</m:t>
                    </m:r>
                    <m:r>
                      <a:rPr lang="en-US" i="1" dirty="0">
                        <a:latin typeface="Cambria Math"/>
                      </a:rPr>
                      <m:t>(</m:t>
                    </m:r>
                    <m:r>
                      <a:rPr lang="en-US" i="1" dirty="0">
                        <a:latin typeface="Cambria Math"/>
                      </a:rPr>
                      <m:t>𝐿𝑒𝑓𝑡𝑆𝑧</m:t>
                    </m:r>
                    <m:r>
                      <a:rPr lang="en-US" i="1" dirty="0">
                        <a:latin typeface="Cambria Math"/>
                      </a:rPr>
                      <m:t>)+</m:t>
                    </m:r>
                    <m:r>
                      <a:rPr lang="en-US" i="1" dirty="0">
                        <a:latin typeface="Cambria Math"/>
                      </a:rPr>
                      <m:t>𝑇</m:t>
                    </m:r>
                    <m:r>
                      <a:rPr lang="en-US" i="1" dirty="0">
                        <a:latin typeface="Cambria Math"/>
                      </a:rPr>
                      <m:t>(</m:t>
                    </m:r>
                    <m:r>
                      <a:rPr lang="en-US" i="1" dirty="0">
                        <a:latin typeface="Cambria Math"/>
                      </a:rPr>
                      <m:t>𝑅𝑖𝑔h𝑡𝑆𝑧</m:t>
                    </m:r>
                    <m:r>
                      <a:rPr lang="en-US" i="1" dirty="0">
                        <a:latin typeface="Cambria Math"/>
                      </a:rPr>
                      <m:t>)+</m:t>
                    </m:r>
                    <m:r>
                      <a:rPr lang="en-US" b="0" i="1" dirty="0" smtClean="0">
                        <a:latin typeface="Cambria Math"/>
                      </a:rPr>
                      <m:t>𝑂</m:t>
                    </m:r>
                    <m:r>
                      <a:rPr lang="en-US" i="1" dirty="0" smtClean="0">
                        <a:latin typeface="Cambria Math"/>
                      </a:rPr>
                      <m:t>(</m:t>
                    </m:r>
                    <m:r>
                      <a:rPr lang="en-US" i="1" dirty="0" smtClean="0">
                        <a:latin typeface="Cambria Math"/>
                      </a:rPr>
                      <m:t>𝑁</m:t>
                    </m:r>
                    <m:r>
                      <a:rPr lang="en-US" i="1" dirty="0">
                        <a:latin typeface="Cambria Math"/>
                      </a:rPr>
                      <m:t>)</m:t>
                    </m:r>
                  </m:oMath>
                </a14:m>
                <a:endParaRPr lang="en-US" dirty="0"/>
              </a:p>
              <a:p>
                <a:endParaRPr lang="en-US" dirty="0" smtClean="0"/>
              </a:p>
              <a:p>
                <a:r>
                  <a:rPr lang="en-US" dirty="0" smtClean="0"/>
                  <a:t>Worst case happens when each time the pivot is the smallest item or the largest item</a:t>
                </a:r>
              </a:p>
              <a:p>
                <a:pPr lvl="1"/>
                <a14:m>
                  <m:oMath xmlns:m="http://schemas.openxmlformats.org/officeDocument/2006/math">
                    <m:r>
                      <a:rPr lang="en-US" i="1" dirty="0" smtClean="0">
                        <a:latin typeface="Cambria Math"/>
                      </a:rPr>
                      <m:t>𝑇</m:t>
                    </m:r>
                    <m:d>
                      <m:dPr>
                        <m:ctrlPr>
                          <a:rPr lang="en-US" i="1" dirty="0" smtClean="0">
                            <a:latin typeface="Cambria Math" panose="02040503050406030204" pitchFamily="18" charset="0"/>
                          </a:rPr>
                        </m:ctrlPr>
                      </m:dPr>
                      <m:e>
                        <m:r>
                          <a:rPr lang="en-US" i="1" dirty="0" smtClean="0">
                            <a:latin typeface="Cambria Math"/>
                          </a:rPr>
                          <m:t>𝑁</m:t>
                        </m:r>
                      </m:e>
                    </m:d>
                    <m:r>
                      <a:rPr lang="en-US" i="1" dirty="0" smtClean="0">
                        <a:latin typeface="Cambria Math"/>
                      </a:rPr>
                      <m:t>=</m:t>
                    </m:r>
                    <m:r>
                      <a:rPr lang="en-US" i="1" dirty="0" smtClean="0">
                        <a:latin typeface="Cambria Math"/>
                      </a:rPr>
                      <m:t>𝑇</m:t>
                    </m:r>
                    <m:d>
                      <m:dPr>
                        <m:ctrlPr>
                          <a:rPr lang="en-US" i="1" dirty="0" smtClean="0">
                            <a:latin typeface="Cambria Math" panose="02040503050406030204" pitchFamily="18" charset="0"/>
                          </a:rPr>
                        </m:ctrlPr>
                      </m:dPr>
                      <m:e>
                        <m:r>
                          <a:rPr lang="en-US" i="1" dirty="0" smtClean="0">
                            <a:latin typeface="Cambria Math"/>
                          </a:rPr>
                          <m:t>𝑁</m:t>
                        </m:r>
                        <m:r>
                          <a:rPr lang="en-US" i="1" dirty="0" smtClean="0">
                            <a:latin typeface="Cambria Math"/>
                          </a:rPr>
                          <m:t>−1</m:t>
                        </m:r>
                      </m:e>
                    </m:d>
                    <m:r>
                      <a:rPr lang="en-US" i="1" dirty="0" smtClean="0">
                        <a:latin typeface="Cambria Math"/>
                      </a:rPr>
                      <m:t>+</m:t>
                    </m:r>
                    <m:r>
                      <a:rPr lang="en-US" b="0" i="1" dirty="0" smtClean="0">
                        <a:latin typeface="Cambria Math"/>
                      </a:rPr>
                      <m:t>𝑇</m:t>
                    </m:r>
                    <m:d>
                      <m:dPr>
                        <m:ctrlPr>
                          <a:rPr lang="en-US" b="0" i="1" dirty="0" smtClean="0">
                            <a:latin typeface="Cambria Math" panose="02040503050406030204" pitchFamily="18" charset="0"/>
                          </a:rPr>
                        </m:ctrlPr>
                      </m:dPr>
                      <m:e>
                        <m:r>
                          <a:rPr lang="en-US" b="0" i="1" dirty="0" smtClean="0">
                            <a:latin typeface="Cambria Math"/>
                          </a:rPr>
                          <m:t>0</m:t>
                        </m:r>
                      </m:e>
                    </m:d>
                    <m:r>
                      <a:rPr lang="en-US" b="0" i="1" dirty="0" smtClean="0">
                        <a:latin typeface="Cambria Math"/>
                      </a:rPr>
                      <m:t>+</m:t>
                    </m:r>
                    <m:r>
                      <a:rPr lang="en-US" b="0" i="1" dirty="0" smtClean="0">
                        <a:latin typeface="Cambria Math"/>
                        <a:ea typeface="Cambria Math"/>
                      </a:rPr>
                      <m:t>𝑂</m:t>
                    </m:r>
                    <m:r>
                      <a:rPr lang="en-US" b="0" i="1" dirty="0" smtClean="0">
                        <a:latin typeface="Cambria Math"/>
                        <a:ea typeface="Cambria Math"/>
                      </a:rPr>
                      <m:t>(</m:t>
                    </m:r>
                    <m:r>
                      <a:rPr lang="en-US" b="0" i="1" dirty="0" smtClean="0">
                        <a:latin typeface="Cambria Math"/>
                        <a:ea typeface="Cambria Math"/>
                      </a:rPr>
                      <m:t>𝑁</m:t>
                    </m:r>
                    <m:r>
                      <a:rPr lang="en-US" b="0" i="1" dirty="0" smtClean="0">
                        <a:latin typeface="Cambria Math"/>
                        <a:ea typeface="Cambria Math"/>
                      </a:rPr>
                      <m:t>)</m:t>
                    </m:r>
                  </m:oMath>
                </a14:m>
                <a:endParaRPr lang="en-US" dirty="0" smtClean="0"/>
              </a:p>
              <a:p>
                <a:pPr lvl="1"/>
                <a:endParaRPr lang="en-US" dirty="0" smtClean="0"/>
              </a:p>
              <a:p>
                <a:endParaRPr lang="en-US" dirty="0" smtClean="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1067" r="-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133600" y="4114800"/>
                <a:ext cx="35411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ea typeface="Cambria Math"/>
                        </a:rPr>
                        <m:t>≤</m:t>
                      </m:r>
                      <m:r>
                        <a:rPr lang="en-US" sz="2400" b="0" i="1" smtClean="0">
                          <a:latin typeface="Cambria Math"/>
                        </a:rPr>
                        <m:t>𝑇</m:t>
                      </m:r>
                      <m:d>
                        <m:dPr>
                          <m:ctrlPr>
                            <a:rPr lang="en-US" sz="2400" b="0" i="1" smtClean="0">
                              <a:latin typeface="Cambria Math" panose="02040503050406030204" pitchFamily="18" charset="0"/>
                            </a:rPr>
                          </m:ctrlPr>
                        </m:dPr>
                        <m:e>
                          <m:r>
                            <a:rPr lang="en-US" sz="2400" b="0" i="1" smtClean="0">
                              <a:latin typeface="Cambria Math"/>
                            </a:rPr>
                            <m:t>𝑁</m:t>
                          </m:r>
                          <m:r>
                            <a:rPr lang="en-US" sz="2400" b="0" i="1" smtClean="0">
                              <a:latin typeface="Cambria Math"/>
                            </a:rPr>
                            <m:t>−1</m:t>
                          </m:r>
                        </m:e>
                      </m:d>
                      <m:r>
                        <a:rPr lang="en-US" sz="2400" b="0" i="1" smtClean="0">
                          <a:latin typeface="Cambria Math"/>
                        </a:rPr>
                        <m:t>+</m:t>
                      </m:r>
                      <m:r>
                        <a:rPr lang="en-US" sz="2400" b="0" i="1" smtClean="0">
                          <a:latin typeface="Cambria Math"/>
                        </a:rPr>
                        <m:t>𝑇</m:t>
                      </m:r>
                      <m:d>
                        <m:dPr>
                          <m:ctrlPr>
                            <a:rPr lang="en-US" sz="2400" b="0" i="1" smtClean="0">
                              <a:latin typeface="Cambria Math" panose="02040503050406030204" pitchFamily="18" charset="0"/>
                            </a:rPr>
                          </m:ctrlPr>
                        </m:dPr>
                        <m:e>
                          <m:r>
                            <a:rPr lang="en-US" sz="2400" b="0" i="1" smtClean="0">
                              <a:latin typeface="Cambria Math"/>
                            </a:rPr>
                            <m:t>0</m:t>
                          </m:r>
                        </m:e>
                      </m:d>
                      <m:r>
                        <a:rPr lang="en-US" sz="2400" b="0" i="1" smtClean="0">
                          <a:latin typeface="Cambria Math"/>
                        </a:rPr>
                        <m:t>+</m:t>
                      </m:r>
                      <m:r>
                        <a:rPr lang="en-US" sz="2400" b="0" i="1" smtClean="0">
                          <a:latin typeface="Cambria Math"/>
                        </a:rPr>
                        <m:t>𝑑𝑁</m:t>
                      </m:r>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2133600" y="4114800"/>
                <a:ext cx="3541162" cy="461665"/>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138362" y="4572000"/>
                <a:ext cx="528978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ea typeface="Cambria Math"/>
                        </a:rPr>
                        <m:t>≤</m:t>
                      </m:r>
                      <m:r>
                        <a:rPr lang="en-US" sz="2400" b="0" i="1" smtClean="0">
                          <a:latin typeface="Cambria Math"/>
                        </a:rPr>
                        <m:t>𝑇</m:t>
                      </m:r>
                      <m:d>
                        <m:dPr>
                          <m:ctrlPr>
                            <a:rPr lang="en-US" sz="2400" b="0" i="1" smtClean="0">
                              <a:latin typeface="Cambria Math" panose="02040503050406030204" pitchFamily="18" charset="0"/>
                            </a:rPr>
                          </m:ctrlPr>
                        </m:dPr>
                        <m:e>
                          <m:r>
                            <a:rPr lang="en-US" sz="2400" b="0" i="1" smtClean="0">
                              <a:latin typeface="Cambria Math"/>
                            </a:rPr>
                            <m:t>𝑁</m:t>
                          </m:r>
                          <m:r>
                            <a:rPr lang="en-US" sz="2400" b="0" i="1" smtClean="0">
                              <a:latin typeface="Cambria Math"/>
                            </a:rPr>
                            <m:t>−2</m:t>
                          </m:r>
                        </m:e>
                      </m:d>
                      <m:r>
                        <a:rPr lang="en-US" sz="2400" b="0" i="1" smtClean="0">
                          <a:latin typeface="Cambria Math"/>
                        </a:rPr>
                        <m:t>+2</m:t>
                      </m:r>
                      <m:r>
                        <a:rPr lang="en-US" sz="2400" b="0" i="1" smtClean="0">
                          <a:latin typeface="Cambria Math"/>
                        </a:rPr>
                        <m:t>𝑇</m:t>
                      </m:r>
                      <m:d>
                        <m:dPr>
                          <m:ctrlPr>
                            <a:rPr lang="en-US" sz="2400" b="0" i="1" smtClean="0">
                              <a:latin typeface="Cambria Math" panose="02040503050406030204" pitchFamily="18" charset="0"/>
                            </a:rPr>
                          </m:ctrlPr>
                        </m:dPr>
                        <m:e>
                          <m:r>
                            <a:rPr lang="en-US" sz="2400" b="0" i="1" smtClean="0">
                              <a:latin typeface="Cambria Math"/>
                            </a:rPr>
                            <m:t>0</m:t>
                          </m:r>
                        </m:e>
                      </m:d>
                      <m:r>
                        <a:rPr lang="en-US" sz="2400" b="0" i="1" smtClean="0">
                          <a:latin typeface="Cambria Math"/>
                        </a:rPr>
                        <m:t>+</m:t>
                      </m:r>
                      <m:r>
                        <a:rPr lang="en-US" sz="2400" b="0" i="1" smtClean="0">
                          <a:latin typeface="Cambria Math"/>
                        </a:rPr>
                        <m:t>𝑑</m:t>
                      </m:r>
                      <m:d>
                        <m:dPr>
                          <m:ctrlPr>
                            <a:rPr lang="en-US" sz="2400" b="0" i="1" smtClean="0">
                              <a:latin typeface="Cambria Math" panose="02040503050406030204" pitchFamily="18" charset="0"/>
                            </a:rPr>
                          </m:ctrlPr>
                        </m:dPr>
                        <m:e>
                          <m:r>
                            <a:rPr lang="en-US" sz="2400" b="0" i="1" smtClean="0">
                              <a:latin typeface="Cambria Math"/>
                            </a:rPr>
                            <m:t>𝑁</m:t>
                          </m:r>
                          <m:r>
                            <a:rPr lang="en-US" sz="2400" b="0" i="1" smtClean="0">
                              <a:latin typeface="Cambria Math"/>
                            </a:rPr>
                            <m:t>−1</m:t>
                          </m:r>
                        </m:e>
                      </m:d>
                      <m:r>
                        <a:rPr lang="en-US" sz="2400" b="0" i="1" smtClean="0">
                          <a:latin typeface="Cambria Math"/>
                        </a:rPr>
                        <m:t>+</m:t>
                      </m:r>
                      <m:r>
                        <a:rPr lang="en-US" sz="2400" b="0" i="1" smtClean="0">
                          <a:latin typeface="Cambria Math"/>
                        </a:rPr>
                        <m:t>𝑑𝑁</m:t>
                      </m:r>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2138362" y="4572000"/>
                <a:ext cx="5289781" cy="461665"/>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133600" y="5329535"/>
                <a:ext cx="663553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ea typeface="Cambria Math"/>
                        </a:rPr>
                        <m:t>≤</m:t>
                      </m:r>
                      <m:r>
                        <a:rPr lang="en-US" sz="2400" b="0" i="1" smtClean="0">
                          <a:latin typeface="Cambria Math"/>
                        </a:rPr>
                        <m:t>𝑇</m:t>
                      </m:r>
                      <m:d>
                        <m:dPr>
                          <m:ctrlPr>
                            <a:rPr lang="en-US" sz="2400" b="0" i="1" smtClean="0">
                              <a:latin typeface="Cambria Math" panose="02040503050406030204" pitchFamily="18" charset="0"/>
                            </a:rPr>
                          </m:ctrlPr>
                        </m:dPr>
                        <m:e>
                          <m:r>
                            <a:rPr lang="en-US" sz="2400" b="0" i="1" smtClean="0">
                              <a:latin typeface="Cambria Math"/>
                            </a:rPr>
                            <m:t>0</m:t>
                          </m:r>
                        </m:e>
                      </m:d>
                      <m:r>
                        <a:rPr lang="en-US" sz="2400" b="0" i="1" smtClean="0">
                          <a:latin typeface="Cambria Math"/>
                        </a:rPr>
                        <m:t>+</m:t>
                      </m:r>
                      <m:r>
                        <a:rPr lang="en-US" sz="2400" b="0" i="1" smtClean="0">
                          <a:latin typeface="Cambria Math"/>
                        </a:rPr>
                        <m:t>𝑁𝑇</m:t>
                      </m:r>
                      <m:d>
                        <m:dPr>
                          <m:ctrlPr>
                            <a:rPr lang="en-US" sz="2400" b="0" i="1" smtClean="0">
                              <a:latin typeface="Cambria Math" panose="02040503050406030204" pitchFamily="18" charset="0"/>
                            </a:rPr>
                          </m:ctrlPr>
                        </m:dPr>
                        <m:e>
                          <m:r>
                            <a:rPr lang="en-US" sz="2400" b="0" i="1" smtClean="0">
                              <a:latin typeface="Cambria Math"/>
                            </a:rPr>
                            <m:t>0</m:t>
                          </m:r>
                        </m:e>
                      </m:d>
                      <m:r>
                        <a:rPr lang="en-US" sz="2400" b="0" i="1" smtClean="0">
                          <a:latin typeface="Cambria Math"/>
                        </a:rPr>
                        <m:t>+</m:t>
                      </m:r>
                      <m:r>
                        <a:rPr lang="en-US" sz="2400" b="0" i="1" smtClean="0">
                          <a:latin typeface="Cambria Math"/>
                        </a:rPr>
                        <m:t>𝑑</m:t>
                      </m:r>
                      <m:r>
                        <a:rPr lang="en-US" sz="2400" b="0" i="1" smtClean="0">
                          <a:latin typeface="Cambria Math"/>
                        </a:rPr>
                        <m:t>+2</m:t>
                      </m:r>
                      <m:r>
                        <a:rPr lang="en-US" sz="2400" b="0" i="1" smtClean="0">
                          <a:latin typeface="Cambria Math"/>
                        </a:rPr>
                        <m:t>𝑑</m:t>
                      </m:r>
                      <m:r>
                        <a:rPr lang="en-US" sz="2400" b="0" i="1" smtClean="0">
                          <a:latin typeface="Cambria Math"/>
                        </a:rPr>
                        <m:t>+⋯+</m:t>
                      </m:r>
                      <m:r>
                        <a:rPr lang="en-US" sz="2400" b="0" i="1" smtClean="0">
                          <a:latin typeface="Cambria Math"/>
                        </a:rPr>
                        <m:t>𝑑</m:t>
                      </m:r>
                      <m:d>
                        <m:dPr>
                          <m:ctrlPr>
                            <a:rPr lang="en-US" sz="2400" b="0" i="1" smtClean="0">
                              <a:latin typeface="Cambria Math" panose="02040503050406030204" pitchFamily="18" charset="0"/>
                            </a:rPr>
                          </m:ctrlPr>
                        </m:dPr>
                        <m:e>
                          <m:r>
                            <a:rPr lang="en-US" sz="2400" b="0" i="1" smtClean="0">
                              <a:latin typeface="Cambria Math"/>
                            </a:rPr>
                            <m:t>𝑁</m:t>
                          </m:r>
                          <m:r>
                            <a:rPr lang="en-US" sz="2400" b="0" i="1" smtClean="0">
                              <a:latin typeface="Cambria Math"/>
                            </a:rPr>
                            <m:t>−1</m:t>
                          </m:r>
                        </m:e>
                      </m:d>
                      <m:r>
                        <a:rPr lang="en-US" sz="2400" b="0" i="1" smtClean="0">
                          <a:latin typeface="Cambria Math"/>
                        </a:rPr>
                        <m:t>+</m:t>
                      </m:r>
                      <m:r>
                        <a:rPr lang="en-US" sz="2400" b="0" i="1" smtClean="0">
                          <a:latin typeface="Cambria Math"/>
                        </a:rPr>
                        <m:t>𝑑𝑁</m:t>
                      </m:r>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2133600" y="5329535"/>
                <a:ext cx="6635534" cy="461665"/>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2514600" y="4948535"/>
                <a:ext cx="5164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a:ea typeface="Cambria Math"/>
                        </a:rPr>
                        <m:t>⋯</m:t>
                      </m:r>
                    </m:oMath>
                  </m:oMathPara>
                </a14:m>
                <a:endParaRPr lang="en-US" sz="2400" dirty="0"/>
              </a:p>
            </p:txBody>
          </p:sp>
        </mc:Choice>
        <mc:Fallback xmlns="">
          <p:sp>
            <p:nvSpPr>
              <p:cNvPr id="9" name="Rectangle 8"/>
              <p:cNvSpPr>
                <a:spLocks noRot="1" noChangeAspect="1" noMove="1" noResize="1" noEditPoints="1" noAdjustHandles="1" noChangeArrowheads="1" noChangeShapeType="1" noTextEdit="1"/>
              </p:cNvSpPr>
              <p:nvPr/>
            </p:nvSpPr>
            <p:spPr>
              <a:xfrm>
                <a:off x="2514600" y="4948535"/>
                <a:ext cx="516487" cy="461665"/>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133600" y="5862935"/>
                <a:ext cx="142609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ea typeface="Cambria Math"/>
                        </a:rPr>
                        <m:t>𝑂</m:t>
                      </m:r>
                      <m:r>
                        <a:rPr lang="en-US" sz="2400" b="0" i="1" smtClean="0">
                          <a:latin typeface="Cambria Math"/>
                          <a:ea typeface="Cambria Math"/>
                        </a:rPr>
                        <m:t>(</m:t>
                      </m:r>
                      <m:sSup>
                        <m:sSupPr>
                          <m:ctrlPr>
                            <a:rPr lang="en-US" sz="2400" b="0" i="1" smtClean="0">
                              <a:latin typeface="Cambria Math" panose="02040503050406030204" pitchFamily="18" charset="0"/>
                              <a:ea typeface="Cambria Math"/>
                            </a:rPr>
                          </m:ctrlPr>
                        </m:sSupPr>
                        <m:e>
                          <m:r>
                            <a:rPr lang="en-US" sz="2400" b="0" i="1" smtClean="0">
                              <a:latin typeface="Cambria Math"/>
                              <a:ea typeface="Cambria Math"/>
                            </a:rPr>
                            <m:t>𝑁</m:t>
                          </m:r>
                        </m:e>
                        <m:sup>
                          <m:r>
                            <a:rPr lang="en-US" sz="2400" b="0" i="1" smtClean="0">
                              <a:latin typeface="Cambria Math"/>
                              <a:ea typeface="Cambria Math"/>
                            </a:rPr>
                            <m:t>2</m:t>
                          </m:r>
                        </m:sup>
                      </m:sSup>
                      <m:r>
                        <a:rPr lang="en-US" sz="2400" b="0" i="1" smtClean="0">
                          <a:latin typeface="Cambria Math"/>
                          <a:ea typeface="Cambria Math"/>
                        </a:rPr>
                        <m:t>)</m:t>
                      </m:r>
                    </m:oMath>
                  </m:oMathPara>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2133600" y="5862935"/>
                <a:ext cx="1426095" cy="461665"/>
              </a:xfrm>
              <a:prstGeom prst="rect">
                <a:avLst/>
              </a:prstGeom>
              <a:blipFill rotWithShape="1">
                <a:blip r:embed="rId8"/>
                <a:stretch>
                  <a:fillRect r="-855" b="-13158"/>
                </a:stretch>
              </a:blipFill>
            </p:spPr>
            <p:txBody>
              <a:bodyPr/>
              <a:lstStyle/>
              <a:p>
                <a:r>
                  <a:rPr lang="en-US">
                    <a:noFill/>
                  </a:rPr>
                  <a:t> </a:t>
                </a:r>
              </a:p>
            </p:txBody>
          </p:sp>
        </mc:Fallback>
      </mc:AlternateContent>
    </p:spTree>
    <p:extLst>
      <p:ext uri="{BB962C8B-B14F-4D97-AF65-F5344CB8AC3E}">
        <p14:creationId xmlns:p14="http://schemas.microsoft.com/office/powerpoint/2010/main" val="7997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696464"/>
                </a:solidFill>
              </a:rPr>
              <a:t>Quick Sort</a:t>
            </a:r>
            <a:br>
              <a:rPr lang="en-US" sz="3600" dirty="0">
                <a:solidFill>
                  <a:srgbClr val="696464"/>
                </a:solidFill>
              </a:rPr>
            </a:br>
            <a:r>
              <a:rPr lang="en-US" sz="2400" dirty="0" smtClean="0">
                <a:solidFill>
                  <a:srgbClr val="696464"/>
                </a:solidFill>
              </a:rPr>
              <a:t>Best Case Time </a:t>
            </a:r>
            <a:r>
              <a:rPr lang="en-US" sz="2400" dirty="0">
                <a:solidFill>
                  <a:srgbClr val="696464"/>
                </a:solidFill>
              </a:rPr>
              <a:t>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35</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smtClean="0"/>
                  <a:t>Recursive </a:t>
                </a:r>
                <a:r>
                  <a:rPr lang="en-US" dirty="0" err="1" smtClean="0"/>
                  <a:t>realtaion</a:t>
                </a:r>
                <a:r>
                  <a:rPr lang="en-US" dirty="0" smtClean="0"/>
                  <a:t>:</a:t>
                </a:r>
                <a:br>
                  <a:rPr lang="en-US" dirty="0" smtClean="0"/>
                </a:br>
                <a14:m>
                  <m:oMath xmlns:m="http://schemas.openxmlformats.org/officeDocument/2006/math">
                    <m:r>
                      <a:rPr lang="en-US" i="1" dirty="0" smtClean="0">
                        <a:latin typeface="Cambria Math"/>
                      </a:rPr>
                      <m:t>𝑇</m:t>
                    </m:r>
                    <m:r>
                      <a:rPr lang="en-US" i="1" dirty="0">
                        <a:latin typeface="Cambria Math"/>
                      </a:rPr>
                      <m:t>(</m:t>
                    </m:r>
                    <m:r>
                      <a:rPr lang="en-US" i="1" dirty="0">
                        <a:latin typeface="Cambria Math"/>
                      </a:rPr>
                      <m:t>𝑁</m:t>
                    </m:r>
                    <m:r>
                      <a:rPr lang="en-US" i="1" dirty="0">
                        <a:latin typeface="Cambria Math"/>
                      </a:rPr>
                      <m:t>)=</m:t>
                    </m:r>
                    <m:r>
                      <a:rPr lang="en-US" i="1" dirty="0">
                        <a:latin typeface="Cambria Math"/>
                      </a:rPr>
                      <m:t>𝑇</m:t>
                    </m:r>
                    <m:r>
                      <a:rPr lang="en-US" i="1" dirty="0">
                        <a:latin typeface="Cambria Math"/>
                      </a:rPr>
                      <m:t>(</m:t>
                    </m:r>
                    <m:r>
                      <a:rPr lang="en-US" i="1" dirty="0">
                        <a:latin typeface="Cambria Math"/>
                      </a:rPr>
                      <m:t>𝐿𝑒𝑓𝑡𝑆𝑧</m:t>
                    </m:r>
                    <m:r>
                      <a:rPr lang="en-US" i="1" dirty="0">
                        <a:latin typeface="Cambria Math"/>
                      </a:rPr>
                      <m:t>)+</m:t>
                    </m:r>
                    <m:r>
                      <a:rPr lang="en-US" i="1" dirty="0">
                        <a:latin typeface="Cambria Math"/>
                      </a:rPr>
                      <m:t>𝑇</m:t>
                    </m:r>
                    <m:r>
                      <a:rPr lang="en-US" i="1" dirty="0">
                        <a:latin typeface="Cambria Math"/>
                      </a:rPr>
                      <m:t>(</m:t>
                    </m:r>
                    <m:r>
                      <a:rPr lang="en-US" i="1" dirty="0">
                        <a:latin typeface="Cambria Math"/>
                      </a:rPr>
                      <m:t>𝑅𝑖𝑔h𝑡𝑆𝑧</m:t>
                    </m:r>
                    <m:r>
                      <a:rPr lang="en-US" i="1" dirty="0">
                        <a:latin typeface="Cambria Math"/>
                      </a:rPr>
                      <m:t>)+</m:t>
                    </m:r>
                    <m:r>
                      <a:rPr lang="en-US" b="0" i="1" dirty="0" smtClean="0">
                        <a:latin typeface="Cambria Math"/>
                      </a:rPr>
                      <m:t>𝑂</m:t>
                    </m:r>
                    <m:r>
                      <a:rPr lang="en-US" i="1" dirty="0" smtClean="0">
                        <a:latin typeface="Cambria Math"/>
                      </a:rPr>
                      <m:t>(</m:t>
                    </m:r>
                    <m:r>
                      <a:rPr lang="en-US" i="1" dirty="0" smtClean="0">
                        <a:latin typeface="Cambria Math"/>
                      </a:rPr>
                      <m:t>𝑁</m:t>
                    </m:r>
                    <m:r>
                      <a:rPr lang="en-US" i="1" dirty="0">
                        <a:latin typeface="Cambria Math"/>
                      </a:rPr>
                      <m:t>)</m:t>
                    </m:r>
                  </m:oMath>
                </a14:m>
                <a:endParaRPr lang="en-US" dirty="0"/>
              </a:p>
              <a:p>
                <a:endParaRPr lang="en-US" dirty="0" smtClean="0"/>
              </a:p>
              <a:p>
                <a:r>
                  <a:rPr lang="en-US" dirty="0" smtClean="0"/>
                  <a:t>Best case happens when each time the pivot divides the array into two equal-sized ones.</a:t>
                </a:r>
              </a:p>
              <a:p>
                <a:pPr lvl="1"/>
                <a14:m>
                  <m:oMath xmlns:m="http://schemas.openxmlformats.org/officeDocument/2006/math">
                    <m:r>
                      <a:rPr lang="en-US" i="1" dirty="0" smtClean="0">
                        <a:latin typeface="Cambria Math"/>
                      </a:rPr>
                      <m:t>𝑇</m:t>
                    </m:r>
                    <m:r>
                      <a:rPr lang="en-US" i="1" dirty="0" smtClean="0">
                        <a:latin typeface="Cambria Math"/>
                      </a:rPr>
                      <m:t>(</m:t>
                    </m:r>
                    <m:r>
                      <a:rPr lang="en-US" i="1" dirty="0" smtClean="0">
                        <a:latin typeface="Cambria Math"/>
                      </a:rPr>
                      <m:t>𝑁</m:t>
                    </m:r>
                    <m:r>
                      <a:rPr lang="en-US" i="1" dirty="0" smtClean="0">
                        <a:latin typeface="Cambria Math"/>
                      </a:rPr>
                      <m:t>)=</m:t>
                    </m:r>
                    <m:r>
                      <a:rPr lang="en-US" i="1" dirty="0" smtClean="0">
                        <a:latin typeface="Cambria Math"/>
                      </a:rPr>
                      <m:t>𝑇</m:t>
                    </m:r>
                    <m:r>
                      <a:rPr lang="en-US" i="1" dirty="0" smtClean="0">
                        <a:latin typeface="Cambria Math"/>
                      </a:rPr>
                      <m:t>((</m:t>
                    </m:r>
                    <m:r>
                      <a:rPr lang="en-US" b="0" i="1" dirty="0" smtClean="0">
                        <a:latin typeface="Cambria Math"/>
                      </a:rPr>
                      <m:t>𝑁</m:t>
                    </m:r>
                    <m:r>
                      <a:rPr lang="en-US" b="0" i="1" dirty="0" smtClean="0">
                        <a:latin typeface="Cambria Math"/>
                      </a:rPr>
                      <m:t>−1)/2)+</m:t>
                    </m:r>
                    <m:r>
                      <a:rPr lang="en-US" i="1" dirty="0" smtClean="0">
                        <a:latin typeface="Cambria Math"/>
                      </a:rPr>
                      <m:t>𝑇</m:t>
                    </m:r>
                    <m:r>
                      <a:rPr lang="en-US" i="1" dirty="0" smtClean="0">
                        <a:latin typeface="Cambria Math"/>
                      </a:rPr>
                      <m:t>((</m:t>
                    </m:r>
                    <m:r>
                      <a:rPr lang="en-US" i="1" dirty="0" smtClean="0">
                        <a:latin typeface="Cambria Math"/>
                      </a:rPr>
                      <m:t>𝑁</m:t>
                    </m:r>
                    <m:r>
                      <a:rPr lang="en-US" i="1" dirty="0" smtClean="0">
                        <a:latin typeface="Cambria Math"/>
                      </a:rPr>
                      <m:t>−1)/2)+</m:t>
                    </m:r>
                    <m:r>
                      <a:rPr lang="en-US" b="0" i="1" dirty="0" smtClean="0">
                        <a:latin typeface="Cambria Math"/>
                        <a:ea typeface="Cambria Math"/>
                      </a:rPr>
                      <m:t>𝑂</m:t>
                    </m:r>
                    <m:r>
                      <a:rPr lang="en-US" b="0" i="1" dirty="0" smtClean="0">
                        <a:latin typeface="Cambria Math"/>
                        <a:ea typeface="Cambria Math"/>
                      </a:rPr>
                      <m:t>(</m:t>
                    </m:r>
                    <m:r>
                      <a:rPr lang="en-US" b="0" i="1" dirty="0" smtClean="0">
                        <a:latin typeface="Cambria Math"/>
                        <a:ea typeface="Cambria Math"/>
                      </a:rPr>
                      <m:t>𝑁</m:t>
                    </m:r>
                    <m:r>
                      <a:rPr lang="en-US" b="0" i="1" dirty="0" smtClean="0">
                        <a:latin typeface="Cambria Math"/>
                        <a:ea typeface="Cambria Math"/>
                      </a:rPr>
                      <m:t>)</m:t>
                    </m:r>
                  </m:oMath>
                </a14:m>
                <a:endParaRPr lang="en-US" dirty="0" smtClean="0"/>
              </a:p>
              <a:p>
                <a:pPr lvl="1"/>
                <a:r>
                  <a:rPr lang="en-US" dirty="0" smtClean="0"/>
                  <a:t>The recursive relation is similar to that of merge sort. </a:t>
                </a:r>
              </a:p>
              <a:p>
                <a:pPr lvl="1"/>
                <a14:m>
                  <m:oMath xmlns:m="http://schemas.openxmlformats.org/officeDocument/2006/math">
                    <m:r>
                      <a:rPr lang="en-US" b="0" i="1" dirty="0" smtClean="0">
                        <a:latin typeface="Cambria Math"/>
                        <a:ea typeface="Cambria Math"/>
                      </a:rPr>
                      <m:t>𝑇</m:t>
                    </m:r>
                    <m:d>
                      <m:dPr>
                        <m:ctrlPr>
                          <a:rPr lang="en-US" b="0" i="1" dirty="0" smtClean="0">
                            <a:latin typeface="Cambria Math" panose="02040503050406030204" pitchFamily="18" charset="0"/>
                            <a:ea typeface="Cambria Math"/>
                          </a:rPr>
                        </m:ctrlPr>
                      </m:dPr>
                      <m:e>
                        <m:r>
                          <a:rPr lang="en-US" b="0" i="1" dirty="0" smtClean="0">
                            <a:latin typeface="Cambria Math"/>
                            <a:ea typeface="Cambria Math"/>
                          </a:rPr>
                          <m:t>𝑁</m:t>
                        </m:r>
                      </m:e>
                    </m:d>
                    <m:r>
                      <a:rPr lang="en-US" b="0" i="0" dirty="0" smtClean="0">
                        <a:latin typeface="Cambria Math"/>
                        <a:ea typeface="Cambria Math"/>
                      </a:rPr>
                      <m:t>=</m:t>
                    </m:r>
                    <m:r>
                      <a:rPr lang="en-US" b="0" i="1" dirty="0" smtClean="0">
                        <a:latin typeface="Cambria Math"/>
                        <a:ea typeface="Cambria Math"/>
                      </a:rPr>
                      <m:t>𝑂</m:t>
                    </m:r>
                    <m:r>
                      <a:rPr lang="en-US" i="1" dirty="0">
                        <a:latin typeface="Cambria Math"/>
                        <a:ea typeface="Cambria Math"/>
                      </a:rPr>
                      <m:t>(</m:t>
                    </m:r>
                    <m:r>
                      <a:rPr lang="en-US" i="1" dirty="0">
                        <a:latin typeface="Cambria Math"/>
                        <a:ea typeface="Cambria Math"/>
                      </a:rPr>
                      <m:t>𝑁</m:t>
                    </m:r>
                    <m:func>
                      <m:funcPr>
                        <m:ctrlPr>
                          <a:rPr lang="en-US" b="0" i="1" dirty="0" smtClean="0">
                            <a:latin typeface="Cambria Math" panose="02040503050406030204" pitchFamily="18" charset="0"/>
                            <a:ea typeface="Cambria Math"/>
                          </a:rPr>
                        </m:ctrlPr>
                      </m:funcPr>
                      <m:fName>
                        <m:r>
                          <m:rPr>
                            <m:sty m:val="p"/>
                          </m:rPr>
                          <a:rPr lang="en-US" b="0" i="0" dirty="0" smtClean="0">
                            <a:latin typeface="Cambria Math"/>
                            <a:ea typeface="Cambria Math"/>
                          </a:rPr>
                          <m:t>log</m:t>
                        </m:r>
                      </m:fName>
                      <m:e>
                        <m:r>
                          <a:rPr lang="en-US" b="0" i="1" dirty="0" smtClean="0">
                            <a:latin typeface="Cambria Math"/>
                            <a:ea typeface="Cambria Math"/>
                          </a:rPr>
                          <m:t>𝑁</m:t>
                        </m:r>
                      </m:e>
                    </m:func>
                    <m:r>
                      <a:rPr lang="en-US" i="1" dirty="0">
                        <a:latin typeface="Cambria Math"/>
                        <a:ea typeface="Cambria Math"/>
                      </a:rPr>
                      <m:t>)</m:t>
                    </m:r>
                  </m:oMath>
                </a14:m>
                <a:endParaRPr lang="en-US" dirty="0" smtClean="0"/>
              </a:p>
              <a:p>
                <a:pPr lvl="1"/>
                <a:endParaRPr lang="en-US" dirty="0" smtClean="0"/>
              </a:p>
              <a:p>
                <a:endParaRPr lang="en-US" dirty="0" smtClean="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1067" r="-863"/>
                </a:stretch>
              </a:blipFill>
            </p:spPr>
            <p:txBody>
              <a:bodyPr/>
              <a:lstStyle/>
              <a:p>
                <a:r>
                  <a:rPr lang="en-US">
                    <a:noFill/>
                  </a:rPr>
                  <a:t> </a:t>
                </a:r>
              </a:p>
            </p:txBody>
          </p:sp>
        </mc:Fallback>
      </mc:AlternateContent>
    </p:spTree>
    <p:extLst>
      <p:ext uri="{BB962C8B-B14F-4D97-AF65-F5344CB8AC3E}">
        <p14:creationId xmlns:p14="http://schemas.microsoft.com/office/powerpoint/2010/main" val="156103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Quick Sort</a:t>
            </a:r>
            <a:br>
              <a:rPr lang="en-US" sz="3600" dirty="0">
                <a:solidFill>
                  <a:srgbClr val="696464"/>
                </a:solidFill>
              </a:rPr>
            </a:br>
            <a:r>
              <a:rPr lang="en-US" sz="2400" dirty="0" smtClean="0">
                <a:solidFill>
                  <a:srgbClr val="696464"/>
                </a:solidFill>
              </a:rPr>
              <a:t>Average Time </a:t>
            </a:r>
            <a:r>
              <a:rPr lang="en-US" sz="2400" dirty="0">
                <a:solidFill>
                  <a:srgbClr val="696464"/>
                </a:solidFill>
              </a:rPr>
              <a:t>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36</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smtClean="0"/>
                  <a:t>Average time complexity of quick sort can be proved to be </a:t>
                </a:r>
                <a14:m>
                  <m:oMath xmlns:m="http://schemas.openxmlformats.org/officeDocument/2006/math">
                    <m:r>
                      <a:rPr lang="en-US" i="1" dirty="0">
                        <a:latin typeface="Cambria Math"/>
                      </a:rPr>
                      <m:t>𝑂</m:t>
                    </m:r>
                    <m:r>
                      <a:rPr lang="el-GR" i="1" dirty="0">
                        <a:latin typeface="Cambria Math"/>
                      </a:rPr>
                      <m:t>(</m:t>
                    </m:r>
                    <m:r>
                      <a:rPr lang="en-US" i="1" dirty="0">
                        <a:latin typeface="Cambria Math"/>
                      </a:rPr>
                      <m:t>𝑁</m:t>
                    </m:r>
                    <m:r>
                      <a:rPr lang="en-US" i="1" dirty="0">
                        <a:latin typeface="Cambria Math"/>
                      </a:rPr>
                      <m:t> </m:t>
                    </m:r>
                    <m:r>
                      <m:rPr>
                        <m:sty m:val="p"/>
                      </m:rPr>
                      <a:rPr lang="en-US" i="1" dirty="0">
                        <a:latin typeface="Cambria Math"/>
                      </a:rPr>
                      <m:t>log</m:t>
                    </m:r>
                    <m:r>
                      <a:rPr lang="en-US" i="1" dirty="0">
                        <a:latin typeface="Cambria Math"/>
                      </a:rPr>
                      <m:t>⁡</m:t>
                    </m:r>
                    <m:r>
                      <a:rPr lang="en-US" i="1" dirty="0">
                        <a:latin typeface="Cambria Math"/>
                      </a:rPr>
                      <m:t>𝑁</m:t>
                    </m:r>
                    <m:r>
                      <a:rPr lang="en-US" i="1" dirty="0" smtClean="0">
                        <a:latin typeface="Cambria Math"/>
                      </a:rPr>
                      <m:t>)</m:t>
                    </m:r>
                  </m:oMath>
                </a14:m>
                <a:r>
                  <a:rPr lang="en-US" dirty="0" smtClean="0"/>
                  <a:t>.</a:t>
                </a:r>
                <a:endParaRPr lang="en-US" dirty="0"/>
              </a:p>
              <a:p>
                <a:pPr lvl="1"/>
                <a:r>
                  <a:rPr lang="en-US" dirty="0" smtClean="0"/>
                  <a:t>Assume </a:t>
                </a:r>
                <a:r>
                  <a:rPr lang="en-US" b="1" dirty="0" smtClean="0">
                    <a:solidFill>
                      <a:srgbClr val="C00000"/>
                    </a:solidFill>
                  </a:rPr>
                  <a:t>randomly</a:t>
                </a:r>
                <a:r>
                  <a:rPr lang="en-US" dirty="0" smtClean="0"/>
                  <a:t> </a:t>
                </a:r>
                <a:r>
                  <a:rPr lang="en-US" dirty="0"/>
                  <a:t>pick an element from the array as pivot</a:t>
                </a:r>
                <a:r>
                  <a:rPr lang="en-US" dirty="0" smtClean="0"/>
                  <a:t>.</a:t>
                </a:r>
              </a:p>
              <a:p>
                <a:pPr lvl="1"/>
                <a:r>
                  <a:rPr lang="en-US" b="1" u="sng" dirty="0" smtClean="0"/>
                  <a:t>Note</a:t>
                </a:r>
                <a:r>
                  <a:rPr lang="en-US" dirty="0"/>
                  <a:t>: average is over random choice of pivots made by the algorithm, </a:t>
                </a:r>
                <a:r>
                  <a:rPr lang="en-US" b="1" dirty="0">
                    <a:solidFill>
                      <a:srgbClr val="C00000"/>
                    </a:solidFill>
                  </a:rPr>
                  <a:t>not</a:t>
                </a:r>
                <a:r>
                  <a:rPr lang="en-US" dirty="0">
                    <a:solidFill>
                      <a:srgbClr val="C00000"/>
                    </a:solidFill>
                  </a:rPr>
                  <a:t> </a:t>
                </a:r>
                <a:r>
                  <a:rPr lang="en-US" dirty="0"/>
                  <a:t>on the </a:t>
                </a:r>
                <a:r>
                  <a:rPr lang="en-US" dirty="0" smtClean="0"/>
                  <a:t>input.</a:t>
                </a:r>
              </a:p>
              <a:p>
                <a:pPr lvl="1"/>
                <a:r>
                  <a:rPr lang="en-US" dirty="0" smtClean="0"/>
                  <a:t>The claim holds for any input.</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864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Quick Sort</a:t>
            </a:r>
            <a:br>
              <a:rPr lang="en-US" dirty="0" smtClean="0"/>
            </a:br>
            <a:r>
              <a:rPr lang="en-US" sz="2700" dirty="0" smtClean="0"/>
              <a:t>Other Characteristics</a:t>
            </a:r>
            <a:endParaRPr lang="en-US" sz="2700"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37</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smtClean="0"/>
                  <a:t>In-place?</a:t>
                </a:r>
              </a:p>
              <a:p>
                <a:pPr lvl="1"/>
                <a:r>
                  <a:rPr lang="en-US" dirty="0" smtClean="0"/>
                  <a:t>In-place partitioning.</a:t>
                </a:r>
              </a:p>
              <a:p>
                <a:pPr lvl="1"/>
                <a:r>
                  <a:rPr lang="en-US" dirty="0" smtClean="0"/>
                  <a:t>Worst case needs </a:t>
                </a:r>
                <a14:m>
                  <m:oMath xmlns:m="http://schemas.openxmlformats.org/officeDocument/2006/math">
                    <m:r>
                      <a:rPr lang="en-US" i="1" dirty="0" smtClean="0">
                        <a:latin typeface="Cambria Math"/>
                      </a:rPr>
                      <m:t>𝑂</m:t>
                    </m:r>
                    <m:r>
                      <a:rPr lang="en-US" i="1" dirty="0" smtClean="0">
                        <a:latin typeface="Cambria Math"/>
                      </a:rPr>
                      <m:t>(</m:t>
                    </m:r>
                    <m:r>
                      <a:rPr lang="en-US" i="1" dirty="0" smtClean="0">
                        <a:latin typeface="Cambria Math"/>
                      </a:rPr>
                      <m:t>𝑁</m:t>
                    </m:r>
                    <m:r>
                      <a:rPr lang="en-US" i="1" dirty="0" smtClean="0">
                        <a:latin typeface="Cambria Math"/>
                      </a:rPr>
                      <m:t>)</m:t>
                    </m:r>
                  </m:oMath>
                </a14:m>
                <a:r>
                  <a:rPr lang="en-US" dirty="0" smtClean="0"/>
                  <a:t> stack space.</a:t>
                </a:r>
              </a:p>
              <a:p>
                <a:pPr lvl="1"/>
                <a:r>
                  <a:rPr lang="en-US" dirty="0" smtClean="0"/>
                  <a:t>Average case needs </a:t>
                </a:r>
                <a14:m>
                  <m:oMath xmlns:m="http://schemas.openxmlformats.org/officeDocument/2006/math">
                    <m:r>
                      <a:rPr lang="en-US" b="0" i="1" smtClean="0">
                        <a:latin typeface="Cambria Math"/>
                      </a:rPr>
                      <m:t>𝑂</m:t>
                    </m:r>
                    <m:d>
                      <m:dPr>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𝑁</m:t>
                            </m:r>
                          </m:e>
                        </m:func>
                      </m:e>
                    </m:d>
                  </m:oMath>
                </a14:m>
                <a:r>
                  <a:rPr lang="en-US" dirty="0" smtClean="0"/>
                  <a:t> stack space. </a:t>
                </a:r>
              </a:p>
              <a:p>
                <a:pPr lvl="2"/>
                <a:r>
                  <a:rPr lang="en-US" sz="2400" dirty="0" smtClean="0"/>
                  <a:t>“Weakly” in-place.</a:t>
                </a:r>
              </a:p>
              <a:p>
                <a:pPr lvl="1"/>
                <a:endParaRPr lang="en-US" dirty="0"/>
              </a:p>
              <a:p>
                <a:r>
                  <a:rPr lang="en-US" dirty="0" smtClean="0"/>
                  <a:t>Not stable.</a:t>
                </a:r>
              </a:p>
              <a:p>
                <a:pPr lvl="1"/>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1018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Quick Sort</a:t>
            </a:r>
            <a:br>
              <a:rPr lang="en-US" dirty="0" smtClean="0"/>
            </a:br>
            <a:r>
              <a:rPr lang="en-US" sz="2700" dirty="0" smtClean="0"/>
              <a:t>Summary</a:t>
            </a:r>
            <a:endParaRPr lang="en-US" sz="2700"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38</a:t>
            </a:fld>
            <a:endParaRPr lang="en-US" dirty="0"/>
          </a:p>
        </p:txBody>
      </p:sp>
      <p:sp>
        <p:nvSpPr>
          <p:cNvPr id="4" name="Content Placeholder 3"/>
          <p:cNvSpPr>
            <a:spLocks noGrp="1"/>
          </p:cNvSpPr>
          <p:nvPr>
            <p:ph sz="quarter" idx="1"/>
          </p:nvPr>
        </p:nvSpPr>
        <p:spPr/>
        <p:txBody>
          <a:bodyPr/>
          <a:lstStyle/>
          <a:p>
            <a:r>
              <a:rPr lang="en-US" dirty="0"/>
              <a:t>Like </a:t>
            </a:r>
            <a:r>
              <a:rPr lang="en-US" dirty="0" smtClean="0"/>
              <a:t>merge sort</a:t>
            </a:r>
            <a:r>
              <a:rPr lang="en-US" dirty="0"/>
              <a:t>, </a:t>
            </a:r>
            <a:r>
              <a:rPr lang="en-US" dirty="0" smtClean="0"/>
              <a:t>quick sort </a:t>
            </a:r>
            <a:r>
              <a:rPr lang="en-US" dirty="0"/>
              <a:t>is a </a:t>
            </a:r>
            <a:r>
              <a:rPr lang="en-US" dirty="0" smtClean="0"/>
              <a:t>divide-and-conquer algorithm.</a:t>
            </a:r>
          </a:p>
          <a:p>
            <a:endParaRPr lang="en-US" dirty="0"/>
          </a:p>
          <a:p>
            <a:r>
              <a:rPr lang="en-US" dirty="0"/>
              <a:t>Merge sort</a:t>
            </a:r>
            <a:r>
              <a:rPr lang="en-US" dirty="0" smtClean="0"/>
              <a:t>: easy </a:t>
            </a:r>
            <a:r>
              <a:rPr lang="en-US" dirty="0"/>
              <a:t>division, complex </a:t>
            </a:r>
            <a:r>
              <a:rPr lang="en-US" dirty="0" smtClean="0"/>
              <a:t>combination.</a:t>
            </a:r>
          </a:p>
          <a:p>
            <a:r>
              <a:rPr lang="en-US" dirty="0" smtClean="0"/>
              <a:t>Quick sort: complex division (partition with pivot step), easy combination.</a:t>
            </a:r>
          </a:p>
          <a:p>
            <a:endParaRPr lang="en-US" dirty="0"/>
          </a:p>
          <a:p>
            <a:r>
              <a:rPr lang="en-US" dirty="0" smtClean="0"/>
              <a:t>Insertion sort is faster than quick sort for small arrays.</a:t>
            </a:r>
          </a:p>
          <a:p>
            <a:pPr lvl="1"/>
            <a:r>
              <a:rPr lang="en-US" dirty="0" smtClean="0"/>
              <a:t>Terminate </a:t>
            </a:r>
            <a:r>
              <a:rPr lang="en-US" dirty="0"/>
              <a:t>quick sort when </a:t>
            </a:r>
            <a:r>
              <a:rPr lang="en-US" dirty="0" smtClean="0"/>
              <a:t>array size </a:t>
            </a:r>
            <a:r>
              <a:rPr lang="en-US" dirty="0"/>
              <a:t>is below </a:t>
            </a:r>
            <a:r>
              <a:rPr lang="en-US" dirty="0" smtClean="0"/>
              <a:t>a threshold. Do insertion sort on </a:t>
            </a:r>
            <a:r>
              <a:rPr lang="en-US" dirty="0" err="1" smtClean="0"/>
              <a:t>subarrays</a:t>
            </a:r>
            <a:r>
              <a:rPr lang="en-US" dirty="0" smtClean="0"/>
              <a:t>.</a:t>
            </a:r>
          </a:p>
        </p:txBody>
      </p:sp>
    </p:spTree>
    <p:extLst>
      <p:ext uri="{BB962C8B-B14F-4D97-AF65-F5344CB8AC3E}">
        <p14:creationId xmlns:p14="http://schemas.microsoft.com/office/powerpoint/2010/main" val="21136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39</a:t>
            </a:fld>
            <a:endParaRPr lang="en-US"/>
          </a:p>
        </p:txBody>
      </p:sp>
      <p:sp>
        <p:nvSpPr>
          <p:cNvPr id="4" name="Content Placeholder 3"/>
          <p:cNvSpPr>
            <a:spLocks noGrp="1"/>
          </p:cNvSpPr>
          <p:nvPr>
            <p:ph sz="quarter" idx="1"/>
          </p:nvPr>
        </p:nvSpPr>
        <p:spPr/>
        <p:txBody>
          <a:bodyPr>
            <a:normAutofit/>
          </a:bodyPr>
          <a:lstStyle/>
          <a:p>
            <a:r>
              <a:rPr lang="en-US" dirty="0" smtClean="0">
                <a:solidFill>
                  <a:schemeClr val="bg1">
                    <a:lumMod val="75000"/>
                  </a:schemeClr>
                </a:solidFill>
              </a:rPr>
              <a:t>Sorting Basics</a:t>
            </a:r>
          </a:p>
          <a:p>
            <a:r>
              <a:rPr lang="en-US" dirty="0">
                <a:solidFill>
                  <a:schemeClr val="bg1">
                    <a:lumMod val="75000"/>
                  </a:schemeClr>
                </a:solidFill>
              </a:rPr>
              <a:t>Merge </a:t>
            </a:r>
            <a:r>
              <a:rPr lang="en-US" dirty="0" smtClean="0">
                <a:solidFill>
                  <a:schemeClr val="bg1">
                    <a:lumMod val="75000"/>
                  </a:schemeClr>
                </a:solidFill>
              </a:rPr>
              <a:t>Sort</a:t>
            </a:r>
          </a:p>
          <a:p>
            <a:r>
              <a:rPr lang="en-US" dirty="0" smtClean="0">
                <a:solidFill>
                  <a:schemeClr val="bg1">
                    <a:lumMod val="75000"/>
                  </a:schemeClr>
                </a:solidFill>
              </a:rPr>
              <a:t>Quick Sort</a:t>
            </a:r>
          </a:p>
          <a:p>
            <a:r>
              <a:rPr lang="en-US" altLang="zh-CN" dirty="0"/>
              <a:t>Comparison Sort Summary</a:t>
            </a:r>
          </a:p>
          <a:p>
            <a:endParaRPr lang="en-US" dirty="0"/>
          </a:p>
        </p:txBody>
      </p:sp>
    </p:spTree>
    <p:extLst>
      <p:ext uri="{BB962C8B-B14F-4D97-AF65-F5344CB8AC3E}">
        <p14:creationId xmlns:p14="http://schemas.microsoft.com/office/powerpoint/2010/main" val="3439762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of Sorting Algorithms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smtClean="0"/>
                  <a:t>Average-case time complexity</a:t>
                </a:r>
              </a:p>
              <a:p>
                <a:r>
                  <a:rPr lang="en-US" dirty="0" smtClean="0"/>
                  <a:t>Worst-case time complexity</a:t>
                </a:r>
              </a:p>
              <a:p>
                <a:r>
                  <a:rPr lang="en-US" dirty="0" smtClean="0"/>
                  <a:t>Space usage: </a:t>
                </a:r>
                <a:r>
                  <a:rPr lang="en-US" b="1" dirty="0" smtClean="0">
                    <a:solidFill>
                      <a:srgbClr val="0000FF"/>
                    </a:solidFill>
                  </a:rPr>
                  <a:t>in place</a:t>
                </a:r>
                <a:r>
                  <a:rPr lang="en-US" dirty="0" smtClean="0"/>
                  <a:t> or not?</a:t>
                </a:r>
              </a:p>
              <a:p>
                <a:pPr lvl="1"/>
                <a:r>
                  <a:rPr lang="en-US" b="1" dirty="0" smtClean="0">
                    <a:solidFill>
                      <a:srgbClr val="0000FF"/>
                    </a:solidFill>
                  </a:rPr>
                  <a:t>in place</a:t>
                </a:r>
                <a:r>
                  <a:rPr lang="en-US" dirty="0" smtClean="0"/>
                  <a:t>: requires </a:t>
                </a:r>
                <a14:m>
                  <m:oMath xmlns:m="http://schemas.openxmlformats.org/officeDocument/2006/math">
                    <m:r>
                      <a:rPr lang="en-US" i="1" dirty="0" smtClean="0">
                        <a:latin typeface="Cambria Math"/>
                      </a:rPr>
                      <m:t>𝑂</m:t>
                    </m:r>
                    <m:r>
                      <a:rPr lang="en-US" i="1" dirty="0" smtClean="0">
                        <a:latin typeface="Cambria Math"/>
                      </a:rPr>
                      <m:t>(1)</m:t>
                    </m:r>
                  </m:oMath>
                </a14:m>
                <a:r>
                  <a:rPr lang="en-US" dirty="0" smtClean="0"/>
                  <a:t> additional memory</a:t>
                </a:r>
              </a:p>
              <a:p>
                <a:pPr lvl="1"/>
                <a:r>
                  <a:rPr lang="en-US" dirty="0" smtClean="0"/>
                  <a:t>Don’t </a:t>
                </a:r>
                <a:r>
                  <a:rPr lang="en-US" dirty="0"/>
                  <a:t>forget the stack space used in recursive </a:t>
                </a:r>
                <a:r>
                  <a:rPr lang="en-US" dirty="0" smtClean="0"/>
                  <a:t>calls</a:t>
                </a:r>
              </a:p>
              <a:p>
                <a:pPr lvl="1"/>
                <a:r>
                  <a:rPr lang="en-US" b="1" dirty="0" smtClean="0">
                    <a:solidFill>
                      <a:srgbClr val="C00000"/>
                    </a:solidFill>
                  </a:rPr>
                  <a:t>In place is better</a:t>
                </a:r>
              </a:p>
              <a:p>
                <a:pPr lvl="2"/>
                <a:r>
                  <a:rPr lang="en-US" sz="2400" dirty="0" smtClean="0"/>
                  <a:t>Why? The data can fit into cache, not main memory</a:t>
                </a:r>
              </a:p>
              <a:p>
                <a:pPr lvl="1"/>
                <a:r>
                  <a:rPr lang="en-US" dirty="0" smtClean="0"/>
                  <a:t>Real example: quick sort versus merge sort. Both have average-case time complexity of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r>
                      <a:rPr lang="en-US" b="0" i="1" smtClean="0">
                        <a:latin typeface="Cambria Math" panose="02040503050406030204" pitchFamily="18" charset="0"/>
                      </a:rPr>
                      <m:t>)</m:t>
                    </m:r>
                  </m:oMath>
                </a14:m>
                <a:r>
                  <a:rPr lang="en-US" dirty="0" smtClean="0"/>
                  <a:t>. Quick sort is faster, due to in place</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r="-1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389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Sorts</a:t>
            </a:r>
            <a:br>
              <a:rPr lang="en-US" dirty="0" smtClean="0"/>
            </a:br>
            <a:r>
              <a:rPr lang="en-US" sz="2700" dirty="0" smtClean="0"/>
              <a:t>Summary</a:t>
            </a:r>
            <a:endParaRPr lang="en-US" sz="2700"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40</a:t>
            </a:fld>
            <a:endParaRPr lang="en-US" dirty="0"/>
          </a:p>
        </p:txBody>
      </p:sp>
      <mc:AlternateContent xmlns:mc="http://schemas.openxmlformats.org/markup-compatibility/2006" xmlns:a14="http://schemas.microsoft.com/office/drawing/2010/main">
        <mc:Choice Requires="a14">
          <p:graphicFrame>
            <p:nvGraphicFramePr>
              <p:cNvPr id="5" name="Content Placeholder 4"/>
              <p:cNvGraphicFramePr>
                <a:graphicFrameLocks noGrp="1"/>
              </p:cNvGraphicFramePr>
              <p:nvPr>
                <p:ph sz="quarter" idx="1"/>
                <p:extLst/>
              </p:nvPr>
            </p:nvGraphicFramePr>
            <p:xfrm>
              <a:off x="762000" y="1828800"/>
              <a:ext cx="7772400" cy="3108960"/>
            </p:xfrm>
            <a:graphic>
              <a:graphicData uri="http://schemas.openxmlformats.org/drawingml/2006/table">
                <a:tbl>
                  <a:tblPr firstRow="1" bandRow="1">
                    <a:tableStyleId>{5940675A-B579-460E-94D1-54222C63F5DA}</a:tableStyleId>
                  </a:tblPr>
                  <a:tblGrid>
                    <a:gridCol w="155448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gridCol w="1554480">
                      <a:extLst>
                        <a:ext uri="{9D8B030D-6E8A-4147-A177-3AD203B41FA5}">
                          <a16:colId xmlns:a16="http://schemas.microsoft.com/office/drawing/2014/main" val="20003"/>
                        </a:ext>
                      </a:extLst>
                    </a:gridCol>
                    <a:gridCol w="1554480">
                      <a:extLst>
                        <a:ext uri="{9D8B030D-6E8A-4147-A177-3AD203B41FA5}">
                          <a16:colId xmlns:a16="http://schemas.microsoft.com/office/drawing/2014/main" val="20004"/>
                        </a:ext>
                      </a:extLst>
                    </a:gridCol>
                  </a:tblGrid>
                  <a:tr h="370840">
                    <a:tc>
                      <a:txBody>
                        <a:bodyPr/>
                        <a:lstStyle/>
                        <a:p>
                          <a:pPr algn="ctr"/>
                          <a:endParaRPr lang="en-US" sz="2400" dirty="0"/>
                        </a:p>
                      </a:txBody>
                      <a:tcPr anchor="ctr"/>
                    </a:tc>
                    <a:tc>
                      <a:txBody>
                        <a:bodyPr/>
                        <a:lstStyle/>
                        <a:p>
                          <a:pPr algn="ctr"/>
                          <a:r>
                            <a:rPr lang="en-US" sz="2400" dirty="0" smtClean="0"/>
                            <a:t>Worst</a:t>
                          </a:r>
                          <a:r>
                            <a:rPr lang="en-US" sz="2400" baseline="0" dirty="0" smtClean="0"/>
                            <a:t> Case Time</a:t>
                          </a:r>
                          <a:endParaRPr lang="en-US" sz="2400" dirty="0"/>
                        </a:p>
                      </a:txBody>
                      <a:tcPr anchor="ctr"/>
                    </a:tc>
                    <a:tc>
                      <a:txBody>
                        <a:bodyPr/>
                        <a:lstStyle/>
                        <a:p>
                          <a:pPr algn="ctr"/>
                          <a:r>
                            <a:rPr lang="en-US" sz="2400" dirty="0" smtClean="0"/>
                            <a:t>Average Case Time</a:t>
                          </a:r>
                          <a:endParaRPr lang="en-US" sz="2400" dirty="0"/>
                        </a:p>
                      </a:txBody>
                      <a:tcPr anchor="ctr"/>
                    </a:tc>
                    <a:tc>
                      <a:txBody>
                        <a:bodyPr/>
                        <a:lstStyle/>
                        <a:p>
                          <a:pPr algn="ctr"/>
                          <a:r>
                            <a:rPr lang="en-US" sz="2400" dirty="0" smtClean="0"/>
                            <a:t>In Place</a:t>
                          </a:r>
                          <a:endParaRPr lang="en-US" sz="2400" dirty="0"/>
                        </a:p>
                      </a:txBody>
                      <a:tcPr anchor="ctr"/>
                    </a:tc>
                    <a:tc>
                      <a:txBody>
                        <a:bodyPr/>
                        <a:lstStyle/>
                        <a:p>
                          <a:pPr algn="ctr"/>
                          <a:r>
                            <a:rPr lang="en-US" sz="2400" dirty="0" smtClean="0"/>
                            <a:t>Stable</a:t>
                          </a:r>
                          <a:endParaRPr lang="en-US" sz="2400" dirty="0"/>
                        </a:p>
                      </a:txBody>
                      <a:tcPr anchor="ctr"/>
                    </a:tc>
                    <a:extLst>
                      <a:ext uri="{0D108BD9-81ED-4DB2-BD59-A6C34878D82A}">
                        <a16:rowId xmlns:a16="http://schemas.microsoft.com/office/drawing/2014/main" val="10000"/>
                      </a:ext>
                    </a:extLst>
                  </a:tr>
                  <a:tr h="370840">
                    <a:tc>
                      <a:txBody>
                        <a:bodyPr/>
                        <a:lstStyle/>
                        <a:p>
                          <a:pPr algn="ctr"/>
                          <a:r>
                            <a:rPr lang="en-US" sz="2400" dirty="0" smtClean="0"/>
                            <a:t>Insertion</a:t>
                          </a:r>
                          <a:endParaRPr 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a:rPr>
                                  <m:t>𝑂</m:t>
                                </m:r>
                                <m:r>
                                  <a:rPr lang="en-US" sz="2400" b="0" i="1" smtClean="0">
                                    <a:latin typeface="Cambria Math"/>
                                  </a:rPr>
                                  <m:t>(</m:t>
                                </m:r>
                                <m:sSup>
                                  <m:sSupPr>
                                    <m:ctrlPr>
                                      <a:rPr lang="en-US" sz="2400" b="0" i="1" smtClean="0">
                                        <a:latin typeface="Cambria Math" panose="02040503050406030204" pitchFamily="18" charset="0"/>
                                      </a:rPr>
                                    </m:ctrlPr>
                                  </m:sSupPr>
                                  <m:e>
                                    <m:r>
                                      <a:rPr lang="en-US" sz="2400" b="0" i="1" smtClean="0">
                                        <a:latin typeface="Cambria Math"/>
                                      </a:rPr>
                                      <m:t>𝑁</m:t>
                                    </m:r>
                                  </m:e>
                                  <m:sup>
                                    <m:r>
                                      <a:rPr lang="en-US" sz="2400" b="0" i="1" smtClean="0">
                                        <a:latin typeface="Cambria Math"/>
                                      </a:rPr>
                                      <m:t>2</m:t>
                                    </m:r>
                                  </m:sup>
                                </m:sSup>
                                <m:r>
                                  <a:rPr lang="en-US" sz="2400" b="0" i="1" smtClean="0">
                                    <a:latin typeface="Cambria Math"/>
                                  </a:rPr>
                                  <m:t>)</m:t>
                                </m:r>
                              </m:oMath>
                            </m:oMathPara>
                          </a14:m>
                          <a:endParaRPr lang="en-US" sz="2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chemeClr val="tx1"/>
                                    </a:solidFill>
                                    <a:effectLst/>
                                    <a:latin typeface="Cambria Math"/>
                                    <a:ea typeface="+mn-ea"/>
                                    <a:cs typeface="+mn-cs"/>
                                  </a:rPr>
                                  <m:t>𝑂</m:t>
                                </m:r>
                                <m:r>
                                  <a:rPr kumimoji="0" lang="en-US" sz="2400" b="0" i="1" kern="1200" smtClean="0">
                                    <a:solidFill>
                                      <a:schemeClr val="tx1"/>
                                    </a:solidFill>
                                    <a:effectLst/>
                                    <a:latin typeface="Cambria Math"/>
                                    <a:ea typeface="+mn-ea"/>
                                    <a:cs typeface="+mn-cs"/>
                                  </a:rPr>
                                  <m:t>(</m:t>
                                </m:r>
                                <m:sSup>
                                  <m:sSupPr>
                                    <m:ctrlPr>
                                      <a:rPr kumimoji="0" lang="en-US" sz="2400" b="0" i="1" kern="1200">
                                        <a:solidFill>
                                          <a:schemeClr val="tx1"/>
                                        </a:solidFill>
                                        <a:effectLst/>
                                        <a:latin typeface="Cambria Math" panose="02040503050406030204" pitchFamily="18" charset="0"/>
                                        <a:ea typeface="+mn-ea"/>
                                        <a:cs typeface="+mn-cs"/>
                                      </a:rPr>
                                    </m:ctrlPr>
                                  </m:sSupPr>
                                  <m:e>
                                    <m:r>
                                      <a:rPr kumimoji="0" lang="en-US" sz="2400" b="0" i="1" kern="1200">
                                        <a:solidFill>
                                          <a:schemeClr val="tx1"/>
                                        </a:solidFill>
                                        <a:effectLst/>
                                        <a:latin typeface="Cambria Math"/>
                                        <a:ea typeface="+mn-ea"/>
                                        <a:cs typeface="+mn-cs"/>
                                      </a:rPr>
                                      <m:t>𝑁</m:t>
                                    </m:r>
                                  </m:e>
                                  <m:sup>
                                    <m:r>
                                      <a:rPr kumimoji="0" lang="en-US" sz="2400" b="0" i="1" kern="1200">
                                        <a:solidFill>
                                          <a:schemeClr val="tx1"/>
                                        </a:solidFill>
                                        <a:effectLst/>
                                        <a:latin typeface="Cambria Math"/>
                                        <a:ea typeface="+mn-ea"/>
                                        <a:cs typeface="+mn-cs"/>
                                      </a:rPr>
                                      <m:t>2</m:t>
                                    </m:r>
                                  </m:sup>
                                </m:sSup>
                                <m:r>
                                  <a:rPr kumimoji="0" lang="en-US" sz="2400" b="0" i="1" kern="1200">
                                    <a:solidFill>
                                      <a:schemeClr val="tx1"/>
                                    </a:solidFill>
                                    <a:effectLst/>
                                    <a:latin typeface="Cambria Math"/>
                                    <a:ea typeface="+mn-ea"/>
                                    <a:cs typeface="+mn-cs"/>
                                  </a:rPr>
                                  <m:t>)</m:t>
                                </m:r>
                              </m:oMath>
                            </m:oMathPara>
                          </a14:m>
                          <a:endParaRPr lang="en-US" sz="2400" dirty="0">
                            <a:effectLst/>
                          </a:endParaRPr>
                        </a:p>
                      </a:txBody>
                      <a:tcPr anchor="ctr"/>
                    </a:tc>
                    <a:tc>
                      <a:txBody>
                        <a:bodyPr/>
                        <a:lstStyle/>
                        <a:p>
                          <a:pPr algn="ctr"/>
                          <a:r>
                            <a:rPr lang="en-US" sz="2400" dirty="0" smtClean="0"/>
                            <a:t>Yes</a:t>
                          </a:r>
                          <a:endParaRPr lang="en-US" sz="2400" dirty="0"/>
                        </a:p>
                      </a:txBody>
                      <a:tcPr anchor="ctr"/>
                    </a:tc>
                    <a:tc>
                      <a:txBody>
                        <a:bodyPr/>
                        <a:lstStyle/>
                        <a:p>
                          <a:pPr algn="ctr"/>
                          <a:r>
                            <a:rPr lang="en-US" sz="2400" dirty="0" smtClean="0"/>
                            <a:t>Yes</a:t>
                          </a:r>
                          <a:endParaRPr lang="en-US" sz="2400" dirty="0"/>
                        </a:p>
                      </a:txBody>
                      <a:tcPr anchor="ctr"/>
                    </a:tc>
                    <a:extLst>
                      <a:ext uri="{0D108BD9-81ED-4DB2-BD59-A6C34878D82A}">
                        <a16:rowId xmlns:a16="http://schemas.microsoft.com/office/drawing/2014/main" val="10001"/>
                      </a:ext>
                    </a:extLst>
                  </a:tr>
                  <a:tr h="370840">
                    <a:tc>
                      <a:txBody>
                        <a:bodyPr/>
                        <a:lstStyle/>
                        <a:p>
                          <a:pPr algn="ctr"/>
                          <a:r>
                            <a:rPr lang="en-US" sz="2400" dirty="0" smtClean="0"/>
                            <a:t>Selection</a:t>
                          </a:r>
                          <a:endParaRPr lang="en-US" sz="2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chemeClr val="tx1"/>
                                    </a:solidFill>
                                    <a:effectLst/>
                                    <a:latin typeface="Cambria Math"/>
                                    <a:ea typeface="+mn-ea"/>
                                    <a:cs typeface="+mn-cs"/>
                                  </a:rPr>
                                  <m:t>𝑂</m:t>
                                </m:r>
                                <m:r>
                                  <a:rPr kumimoji="0" lang="en-US" sz="2400" b="0" i="1" kern="1200" smtClean="0">
                                    <a:solidFill>
                                      <a:schemeClr val="tx1"/>
                                    </a:solidFill>
                                    <a:effectLst/>
                                    <a:latin typeface="Cambria Math"/>
                                    <a:ea typeface="+mn-ea"/>
                                    <a:cs typeface="+mn-cs"/>
                                  </a:rPr>
                                  <m:t>(</m:t>
                                </m:r>
                                <m:sSup>
                                  <m:sSupPr>
                                    <m:ctrlPr>
                                      <a:rPr kumimoji="0" lang="en-US" sz="2400" b="0" i="1" kern="1200">
                                        <a:solidFill>
                                          <a:schemeClr val="tx1"/>
                                        </a:solidFill>
                                        <a:effectLst/>
                                        <a:latin typeface="Cambria Math" panose="02040503050406030204" pitchFamily="18" charset="0"/>
                                        <a:ea typeface="+mn-ea"/>
                                        <a:cs typeface="+mn-cs"/>
                                      </a:rPr>
                                    </m:ctrlPr>
                                  </m:sSupPr>
                                  <m:e>
                                    <m:r>
                                      <a:rPr kumimoji="0" lang="en-US" sz="2400" b="0" i="1" kern="1200">
                                        <a:solidFill>
                                          <a:schemeClr val="tx1"/>
                                        </a:solidFill>
                                        <a:effectLst/>
                                        <a:latin typeface="Cambria Math"/>
                                        <a:ea typeface="+mn-ea"/>
                                        <a:cs typeface="+mn-cs"/>
                                      </a:rPr>
                                      <m:t>𝑁</m:t>
                                    </m:r>
                                  </m:e>
                                  <m:sup>
                                    <m:r>
                                      <a:rPr kumimoji="0" lang="en-US" sz="2400" b="0" i="1" kern="1200">
                                        <a:solidFill>
                                          <a:schemeClr val="tx1"/>
                                        </a:solidFill>
                                        <a:effectLst/>
                                        <a:latin typeface="Cambria Math"/>
                                        <a:ea typeface="+mn-ea"/>
                                        <a:cs typeface="+mn-cs"/>
                                      </a:rPr>
                                      <m:t>2</m:t>
                                    </m:r>
                                  </m:sup>
                                </m:sSup>
                                <m:r>
                                  <a:rPr kumimoji="0" lang="en-US" sz="2400" b="0" i="1" kern="1200">
                                    <a:solidFill>
                                      <a:schemeClr val="tx1"/>
                                    </a:solidFill>
                                    <a:effectLst/>
                                    <a:latin typeface="Cambria Math"/>
                                    <a:ea typeface="+mn-ea"/>
                                    <a:cs typeface="+mn-cs"/>
                                  </a:rPr>
                                  <m:t>)</m:t>
                                </m:r>
                              </m:oMath>
                            </m:oMathPara>
                          </a14:m>
                          <a:endParaRPr lang="en-US" sz="3200" dirty="0">
                            <a:effectLs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chemeClr val="tx1"/>
                                    </a:solidFill>
                                    <a:effectLst/>
                                    <a:latin typeface="Cambria Math"/>
                                    <a:ea typeface="+mn-ea"/>
                                    <a:cs typeface="+mn-cs"/>
                                  </a:rPr>
                                  <m:t>𝑂</m:t>
                                </m:r>
                                <m:r>
                                  <a:rPr kumimoji="0" lang="en-US" sz="2400" b="0" i="1" kern="1200" smtClean="0">
                                    <a:solidFill>
                                      <a:schemeClr val="tx1"/>
                                    </a:solidFill>
                                    <a:effectLst/>
                                    <a:latin typeface="Cambria Math"/>
                                    <a:ea typeface="+mn-ea"/>
                                    <a:cs typeface="+mn-cs"/>
                                  </a:rPr>
                                  <m:t>(</m:t>
                                </m:r>
                                <m:sSup>
                                  <m:sSupPr>
                                    <m:ctrlPr>
                                      <a:rPr kumimoji="0" lang="en-US" sz="2400" b="0" i="1" kern="1200">
                                        <a:solidFill>
                                          <a:schemeClr val="tx1"/>
                                        </a:solidFill>
                                        <a:effectLst/>
                                        <a:latin typeface="Cambria Math" panose="02040503050406030204" pitchFamily="18" charset="0"/>
                                        <a:ea typeface="+mn-ea"/>
                                        <a:cs typeface="+mn-cs"/>
                                      </a:rPr>
                                    </m:ctrlPr>
                                  </m:sSupPr>
                                  <m:e>
                                    <m:r>
                                      <a:rPr kumimoji="0" lang="en-US" sz="2400" b="0" i="1" kern="1200">
                                        <a:solidFill>
                                          <a:schemeClr val="tx1"/>
                                        </a:solidFill>
                                        <a:effectLst/>
                                        <a:latin typeface="Cambria Math"/>
                                        <a:ea typeface="+mn-ea"/>
                                        <a:cs typeface="+mn-cs"/>
                                      </a:rPr>
                                      <m:t>𝑁</m:t>
                                    </m:r>
                                  </m:e>
                                  <m:sup>
                                    <m:r>
                                      <a:rPr kumimoji="0" lang="en-US" sz="2400" b="0" i="1" kern="1200">
                                        <a:solidFill>
                                          <a:schemeClr val="tx1"/>
                                        </a:solidFill>
                                        <a:effectLst/>
                                        <a:latin typeface="Cambria Math"/>
                                        <a:ea typeface="+mn-ea"/>
                                        <a:cs typeface="+mn-cs"/>
                                      </a:rPr>
                                      <m:t>2</m:t>
                                    </m:r>
                                  </m:sup>
                                </m:sSup>
                                <m:r>
                                  <a:rPr kumimoji="0" lang="en-US" sz="2400" b="0" i="1" kern="1200">
                                    <a:solidFill>
                                      <a:schemeClr val="tx1"/>
                                    </a:solidFill>
                                    <a:effectLst/>
                                    <a:latin typeface="Cambria Math"/>
                                    <a:ea typeface="+mn-ea"/>
                                    <a:cs typeface="+mn-cs"/>
                                  </a:rPr>
                                  <m:t>)</m:t>
                                </m:r>
                              </m:oMath>
                            </m:oMathPara>
                          </a14:m>
                          <a:endParaRPr lang="en-US" sz="3200" dirty="0">
                            <a:effectLst/>
                          </a:endParaRPr>
                        </a:p>
                      </a:txBody>
                      <a:tcPr anchor="ctr"/>
                    </a:tc>
                    <a:tc>
                      <a:txBody>
                        <a:bodyPr/>
                        <a:lstStyle/>
                        <a:p>
                          <a:pPr algn="ctr"/>
                          <a:r>
                            <a:rPr lang="en-US" sz="2400" dirty="0" smtClean="0"/>
                            <a:t>Yes</a:t>
                          </a:r>
                          <a:endParaRPr lang="en-US" sz="2400" dirty="0"/>
                        </a:p>
                      </a:txBody>
                      <a:tcPr anchor="ctr"/>
                    </a:tc>
                    <a:tc>
                      <a:txBody>
                        <a:bodyPr/>
                        <a:lstStyle/>
                        <a:p>
                          <a:pPr algn="ctr"/>
                          <a:r>
                            <a:rPr lang="en-US" sz="2400" dirty="0" smtClean="0"/>
                            <a:t>No</a:t>
                          </a:r>
                          <a:endParaRPr lang="en-US" sz="2400" dirty="0"/>
                        </a:p>
                      </a:txBody>
                      <a:tcPr anchor="ctr"/>
                    </a:tc>
                    <a:extLst>
                      <a:ext uri="{0D108BD9-81ED-4DB2-BD59-A6C34878D82A}">
                        <a16:rowId xmlns:a16="http://schemas.microsoft.com/office/drawing/2014/main" val="10002"/>
                      </a:ext>
                    </a:extLst>
                  </a:tr>
                  <a:tr h="370840">
                    <a:tc>
                      <a:txBody>
                        <a:bodyPr/>
                        <a:lstStyle/>
                        <a:p>
                          <a:pPr algn="ctr"/>
                          <a:r>
                            <a:rPr lang="en-US" sz="2400" dirty="0" smtClean="0"/>
                            <a:t>Bubble</a:t>
                          </a:r>
                          <a:endParaRPr lang="en-US" sz="2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chemeClr val="tx1"/>
                                    </a:solidFill>
                                    <a:effectLst/>
                                    <a:latin typeface="Cambria Math"/>
                                    <a:ea typeface="+mn-ea"/>
                                    <a:cs typeface="+mn-cs"/>
                                  </a:rPr>
                                  <m:t>𝑂</m:t>
                                </m:r>
                                <m:r>
                                  <a:rPr kumimoji="0" lang="en-US" sz="2400" b="0" i="1" kern="1200" smtClean="0">
                                    <a:solidFill>
                                      <a:schemeClr val="tx1"/>
                                    </a:solidFill>
                                    <a:effectLst/>
                                    <a:latin typeface="Cambria Math"/>
                                    <a:ea typeface="+mn-ea"/>
                                    <a:cs typeface="+mn-cs"/>
                                  </a:rPr>
                                  <m:t>(</m:t>
                                </m:r>
                                <m:sSup>
                                  <m:sSupPr>
                                    <m:ctrlPr>
                                      <a:rPr kumimoji="0" lang="en-US" sz="2400" b="0" i="1" kern="1200">
                                        <a:solidFill>
                                          <a:schemeClr val="tx1"/>
                                        </a:solidFill>
                                        <a:effectLst/>
                                        <a:latin typeface="Cambria Math" panose="02040503050406030204" pitchFamily="18" charset="0"/>
                                        <a:ea typeface="+mn-ea"/>
                                        <a:cs typeface="+mn-cs"/>
                                      </a:rPr>
                                    </m:ctrlPr>
                                  </m:sSupPr>
                                  <m:e>
                                    <m:r>
                                      <a:rPr kumimoji="0" lang="en-US" sz="2400" b="0" i="1" kern="1200">
                                        <a:solidFill>
                                          <a:schemeClr val="tx1"/>
                                        </a:solidFill>
                                        <a:effectLst/>
                                        <a:latin typeface="Cambria Math"/>
                                        <a:ea typeface="+mn-ea"/>
                                        <a:cs typeface="+mn-cs"/>
                                      </a:rPr>
                                      <m:t>𝑁</m:t>
                                    </m:r>
                                  </m:e>
                                  <m:sup>
                                    <m:r>
                                      <a:rPr kumimoji="0" lang="en-US" sz="2400" b="0" i="1" kern="1200">
                                        <a:solidFill>
                                          <a:schemeClr val="tx1"/>
                                        </a:solidFill>
                                        <a:effectLst/>
                                        <a:latin typeface="Cambria Math"/>
                                        <a:ea typeface="+mn-ea"/>
                                        <a:cs typeface="+mn-cs"/>
                                      </a:rPr>
                                      <m:t>2</m:t>
                                    </m:r>
                                  </m:sup>
                                </m:sSup>
                                <m:r>
                                  <a:rPr kumimoji="0" lang="en-US" sz="2400" b="0" i="1" kern="1200">
                                    <a:solidFill>
                                      <a:schemeClr val="tx1"/>
                                    </a:solidFill>
                                    <a:effectLst/>
                                    <a:latin typeface="Cambria Math"/>
                                    <a:ea typeface="+mn-ea"/>
                                    <a:cs typeface="+mn-cs"/>
                                  </a:rPr>
                                  <m:t>)</m:t>
                                </m:r>
                              </m:oMath>
                            </m:oMathPara>
                          </a14:m>
                          <a:endParaRPr lang="en-US" sz="3200" dirty="0">
                            <a:effectLs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chemeClr val="tx1"/>
                                    </a:solidFill>
                                    <a:effectLst/>
                                    <a:latin typeface="Cambria Math"/>
                                    <a:ea typeface="+mn-ea"/>
                                    <a:cs typeface="+mn-cs"/>
                                  </a:rPr>
                                  <m:t>𝑂</m:t>
                                </m:r>
                                <m:r>
                                  <a:rPr kumimoji="0" lang="en-US" sz="2400" b="0" i="1" kern="1200" smtClean="0">
                                    <a:solidFill>
                                      <a:schemeClr val="tx1"/>
                                    </a:solidFill>
                                    <a:effectLst/>
                                    <a:latin typeface="Cambria Math"/>
                                    <a:ea typeface="+mn-ea"/>
                                    <a:cs typeface="+mn-cs"/>
                                  </a:rPr>
                                  <m:t>(</m:t>
                                </m:r>
                                <m:sSup>
                                  <m:sSupPr>
                                    <m:ctrlPr>
                                      <a:rPr kumimoji="0" lang="en-US" sz="2400" b="0" i="1" kern="1200">
                                        <a:solidFill>
                                          <a:schemeClr val="tx1"/>
                                        </a:solidFill>
                                        <a:effectLst/>
                                        <a:latin typeface="Cambria Math" panose="02040503050406030204" pitchFamily="18" charset="0"/>
                                        <a:ea typeface="+mn-ea"/>
                                        <a:cs typeface="+mn-cs"/>
                                      </a:rPr>
                                    </m:ctrlPr>
                                  </m:sSupPr>
                                  <m:e>
                                    <m:r>
                                      <a:rPr kumimoji="0" lang="en-US" sz="2400" b="0" i="1" kern="1200">
                                        <a:solidFill>
                                          <a:schemeClr val="tx1"/>
                                        </a:solidFill>
                                        <a:effectLst/>
                                        <a:latin typeface="Cambria Math"/>
                                        <a:ea typeface="+mn-ea"/>
                                        <a:cs typeface="+mn-cs"/>
                                      </a:rPr>
                                      <m:t>𝑁</m:t>
                                    </m:r>
                                  </m:e>
                                  <m:sup>
                                    <m:r>
                                      <a:rPr kumimoji="0" lang="en-US" sz="2400" b="0" i="1" kern="1200">
                                        <a:solidFill>
                                          <a:schemeClr val="tx1"/>
                                        </a:solidFill>
                                        <a:effectLst/>
                                        <a:latin typeface="Cambria Math"/>
                                        <a:ea typeface="+mn-ea"/>
                                        <a:cs typeface="+mn-cs"/>
                                      </a:rPr>
                                      <m:t>2</m:t>
                                    </m:r>
                                  </m:sup>
                                </m:sSup>
                                <m:r>
                                  <a:rPr kumimoji="0" lang="en-US" sz="2400" b="0" i="1" kern="1200">
                                    <a:solidFill>
                                      <a:schemeClr val="tx1"/>
                                    </a:solidFill>
                                    <a:effectLst/>
                                    <a:latin typeface="Cambria Math"/>
                                    <a:ea typeface="+mn-ea"/>
                                    <a:cs typeface="+mn-cs"/>
                                  </a:rPr>
                                  <m:t>)</m:t>
                                </m:r>
                              </m:oMath>
                            </m:oMathPara>
                          </a14:m>
                          <a:endParaRPr lang="en-US" sz="3200" dirty="0">
                            <a:effectLst/>
                          </a:endParaRPr>
                        </a:p>
                      </a:txBody>
                      <a:tcPr anchor="ctr"/>
                    </a:tc>
                    <a:tc>
                      <a:txBody>
                        <a:bodyPr/>
                        <a:lstStyle/>
                        <a:p>
                          <a:pPr algn="ctr"/>
                          <a:r>
                            <a:rPr lang="en-US" sz="2400" dirty="0" smtClean="0"/>
                            <a:t>Yes</a:t>
                          </a:r>
                          <a:endParaRPr lang="en-US" sz="2400" dirty="0"/>
                        </a:p>
                      </a:txBody>
                      <a:tcPr anchor="ctr"/>
                    </a:tc>
                    <a:tc>
                      <a:txBody>
                        <a:bodyPr/>
                        <a:lstStyle/>
                        <a:p>
                          <a:pPr algn="ctr"/>
                          <a:r>
                            <a:rPr lang="en-US" sz="2400" dirty="0" smtClean="0"/>
                            <a:t>Yes</a:t>
                          </a:r>
                          <a:endParaRPr lang="en-US" sz="2400" dirty="0"/>
                        </a:p>
                      </a:txBody>
                      <a:tcPr anchor="ctr"/>
                    </a:tc>
                    <a:extLst>
                      <a:ext uri="{0D108BD9-81ED-4DB2-BD59-A6C34878D82A}">
                        <a16:rowId xmlns:a16="http://schemas.microsoft.com/office/drawing/2014/main" val="10003"/>
                      </a:ext>
                    </a:extLst>
                  </a:tr>
                  <a:tr h="370840">
                    <a:tc>
                      <a:txBody>
                        <a:bodyPr/>
                        <a:lstStyle/>
                        <a:p>
                          <a:pPr algn="ctr"/>
                          <a:r>
                            <a:rPr lang="en-US" sz="2400" dirty="0" smtClean="0"/>
                            <a:t>Merge Sort</a:t>
                          </a:r>
                          <a:endParaRPr 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a:rPr>
                                  <m:t>𝑂</m:t>
                                </m:r>
                                <m:r>
                                  <a:rPr lang="en-US" sz="2400" b="0" i="1" smtClean="0">
                                    <a:latin typeface="Cambria Math"/>
                                  </a:rPr>
                                  <m:t>(</m:t>
                                </m:r>
                                <m:r>
                                  <a:rPr lang="en-US" sz="2400" b="0" i="1" smtClean="0">
                                    <a:latin typeface="Cambria Math"/>
                                  </a:rPr>
                                  <m:t>𝑁</m:t>
                                </m:r>
                                <m:func>
                                  <m:funcPr>
                                    <m:ctrlPr>
                                      <a:rPr lang="en-US" sz="2400" b="0" i="1" smtClean="0">
                                        <a:latin typeface="Cambria Math" panose="02040503050406030204" pitchFamily="18" charset="0"/>
                                      </a:rPr>
                                    </m:ctrlPr>
                                  </m:funcPr>
                                  <m:fName>
                                    <m:r>
                                      <m:rPr>
                                        <m:sty m:val="p"/>
                                      </m:rPr>
                                      <a:rPr lang="en-US" sz="2400" b="0" i="0" smtClean="0">
                                        <a:latin typeface="Cambria Math"/>
                                      </a:rPr>
                                      <m:t>log</m:t>
                                    </m:r>
                                  </m:fName>
                                  <m:e>
                                    <m:r>
                                      <a:rPr lang="en-US" sz="2400" b="0" i="1" smtClean="0">
                                        <a:latin typeface="Cambria Math"/>
                                      </a:rPr>
                                      <m:t>𝑁</m:t>
                                    </m:r>
                                  </m:e>
                                </m:func>
                                <m:r>
                                  <a:rPr lang="en-US" sz="2400" b="0" i="1" smtClean="0">
                                    <a:latin typeface="Cambria Math"/>
                                  </a:rPr>
                                  <m:t>)</m:t>
                                </m:r>
                              </m:oMath>
                            </m:oMathPara>
                          </a14:m>
                          <a:endParaRPr 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a:rPr>
                                  <m:t>𝑂</m:t>
                                </m:r>
                                <m:r>
                                  <a:rPr lang="en-US" sz="2400" b="0" i="1" smtClean="0">
                                    <a:latin typeface="Cambria Math"/>
                                  </a:rPr>
                                  <m:t>(</m:t>
                                </m:r>
                                <m:r>
                                  <a:rPr lang="en-US" sz="2400" b="0" i="1" smtClean="0">
                                    <a:latin typeface="Cambria Math"/>
                                  </a:rPr>
                                  <m:t>𝑁</m:t>
                                </m:r>
                                <m:func>
                                  <m:funcPr>
                                    <m:ctrlPr>
                                      <a:rPr lang="en-US" sz="2400" b="0" i="1" smtClean="0">
                                        <a:latin typeface="Cambria Math" panose="02040503050406030204" pitchFamily="18" charset="0"/>
                                      </a:rPr>
                                    </m:ctrlPr>
                                  </m:funcPr>
                                  <m:fName>
                                    <m:r>
                                      <m:rPr>
                                        <m:sty m:val="p"/>
                                      </m:rPr>
                                      <a:rPr lang="en-US" sz="2400" b="0" i="0" smtClean="0">
                                        <a:latin typeface="Cambria Math"/>
                                      </a:rPr>
                                      <m:t>log</m:t>
                                    </m:r>
                                  </m:fName>
                                  <m:e>
                                    <m:r>
                                      <a:rPr lang="en-US" sz="2400" b="0" i="1" smtClean="0">
                                        <a:latin typeface="Cambria Math"/>
                                      </a:rPr>
                                      <m:t>𝑁</m:t>
                                    </m:r>
                                  </m:e>
                                </m:func>
                                <m:r>
                                  <a:rPr lang="en-US" sz="2400" b="0" i="1" smtClean="0">
                                    <a:latin typeface="Cambria Math"/>
                                  </a:rPr>
                                  <m:t>)</m:t>
                                </m:r>
                              </m:oMath>
                            </m:oMathPara>
                          </a14:m>
                          <a:endParaRPr lang="en-US" sz="2400" dirty="0"/>
                        </a:p>
                      </a:txBody>
                      <a:tcPr anchor="ctr"/>
                    </a:tc>
                    <a:tc>
                      <a:txBody>
                        <a:bodyPr/>
                        <a:lstStyle/>
                        <a:p>
                          <a:pPr algn="ctr"/>
                          <a:r>
                            <a:rPr lang="en-US" sz="2400" dirty="0" smtClean="0"/>
                            <a:t>No</a:t>
                          </a:r>
                          <a:endParaRPr lang="en-US" sz="2400" dirty="0"/>
                        </a:p>
                      </a:txBody>
                      <a:tcPr anchor="ctr"/>
                    </a:tc>
                    <a:tc>
                      <a:txBody>
                        <a:bodyPr/>
                        <a:lstStyle/>
                        <a:p>
                          <a:pPr algn="ctr"/>
                          <a:r>
                            <a:rPr lang="en-US" sz="2400" dirty="0" smtClean="0"/>
                            <a:t>Yes</a:t>
                          </a:r>
                          <a:endParaRPr lang="en-US" sz="2400" dirty="0"/>
                        </a:p>
                      </a:txBody>
                      <a:tcPr anchor="ctr"/>
                    </a:tc>
                    <a:extLst>
                      <a:ext uri="{0D108BD9-81ED-4DB2-BD59-A6C34878D82A}">
                        <a16:rowId xmlns:a16="http://schemas.microsoft.com/office/drawing/2014/main" val="10004"/>
                      </a:ext>
                    </a:extLst>
                  </a:tr>
                  <a:tr h="370840">
                    <a:tc>
                      <a:txBody>
                        <a:bodyPr/>
                        <a:lstStyle/>
                        <a:p>
                          <a:pPr algn="ctr"/>
                          <a:r>
                            <a:rPr lang="en-US" sz="2400" dirty="0" smtClean="0"/>
                            <a:t>Quick</a:t>
                          </a:r>
                          <a:r>
                            <a:rPr lang="en-US" sz="2400" baseline="0" dirty="0" smtClean="0"/>
                            <a:t> Sort</a:t>
                          </a:r>
                          <a:endParaRPr lang="en-US" sz="2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kern="1200" smtClean="0">
                                    <a:solidFill>
                                      <a:schemeClr val="tx1"/>
                                    </a:solidFill>
                                    <a:effectLst/>
                                    <a:latin typeface="Cambria Math"/>
                                    <a:ea typeface="+mn-ea"/>
                                    <a:cs typeface="+mn-cs"/>
                                  </a:rPr>
                                  <m:t>𝑂</m:t>
                                </m:r>
                                <m:r>
                                  <a:rPr kumimoji="0" lang="en-US" sz="2400" b="0" i="1" kern="1200" smtClean="0">
                                    <a:solidFill>
                                      <a:schemeClr val="tx1"/>
                                    </a:solidFill>
                                    <a:effectLst/>
                                    <a:latin typeface="Cambria Math"/>
                                    <a:ea typeface="+mn-ea"/>
                                    <a:cs typeface="+mn-cs"/>
                                  </a:rPr>
                                  <m:t>(</m:t>
                                </m:r>
                                <m:sSup>
                                  <m:sSupPr>
                                    <m:ctrlPr>
                                      <a:rPr kumimoji="0" lang="en-US" sz="2400" b="0" i="1" kern="1200">
                                        <a:solidFill>
                                          <a:schemeClr val="tx1"/>
                                        </a:solidFill>
                                        <a:effectLst/>
                                        <a:latin typeface="Cambria Math" panose="02040503050406030204" pitchFamily="18" charset="0"/>
                                        <a:ea typeface="+mn-ea"/>
                                        <a:cs typeface="+mn-cs"/>
                                      </a:rPr>
                                    </m:ctrlPr>
                                  </m:sSupPr>
                                  <m:e>
                                    <m:r>
                                      <a:rPr kumimoji="0" lang="en-US" sz="2400" b="0" i="1" kern="1200">
                                        <a:solidFill>
                                          <a:schemeClr val="tx1"/>
                                        </a:solidFill>
                                        <a:effectLst/>
                                        <a:latin typeface="Cambria Math"/>
                                        <a:ea typeface="+mn-ea"/>
                                        <a:cs typeface="+mn-cs"/>
                                      </a:rPr>
                                      <m:t>𝑁</m:t>
                                    </m:r>
                                  </m:e>
                                  <m:sup>
                                    <m:r>
                                      <a:rPr kumimoji="0" lang="en-US" sz="2400" b="0" i="1" kern="1200">
                                        <a:solidFill>
                                          <a:schemeClr val="tx1"/>
                                        </a:solidFill>
                                        <a:effectLst/>
                                        <a:latin typeface="Cambria Math"/>
                                        <a:ea typeface="+mn-ea"/>
                                        <a:cs typeface="+mn-cs"/>
                                      </a:rPr>
                                      <m:t>2</m:t>
                                    </m:r>
                                  </m:sup>
                                </m:sSup>
                                <m:r>
                                  <a:rPr kumimoji="0" lang="en-US" sz="2400" b="0" i="1" kern="1200">
                                    <a:solidFill>
                                      <a:schemeClr val="tx1"/>
                                    </a:solidFill>
                                    <a:effectLst/>
                                    <a:latin typeface="Cambria Math"/>
                                    <a:ea typeface="+mn-ea"/>
                                    <a:cs typeface="+mn-cs"/>
                                  </a:rPr>
                                  <m:t>)</m:t>
                                </m:r>
                              </m:oMath>
                            </m:oMathPara>
                          </a14:m>
                          <a:endParaRPr lang="en-US" sz="3200" dirty="0">
                            <a:effectLst/>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a:rPr>
                                  <m:t>𝑂</m:t>
                                </m:r>
                                <m:r>
                                  <a:rPr lang="en-US" sz="2400" b="0" i="1" smtClean="0">
                                    <a:latin typeface="Cambria Math"/>
                                  </a:rPr>
                                  <m:t>(</m:t>
                                </m:r>
                                <m:r>
                                  <a:rPr lang="en-US" sz="2400" b="0" i="1" smtClean="0">
                                    <a:latin typeface="Cambria Math"/>
                                  </a:rPr>
                                  <m:t>𝑁</m:t>
                                </m:r>
                                <m:func>
                                  <m:funcPr>
                                    <m:ctrlPr>
                                      <a:rPr lang="en-US" sz="2400" b="0" i="1" smtClean="0">
                                        <a:latin typeface="Cambria Math" panose="02040503050406030204" pitchFamily="18" charset="0"/>
                                      </a:rPr>
                                    </m:ctrlPr>
                                  </m:funcPr>
                                  <m:fName>
                                    <m:r>
                                      <m:rPr>
                                        <m:sty m:val="p"/>
                                      </m:rPr>
                                      <a:rPr lang="en-US" sz="2400" b="0" i="0" smtClean="0">
                                        <a:latin typeface="Cambria Math"/>
                                      </a:rPr>
                                      <m:t>log</m:t>
                                    </m:r>
                                  </m:fName>
                                  <m:e>
                                    <m:r>
                                      <a:rPr lang="en-US" sz="2400" b="0" i="1" smtClean="0">
                                        <a:latin typeface="Cambria Math"/>
                                      </a:rPr>
                                      <m:t>𝑁</m:t>
                                    </m:r>
                                  </m:e>
                                </m:func>
                                <m:r>
                                  <a:rPr lang="en-US" sz="2400" b="0" i="1" smtClean="0">
                                    <a:latin typeface="Cambria Math"/>
                                  </a:rPr>
                                  <m:t>)</m:t>
                                </m:r>
                              </m:oMath>
                            </m:oMathPara>
                          </a14:m>
                          <a:endParaRPr lang="en-US" sz="2400" dirty="0"/>
                        </a:p>
                      </a:txBody>
                      <a:tcPr anchor="ctr"/>
                    </a:tc>
                    <a:tc>
                      <a:txBody>
                        <a:bodyPr/>
                        <a:lstStyle/>
                        <a:p>
                          <a:pPr algn="ctr"/>
                          <a:r>
                            <a:rPr lang="en-US" sz="2400" dirty="0" smtClean="0"/>
                            <a:t>Weakly</a:t>
                          </a:r>
                          <a:endParaRPr lang="en-US" sz="2400" dirty="0"/>
                        </a:p>
                      </a:txBody>
                      <a:tcPr anchor="ctr"/>
                    </a:tc>
                    <a:tc>
                      <a:txBody>
                        <a:bodyPr/>
                        <a:lstStyle/>
                        <a:p>
                          <a:pPr algn="ctr"/>
                          <a:r>
                            <a:rPr lang="en-US" sz="2400" dirty="0" smtClean="0"/>
                            <a:t>No</a:t>
                          </a:r>
                          <a:endParaRPr lang="en-US" sz="2400" dirty="0"/>
                        </a:p>
                      </a:txBody>
                      <a:tcPr anchor="ctr"/>
                    </a:tc>
                    <a:extLst>
                      <a:ext uri="{0D108BD9-81ED-4DB2-BD59-A6C34878D82A}">
                        <a16:rowId xmlns:a16="http://schemas.microsoft.com/office/drawing/2014/main" val="10005"/>
                      </a:ext>
                    </a:extLst>
                  </a:tr>
                </a:tbl>
              </a:graphicData>
            </a:graphic>
          </p:graphicFrame>
        </mc:Choice>
        <mc:Fallback xmlns="">
          <p:graphicFrame>
            <p:nvGraphicFramePr>
              <p:cNvPr id="5" name="Content Placeholder 4"/>
              <p:cNvGraphicFramePr>
                <a:graphicFrameLocks noGrp="1"/>
              </p:cNvGraphicFramePr>
              <p:nvPr>
                <p:ph sz="quarter" idx="1"/>
                <p:extLst>
                  <p:ext uri="{D42A27DB-BD31-4B8C-83A1-F6EECF244321}">
                    <p14:modId xmlns:p14="http://schemas.microsoft.com/office/powerpoint/2010/main" val="2363400263"/>
                  </p:ext>
                </p:extLst>
              </p:nvPr>
            </p:nvGraphicFramePr>
            <p:xfrm>
              <a:off x="762000" y="1828800"/>
              <a:ext cx="7772400" cy="3108960"/>
            </p:xfrm>
            <a:graphic>
              <a:graphicData uri="http://schemas.openxmlformats.org/drawingml/2006/table">
                <a:tbl>
                  <a:tblPr firstRow="1" bandRow="1">
                    <a:tableStyleId>{5940675A-B579-460E-94D1-54222C63F5DA}</a:tableStyleId>
                  </a:tblPr>
                  <a:tblGrid>
                    <a:gridCol w="1554480"/>
                    <a:gridCol w="1554480"/>
                    <a:gridCol w="1554480"/>
                    <a:gridCol w="1554480"/>
                    <a:gridCol w="1554480"/>
                  </a:tblGrid>
                  <a:tr h="822960">
                    <a:tc>
                      <a:txBody>
                        <a:bodyPr/>
                        <a:lstStyle/>
                        <a:p>
                          <a:pPr algn="ctr"/>
                          <a:endParaRPr lang="en-US" sz="2400" dirty="0"/>
                        </a:p>
                      </a:txBody>
                      <a:tcPr anchor="ctr"/>
                    </a:tc>
                    <a:tc>
                      <a:txBody>
                        <a:bodyPr/>
                        <a:lstStyle/>
                        <a:p>
                          <a:pPr algn="ctr"/>
                          <a:r>
                            <a:rPr lang="en-US" sz="2400" dirty="0" smtClean="0"/>
                            <a:t>Worst</a:t>
                          </a:r>
                          <a:r>
                            <a:rPr lang="en-US" sz="2400" baseline="0" dirty="0" smtClean="0"/>
                            <a:t> Case Time</a:t>
                          </a:r>
                          <a:endParaRPr lang="en-US" sz="2400" dirty="0"/>
                        </a:p>
                      </a:txBody>
                      <a:tcPr anchor="ctr"/>
                    </a:tc>
                    <a:tc>
                      <a:txBody>
                        <a:bodyPr/>
                        <a:lstStyle/>
                        <a:p>
                          <a:pPr algn="ctr"/>
                          <a:r>
                            <a:rPr lang="en-US" sz="2400" dirty="0" smtClean="0"/>
                            <a:t>Average Case Time</a:t>
                          </a:r>
                          <a:endParaRPr lang="en-US" sz="2400" dirty="0"/>
                        </a:p>
                      </a:txBody>
                      <a:tcPr anchor="ctr"/>
                    </a:tc>
                    <a:tc>
                      <a:txBody>
                        <a:bodyPr/>
                        <a:lstStyle/>
                        <a:p>
                          <a:pPr algn="ctr"/>
                          <a:r>
                            <a:rPr lang="en-US" sz="2400" dirty="0" smtClean="0"/>
                            <a:t>In Place</a:t>
                          </a:r>
                          <a:endParaRPr lang="en-US" sz="2400" dirty="0"/>
                        </a:p>
                      </a:txBody>
                      <a:tcPr anchor="ctr"/>
                    </a:tc>
                    <a:tc>
                      <a:txBody>
                        <a:bodyPr/>
                        <a:lstStyle/>
                        <a:p>
                          <a:pPr algn="ctr"/>
                          <a:r>
                            <a:rPr lang="en-US" sz="2400" dirty="0" smtClean="0"/>
                            <a:t>Stable</a:t>
                          </a:r>
                          <a:endParaRPr lang="en-US" sz="2400" dirty="0"/>
                        </a:p>
                      </a:txBody>
                      <a:tcPr anchor="ctr"/>
                    </a:tc>
                  </a:tr>
                  <a:tr h="457200">
                    <a:tc>
                      <a:txBody>
                        <a:bodyPr/>
                        <a:lstStyle/>
                        <a:p>
                          <a:pPr algn="ctr"/>
                          <a:r>
                            <a:rPr lang="en-US" sz="2400" dirty="0" smtClean="0"/>
                            <a:t>Insertion</a:t>
                          </a:r>
                          <a:endParaRPr lang="en-US" sz="2400" dirty="0"/>
                        </a:p>
                      </a:txBody>
                      <a:tcPr anchor="ctr"/>
                    </a:tc>
                    <a:tc>
                      <a:txBody>
                        <a:bodyPr/>
                        <a:lstStyle/>
                        <a:p>
                          <a:endParaRPr lang="en-US"/>
                        </a:p>
                      </a:txBody>
                      <a:tcPr anchor="ctr">
                        <a:blipFill rotWithShape="1">
                          <a:blip r:embed="rId2"/>
                          <a:stretch>
                            <a:fillRect l="-100000" t="-190667" r="-300000" b="-430667"/>
                          </a:stretch>
                        </a:blipFill>
                      </a:tcPr>
                    </a:tc>
                    <a:tc>
                      <a:txBody>
                        <a:bodyPr/>
                        <a:lstStyle/>
                        <a:p>
                          <a:endParaRPr lang="en-US"/>
                        </a:p>
                      </a:txBody>
                      <a:tcPr anchor="ctr">
                        <a:blipFill rotWithShape="1">
                          <a:blip r:embed="rId2"/>
                          <a:stretch>
                            <a:fillRect l="-200000" t="-190667" r="-200000" b="-430667"/>
                          </a:stretch>
                        </a:blipFill>
                      </a:tcPr>
                    </a:tc>
                    <a:tc>
                      <a:txBody>
                        <a:bodyPr/>
                        <a:lstStyle/>
                        <a:p>
                          <a:pPr algn="ctr"/>
                          <a:r>
                            <a:rPr lang="en-US" sz="2400" dirty="0" smtClean="0"/>
                            <a:t>Yes</a:t>
                          </a:r>
                          <a:endParaRPr lang="en-US" sz="2400" dirty="0"/>
                        </a:p>
                      </a:txBody>
                      <a:tcPr anchor="ctr"/>
                    </a:tc>
                    <a:tc>
                      <a:txBody>
                        <a:bodyPr/>
                        <a:lstStyle/>
                        <a:p>
                          <a:pPr algn="ctr"/>
                          <a:r>
                            <a:rPr lang="en-US" sz="2400" dirty="0" smtClean="0"/>
                            <a:t>Yes</a:t>
                          </a:r>
                          <a:endParaRPr lang="en-US" sz="2400" dirty="0"/>
                        </a:p>
                      </a:txBody>
                      <a:tcPr anchor="ctr"/>
                    </a:tc>
                  </a:tr>
                  <a:tr h="457200">
                    <a:tc>
                      <a:txBody>
                        <a:bodyPr/>
                        <a:lstStyle/>
                        <a:p>
                          <a:pPr algn="ctr"/>
                          <a:r>
                            <a:rPr lang="en-US" sz="2400" dirty="0" smtClean="0"/>
                            <a:t>Selection</a:t>
                          </a:r>
                          <a:endParaRPr lang="en-US" sz="2400" dirty="0"/>
                        </a:p>
                      </a:txBody>
                      <a:tcPr anchor="ctr"/>
                    </a:tc>
                    <a:tc>
                      <a:txBody>
                        <a:bodyPr/>
                        <a:lstStyle/>
                        <a:p>
                          <a:endParaRPr lang="en-US"/>
                        </a:p>
                      </a:txBody>
                      <a:tcPr anchor="ctr">
                        <a:blipFill rotWithShape="1">
                          <a:blip r:embed="rId2"/>
                          <a:stretch>
                            <a:fillRect l="-100000" t="-290667" r="-300000" b="-330667"/>
                          </a:stretch>
                        </a:blipFill>
                      </a:tcPr>
                    </a:tc>
                    <a:tc>
                      <a:txBody>
                        <a:bodyPr/>
                        <a:lstStyle/>
                        <a:p>
                          <a:endParaRPr lang="en-US"/>
                        </a:p>
                      </a:txBody>
                      <a:tcPr anchor="ctr">
                        <a:blipFill rotWithShape="1">
                          <a:blip r:embed="rId2"/>
                          <a:stretch>
                            <a:fillRect l="-200000" t="-290667" r="-200000" b="-330667"/>
                          </a:stretch>
                        </a:blipFill>
                      </a:tcPr>
                    </a:tc>
                    <a:tc>
                      <a:txBody>
                        <a:bodyPr/>
                        <a:lstStyle/>
                        <a:p>
                          <a:pPr algn="ctr"/>
                          <a:r>
                            <a:rPr lang="en-US" sz="2400" dirty="0" smtClean="0"/>
                            <a:t>Yes</a:t>
                          </a:r>
                          <a:endParaRPr lang="en-US" sz="2400" dirty="0"/>
                        </a:p>
                      </a:txBody>
                      <a:tcPr anchor="ctr"/>
                    </a:tc>
                    <a:tc>
                      <a:txBody>
                        <a:bodyPr/>
                        <a:lstStyle/>
                        <a:p>
                          <a:pPr algn="ctr"/>
                          <a:r>
                            <a:rPr lang="en-US" sz="2400" dirty="0" smtClean="0"/>
                            <a:t>No</a:t>
                          </a:r>
                          <a:endParaRPr lang="en-US" sz="2400" dirty="0"/>
                        </a:p>
                      </a:txBody>
                      <a:tcPr anchor="ctr"/>
                    </a:tc>
                  </a:tr>
                  <a:tr h="457200">
                    <a:tc>
                      <a:txBody>
                        <a:bodyPr/>
                        <a:lstStyle/>
                        <a:p>
                          <a:pPr algn="ctr"/>
                          <a:r>
                            <a:rPr lang="en-US" sz="2400" dirty="0" smtClean="0"/>
                            <a:t>Bubble</a:t>
                          </a:r>
                          <a:endParaRPr lang="en-US" sz="2400" dirty="0"/>
                        </a:p>
                      </a:txBody>
                      <a:tcPr anchor="ctr"/>
                    </a:tc>
                    <a:tc>
                      <a:txBody>
                        <a:bodyPr/>
                        <a:lstStyle/>
                        <a:p>
                          <a:endParaRPr lang="en-US"/>
                        </a:p>
                      </a:txBody>
                      <a:tcPr anchor="ctr">
                        <a:blipFill rotWithShape="1">
                          <a:blip r:embed="rId2"/>
                          <a:stretch>
                            <a:fillRect l="-100000" t="-390667" r="-300000" b="-230667"/>
                          </a:stretch>
                        </a:blipFill>
                      </a:tcPr>
                    </a:tc>
                    <a:tc>
                      <a:txBody>
                        <a:bodyPr/>
                        <a:lstStyle/>
                        <a:p>
                          <a:endParaRPr lang="en-US"/>
                        </a:p>
                      </a:txBody>
                      <a:tcPr anchor="ctr">
                        <a:blipFill rotWithShape="1">
                          <a:blip r:embed="rId2"/>
                          <a:stretch>
                            <a:fillRect l="-200000" t="-390667" r="-200000" b="-230667"/>
                          </a:stretch>
                        </a:blipFill>
                      </a:tcPr>
                    </a:tc>
                    <a:tc>
                      <a:txBody>
                        <a:bodyPr/>
                        <a:lstStyle/>
                        <a:p>
                          <a:pPr algn="ctr"/>
                          <a:r>
                            <a:rPr lang="en-US" sz="2400" dirty="0" smtClean="0"/>
                            <a:t>Yes</a:t>
                          </a:r>
                          <a:endParaRPr lang="en-US" sz="2400" dirty="0"/>
                        </a:p>
                      </a:txBody>
                      <a:tcPr anchor="ctr"/>
                    </a:tc>
                    <a:tc>
                      <a:txBody>
                        <a:bodyPr/>
                        <a:lstStyle/>
                        <a:p>
                          <a:pPr algn="ctr"/>
                          <a:r>
                            <a:rPr lang="en-US" sz="2400" dirty="0" smtClean="0"/>
                            <a:t>Yes</a:t>
                          </a:r>
                          <a:endParaRPr lang="en-US" sz="2400" dirty="0"/>
                        </a:p>
                      </a:txBody>
                      <a:tcPr anchor="ctr"/>
                    </a:tc>
                  </a:tr>
                  <a:tr h="457200">
                    <a:tc>
                      <a:txBody>
                        <a:bodyPr/>
                        <a:lstStyle/>
                        <a:p>
                          <a:pPr algn="ctr"/>
                          <a:r>
                            <a:rPr lang="en-US" sz="2400" dirty="0" smtClean="0"/>
                            <a:t>Merge Sort</a:t>
                          </a:r>
                          <a:endParaRPr lang="en-US" sz="2400" dirty="0"/>
                        </a:p>
                      </a:txBody>
                      <a:tcPr anchor="ctr"/>
                    </a:tc>
                    <a:tc>
                      <a:txBody>
                        <a:bodyPr/>
                        <a:lstStyle/>
                        <a:p>
                          <a:endParaRPr lang="en-US"/>
                        </a:p>
                      </a:txBody>
                      <a:tcPr anchor="ctr">
                        <a:blipFill rotWithShape="1">
                          <a:blip r:embed="rId2"/>
                          <a:stretch>
                            <a:fillRect l="-100000" t="-490667" r="-300000" b="-130667"/>
                          </a:stretch>
                        </a:blipFill>
                      </a:tcPr>
                    </a:tc>
                    <a:tc>
                      <a:txBody>
                        <a:bodyPr/>
                        <a:lstStyle/>
                        <a:p>
                          <a:endParaRPr lang="en-US"/>
                        </a:p>
                      </a:txBody>
                      <a:tcPr anchor="ctr">
                        <a:blipFill rotWithShape="1">
                          <a:blip r:embed="rId2"/>
                          <a:stretch>
                            <a:fillRect l="-200000" t="-490667" r="-200000" b="-130667"/>
                          </a:stretch>
                        </a:blipFill>
                      </a:tcPr>
                    </a:tc>
                    <a:tc>
                      <a:txBody>
                        <a:bodyPr/>
                        <a:lstStyle/>
                        <a:p>
                          <a:pPr algn="ctr"/>
                          <a:r>
                            <a:rPr lang="en-US" sz="2400" dirty="0" smtClean="0"/>
                            <a:t>No</a:t>
                          </a:r>
                          <a:endParaRPr lang="en-US" sz="2400" dirty="0"/>
                        </a:p>
                      </a:txBody>
                      <a:tcPr anchor="ctr"/>
                    </a:tc>
                    <a:tc>
                      <a:txBody>
                        <a:bodyPr/>
                        <a:lstStyle/>
                        <a:p>
                          <a:pPr algn="ctr"/>
                          <a:r>
                            <a:rPr lang="en-US" sz="2400" dirty="0" smtClean="0"/>
                            <a:t>Yes</a:t>
                          </a:r>
                          <a:endParaRPr lang="en-US" sz="2400" dirty="0"/>
                        </a:p>
                      </a:txBody>
                      <a:tcPr anchor="ctr"/>
                    </a:tc>
                  </a:tr>
                  <a:tr h="457200">
                    <a:tc>
                      <a:txBody>
                        <a:bodyPr/>
                        <a:lstStyle/>
                        <a:p>
                          <a:pPr algn="ctr"/>
                          <a:r>
                            <a:rPr lang="en-US" sz="2400" dirty="0" smtClean="0"/>
                            <a:t>Quick</a:t>
                          </a:r>
                          <a:r>
                            <a:rPr lang="en-US" sz="2400" baseline="0" dirty="0" smtClean="0"/>
                            <a:t> Sort</a:t>
                          </a:r>
                          <a:endParaRPr lang="en-US" sz="2400" dirty="0"/>
                        </a:p>
                      </a:txBody>
                      <a:tcPr anchor="ctr"/>
                    </a:tc>
                    <a:tc>
                      <a:txBody>
                        <a:bodyPr/>
                        <a:lstStyle/>
                        <a:p>
                          <a:endParaRPr lang="en-US"/>
                        </a:p>
                      </a:txBody>
                      <a:tcPr anchor="ctr">
                        <a:blipFill rotWithShape="1">
                          <a:blip r:embed="rId2"/>
                          <a:stretch>
                            <a:fillRect l="-100000" t="-590667" r="-300000" b="-30667"/>
                          </a:stretch>
                        </a:blipFill>
                      </a:tcPr>
                    </a:tc>
                    <a:tc>
                      <a:txBody>
                        <a:bodyPr/>
                        <a:lstStyle/>
                        <a:p>
                          <a:endParaRPr lang="en-US"/>
                        </a:p>
                      </a:txBody>
                      <a:tcPr anchor="ctr">
                        <a:blipFill rotWithShape="1">
                          <a:blip r:embed="rId2"/>
                          <a:stretch>
                            <a:fillRect l="-200000" t="-590667" r="-200000" b="-30667"/>
                          </a:stretch>
                        </a:blipFill>
                      </a:tcPr>
                    </a:tc>
                    <a:tc>
                      <a:txBody>
                        <a:bodyPr/>
                        <a:lstStyle/>
                        <a:p>
                          <a:pPr algn="ctr"/>
                          <a:r>
                            <a:rPr lang="en-US" sz="2400" dirty="0" smtClean="0"/>
                            <a:t>Weakly</a:t>
                          </a:r>
                          <a:endParaRPr lang="en-US" sz="2400" dirty="0"/>
                        </a:p>
                      </a:txBody>
                      <a:tcPr anchor="ctr"/>
                    </a:tc>
                    <a:tc>
                      <a:txBody>
                        <a:bodyPr/>
                        <a:lstStyle/>
                        <a:p>
                          <a:pPr algn="ctr"/>
                          <a:r>
                            <a:rPr lang="en-US" sz="2400" dirty="0" smtClean="0"/>
                            <a:t>No</a:t>
                          </a:r>
                          <a:endParaRPr lang="en-US" sz="2400" dirty="0"/>
                        </a:p>
                      </a:txBody>
                      <a:tcPr anchor="ctr"/>
                    </a:tc>
                  </a:tr>
                </a:tbl>
              </a:graphicData>
            </a:graphic>
          </p:graphicFrame>
        </mc:Fallback>
      </mc:AlternateContent>
      <mc:AlternateContent xmlns:mc="http://schemas.openxmlformats.org/markup-compatibility/2006" xmlns:a14="http://schemas.microsoft.com/office/drawing/2010/main">
        <mc:Choice Requires="a14">
          <p:sp>
            <p:nvSpPr>
              <p:cNvPr id="4" name="Rectangle 3"/>
              <p:cNvSpPr/>
              <p:nvPr/>
            </p:nvSpPr>
            <p:spPr>
              <a:xfrm>
                <a:off x="1371600" y="5348922"/>
                <a:ext cx="6324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a:t>For comparison sort, is </a:t>
                </a:r>
                <a14:m>
                  <m:oMath xmlns:m="http://schemas.openxmlformats.org/officeDocument/2006/math">
                    <m:r>
                      <a:rPr lang="en-US" altLang="zh-CN" sz="2400" i="1" dirty="0">
                        <a:latin typeface="Cambria Math"/>
                      </a:rPr>
                      <m:t>𝑂</m:t>
                    </m:r>
                    <m:r>
                      <a:rPr lang="en-US" altLang="zh-CN" sz="2400" i="1" dirty="0">
                        <a:latin typeface="Cambria Math"/>
                      </a:rPr>
                      <m:t>(</m:t>
                    </m:r>
                    <m:r>
                      <a:rPr lang="en-US" altLang="zh-CN" sz="2400" i="1" dirty="0">
                        <a:latin typeface="Cambria Math"/>
                      </a:rPr>
                      <m:t>𝑁</m:t>
                    </m:r>
                    <m:func>
                      <m:funcPr>
                        <m:ctrlPr>
                          <a:rPr lang="en-US" altLang="zh-CN" sz="2400" i="1" dirty="0">
                            <a:latin typeface="Cambria Math" panose="02040503050406030204" pitchFamily="18" charset="0"/>
                          </a:rPr>
                        </m:ctrlPr>
                      </m:funcPr>
                      <m:fName>
                        <m:r>
                          <m:rPr>
                            <m:sty m:val="p"/>
                          </m:rPr>
                          <a:rPr lang="en-US" altLang="zh-CN" sz="2400" dirty="0">
                            <a:latin typeface="Cambria Math"/>
                          </a:rPr>
                          <m:t>log</m:t>
                        </m:r>
                      </m:fName>
                      <m:e>
                        <m:r>
                          <a:rPr lang="en-US" altLang="zh-CN" sz="2400" i="1" dirty="0">
                            <a:latin typeface="Cambria Math"/>
                          </a:rPr>
                          <m:t>𝑁</m:t>
                        </m:r>
                      </m:e>
                    </m:func>
                    <m:r>
                      <a:rPr lang="en-US" altLang="zh-CN" sz="2400" i="1" dirty="0">
                        <a:latin typeface="Cambria Math"/>
                      </a:rPr>
                      <m:t>)</m:t>
                    </m:r>
                  </m:oMath>
                </a14:m>
                <a:r>
                  <a:rPr lang="en-US" altLang="zh-CN" sz="2400" dirty="0"/>
                  <a:t> the best we can do in the </a:t>
                </a:r>
                <a:r>
                  <a:rPr lang="en-US" altLang="zh-CN" sz="2400" b="1" dirty="0"/>
                  <a:t>worst case</a:t>
                </a:r>
                <a:r>
                  <a:rPr lang="en-US" altLang="zh-CN" sz="2400" dirty="0"/>
                  <a:t>?</a:t>
                </a:r>
              </a:p>
            </p:txBody>
          </p:sp>
        </mc:Choice>
        <mc:Fallback xmlns="">
          <p:sp>
            <p:nvSpPr>
              <p:cNvPr id="4" name="Rectangle 3"/>
              <p:cNvSpPr>
                <a:spLocks noRot="1" noChangeAspect="1" noMove="1" noResize="1" noEditPoints="1" noAdjustHandles="1" noChangeArrowheads="1" noChangeShapeType="1" noTextEdit="1"/>
              </p:cNvSpPr>
              <p:nvPr/>
            </p:nvSpPr>
            <p:spPr>
              <a:xfrm>
                <a:off x="1371600" y="5348922"/>
                <a:ext cx="6324600" cy="830997"/>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9499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696464"/>
                </a:solidFill>
              </a:rPr>
              <a:t>Comparison </a:t>
            </a:r>
            <a:r>
              <a:rPr lang="en-US" dirty="0" smtClean="0">
                <a:solidFill>
                  <a:srgbClr val="696464"/>
                </a:solidFill>
              </a:rPr>
              <a:t>Sorts</a:t>
            </a:r>
            <a:br>
              <a:rPr lang="en-US" dirty="0" smtClean="0">
                <a:solidFill>
                  <a:srgbClr val="696464"/>
                </a:solidFill>
              </a:rPr>
            </a:br>
            <a:r>
              <a:rPr lang="en-US" sz="2700" dirty="0" smtClean="0">
                <a:solidFill>
                  <a:srgbClr val="696464"/>
                </a:solidFill>
              </a:rPr>
              <a:t>Worst Case Time Complexity</a:t>
            </a:r>
            <a:endParaRPr lang="en-US" sz="2700"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41</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smtClean="0"/>
                  <a:t>Theorem</a:t>
                </a:r>
                <a:r>
                  <a:rPr lang="en-US" dirty="0"/>
                  <a:t>: </a:t>
                </a:r>
                <a:r>
                  <a:rPr lang="en-US" dirty="0" smtClean="0"/>
                  <a:t>A sorting </a:t>
                </a:r>
                <a:r>
                  <a:rPr lang="en-US" dirty="0"/>
                  <a:t>algorithm that </a:t>
                </a:r>
                <a:r>
                  <a:rPr lang="en-US" dirty="0" smtClean="0"/>
                  <a:t>is based on </a:t>
                </a:r>
                <a:r>
                  <a:rPr lang="en-US" dirty="0"/>
                  <a:t>pairwise comparisons must use</a:t>
                </a:r>
                <a:r>
                  <a:rPr lang="en-US" dirty="0" smtClean="0"/>
                  <a:t> </a:t>
                </a:r>
                <a14:m>
                  <m:oMath xmlns:m="http://schemas.openxmlformats.org/officeDocument/2006/math">
                    <m:r>
                      <m:rPr>
                        <m:sty m:val="p"/>
                      </m:rPr>
                      <a:rPr lang="el-GR" i="1">
                        <a:latin typeface="Cambria Math"/>
                        <a:ea typeface="Cambria Math"/>
                      </a:rPr>
                      <m:t>Ω</m:t>
                    </m:r>
                    <m:r>
                      <a:rPr lang="en-US" i="1">
                        <a:latin typeface="Cambria Math"/>
                        <a:ea typeface="Cambria Math"/>
                      </a:rPr>
                      <m:t>(</m:t>
                    </m:r>
                    <m:r>
                      <a:rPr lang="en-US" i="1">
                        <a:latin typeface="Cambria Math"/>
                        <a:ea typeface="Cambria Math"/>
                      </a:rPr>
                      <m:t>𝑁</m:t>
                    </m:r>
                    <m:func>
                      <m:funcPr>
                        <m:ctrlPr>
                          <a:rPr lang="en-US" i="1">
                            <a:latin typeface="Cambria Math" panose="02040503050406030204" pitchFamily="18" charset="0"/>
                            <a:ea typeface="Cambria Math"/>
                          </a:rPr>
                        </m:ctrlPr>
                      </m:funcPr>
                      <m:fName>
                        <m:r>
                          <m:rPr>
                            <m:sty m:val="p"/>
                          </m:rPr>
                          <a:rPr lang="en-US">
                            <a:latin typeface="Cambria Math"/>
                            <a:ea typeface="Cambria Math"/>
                          </a:rPr>
                          <m:t>log</m:t>
                        </m:r>
                      </m:fName>
                      <m:e>
                        <m:r>
                          <a:rPr lang="en-US" i="1">
                            <a:latin typeface="Cambria Math"/>
                            <a:ea typeface="Cambria Math"/>
                          </a:rPr>
                          <m:t>𝑁</m:t>
                        </m:r>
                      </m:e>
                    </m:func>
                    <m:r>
                      <a:rPr lang="en-US" i="1">
                        <a:latin typeface="Cambria Math"/>
                        <a:ea typeface="Cambria Math"/>
                      </a:rPr>
                      <m:t>)</m:t>
                    </m:r>
                  </m:oMath>
                </a14:m>
                <a:r>
                  <a:rPr lang="en-US" dirty="0" smtClean="0"/>
                  <a:t> operations </a:t>
                </a:r>
                <a:r>
                  <a:rPr lang="en-US" dirty="0"/>
                  <a:t>to sort </a:t>
                </a:r>
                <a:r>
                  <a:rPr lang="en-US" dirty="0" smtClean="0"/>
                  <a:t>in the worst case.</a:t>
                </a:r>
              </a:p>
              <a:p>
                <a:endParaRPr lang="en-US" dirty="0" smtClean="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84" t="-1200" r="-3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889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of Sorting Algorithms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5</a:t>
            </a:fld>
            <a:endParaRPr lang="en-US" dirty="0"/>
          </a:p>
        </p:txBody>
      </p:sp>
      <p:sp>
        <p:nvSpPr>
          <p:cNvPr id="4" name="Content Placeholder 3"/>
          <p:cNvSpPr>
            <a:spLocks noGrp="1"/>
          </p:cNvSpPr>
          <p:nvPr>
            <p:ph sz="quarter" idx="1"/>
          </p:nvPr>
        </p:nvSpPr>
        <p:spPr/>
        <p:txBody>
          <a:bodyPr/>
          <a:lstStyle/>
          <a:p>
            <a:r>
              <a:rPr lang="en-US" b="1" dirty="0" smtClean="0">
                <a:solidFill>
                  <a:srgbClr val="C00000"/>
                </a:solidFill>
              </a:rPr>
              <a:t>Stability</a:t>
            </a:r>
            <a:r>
              <a:rPr lang="en-US" dirty="0" smtClean="0"/>
              <a:t>: whether the algorithm maintains the relative order of records with equal keys</a:t>
            </a:r>
          </a:p>
          <a:p>
            <a:endParaRPr lang="en-US" dirty="0"/>
          </a:p>
          <a:p>
            <a:endParaRPr lang="en-US" dirty="0" smtClean="0"/>
          </a:p>
          <a:p>
            <a:r>
              <a:rPr lang="en-US" altLang="zh-CN" dirty="0"/>
              <a:t>Usually there is a secondary key whose ordering you want to keep. Stable sort is thus useful for sorting over multiple </a:t>
            </a:r>
            <a:r>
              <a:rPr lang="en-US" altLang="zh-CN" dirty="0" smtClean="0"/>
              <a:t>keys</a:t>
            </a:r>
          </a:p>
          <a:p>
            <a:r>
              <a:rPr lang="en-US" altLang="zh-CN" dirty="0" smtClean="0"/>
              <a:t>Example: </a:t>
            </a:r>
            <a:r>
              <a:rPr lang="en-US" altLang="zh-CN" dirty="0"/>
              <a:t>sort complex numbers </a:t>
            </a:r>
            <a:r>
              <a:rPr lang="en-US" altLang="zh-CN" dirty="0" err="1" smtClean="0"/>
              <a:t>a+bi</a:t>
            </a:r>
            <a:endParaRPr lang="en-US" altLang="zh-CN" dirty="0"/>
          </a:p>
          <a:p>
            <a:pPr lvl="1"/>
            <a:r>
              <a:rPr lang="en-US" altLang="zh-CN" dirty="0" smtClean="0"/>
              <a:t>Ordering rule: first compare a; when there is a tie, compare b</a:t>
            </a:r>
          </a:p>
          <a:p>
            <a:pPr lvl="1"/>
            <a:r>
              <a:rPr lang="en-US" altLang="zh-CN" dirty="0" smtClean="0"/>
              <a:t>One sorting method: first sort b, then sort a</a:t>
            </a:r>
            <a:endParaRPr lang="en-US" altLang="zh-CN" dirty="0"/>
          </a:p>
          <a:p>
            <a:pPr lvl="1"/>
            <a:endParaRPr lang="en-US" altLang="zh-CN" dirty="0"/>
          </a:p>
          <a:p>
            <a:endParaRPr lang="en-US" dirty="0" smtClean="0"/>
          </a:p>
        </p:txBody>
      </p:sp>
      <p:sp>
        <p:nvSpPr>
          <p:cNvPr id="5" name="TextBox 4"/>
          <p:cNvSpPr txBox="1"/>
          <p:nvPr/>
        </p:nvSpPr>
        <p:spPr>
          <a:xfrm>
            <a:off x="1066800" y="2321865"/>
            <a:ext cx="3081677" cy="461665"/>
          </a:xfrm>
          <a:prstGeom prst="rect">
            <a:avLst/>
          </a:prstGeom>
          <a:noFill/>
        </p:spPr>
        <p:txBody>
          <a:bodyPr wrap="none" rtlCol="0">
            <a:spAutoFit/>
          </a:bodyPr>
          <a:lstStyle/>
          <a:p>
            <a:r>
              <a:rPr lang="en-US" sz="2400" dirty="0" smtClean="0"/>
              <a:t>(4, b), (3, e), (3, b), (5, b)</a:t>
            </a:r>
            <a:endParaRPr lang="en-US" sz="2400" dirty="0"/>
          </a:p>
        </p:txBody>
      </p:sp>
      <p:sp>
        <p:nvSpPr>
          <p:cNvPr id="6" name="TextBox 5"/>
          <p:cNvSpPr txBox="1"/>
          <p:nvPr/>
        </p:nvSpPr>
        <p:spPr>
          <a:xfrm>
            <a:off x="5105400" y="2286000"/>
            <a:ext cx="3081677" cy="461665"/>
          </a:xfrm>
          <a:prstGeom prst="rect">
            <a:avLst/>
          </a:prstGeom>
          <a:noFill/>
        </p:spPr>
        <p:txBody>
          <a:bodyPr wrap="none" rtlCol="0">
            <a:spAutoFit/>
          </a:bodyPr>
          <a:lstStyle/>
          <a:p>
            <a:r>
              <a:rPr lang="en-US" sz="2400" dirty="0" smtClean="0"/>
              <a:t>(3, e), (3, b), </a:t>
            </a:r>
            <a:r>
              <a:rPr lang="en-US" sz="2400" dirty="0"/>
              <a:t>(4, b), </a:t>
            </a:r>
            <a:r>
              <a:rPr lang="en-US" sz="2400" dirty="0" smtClean="0"/>
              <a:t>(5, b)</a:t>
            </a:r>
            <a:endParaRPr lang="en-US" sz="2400" dirty="0"/>
          </a:p>
        </p:txBody>
      </p:sp>
      <p:sp>
        <p:nvSpPr>
          <p:cNvPr id="8" name="TextBox 7"/>
          <p:cNvSpPr txBox="1"/>
          <p:nvPr/>
        </p:nvSpPr>
        <p:spPr>
          <a:xfrm>
            <a:off x="6781800" y="2819400"/>
            <a:ext cx="1047338" cy="461665"/>
          </a:xfrm>
          <a:prstGeom prst="rect">
            <a:avLst/>
          </a:prstGeom>
          <a:noFill/>
        </p:spPr>
        <p:txBody>
          <a:bodyPr wrap="none" rtlCol="0">
            <a:spAutoFit/>
          </a:bodyPr>
          <a:lstStyle/>
          <a:p>
            <a:r>
              <a:rPr lang="en-US" sz="2400" b="1" dirty="0" smtClean="0">
                <a:solidFill>
                  <a:schemeClr val="accent1"/>
                </a:solidFill>
              </a:rPr>
              <a:t>Stable!</a:t>
            </a:r>
            <a:endParaRPr lang="en-US" sz="2400" b="1" dirty="0">
              <a:solidFill>
                <a:schemeClr val="accent1"/>
              </a:solidFill>
            </a:endParaRPr>
          </a:p>
        </p:txBody>
      </p:sp>
      <p:grpSp>
        <p:nvGrpSpPr>
          <p:cNvPr id="10" name="Group 9"/>
          <p:cNvGrpSpPr/>
          <p:nvPr/>
        </p:nvGrpSpPr>
        <p:grpSpPr>
          <a:xfrm>
            <a:off x="3200400" y="2438400"/>
            <a:ext cx="2888291" cy="842665"/>
            <a:chOff x="3124200" y="5562600"/>
            <a:chExt cx="2888291" cy="842665"/>
          </a:xfrm>
        </p:grpSpPr>
        <p:sp>
          <p:nvSpPr>
            <p:cNvPr id="7" name="TextBox 6"/>
            <p:cNvSpPr txBox="1"/>
            <p:nvPr/>
          </p:nvSpPr>
          <p:spPr>
            <a:xfrm>
              <a:off x="3124200" y="5943600"/>
              <a:ext cx="2888291"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smtClean="0"/>
                <a:t>Sort on the first number</a:t>
              </a:r>
              <a:endParaRPr lang="en-US" sz="2400" dirty="0"/>
            </a:p>
          </p:txBody>
        </p:sp>
        <p:sp>
          <p:nvSpPr>
            <p:cNvPr id="9" name="Right Arrow 8"/>
            <p:cNvSpPr/>
            <p:nvPr/>
          </p:nvSpPr>
          <p:spPr>
            <a:xfrm>
              <a:off x="4191000" y="5562600"/>
              <a:ext cx="685800" cy="230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685800" y="5517802"/>
            <a:ext cx="2855205" cy="461665"/>
          </a:xfrm>
          <a:prstGeom prst="rect">
            <a:avLst/>
          </a:prstGeom>
        </p:spPr>
        <p:txBody>
          <a:bodyPr wrap="none">
            <a:spAutoFit/>
          </a:bodyPr>
          <a:lstStyle/>
          <a:p>
            <a:r>
              <a:rPr lang="en-US" altLang="zh-CN" sz="2400" dirty="0"/>
              <a:t>3+5i, 2+6i, 3+4i, 5+2i</a:t>
            </a:r>
            <a:endParaRPr lang="zh-CN" altLang="en-US" sz="2400" dirty="0"/>
          </a:p>
        </p:txBody>
      </p:sp>
      <p:sp>
        <p:nvSpPr>
          <p:cNvPr id="12" name="Right Arrow 11"/>
          <p:cNvSpPr/>
          <p:nvPr/>
        </p:nvSpPr>
        <p:spPr>
          <a:xfrm>
            <a:off x="3802262" y="5318876"/>
            <a:ext cx="1832160" cy="899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Sort on b</a:t>
            </a:r>
            <a:endParaRPr lang="en-US" sz="2400" dirty="0"/>
          </a:p>
        </p:txBody>
      </p:sp>
      <p:sp>
        <p:nvSpPr>
          <p:cNvPr id="13" name="Rectangle 12"/>
          <p:cNvSpPr/>
          <p:nvPr/>
        </p:nvSpPr>
        <p:spPr>
          <a:xfrm>
            <a:off x="5738451" y="5537950"/>
            <a:ext cx="2855205" cy="461665"/>
          </a:xfrm>
          <a:prstGeom prst="rect">
            <a:avLst/>
          </a:prstGeom>
        </p:spPr>
        <p:txBody>
          <a:bodyPr wrap="none">
            <a:spAutoFit/>
          </a:bodyPr>
          <a:lstStyle/>
          <a:p>
            <a:r>
              <a:rPr lang="en-US" altLang="zh-CN" sz="2400" dirty="0"/>
              <a:t>5+2i, 3+4i, 3+5i, 2+6i</a:t>
            </a:r>
            <a:endParaRPr lang="zh-CN" altLang="en-US" sz="2400" dirty="0"/>
          </a:p>
        </p:txBody>
      </p:sp>
      <p:sp>
        <p:nvSpPr>
          <p:cNvPr id="14" name="Right Arrow 13"/>
          <p:cNvSpPr/>
          <p:nvPr/>
        </p:nvSpPr>
        <p:spPr>
          <a:xfrm>
            <a:off x="1453137" y="5869277"/>
            <a:ext cx="1832160" cy="899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 sort on a</a:t>
            </a:r>
            <a:endParaRPr lang="en-US" sz="2400" dirty="0"/>
          </a:p>
        </p:txBody>
      </p:sp>
      <p:sp>
        <p:nvSpPr>
          <p:cNvPr id="15" name="Rectangle 14"/>
          <p:cNvSpPr/>
          <p:nvPr/>
        </p:nvSpPr>
        <p:spPr>
          <a:xfrm>
            <a:off x="3352800" y="6167735"/>
            <a:ext cx="2855205" cy="461665"/>
          </a:xfrm>
          <a:prstGeom prst="rect">
            <a:avLst/>
          </a:prstGeom>
        </p:spPr>
        <p:txBody>
          <a:bodyPr wrap="none">
            <a:spAutoFit/>
          </a:bodyPr>
          <a:lstStyle/>
          <a:p>
            <a:r>
              <a:rPr lang="en-US" altLang="zh-CN" sz="2400" dirty="0"/>
              <a:t>2+6i, 3+4i, 3+5i, 5+2i</a:t>
            </a:r>
            <a:endParaRPr lang="zh-CN" altLang="en-US" sz="2400" dirty="0"/>
          </a:p>
        </p:txBody>
      </p:sp>
      <p:sp>
        <p:nvSpPr>
          <p:cNvPr id="16" name="TextBox 15"/>
          <p:cNvSpPr txBox="1"/>
          <p:nvPr/>
        </p:nvSpPr>
        <p:spPr>
          <a:xfrm>
            <a:off x="6231027" y="6091535"/>
            <a:ext cx="2603213"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smtClean="0"/>
              <a:t>Stability is important!</a:t>
            </a:r>
            <a:endParaRPr lang="en-US" sz="2400" dirty="0"/>
          </a:p>
        </p:txBody>
      </p:sp>
    </p:spTree>
    <p:extLst>
      <p:ext uri="{BB962C8B-B14F-4D97-AF65-F5344CB8AC3E}">
        <p14:creationId xmlns:p14="http://schemas.microsoft.com/office/powerpoint/2010/main" val="413374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left)">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left)">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left)">
                                      <p:cBhvr>
                                        <p:cTn id="63" dur="5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wipe(left)">
                                      <p:cBhvr>
                                        <p:cTn id="68" dur="500"/>
                                        <p:tgtEl>
                                          <p:spTgt spid="15"/>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p:cTn id="73" dur="500" fill="hold"/>
                                        <p:tgtEl>
                                          <p:spTgt spid="16"/>
                                        </p:tgtEl>
                                        <p:attrNameLst>
                                          <p:attrName>ppt_w</p:attrName>
                                        </p:attrNameLst>
                                      </p:cBhvr>
                                      <p:tavLst>
                                        <p:tav tm="0">
                                          <p:val>
                                            <p:fltVal val="0"/>
                                          </p:val>
                                        </p:tav>
                                        <p:tav tm="100000">
                                          <p:val>
                                            <p:strVal val="#ppt_w"/>
                                          </p:val>
                                        </p:tav>
                                      </p:tavLst>
                                    </p:anim>
                                    <p:anim calcmode="lin" valueType="num">
                                      <p:cBhvr>
                                        <p:cTn id="74" dur="500" fill="hold"/>
                                        <p:tgtEl>
                                          <p:spTgt spid="16"/>
                                        </p:tgtEl>
                                        <p:attrNameLst>
                                          <p:attrName>ppt_h</p:attrName>
                                        </p:attrNameLst>
                                      </p:cBhvr>
                                      <p:tavLst>
                                        <p:tav tm="0">
                                          <p:val>
                                            <p:fltVal val="0"/>
                                          </p:val>
                                        </p:tav>
                                        <p:tav tm="100000">
                                          <p:val>
                                            <p:strVal val="#ppt_h"/>
                                          </p:val>
                                        </p:tav>
                                      </p:tavLst>
                                    </p:anim>
                                    <p:animEffect transition="in" filter="fade">
                                      <p:cBhvr>
                                        <p:cTn id="7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1" grpId="0"/>
      <p:bldP spid="12" grpId="0" animBg="1"/>
      <p:bldP spid="13" grpId="0"/>
      <p:bldP spid="14" grpId="0" animBg="1"/>
      <p:bldP spid="15" grpId="0"/>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Sorting Algorithms</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6</a:t>
            </a:fld>
            <a:endParaRPr lang="en-US" dirty="0"/>
          </a:p>
        </p:txBody>
      </p:sp>
      <p:sp>
        <p:nvSpPr>
          <p:cNvPr id="4" name="Content Placeholder 3"/>
          <p:cNvSpPr>
            <a:spLocks noGrp="1"/>
          </p:cNvSpPr>
          <p:nvPr>
            <p:ph sz="quarter" idx="1"/>
          </p:nvPr>
        </p:nvSpPr>
        <p:spPr/>
        <p:txBody>
          <a:bodyPr>
            <a:normAutofit/>
          </a:bodyPr>
          <a:lstStyle/>
          <a:p>
            <a:r>
              <a:rPr lang="en-US" dirty="0" smtClean="0"/>
              <a:t>Sorting algorithms can be classified as </a:t>
            </a:r>
            <a:r>
              <a:rPr lang="en-US" b="1" dirty="0" smtClean="0">
                <a:solidFill>
                  <a:schemeClr val="accent1"/>
                </a:solidFill>
              </a:rPr>
              <a:t>comparison sort</a:t>
            </a:r>
            <a:r>
              <a:rPr lang="en-US" dirty="0" smtClean="0"/>
              <a:t> and </a:t>
            </a:r>
            <a:r>
              <a:rPr lang="en-US" b="1" dirty="0" smtClean="0">
                <a:solidFill>
                  <a:srgbClr val="0000FF"/>
                </a:solidFill>
              </a:rPr>
              <a:t>non-comparison sort</a:t>
            </a:r>
            <a:r>
              <a:rPr lang="en-US" dirty="0" smtClean="0"/>
              <a:t>.</a:t>
            </a:r>
          </a:p>
          <a:p>
            <a:pPr lvl="1"/>
            <a:endParaRPr lang="en-US" b="1" dirty="0" smtClean="0">
              <a:solidFill>
                <a:schemeClr val="accent1"/>
              </a:solidFill>
            </a:endParaRPr>
          </a:p>
          <a:p>
            <a:r>
              <a:rPr lang="en-US" b="1" dirty="0" smtClean="0">
                <a:solidFill>
                  <a:schemeClr val="accent1"/>
                </a:solidFill>
              </a:rPr>
              <a:t>Comparison sort</a:t>
            </a:r>
            <a:r>
              <a:rPr lang="en-US" dirty="0" smtClean="0"/>
              <a:t>: each item is </a:t>
            </a:r>
            <a:r>
              <a:rPr lang="en-US" dirty="0"/>
              <a:t>compared against </a:t>
            </a:r>
            <a:r>
              <a:rPr lang="en-US" dirty="0" smtClean="0"/>
              <a:t>others to determine its order.</a:t>
            </a:r>
          </a:p>
          <a:p>
            <a:endParaRPr lang="en-US" dirty="0" smtClean="0"/>
          </a:p>
          <a:p>
            <a:r>
              <a:rPr lang="en-US" b="1" dirty="0" smtClean="0">
                <a:solidFill>
                  <a:srgbClr val="0000FF"/>
                </a:solidFill>
              </a:rPr>
              <a:t>Non-comparison sort</a:t>
            </a:r>
            <a:r>
              <a:rPr lang="en-US" dirty="0" smtClean="0"/>
              <a:t>: each item is put into predefined “bins” independent of the other items presented.</a:t>
            </a:r>
          </a:p>
          <a:p>
            <a:pPr lvl="1"/>
            <a:r>
              <a:rPr lang="en-US" dirty="0" smtClean="0"/>
              <a:t>No comparison with other items needed.</a:t>
            </a:r>
          </a:p>
          <a:p>
            <a:pPr lvl="1"/>
            <a:r>
              <a:rPr lang="en-US" dirty="0" smtClean="0"/>
              <a:t>It is also known as </a:t>
            </a:r>
            <a:r>
              <a:rPr lang="en-US" b="1" dirty="0" smtClean="0">
                <a:solidFill>
                  <a:srgbClr val="0000FF"/>
                </a:solidFill>
              </a:rPr>
              <a:t>distribution-based sort</a:t>
            </a:r>
            <a:r>
              <a:rPr lang="en-US" dirty="0" smtClean="0"/>
              <a:t>.</a:t>
            </a:r>
          </a:p>
        </p:txBody>
      </p:sp>
    </p:spTree>
    <p:extLst>
      <p:ext uri="{BB962C8B-B14F-4D97-AF65-F5344CB8AC3E}">
        <p14:creationId xmlns:p14="http://schemas.microsoft.com/office/powerpoint/2010/main" val="23351044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Sorting Algorithms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7</a:t>
            </a:fld>
            <a:endParaRPr lang="en-US" dirty="0"/>
          </a:p>
        </p:txBody>
      </p:sp>
      <p:sp>
        <p:nvSpPr>
          <p:cNvPr id="4" name="Content Placeholder 3"/>
          <p:cNvSpPr>
            <a:spLocks noGrp="1"/>
          </p:cNvSpPr>
          <p:nvPr>
            <p:ph sz="quarter" idx="1"/>
          </p:nvPr>
        </p:nvSpPr>
        <p:spPr/>
        <p:txBody>
          <a:bodyPr/>
          <a:lstStyle/>
          <a:p>
            <a:r>
              <a:rPr lang="en-US" dirty="0"/>
              <a:t>General </a:t>
            </a:r>
            <a:r>
              <a:rPr lang="en-US" dirty="0" smtClean="0"/>
              <a:t>types </a:t>
            </a:r>
            <a:r>
              <a:rPr lang="en-US" dirty="0"/>
              <a:t>of </a:t>
            </a:r>
            <a:r>
              <a:rPr lang="en-US" dirty="0" smtClean="0"/>
              <a:t>comparison sort</a:t>
            </a:r>
          </a:p>
          <a:p>
            <a:pPr lvl="1"/>
            <a:r>
              <a:rPr lang="en-US" dirty="0" smtClean="0"/>
              <a:t>Insertion-based: insertion sort</a:t>
            </a:r>
          </a:p>
          <a:p>
            <a:pPr lvl="1"/>
            <a:r>
              <a:rPr lang="en-US" dirty="0" smtClean="0"/>
              <a:t>Selection-based: selection sort, heap sort</a:t>
            </a:r>
            <a:endParaRPr lang="en-US" dirty="0"/>
          </a:p>
          <a:p>
            <a:pPr lvl="1"/>
            <a:r>
              <a:rPr lang="en-US" dirty="0" smtClean="0"/>
              <a:t>Exchange-based: bubble sort, quick sort</a:t>
            </a:r>
            <a:endParaRPr lang="en-US" dirty="0"/>
          </a:p>
          <a:p>
            <a:pPr lvl="1"/>
            <a:r>
              <a:rPr lang="en-US" dirty="0" smtClean="0"/>
              <a:t>Merging-based: merge sort</a:t>
            </a:r>
            <a:endParaRPr lang="en-US" dirty="0"/>
          </a:p>
          <a:p>
            <a:endParaRPr lang="en-US" dirty="0" smtClean="0"/>
          </a:p>
          <a:p>
            <a:r>
              <a:rPr lang="en-US" dirty="0" smtClean="0"/>
              <a:t>Non-comparison sort: </a:t>
            </a:r>
            <a:br>
              <a:rPr lang="en-US" dirty="0" smtClean="0"/>
            </a:br>
            <a:r>
              <a:rPr lang="en-US" dirty="0" smtClean="0"/>
              <a:t>counting sort, bucket sort, radix sort</a:t>
            </a:r>
            <a:endParaRPr lang="en-US" dirty="0"/>
          </a:p>
        </p:txBody>
      </p:sp>
    </p:spTree>
    <p:extLst>
      <p:ext uri="{BB962C8B-B14F-4D97-AF65-F5344CB8AC3E}">
        <p14:creationId xmlns:p14="http://schemas.microsoft.com/office/powerpoint/2010/main" val="2337672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8</a:t>
            </a:fld>
            <a:endParaRPr lang="en-US" dirty="0"/>
          </a:p>
        </p:txBody>
      </p:sp>
      <p:sp>
        <p:nvSpPr>
          <p:cNvPr id="4" name="Content Placeholder 3"/>
          <p:cNvSpPr>
            <a:spLocks noGrp="1"/>
          </p:cNvSpPr>
          <p:nvPr>
            <p:ph sz="quarter" idx="1"/>
          </p:nvPr>
        </p:nvSpPr>
        <p:spPr>
          <a:xfrm>
            <a:off x="914400" y="1447800"/>
            <a:ext cx="7772400" cy="4953000"/>
          </a:xfrm>
        </p:spPr>
        <p:txBody>
          <a:bodyPr>
            <a:normAutofit lnSpcReduction="10000"/>
          </a:bodyPr>
          <a:lstStyle/>
          <a:p>
            <a:r>
              <a:rPr lang="en-US" sz="2400" b="1" dirty="0" smtClean="0">
                <a:latin typeface="Courier New" pitchFamily="49" charset="0"/>
                <a:cs typeface="Courier New" pitchFamily="49" charset="0"/>
              </a:rPr>
              <a:t>A[0]</a:t>
            </a:r>
            <a:r>
              <a:rPr lang="en-US" dirty="0" smtClean="0"/>
              <a:t> alone is a sorted array.</a:t>
            </a:r>
          </a:p>
          <a:p>
            <a:r>
              <a:rPr lang="en-US" dirty="0" smtClean="0"/>
              <a:t>For </a:t>
            </a: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=1</a:t>
            </a:r>
            <a:r>
              <a:rPr lang="en-US" dirty="0" smtClean="0"/>
              <a:t> </a:t>
            </a:r>
            <a:r>
              <a:rPr lang="en-US" dirty="0"/>
              <a:t>to </a:t>
            </a:r>
            <a:r>
              <a:rPr lang="en-US" b="1" dirty="0" smtClean="0">
                <a:latin typeface="Courier New" pitchFamily="49" charset="0"/>
                <a:cs typeface="Courier New" pitchFamily="49" charset="0"/>
              </a:rPr>
              <a:t>N-1</a:t>
            </a:r>
            <a:endParaRPr lang="en-US" b="1" dirty="0">
              <a:latin typeface="Courier New" pitchFamily="49" charset="0"/>
              <a:cs typeface="Courier New" pitchFamily="49" charset="0"/>
            </a:endParaRPr>
          </a:p>
          <a:p>
            <a:pPr lvl="1"/>
            <a:r>
              <a:rPr lang="en-US" b="1" dirty="0" smtClean="0">
                <a:solidFill>
                  <a:srgbClr val="0000FF"/>
                </a:solidFill>
              </a:rPr>
              <a:t>Insert</a:t>
            </a:r>
            <a:r>
              <a:rPr lang="en-US" dirty="0" smtClean="0"/>
              <a:t> </a:t>
            </a:r>
            <a:r>
              <a:rPr lang="en-US" b="1" dirty="0" smtClean="0">
                <a:latin typeface="Courier New" pitchFamily="49" charset="0"/>
                <a:cs typeface="Courier New" pitchFamily="49" charset="0"/>
              </a:rPr>
              <a:t>A[</a:t>
            </a: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a:t>
            </a:r>
            <a:r>
              <a:rPr lang="en-US" dirty="0" smtClean="0"/>
              <a:t> into the</a:t>
            </a:r>
            <a:r>
              <a:rPr lang="en-US" dirty="0"/>
              <a:t> </a:t>
            </a:r>
            <a:r>
              <a:rPr lang="en-US" dirty="0" smtClean="0"/>
              <a:t>appropriate location in the sorted array</a:t>
            </a:r>
            <a:r>
              <a:rPr lang="en-US" b="1" dirty="0">
                <a:latin typeface="Courier New" pitchFamily="49" charset="0"/>
                <a:cs typeface="Courier New" pitchFamily="49" charset="0"/>
              </a:rPr>
              <a:t> A[0], …, </a:t>
            </a:r>
            <a:r>
              <a:rPr lang="en-US" b="1" dirty="0" smtClean="0">
                <a:latin typeface="Courier New" pitchFamily="49" charset="0"/>
                <a:cs typeface="Courier New" pitchFamily="49" charset="0"/>
              </a:rPr>
              <a:t>A[i-1]</a:t>
            </a:r>
            <a:r>
              <a:rPr lang="en-US" sz="2600" dirty="0" smtClean="0">
                <a:cs typeface="Courier New" pitchFamily="49" charset="0"/>
              </a:rPr>
              <a:t>, so that </a:t>
            </a:r>
            <a:r>
              <a:rPr lang="en-US" b="1" dirty="0">
                <a:solidFill>
                  <a:prstClr val="black"/>
                </a:solidFill>
                <a:latin typeface="Courier New" pitchFamily="49" charset="0"/>
                <a:cs typeface="Courier New" pitchFamily="49" charset="0"/>
              </a:rPr>
              <a:t>A[0], …, </a:t>
            </a:r>
            <a:r>
              <a:rPr lang="en-US" b="1" dirty="0" smtClean="0">
                <a:solidFill>
                  <a:prstClr val="black"/>
                </a:solidFill>
                <a:latin typeface="Courier New" pitchFamily="49" charset="0"/>
                <a:cs typeface="Courier New" pitchFamily="49" charset="0"/>
              </a:rPr>
              <a:t>A[</a:t>
            </a:r>
            <a:r>
              <a:rPr lang="en-US" b="1" dirty="0" err="1" smtClean="0">
                <a:solidFill>
                  <a:prstClr val="black"/>
                </a:solidFill>
                <a:latin typeface="Courier New" pitchFamily="49" charset="0"/>
                <a:cs typeface="Courier New" pitchFamily="49" charset="0"/>
              </a:rPr>
              <a:t>i</a:t>
            </a:r>
            <a:r>
              <a:rPr lang="en-US" b="1" dirty="0" smtClean="0">
                <a:solidFill>
                  <a:prstClr val="black"/>
                </a:solidFill>
                <a:latin typeface="Courier New" pitchFamily="49" charset="0"/>
                <a:cs typeface="Courier New" pitchFamily="49" charset="0"/>
              </a:rPr>
              <a:t>]</a:t>
            </a:r>
            <a:r>
              <a:rPr lang="en-US" sz="2600" dirty="0" smtClean="0">
                <a:cs typeface="Courier New" pitchFamily="49" charset="0"/>
              </a:rPr>
              <a:t> is sorted.</a:t>
            </a:r>
            <a:endParaRPr lang="en-US" sz="2600" dirty="0" smtClean="0"/>
          </a:p>
          <a:p>
            <a:pPr lvl="1"/>
            <a:r>
              <a:rPr lang="en-US" dirty="0" smtClean="0"/>
              <a:t>To do so, save </a:t>
            </a:r>
            <a:r>
              <a:rPr lang="en-US" b="1" dirty="0" smtClean="0">
                <a:latin typeface="Courier New" pitchFamily="49" charset="0"/>
                <a:cs typeface="Courier New" pitchFamily="49" charset="0"/>
              </a:rPr>
              <a:t>A[</a:t>
            </a: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a:t>
            </a:r>
            <a:r>
              <a:rPr lang="en-US" dirty="0" smtClean="0"/>
              <a:t> in a temporary variable </a:t>
            </a:r>
            <a:r>
              <a:rPr lang="en-US" b="1" dirty="0" smtClean="0">
                <a:latin typeface="Courier New" pitchFamily="49" charset="0"/>
                <a:cs typeface="Courier New" pitchFamily="49" charset="0"/>
              </a:rPr>
              <a:t>t</a:t>
            </a:r>
            <a:r>
              <a:rPr lang="en-US" dirty="0" smtClean="0"/>
              <a:t>, shift sorted elements greater than </a:t>
            </a:r>
            <a:r>
              <a:rPr lang="en-US" b="1" dirty="0" smtClean="0">
                <a:latin typeface="Courier New" pitchFamily="49" charset="0"/>
                <a:cs typeface="Courier New" pitchFamily="49" charset="0"/>
              </a:rPr>
              <a:t>t</a:t>
            </a:r>
            <a:r>
              <a:rPr lang="en-US" dirty="0" smtClean="0"/>
              <a:t> right, and then insert </a:t>
            </a:r>
            <a:r>
              <a:rPr lang="en-US" b="1" dirty="0" smtClean="0">
                <a:latin typeface="Courier New" pitchFamily="49" charset="0"/>
                <a:cs typeface="Courier New" pitchFamily="49" charset="0"/>
              </a:rPr>
              <a:t>t</a:t>
            </a:r>
            <a:r>
              <a:rPr lang="en-US" dirty="0" smtClean="0"/>
              <a:t> in the gap.</a:t>
            </a:r>
          </a:p>
          <a:p>
            <a:r>
              <a:rPr lang="en-US" dirty="0" smtClean="0"/>
              <a:t>Time </a:t>
            </a:r>
            <a:r>
              <a:rPr lang="en-US" dirty="0" err="1" smtClean="0"/>
              <a:t>comlexity</a:t>
            </a:r>
            <a:r>
              <a:rPr lang="en-US" dirty="0" smtClean="0"/>
              <a:t>?</a:t>
            </a:r>
          </a:p>
          <a:p>
            <a:r>
              <a:rPr lang="en-US" dirty="0" smtClean="0"/>
              <a:t>In place?</a:t>
            </a:r>
          </a:p>
          <a:p>
            <a:r>
              <a:rPr lang="en-US" dirty="0" smtClean="0"/>
              <a:t>Stable?</a:t>
            </a:r>
          </a:p>
          <a:p>
            <a:pPr lvl="1"/>
            <a:r>
              <a:rPr lang="en-US" dirty="0"/>
              <a:t>Yes, because elements are visited in order </a:t>
            </a:r>
            <a:r>
              <a:rPr lang="en-US" dirty="0" smtClean="0"/>
              <a:t>and equal </a:t>
            </a:r>
            <a:r>
              <a:rPr lang="en-US" dirty="0"/>
              <a:t>elements are inserted after its </a:t>
            </a:r>
            <a:r>
              <a:rPr lang="en-US" dirty="0" smtClean="0"/>
              <a:t>equals.</a:t>
            </a:r>
          </a:p>
          <a:p>
            <a:endParaRPr lang="en-US" dirty="0"/>
          </a:p>
        </p:txBody>
      </p:sp>
      <mc:AlternateContent xmlns:mc="http://schemas.openxmlformats.org/markup-compatibility/2006" xmlns:a14="http://schemas.microsoft.com/office/drawing/2010/main">
        <mc:Choice Requires="a14">
          <p:sp>
            <p:nvSpPr>
              <p:cNvPr id="5" name="Rectangle 4"/>
              <p:cNvSpPr/>
              <p:nvPr/>
            </p:nvSpPr>
            <p:spPr>
              <a:xfrm>
                <a:off x="3352800" y="4110335"/>
                <a:ext cx="11113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𝑂</m:t>
                      </m:r>
                      <m:r>
                        <a:rPr lang="en-US" sz="2400" i="1">
                          <a:latin typeface="Cambria Math"/>
                        </a:rPr>
                        <m:t>(</m:t>
                      </m:r>
                      <m:sSup>
                        <m:sSupPr>
                          <m:ctrlPr>
                            <a:rPr lang="en-US" sz="2400" i="1">
                              <a:latin typeface="Cambria Math" panose="02040503050406030204" pitchFamily="18" charset="0"/>
                            </a:rPr>
                          </m:ctrlPr>
                        </m:sSupPr>
                        <m:e>
                          <m:r>
                            <a:rPr lang="en-US" sz="2400" i="1">
                              <a:latin typeface="Cambria Math"/>
                            </a:rPr>
                            <m:t>𝑁</m:t>
                          </m:r>
                        </m:e>
                        <m:sup>
                          <m:r>
                            <a:rPr lang="en-US" sz="2400" i="1">
                              <a:latin typeface="Cambria Math"/>
                            </a:rPr>
                            <m:t>2</m:t>
                          </m:r>
                        </m:sup>
                      </m:sSup>
                      <m:r>
                        <a:rPr lang="en-US" sz="2400" i="1">
                          <a:latin typeface="Cambria Math"/>
                        </a:rPr>
                        <m:t>)</m:t>
                      </m:r>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3352800" y="4110335"/>
                <a:ext cx="1111394" cy="461665"/>
              </a:xfrm>
              <a:prstGeom prst="rect">
                <a:avLst/>
              </a:prstGeom>
              <a:blipFill rotWithShape="1">
                <a:blip r:embed="rId3"/>
                <a:stretch>
                  <a:fillRect r="-1099" b="-13158"/>
                </a:stretch>
              </a:blipFill>
            </p:spPr>
            <p:txBody>
              <a:bodyPr/>
              <a:lstStyle/>
              <a:p>
                <a:r>
                  <a:rPr lang="en-US">
                    <a:noFill/>
                  </a:rPr>
                  <a:t> </a:t>
                </a:r>
              </a:p>
            </p:txBody>
          </p:sp>
        </mc:Fallback>
      </mc:AlternateContent>
      <p:sp>
        <p:nvSpPr>
          <p:cNvPr id="6" name="Rectangle 5"/>
          <p:cNvSpPr/>
          <p:nvPr/>
        </p:nvSpPr>
        <p:spPr>
          <a:xfrm>
            <a:off x="2388434" y="4567534"/>
            <a:ext cx="3478966" cy="461665"/>
          </a:xfrm>
          <a:prstGeom prst="rect">
            <a:avLst/>
          </a:prstGeom>
        </p:spPr>
        <p:txBody>
          <a:bodyPr wrap="none">
            <a:spAutoFit/>
          </a:bodyPr>
          <a:lstStyle/>
          <a:p>
            <a:pPr marL="0" lvl="1"/>
            <a:r>
              <a:rPr lang="en-US" sz="2400" dirty="0"/>
              <a:t>Yes. O(1) additional memory.</a:t>
            </a:r>
          </a:p>
        </p:txBody>
      </p:sp>
    </p:spTree>
    <p:extLst>
      <p:ext uri="{BB962C8B-B14F-4D97-AF65-F5344CB8AC3E}">
        <p14:creationId xmlns:p14="http://schemas.microsoft.com/office/powerpoint/2010/main" val="325976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wipe(left)">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barn(inVertical)">
                                      <p:cBhvr>
                                        <p:cTn id="38"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Insertion Sort</a:t>
            </a:r>
            <a:br>
              <a:rPr lang="en-US" dirty="0" smtClean="0"/>
            </a:br>
            <a:r>
              <a:rPr lang="en-US" sz="2700" dirty="0" smtClean="0"/>
              <a:t>Best Case 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9</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914400" y="1447800"/>
                <a:ext cx="7772400" cy="4953000"/>
              </a:xfrm>
            </p:spPr>
            <p:txBody>
              <a:bodyPr>
                <a:normAutofit/>
              </a:bodyPr>
              <a:lstStyle/>
              <a:p>
                <a:r>
                  <a:rPr lang="en-US" dirty="0" smtClean="0"/>
                  <a:t>For </a:t>
                </a: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=1</a:t>
                </a:r>
                <a:r>
                  <a:rPr lang="en-US" dirty="0" smtClean="0"/>
                  <a:t> </a:t>
                </a:r>
                <a:r>
                  <a:rPr lang="en-US" dirty="0"/>
                  <a:t>to </a:t>
                </a:r>
                <a:r>
                  <a:rPr lang="en-US" b="1" dirty="0" smtClean="0">
                    <a:latin typeface="Courier New" pitchFamily="49" charset="0"/>
                    <a:cs typeface="Courier New" pitchFamily="49" charset="0"/>
                  </a:rPr>
                  <a:t>N-1</a:t>
                </a:r>
                <a:endParaRPr lang="en-US" b="1" dirty="0">
                  <a:latin typeface="Courier New" pitchFamily="49" charset="0"/>
                  <a:cs typeface="Courier New" pitchFamily="49" charset="0"/>
                </a:endParaRPr>
              </a:p>
              <a:p>
                <a:pPr lvl="1"/>
                <a:r>
                  <a:rPr lang="en-US" b="1" dirty="0" smtClean="0">
                    <a:solidFill>
                      <a:srgbClr val="0000FF"/>
                    </a:solidFill>
                  </a:rPr>
                  <a:t>Insert</a:t>
                </a:r>
                <a:r>
                  <a:rPr lang="en-US" dirty="0" smtClean="0"/>
                  <a:t> </a:t>
                </a:r>
                <a:r>
                  <a:rPr lang="en-US" b="1" dirty="0" smtClean="0">
                    <a:latin typeface="Courier New" pitchFamily="49" charset="0"/>
                    <a:cs typeface="Courier New" pitchFamily="49" charset="0"/>
                  </a:rPr>
                  <a:t>A[</a:t>
                </a: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a:t>
                </a:r>
                <a:r>
                  <a:rPr lang="en-US" dirty="0" smtClean="0"/>
                  <a:t> into the</a:t>
                </a:r>
                <a:r>
                  <a:rPr lang="en-US" dirty="0"/>
                  <a:t> </a:t>
                </a:r>
                <a:r>
                  <a:rPr lang="en-US" dirty="0" smtClean="0"/>
                  <a:t>appropriate location in the sorted array</a:t>
                </a:r>
                <a:r>
                  <a:rPr lang="en-US" b="1" dirty="0">
                    <a:latin typeface="Courier New" pitchFamily="49" charset="0"/>
                    <a:cs typeface="Courier New" pitchFamily="49" charset="0"/>
                  </a:rPr>
                  <a:t> A[0], …, </a:t>
                </a:r>
                <a:r>
                  <a:rPr lang="en-US" b="1" dirty="0" smtClean="0">
                    <a:latin typeface="Courier New" pitchFamily="49" charset="0"/>
                    <a:cs typeface="Courier New" pitchFamily="49" charset="0"/>
                  </a:rPr>
                  <a:t>A[i-1]</a:t>
                </a:r>
                <a:r>
                  <a:rPr lang="en-US" sz="2600" dirty="0" smtClean="0">
                    <a:cs typeface="Courier New" pitchFamily="49" charset="0"/>
                  </a:rPr>
                  <a:t>, so that </a:t>
                </a:r>
                <a:r>
                  <a:rPr lang="en-US" b="1" dirty="0">
                    <a:solidFill>
                      <a:prstClr val="black"/>
                    </a:solidFill>
                    <a:latin typeface="Courier New" pitchFamily="49" charset="0"/>
                    <a:cs typeface="Courier New" pitchFamily="49" charset="0"/>
                  </a:rPr>
                  <a:t>A[0], …, </a:t>
                </a:r>
                <a:r>
                  <a:rPr lang="en-US" b="1" dirty="0" smtClean="0">
                    <a:solidFill>
                      <a:prstClr val="black"/>
                    </a:solidFill>
                    <a:latin typeface="Courier New" pitchFamily="49" charset="0"/>
                    <a:cs typeface="Courier New" pitchFamily="49" charset="0"/>
                  </a:rPr>
                  <a:t>A[</a:t>
                </a:r>
                <a:r>
                  <a:rPr lang="en-US" b="1" dirty="0" err="1" smtClean="0">
                    <a:solidFill>
                      <a:prstClr val="black"/>
                    </a:solidFill>
                    <a:latin typeface="Courier New" pitchFamily="49" charset="0"/>
                    <a:cs typeface="Courier New" pitchFamily="49" charset="0"/>
                  </a:rPr>
                  <a:t>i</a:t>
                </a:r>
                <a:r>
                  <a:rPr lang="en-US" b="1" dirty="0" smtClean="0">
                    <a:solidFill>
                      <a:prstClr val="black"/>
                    </a:solidFill>
                    <a:latin typeface="Courier New" pitchFamily="49" charset="0"/>
                    <a:cs typeface="Courier New" pitchFamily="49" charset="0"/>
                  </a:rPr>
                  <a:t>]</a:t>
                </a:r>
                <a:r>
                  <a:rPr lang="en-US" sz="2600" dirty="0" smtClean="0">
                    <a:cs typeface="Courier New" pitchFamily="49" charset="0"/>
                  </a:rPr>
                  <a:t> is sorted.</a:t>
                </a:r>
                <a:endParaRPr lang="en-US" sz="2600" dirty="0" smtClean="0"/>
              </a:p>
              <a:p>
                <a:pPr lvl="1"/>
                <a:endParaRPr lang="en-US" dirty="0" smtClean="0"/>
              </a:p>
              <a:p>
                <a:r>
                  <a:rPr lang="en-US" dirty="0" smtClean="0"/>
                  <a:t>The </a:t>
                </a:r>
                <a:r>
                  <a:rPr lang="en-US" b="1" dirty="0" smtClean="0">
                    <a:solidFill>
                      <a:srgbClr val="C00000"/>
                    </a:solidFill>
                  </a:rPr>
                  <a:t>best case </a:t>
                </a:r>
                <a:r>
                  <a:rPr lang="en-US" dirty="0" smtClean="0"/>
                  <a:t>time complexity is </a:t>
                </a:r>
                <a14:m>
                  <m:oMath xmlns:m="http://schemas.openxmlformats.org/officeDocument/2006/math">
                    <m:r>
                      <a:rPr lang="en-US" i="1" dirty="0" smtClean="0">
                        <a:latin typeface="Cambria Math"/>
                      </a:rPr>
                      <m:t>𝑂</m:t>
                    </m:r>
                    <m:r>
                      <a:rPr lang="en-US" i="1" dirty="0" smtClean="0">
                        <a:latin typeface="Cambria Math"/>
                      </a:rPr>
                      <m:t>(</m:t>
                    </m:r>
                    <m:r>
                      <a:rPr lang="en-US" i="1" dirty="0" smtClean="0">
                        <a:latin typeface="Cambria Math"/>
                      </a:rPr>
                      <m:t>𝑁</m:t>
                    </m:r>
                    <m:r>
                      <a:rPr lang="en-US" i="1" dirty="0" smtClean="0">
                        <a:latin typeface="Cambria Math"/>
                      </a:rPr>
                      <m:t>)</m:t>
                    </m:r>
                  </m:oMath>
                </a14:m>
                <a:r>
                  <a:rPr lang="en-US" dirty="0" smtClean="0"/>
                  <a:t>.</a:t>
                </a:r>
              </a:p>
              <a:p>
                <a:pPr lvl="1"/>
                <a:r>
                  <a:rPr lang="en-US" dirty="0" smtClean="0"/>
                  <a:t>It happens when the array is already sorted.</a:t>
                </a:r>
              </a:p>
              <a:p>
                <a:pPr lvl="1"/>
                <a:r>
                  <a:rPr lang="en-US" dirty="0" smtClean="0"/>
                  <a:t>For other sorting algorithms we will talk, their best case time complexity is </a:t>
                </a:r>
                <a14:m>
                  <m:oMath xmlns:m="http://schemas.openxmlformats.org/officeDocument/2006/math">
                    <m:r>
                      <m:rPr>
                        <m:sty m:val="p"/>
                      </m:rPr>
                      <a:rPr lang="el-GR" i="1" smtClean="0">
                        <a:latin typeface="Cambria Math"/>
                        <a:ea typeface="Cambria Math"/>
                      </a:rPr>
                      <m:t>Ω</m:t>
                    </m:r>
                    <m:r>
                      <a:rPr lang="en-US" b="0" i="1" smtClean="0">
                        <a:latin typeface="Cambria Math"/>
                        <a:ea typeface="Cambria Math"/>
                      </a:rPr>
                      <m:t>(</m:t>
                    </m:r>
                    <m:r>
                      <a:rPr lang="en-US" b="0" i="1" smtClean="0">
                        <a:latin typeface="Cambria Math"/>
                        <a:ea typeface="Cambria Math"/>
                      </a:rPr>
                      <m:t>𝑁</m:t>
                    </m:r>
                    <m:func>
                      <m:funcPr>
                        <m:ctrlPr>
                          <a:rPr lang="en-US" b="0" i="1" smtClean="0">
                            <a:latin typeface="Cambria Math" panose="02040503050406030204" pitchFamily="18" charset="0"/>
                            <a:ea typeface="Cambria Math"/>
                          </a:rPr>
                        </m:ctrlPr>
                      </m:funcPr>
                      <m:fName>
                        <m:r>
                          <m:rPr>
                            <m:sty m:val="p"/>
                          </m:rPr>
                          <a:rPr lang="en-US" b="0" i="0" smtClean="0">
                            <a:latin typeface="Cambria Math"/>
                            <a:ea typeface="Cambria Math"/>
                          </a:rPr>
                          <m:t>log</m:t>
                        </m:r>
                      </m:fName>
                      <m:e>
                        <m:r>
                          <a:rPr lang="en-US" b="0" i="1" smtClean="0">
                            <a:latin typeface="Cambria Math"/>
                            <a:ea typeface="Cambria Math"/>
                          </a:rPr>
                          <m:t>𝑁</m:t>
                        </m:r>
                      </m:e>
                    </m:func>
                    <m:r>
                      <a:rPr lang="en-US" b="0" i="1" smtClean="0">
                        <a:latin typeface="Cambria Math"/>
                        <a:ea typeface="Cambria Math"/>
                      </a:rPr>
                      <m:t>)</m:t>
                    </m:r>
                  </m:oMath>
                </a14:m>
                <a:r>
                  <a:rPr lang="en-US" dirty="0" smtClean="0"/>
                  <a:t>.</a:t>
                </a:r>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914400" y="1447800"/>
                <a:ext cx="7772400" cy="4953000"/>
              </a:xfrm>
              <a:blipFill rotWithShape="1">
                <a:blip r:embed="rId3"/>
                <a:stretch>
                  <a:fillRect l="-706" t="-1232"/>
                </a:stretch>
              </a:blipFill>
            </p:spPr>
            <p:txBody>
              <a:bodyPr/>
              <a:lstStyle/>
              <a:p>
                <a:r>
                  <a:rPr lang="en-US">
                    <a:noFill/>
                  </a:rPr>
                  <a:t> </a:t>
                </a:r>
              </a:p>
            </p:txBody>
          </p:sp>
        </mc:Fallback>
      </mc:AlternateContent>
    </p:spTree>
    <p:extLst>
      <p:ext uri="{BB962C8B-B14F-4D97-AF65-F5344CB8AC3E}">
        <p14:creationId xmlns:p14="http://schemas.microsoft.com/office/powerpoint/2010/main" val="27338668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18886</TotalTime>
  <Words>3037</Words>
  <Application>Microsoft Office PowerPoint</Application>
  <PresentationFormat>On-screen Show (4:3)</PresentationFormat>
  <Paragraphs>567</Paragraphs>
  <Slides>41</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宋体</vt:lpstr>
      <vt:lpstr>幼圆</vt:lpstr>
      <vt:lpstr>Arial</vt:lpstr>
      <vt:lpstr>Calibri</vt:lpstr>
      <vt:lpstr>Cambria Math</vt:lpstr>
      <vt:lpstr>Courier New</vt:lpstr>
      <vt:lpstr>Franklin Gothic Book</vt:lpstr>
      <vt:lpstr>Perpetua</vt:lpstr>
      <vt:lpstr>Wingdings 2</vt:lpstr>
      <vt:lpstr>Equity</vt:lpstr>
      <vt:lpstr>VE281 Data Structures and Algorithms</vt:lpstr>
      <vt:lpstr>Outline</vt:lpstr>
      <vt:lpstr>Sorting</vt:lpstr>
      <vt:lpstr>Characteristics of Sorting Algorithms</vt:lpstr>
      <vt:lpstr>Characteristics of Sorting Algorithms</vt:lpstr>
      <vt:lpstr>Types of Sorting Algorithms</vt:lpstr>
      <vt:lpstr>Types of Sorting Algorithms</vt:lpstr>
      <vt:lpstr>Insertion Sort</vt:lpstr>
      <vt:lpstr>Insertion Sort Best Case Time Complexity</vt:lpstr>
      <vt:lpstr>Selection Sort</vt:lpstr>
      <vt:lpstr>Which Statements Are Correct for Selection Sort?</vt:lpstr>
      <vt:lpstr>Bubble Sort</vt:lpstr>
      <vt:lpstr>Two Problems with Simple Sorts</vt:lpstr>
      <vt:lpstr>Outline</vt:lpstr>
      <vt:lpstr>Merge Sort Algorithm</vt:lpstr>
      <vt:lpstr>Merge Sort Pseudo-code</vt:lpstr>
      <vt:lpstr>Merge Two Sorted Arrays</vt:lpstr>
      <vt:lpstr>Merge Two Sorted Arrays Implementation</vt:lpstr>
      <vt:lpstr>Merge Sort Time Complexity</vt:lpstr>
      <vt:lpstr>Solve Recurrence: Master Method</vt:lpstr>
      <vt:lpstr>Solve Recurrence: Master Method</vt:lpstr>
      <vt:lpstr>Example of Merge Sort</vt:lpstr>
      <vt:lpstr>What are a, b, d for Binary Search?</vt:lpstr>
      <vt:lpstr>Merge Sort Characteristics</vt:lpstr>
      <vt:lpstr>Divide-and-Conquer Approach</vt:lpstr>
      <vt:lpstr>Outline</vt:lpstr>
      <vt:lpstr>Quick Sort Algorithm</vt:lpstr>
      <vt:lpstr>Choice of Pivot</vt:lpstr>
      <vt:lpstr>Partitioning the Array</vt:lpstr>
      <vt:lpstr>In-Place Partitioning the Array</vt:lpstr>
      <vt:lpstr>In-Place Partitioning the Array Example</vt:lpstr>
      <vt:lpstr>In-Place Partitioning the Array Time Complexity</vt:lpstr>
      <vt:lpstr>Quick Sort Time Complexity</vt:lpstr>
      <vt:lpstr>Quick Sort Worst Case Time Complexity</vt:lpstr>
      <vt:lpstr>Quick Sort Best Case Time Complexity</vt:lpstr>
      <vt:lpstr>Quick Sort Average Time Complexity</vt:lpstr>
      <vt:lpstr>Quick Sort Other Characteristics</vt:lpstr>
      <vt:lpstr>Quick Sort Summary</vt:lpstr>
      <vt:lpstr>Outline</vt:lpstr>
      <vt:lpstr>Comparison Sorts Summary</vt:lpstr>
      <vt:lpstr>Comparison Sorts Worst Case Time Complexity</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CAEN</dc:creator>
  <cp:lastModifiedBy>Qian Weikang</cp:lastModifiedBy>
  <cp:revision>723</cp:revision>
  <dcterms:created xsi:type="dcterms:W3CDTF">2008-09-02T17:19:50Z</dcterms:created>
  <dcterms:modified xsi:type="dcterms:W3CDTF">2018-09-15T10:58:54Z</dcterms:modified>
</cp:coreProperties>
</file>