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3" r:id="rId3"/>
    <p:sldId id="309" r:id="rId4"/>
    <p:sldId id="310" r:id="rId5"/>
    <p:sldId id="311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4" r:id="rId15"/>
    <p:sldId id="284" r:id="rId16"/>
    <p:sldId id="285" r:id="rId17"/>
    <p:sldId id="305" r:id="rId18"/>
    <p:sldId id="287" r:id="rId19"/>
    <p:sldId id="288" r:id="rId20"/>
    <p:sldId id="289" r:id="rId21"/>
    <p:sldId id="290" r:id="rId22"/>
    <p:sldId id="291" r:id="rId23"/>
    <p:sldId id="292" r:id="rId24"/>
    <p:sldId id="29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FF"/>
    <a:srgbClr val="CC00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80" autoAdjust="0"/>
    <p:restoredTop sz="87389" autoAdjust="0"/>
  </p:normalViewPr>
  <p:slideViewPr>
    <p:cSldViewPr>
      <p:cViewPr varScale="1">
        <p:scale>
          <a:sx n="62" d="100"/>
          <a:sy n="62" d="100"/>
        </p:scale>
        <p:origin x="9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Example: 0, 2, 3, 1, 0, 2, 0,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read</a:t>
            </a:r>
            <a:r>
              <a:rPr lang="en-US" baseline="0" dirty="0" smtClean="0"/>
              <a:t> the values in order from the first bin to the last bin after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9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in the readout, 913 is before 815.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62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08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Strict</a:t>
            </a:r>
            <a:r>
              <a:rPr lang="en-US" baseline="0" dirty="0" smtClean="0"/>
              <a:t>ly speaking, the time complexity for bucket sort is O(</a:t>
            </a:r>
            <a:r>
              <a:rPr lang="en-US" baseline="0" dirty="0" err="1" smtClean="0"/>
              <a:t>N+b</a:t>
            </a:r>
            <a:r>
              <a:rPr lang="en-US" baseline="0" dirty="0" smtClean="0"/>
              <a:t>), where b is the base. However, typically N &gt;&gt; b. Thus, we can ignore 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53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1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(1, a) (2,</a:t>
            </a:r>
            <a:r>
              <a:rPr lang="en-US" baseline="0" dirty="0" smtClean="0"/>
              <a:t> b</a:t>
            </a:r>
            <a:r>
              <a:rPr lang="en-US" dirty="0" smtClean="0"/>
              <a:t>) (1, c) (3, d) (2, e)?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9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2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Why correct? Because,</a:t>
            </a:r>
            <a:r>
              <a:rPr lang="en-US" altLang="zh-CN" baseline="0" dirty="0" smtClean="0"/>
              <a:t> from the initial C array, we can see that 3 should be put at indices 5, 6, and 7</a:t>
            </a:r>
            <a:r>
              <a:rPr lang="en-US" altLang="zh-CN" baseline="0" dirty="0" smtClean="0"/>
              <a:t>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Note here 6 indicates the position for the next 3 that will be visited.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81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moment, you can see that we are</a:t>
            </a:r>
            <a:r>
              <a:rPr lang="en-US" baseline="0" dirty="0" smtClean="0"/>
              <a:t> sorting two 3’s and their order is kept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original order</a:t>
            </a:r>
            <a:r>
              <a:rPr lang="en-US" baseline="0" dirty="0" smtClean="0"/>
              <a:t> keeps, because we start from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12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Different from counting sort: the</a:t>
            </a:r>
            <a:r>
              <a:rPr lang="en-US" altLang="zh-CN" baseline="0" dirty="0" smtClean="0"/>
              <a:t> values in each bucket are not equal. They need to be further sorted.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58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average, each bucket has c items.</a:t>
            </a:r>
            <a:r>
              <a:rPr lang="en-US" baseline="0" dirty="0" smtClean="0"/>
              <a:t> Treating c as a constant, then sorting the elements in each bucket takes a constant amount of time. The initial assignment and the final readout take O(</a:t>
            </a:r>
            <a:r>
              <a:rPr lang="en-US" baseline="0" dirty="0" err="1" smtClean="0"/>
              <a:t>cN</a:t>
            </a:r>
            <a:r>
              <a:rPr lang="en-US" baseline="0" dirty="0" smtClean="0"/>
              <a:t>)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Show the runtime on the previous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28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from the least significant bit (LSB) to the most significant bit (MSB)</a:t>
            </a:r>
          </a:p>
          <a:p>
            <a:endParaRPr lang="en-US" dirty="0" smtClean="0"/>
          </a:p>
          <a:p>
            <a:r>
              <a:rPr lang="en-US" dirty="0" smtClean="0"/>
              <a:t>Each</a:t>
            </a:r>
            <a:r>
              <a:rPr lang="en-US" baseline="0" dirty="0" smtClean="0"/>
              <a:t> bucket keeps one digit.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4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9/15/2018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9/15/2018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9/15/2018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9/15/2018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9/15/2018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048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Non-comparison </a:t>
            </a:r>
            <a:r>
              <a:rPr lang="en-US" b="1" dirty="0" smtClean="0">
                <a:solidFill>
                  <a:schemeClr val="tx1"/>
                </a:solidFill>
              </a:rPr>
              <a:t>Sort</a:t>
            </a:r>
          </a:p>
          <a:p>
            <a:pPr algn="l"/>
            <a:r>
              <a:rPr lang="en-US" b="1" dirty="0" smtClean="0"/>
              <a:t>Learning Objective: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Understand three non-comparison sorts, counting sort, bucket sort, and radix sort</a:t>
            </a:r>
          </a:p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VE281</a:t>
            </a:r>
            <a:br>
              <a:rPr dirty="0" smtClean="0"/>
            </a:br>
            <a:r>
              <a:rPr sz="2200" dirty="0" smtClean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Allocate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 array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Scan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array A. For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increment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 smtClean="0"/>
              <a:t> </a:t>
            </a:r>
            <a:r>
              <a:rPr lang="en-US" dirty="0" err="1" smtClean="0"/>
              <a:t>downto</a:t>
            </a:r>
            <a:r>
              <a:rPr lang="en-US" dirty="0" smtClean="0"/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/>
              <a:t>, put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 in new position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 smtClean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k=5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6400800" y="1329034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5486400" y="2319634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77290" y="350519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84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Allocate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 array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Scan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array A. For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increment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 smtClean="0"/>
              <a:t> </a:t>
            </a:r>
            <a:r>
              <a:rPr lang="en-US" dirty="0" err="1" smtClean="0"/>
              <a:t>downto</a:t>
            </a:r>
            <a:r>
              <a:rPr lang="en-US" dirty="0" smtClean="0"/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/>
              <a:t>, put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 in new position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 smtClean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k=5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5976937" y="1329034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6858000" y="2281535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37070" y="350519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625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Allocate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 array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Scan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array A. For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increment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 smtClean="0"/>
              <a:t> </a:t>
            </a:r>
            <a:r>
              <a:rPr lang="en-US" dirty="0" err="1" smtClean="0"/>
              <a:t>downto</a:t>
            </a:r>
            <a:r>
              <a:rPr lang="en-US" dirty="0" smtClean="0"/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/>
              <a:t>, put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 in new position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 smtClean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k=5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5562600" y="1329034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7696200" y="2319634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153400" y="350519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272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Allocate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 array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Scan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array A. For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increment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 smtClean="0"/>
              <a:t> </a:t>
            </a:r>
            <a:r>
              <a:rPr lang="en-US" dirty="0" err="1" smtClean="0"/>
              <a:t>downto</a:t>
            </a:r>
            <a:r>
              <a:rPr lang="en-US" dirty="0" smtClean="0"/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/>
              <a:t>, put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 in new position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 smtClean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k=5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5067891" y="1319807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6400800" y="2322162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43600" y="350519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87928" y="6019800"/>
            <a:ext cx="277967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Is counting sort stable?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7786660" y="6019800"/>
            <a:ext cx="63498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Yes!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388109" y="5257800"/>
            <a:ext cx="88678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Done!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765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  <p:bldP spid="8" grpId="0" animBg="1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Non-comparison Sort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Counting Sort</a:t>
            </a:r>
          </a:p>
          <a:p>
            <a:pPr lvl="1"/>
            <a:r>
              <a:rPr lang="en-US" dirty="0" smtClean="0"/>
              <a:t>Bucket Sort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28453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Sort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Instead of simple integer, each key can be a complicated record, such as a real value.</a:t>
            </a:r>
          </a:p>
          <a:p>
            <a:r>
              <a:rPr lang="en-US" dirty="0" smtClean="0"/>
              <a:t>Then instead of incrementing the count of each bucket, </a:t>
            </a:r>
            <a:r>
              <a:rPr lang="en-US" b="1" dirty="0" smtClean="0">
                <a:solidFill>
                  <a:srgbClr val="C00000"/>
                </a:solidFill>
              </a:rPr>
              <a:t>distribute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the records </a:t>
            </a:r>
            <a:r>
              <a:rPr lang="en-US" b="1" dirty="0" smtClean="0">
                <a:solidFill>
                  <a:srgbClr val="C00000"/>
                </a:solidFill>
              </a:rPr>
              <a:t>by their keys </a:t>
            </a:r>
            <a:r>
              <a:rPr lang="en-US" dirty="0" smtClean="0"/>
              <a:t>into appropriate buckets.</a:t>
            </a:r>
          </a:p>
          <a:p>
            <a:r>
              <a:rPr lang="en-US" dirty="0" smtClean="0"/>
              <a:t>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an array of initially empty </a:t>
            </a:r>
            <a:r>
              <a:rPr lang="en-US" dirty="0" smtClean="0"/>
              <a:t>“buckets”.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Scatter: Go over the original array, putting each object in its bucket.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 each non-empty </a:t>
            </a:r>
            <a:r>
              <a:rPr lang="en-US" dirty="0" smtClean="0"/>
              <a:t>bucket </a:t>
            </a:r>
            <a:r>
              <a:rPr lang="en-US" u="sng" dirty="0" smtClean="0"/>
              <a:t>by a comparison sort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Gather: Visit the buckets in order and put all elements back into the original array.</a:t>
            </a:r>
          </a:p>
        </p:txBody>
      </p:sp>
      <p:sp>
        <p:nvSpPr>
          <p:cNvPr id="5" name="AutoShape 2" descr="http://upload.wikimedia.org/wikipedia/commons/6/61/Bucket_sort_1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upload.wikimedia.org/wikipedia/commons/6/61/Bucket_sort_1.pn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upload.wikimedia.org/wikipedia/commons/6/61/Bucket_sort_1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0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Example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Time complexity</a:t>
                </a:r>
              </a:p>
              <a:p>
                <a:pPr lvl="1"/>
                <a:r>
                  <a:rPr lang="en-US" dirty="0" smtClean="0"/>
                  <a:t>Suppose we are sorting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items and we divide the entire range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buckets.</a:t>
                </a:r>
              </a:p>
              <a:p>
                <a:pPr lvl="1"/>
                <a:r>
                  <a:rPr lang="en-US" dirty="0" smtClean="0"/>
                  <a:t>Assume that the items are uniformly distributed in the entire range.</a:t>
                </a:r>
              </a:p>
              <a:p>
                <a:pPr lvl="1"/>
                <a:r>
                  <a:rPr lang="en-US" dirty="0" smtClean="0"/>
                  <a:t>The average case time complexity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733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upload.wikimedia.org/wikipedia/commons/6/61/Bucket_sort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3728705" cy="15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upload.wikimedia.org/wikipedia/commons/3/39/Bucket_sort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71" y="1905000"/>
            <a:ext cx="3976829" cy="16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59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Non-comparison Sort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Counting Sort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Bucket Sort</a:t>
            </a:r>
          </a:p>
          <a:p>
            <a:pPr lvl="1"/>
            <a:r>
              <a:rPr lang="en-US" dirty="0" smtClean="0"/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163779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Radix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sort </a:t>
                </a:r>
                <a:r>
                  <a:rPr lang="en-US" dirty="0"/>
                  <a:t>sorts </a:t>
                </a:r>
                <a:r>
                  <a:rPr lang="en-US" dirty="0" smtClean="0"/>
                  <a:t>integers by </a:t>
                </a:r>
                <a:r>
                  <a:rPr lang="en-US" dirty="0"/>
                  <a:t>looking at one digit at a </a:t>
                </a:r>
                <a:r>
                  <a:rPr lang="en-US" dirty="0" smtClean="0"/>
                  <a:t>time.</a:t>
                </a:r>
              </a:p>
              <a:p>
                <a:r>
                  <a:rPr lang="en-US" dirty="0" smtClean="0"/>
                  <a:t>Procedure: Given an array of integers, from the </a:t>
                </a:r>
                <a:r>
                  <a:rPr lang="en-US" dirty="0"/>
                  <a:t>least significant bit (LSB)</a:t>
                </a:r>
                <a:r>
                  <a:rPr lang="en-US" dirty="0" smtClean="0"/>
                  <a:t> to the most </a:t>
                </a:r>
                <a:r>
                  <a:rPr lang="en-US" dirty="0"/>
                  <a:t>significant bit </a:t>
                </a:r>
                <a:r>
                  <a:rPr lang="en-US" dirty="0" smtClean="0"/>
                  <a:t>(MSB</a:t>
                </a:r>
                <a:r>
                  <a:rPr lang="en-US" dirty="0"/>
                  <a:t>)</a:t>
                </a:r>
                <a:r>
                  <a:rPr lang="en-US" dirty="0" smtClean="0"/>
                  <a:t>, repeatedly do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stable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dirty="0" smtClean="0"/>
                  <a:t>bucket sort according to the current bit.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sorting base-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numbers, bucket sort needs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buckets.</a:t>
                </a:r>
              </a:p>
              <a:p>
                <a:pPr lvl="1"/>
                <a:r>
                  <a:rPr lang="en-US" dirty="0" smtClean="0"/>
                  <a:t>For example, for sorting decimal numbers, bucket sort needs 10 buckets.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1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Radix Sort</a:t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Sort 815, 906, 127, 913, 098, 632, 278.</a:t>
            </a:r>
            <a:endParaRPr lang="en-US" dirty="0"/>
          </a:p>
          <a:p>
            <a:r>
              <a:rPr lang="en-US" dirty="0" smtClean="0"/>
              <a:t>Bucket sort </a:t>
            </a:r>
            <a:r>
              <a:rPr lang="en-US" dirty="0"/>
              <a:t>81</a:t>
            </a:r>
            <a:r>
              <a:rPr lang="en-US" u="sng" dirty="0">
                <a:solidFill>
                  <a:srgbClr val="FF0000"/>
                </a:solidFill>
              </a:rPr>
              <a:t>5</a:t>
            </a:r>
            <a:r>
              <a:rPr lang="en-US" dirty="0"/>
              <a:t>, 90</a:t>
            </a:r>
            <a:r>
              <a:rPr lang="en-US" u="sng" dirty="0">
                <a:solidFill>
                  <a:srgbClr val="FF0000"/>
                </a:solidFill>
              </a:rPr>
              <a:t>6</a:t>
            </a:r>
            <a:r>
              <a:rPr lang="en-US" dirty="0"/>
              <a:t>, 12</a:t>
            </a:r>
            <a:r>
              <a:rPr lang="en-US" u="sng" dirty="0">
                <a:solidFill>
                  <a:srgbClr val="FF0000"/>
                </a:solidFill>
              </a:rPr>
              <a:t>7</a:t>
            </a:r>
            <a:r>
              <a:rPr lang="en-US" dirty="0"/>
              <a:t>, 91</a:t>
            </a:r>
            <a:r>
              <a:rPr lang="en-US" u="sng" dirty="0">
                <a:solidFill>
                  <a:srgbClr val="FF0000"/>
                </a:solidFill>
              </a:rPr>
              <a:t>3</a:t>
            </a:r>
            <a:r>
              <a:rPr lang="en-US" dirty="0"/>
              <a:t>, </a:t>
            </a:r>
            <a:r>
              <a:rPr lang="en-US" dirty="0" smtClean="0"/>
              <a:t>09</a:t>
            </a:r>
            <a:r>
              <a:rPr lang="en-US" u="sng" dirty="0" smtClean="0">
                <a:solidFill>
                  <a:srgbClr val="FF0000"/>
                </a:solidFill>
              </a:rPr>
              <a:t>8</a:t>
            </a:r>
            <a:r>
              <a:rPr lang="en-US" dirty="0"/>
              <a:t>, 63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, 27</a:t>
            </a:r>
            <a:r>
              <a:rPr lang="en-US" u="sng" dirty="0">
                <a:solidFill>
                  <a:srgbClr val="FF0000"/>
                </a:solidFill>
              </a:rPr>
              <a:t>8</a:t>
            </a:r>
            <a:r>
              <a:rPr lang="en-US" dirty="0" smtClean="0"/>
              <a:t> according to the least significant bit: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Bucket sort 6</a:t>
            </a:r>
            <a:r>
              <a:rPr lang="en-US" u="sng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2, 9</a:t>
            </a:r>
            <a:r>
              <a:rPr lang="en-US" u="sng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3, 8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 smtClean="0"/>
              <a:t>5, 9</a:t>
            </a:r>
            <a:r>
              <a:rPr lang="en-US" u="sng" dirty="0">
                <a:solidFill>
                  <a:srgbClr val="FF0000"/>
                </a:solidFill>
              </a:rPr>
              <a:t>0</a:t>
            </a:r>
            <a:r>
              <a:rPr lang="en-US" dirty="0" smtClean="0"/>
              <a:t>6, 1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 smtClean="0"/>
              <a:t>7, 0</a:t>
            </a:r>
            <a:r>
              <a:rPr lang="en-US" u="sng" dirty="0" smtClean="0">
                <a:solidFill>
                  <a:srgbClr val="FF0000"/>
                </a:solidFill>
              </a:rPr>
              <a:t>9</a:t>
            </a:r>
            <a:r>
              <a:rPr lang="en-US" dirty="0" smtClean="0"/>
              <a:t>8, 2</a:t>
            </a:r>
            <a:r>
              <a:rPr lang="en-US" u="sng" dirty="0">
                <a:solidFill>
                  <a:srgbClr val="FF0000"/>
                </a:solidFill>
              </a:rPr>
              <a:t>7</a:t>
            </a:r>
            <a:r>
              <a:rPr lang="en-US" dirty="0" smtClean="0"/>
              <a:t>8 according to the second bit.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95400" y="2941800"/>
          <a:ext cx="6581010" cy="124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605848" y="344070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81</a:t>
            </a:r>
            <a:r>
              <a:rPr lang="en-US" sz="2400" u="sng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6764" y="3440700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90</a:t>
            </a:r>
            <a:r>
              <a:rPr lang="en-US" sz="2400" u="sng" dirty="0" smtClean="0">
                <a:solidFill>
                  <a:srgbClr val="FF0000"/>
                </a:solidFill>
              </a:rPr>
              <a:t>6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3440699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12</a:t>
            </a:r>
            <a:r>
              <a:rPr lang="en-US" sz="2400" u="sng" dirty="0" smtClean="0">
                <a:solidFill>
                  <a:srgbClr val="FF0000"/>
                </a:solidFill>
              </a:rPr>
              <a:t>7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6600" y="341177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91</a:t>
            </a:r>
            <a:r>
              <a:rPr lang="en-US" sz="2400" u="sng" dirty="0" smtClean="0">
                <a:solidFill>
                  <a:srgbClr val="FF0000"/>
                </a:solidFill>
              </a:rPr>
              <a:t>3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68741" y="3411770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63</a:t>
            </a:r>
            <a:r>
              <a:rPr lang="en-US" sz="2400" u="sng" dirty="0" smtClean="0">
                <a:solidFill>
                  <a:srgbClr val="FF0000"/>
                </a:solidFill>
              </a:rPr>
              <a:t>2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51459" y="341177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09</a:t>
            </a:r>
            <a:r>
              <a:rPr lang="en-US" sz="2400" u="sng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53200" y="3729335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27</a:t>
            </a:r>
            <a:r>
              <a:rPr lang="en-US" sz="2400" u="sng" dirty="0" smtClean="0">
                <a:solidFill>
                  <a:srgbClr val="FF0000"/>
                </a:solidFill>
              </a:rPr>
              <a:t>8</a:t>
            </a:r>
            <a:endParaRPr 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Non-comparison Sort</a:t>
            </a:r>
          </a:p>
          <a:p>
            <a:pPr lvl="1"/>
            <a:r>
              <a:rPr lang="en-US" dirty="0" smtClean="0"/>
              <a:t>Counting Sort</a:t>
            </a:r>
          </a:p>
          <a:p>
            <a:pPr lvl="1"/>
            <a:r>
              <a:rPr lang="en-US" dirty="0" smtClean="0"/>
              <a:t>Bucket Sort</a:t>
            </a:r>
          </a:p>
          <a:p>
            <a:pPr lvl="1"/>
            <a:r>
              <a:rPr lang="en-US" dirty="0" smtClean="0"/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5646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Radix Sort</a:t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Bucket sort </a:t>
            </a:r>
            <a:r>
              <a:rPr lang="en-US" dirty="0"/>
              <a:t>6</a:t>
            </a:r>
            <a:r>
              <a:rPr lang="en-US" u="sng" dirty="0">
                <a:solidFill>
                  <a:srgbClr val="FF0000"/>
                </a:solidFill>
              </a:rPr>
              <a:t>3</a:t>
            </a:r>
            <a:r>
              <a:rPr lang="en-US" dirty="0"/>
              <a:t>2, 9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3, 8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5, 9</a:t>
            </a:r>
            <a:r>
              <a:rPr lang="en-US" u="sng" dirty="0">
                <a:solidFill>
                  <a:srgbClr val="FF0000"/>
                </a:solidFill>
              </a:rPr>
              <a:t>0</a:t>
            </a:r>
            <a:r>
              <a:rPr lang="en-US" dirty="0"/>
              <a:t>6, 1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7, 0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8, 2</a:t>
            </a:r>
            <a:r>
              <a:rPr lang="en-US" u="sng" dirty="0">
                <a:solidFill>
                  <a:srgbClr val="FF0000"/>
                </a:solidFill>
              </a:rPr>
              <a:t>7</a:t>
            </a:r>
            <a:r>
              <a:rPr lang="en-US" dirty="0"/>
              <a:t>8 according to the second bit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Bucket sort 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 smtClean="0"/>
              <a:t>06, 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 smtClean="0"/>
              <a:t>13, </a:t>
            </a:r>
            <a:r>
              <a:rPr lang="en-US" u="sng" dirty="0">
                <a:solidFill>
                  <a:srgbClr val="FF0000"/>
                </a:solidFill>
              </a:rPr>
              <a:t>8</a:t>
            </a:r>
            <a:r>
              <a:rPr lang="en-US" dirty="0" smtClean="0"/>
              <a:t>15, 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 smtClean="0"/>
              <a:t>27, </a:t>
            </a:r>
            <a:r>
              <a:rPr lang="en-US" u="sng" dirty="0">
                <a:solidFill>
                  <a:srgbClr val="FF0000"/>
                </a:solidFill>
              </a:rPr>
              <a:t>6</a:t>
            </a:r>
            <a:r>
              <a:rPr lang="en-US" dirty="0" smtClean="0"/>
              <a:t>32, 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 smtClean="0"/>
              <a:t>78, </a:t>
            </a:r>
            <a:r>
              <a:rPr lang="en-US" u="sng" dirty="0">
                <a:solidFill>
                  <a:srgbClr val="FF0000"/>
                </a:solidFill>
              </a:rPr>
              <a:t>0</a:t>
            </a:r>
            <a:r>
              <a:rPr lang="en-US" dirty="0" smtClean="0"/>
              <a:t>98 </a:t>
            </a:r>
            <a:r>
              <a:rPr lang="en-US" dirty="0"/>
              <a:t>according to the </a:t>
            </a:r>
            <a:r>
              <a:rPr lang="en-US" dirty="0" smtClean="0"/>
              <a:t>most significant </a:t>
            </a:r>
            <a:r>
              <a:rPr lang="en-US" dirty="0"/>
              <a:t>bit.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95400" y="2514600"/>
          <a:ext cx="6581010" cy="124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276600" y="298457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6</a:t>
            </a:r>
            <a:r>
              <a:rPr lang="en-US" sz="2400" u="sng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981200" y="2984570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9</a:t>
            </a:r>
            <a:r>
              <a:rPr lang="en-US" sz="2400" u="sng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1981200" y="3338518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8</a:t>
            </a:r>
            <a:r>
              <a:rPr lang="en-US" sz="2400" u="sng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338262" y="298457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9</a:t>
            </a:r>
            <a:r>
              <a:rPr lang="en-US" sz="2400" u="sng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2615432" y="2978388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1</a:t>
            </a:r>
            <a:r>
              <a:rPr lang="en-US" sz="2400" u="sng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7239000" y="298457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0</a:t>
            </a:r>
            <a:r>
              <a:rPr lang="en-US" sz="2400" u="sng" dirty="0" smtClean="0">
                <a:solidFill>
                  <a:srgbClr val="FF0000"/>
                </a:solidFill>
              </a:rPr>
              <a:t>9</a:t>
            </a:r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5943600" y="2978387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</a:t>
            </a:r>
            <a:r>
              <a:rPr lang="en-US" sz="2400" u="sng" dirty="0" smtClean="0">
                <a:solidFill>
                  <a:srgbClr val="FF0000"/>
                </a:solidFill>
              </a:rPr>
              <a:t>7</a:t>
            </a:r>
            <a:r>
              <a:rPr lang="en-US" sz="2400" dirty="0" smtClean="0"/>
              <a:t>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558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Radix Sort</a:t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Bucket sort 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06, </a:t>
            </a:r>
            <a:r>
              <a:rPr lang="en-US" u="sng" dirty="0">
                <a:solidFill>
                  <a:srgbClr val="FF0000"/>
                </a:solidFill>
              </a:rPr>
              <a:t>9</a:t>
            </a:r>
            <a:r>
              <a:rPr lang="en-US" dirty="0"/>
              <a:t>13, </a:t>
            </a:r>
            <a:r>
              <a:rPr lang="en-US" u="sng" dirty="0">
                <a:solidFill>
                  <a:srgbClr val="FF0000"/>
                </a:solidFill>
              </a:rPr>
              <a:t>8</a:t>
            </a:r>
            <a:r>
              <a:rPr lang="en-US" dirty="0"/>
              <a:t>15, </a:t>
            </a: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27, </a:t>
            </a:r>
            <a:r>
              <a:rPr lang="en-US" u="sng" dirty="0">
                <a:solidFill>
                  <a:srgbClr val="FF0000"/>
                </a:solidFill>
              </a:rPr>
              <a:t>6</a:t>
            </a:r>
            <a:r>
              <a:rPr lang="en-US" dirty="0"/>
              <a:t>32, </a:t>
            </a: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78, </a:t>
            </a:r>
            <a:r>
              <a:rPr lang="en-US" u="sng" dirty="0">
                <a:solidFill>
                  <a:srgbClr val="FF0000"/>
                </a:solidFill>
              </a:rPr>
              <a:t>0</a:t>
            </a:r>
            <a:r>
              <a:rPr lang="en-US" dirty="0"/>
              <a:t>98 according to the most significant bit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final sorted order is: 098, 127, 278, 632, 815, 906, 913.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95400" y="2514600"/>
          <a:ext cx="6581010" cy="124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1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239000" y="299445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06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39000" y="3348335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9</a:t>
            </a:r>
            <a:r>
              <a:rPr lang="en-US" sz="2400" dirty="0" smtClean="0"/>
              <a:t>13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600825" y="2990759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8</a:t>
            </a:r>
            <a:r>
              <a:rPr lang="en-US" sz="2400" dirty="0" smtClean="0"/>
              <a:t>15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1981200" y="2990758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27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5257800" y="2990757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6</a:t>
            </a:r>
            <a:r>
              <a:rPr lang="en-US" sz="2400" dirty="0" smtClean="0"/>
              <a:t>32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2668741" y="2971800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/>
              <a:t>78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297141" y="2978701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98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895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21" grpId="0"/>
      <p:bldP spid="22" grpId="0"/>
      <p:bldP spid="23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Sort: Correctness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2000" y="1447800"/>
                <a:ext cx="80010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u="sng" dirty="0" smtClean="0"/>
                  <a:t>Claim</a:t>
                </a:r>
                <a:r>
                  <a:rPr lang="en-US" dirty="0" smtClean="0"/>
                  <a:t>: after bucket sorting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LSB, the numbers are sorted according to their last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digits</a:t>
                </a:r>
              </a:p>
              <a:p>
                <a:endParaRPr lang="en-US" dirty="0"/>
              </a:p>
              <a:p>
                <a:r>
                  <a:rPr lang="en-US" dirty="0" smtClean="0"/>
                  <a:t>Proof by mathematical induction</a:t>
                </a:r>
              </a:p>
              <a:p>
                <a:r>
                  <a:rPr lang="en-US" dirty="0" smtClean="0"/>
                  <a:t>Inductive step</a:t>
                </a:r>
              </a:p>
              <a:p>
                <a:pPr lvl="1"/>
                <a:r>
                  <a:rPr lang="en-US" dirty="0" smtClean="0"/>
                  <a:t>Assume that according to the last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digits, order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two adjacent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if they are not in the same bucket, they are sorted</a:t>
                </a:r>
                <a:r>
                  <a:rPr lang="en-US" altLang="zh-CN" dirty="0"/>
                  <a:t> according to their last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dirty="0"/>
                  <a:t> digits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If they are in the same bucket,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for the last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bits. </a:t>
                </a:r>
                <a:r>
                  <a:rPr lang="en-US" dirty="0" smtClean="0"/>
                  <a:t>They are also sorted due to stability of bucket sort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2000" y="1447800"/>
                <a:ext cx="8001000" cy="4572000"/>
              </a:xfrm>
              <a:blipFill>
                <a:blip r:embed="rId3"/>
                <a:stretch>
                  <a:fillRect l="-762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3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Radix Sort</a:t>
            </a:r>
            <a:br>
              <a:rPr lang="en-US" dirty="0" smtClean="0"/>
            </a:br>
            <a:r>
              <a:rPr lang="en-US" sz="2700" dirty="0" smtClean="0"/>
              <a:t>Time Complexity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be the maximum number of digits in the keys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be the number of keys.</a:t>
                </a:r>
              </a:p>
              <a:p>
                <a:r>
                  <a:rPr lang="en-US" dirty="0" smtClean="0"/>
                  <a:t>We need to repeat bucket sort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times.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ime complexity for the bucket sort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total time complexity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𝑘𝑁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933" r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68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Radix sort can be applied to sort keys that </a:t>
            </a:r>
            <a:r>
              <a:rPr lang="en-US" dirty="0" smtClean="0"/>
              <a:t>are </a:t>
            </a:r>
            <a:r>
              <a:rPr lang="en-US" dirty="0"/>
              <a:t>built on </a:t>
            </a:r>
            <a:r>
              <a:rPr lang="en-US" b="1" dirty="0">
                <a:solidFill>
                  <a:srgbClr val="C00000"/>
                </a:solidFill>
              </a:rPr>
              <a:t>positional notation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Positional notation</a:t>
            </a:r>
            <a:r>
              <a:rPr lang="en-US" dirty="0"/>
              <a:t>: all positions uses the same set of symbols, but different positions have different weight.</a:t>
            </a:r>
          </a:p>
          <a:p>
            <a:pPr lvl="1"/>
            <a:r>
              <a:rPr lang="en-US" dirty="0"/>
              <a:t>Decimal representation and binary representation are examples of positional </a:t>
            </a:r>
            <a:r>
              <a:rPr lang="en-US" dirty="0" smtClean="0"/>
              <a:t>notation.</a:t>
            </a:r>
          </a:p>
          <a:p>
            <a:pPr lvl="1"/>
            <a:r>
              <a:rPr lang="en-US" dirty="0" smtClean="0"/>
              <a:t>Strings can also be viewed as a type of positional notation. Thus, radix sort can be used to sort strings.</a:t>
            </a:r>
            <a:endParaRPr lang="en-US" dirty="0"/>
          </a:p>
          <a:p>
            <a:r>
              <a:rPr lang="en-US" dirty="0" smtClean="0"/>
              <a:t>We can also apply radix sort to sort records that contain multiple keys.</a:t>
            </a:r>
          </a:p>
          <a:p>
            <a:pPr lvl="1"/>
            <a:r>
              <a:rPr lang="en-US" dirty="0" smtClean="0"/>
              <a:t>For example, sort records (year, month, day).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5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Counting Sort</a:t>
            </a:r>
            <a:br>
              <a:rPr lang="en-US" dirty="0" smtClean="0"/>
            </a:br>
            <a:r>
              <a:rPr lang="en-US" sz="2700" dirty="0" smtClean="0"/>
              <a:t>A Simple Version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Sort an array A of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integers</a:t>
                </a:r>
                <a:r>
                  <a:rPr lang="en-US" dirty="0" smtClean="0"/>
                  <a:t> in the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[0, 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is known.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Allocate an array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count[k+1]</a:t>
                </a:r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Scan array A. </a:t>
                </a:r>
                <a:r>
                  <a:rPr lang="en-US" dirty="0"/>
                  <a:t>For </a:t>
                </a:r>
                <a:r>
                  <a:rPr lang="en-US" dirty="0" err="1" smtClean="0"/>
                  <a:t>i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=1</a:t>
                </a:r>
                <a:r>
                  <a:rPr lang="en-US" dirty="0" smtClean="0">
                    <a:cs typeface="Courier New" pitchFamily="49" charset="0"/>
                  </a:rPr>
                  <a:t> </a:t>
                </a:r>
                <a:r>
                  <a:rPr lang="en-US" dirty="0">
                    <a:cs typeface="Courier New" pitchFamily="49" charset="0"/>
                  </a:rPr>
                  <a:t>to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n-US" dirty="0" smtClean="0"/>
                  <a:t>, </a:t>
                </a:r>
                <a:r>
                  <a:rPr lang="en-US" dirty="0"/>
                  <a:t>increment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count[A[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]]</a:t>
                </a:r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Scan array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count</a:t>
                </a:r>
                <a:r>
                  <a:rPr lang="en-US" dirty="0" smtClean="0"/>
                  <a:t>. For </a:t>
                </a:r>
                <a:r>
                  <a:rPr lang="en-US" dirty="0" err="1"/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=0</a:t>
                </a:r>
                <a:r>
                  <a:rPr lang="en-US" dirty="0">
                    <a:cs typeface="Courier New" pitchFamily="49" charset="0"/>
                  </a:rPr>
                  <a:t> to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k</a:t>
                </a:r>
                <a:r>
                  <a:rPr lang="en-US" dirty="0" smtClean="0"/>
                  <a:t>, print 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dirty="0" smtClean="0"/>
                  <a:t> for 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count[</a:t>
                </a:r>
                <a:r>
                  <a:rPr lang="en-US" sz="2400" b="1" dirty="0" err="1" smtClean="0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 smtClean="0">
                    <a:latin typeface="Courier New" pitchFamily="49" charset="0"/>
                    <a:cs typeface="Courier New" pitchFamily="49" charset="0"/>
                  </a:rPr>
                  <a:t>]</a:t>
                </a:r>
                <a:r>
                  <a:rPr lang="en-US" dirty="0" smtClean="0"/>
                  <a:t> times.</a:t>
                </a:r>
              </a:p>
              <a:p>
                <a:r>
                  <a:rPr lang="en-US" dirty="0" smtClean="0"/>
                  <a:t>Time complexity: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algorithm can be converted to sort integers in some other known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Minus each number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, converting the range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[0, 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−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863" t="-1600" b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38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/>
              <a:t>A </a:t>
            </a:r>
            <a:r>
              <a:rPr lang="en-US" sz="2700" dirty="0" smtClean="0"/>
              <a:t>General </a:t>
            </a:r>
            <a:r>
              <a:rPr lang="en-US" sz="2700" dirty="0"/>
              <a:t>Version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In the previous version, we print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 for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count[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 times.</a:t>
            </a:r>
          </a:p>
          <a:p>
            <a:pPr lvl="1"/>
            <a:r>
              <a:rPr lang="en-US" dirty="0" smtClean="0"/>
              <a:t>Simple but only works when sorting integer keys alone.</a:t>
            </a:r>
          </a:p>
          <a:p>
            <a:pPr lvl="1"/>
            <a:r>
              <a:rPr lang="en-US" dirty="0" smtClean="0"/>
              <a:t>How to sort items when there is “additional” information with each key? Furthermore, how to guarantee the stability?</a:t>
            </a:r>
          </a:p>
          <a:p>
            <a:r>
              <a:rPr lang="en-US" dirty="0" smtClean="0"/>
              <a:t>A general version: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Allocate an array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C[k+1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Scan array A. For </a:t>
            </a:r>
            <a:r>
              <a:rPr lang="en-US" dirty="0" err="1" smtClean="0"/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 smtClean="0">
                <a:cs typeface="Courier New" pitchFamily="49" charset="0"/>
              </a:rPr>
              <a:t> to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, </a:t>
            </a:r>
            <a:r>
              <a:rPr lang="en-US" dirty="0"/>
              <a:t>increment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 smtClean="0"/>
              <a:t> to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 smtClean="0"/>
              <a:t>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]=C[i-1]+C[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now contains number of items less than or equal 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 smtClean="0"/>
              <a:t> </a:t>
            </a:r>
            <a:r>
              <a:rPr lang="en-US" dirty="0" err="1" smtClean="0"/>
              <a:t>downto</a:t>
            </a:r>
            <a:r>
              <a:rPr lang="en-US" dirty="0" smtClean="0"/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/>
              <a:t>, put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 in new position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 smtClean="0"/>
              <a:t> and decrement 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9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Allocate </a:t>
            </a:r>
            <a:r>
              <a:rPr lang="en-US" dirty="0"/>
              <a:t>an array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C[k+1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Scan </a:t>
            </a:r>
            <a:r>
              <a:rPr lang="en-US" dirty="0"/>
              <a:t>array A. For </a:t>
            </a:r>
            <a:r>
              <a:rPr lang="en-US" dirty="0" err="1" smtClean="0"/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 smtClean="0">
                <a:cs typeface="Courier New" pitchFamily="49" charset="0"/>
              </a:rPr>
              <a:t> to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, </a:t>
            </a:r>
            <a:r>
              <a:rPr lang="en-US" dirty="0"/>
              <a:t>increment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 smtClean="0"/>
              <a:t> to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 smtClean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downto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put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in new position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and decrement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029200" y="1604665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91440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k=5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160020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028460" y="2667000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028460" y="2286000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1260" y="266700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019583" y="3886200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5019583" y="3505200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62383" y="388620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029200" y="1223665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86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Allocate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 array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Scan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array A. For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increment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 smtClean="0"/>
              <a:t> </a:t>
            </a:r>
            <a:r>
              <a:rPr lang="en-US" dirty="0" err="1" smtClean="0"/>
              <a:t>downto</a:t>
            </a:r>
            <a:r>
              <a:rPr lang="en-US" dirty="0" smtClean="0"/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/>
              <a:t>, put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 in new position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 smtClean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k=5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8153400" y="1367135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6781800" y="2319634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96200" y="35052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8639" y="5693488"/>
            <a:ext cx="444442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Why putting 3 at location 7 is correct?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764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Allocate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 array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Scan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array A. For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increment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 smtClean="0"/>
              <a:t> </a:t>
            </a:r>
            <a:r>
              <a:rPr lang="en-US" dirty="0" err="1" smtClean="0"/>
              <a:t>downto</a:t>
            </a:r>
            <a:r>
              <a:rPr lang="en-US" dirty="0" smtClean="0"/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/>
              <a:t>, put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 in new position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 smtClean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k=5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696200" y="1329034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5486400" y="2357735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86400" y="35052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397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Allocate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 array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Scan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array A. For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increment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 smtClean="0"/>
              <a:t> </a:t>
            </a:r>
            <a:r>
              <a:rPr lang="en-US" dirty="0" err="1" smtClean="0"/>
              <a:t>downto</a:t>
            </a:r>
            <a:r>
              <a:rPr lang="en-US" dirty="0" smtClean="0"/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/>
              <a:t>, put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 in new position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 smtClean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k=5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239000" y="1329033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6858000" y="2357735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62889" y="350519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057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Sort</a:t>
            </a:r>
            <a:br>
              <a:rPr lang="en-US" dirty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14800" cy="5105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Allocate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 array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C[k+1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Scan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array A. For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rPr>
              <a:t> to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increment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For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=1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]=</a:t>
            </a:r>
            <a:b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C[i-1]+C[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=N</a:t>
            </a:r>
            <a:r>
              <a:rPr lang="en-US" dirty="0" smtClean="0"/>
              <a:t> </a:t>
            </a:r>
            <a:r>
              <a:rPr lang="en-US" dirty="0" err="1" smtClean="0"/>
              <a:t>downto</a:t>
            </a:r>
            <a:r>
              <a:rPr lang="en-US" dirty="0" smtClean="0"/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/>
              <a:t>, put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 in new position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 smtClean="0"/>
              <a:t> and decrement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C[A[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]]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029200" y="13716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73233" y="6813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k=5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1367135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5029200" y="9906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029200" y="3505200"/>
          <a:ext cx="3505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5029200" y="3124200"/>
          <a:ext cx="3505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6855781" y="1329033"/>
            <a:ext cx="304800" cy="5378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5447560" y="2357735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5447560" y="1976735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0360" y="23577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6400800" y="2319634"/>
            <a:ext cx="304800" cy="53786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79870" y="350519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5486400" y="4605636"/>
          <a:ext cx="2628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5486400" y="4224636"/>
          <a:ext cx="26289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29200" y="4605636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447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5" grpId="0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44455</TotalTime>
  <Words>1910</Words>
  <Application>Microsoft Office PowerPoint</Application>
  <PresentationFormat>On-screen Show (4:3)</PresentationFormat>
  <Paragraphs>792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宋体</vt:lpstr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VE281 Data Structures and Algorithms</vt:lpstr>
      <vt:lpstr>Outline</vt:lpstr>
      <vt:lpstr>Counting Sort A Simple Version</vt:lpstr>
      <vt:lpstr>Counting Sort A General Version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Counting Sort Example</vt:lpstr>
      <vt:lpstr>Outline</vt:lpstr>
      <vt:lpstr>Bucket Sort</vt:lpstr>
      <vt:lpstr>Bucket Sort</vt:lpstr>
      <vt:lpstr>Outline</vt:lpstr>
      <vt:lpstr>Radix Sort</vt:lpstr>
      <vt:lpstr>Radix Sort Example</vt:lpstr>
      <vt:lpstr>Radix Sort Example</vt:lpstr>
      <vt:lpstr>Radix Sort Example</vt:lpstr>
      <vt:lpstr>Radix Sort: Correctness</vt:lpstr>
      <vt:lpstr>Radix Sort Time Complexity</vt:lpstr>
      <vt:lpstr>Radix Sort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3590</cp:revision>
  <dcterms:created xsi:type="dcterms:W3CDTF">2008-09-02T17:19:50Z</dcterms:created>
  <dcterms:modified xsi:type="dcterms:W3CDTF">2018-09-15T10:11:26Z</dcterms:modified>
</cp:coreProperties>
</file>