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43" r:id="rId3"/>
    <p:sldId id="632" r:id="rId4"/>
    <p:sldId id="633" r:id="rId5"/>
    <p:sldId id="634" r:id="rId6"/>
    <p:sldId id="635" r:id="rId7"/>
    <p:sldId id="636" r:id="rId8"/>
    <p:sldId id="644" r:id="rId9"/>
    <p:sldId id="638" r:id="rId10"/>
    <p:sldId id="639" r:id="rId11"/>
    <p:sldId id="640" r:id="rId12"/>
    <p:sldId id="641" r:id="rId13"/>
    <p:sldId id="642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5401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(𝑛)</a:t>
                </a:r>
                <a:r>
                  <a:rPr lang="en-US" altLang="zh-CN" sz="1200" dirty="0" smtClean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&gt;= 30% of input array smaller than x_{k/2} </a:t>
            </a:r>
            <a:r>
              <a:rPr lang="en-US" altLang="zh-CN" dirty="0" smtClean="0">
                <a:sym typeface="Wingdings" panose="05000000000000000000" pitchFamily="2" charset="2"/>
              </a:rPr>
              <a:t> &lt;</a:t>
            </a:r>
            <a:r>
              <a:rPr lang="en-US" altLang="zh-CN" baseline="0" dirty="0" smtClean="0">
                <a:sym typeface="Wingdings" panose="05000000000000000000" pitchFamily="2" charset="2"/>
              </a:rPr>
              <a:t> 7</a:t>
            </a:r>
            <a:r>
              <a:rPr lang="en-US" altLang="zh-CN" dirty="0" smtClean="0"/>
              <a:t>0% of input </a:t>
            </a:r>
            <a:r>
              <a:rPr lang="en-US" altLang="zh-CN" smtClean="0"/>
              <a:t>array larger </a:t>
            </a:r>
            <a:r>
              <a:rPr lang="en-US" altLang="zh-CN" dirty="0" smtClean="0"/>
              <a:t>than x_{k/2}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related</a:t>
            </a:r>
            <a:r>
              <a:rPr lang="en-US" altLang="zh-CN" baseline="0" dirty="0" smtClean="0"/>
              <a:t> topic to sorting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r>
              <a:rPr lang="en-US" altLang="zh-CN" baseline="0" dirty="0" smtClean="0"/>
              <a:t> starts from 1.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What’s the runtime of finding the median?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Deterministic</a:t>
            </a:r>
            <a:r>
              <a:rPr lang="en-US" altLang="zh-CN" baseline="0" dirty="0" smtClean="0"/>
              <a:t> algorithm is in the same position as merge sort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Since 1 &lt;=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&lt;= n, i</a:t>
            </a:r>
            <a:r>
              <a:rPr lang="en-US" altLang="zh-CN" dirty="0" smtClean="0"/>
              <a:t>f </a:t>
            </a:r>
            <a:r>
              <a:rPr lang="en-US" altLang="zh-CN" dirty="0" smtClean="0"/>
              <a:t>n = 1,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/>
              <a:t>must be 1. Then, we simply return A[1].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Answer: A</a:t>
            </a:r>
            <a:r>
              <a:rPr lang="en-US" altLang="zh-CN" baseline="0" dirty="0" smtClean="0"/>
              <a:t> and</a:t>
            </a:r>
            <a:r>
              <a:rPr lang="en-US" altLang="zh-CN" dirty="0" smtClean="0"/>
              <a:t>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C: </a:t>
            </a:r>
            <a:r>
              <a:rPr lang="en-US" altLang="zh-CN" baseline="0" dirty="0" smtClean="0"/>
              <a:t>For example array is 1,2,3,4,5,6,7. One worst-case pivot sequence is 1,2,3,7,6,5,4. #comparisons is (n-1)+(n-2)+...+(n/2)+ ... +1. The pivot sequence 1,2,3,…, 7 is not strictly worst, since #comparisons is (n-1)+(n-2)+…+(n/2)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D: Best case happens when your random selection of pivot directly gives you the </a:t>
            </a:r>
            <a:r>
              <a:rPr lang="en-US" altLang="zh-CN" dirty="0" err="1" smtClean="0"/>
              <a:t>i-th</a:t>
            </a:r>
            <a:r>
              <a:rPr lang="en-US" altLang="zh-CN" dirty="0" smtClean="0"/>
              <a:t> smallest item (i.e.,</a:t>
            </a:r>
            <a:r>
              <a:rPr lang="en-US" altLang="zh-CN" baseline="0" dirty="0" smtClean="0"/>
              <a:t> a pivot with index as </a:t>
            </a:r>
            <a:r>
              <a:rPr lang="en-US" altLang="zh-CN" baseline="0" dirty="0" err="1" smtClean="0"/>
              <a:t>i</a:t>
            </a:r>
            <a:r>
              <a:rPr lang="en-US" altLang="zh-CN" dirty="0" smtClean="0"/>
              <a:t>). However, the</a:t>
            </a:r>
            <a:r>
              <a:rPr lang="en-US" altLang="zh-CN" baseline="0" dirty="0" smtClean="0"/>
              <a:t> pivot index can only be known </a:t>
            </a:r>
            <a:r>
              <a:rPr lang="en-US" altLang="zh-CN" dirty="0" smtClean="0"/>
              <a:t>after the partition. Thus, the runtime</a:t>
            </a:r>
            <a:r>
              <a:rPr lang="en-US" altLang="zh-CN" baseline="0" dirty="0" smtClean="0"/>
              <a:t> is Theta(n).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example, phase 0 is size between [3/4n,</a:t>
            </a:r>
            <a:r>
              <a:rPr lang="en-US" altLang="zh-CN" baseline="0" dirty="0" smtClean="0"/>
              <a:t> n</a:t>
            </a:r>
            <a:r>
              <a:rPr lang="en-US" altLang="zh-CN" dirty="0" smtClean="0"/>
              <a:t>]. Depends</a:t>
            </a:r>
            <a:r>
              <a:rPr lang="en-US" altLang="zh-CN" baseline="0" dirty="0" smtClean="0"/>
              <a:t> on what the pivot you choose, the array may enter a new phase or remain in the current phase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Xj</a:t>
            </a:r>
            <a:r>
              <a:rPr lang="en-US" altLang="zh-CN" baseline="0" dirty="0" smtClean="0"/>
              <a:t> gives a nice upper bound on the runtime. Final phase number is log_{4/3}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3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Now,</a:t>
            </a:r>
            <a:r>
              <a:rPr lang="en-US" altLang="zh-CN" baseline="0" dirty="0" smtClean="0"/>
              <a:t> for the first moment when we enter phase j, we pick pivot. If a is inside [1/4, 3/4], the phase enters into j+1. This is like we obtain a head for a coin flip. If a is outside [1/4, 3/4], we may also end the current phase and enter into phase j+1. This means, we may also enter phase j+1 when we get a tail for a coin flip. Thus, E[</a:t>
            </a:r>
            <a:r>
              <a:rPr lang="en-US" altLang="zh-CN" baseline="0" dirty="0" err="1" smtClean="0"/>
              <a:t>X_i</a:t>
            </a:r>
            <a:r>
              <a:rPr lang="en-US" altLang="zh-CN" baseline="0" dirty="0" smtClean="0"/>
              <a:t>] is less than the number of times to flip a coin to get a head.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Why smaller</a:t>
            </a:r>
            <a:r>
              <a:rPr lang="en-US" altLang="zh-CN" baseline="0" dirty="0" smtClean="0"/>
              <a:t> E[</a:t>
            </a:r>
            <a:r>
              <a:rPr lang="en-US" altLang="zh-CN" baseline="0" dirty="0" err="1" smtClean="0"/>
              <a:t>X_j</a:t>
            </a:r>
            <a:r>
              <a:rPr lang="en-US" altLang="zh-CN" baseline="0" dirty="0" smtClean="0"/>
              <a:t>]? Because even when it is a tail, corresponding to a bad pivot, it may also enter into the next phase. Because it is a product like a_1 a_2 … </a:t>
            </a:r>
            <a:r>
              <a:rPr lang="en-US" altLang="zh-CN" baseline="0" dirty="0" err="1" smtClean="0"/>
              <a:t>a_k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At any moment, you find a good pivot, then the phase ends.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in step</a:t>
            </a:r>
            <a:r>
              <a:rPr lang="en-US" altLang="zh-CN" baseline="0" dirty="0" smtClean="0"/>
              <a:t> 4 we don’t </a:t>
            </a:r>
            <a:r>
              <a:rPr lang="en-US" altLang="zh-CN" baseline="0" smtClean="0"/>
              <a:t>call sorting?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391400" cy="2819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Linear Time Selection</a:t>
            </a:r>
          </a:p>
          <a:p>
            <a:pPr algn="l"/>
            <a:r>
              <a:rPr lang="en-US" b="1" dirty="0" smtClean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Understand randomized </a:t>
            </a:r>
            <a:r>
              <a:rPr lang="en-US" altLang="zh-CN" dirty="0"/>
              <a:t>selection </a:t>
            </a:r>
            <a:r>
              <a:rPr lang="en-US" altLang="zh-CN" dirty="0" smtClean="0"/>
              <a:t>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</a:t>
            </a:r>
            <a:r>
              <a:rPr lang="en-US" altLang="zh-CN" dirty="0" smtClean="0"/>
              <a:t>deterministic </a:t>
            </a:r>
            <a:r>
              <a:rPr lang="en-US" altLang="zh-CN" dirty="0"/>
              <a:t>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Know how to analyze their runtime complexity</a:t>
            </a:r>
            <a:endParaRPr lang="en-US" altLang="zh-CN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</a:t>
            </a:r>
            <a:r>
              <a:rPr lang="en-US" altLang="zh-CN" dirty="0" smtClean="0"/>
              <a:t>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Note: </a:t>
                </a:r>
                <a:r>
                  <a:rPr lang="en-US" altLang="zh-CN" dirty="0" err="1" smtClean="0"/>
                  <a:t>Rselect</a:t>
                </a:r>
                <a:r>
                  <a:rPr lang="en-US" altLang="zh-CN" dirty="0" smtClean="0"/>
                  <a:t> uses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CN" dirty="0" smtClean="0"/>
                  <a:t> operations outside of recursive call (from partitioning)</a:t>
                </a:r>
              </a:p>
              <a:p>
                <a:r>
                  <a:rPr lang="en-US" altLang="zh-CN" dirty="0" smtClean="0"/>
                  <a:t>Observation: the length of the array the algorithm works on decreases</a:t>
                </a:r>
              </a:p>
              <a:p>
                <a:r>
                  <a:rPr lang="en-US" altLang="zh-CN" dirty="0" smtClean="0"/>
                  <a:t>Definition: We say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Rselect is in phase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 if current array size is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denote the number of recursive calls in phase j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We need to further 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</a:t>
            </a:r>
            <a:r>
              <a:rPr lang="en-US" altLang="zh-CN" dirty="0" smtClean="0"/>
              <a:t>Runtime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 smtClean="0"/>
                  <a:t>Claim</a:t>
                </a:r>
                <a:r>
                  <a:rPr lang="en-US" altLang="zh-CN" dirty="0" smtClean="0"/>
                  <a:t>: If </a:t>
                </a:r>
                <a:r>
                  <a:rPr lang="en-US" altLang="zh-CN" dirty="0" err="1" smtClean="0"/>
                  <a:t>Rselect</a:t>
                </a:r>
                <a:r>
                  <a:rPr lang="en-US" altLang="zh-CN" dirty="0" smtClean="0"/>
                  <a:t> chooses a pivot so that the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left sub-array</a:t>
                </a:r>
                <a:r>
                  <a:rPr lang="en-US" altLang="zh-CN" dirty="0" smtClean="0"/>
                  <a:t>’s size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𝑎𝑚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is the old length, then the current phase ends</a:t>
                </a:r>
              </a:p>
              <a:p>
                <a:pPr lvl="1"/>
                <a:r>
                  <a:rPr lang="en-US" altLang="zh-CN" dirty="0" smtClean="0"/>
                  <a:t>Because new sub-array length is at most 75% of the old length</a:t>
                </a:r>
              </a:p>
              <a:p>
                <a:pPr lvl="1"/>
                <a:r>
                  <a:rPr lang="en-US" altLang="zh-CN" b="1" dirty="0" smtClean="0">
                    <a:solidFill>
                      <a:srgbClr val="FF0000"/>
                    </a:solidFill>
                  </a:rPr>
                  <a:t>“Good pivot”</a:t>
                </a:r>
              </a:p>
              <a:p>
                <a:r>
                  <a:rPr lang="en-US" altLang="zh-CN" dirty="0" smtClean="0"/>
                  <a:t>What is the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(i.e., good pivot)?</a:t>
                </a:r>
              </a:p>
              <a:p>
                <a:pPr lvl="1"/>
                <a:r>
                  <a:rPr lang="en-US" altLang="zh-CN" dirty="0" smtClean="0"/>
                  <a:t>Answer: 0.5</a:t>
                </a:r>
              </a:p>
              <a:p>
                <a:r>
                  <a:rPr lang="en-US" altLang="zh-CN" dirty="0" smtClean="0"/>
                  <a:t>Claim: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/>
                  <a:t> Expected number of times you need to get a good pivot</a:t>
                </a:r>
              </a:p>
              <a:p>
                <a:pPr lvl="1"/>
                <a:r>
                  <a:rPr lang="en-US" altLang="zh-CN" dirty="0" smtClean="0"/>
                  <a:t>Same as the expected number of times you </a:t>
                </a:r>
                <a:r>
                  <a:rPr lang="en-US" altLang="zh-CN" dirty="0"/>
                  <a:t>flip a fair coin to get a “</a:t>
                </a:r>
                <a:r>
                  <a:rPr lang="en-US" altLang="zh-CN" dirty="0" smtClean="0"/>
                  <a:t>head”. (Heads: good pivot; tails: bad pivot)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091" r="-3373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Coin Flipping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the number of coin flips until you get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is a geometric random variable: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dirty="0" smtClean="0"/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66800" y="4953000"/>
            <a:ext cx="23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2400" dirty="0" smtClean="0">
                <a:solidFill>
                  <a:srgbClr val="FF0000"/>
                </a:solidFill>
              </a:rPr>
              <a:t> flip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49111" y="4495800"/>
            <a:ext cx="189289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5484167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2400" dirty="0" smtClean="0">
                <a:solidFill>
                  <a:srgbClr val="FF0000"/>
                </a:solidFill>
              </a:rPr>
              <a:t> flip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3431424" y="4495801"/>
            <a:ext cx="334531" cy="98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15256" y="3505200"/>
            <a:ext cx="132744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3055579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2400" dirty="0" smtClean="0">
                <a:solidFill>
                  <a:srgbClr val="FF0000"/>
                </a:solidFill>
              </a:rPr>
              <a:t>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34498" y="3493156"/>
            <a:ext cx="1248683" cy="39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498" y="3043535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</a:t>
            </a:r>
            <a:r>
              <a:rPr lang="en-US" altLang="zh-CN" dirty="0" smtClean="0"/>
              <a:t>Runtime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  <a:blipFill>
                <a:blip r:embed="rId6"/>
                <a:stretch>
                  <a:fillRect r="-288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Good 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Best pivot: the median</a:t>
            </a:r>
          </a:p>
          <a:p>
            <a:pPr lvl="1"/>
            <a:r>
              <a:rPr lang="en-US" altLang="zh-CN" dirty="0" smtClean="0"/>
              <a:t>But, this is a circular problem</a:t>
            </a:r>
          </a:p>
          <a:p>
            <a:r>
              <a:rPr lang="en-US" altLang="zh-CN" dirty="0" smtClean="0"/>
              <a:t>Goal: find pivot guaranteed to be good enough</a:t>
            </a:r>
          </a:p>
          <a:p>
            <a:r>
              <a:rPr lang="en-US" altLang="zh-CN" dirty="0" smtClean="0"/>
              <a:t>Idea: use “median of medians”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Deterministic </a:t>
            </a:r>
            <a:r>
              <a:rPr lang="en-US" altLang="zh-CN" dirty="0" err="1" smtClean="0"/>
              <a:t>ChoosePivot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ChoosePivot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n)</a:t>
            </a:r>
          </a:p>
          <a:p>
            <a:r>
              <a:rPr lang="en-US" altLang="zh-CN" dirty="0" smtClean="0"/>
              <a:t>A subroutine called by the </a:t>
            </a:r>
            <a:r>
              <a:rPr lang="en-US" altLang="zh-CN" dirty="0"/>
              <a:t>deterministic selection algorithm</a:t>
            </a:r>
            <a:endParaRPr lang="en-US" altLang="zh-CN" dirty="0" smtClean="0"/>
          </a:p>
          <a:p>
            <a:r>
              <a:rPr lang="en-US" altLang="zh-CN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Break A into n/5 groups of size 5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Sort each group (e.g., use insertion sort)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Copy n/5 medians into new array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Recursively compute median of C</a:t>
            </a:r>
          </a:p>
          <a:p>
            <a:pPr lvl="1"/>
            <a:r>
              <a:rPr lang="en-US" altLang="zh-CN" dirty="0" smtClean="0"/>
              <a:t>By calling the deterministic selection algorithm!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Return the median of C as pivot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Deterministic Selection Algorithm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 A into groups of 5, sort each group;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 = n/5 medians;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(1st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(2nd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6781800" cy="9144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2968478"/>
            <a:ext cx="15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</a:rPr>
              <a:t>ChoosePivot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6715" y="3430143"/>
            <a:ext cx="1201085" cy="1446657"/>
            <a:chOff x="246715" y="3430143"/>
            <a:chExt cx="1201085" cy="1446657"/>
          </a:xfrm>
        </p:grpSpPr>
        <p:sp>
          <p:nvSpPr>
            <p:cNvPr id="7" name="Left Brace 6"/>
            <p:cNvSpPr/>
            <p:nvPr/>
          </p:nvSpPr>
          <p:spPr>
            <a:xfrm>
              <a:off x="1225296" y="3430143"/>
              <a:ext cx="222504" cy="1446657"/>
            </a:xfrm>
            <a:prstGeom prst="leftBrace">
              <a:avLst>
                <a:gd name="adj1" fmla="val 2363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715" y="3733800"/>
              <a:ext cx="1048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Same as</a:t>
              </a:r>
              <a:br>
                <a:rPr lang="en-US" altLang="zh-CN" sz="2400" dirty="0" smtClean="0">
                  <a:solidFill>
                    <a:srgbClr val="C00000"/>
                  </a:solidFill>
                </a:rPr>
              </a:br>
              <a:r>
                <a:rPr lang="en-US" altLang="zh-CN" sz="2400" dirty="0" err="1" smtClean="0">
                  <a:solidFill>
                    <a:srgbClr val="C00000"/>
                  </a:solidFill>
                </a:rPr>
                <a:t>Rselect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5380964"/>
            <a:ext cx="414145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The function has two recursive calls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of </a:t>
            </a:r>
            <a:r>
              <a:rPr lang="en-US" altLang="zh-CN" dirty="0" err="1" smtClean="0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u="sng" dirty="0" smtClean="0"/>
                  <a:t>Theorem</a:t>
                </a:r>
                <a:r>
                  <a:rPr lang="en-US" altLang="zh-CN" dirty="0" smtClean="0"/>
                  <a:t>: For every input array of length n, </a:t>
                </a:r>
                <a:r>
                  <a:rPr lang="en-US" altLang="zh-CN" dirty="0" err="1" smtClean="0"/>
                  <a:t>Dselect</a:t>
                </a:r>
                <a:r>
                  <a:rPr lang="en-US" altLang="zh-CN" dirty="0" smtClean="0"/>
                  <a:t> runs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Warning: not as good as </a:t>
                </a:r>
                <a:r>
                  <a:rPr lang="en-US" altLang="zh-CN" dirty="0" err="1" smtClean="0"/>
                  <a:t>Rselect</a:t>
                </a:r>
                <a:r>
                  <a:rPr lang="en-US" altLang="zh-CN" dirty="0" smtClean="0"/>
                  <a:t> in practice</a:t>
                </a:r>
              </a:p>
              <a:p>
                <a:pPr lvl="1"/>
                <a:r>
                  <a:rPr lang="en-US" altLang="zh-CN" dirty="0" smtClean="0"/>
                  <a:t>Worse constants</a:t>
                </a:r>
              </a:p>
              <a:p>
                <a:pPr lvl="1"/>
                <a:r>
                  <a:rPr lang="en-US" altLang="zh-CN" dirty="0" smtClean="0"/>
                  <a:t>Not-in-place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</a:t>
            </a:r>
            <a:r>
              <a:rPr lang="en-US" altLang="zh-CN" dirty="0" smtClean="0"/>
              <a:t>Runtime </a:t>
            </a:r>
            <a:r>
              <a:rPr lang="en-US" altLang="zh-CN" dirty="0"/>
              <a:t>of </a:t>
            </a:r>
            <a:r>
              <a:rPr lang="en-US" altLang="zh-CN" dirty="0" smtClean="0"/>
              <a:t>Step </a:t>
            </a:r>
            <a:r>
              <a:rPr lang="en-US" altLang="zh-CN" dirty="0"/>
              <a:t>2?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find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i-th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smallest item of array A of size n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if(n == 1) return A[1];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Break A into groups of 5, sort each group;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= n/5 medians;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= </a:t>
                </a:r>
                <a:r>
                  <a:rPr lang="en-US" altLang="zh-CN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n/5, n/10);</a:t>
                </a:r>
                <a:b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Partition A using pivot p;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Let j be the index of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if(j ==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if(j &gt;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</a:t>
                </a:r>
                <a:r>
                  <a:rPr lang="en-US" altLang="zh-CN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(1st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 of A, j-1,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</a:t>
                </a:r>
                <a:r>
                  <a:rPr lang="en-US" altLang="zh-CN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(2nd 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 of A, n-j,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-j);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A.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			</a:t>
                </a:r>
                <a:r>
                  <a:rPr lang="en-US" altLang="zh-CN" sz="2400" b="1" dirty="0" smtClean="0"/>
                  <a:t>B.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b="1" dirty="0" smtClean="0"/>
                  <a:t>C.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		</a:t>
                </a:r>
                <a:r>
                  <a:rPr lang="en-US" altLang="zh-CN" sz="2400" b="1" dirty="0" smtClean="0"/>
                  <a:t>D.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  <a:blipFill>
                <a:blip r:embed="rId3"/>
                <a:stretch>
                  <a:fillRect l="-1020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Break A into groups of 5, sort each group;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n/5 medians;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Partition A using pivot p;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(1st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(2nd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blipFill>
                <a:blip r:embed="rId2"/>
                <a:stretch>
                  <a:fillRect r="-137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Assume the runtime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blipFill>
                <a:blip r:embed="rId3"/>
                <a:stretch>
                  <a:fillRect l="-2712" t="-9211" r="-5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blipFill>
                <a:blip r:embed="rId4"/>
                <a:stretch>
                  <a:fillRect r="-2055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blipFill>
                <a:blip r:embed="rId5"/>
                <a:stretch>
                  <a:fillRect r="-1361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blipFill>
                <a:blip r:embed="rId6"/>
                <a:stretch>
                  <a:fillRect r="-101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flipH="1">
            <a:off x="8131038" y="5006699"/>
            <a:ext cx="203131" cy="784501"/>
          </a:xfrm>
          <a:prstGeom prst="leftBrace">
            <a:avLst>
              <a:gd name="adj1" fmla="val 2363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blipFill>
                <a:blip r:embed="rId7"/>
                <a:stretch>
                  <a:fillRect r="-1389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 smtClean="0"/>
                  <a:t>The next question is what </a:t>
                </a:r>
                <a:r>
                  <a:rPr lang="en-US" altLang="zh-CN" dirty="0"/>
                  <a:t>is the </a:t>
                </a:r>
                <a:r>
                  <a:rPr lang="en-US" altLang="zh-CN" dirty="0" smtClean="0"/>
                  <a:t>size of the array of the second recursive call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Lemma on Size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Lemma: 2</a:t>
                </a:r>
                <a:r>
                  <a:rPr lang="en-US" altLang="zh-CN" baseline="30000" dirty="0" smtClean="0"/>
                  <a:t>nd</a:t>
                </a:r>
                <a:r>
                  <a:rPr lang="en-US" altLang="zh-CN" dirty="0" smtClean="0"/>
                  <a:t> recursive call guaranteed to be on an array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(roughly)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(Rough) proof:</a:t>
                </a:r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zh-CN" dirty="0" smtClean="0"/>
                  <a:t>: number of groups</a:t>
                </a:r>
              </a:p>
              <a:p>
                <a:pPr lvl="1"/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be the </a:t>
                </a:r>
                <a:r>
                  <a:rPr lang="en-US" altLang="zh-CN" dirty="0" err="1" smtClean="0"/>
                  <a:t>i-th</a:t>
                </a:r>
                <a:r>
                  <a:rPr lang="en-US" altLang="zh-CN" dirty="0" smtClean="0"/>
                  <a:t> smallest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medians</a:t>
                </a:r>
              </a:p>
              <a:p>
                <a:pPr lvl="1"/>
                <a:r>
                  <a:rPr lang="en-US" altLang="zh-CN" dirty="0" smtClean="0"/>
                  <a:t>Thus, the pivot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Goal</a:t>
                </a:r>
              </a:p>
              <a:p>
                <a:pPr lvl="2"/>
                <a:r>
                  <a:rPr lang="en-US" altLang="zh-CN" sz="2400" dirty="0" smtClean="0"/>
                  <a:t>&gt;=30% of input array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lvl="2"/>
                <a:r>
                  <a:rPr lang="en-US" altLang="zh-CN" sz="2400" dirty="0" smtClean="0"/>
                  <a:t>&gt;=30% </a:t>
                </a:r>
                <a:r>
                  <a:rPr lang="en-US" altLang="zh-CN" sz="2400" dirty="0"/>
                  <a:t>of input array </a:t>
                </a:r>
                <a:r>
                  <a:rPr lang="en-US" altLang="zh-CN" sz="2400" dirty="0" smtClean="0"/>
                  <a:t>larger </a:t>
                </a:r>
                <a:r>
                  <a:rPr lang="en-US" altLang="zh-CN" sz="2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 of Lemma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Imagine we layout elements of A in a 2-D grid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At least ~ (3/5)*(1/2) = 30% elements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At least ~ 30% elements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u="sng" dirty="0" smtClean="0"/>
                  <a:t>Result</a:t>
                </a:r>
                <a:r>
                  <a:rPr lang="en-US" altLang="zh-CN" dirty="0" smtClean="0"/>
                  <a:t>: Number of elements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in between 30% and 70%. The same for number </a:t>
                </a:r>
                <a:r>
                  <a:rPr lang="en-US" altLang="zh-CN" dirty="0"/>
                  <a:t>of elements </a:t>
                </a:r>
                <a:r>
                  <a:rPr lang="en-US" altLang="zh-CN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784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38200" y="2214263"/>
            <a:ext cx="0" cy="168073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453849"/>
            <a:ext cx="553998" cy="12082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Increasing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139252" y="2895068"/>
            <a:ext cx="3777522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blipFill>
                <a:blip r:embed="rId22"/>
                <a:stretch>
                  <a:fillRect l="-4444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/>
          <p:cNvSpPr/>
          <p:nvPr/>
        </p:nvSpPr>
        <p:spPr>
          <a:xfrm flipH="1" flipV="1">
            <a:off x="4406582" y="2144932"/>
            <a:ext cx="3442018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</a:rPr>
                  <a:t>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blipFill>
                <a:blip r:embed="rId23"/>
                <a:stretch>
                  <a:fillRect l="-4678"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Input: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After sorting each group of 5 elements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7,2,17,12,13,8,20,4,6,3,19,1,9,5,16</a:t>
            </a:r>
            <a:endParaRPr lang="zh-CN" alt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242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0124" y="3502967"/>
            <a:ext cx="6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2,7,12,13,17, 3,4,6,8,20,1,5,9,16,19</a:t>
            </a:r>
            <a:endParaRPr lang="zh-CN" alt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3502967"/>
            <a:ext cx="381000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581400" y="3495674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876799" y="3465982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81598" y="3956151"/>
            <a:ext cx="1053982" cy="461665"/>
            <a:chOff x="5181598" y="3956151"/>
            <a:chExt cx="1053982" cy="46166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5181598" y="4038600"/>
              <a:ext cx="292943" cy="11318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86401" y="3956151"/>
              <a:ext cx="749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pivot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38400" y="4494484"/>
            <a:ext cx="2274141" cy="1938992"/>
            <a:chOff x="2438400" y="4494484"/>
            <a:chExt cx="2274141" cy="1938992"/>
          </a:xfrm>
        </p:grpSpPr>
        <p:sp>
          <p:nvSpPr>
            <p:cNvPr id="20" name="TextBox 19"/>
            <p:cNvSpPr txBox="1"/>
            <p:nvPr/>
          </p:nvSpPr>
          <p:spPr>
            <a:xfrm>
              <a:off x="3130057" y="4494484"/>
              <a:ext cx="158248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20    19    17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  8    16    13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  6      9    12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  4      5      7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  3      1      2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971800" y="4560261"/>
              <a:ext cx="0" cy="168073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38400" y="4799847"/>
              <a:ext cx="553998" cy="120821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Increasing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3237875" y="5276538"/>
            <a:ext cx="824459" cy="1169232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 flipH="1" flipV="1">
            <a:off x="3768004" y="4494484"/>
            <a:ext cx="1032596" cy="1068116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3220" y="6186068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Smaller than 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799" y="4710365"/>
            <a:ext cx="209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Larger than pivot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 animBg="1"/>
      <p:bldP spid="29" grpId="0" animBg="1"/>
      <p:bldP spid="30" grpId="0" animBg="1"/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u="sng" dirty="0" smtClean="0"/>
                  <a:t>Note</a:t>
                </a:r>
                <a:r>
                  <a:rPr lang="en-US" altLang="zh-CN" dirty="0" smtClean="0"/>
                  <a:t>: different-sized sub-problems. Cannot use master method!</a:t>
                </a:r>
              </a:p>
              <a:p>
                <a:r>
                  <a:rPr lang="en-US" altLang="zh-CN" dirty="0" smtClean="0"/>
                  <a:t>How can we solve this?</a:t>
                </a:r>
              </a:p>
              <a:p>
                <a:pPr lvl="1"/>
                <a:r>
                  <a:rPr lang="en-US" altLang="zh-CN" u="sng" dirty="0" smtClean="0"/>
                  <a:t>Strategy</a:t>
                </a:r>
                <a:r>
                  <a:rPr lang="en-US" altLang="zh-CN" dirty="0" smtClean="0"/>
                  <a:t>: Hope and check</a:t>
                </a:r>
              </a:p>
              <a:p>
                <a:r>
                  <a:rPr lang="en-US" altLang="zh-CN" u="sng" dirty="0" smtClean="0"/>
                  <a:t>Hope</a:t>
                </a:r>
                <a:r>
                  <a:rPr lang="en-US" altLang="zh-CN" dirty="0" smtClean="0"/>
                  <a:t>: there is a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(independent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)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altLang="zh-CN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784"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</p:spPr>
            <p:txBody>
              <a:bodyPr/>
              <a:lstStyle/>
              <a:p>
                <a:r>
                  <a:rPr lang="en-US" altLang="zh-CN" u="sng" dirty="0" smtClean="0"/>
                  <a:t>Claim</a:t>
                </a:r>
                <a:r>
                  <a:rPr lang="en-US" altLang="zh-CN" dirty="0" smtClean="0"/>
                  <a:t>: suppose there </a:t>
                </a:r>
                <a:r>
                  <a:rPr lang="en-US" altLang="zh-CN" dirty="0"/>
                  <a:t>exists a </a:t>
                </a:r>
                <a:r>
                  <a:rPr lang="en-US" altLang="zh-CN" dirty="0" smtClean="0"/>
                  <a:t>positive constant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marL="320040" lvl="1" indent="0">
                  <a:buNone/>
                </a:pPr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Proof by induction</a:t>
                </a:r>
              </a:p>
              <a:p>
                <a:pPr lvl="1"/>
                <a:r>
                  <a:rPr lang="en-US" altLang="zh-CN" u="sng" dirty="0" smtClean="0"/>
                  <a:t>Base case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u="sng" dirty="0" smtClean="0"/>
                  <a:t>Inductive step</a:t>
                </a:r>
                <a:r>
                  <a:rPr lang="en-US" altLang="zh-CN" dirty="0" smtClean="0"/>
                  <a:t>: inductive hypothesis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 smtClean="0"/>
                  <a:t>. Then</a:t>
                </a:r>
                <a:br>
                  <a:rPr lang="en-US" altLang="zh-CN" b="0" dirty="0" smtClean="0"/>
                </a:b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  <a:blipFill>
                <a:blip r:embed="rId3"/>
                <a:stretch>
                  <a:fillRect l="-755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5600" y="5769871"/>
            <a:ext cx="31322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Dselect</a:t>
            </a:r>
            <a:r>
              <a:rPr lang="en-US" altLang="zh-CN" sz="2400" dirty="0" smtClean="0"/>
              <a:t> runs in linear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Selection Problem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 smtClean="0"/>
                  <a:t>Input</a:t>
                </a:r>
                <a:r>
                  <a:rPr lang="en-US" altLang="zh-CN" dirty="0" smtClean="0"/>
                  <a:t>: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distinct numbers and a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“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zh-CN" dirty="0" smtClean="0"/>
                  <a:t>” for simplicity</a:t>
                </a:r>
              </a:p>
              <a:p>
                <a:r>
                  <a:rPr lang="en-US" altLang="zh-CN" u="sng" dirty="0" smtClean="0"/>
                  <a:t>Output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smallest element in the array</a:t>
                </a:r>
              </a:p>
              <a:p>
                <a:pPr lvl="1"/>
                <a:r>
                  <a:rPr lang="en-US" altLang="zh-CN" dirty="0" smtClean="0">
                    <a:solidFill>
                      <a:srgbClr val="C00000"/>
                    </a:solidFill>
                  </a:rPr>
                  <a:t>Assume index starts from 1</a:t>
                </a:r>
              </a:p>
              <a:p>
                <a:r>
                  <a:rPr lang="en-US" altLang="zh-CN" u="sng" dirty="0" smtClean="0"/>
                  <a:t>Example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=(6, 3, 5, 4, 2)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Should return 4</a:t>
                </a:r>
              </a:p>
              <a:p>
                <a:r>
                  <a:rPr lang="en-US" altLang="zh-CN" dirty="0" smtClean="0"/>
                  <a:t>Special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: the smallest item. Runtime: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the largest </a:t>
                </a:r>
                <a:r>
                  <a:rPr lang="en-US" altLang="zh-CN" dirty="0"/>
                  <a:t>item. Runtime: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 smtClean="0"/>
                  <a:t>: the median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9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 Reduction to Sorting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Step 1: Do merge sort</a:t>
                </a:r>
              </a:p>
              <a:p>
                <a:r>
                  <a:rPr lang="en-US" altLang="zh-CN" dirty="0" smtClean="0"/>
                  <a:t>Step 2: output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element of the sorted array</a:t>
                </a:r>
              </a:p>
              <a:p>
                <a:r>
                  <a:rPr lang="en-US" altLang="zh-CN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Can we do better?</a:t>
                </a:r>
              </a:p>
              <a:p>
                <a:pPr lvl="1"/>
                <a:r>
                  <a:rPr lang="en-US" altLang="zh-CN" dirty="0" smtClean="0"/>
                  <a:t>This essentially asks whether selection is </a:t>
                </a:r>
                <a:r>
                  <a:rPr lang="en-US" altLang="zh-CN" b="1" dirty="0" smtClean="0">
                    <a:solidFill>
                      <a:srgbClr val="0000FF"/>
                    </a:solidFill>
                  </a:rPr>
                  <a:t>fundamentally easier</a:t>
                </a:r>
                <a:r>
                  <a:rPr lang="en-US" altLang="zh-CN" dirty="0" smtClean="0"/>
                  <a:t> than sorting</a:t>
                </a:r>
              </a:p>
              <a:p>
                <a:pPr lvl="1"/>
                <a:r>
                  <a:rPr lang="en-US" altLang="zh-CN" dirty="0" smtClean="0"/>
                  <a:t>Answer: Yes!</a:t>
                </a:r>
              </a:p>
              <a:p>
                <a:pPr lvl="1"/>
                <a:r>
                  <a:rPr lang="en-US" altLang="zh-CN" b="0" dirty="0" smtClean="0"/>
                  <a:t>We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en-US" altLang="zh-CN" dirty="0"/>
                  <a:t> randomized algorithm</a:t>
                </a:r>
                <a:r>
                  <a:rPr lang="en-US" altLang="zh-CN" dirty="0" smtClean="0"/>
                  <a:t> by modifying quick sort</a:t>
                </a:r>
              </a:p>
              <a:p>
                <a:pPr lvl="1"/>
                <a:r>
                  <a:rPr lang="en-US" altLang="zh-CN" dirty="0" smtClean="0"/>
                  <a:t>Also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 deterministic algorithm (However, not as practical as the randomized algorithm)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697" r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Recall: Partitioning in Quick Sort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Pick a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CN" dirty="0"/>
                  <a:t> pivot to the left of </a:t>
                </a:r>
                <a:r>
                  <a:rPr lang="en-US" altLang="zh-CN" dirty="0" smtClean="0"/>
                  <a:t>pivot</a:t>
                </a:r>
                <a:endParaRPr lang="en-US" altLang="zh-CN" dirty="0"/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dirty="0"/>
                  <a:t> pivot to the right of </a:t>
                </a:r>
                <a:r>
                  <a:rPr lang="en-US" altLang="zh-CN" dirty="0" smtClean="0"/>
                  <a:t>pivot</a:t>
                </a:r>
                <a:endParaRPr lang="en-US" altLang="zh-CN" dirty="0"/>
              </a:p>
              <a:p>
                <a:r>
                  <a:rPr lang="en-US" altLang="zh-CN" dirty="0"/>
                  <a:t>Move pivot to its correct place </a:t>
                </a:r>
                <a:r>
                  <a:rPr lang="en-US" altLang="zh-CN" dirty="0" smtClean="0"/>
                  <a:t>in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array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124285" y="3810000"/>
            <a:ext cx="5099050" cy="519113"/>
            <a:chOff x="3587750" y="1600200"/>
            <a:chExt cx="5099050" cy="51911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87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41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044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098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2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56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959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13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416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394325" y="1600200"/>
              <a:ext cx="6254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873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851525" y="1600200"/>
              <a:ext cx="701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330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384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6788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842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245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7299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702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7565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8159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8213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87750" y="1682749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28"/>
          <p:cNvGrpSpPr>
            <a:grpSpLocks/>
          </p:cNvGrpSpPr>
          <p:nvPr/>
        </p:nvGrpSpPr>
        <p:grpSpPr bwMode="auto">
          <a:xfrm>
            <a:off x="2139950" y="5195887"/>
            <a:ext cx="5099050" cy="519113"/>
            <a:chOff x="1252" y="2352"/>
            <a:chExt cx="3212" cy="327"/>
          </a:xfrm>
          <a:noFill/>
        </p:grpSpPr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>
              <a:off x="125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6"/>
            <p:cNvSpPr>
              <a:spLocks noChangeArrowheads="1"/>
            </p:cNvSpPr>
            <p:nvPr/>
          </p:nvSpPr>
          <p:spPr bwMode="auto">
            <a:xfrm>
              <a:off x="128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solidFill>
                    <a:schemeClr val="tx1"/>
                  </a:solidFill>
                  <a:effectLst/>
                </a:rPr>
                <a:t>4</a:t>
              </a:r>
              <a:endParaRPr lang="en-US" sz="28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9" name="Rectangle 107"/>
            <p:cNvSpPr>
              <a:spLocks noChangeArrowheads="1"/>
            </p:cNvSpPr>
            <p:nvPr/>
          </p:nvSpPr>
          <p:spPr bwMode="auto">
            <a:xfrm>
              <a:off x="154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8"/>
            <p:cNvSpPr>
              <a:spLocks noChangeArrowheads="1"/>
            </p:cNvSpPr>
            <p:nvPr/>
          </p:nvSpPr>
          <p:spPr bwMode="auto">
            <a:xfrm>
              <a:off x="1574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41" name="Rectangle 109"/>
            <p:cNvSpPr>
              <a:spLocks noChangeArrowheads="1"/>
            </p:cNvSpPr>
            <p:nvPr/>
          </p:nvSpPr>
          <p:spPr bwMode="auto">
            <a:xfrm>
              <a:off x="182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862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211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215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240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2438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47" name="Rectangle 115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16"/>
            <p:cNvSpPr>
              <a:spLocks noChangeArrowheads="1"/>
            </p:cNvSpPr>
            <p:nvPr/>
          </p:nvSpPr>
          <p:spPr bwMode="auto">
            <a:xfrm>
              <a:off x="2726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solidFill>
                    <a:srgbClr val="FF0000"/>
                  </a:solidFill>
                  <a:effectLst/>
                </a:rPr>
                <a:t>6</a:t>
              </a:r>
              <a:endParaRPr lang="en-US" sz="2800" dirty="0"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49" name="Rectangle 117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18"/>
            <p:cNvSpPr>
              <a:spLocks noChangeArrowheads="1"/>
            </p:cNvSpPr>
            <p:nvPr/>
          </p:nvSpPr>
          <p:spPr bwMode="auto">
            <a:xfrm>
              <a:off x="2918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26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254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355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59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384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878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13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6"/>
            <p:cNvSpPr>
              <a:spLocks noChangeArrowheads="1"/>
            </p:cNvSpPr>
            <p:nvPr/>
          </p:nvSpPr>
          <p:spPr bwMode="auto">
            <a:xfrm>
              <a:off x="416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81200" y="4491335"/>
            <a:ext cx="796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pivot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362200" y="4260850"/>
            <a:ext cx="0" cy="409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Suppose we are looking for 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smallest item in an array of length 12. We do partition.</a:t>
            </a:r>
          </a:p>
          <a:p>
            <a:pPr lvl="1"/>
            <a:r>
              <a:rPr lang="en-US" altLang="zh-CN" dirty="0" smtClean="0"/>
              <a:t>Suppose the pivot is at position 4. Then we only need to focus on the sub-array right of the pivot and look for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item in the array</a:t>
            </a:r>
          </a:p>
          <a:p>
            <a:pPr lvl="1"/>
            <a:r>
              <a:rPr lang="en-US" altLang="zh-CN" dirty="0"/>
              <a:t>Suppose the pivot is at position </a:t>
            </a:r>
            <a:r>
              <a:rPr lang="en-US" altLang="zh-CN" dirty="0" smtClean="0"/>
              <a:t>8. </a:t>
            </a:r>
            <a:r>
              <a:rPr lang="en-US" altLang="zh-CN" dirty="0"/>
              <a:t>Then we only need to </a:t>
            </a:r>
            <a:r>
              <a:rPr lang="en-US" altLang="zh-CN" dirty="0" smtClean="0"/>
              <a:t>focus on </a:t>
            </a:r>
            <a:r>
              <a:rPr lang="en-US" altLang="zh-CN" dirty="0"/>
              <a:t>the sub-array </a:t>
            </a:r>
            <a:r>
              <a:rPr lang="en-US" altLang="zh-CN" dirty="0" smtClean="0"/>
              <a:t>left </a:t>
            </a:r>
            <a:r>
              <a:rPr lang="en-US" altLang="zh-CN" dirty="0"/>
              <a:t>of the pivot and look for the </a:t>
            </a:r>
            <a:r>
              <a:rPr lang="en-US" altLang="zh-CN" dirty="0" smtClean="0"/>
              <a:t>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item in the array</a:t>
            </a:r>
            <a:endParaRPr lang="zh-CN" altLang="en-US" dirty="0"/>
          </a:p>
          <a:p>
            <a:pPr lvl="1"/>
            <a:r>
              <a:rPr lang="en-US" altLang="zh-CN" dirty="0" smtClean="0"/>
              <a:t>In both cases, </a:t>
            </a:r>
            <a:r>
              <a:rPr lang="en-US" altLang="zh-CN" dirty="0" err="1" smtClean="0"/>
              <a:t>recurse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Randomized Selection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Choose pivot p from A uniformly at random;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Given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 fixed input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array</a:t>
                </a:r>
                <a:r>
                  <a:rPr lang="en-US" altLang="zh-CN" dirty="0" smtClean="0"/>
                  <a:t>, consider the runtime of the randomized selection algorithm to choose the </a:t>
                </a:r>
                <a:r>
                  <a:rPr lang="en-US" altLang="zh-CN" dirty="0" err="1" smtClean="0"/>
                  <a:t>i-th</a:t>
                </a:r>
                <a:r>
                  <a:rPr lang="en-US" altLang="zh-CN" dirty="0" smtClean="0"/>
                  <a:t> smallest element</a:t>
                </a:r>
                <a:endParaRPr lang="en-US" altLang="zh-CN" dirty="0"/>
              </a:p>
              <a:p>
                <a:r>
                  <a:rPr lang="en-US" altLang="zh-CN" b="1" dirty="0" smtClean="0"/>
                  <a:t>A.</a:t>
                </a:r>
                <a:r>
                  <a:rPr lang="en-US" altLang="zh-CN" dirty="0" smtClean="0"/>
                  <a:t> The runtime depends on the pivot sequence</a:t>
                </a:r>
              </a:p>
              <a:p>
                <a:r>
                  <a:rPr lang="en-US" altLang="zh-CN" b="1" dirty="0" smtClean="0"/>
                  <a:t>B.</a:t>
                </a:r>
                <a:r>
                  <a:rPr lang="en-US" altLang="zh-CN" dirty="0" smtClean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the 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C.</a:t>
                </a:r>
                <a:r>
                  <a:rPr lang="en-US" altLang="zh-CN" dirty="0" smtClean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</a:t>
                </a:r>
                <a:r>
                  <a:rPr lang="en-US" altLang="zh-CN" dirty="0" smtClean="0"/>
                  <a:t>worst case happens when the pivot sequence is the sorted version of the input array</a:t>
                </a:r>
              </a:p>
              <a:p>
                <a:r>
                  <a:rPr lang="en-US" altLang="zh-CN" b="1" dirty="0" smtClean="0"/>
                  <a:t>D.</a:t>
                </a:r>
                <a:r>
                  <a:rPr lang="en-US" altLang="zh-CN" dirty="0" smtClean="0"/>
                  <a:t> For any given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 the best-case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08441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Average Runtime </a:t>
            </a:r>
            <a:r>
              <a:rPr lang="en-US" altLang="zh-CN" dirty="0"/>
              <a:t>of </a:t>
            </a:r>
            <a:r>
              <a:rPr lang="en-US" altLang="zh-CN" dirty="0" err="1"/>
              <a:t>Rselect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Theorem: for every input array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the average runtime of </a:t>
                </a:r>
                <a:r>
                  <a:rPr lang="en-US" altLang="zh-CN" dirty="0" err="1" smtClean="0"/>
                  <a:t>Rselect</a:t>
                </a:r>
                <a:r>
                  <a:rPr lang="en-US" altLang="zh-CN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Holds for every input data (no assumption on data)</a:t>
                </a:r>
              </a:p>
              <a:p>
                <a:pPr lvl="1"/>
                <a:r>
                  <a:rPr lang="en-US" altLang="zh-CN" dirty="0" smtClean="0"/>
                  <a:t>“Average” is over random pivot choices made by the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26740</TotalTime>
  <Words>1372</Words>
  <Application>Microsoft Office PowerPoint</Application>
  <PresentationFormat>On-screen Show (4:3)</PresentationFormat>
  <Paragraphs>296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Outline</vt:lpstr>
      <vt:lpstr>The Selection Problem</vt:lpstr>
      <vt:lpstr>Solution: Reduction to Sorting</vt:lpstr>
      <vt:lpstr>Recall: Partitioning in Quick Sort</vt:lpstr>
      <vt:lpstr>Basic Idea</vt:lpstr>
      <vt:lpstr>Randomized Selection</vt:lpstr>
      <vt:lpstr>Which Statements Are Correct?</vt:lpstr>
      <vt:lpstr>Average Runtime of Rselect</vt:lpstr>
      <vt:lpstr>Average Runtime Analysis</vt:lpstr>
      <vt:lpstr>Average Runtime Analysis</vt:lpstr>
      <vt:lpstr>Coin Flipping Analysis</vt:lpstr>
      <vt:lpstr>Average Runtime Analysis</vt:lpstr>
      <vt:lpstr>Outline</vt:lpstr>
      <vt:lpstr>A Good Pivot</vt:lpstr>
      <vt:lpstr>A Deterministic ChoosePivot</vt:lpstr>
      <vt:lpstr>Deterministic Selection Algorithm</vt:lpstr>
      <vt:lpstr>Runtime of Dselect</vt:lpstr>
      <vt:lpstr>What’s the Runtime of Step 2?</vt:lpstr>
      <vt:lpstr>Runtime of Dselect</vt:lpstr>
      <vt:lpstr>Recurrence</vt:lpstr>
      <vt:lpstr>Lemma on Size</vt:lpstr>
      <vt:lpstr>Proof of Lemma</vt:lpstr>
      <vt:lpstr>Example</vt:lpstr>
      <vt:lpstr>Recurrence</vt:lpstr>
      <vt:lpstr>Proof T(n)=O(n)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1420</cp:revision>
  <dcterms:created xsi:type="dcterms:W3CDTF">2008-09-02T17:19:50Z</dcterms:created>
  <dcterms:modified xsi:type="dcterms:W3CDTF">2018-09-24T02:43:40Z</dcterms:modified>
</cp:coreProperties>
</file>