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69" r:id="rId3"/>
    <p:sldId id="518" r:id="rId4"/>
    <p:sldId id="519" r:id="rId5"/>
    <p:sldId id="520" r:id="rId6"/>
    <p:sldId id="523" r:id="rId7"/>
    <p:sldId id="629" r:id="rId8"/>
    <p:sldId id="571" r:id="rId9"/>
    <p:sldId id="572" r:id="rId10"/>
    <p:sldId id="527" r:id="rId11"/>
    <p:sldId id="528" r:id="rId12"/>
    <p:sldId id="529" r:id="rId13"/>
    <p:sldId id="574" r:id="rId14"/>
    <p:sldId id="530" r:id="rId15"/>
    <p:sldId id="630" r:id="rId16"/>
    <p:sldId id="602" r:id="rId17"/>
    <p:sldId id="603" r:id="rId18"/>
    <p:sldId id="604" r:id="rId19"/>
    <p:sldId id="605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77" d="100"/>
          <a:sy n="77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 is</a:t>
            </a:r>
            <a:r>
              <a:rPr lang="en-US" baseline="0" dirty="0" smtClean="0"/>
              <a:t> a multiple of 3 and the keys are multiple of 3, then only the 3k slot will be occupied.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p becomes large, it is less likely that the </a:t>
            </a:r>
            <a:r>
              <a:rPr lang="en-US" baseline="0" dirty="0" err="1" smtClean="0"/>
              <a:t>keys%p</a:t>
            </a:r>
            <a:r>
              <a:rPr lang="en-US" baseline="0" dirty="0" smtClean="0"/>
              <a:t> gets biased.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array-based implementation</a:t>
            </a:r>
            <a:r>
              <a:rPr lang="en-US" baseline="0" dirty="0" smtClean="0"/>
              <a:t> and its runtime.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like </a:t>
            </a:r>
            <a:r>
              <a:rPr lang="en-US" baseline="0" dirty="0" err="1" smtClean="0"/>
              <a:t>IntSet</a:t>
            </a:r>
            <a:r>
              <a:rPr lang="en-US" baseline="0" dirty="0" smtClean="0"/>
              <a:t> ADT.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names</a:t>
            </a:r>
            <a:r>
              <a:rPr lang="en-US" baseline="0" dirty="0" smtClean="0"/>
              <a:t> do we have? Suppose it is normal to have a name of eight characters. 26^3 + 26^4 + ... + 26^8 &gt; 26^8 = 209 billion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IP addresses do we have? 256^4 = 2^32 = 4.3 billion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solutions: consider the example of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find()</a:t>
            </a:r>
            <a:r>
              <a:rPr lang="en-US" dirty="0" smtClean="0"/>
              <a:t> are both directed to the same location in </a:t>
            </a:r>
            <a:r>
              <a:rPr lang="en-US" i="1" dirty="0" smtClean="0"/>
              <a:t>O</a:t>
            </a:r>
            <a:r>
              <a:rPr lang="en-US" dirty="0" smtClean="0"/>
              <a:t>(1)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0" dirty="0" smtClean="0"/>
              <a:t>ollision is inevitable: It is due to</a:t>
            </a:r>
            <a:r>
              <a:rPr lang="en-US" dirty="0" smtClean="0"/>
              <a:t> </a:t>
            </a:r>
            <a:r>
              <a:rPr lang="en-US" baseline="0" dirty="0" smtClean="0"/>
              <a:t>pigeonhole principle. If we insert more keys than the number of buckets, there is definitely a collision.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</a:p>
          <a:p>
            <a:endParaRPr lang="en-US" dirty="0" smtClean="0"/>
          </a:p>
          <a:p>
            <a:r>
              <a:rPr lang="en-US" dirty="0" smtClean="0"/>
              <a:t>Answer: </a:t>
            </a:r>
            <a:r>
              <a:rPr lang="en-US" dirty="0" smtClean="0"/>
              <a:t>A, 23</a:t>
            </a:r>
            <a:endParaRPr lang="en-US" dirty="0" smtClean="0"/>
          </a:p>
          <a:p>
            <a:r>
              <a:rPr lang="en-US" dirty="0" smtClean="0"/>
              <a:t>Reason: consider the</a:t>
            </a:r>
            <a:r>
              <a:rPr lang="en-US" baseline="0" dirty="0" smtClean="0"/>
              <a:t> probability that k people do not have any same birthday. It is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= 366/366 * 365/366 * ... * (367-k)/366</a:t>
            </a:r>
          </a:p>
          <a:p>
            <a:r>
              <a:rPr lang="en-US" baseline="0" dirty="0" smtClean="0"/>
              <a:t>When k = 22,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= 0.5252; when k = 23,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= 0.4937</a:t>
            </a:r>
          </a:p>
          <a:p>
            <a:endParaRPr lang="en-US" dirty="0" smtClean="0"/>
          </a:p>
          <a:p>
            <a:r>
              <a:rPr lang="en-US" dirty="0" smtClean="0"/>
              <a:t>57</a:t>
            </a:r>
            <a:r>
              <a:rPr lang="en-US" baseline="0" dirty="0" smtClean="0">
                <a:sym typeface="Wingdings" panose="05000000000000000000" pitchFamily="2" charset="2"/>
              </a:rPr>
              <a:t>  99% chance. In other words, if the key space is 366, then with 57 keys randomly picked, it is almost certain that there is a collision.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minimize?</a:t>
            </a:r>
            <a:r>
              <a:rPr lang="en-US" baseline="0" dirty="0" smtClean="0"/>
              <a:t> </a:t>
            </a:r>
            <a:r>
              <a:rPr lang="en-US" dirty="0" smtClean="0"/>
              <a:t>If it is not completely random, then you may collide with a probability &gt; 1/n.</a:t>
            </a:r>
          </a:p>
          <a:p>
            <a:endParaRPr lang="en-US" dirty="0" smtClean="0"/>
          </a:p>
          <a:p>
            <a:r>
              <a:rPr lang="en-US" dirty="0" smtClean="0"/>
              <a:t>We need to remember the</a:t>
            </a:r>
            <a:r>
              <a:rPr lang="en-US" baseline="0" dirty="0" smtClean="0"/>
              <a:t> random home bucket for every possible key, which requires a large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59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Hashing: Basics and Hash </a:t>
            </a:r>
            <a:r>
              <a:rPr lang="en-US" b="1" dirty="0" smtClean="0">
                <a:solidFill>
                  <a:schemeClr val="tx1"/>
                </a:solidFill>
              </a:rPr>
              <a:t>Function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purpose of hashing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the collision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design a good hash function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Pairs are: (22,a), (</a:t>
            </a:r>
            <a:r>
              <a:rPr lang="en-US" dirty="0" smtClean="0"/>
              <a:t>33,b), </a:t>
            </a:r>
            <a:r>
              <a:rPr lang="en-US" dirty="0"/>
              <a:t>(</a:t>
            </a:r>
            <a:r>
              <a:rPr lang="en-US" dirty="0" smtClean="0"/>
              <a:t>3,c), </a:t>
            </a:r>
            <a:r>
              <a:rPr lang="en-US" dirty="0"/>
              <a:t>(</a:t>
            </a:r>
            <a:r>
              <a:rPr lang="en-US" dirty="0" smtClean="0"/>
              <a:t>73,d), </a:t>
            </a:r>
            <a:r>
              <a:rPr lang="en-US" dirty="0"/>
              <a:t>(</a:t>
            </a:r>
            <a:r>
              <a:rPr lang="en-US" dirty="0" smtClean="0"/>
              <a:t>85,e)</a:t>
            </a:r>
            <a:endParaRPr lang="en-US" dirty="0"/>
          </a:p>
          <a:p>
            <a:r>
              <a:rPr lang="en-US" dirty="0"/>
              <a:t>Hash table is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A[0:7]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/>
              <a:t>and table size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8</a:t>
            </a:r>
            <a:endParaRPr lang="en-US" dirty="0"/>
          </a:p>
          <a:p>
            <a:r>
              <a:rPr lang="en-US" dirty="0"/>
              <a:t>Hash function </a:t>
            </a:r>
            <a:r>
              <a:rPr lang="en-US" dirty="0" smtClean="0"/>
              <a:t>is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h[key] = key/11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item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stored in </a:t>
            </a:r>
            <a:r>
              <a:rPr lang="en-US" dirty="0" smtClean="0"/>
              <a:t>the </a:t>
            </a:r>
            <a:r>
              <a:rPr lang="en-US" dirty="0"/>
              <a:t>bucket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A[h(key)]</a:t>
            </a:r>
            <a:endParaRPr lang="en-US" dirty="0"/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5178" y="3643313"/>
            <a:ext cx="8001000" cy="990600"/>
            <a:chOff x="609600" y="4572000"/>
            <a:chExt cx="80010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962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85,e)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667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7338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33,b)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62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3,c)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67056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73,d)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3090" y="5029200"/>
            <a:ext cx="5314788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Question: What is the time complexity for</a:t>
            </a:r>
            <a:br>
              <a:rPr lang="en-US" sz="2400" dirty="0" smtClean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find(), insert()</a:t>
            </a:r>
            <a:r>
              <a:rPr lang="en-US" sz="2400" dirty="0" smtClean="0"/>
              <a:t>,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324944" y="5365403"/>
            <a:ext cx="742511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O(1)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43089" y="6049962"/>
            <a:ext cx="63243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Achieves both fast runtime and efficient memory usage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0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does (35, g) go?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Problem: The </a:t>
            </a:r>
            <a:r>
              <a:rPr lang="en-US" dirty="0"/>
              <a:t>home bucket for </a:t>
            </a:r>
            <a:r>
              <a:rPr lang="en-US" dirty="0" smtClean="0"/>
              <a:t>(35, g</a:t>
            </a:r>
            <a:r>
              <a:rPr lang="en-US" dirty="0"/>
              <a:t>) is already </a:t>
            </a:r>
            <a:r>
              <a:rPr lang="en-US" dirty="0" smtClean="0"/>
              <a:t>occupied!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a “</a:t>
            </a:r>
            <a:r>
              <a:rPr lang="en-US" b="1" dirty="0" smtClean="0">
                <a:solidFill>
                  <a:srgbClr val="C00000"/>
                </a:solidFill>
              </a:rPr>
              <a:t>collision</a:t>
            </a:r>
            <a:r>
              <a:rPr lang="en-US" dirty="0" smtClean="0"/>
              <a:t>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0878" y="1676400"/>
            <a:ext cx="8001000" cy="990600"/>
            <a:chOff x="609600" y="4572000"/>
            <a:chExt cx="80010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5819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85,e)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2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6195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33,b)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3,c)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913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73,d)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and Collision Resolution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Collision occurs when the hash function </a:t>
            </a:r>
            <a:r>
              <a:rPr lang="en-US" dirty="0" smtClean="0"/>
              <a:t>maps two </a:t>
            </a:r>
            <a:r>
              <a:rPr lang="en-US" dirty="0"/>
              <a:t>or more items—all having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 smtClean="0"/>
              <a:t>search keys—into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bucket.</a:t>
            </a:r>
          </a:p>
          <a:p>
            <a:endParaRPr lang="en-US" dirty="0"/>
          </a:p>
          <a:p>
            <a:r>
              <a:rPr lang="en-US" dirty="0" smtClean="0"/>
              <a:t>What to do when there is a collision?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Collision-resolution scheme</a:t>
            </a:r>
            <a:r>
              <a:rPr lang="en-US" dirty="0" smtClean="0"/>
              <a:t>: assigns distinct locations in the hash table to items involved in a collision.</a:t>
            </a:r>
          </a:p>
          <a:p>
            <a:endParaRPr lang="en-US" dirty="0" smtClean="0"/>
          </a:p>
          <a:p>
            <a:r>
              <a:rPr lang="en-US" dirty="0" smtClean="0"/>
              <a:t>Two major schemes:</a:t>
            </a:r>
          </a:p>
          <a:p>
            <a:pPr lvl="1"/>
            <a:r>
              <a:rPr lang="en-US" dirty="0" smtClean="0"/>
              <a:t>Separate chaining</a:t>
            </a:r>
          </a:p>
          <a:p>
            <a:pPr lvl="1"/>
            <a:r>
              <a:rPr lang="en-US" dirty="0" smtClean="0"/>
              <a:t>Open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 of Collision: Birthday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people with random birthdays (i.e., with each day of the year equally likely).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What is the smallest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so that </a:t>
                </a:r>
                <a:r>
                  <a:rPr lang="en-US" dirty="0">
                    <a:solidFill>
                      <a:prstClr val="black"/>
                    </a:solidFill>
                  </a:rPr>
                  <a:t>there is at least a 50% chance that two people have the same birthday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?</a:t>
                </a:r>
              </a:p>
              <a:p>
                <a:pPr marL="320040" lvl="1" indent="0"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A.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23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320040" lvl="1" indent="0"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B.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57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320040" lvl="1" indent="0"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C.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184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320040" lvl="1" indent="0">
                  <a:buNone/>
                </a:pPr>
                <a:r>
                  <a:rPr lang="en-US" b="1" dirty="0" smtClean="0">
                    <a:solidFill>
                      <a:prstClr val="black"/>
                    </a:solidFill>
                  </a:rPr>
                  <a:t>D.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367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80238" y="5748635"/>
            <a:ext cx="264072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Collision is inevitable!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22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Choice of the hash function.</a:t>
            </a:r>
          </a:p>
          <a:p>
            <a:r>
              <a:rPr lang="en-US" dirty="0" smtClean="0"/>
              <a:t>Collision resolution scheme.</a:t>
            </a:r>
          </a:p>
          <a:p>
            <a:r>
              <a:rPr lang="en-US" dirty="0" smtClean="0"/>
              <a:t>Size of the hash table and </a:t>
            </a:r>
            <a:r>
              <a:rPr lang="en-US" smtClean="0"/>
              <a:t>rehashing.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0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Hashing Basics</a:t>
            </a:r>
          </a:p>
          <a:p>
            <a:r>
              <a:rPr lang="en-US" dirty="0" smtClean="0"/>
              <a:t>Hash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Design Criteria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Must </a:t>
                </a:r>
                <a:r>
                  <a:rPr lang="en-US" dirty="0"/>
                  <a:t>compute a </a:t>
                </a:r>
                <a:r>
                  <a:rPr lang="en-US" dirty="0" smtClean="0"/>
                  <a:t>bucket </a:t>
                </a:r>
                <a:r>
                  <a:rPr lang="en-US" dirty="0"/>
                  <a:t>for every </a:t>
                </a:r>
                <a:r>
                  <a:rPr lang="en-US" dirty="0" smtClean="0"/>
                  <a:t>key in the universe.</a:t>
                </a:r>
                <a:endParaRPr lang="en-US" dirty="0"/>
              </a:p>
              <a:p>
                <a:r>
                  <a:rPr lang="en-US" dirty="0" smtClean="0"/>
                  <a:t>Must </a:t>
                </a:r>
                <a:r>
                  <a:rPr lang="en-US" dirty="0"/>
                  <a:t>compute the same </a:t>
                </a:r>
                <a:r>
                  <a:rPr lang="en-US" dirty="0" smtClean="0"/>
                  <a:t>bucket </a:t>
                </a:r>
                <a:r>
                  <a:rPr lang="en-US" dirty="0"/>
                  <a:t>for the same </a:t>
                </a:r>
                <a:r>
                  <a:rPr lang="en-US" dirty="0" smtClean="0"/>
                  <a:t>key.</a:t>
                </a:r>
                <a:endParaRPr lang="en-US" dirty="0"/>
              </a:p>
              <a:p>
                <a:r>
                  <a:rPr lang="en-US" dirty="0" smtClean="0"/>
                  <a:t>Should be easy </a:t>
                </a:r>
                <a:r>
                  <a:rPr lang="en-US" dirty="0"/>
                  <a:t>and quick to </a:t>
                </a:r>
                <a:r>
                  <a:rPr lang="en-US" dirty="0" smtClean="0"/>
                  <a:t>compute.</a:t>
                </a:r>
                <a:endParaRPr lang="en-US" dirty="0"/>
              </a:p>
              <a:p>
                <a:r>
                  <a:rPr lang="en-US" dirty="0" smtClean="0"/>
                  <a:t>Minimizes collision</a:t>
                </a:r>
                <a:endParaRPr lang="en-US" dirty="0"/>
              </a:p>
              <a:p>
                <a:pPr lvl="1"/>
                <a:r>
                  <a:rPr lang="en-US" dirty="0" smtClean="0"/>
                  <a:t>Spread </a:t>
                </a:r>
                <a:r>
                  <a:rPr lang="en-US" dirty="0"/>
                  <a:t>keys </a:t>
                </a:r>
                <a:r>
                  <a:rPr lang="en-US" dirty="0" smtClean="0"/>
                  <a:t>out evenly </a:t>
                </a:r>
                <a:r>
                  <a:rPr lang="en-US" dirty="0"/>
                  <a:t>in hash </a:t>
                </a:r>
                <a:r>
                  <a:rPr lang="en-US" dirty="0" smtClean="0"/>
                  <a:t>table</a:t>
                </a:r>
                <a:endParaRPr lang="en-US" dirty="0"/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Gold standard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completely random hashing</a:t>
                </a:r>
              </a:p>
              <a:p>
                <a:pPr lvl="2"/>
                <a:r>
                  <a:rPr lang="en-US" sz="2400" dirty="0" smtClean="0"/>
                  <a:t>The </a:t>
                </a:r>
                <a:r>
                  <a:rPr lang="en-US" sz="2400" dirty="0"/>
                  <a:t>probability that a randomly selected key has bucket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as its home bucket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1/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 smtClean="0"/>
                  <a:t>Completely </a:t>
                </a:r>
                <a:r>
                  <a:rPr lang="en-US" sz="2400" dirty="0"/>
                  <a:t>random </a:t>
                </a:r>
                <a:r>
                  <a:rPr lang="en-US" sz="2400" dirty="0" smtClean="0"/>
                  <a:t>hashing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minimizes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likelihood of an collision when keys are selected at random.</a:t>
                </a:r>
              </a:p>
              <a:p>
                <a:pPr lvl="2"/>
                <a:r>
                  <a:rPr lang="en-US" sz="2400" dirty="0" smtClean="0"/>
                  <a:t>However, completely random hashing is </a:t>
                </a:r>
                <a:r>
                  <a:rPr lang="en-US" sz="2400" b="1" u="sng" dirty="0" smtClean="0"/>
                  <a:t>infeasible</a:t>
                </a:r>
                <a:r>
                  <a:rPr lang="en-US" sz="2400" dirty="0" smtClean="0"/>
                  <a:t> due to the need to remember the random bucket.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3"/>
                <a:stretch>
                  <a:fillRect l="-706" t="-160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2400" y="2743200"/>
            <a:ext cx="3759767" cy="461665"/>
            <a:chOff x="3962400" y="2891135"/>
            <a:chExt cx="375976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2891135"/>
              <a:ext cx="2540567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 hardest criterion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962400" y="3121967"/>
              <a:ext cx="1219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9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Hash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keys = phone number in China (11 digits)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>
                    <a:solidFill>
                      <a:srgbClr val="0000FF"/>
                    </a:solidFill>
                  </a:rPr>
                  <a:t>Terrible</a:t>
                </a:r>
                <a:r>
                  <a:rPr lang="en-US" dirty="0" smtClean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first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 smtClean="0"/>
                  <a:t>, i.e., area code</a:t>
                </a:r>
              </a:p>
              <a:p>
                <a:pPr lvl="2"/>
                <a:r>
                  <a:rPr lang="en-US" sz="2400" dirty="0" smtClean="0"/>
                  <a:t>The keys are not spread out evenly. Buckets 010, 021 may have a lot of keys mapped to them, while some buckets have no keys.</a:t>
                </a:r>
              </a:p>
              <a:p>
                <a:pPr lvl="1"/>
                <a:r>
                  <a:rPr lang="en-US" b="1" dirty="0" smtClean="0">
                    <a:solidFill>
                      <a:srgbClr val="C00000"/>
                    </a:solidFill>
                  </a:rPr>
                  <a:t>Mediocre</a:t>
                </a:r>
                <a:r>
                  <a:rPr lang="en-US" dirty="0" smtClean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last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sz="2400" dirty="0" smtClean="0"/>
                  <a:t>Still vulnerable to patterns in last 3 digits.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Hash function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 smtClean="0"/>
                  <a:t>) maps key to buckets in two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key into an integer in case the key is not an integer</a:t>
                </a:r>
                <a:r>
                  <a:rPr lang="en-US" dirty="0" smtClean="0"/>
                  <a:t>.</a:t>
                </a:r>
              </a:p>
              <a:p>
                <a:pPr marL="617220" lvl="1" indent="-342900"/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 smtClean="0"/>
                  <a:t> which returns an integer value, known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hash code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>
                    <a:solidFill>
                      <a:srgbClr val="0000FF"/>
                    </a:solidFill>
                  </a:rPr>
                  <a:t>Compression map</a:t>
                </a:r>
                <a:r>
                  <a:rPr lang="en-US" dirty="0" smtClean="0"/>
                  <a:t>: Map </a:t>
                </a:r>
                <a:r>
                  <a:rPr lang="en-US" dirty="0"/>
                  <a:t>an </a:t>
                </a:r>
                <a:r>
                  <a:rPr lang="en-US" dirty="0" smtClean="0"/>
                  <a:t>integer (hash code) </a:t>
                </a:r>
                <a:r>
                  <a:rPr lang="en-US" dirty="0"/>
                  <a:t>into a home </a:t>
                </a:r>
                <a:r>
                  <a:rPr lang="en-US" dirty="0" smtClean="0"/>
                  <a:t>bucket.</a:t>
                </a:r>
              </a:p>
              <a:p>
                <a:pPr marL="617220" lvl="1" indent="-342900"/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Courier New" pitchFamily="49" charset="0"/>
                      </a:rPr>
                      <m:t>h𝑎𝑠h𝑐𝑜𝑑𝑒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 smtClean="0"/>
                  <a:t> which gives an integer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buckets in the table.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summary,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))</m:t>
                    </m:r>
                  </m:oMath>
                </a14:m>
                <a:r>
                  <a:rPr lang="en-US" dirty="0" smtClean="0"/>
                  <a:t>, which gives an index in the table.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Non-integers into Hash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dirty="0"/>
              <a:t>: use the ASCII (or UTF-8) encoding of each </a:t>
            </a:r>
            <a:r>
              <a:rPr lang="en-US" dirty="0" smtClean="0"/>
              <a:t>char and then perform arithmetic on them.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Floating-point number: </a:t>
            </a:r>
            <a:r>
              <a:rPr lang="en-US" dirty="0"/>
              <a:t>treat it as a string of bits.</a:t>
            </a:r>
          </a:p>
          <a:p>
            <a:endParaRPr lang="en-US" dirty="0" smtClean="0"/>
          </a:p>
          <a:p>
            <a:r>
              <a:rPr lang="en-US" dirty="0" smtClean="0"/>
              <a:t>Images</a:t>
            </a:r>
            <a:r>
              <a:rPr lang="en-US" dirty="0"/>
              <a:t>, </a:t>
            </a:r>
            <a:r>
              <a:rPr lang="en-US" dirty="0" smtClean="0"/>
              <a:t>(viral) code snippets, (malicious) Web </a:t>
            </a:r>
            <a:r>
              <a:rPr lang="en-US" dirty="0"/>
              <a:t>site </a:t>
            </a:r>
            <a:r>
              <a:rPr lang="en-US" dirty="0" smtClean="0"/>
              <a:t>URLs: in </a:t>
            </a:r>
            <a:r>
              <a:rPr lang="en-US" dirty="0"/>
              <a:t>general, treat the representation as </a:t>
            </a:r>
            <a:r>
              <a:rPr lang="en-US" dirty="0" smtClean="0"/>
              <a:t>a bit-string, using all of it or </a:t>
            </a:r>
            <a:r>
              <a:rPr lang="en-US" b="1" dirty="0" smtClean="0">
                <a:solidFill>
                  <a:srgbClr val="0000FF"/>
                </a:solidFill>
              </a:rPr>
              <a:t>extracting</a:t>
            </a:r>
            <a:r>
              <a:rPr lang="en-US" dirty="0" smtClean="0"/>
              <a:t> </a:t>
            </a:r>
            <a:r>
              <a:rPr lang="en-US" dirty="0"/>
              <a:t>parts of </a:t>
            </a:r>
            <a:r>
              <a:rPr lang="en-US" dirty="0" smtClean="0"/>
              <a:t>it (i.e., www.</a:t>
            </a:r>
            <a:r>
              <a:rPr lang="en-US" b="1" dirty="0" smtClean="0">
                <a:solidFill>
                  <a:srgbClr val="C00000"/>
                </a:solidFill>
              </a:rPr>
              <a:t>sjtu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C00000"/>
                </a:solidFill>
              </a:rPr>
              <a:t>edu</a:t>
            </a:r>
            <a:r>
              <a:rPr lang="en-US" dirty="0" smtClean="0"/>
              <a:t>.</a:t>
            </a:r>
            <a:r>
              <a:rPr lang="en-US" b="1" dirty="0" smtClean="0">
                <a:solidFill>
                  <a:srgbClr val="C00000"/>
                </a:solidFill>
              </a:rPr>
              <a:t>cn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5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of Dictionary</a:t>
            </a:r>
          </a:p>
          <a:p>
            <a:r>
              <a:rPr lang="en-US" dirty="0" smtClean="0"/>
              <a:t>Hashing Basics</a:t>
            </a:r>
          </a:p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to Integers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scheme: adds up all the ASCII codes for all the chars in the string.</a:t>
            </a:r>
          </a:p>
          <a:p>
            <a:pPr lvl="1"/>
            <a:r>
              <a:rPr lang="en-US" dirty="0" smtClean="0"/>
              <a:t>Example: t(“He”) = 72 + 101 = 173.</a:t>
            </a:r>
          </a:p>
          <a:p>
            <a:endParaRPr lang="en-US" dirty="0"/>
          </a:p>
          <a:p>
            <a:r>
              <a:rPr lang="en-US" dirty="0" smtClean="0"/>
              <a:t>Not good. Why?</a:t>
            </a:r>
          </a:p>
          <a:p>
            <a:pPr lvl="1"/>
            <a:r>
              <a:rPr lang="en-US" dirty="0" smtClean="0"/>
              <a:t>Consider English words “post</a:t>
            </a:r>
            <a:r>
              <a:rPr lang="en-US" dirty="0"/>
              <a:t>”, </a:t>
            </a:r>
            <a:r>
              <a:rPr lang="en-US" dirty="0" smtClean="0"/>
              <a:t>“pots”, </a:t>
            </a:r>
            <a:r>
              <a:rPr lang="en-US" dirty="0"/>
              <a:t>“spot”, </a:t>
            </a:r>
            <a:r>
              <a:rPr lang="en-US" dirty="0" smtClean="0"/>
              <a:t>“stop”, “tops”.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 smtClean="0"/>
                  <a:t>A better strategy: </a:t>
                </a:r>
                <a:r>
                  <a:rPr lang="en-US" dirty="0"/>
                  <a:t>Polynomial hash code </a:t>
                </a:r>
                <a:r>
                  <a:rPr lang="en-US" dirty="0" smtClean="0"/>
                  <a:t>taking </a:t>
                </a:r>
                <a:r>
                  <a:rPr lang="en-US" b="1" dirty="0">
                    <a:solidFill>
                      <a:srgbClr val="0000FF"/>
                    </a:solidFill>
                  </a:rPr>
                  <a:t>positional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info into </a:t>
                </a:r>
                <a:r>
                  <a:rPr lang="en-US" dirty="0" smtClean="0"/>
                  <a:t>account.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320040" lvl="1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constant.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=33</m:t>
                    </m:r>
                  </m:oMath>
                </a14:m>
                <a:r>
                  <a:rPr lang="en-US" dirty="0" smtClean="0"/>
                  <a:t>, the hash codes for “post” and “stop”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post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=112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+111∙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+115∙33+116=4149734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stop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=11</m:t>
                      </m:r>
                      <m:r>
                        <a:rPr lang="en-US" sz="2200" b="0" i="1" smtClean="0">
                          <a:latin typeface="Cambria Math"/>
                        </a:rPr>
                        <m:t>5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∙33+11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4262854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Good </a:t>
                </a:r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English words: 31, 33, 37, 39, 41</a:t>
                </a:r>
              </a:p>
              <a:p>
                <a:pPr lvl="1"/>
                <a:r>
                  <a:rPr lang="en-US" dirty="0"/>
                  <a:t>What does it mean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choice? Why are these particular values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good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Answer: according to statistics on 50,000 English words, each of these constants will produce less than 7 collisions.</a:t>
                </a:r>
              </a:p>
              <a:p>
                <a:r>
                  <a:rPr lang="en-US" dirty="0" smtClean="0"/>
                  <a:t>In Java, its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dirty="0" smtClean="0"/>
                  <a:t> class has a built-in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dirty="0" smtClean="0"/>
                  <a:t> function.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dirty="0" smtClean="0"/>
                  <a:t>. Why?</a:t>
                </a:r>
              </a:p>
              <a:p>
                <a:pPr lvl="1"/>
                <a:r>
                  <a:rPr lang="en-US" dirty="0" smtClean="0"/>
                  <a:t>Multiplication by 31 can be </a:t>
                </a:r>
                <a:r>
                  <a:rPr lang="en-US" dirty="0"/>
                  <a:t>replaced by a shift and a subtraction for </a:t>
                </a:r>
                <a:r>
                  <a:rPr lang="en-US" b="1" dirty="0">
                    <a:solidFill>
                      <a:srgbClr val="C00000"/>
                    </a:solidFill>
                  </a:rPr>
                  <a:t>better performance</a:t>
                </a:r>
                <a:r>
                  <a:rPr lang="en-US" dirty="0"/>
                  <a:t>: 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31*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== (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&lt;&lt; 5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) -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2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47800" y="5715000"/>
            <a:ext cx="6944530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Hash function criteria: Should </a:t>
            </a:r>
            <a:r>
              <a:rPr lang="en-US" sz="2400" dirty="0"/>
              <a:t>be easy and quick to </a:t>
            </a:r>
            <a:r>
              <a:rPr lang="en-US" sz="2400" dirty="0" smtClean="0"/>
              <a:t>compute.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Map an integer (hash code) into a home bucket.</a:t>
                </a:r>
              </a:p>
              <a:p>
                <a:r>
                  <a:rPr lang="en-US" dirty="0" smtClean="0"/>
                  <a:t>The most </a:t>
                </a:r>
                <a:r>
                  <a:rPr lang="en-US" dirty="0"/>
                  <a:t>common method is </a:t>
                </a:r>
                <a:r>
                  <a:rPr lang="en-US" dirty="0" smtClean="0"/>
                  <a:t>by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modulo arithmetic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= c(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) =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 % n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dirty="0" smtClean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 smtClean="0"/>
                  <a:t> 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number of buckets</a:t>
                </a:r>
                <a:r>
                  <a:rPr lang="en-US" dirty="0" smtClean="0"/>
                  <a:t> in the hash table.</a:t>
                </a:r>
              </a:p>
              <a:p>
                <a:r>
                  <a:rPr lang="en-US" dirty="0"/>
                  <a:t>Example</a:t>
                </a:r>
                <a:r>
                  <a:rPr lang="en-US" dirty="0" smtClean="0"/>
                  <a:t>: Pairs are </a:t>
                </a:r>
                <a:r>
                  <a:rPr lang="en-US" dirty="0"/>
                  <a:t>(22,a), (</a:t>
                </a:r>
                <a:r>
                  <a:rPr lang="en-US" dirty="0" smtClean="0"/>
                  <a:t>33,b), </a:t>
                </a:r>
                <a:r>
                  <a:rPr lang="en-US" dirty="0"/>
                  <a:t>(</a:t>
                </a:r>
                <a:r>
                  <a:rPr lang="en-US" dirty="0" smtClean="0"/>
                  <a:t>3,c), (</a:t>
                </a:r>
                <a:r>
                  <a:rPr lang="en-US" dirty="0"/>
                  <a:t>5</a:t>
                </a:r>
                <a:r>
                  <a:rPr lang="en-US" dirty="0" smtClean="0"/>
                  <a:t>5,d), (79,e). Hash table size is 7.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371600" y="4419600"/>
            <a:ext cx="7010400" cy="990600"/>
            <a:chOff x="609600" y="4572000"/>
            <a:chExt cx="70104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</p:grp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241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292948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(33,b)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387655" y="4343400"/>
            <a:ext cx="902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(3,c)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3533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(55,d)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58955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(79,e)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by Modulo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practice, keys of an application tend to have a specific pattern</a:t>
                </a:r>
              </a:p>
              <a:p>
                <a:pPr lvl="1"/>
                <a:r>
                  <a:rPr lang="en-US" dirty="0" smtClean="0"/>
                  <a:t>For example, memory address in computer is multiple of 4.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choice of the </a:t>
                </a:r>
                <a:r>
                  <a:rPr lang="en-US" dirty="0" smtClean="0"/>
                  <a:t>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will affect the </a:t>
                </a:r>
                <a:r>
                  <a:rPr lang="en-US" dirty="0"/>
                  <a:t>distribution of home buckets.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  <a:blipFill rotWithShape="1">
                <a:blip r:embed="rId2"/>
                <a:stretch>
                  <a:fillRect l="-706" t="-1085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600" dirty="0" smtClean="0"/>
                  <a:t>Suppose the </a:t>
                </a:r>
                <a:r>
                  <a:rPr lang="en-US" sz="2600" dirty="0"/>
                  <a:t>keys of an application </a:t>
                </a:r>
                <a:r>
                  <a:rPr lang="en-US" sz="2600" dirty="0" smtClean="0"/>
                  <a:t>are more likely to be mapped </a:t>
                </a:r>
                <a:r>
                  <a:rPr lang="en-US" sz="2600" dirty="0"/>
                  <a:t>into </a:t>
                </a:r>
                <a:r>
                  <a:rPr lang="en-US" sz="2600" dirty="0" smtClean="0"/>
                  <a:t>even integers.</a:t>
                </a:r>
                <a:endParaRPr lang="en-US" sz="2600" dirty="0"/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 smtClean="0"/>
                  <a:t>E.g., memory address is always a multiple of 4.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When </a:t>
                </a:r>
                <a:r>
                  <a:rPr lang="en-US" dirty="0"/>
                  <a:t>the </a:t>
                </a:r>
                <a:r>
                  <a:rPr lang="en-US" dirty="0" smtClean="0"/>
                  <a:t>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number,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even</a:t>
                </a:r>
                <a:r>
                  <a:rPr lang="en-US" dirty="0" smtClean="0"/>
                  <a:t> integers are hashed </a:t>
                </a:r>
                <a:r>
                  <a:rPr lang="en-US" dirty="0"/>
                  <a:t>into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home buckets.</a:t>
                </a:r>
              </a:p>
              <a:p>
                <a:pPr lvl="1"/>
                <a:r>
                  <a:rPr lang="en-US" dirty="0" smtClean="0"/>
                  <a:t>E.g., n = 14: 20%14 </a:t>
                </a:r>
                <a:r>
                  <a:rPr lang="en-US" dirty="0"/>
                  <a:t>= 6, 30%14 = 2, 8%14 = 8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bias in the keys results in a bias toward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even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home </a:t>
                </a:r>
                <a:r>
                  <a:rPr lang="en-US" dirty="0"/>
                  <a:t>buckets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odd</a:t>
                </a:r>
                <a:r>
                  <a:rPr lang="en-US" dirty="0" smtClean="0"/>
                  <a:t> buckets are </a:t>
                </a:r>
                <a:r>
                  <a:rPr lang="en-US" b="1" u="sng" dirty="0" smtClean="0"/>
                  <a:t>guaranteed</a:t>
                </a:r>
                <a:r>
                  <a:rPr lang="en-US" dirty="0" smtClean="0"/>
                  <a:t> to be empty.</a:t>
                </a:r>
              </a:p>
              <a:p>
                <a:pPr lvl="1"/>
                <a:r>
                  <a:rPr lang="en-US" dirty="0" smtClean="0"/>
                  <a:t>The distribution of home buckets is not uniform!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However,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odd</a:t>
                </a:r>
                <a:r>
                  <a:rPr lang="en-US" dirty="0" smtClean="0"/>
                  <a:t>, even (or odd) integers may be hashed </a:t>
                </a:r>
                <a:r>
                  <a:rPr lang="en-US" dirty="0"/>
                  <a:t>into </a:t>
                </a:r>
                <a:r>
                  <a:rPr lang="en-US" dirty="0" smtClean="0"/>
                  <a:t>both odd and even home buckets.</a:t>
                </a:r>
                <a:endParaRPr lang="en-US" dirty="0"/>
              </a:p>
              <a:p>
                <a:pPr lvl="1"/>
                <a:r>
                  <a:rPr lang="en-US" dirty="0" smtClean="0"/>
                  <a:t>E.g., n = 15:  20%15 </a:t>
                </a:r>
                <a:r>
                  <a:rPr lang="en-US" dirty="0"/>
                  <a:t>= 5, 30%15 = 0, 8%15 = 8</a:t>
                </a:r>
              </a:p>
              <a:p>
                <a:pPr marL="320040" lvl="1" indent="0">
                  <a:buNone/>
                </a:pPr>
                <a:r>
                  <a:rPr lang="en-US" dirty="0" smtClean="0"/>
                  <a:t>		    15%15 </a:t>
                </a:r>
                <a:r>
                  <a:rPr lang="en-US" dirty="0"/>
                  <a:t>= 0, 3%15 = 3, 23%15 = 8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bias in the keys does not result in a bias toward either the odd or even home buckets.</a:t>
                </a:r>
              </a:p>
              <a:p>
                <a:pPr lvl="1"/>
                <a:r>
                  <a:rPr lang="en-US" dirty="0"/>
                  <a:t>Better chance of </a:t>
                </a:r>
                <a:r>
                  <a:rPr lang="en-US" dirty="0" smtClean="0"/>
                  <a:t>uniform distribution of </a:t>
                </a:r>
                <a:r>
                  <a:rPr lang="en-US" dirty="0"/>
                  <a:t>home buckets.</a:t>
                </a:r>
              </a:p>
              <a:p>
                <a:r>
                  <a:rPr lang="en-US" dirty="0" smtClean="0"/>
                  <a:t>So </a:t>
                </a:r>
                <a:r>
                  <a:rPr lang="en-US" b="1" u="sng" dirty="0"/>
                  <a:t>do not</a:t>
                </a:r>
                <a:r>
                  <a:rPr lang="en-US" dirty="0"/>
                  <a:t> use an </a:t>
                </a:r>
                <a:r>
                  <a:rPr lang="en-US" dirty="0" smtClean="0"/>
                  <a:t>even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</a:t>
                </a:r>
                <a:r>
                  <a:rPr lang="en-US" b="1" dirty="0">
                    <a:solidFill>
                      <a:srgbClr val="7030A0"/>
                    </a:solidFill>
                  </a:rPr>
                  <a:t>biased</a:t>
                </a:r>
                <a:r>
                  <a:rPr lang="en-US" dirty="0"/>
                  <a:t> distribution of home buckets </a:t>
                </a:r>
                <a:r>
                  <a:rPr lang="en-US" dirty="0" smtClean="0"/>
                  <a:t>happens </a:t>
                </a:r>
                <a:r>
                  <a:rPr lang="en-US" dirty="0"/>
                  <a:t>in </a:t>
                </a:r>
                <a:r>
                  <a:rPr lang="en-US" dirty="0" smtClean="0"/>
                  <a:t>practice </a:t>
                </a:r>
                <a:r>
                  <a:rPr lang="en-US" dirty="0"/>
                  <a:t>when the </a:t>
                </a:r>
                <a:r>
                  <a:rPr lang="en-US" dirty="0" smtClean="0"/>
                  <a:t>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multiple of </a:t>
                </a:r>
                <a:r>
                  <a:rPr lang="en-US" dirty="0" smtClean="0"/>
                  <a:t>small prime numbers.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effect of each prime divisor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decreases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gets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larger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Ideally</a:t>
                </a:r>
                <a:r>
                  <a:rPr lang="en-US" dirty="0"/>
                  <a:t>, choose </a:t>
                </a:r>
                <a:r>
                  <a:rPr lang="en-US" dirty="0" smtClean="0"/>
                  <a:t>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as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large prime </a:t>
                </a:r>
                <a:r>
                  <a:rPr lang="en-US" b="1" dirty="0">
                    <a:solidFill>
                      <a:srgbClr val="C00000"/>
                    </a:solidFill>
                  </a:rPr>
                  <a:t>number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 smtClean="0"/>
              <a:t>How do you use a dictionary?</a:t>
            </a:r>
          </a:p>
          <a:p>
            <a:pPr lvl="1"/>
            <a:r>
              <a:rPr lang="en-US" dirty="0" smtClean="0"/>
              <a:t>Look up a “word” and find its meaning.</a:t>
            </a:r>
          </a:p>
          <a:p>
            <a:r>
              <a:rPr lang="en-US" dirty="0" smtClean="0"/>
              <a:t>We also have an abstract data type called dictionary.</a:t>
            </a:r>
          </a:p>
          <a:p>
            <a:pPr lvl="1"/>
            <a:r>
              <a:rPr lang="en-US" dirty="0" smtClean="0"/>
              <a:t>It is a collection of pairs, each containing a </a:t>
            </a:r>
            <a:r>
              <a:rPr lang="en-US" b="1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0000FF"/>
                </a:solidFill>
              </a:rPr>
              <a:t>value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               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Important</a:t>
            </a:r>
            <a:r>
              <a:rPr lang="en-US" u="sng" dirty="0" smtClean="0"/>
              <a:t>: Different pairs have different keys.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Key space is usually more regular/structured than value space, so easier to search.</a:t>
            </a:r>
          </a:p>
          <a:p>
            <a:endParaRPr lang="en-US" dirty="0" smtClean="0"/>
          </a:p>
          <a:p>
            <a:r>
              <a:rPr lang="en-US" dirty="0" smtClean="0"/>
              <a:t>Dictionary is optimized to quickly </a:t>
            </a:r>
            <a:r>
              <a:rPr lang="en-US" b="1" dirty="0" smtClean="0">
                <a:solidFill>
                  <a:srgbClr val="0000FF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 smtClean="0"/>
              <a:t> pair and </a:t>
            </a:r>
            <a:r>
              <a:rPr lang="en-US" b="1" dirty="0" smtClean="0">
                <a:solidFill>
                  <a:srgbClr val="FF0000"/>
                </a:solidFill>
              </a:rPr>
              <a:t>retrieve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value </a:t>
            </a:r>
            <a:r>
              <a:rPr lang="en-US" dirty="0" smtClean="0"/>
              <a:t>by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 smtClean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 v)</a:t>
            </a:r>
            <a:r>
              <a:rPr lang="en-US" dirty="0" smtClean="0"/>
              <a:t>: Insert a pair</a:t>
            </a:r>
            <a:br>
              <a:rPr lang="en-US" dirty="0" smtClean="0"/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v)</a:t>
            </a:r>
            <a:r>
              <a:rPr lang="en-US" dirty="0" smtClean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/>
              <a:t> already exists, update its value.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Value remove(Key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k)</a:t>
            </a:r>
            <a:r>
              <a:rPr lang="en-US" dirty="0" smtClean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/>
              <a:t> from the dictionary and return its value. Return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if none.</a:t>
            </a:r>
          </a:p>
        </p:txBody>
      </p:sp>
    </p:spTree>
    <p:extLst>
      <p:ext uri="{BB962C8B-B14F-4D97-AF65-F5344CB8AC3E}">
        <p14:creationId xmlns:p14="http://schemas.microsoft.com/office/powerpoint/2010/main" val="28053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for Array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Unsorted array</a:t>
            </a:r>
          </a:p>
          <a:p>
            <a:pPr lvl="1"/>
            <a:r>
              <a:rPr lang="en-US" dirty="0" smtClean="0"/>
              <a:t>find()</a:t>
            </a:r>
          </a:p>
          <a:p>
            <a:pPr lvl="1"/>
            <a:r>
              <a:rPr lang="en-US" dirty="0" smtClean="0"/>
              <a:t>insert()</a:t>
            </a:r>
          </a:p>
          <a:p>
            <a:pPr lvl="1"/>
            <a:r>
              <a:rPr lang="en-US" dirty="0" smtClean="0"/>
              <a:t>remove()</a:t>
            </a:r>
          </a:p>
          <a:p>
            <a:endParaRPr lang="en-US" dirty="0" smtClean="0"/>
          </a:p>
          <a:p>
            <a:r>
              <a:rPr lang="en-US" dirty="0" smtClean="0"/>
              <a:t>Sorted array</a:t>
            </a:r>
          </a:p>
          <a:p>
            <a:pPr lvl="1"/>
            <a:r>
              <a:rPr lang="en-US" dirty="0" smtClean="0"/>
              <a:t>find()</a:t>
            </a:r>
          </a:p>
          <a:p>
            <a:pPr lvl="1"/>
            <a:r>
              <a:rPr lang="en-US" dirty="0" smtClean="0"/>
              <a:t>insert()</a:t>
            </a:r>
          </a:p>
          <a:p>
            <a:pPr lvl="1"/>
            <a:r>
              <a:rPr lang="en-US" dirty="0" smtClean="0"/>
              <a:t>remove()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47800" y="1595735"/>
            <a:ext cx="6117954" cy="461665"/>
            <a:chOff x="1447800" y="1595735"/>
            <a:chExt cx="611795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595735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Pair Array[MAXSIZE]: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0200" y="1671935"/>
              <a:ext cx="2155554" cy="381000"/>
              <a:chOff x="4854846" y="1752600"/>
              <a:chExt cx="2155554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 smtClean="0"/>
                  <a:t> to put at the end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" t="-9211" r="-38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: binary search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30" t="-9211" r="-189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insert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6" t="-9211" r="-51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remove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6" t="-9211" r="-49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 smtClean="0"/>
                  <a:t> to exchange the</a:t>
                </a:r>
                <a:br>
                  <a:rPr lang="en-US" sz="2400" dirty="0" smtClean="0"/>
                </a:br>
                <a:r>
                  <a:rPr lang="en-US" sz="2400" dirty="0" smtClean="0"/>
                  <a:t>“hole” with the last element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109" r="-9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Can we do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find</a:t>
                </a:r>
                <a:r>
                  <a:rPr lang="en-US" sz="2400" dirty="0" smtClean="0"/>
                  <a:t>,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insert</a:t>
                </a:r>
                <a:r>
                  <a:rPr lang="en-US" sz="2400" dirty="0" smtClean="0"/>
                  <a:t>, and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remove</a:t>
                </a:r>
                <a:r>
                  <a:rPr lang="en-US" sz="24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 smtClean="0"/>
                  <a:t> time?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60" t="-7407" r="-17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 smtClean="0"/>
              <a:t>Hashing Basics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Hash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Hashing: High-Level Idea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Setup</a:t>
                </a:r>
                <a:r>
                  <a:rPr lang="en-US" dirty="0" smtClean="0"/>
                  <a:t>: A universe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of objects</a:t>
                </a:r>
              </a:p>
              <a:p>
                <a:pPr lvl="1"/>
                <a:r>
                  <a:rPr lang="en-US" dirty="0" smtClean="0"/>
                  <a:t>E.g., All names, all IP addresses, etc.</a:t>
                </a:r>
              </a:p>
              <a:p>
                <a:pPr lvl="1"/>
                <a:r>
                  <a:rPr lang="en-US" dirty="0" smtClean="0"/>
                  <a:t>Generally, very BIG!</a:t>
                </a:r>
              </a:p>
              <a:p>
                <a:r>
                  <a:rPr lang="en-US" b="1" dirty="0" smtClean="0">
                    <a:solidFill>
                      <a:srgbClr val="C00000"/>
                    </a:solidFill>
                  </a:rPr>
                  <a:t>Goal</a:t>
                </a:r>
                <a:r>
                  <a:rPr lang="en-US" dirty="0" smtClean="0"/>
                  <a:t>: Want to </a:t>
                </a:r>
                <a:r>
                  <a:rPr lang="en-US" smtClean="0"/>
                  <a:t>maintain an </a:t>
                </a:r>
                <a:r>
                  <a:rPr lang="en-US" dirty="0" smtClean="0"/>
                  <a:t>evolving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200 students, 500 IP addresses</a:t>
                </a:r>
              </a:p>
              <a:p>
                <a:pPr lvl="1"/>
                <a:r>
                  <a:rPr lang="en-US" dirty="0" smtClean="0"/>
                  <a:t>Generally, of reasonable size.</a:t>
                </a:r>
                <a:endParaRPr lang="en-US" dirty="0"/>
              </a:p>
              <a:p>
                <a:r>
                  <a:rPr lang="en-US" dirty="0" smtClean="0"/>
                  <a:t>Naïve solutions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Array-based solution (index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operation time,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space.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Linked list-based solution: 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space,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operation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6022031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we get the best of both solutions?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Hashing: High-Level Idea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Solution:</a:t>
                </a:r>
              </a:p>
              <a:p>
                <a:pPr lvl="1"/>
                <a:r>
                  <a:rPr lang="en-US" dirty="0" smtClean="0"/>
                  <a:t>Pick an array </a:t>
                </a:r>
                <a:r>
                  <a:rPr lang="en-US" i="0" dirty="0" smtClean="0"/>
                  <a:t>A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buckets.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 smtClean="0"/>
                  <a:t>: a small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dirty="0" smtClean="0"/>
                  <a:t>Choose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→{0,1,…,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 smtClean="0"/>
                  <a:t> is fast to compute.</a:t>
                </a:r>
              </a:p>
              <a:p>
                <a:pPr lvl="2"/>
                <a:r>
                  <a:rPr lang="en-US" sz="2400" dirty="0"/>
                  <a:t>The same key is always </a:t>
                </a:r>
                <a:r>
                  <a:rPr lang="en-US" sz="2400" dirty="0" smtClean="0"/>
                  <a:t>mapped</a:t>
                </a:r>
                <a:br>
                  <a:rPr lang="en-US" sz="2400" dirty="0" smtClean="0"/>
                </a:br>
                <a:r>
                  <a:rPr lang="en-US" sz="2400" dirty="0" smtClean="0"/>
                  <a:t>to </a:t>
                </a: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same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location.</a:t>
                </a:r>
              </a:p>
              <a:p>
                <a:pPr lvl="1"/>
                <a:r>
                  <a:rPr lang="en-US" dirty="0" smtClean="0"/>
                  <a:t>Store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 A[h(k)]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array is called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hash table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An </a:t>
                </a:r>
                <a:r>
                  <a:rPr lang="en-US" dirty="0"/>
                  <a:t>array of </a:t>
                </a:r>
                <a:r>
                  <a:rPr lang="en-US" b="1" dirty="0">
                    <a:solidFill>
                      <a:srgbClr val="0000FF"/>
                    </a:solidFill>
                  </a:rPr>
                  <a:t>buckets</a:t>
                </a:r>
                <a:r>
                  <a:rPr lang="en-US" dirty="0"/>
                  <a:t>, where each bucket contains items as assigned by a hash function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h[k] is called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home bucket</a:t>
                </a:r>
                <a:r>
                  <a:rPr lang="en-US" dirty="0" smtClean="0"/>
                  <a:t> of key k.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t="-157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89674" y="3200400"/>
            <a:ext cx="2339926" cy="1828800"/>
            <a:chOff x="5889674" y="3200400"/>
            <a:chExt cx="2339926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solidFill>
                  <a:srgbClr val="FFFFCC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571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>
              <a:off x="6499274" y="3429000"/>
              <a:ext cx="968326" cy="38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499274" y="3886200"/>
              <a:ext cx="968326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9" idx="1"/>
            </p:cNvCxnSpPr>
            <p:nvPr/>
          </p:nvCxnSpPr>
          <p:spPr>
            <a:xfrm flipV="1">
              <a:off x="6499274" y="3847686"/>
              <a:ext cx="967194" cy="3814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67600" y="3276600"/>
              <a:ext cx="762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ambria Math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6468" y="3657186"/>
              <a:ext cx="763132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1</a:t>
              </a:r>
              <a:endParaRPr lang="en-US" sz="2400" dirty="0">
                <a:solidFill>
                  <a:schemeClr val="tx1"/>
                </a:solidFill>
                <a:latin typeface="Cambria Math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6470007" y="4610100"/>
              <a:ext cx="997593" cy="228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7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27451</TotalTime>
  <Words>1736</Words>
  <Application>Microsoft Office PowerPoint</Application>
  <PresentationFormat>On-screen Show (4:3)</PresentationFormat>
  <Paragraphs>308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Outline</vt:lpstr>
      <vt:lpstr>Dictionary</vt:lpstr>
      <vt:lpstr>Dictionary</vt:lpstr>
      <vt:lpstr>Methods</vt:lpstr>
      <vt:lpstr>Runtime for Array Implementation</vt:lpstr>
      <vt:lpstr>Outline</vt:lpstr>
      <vt:lpstr>Hashing: High-Level Idea</vt:lpstr>
      <vt:lpstr>Hashing: High-Level Idea</vt:lpstr>
      <vt:lpstr>Hashing Example</vt:lpstr>
      <vt:lpstr>What Can Go Wrong?</vt:lpstr>
      <vt:lpstr>Collision and Collision Resolution</vt:lpstr>
      <vt:lpstr>Insight of Collision: Birthday Problem</vt:lpstr>
      <vt:lpstr>Hash Table Issues</vt:lpstr>
      <vt:lpstr>Outline</vt:lpstr>
      <vt:lpstr>Hash Function Design Criteria</vt:lpstr>
      <vt:lpstr>Bad Hash Functions</vt:lpstr>
      <vt:lpstr>Hash Functions</vt:lpstr>
      <vt:lpstr>Map Non-integers into Hash Code</vt:lpstr>
      <vt:lpstr>Strings to Integers</vt:lpstr>
      <vt:lpstr>Strings to Integers</vt:lpstr>
      <vt:lpstr>Strings to Integers</vt:lpstr>
      <vt:lpstr>Compression Map</vt:lpstr>
      <vt:lpstr>Hashing by Modulo</vt:lpstr>
      <vt:lpstr>Hashing by Modulo</vt:lpstr>
      <vt:lpstr>Hashing by Modulo</vt:lpstr>
      <vt:lpstr>Hashing by Modulo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1404</cp:revision>
  <dcterms:created xsi:type="dcterms:W3CDTF">2008-09-02T17:19:50Z</dcterms:created>
  <dcterms:modified xsi:type="dcterms:W3CDTF">2018-10-04T13:29:37Z</dcterms:modified>
</cp:coreProperties>
</file>