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39" r:id="rId3"/>
    <p:sldId id="640" r:id="rId4"/>
    <p:sldId id="641" r:id="rId5"/>
    <p:sldId id="642" r:id="rId6"/>
    <p:sldId id="643" r:id="rId7"/>
    <p:sldId id="667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70" r:id="rId18"/>
    <p:sldId id="655" r:id="rId19"/>
    <p:sldId id="668" r:id="rId20"/>
    <p:sldId id="657" r:id="rId21"/>
    <p:sldId id="658" r:id="rId22"/>
    <p:sldId id="659" r:id="rId23"/>
    <p:sldId id="660" r:id="rId24"/>
    <p:sldId id="661" r:id="rId25"/>
    <p:sldId id="669" r:id="rId26"/>
    <p:sldId id="663" r:id="rId27"/>
    <p:sldId id="664" r:id="rId28"/>
    <p:sldId id="665" r:id="rId29"/>
    <p:sldId id="6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77" d="100"/>
          <a:sy n="77" d="100"/>
        </p:scale>
        <p:origin x="180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do not form a big cluster (not like linear probing)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9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open</a:t>
            </a:r>
            <a:r>
              <a:rPr lang="en-US" baseline="0" dirty="0" smtClean="0"/>
              <a:t> addressing, the claim is obviously true, since L &lt;= 1. </a:t>
            </a:r>
            <a:r>
              <a:rPr lang="en-US" dirty="0" smtClean="0"/>
              <a:t>For </a:t>
            </a:r>
            <a:r>
              <a:rPr lang="en-US" dirty="0" smtClean="0"/>
              <a:t>separate chaining,</a:t>
            </a:r>
            <a:r>
              <a:rPr lang="en-US" baseline="0" dirty="0" smtClean="0"/>
              <a:t> y</a:t>
            </a:r>
            <a:r>
              <a:rPr lang="en-US" dirty="0" smtClean="0"/>
              <a:t>ou can imagine that if L &gt;&gt; 1, it needs roughly</a:t>
            </a:r>
            <a:r>
              <a:rPr lang="en-US" baseline="0" dirty="0" smtClean="0"/>
              <a:t> ½ L comparison on average. Thus, the runtime is </a:t>
            </a:r>
            <a:r>
              <a:rPr lang="en-US" baseline="0" smtClean="0"/>
              <a:t>not </a:t>
            </a:r>
            <a:r>
              <a:rPr lang="en-US" baseline="0" smtClean="0"/>
              <a:t>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4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example’s increment is 17 and the second example’s increment</a:t>
            </a:r>
            <a:r>
              <a:rPr lang="en-US" baseline="0" dirty="0" smtClean="0"/>
              <a:t> is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we only probe twice and find</a:t>
            </a:r>
            <a:r>
              <a:rPr lang="en-US" baseline="0" dirty="0" smtClean="0"/>
              <a:t> the bucket for 2; however, for quadratic probing, we probe three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Comparisons are needed to verify whether the </a:t>
            </a:r>
            <a:r>
              <a:rPr lang="en-US" altLang="zh-CN" smtClean="0"/>
              <a:t>key exists.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8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expected, an unsuccessful search requires more comparisons than 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successful search.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we expect, performance of quadratic probing and double</a:t>
            </a:r>
            <a:r>
              <a:rPr lang="en-US" altLang="zh-CN" baseline="0" dirty="0" smtClean="0"/>
              <a:t> hashing is better than linear probing.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3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 </a:t>
            </a:r>
            <a:r>
              <a:rPr lang="en-US" dirty="0" smtClean="0"/>
              <a:t>summary, for linear</a:t>
            </a:r>
            <a:r>
              <a:rPr lang="en-US" baseline="0" dirty="0" smtClean="0"/>
              <a:t> probing, it i</a:t>
            </a:r>
            <a:r>
              <a:rPr lang="en-US" dirty="0" smtClean="0"/>
              <a:t>s equivalent to doing a linear search from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 smtClean="0"/>
              <a:t> until we find an empty slot.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linear</a:t>
            </a:r>
            <a:r>
              <a:rPr lang="en-US" baseline="0" dirty="0" smtClean="0"/>
              <a:t> probing, it i</a:t>
            </a:r>
            <a:r>
              <a:rPr lang="en-US" dirty="0" smtClean="0"/>
              <a:t>s equivalent to doing a linear search from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 smtClean="0"/>
              <a:t> until we find an empty slot or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Cluster: contiguous</a:t>
            </a:r>
            <a:r>
              <a:rPr lang="en-US" baseline="0" dirty="0" smtClean="0"/>
              <a:t> </a:t>
            </a:r>
            <a:r>
              <a:rPr lang="en-US" baseline="0" smtClean="0"/>
              <a:t>set of items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</a:t>
            </a:r>
            <a:r>
              <a:rPr lang="en-US" baseline="0" dirty="0" smtClean="0"/>
              <a:t> although we do not move 5, but we still need to consider 31 which is also an element in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r>
              <a:rPr lang="en-US" baseline="0" dirty="0" smtClean="0"/>
              <a:t> and C.</a:t>
            </a:r>
            <a:endParaRPr lang="en-US" dirty="0" smtClean="0"/>
          </a:p>
          <a:p>
            <a:r>
              <a:rPr lang="en-US" dirty="0" smtClean="0"/>
              <a:t>Number of probes</a:t>
            </a:r>
            <a:r>
              <a:rPr lang="en-US" baseline="0" dirty="0" smtClean="0"/>
              <a:t> in best case: ½ * 1 + ½ * 2 = 1.5</a:t>
            </a:r>
          </a:p>
          <a:p>
            <a:r>
              <a:rPr lang="en-US" dirty="0" smtClean="0"/>
              <a:t>Number of probes</a:t>
            </a:r>
            <a:r>
              <a:rPr lang="en-US" baseline="0" dirty="0" smtClean="0"/>
              <a:t> in the worst case: ½ * 1 + 1/2N * [(N+1)+(N+2)+...+2 ] = ½ + (N+3)N/(4N) = (N+5)/4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solution</a:t>
            </a:r>
            <a:r>
              <a:rPr lang="en-US" baseline="0" dirty="0" smtClean="0"/>
              <a:t> is to use other probe sequence, e.g., quadratic probing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76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Hashing: Collision Resolution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separate chaining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the general idea of open addressing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three basic ways of open addressing and their advantages and disadvantages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(key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)+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% n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Apply hash function h</a:t>
            </a:r>
            <a:r>
              <a:rPr lang="en-US" baseline="-25000" dirty="0" smtClean="0"/>
              <a:t>0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dirty="0" smtClean="0"/>
              <a:t>, …, in sequence until we find an empty slot.</a:t>
            </a:r>
          </a:p>
          <a:p>
            <a:pPr lvl="1"/>
            <a:r>
              <a:rPr lang="en-US" dirty="0" smtClean="0"/>
              <a:t>This is equivalent to doing </a:t>
            </a:r>
            <a:r>
              <a:rPr lang="en-US" dirty="0"/>
              <a:t>a linear search from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 smtClean="0"/>
              <a:t> until we </a:t>
            </a:r>
            <a:r>
              <a:rPr lang="en-US" dirty="0"/>
              <a:t>find an empty </a:t>
            </a:r>
            <a:r>
              <a:rPr lang="en-US" dirty="0" smtClean="0"/>
              <a:t>slot.</a:t>
            </a:r>
          </a:p>
          <a:p>
            <a:pPr lvl="1"/>
            <a:endParaRPr lang="en-US" dirty="0"/>
          </a:p>
          <a:p>
            <a:r>
              <a:rPr lang="en-US" dirty="0" smtClean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9</a:t>
            </a:r>
            <a:r>
              <a:rPr lang="en-US" dirty="0" smtClean="0"/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(key%9+i)%9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Suppose we insert 1, 5, 11, 2, 17, 21, 31 in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54203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3000" y="59436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4891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4891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5489193"/>
            <a:ext cx="172399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about 2?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9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Probing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</a:t>
            </a:r>
            <a:r>
              <a:rPr lang="en-US" dirty="0" smtClean="0">
                <a:cs typeface="Courier New" pitchFamily="49" charset="0"/>
              </a:rPr>
              <a:t>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</a:t>
            </a:r>
            <a:r>
              <a:rPr lang="en-US" dirty="0" smtClean="0">
                <a:cs typeface="Courier New" pitchFamily="49" charset="0"/>
              </a:rPr>
              <a:t> Not empty!</a:t>
            </a:r>
            <a:endParaRPr lang="en-US" dirty="0" smtClean="0"/>
          </a:p>
          <a:p>
            <a:pPr lvl="1"/>
            <a:r>
              <a:rPr lang="en-US" dirty="0" smtClean="0"/>
              <a:t>So we try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dirty="0" smtClean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(21)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Not empty</a:t>
            </a:r>
            <a:r>
              <a:rPr lang="en-US" dirty="0" smtClean="0">
                <a:cs typeface="Courier New" pitchFamily="49" charset="0"/>
              </a:rPr>
              <a:t>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(21)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It is empty, so we insert there</a:t>
            </a:r>
            <a:r>
              <a:rPr lang="en-US" dirty="0" smtClean="0">
                <a:cs typeface="Courier New" pitchFamily="49" charset="0"/>
              </a:rPr>
              <a:t>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Not empty!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(31)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Not empty</a:t>
            </a:r>
            <a:r>
              <a:rPr lang="en-US" dirty="0" smtClean="0">
                <a:cs typeface="Courier New" pitchFamily="49" charset="0"/>
              </a:rPr>
              <a:t>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It is empty, so we insert there!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27432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19200" y="32664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8047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8120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8044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8044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8044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0606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  <a:br>
              <a:rPr lang="en-US" dirty="0" smtClean="0"/>
            </a:br>
            <a:r>
              <a:rPr lang="en-US" sz="2700" dirty="0" smtClean="0"/>
              <a:t>find()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With linear probing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 smtClean="0"/>
              <a:t>How will you </a:t>
            </a:r>
            <a:r>
              <a:rPr lang="en-US" b="1" dirty="0" smtClean="0">
                <a:solidFill>
                  <a:srgbClr val="0000FF"/>
                </a:solidFill>
              </a:rPr>
              <a:t>search</a:t>
            </a:r>
            <a:r>
              <a:rPr lang="en-US" dirty="0" smtClean="0"/>
              <a:t> an item with key = 31?</a:t>
            </a:r>
          </a:p>
          <a:p>
            <a:pPr lvl="1"/>
            <a:r>
              <a:rPr lang="en-US" dirty="0" smtClean="0"/>
              <a:t>How will you </a:t>
            </a:r>
            <a:r>
              <a:rPr lang="en-US" b="1" dirty="0" smtClean="0">
                <a:solidFill>
                  <a:srgbClr val="0000FF"/>
                </a:solidFill>
              </a:rPr>
              <a:t>search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 item with key = 10?</a:t>
            </a:r>
          </a:p>
          <a:p>
            <a:pPr lvl="1"/>
            <a:endParaRPr lang="en-US" dirty="0"/>
          </a:p>
          <a:p>
            <a:r>
              <a:rPr lang="en-US" dirty="0" smtClean="0"/>
              <a:t>Procedure: probe in the buckets given by h</a:t>
            </a:r>
            <a:r>
              <a:rPr lang="en-US" baseline="-25000" dirty="0" smtClean="0"/>
              <a:t>0</a:t>
            </a:r>
            <a:r>
              <a:rPr lang="en-US" dirty="0" smtClean="0"/>
              <a:t>(key), h</a:t>
            </a:r>
            <a:r>
              <a:rPr lang="en-US" baseline="-25000" dirty="0" smtClean="0"/>
              <a:t>1</a:t>
            </a:r>
            <a:r>
              <a:rPr lang="en-US" dirty="0" smtClean="0"/>
              <a:t>(key), …, in sequence </a:t>
            </a:r>
            <a:r>
              <a:rPr lang="en-US" b="1" dirty="0" smtClean="0">
                <a:solidFill>
                  <a:srgbClr val="C00000"/>
                </a:solidFill>
              </a:rPr>
              <a:t>until </a:t>
            </a:r>
          </a:p>
          <a:p>
            <a:pPr lvl="1"/>
            <a:r>
              <a:rPr lang="en-US" dirty="0" smtClean="0"/>
              <a:t>we find the key,</a:t>
            </a:r>
          </a:p>
          <a:p>
            <a:pPr lvl="1"/>
            <a:r>
              <a:rPr lang="en-US" dirty="0" smtClean="0"/>
              <a:t>or we find an empty slot, which means the key is not found.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 smtClean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r>
              <a:rPr lang="en-US" dirty="0" smtClean="0">
                <a:solidFill>
                  <a:prstClr val="black"/>
                </a:solidFill>
              </a:rPr>
              <a:t>With </a:t>
            </a:r>
            <a:r>
              <a:rPr lang="en-US" dirty="0">
                <a:solidFill>
                  <a:prstClr val="black"/>
                </a:solidFill>
              </a:rPr>
              <a:t>linear probing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How will you </a:t>
            </a:r>
            <a:r>
              <a:rPr lang="en-US" b="1" dirty="0" smtClean="0">
                <a:solidFill>
                  <a:srgbClr val="0000FF"/>
                </a:solidFill>
              </a:rPr>
              <a:t>remove</a:t>
            </a:r>
            <a:r>
              <a:rPr lang="en-US" dirty="0" smtClean="0">
                <a:solidFill>
                  <a:prstClr val="black"/>
                </a:solidFill>
              </a:rPr>
              <a:t> an </a:t>
            </a:r>
            <a:r>
              <a:rPr lang="en-US" dirty="0">
                <a:solidFill>
                  <a:prstClr val="black"/>
                </a:solidFill>
              </a:rPr>
              <a:t>item with key = </a:t>
            </a:r>
            <a:r>
              <a:rPr lang="en-US" dirty="0" smtClean="0">
                <a:solidFill>
                  <a:prstClr val="black"/>
                </a:solidFill>
              </a:rPr>
              <a:t>11?</a:t>
            </a:r>
          </a:p>
          <a:p>
            <a:pPr lvl="1">
              <a:buClr>
                <a:srgbClr val="9B2D1F"/>
              </a:buClr>
            </a:pPr>
            <a:r>
              <a:rPr lang="en-US" dirty="0" smtClean="0">
                <a:solidFill>
                  <a:prstClr val="black"/>
                </a:solidFill>
              </a:rPr>
              <a:t>If we just find 11 and delete it, will this work?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524003" y="4353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524003" y="4876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62203" y="4415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3" y="4422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3" y="4414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3" y="4414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3" y="4414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5409" y="4422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90605" y="5493603"/>
            <a:ext cx="5876995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the result for searching key = 2 with the above hash table?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deleting 11, we need to </a:t>
            </a:r>
            <a:r>
              <a:rPr lang="en-US" b="1" dirty="0" smtClean="0">
                <a:solidFill>
                  <a:srgbClr val="0000FF"/>
                </a:solidFill>
              </a:rPr>
              <a:t>rehash</a:t>
            </a:r>
            <a:r>
              <a:rPr lang="en-US" dirty="0" smtClean="0"/>
              <a:t> the following “cluster” to fill the vacated bucket.</a:t>
            </a:r>
          </a:p>
          <a:p>
            <a:r>
              <a:rPr lang="en-US" dirty="0" smtClean="0"/>
              <a:t>However, we cannot move an item </a:t>
            </a:r>
            <a:r>
              <a:rPr lang="en-US" b="1" dirty="0" smtClean="0">
                <a:solidFill>
                  <a:srgbClr val="0000FF"/>
                </a:solidFill>
              </a:rPr>
              <a:t>beyond</a:t>
            </a:r>
            <a:r>
              <a:rPr lang="en-US" dirty="0" smtClean="0"/>
              <a:t> its </a:t>
            </a:r>
            <a:r>
              <a:rPr lang="en-US" b="1" dirty="0" smtClean="0">
                <a:solidFill>
                  <a:srgbClr val="C00000"/>
                </a:solidFill>
              </a:rPr>
              <a:t>actual</a:t>
            </a:r>
            <a:r>
              <a:rPr lang="en-US" dirty="0" smtClean="0"/>
              <a:t> hash position. In this example, 5 cannot be moved ahead.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8801" y="15240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8801" y="20472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7001" y="15855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0201" y="15928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8601" y="15852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1401" y="15852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8201" y="15852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0207" y="15928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33599" y="47244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533599" y="52476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1799" y="47859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4999" y="47932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43399" y="47856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6199" y="47856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2999" y="47856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5" y="47932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05200" y="1476409"/>
            <a:ext cx="2814599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21752" y="10147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cluster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6074E-6 L -0.07708 -3.8607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86074E-6 L -0.07448 -3.8607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92 L -0.14688 -0.000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18" grpId="0"/>
      <p:bldP spid="19" grpId="0"/>
      <p:bldP spid="19" grpId="1"/>
      <p:bldP spid="20" grpId="0"/>
      <p:bldP spid="20" grpId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 smtClean="0"/>
              <a:t>Alternative implementation of remove</a:t>
            </a:r>
            <a:r>
              <a:rPr lang="en-US" sz="2700" dirty="0"/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Lazy deletion</a:t>
            </a:r>
            <a:r>
              <a:rPr lang="en-US" dirty="0" smtClean="0"/>
              <a:t>: we mark deleted entry as “</a:t>
            </a:r>
            <a:r>
              <a:rPr lang="en-US" b="1" dirty="0" smtClean="0">
                <a:solidFill>
                  <a:srgbClr val="0000FF"/>
                </a:solidFill>
              </a:rPr>
              <a:t>deleted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“deleted” is not the same as “empty”.</a:t>
            </a:r>
          </a:p>
          <a:p>
            <a:pPr lvl="1"/>
            <a:r>
              <a:rPr lang="en-US" dirty="0" smtClean="0"/>
              <a:t>Now each bucket has three states: “occupied”, “empty”, and “deleted”.</a:t>
            </a:r>
          </a:p>
          <a:p>
            <a:r>
              <a:rPr lang="en-US" dirty="0" smtClean="0"/>
              <a:t>We can overwrite the “deleted” entry when inserting.</a:t>
            </a:r>
          </a:p>
          <a:p>
            <a:r>
              <a:rPr lang="en-US" dirty="0" smtClean="0"/>
              <a:t>When we </a:t>
            </a:r>
            <a:r>
              <a:rPr lang="en-US" b="1" dirty="0" smtClean="0">
                <a:solidFill>
                  <a:srgbClr val="C00000"/>
                </a:solidFill>
              </a:rPr>
              <a:t>search</a:t>
            </a:r>
            <a:r>
              <a:rPr lang="en-US" dirty="0" smtClean="0"/>
              <a:t>, we will keep looking if we encounter a “deleted” entry.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1074" y="15038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del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 smtClean="0"/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Clustering: when </a:t>
            </a:r>
            <a:r>
              <a:rPr lang="en-US" b="1" dirty="0" smtClean="0">
                <a:solidFill>
                  <a:srgbClr val="0000FF"/>
                </a:solidFill>
              </a:rPr>
              <a:t>contiguous</a:t>
            </a:r>
            <a:r>
              <a:rPr lang="en-US" dirty="0" smtClean="0"/>
              <a:t> buckets are all occupied.</a:t>
            </a:r>
          </a:p>
          <a:p>
            <a:r>
              <a:rPr lang="en-US" b="1" u="sng" dirty="0" smtClean="0"/>
              <a:t>Claim</a:t>
            </a:r>
            <a:r>
              <a:rPr lang="en-US" dirty="0" smtClean="0"/>
              <a:t>: Any hash value inside the cluster adds to </a:t>
            </a:r>
            <a:r>
              <a:rPr lang="en-US" b="1" u="sng" dirty="0" smtClean="0"/>
              <a:t>the end</a:t>
            </a:r>
            <a:r>
              <a:rPr lang="en-US" dirty="0" smtClean="0"/>
              <a:t> of that cluster.</a:t>
            </a:r>
          </a:p>
          <a:p>
            <a:r>
              <a:rPr lang="en-US" dirty="0" smtClean="0"/>
              <a:t>Problems with a </a:t>
            </a:r>
            <a:r>
              <a:rPr lang="en-US" b="1" dirty="0" smtClean="0">
                <a:solidFill>
                  <a:srgbClr val="0000FF"/>
                </a:solidFill>
              </a:rPr>
              <a:t>large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cluster: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becomes more likely that the next hash </a:t>
            </a:r>
            <a:r>
              <a:rPr lang="en-US" dirty="0" smtClean="0"/>
              <a:t>value will </a:t>
            </a:r>
            <a:r>
              <a:rPr lang="en-US" dirty="0"/>
              <a:t>collide with the </a:t>
            </a:r>
            <a:r>
              <a:rPr lang="en-US" dirty="0" smtClean="0"/>
              <a:t>cluster.</a:t>
            </a:r>
          </a:p>
          <a:p>
            <a:pPr lvl="1"/>
            <a:r>
              <a:rPr lang="en-US" altLang="zh-CN" dirty="0" smtClean="0"/>
              <a:t>C</a:t>
            </a:r>
            <a:r>
              <a:rPr lang="en-US" dirty="0" smtClean="0"/>
              <a:t>ollisions </a:t>
            </a:r>
            <a:r>
              <a:rPr lang="en-US" dirty="0"/>
              <a:t>in </a:t>
            </a: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cluster </a:t>
            </a:r>
            <a:r>
              <a:rPr lang="en-US" dirty="0"/>
              <a:t>get more </a:t>
            </a:r>
            <a:r>
              <a:rPr lang="en-US" dirty="0" smtClean="0"/>
              <a:t>expensive to resolve.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57395" y="1686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57395" y="2209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[7]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[8]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748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755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747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747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747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33601" y="1686560"/>
            <a:ext cx="4038600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12147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cluster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Linear Probing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input size N, table size 2N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best-case cluster distribution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>
              <a:spcBef>
                <a:spcPts val="100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What </a:t>
            </a:r>
            <a:r>
              <a:rPr lang="en-US" dirty="0"/>
              <a:t>is the worst-case cluster distribution</a:t>
            </a:r>
            <a:r>
              <a:rPr lang="en-US" dirty="0" smtClean="0"/>
              <a:t>?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7400" y="25146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7400" y="37338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Assuming input size N, table size 2N. Analyze the </a:t>
                </a:r>
                <a:r>
                  <a:rPr lang="en-US" altLang="zh-CN" dirty="0" smtClean="0"/>
                  <a:t>average </a:t>
                </a:r>
                <a:r>
                  <a:rPr lang="en-US" altLang="zh-CN" dirty="0"/>
                  <a:t>number of probes to </a:t>
                </a:r>
                <a:r>
                  <a:rPr lang="en-US" altLang="zh-CN" u="sng" dirty="0"/>
                  <a:t>find an empty slot</a:t>
                </a:r>
                <a:r>
                  <a:rPr lang="en-US" altLang="zh-CN" dirty="0"/>
                  <a:t> for </a:t>
                </a:r>
                <a:r>
                  <a:rPr lang="en-US" altLang="zh-CN" dirty="0" smtClean="0"/>
                  <a:t>best-case and worst-case clusters.</a:t>
                </a:r>
                <a:r>
                  <a:rPr lang="en-US" dirty="0" smtClean="0"/>
                  <a:t> Select all the correct answers.</a:t>
                </a:r>
                <a:endParaRPr lang="en-US" dirty="0"/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</a:t>
                </a:r>
                <a:r>
                  <a:rPr lang="en-US" altLang="zh-CN" dirty="0" smtClean="0"/>
                  <a:t>best-case </a:t>
                </a:r>
                <a:r>
                  <a:rPr lang="en-US" altLang="zh-CN" dirty="0"/>
                  <a:t>cluster </a:t>
                </a:r>
                <a:r>
                  <a:rPr lang="en-US" dirty="0" smtClean="0"/>
                  <a:t>is 1.5.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</a:t>
                </a:r>
                <a:r>
                  <a:rPr lang="en-US" altLang="zh-CN" dirty="0" smtClean="0"/>
                  <a:t>is 1.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 smtClean="0"/>
                  <a:t>The </a:t>
                </a:r>
                <a:r>
                  <a:rPr lang="en-US" altLang="zh-CN" dirty="0"/>
                  <a:t>average </a:t>
                </a:r>
                <a:r>
                  <a:rPr lang="en-US" altLang="zh-CN" dirty="0" smtClean="0"/>
                  <a:t>number for </a:t>
                </a:r>
                <a:r>
                  <a:rPr lang="en-US" altLang="zh-CN" dirty="0"/>
                  <a:t>worst-case cluster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 smtClean="0"/>
                  <a:t>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514350" indent="-514350">
                  <a:buFont typeface="Wingdings 2"/>
                  <a:buAutoNum type="alphaUcPeriod"/>
                </a:pPr>
                <a:r>
                  <a:rPr lang="en-US" altLang="zh-CN" dirty="0"/>
                  <a:t>The average number for worst-case cluster </a:t>
                </a:r>
                <a:r>
                  <a:rPr lang="en-US" altLang="zh-CN" dirty="0" smtClean="0"/>
                  <a:t>is </a:t>
                </a:r>
                <a:r>
                  <a:rPr lang="en-US" altLang="zh-CN" dirty="0"/>
                  <a:t>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  <a:blipFill>
                <a:blip r:embed="rId3"/>
                <a:stretch>
                  <a:fillRect l="-94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49057"/>
              </p:ext>
            </p:extLst>
          </p:nvPr>
        </p:nvGraphicFramePr>
        <p:xfrm>
          <a:off x="1676400" y="51054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6389"/>
              </p:ext>
            </p:extLst>
          </p:nvPr>
        </p:nvGraphicFramePr>
        <p:xfrm>
          <a:off x="1682663" y="6049962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010834"/>
            <a:ext cx="70724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/>
              <a:t>Best</a:t>
            </a:r>
            <a:br>
              <a:rPr lang="en-US" altLang="zh-CN" sz="2400" dirty="0" smtClean="0"/>
            </a:br>
            <a:r>
              <a:rPr lang="en-US" altLang="zh-CN" sz="2400" dirty="0" smtClean="0"/>
              <a:t>Case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2037" y="5926303"/>
            <a:ext cx="87197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/>
              <a:t>Worst</a:t>
            </a:r>
            <a:br>
              <a:rPr lang="en-US" altLang="zh-CN" sz="2400" dirty="0" smtClean="0"/>
            </a:br>
            <a:r>
              <a:rPr lang="en-US" altLang="zh-CN" sz="2400" dirty="0" smtClean="0"/>
              <a:t>Case</a:t>
            </a:r>
            <a:endParaRPr lang="zh-CN" altLang="en-US" sz="24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10833"/>
            <a:ext cx="1676400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Collision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Resolution: Separate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Addressing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Collision </a:t>
            </a:r>
            <a:r>
              <a:rPr lang="en-US" dirty="0"/>
              <a:t>Resolution: Separate </a:t>
            </a:r>
            <a:r>
              <a:rPr lang="en-US" dirty="0" smtClean="0"/>
              <a:t>Chaining</a:t>
            </a:r>
          </a:p>
          <a:p>
            <a:endParaRPr lang="en-US" dirty="0"/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/>
              <a:t>Performance of Open </a:t>
            </a:r>
            <a:r>
              <a:rPr lang="en-US" altLang="zh-CN" dirty="0" smtClean="0"/>
              <a:t>Addressing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86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Quadratic </a:t>
            </a:r>
            <a:r>
              <a:rPr lang="en-US" dirty="0" smtClean="0"/>
              <a:t>Probing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CN" sz="2400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% n</a:t>
            </a:r>
            <a:endParaRPr lang="en-US" altLang="zh-CN" dirty="0"/>
          </a:p>
          <a:p>
            <a:r>
              <a:rPr lang="en-US" altLang="zh-CN" dirty="0"/>
              <a:t>It is less likely to form large clusters.</a:t>
            </a:r>
          </a:p>
          <a:p>
            <a:r>
              <a:rPr lang="en-US" dirty="0" smtClean="0"/>
              <a:t>Example: Hash </a:t>
            </a:r>
            <a:r>
              <a:rPr lang="en-US" dirty="0"/>
              <a:t>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key%7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key%7+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baseline="30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)%7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Suppose we insert </a:t>
            </a:r>
            <a:r>
              <a:rPr lang="en-US" dirty="0" smtClean="0">
                <a:cs typeface="Courier New" pitchFamily="49" charset="0"/>
              </a:rPr>
              <a:t>9, 16, 11, 2 </a:t>
            </a:r>
            <a:r>
              <a:rPr lang="en-US" dirty="0">
                <a:cs typeface="Courier New" pitchFamily="49" charset="0"/>
              </a:rPr>
              <a:t>in </a:t>
            </a:r>
            <a:r>
              <a:rPr lang="en-US" dirty="0" smtClean="0">
                <a:cs typeface="Courier New" pitchFamily="49" charset="0"/>
              </a:rPr>
              <a:t>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(16)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2.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Not empty!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(16)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It is empty, so we insert </a:t>
            </a:r>
            <a:r>
              <a:rPr lang="en-US" dirty="0" smtClean="0">
                <a:cs typeface="Courier New" pitchFamily="49" charset="0"/>
              </a:rPr>
              <a:t>there.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Not empty!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It is empty, so we insert there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40469" y="3352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40469" y="3876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4469" y="34188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4402" y="34188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3875" y="341809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7669" y="341809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of Quadratic </a:t>
            </a:r>
            <a:r>
              <a:rPr lang="en-US" altLang="zh-CN" dirty="0"/>
              <a:t>Probing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However, sometimes we will never find an empty slot even if the table isn’t full!</a:t>
                </a:r>
              </a:p>
              <a:p>
                <a:r>
                  <a:rPr lang="en-US" altLang="zh-CN" dirty="0"/>
                  <a:t>Luckily, if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≤0.5</m:t>
                    </m:r>
                  </m:oMath>
                </a14:m>
                <a:r>
                  <a:rPr lang="en-US" altLang="zh-CN" dirty="0"/>
                  <a:t>, we are guaranteed to find an empty slot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u="sng" dirty="0"/>
                  <a:t>Definition</a:t>
                </a:r>
                <a:r>
                  <a:rPr lang="en-US" altLang="zh-CN" dirty="0"/>
                  <a:t>: given a hash table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buckets that stores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objects, its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is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objects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buckets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200400"/>
            <a:ext cx="73914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Load Factor of Hash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 smtClean="0"/>
                  <a:t>Question</a:t>
                </a:r>
                <a:r>
                  <a:rPr lang="en-US" dirty="0" smtClean="0"/>
                  <a:t>: which collision resolution strategy is feasible for load factor larger than 1?</a:t>
                </a:r>
              </a:p>
              <a:p>
                <a:pPr lvl="1"/>
                <a:r>
                  <a:rPr lang="en-US" u="sng" dirty="0" smtClean="0"/>
                  <a:t>Answer</a:t>
                </a:r>
                <a:r>
                  <a:rPr lang="en-US" dirty="0" smtClean="0"/>
                  <a:t>: separate chaining.</a:t>
                </a:r>
              </a:p>
              <a:p>
                <a:pPr lvl="1"/>
                <a:r>
                  <a:rPr lang="en-US" u="sng" dirty="0" smtClean="0"/>
                  <a:t>Note</a:t>
                </a:r>
                <a:r>
                  <a:rPr lang="en-US" dirty="0" smtClean="0"/>
                  <a:t>: for open addressing, we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u="sng" dirty="0" smtClean="0"/>
                  <a:t>Claim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is a necessary condition for operations to run in constant time.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784" t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572000"/>
          </a:xfrm>
        </p:spPr>
        <p:txBody>
          <a:bodyPr/>
          <a:lstStyle/>
          <a:p>
            <a:pPr marL="0" lvl="1" indent="0" algn="ct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2 distinct hash </a:t>
            </a:r>
            <a:r>
              <a:rPr lang="en-US" dirty="0" smtClean="0"/>
              <a:t>functions.</a:t>
            </a:r>
          </a:p>
          <a:p>
            <a:endParaRPr lang="en-US" dirty="0" smtClean="0"/>
          </a:p>
          <a:p>
            <a:r>
              <a:rPr lang="en-US" dirty="0" smtClean="0"/>
              <a:t>Increment </a:t>
            </a:r>
            <a:r>
              <a:rPr lang="en-US" b="1" dirty="0">
                <a:solidFill>
                  <a:srgbClr val="C00000"/>
                </a:solidFill>
              </a:rPr>
              <a:t>differently</a:t>
            </a:r>
            <a:r>
              <a:rPr lang="en-US" dirty="0"/>
              <a:t> depending on the </a:t>
            </a:r>
            <a:r>
              <a:rPr lang="en-US" dirty="0" smtClean="0"/>
              <a:t>key.</a:t>
            </a:r>
          </a:p>
          <a:p>
            <a:pPr lvl="1"/>
            <a:r>
              <a:rPr lang="en-US" dirty="0" smtClean="0"/>
              <a:t>If h(x) = 13, g(x) = 17, the probe sequence is 13, 30, 47, 64, …</a:t>
            </a:r>
            <a:endParaRPr lang="en-US" dirty="0"/>
          </a:p>
          <a:p>
            <a:pPr lvl="1"/>
            <a:r>
              <a:rPr lang="en-US" dirty="0" smtClean="0"/>
              <a:t>If h(x) = 19, g(x) = 7, the probe sequence is 19, 26, 33, 40, …</a:t>
            </a:r>
          </a:p>
          <a:p>
            <a:pPr lvl="1"/>
            <a:r>
              <a:rPr lang="en-US" dirty="0"/>
              <a:t>For linear and quadratic probing, the incremental probing patterns are </a:t>
            </a:r>
            <a:r>
              <a:rPr lang="en-US" b="1" dirty="0">
                <a:solidFill>
                  <a:srgbClr val="0000FF"/>
                </a:solidFill>
              </a:rPr>
              <a:t>the same</a:t>
            </a:r>
            <a:r>
              <a:rPr lang="en-US" dirty="0"/>
              <a:t> for all the keys.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 Hashing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7, h(key) = key%7,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g(key) = (5-key)%5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key%7+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(5-key)%5*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)%7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Suppose we insert </a:t>
            </a:r>
            <a:r>
              <a:rPr lang="en-US" dirty="0" smtClean="0">
                <a:cs typeface="Courier New" pitchFamily="49" charset="0"/>
              </a:rPr>
              <a:t>9, 16, 11, 2 </a:t>
            </a:r>
            <a:r>
              <a:rPr lang="en-US" dirty="0">
                <a:cs typeface="Courier New" pitchFamily="49" charset="0"/>
              </a:rPr>
              <a:t>in </a:t>
            </a:r>
            <a:r>
              <a:rPr lang="en-US" dirty="0" smtClean="0">
                <a:cs typeface="Courier New" pitchFamily="49" charset="0"/>
              </a:rPr>
              <a:t>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(16)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2.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Not empty!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(16)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It is empty, so we insert </a:t>
            </a:r>
            <a:r>
              <a:rPr lang="en-US" dirty="0" smtClean="0">
                <a:cs typeface="Courier New" pitchFamily="49" charset="0"/>
              </a:rPr>
              <a:t>there.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It is empty, so we insert there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4269" y="321056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64269" y="373380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[3]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[4]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[5]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[6]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82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5269" y="3272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7675" y="327585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56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Collision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Resolution: Separate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/>
              <a:t>Performance of Open </a:t>
            </a:r>
            <a:r>
              <a:rPr lang="en-US" altLang="zh-CN" dirty="0" smtClean="0"/>
              <a:t>Addressing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2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Open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Hard to analyze rigorously.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runtime is dominated by the number of comparisons.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number of comparisons </a:t>
                </a:r>
                <a:r>
                  <a:rPr lang="en-US" dirty="0"/>
                  <a:t>depends on the load </a:t>
                </a:r>
                <a:r>
                  <a:rPr lang="en-US" dirty="0" smtClean="0"/>
                  <a:t>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Define the </a:t>
                </a:r>
                <a:r>
                  <a:rPr lang="en-US" dirty="0"/>
                  <a:t>expected number of comparisons in an </a:t>
                </a:r>
                <a:r>
                  <a:rPr lang="en-US" b="1" dirty="0">
                    <a:solidFill>
                      <a:srgbClr val="0000FF"/>
                    </a:solidFill>
                  </a:rPr>
                  <a:t>unsuccessful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</a:t>
                </a:r>
                <a:r>
                  <a:rPr lang="en-US" dirty="0" smtClean="0"/>
                  <a:t>the expected </a:t>
                </a:r>
                <a:r>
                  <a:rPr lang="en-US" dirty="0"/>
                  <a:t>number of comparisons in a </a:t>
                </a:r>
                <a:r>
                  <a:rPr lang="en-US" b="1" dirty="0">
                    <a:solidFill>
                      <a:srgbClr val="C00000"/>
                    </a:solidFill>
                  </a:rPr>
                  <a:t>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</a:t>
            </a:r>
            <a:r>
              <a:rPr lang="en-US" dirty="0"/>
              <a:t>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Linear probing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1.5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5.5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89982"/>
                  </p:ext>
                </p:extLst>
              </p:nvPr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333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573" t="-1333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429" t="-1333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≤0.75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 is recommended.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66" t="-9333" r="-164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2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</a:t>
            </a:r>
            <a:r>
              <a:rPr lang="en-US" dirty="0"/>
              <a:t>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Quadratic probing and double hashing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1.4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1.8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2.6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24413"/>
                  </p:ext>
                </p:extLst>
              </p:nvPr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29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85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1.4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1.8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2.6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42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Strategy to Use?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separate chaining and open addressing are used in real applications.</a:t>
            </a:r>
          </a:p>
          <a:p>
            <a:endParaRPr lang="en-US" dirty="0"/>
          </a:p>
          <a:p>
            <a:r>
              <a:rPr lang="en-US" dirty="0" smtClean="0"/>
              <a:t>Some basic guidelines:</a:t>
            </a:r>
          </a:p>
          <a:p>
            <a:pPr lvl="1"/>
            <a:r>
              <a:rPr lang="en-US" dirty="0" smtClean="0"/>
              <a:t>If space is important, better to use open addressing.</a:t>
            </a:r>
          </a:p>
          <a:p>
            <a:pPr lvl="1"/>
            <a:r>
              <a:rPr lang="en-US" dirty="0" smtClean="0"/>
              <a:t>If need removing items, better to use separate chaining.</a:t>
            </a:r>
          </a:p>
          <a:p>
            <a:pPr lvl="2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400" dirty="0" smtClean="0"/>
              <a:t> is tricky in open addressing.</a:t>
            </a:r>
          </a:p>
          <a:p>
            <a:pPr lvl="1"/>
            <a:r>
              <a:rPr lang="en-US" dirty="0" smtClean="0"/>
              <a:t>In mission critical application, prototype both and compare.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Scheme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r>
              <a:rPr lang="en-US" dirty="0"/>
              <a:t>Two major scheme: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bucket keeps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linked list</a:t>
                </a:r>
                <a:r>
                  <a:rPr lang="en-US" dirty="0" smtClean="0"/>
                  <a:t> </a:t>
                </a:r>
                <a:r>
                  <a:rPr lang="en-US" dirty="0"/>
                  <a:t>of all </a:t>
                </a:r>
                <a:r>
                  <a:rPr lang="en-US" dirty="0" smtClean="0"/>
                  <a:t>items whose </a:t>
                </a:r>
                <a:r>
                  <a:rPr lang="en-US" dirty="0"/>
                  <a:t>home </a:t>
                </a:r>
                <a:r>
                  <a:rPr lang="en-US" dirty="0" smtClean="0"/>
                  <a:t>buckets are that bucket.</a:t>
                </a:r>
              </a:p>
              <a:p>
                <a:r>
                  <a:rPr lang="en-US" dirty="0" smtClean="0"/>
                  <a:t>Example: Put </a:t>
                </a:r>
                <a:r>
                  <a:rPr lang="en-US" dirty="0"/>
                  <a:t>pairs whose keys are 6, 23, </a:t>
                </a:r>
                <a:r>
                  <a:rPr lang="en-US" dirty="0" smtClean="0"/>
                  <a:t>34</a:t>
                </a:r>
                <a:r>
                  <a:rPr lang="en-US" dirty="0"/>
                  <a:t>, 28, </a:t>
                </a:r>
                <a:r>
                  <a:rPr lang="en-US" dirty="0" smtClean="0"/>
                  <a:t>29</a:t>
                </a:r>
                <a:r>
                  <a:rPr lang="en-US" dirty="0"/>
                  <a:t>, </a:t>
                </a:r>
                <a:r>
                  <a:rPr lang="en-US" dirty="0" smtClean="0"/>
                  <a:t>7</a:t>
                </a:r>
                <a:r>
                  <a:rPr lang="en-US" dirty="0"/>
                  <a:t>, </a:t>
                </a:r>
                <a:r>
                  <a:rPr lang="en-US" dirty="0" smtClean="0"/>
                  <a:t>33</a:t>
                </a:r>
                <a:r>
                  <a:rPr lang="en-US" dirty="0"/>
                  <a:t>, </a:t>
                </a:r>
                <a:r>
                  <a:rPr lang="en-US" dirty="0" smtClean="0"/>
                  <a:t>30 into a hash table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r>
                  <a:rPr lang="en-US" dirty="0" smtClean="0"/>
                  <a:t> buckets.</a:t>
                </a:r>
                <a:endParaRPr lang="en-US" dirty="0"/>
              </a:p>
              <a:p>
                <a:pPr lvl="1"/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= key %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7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b="1" u="sng" dirty="0" smtClean="0"/>
                  <a:t>Note</a:t>
                </a:r>
                <a:r>
                  <a:rPr lang="en-US" dirty="0" smtClean="0"/>
                  <a:t>: we insert object at the beginning of a linked list.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514600" y="3962400"/>
            <a:ext cx="3838830" cy="2743200"/>
            <a:chOff x="1647570" y="3657600"/>
            <a:chExt cx="3838830" cy="2743200"/>
          </a:xfrm>
        </p:grpSpPr>
        <p:sp>
          <p:nvSpPr>
            <p:cNvPr id="5" name="Rectangle 4"/>
            <p:cNvSpPr/>
            <p:nvPr/>
          </p:nvSpPr>
          <p:spPr>
            <a:xfrm>
              <a:off x="2242625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2625" y="4094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42625" y="4475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42625" y="4856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2625" y="5237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625" y="5618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625" y="5999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66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90800" y="3883856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57600" y="38862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81875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68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12711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29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91000" y="5638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57600" y="4715608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33800" y="62103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6075" y="466578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0800" y="619271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514600" y="4317612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09325" y="5811718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647570" y="3657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[0]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47570" y="4038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[1]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7570" y="4419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[2]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7570" y="4800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[3]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47570" y="5181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[4]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47570" y="5562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[5]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7570" y="59391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[6]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0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 find(Key key)</a:t>
            </a:r>
          </a:p>
          <a:p>
            <a:pPr lvl="1"/>
            <a:r>
              <a:rPr lang="en-US" dirty="0" smtClean="0"/>
              <a:t>Compute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 smtClean="0"/>
              <a:t>Search in the linked list located at the k-</a:t>
            </a:r>
            <a:r>
              <a:rPr lang="en-US" dirty="0" err="1" smtClean="0"/>
              <a:t>th</a:t>
            </a:r>
            <a:r>
              <a:rPr lang="en-US" dirty="0" smtClean="0"/>
              <a:t> bucket (e.g., check every entry) with the key.</a:t>
            </a:r>
          </a:p>
          <a:p>
            <a:pPr lvl="1"/>
            <a:endParaRPr lang="en-US" dirty="0"/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Value value)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smtClean="0"/>
              <a:t>bucket. If found, update its value; otherwise, insert the pair at the beginning of the linked list in O(1) time.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9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 remove(Key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smtClean="0"/>
              <a:t>bucket. If found</a:t>
            </a:r>
            <a:r>
              <a:rPr lang="en-US" dirty="0"/>
              <a:t>, </a:t>
            </a:r>
            <a:r>
              <a:rPr lang="en-US" dirty="0" smtClean="0"/>
              <a:t>remove that pair.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Collision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Resolution: Separate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Addressing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Reuse empty space in the hash table to hold colliding items.</a:t>
            </a:r>
          </a:p>
          <a:p>
            <a:endParaRPr lang="en-US" dirty="0" smtClean="0"/>
          </a:p>
          <a:p>
            <a:r>
              <a:rPr lang="en-US" dirty="0" smtClean="0"/>
              <a:t>To do so, search </a:t>
            </a:r>
            <a:r>
              <a:rPr lang="en-US" dirty="0"/>
              <a:t>the hash table in some systematic </a:t>
            </a:r>
            <a:r>
              <a:rPr lang="en-US" dirty="0" smtClean="0"/>
              <a:t>way for </a:t>
            </a:r>
            <a:r>
              <a:rPr lang="en-US" dirty="0"/>
              <a:t>a bucket that </a:t>
            </a:r>
            <a:r>
              <a:rPr lang="en-US" dirty="0" smtClean="0"/>
              <a:t>is empty.</a:t>
            </a:r>
            <a:endParaRPr lang="en-US" dirty="0"/>
          </a:p>
          <a:p>
            <a:pPr lvl="1"/>
            <a:r>
              <a:rPr lang="en-US" dirty="0" smtClean="0"/>
              <a:t>Idea</a:t>
            </a:r>
            <a:r>
              <a:rPr lang="en-US" dirty="0"/>
              <a:t>: </a:t>
            </a:r>
            <a:r>
              <a:rPr lang="en-US" dirty="0" smtClean="0"/>
              <a:t>we use a sequence of hash </a:t>
            </a:r>
            <a:r>
              <a:rPr lang="en-US" dirty="0"/>
              <a:t>functions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. . </a:t>
            </a:r>
            <a:r>
              <a:rPr lang="en-US" dirty="0" smtClean="0"/>
              <a:t>. to probe the hash table until we find an empty slot.</a:t>
            </a:r>
          </a:p>
          <a:p>
            <a:pPr lvl="2"/>
            <a:r>
              <a:rPr lang="en-US" sz="2400" dirty="0" smtClean="0"/>
              <a:t>I.e., we </a:t>
            </a:r>
            <a:r>
              <a:rPr lang="en-US" sz="2400" b="1" dirty="0">
                <a:solidFill>
                  <a:srgbClr val="0000FF"/>
                </a:solidFill>
              </a:rPr>
              <a:t>probe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hash table buckets mapped by h</a:t>
            </a:r>
            <a:r>
              <a:rPr lang="en-US" sz="2400" baseline="-25000" dirty="0"/>
              <a:t>0</a:t>
            </a:r>
            <a:r>
              <a:rPr lang="en-US" sz="2400" dirty="0"/>
              <a:t>(key), h</a:t>
            </a:r>
            <a:r>
              <a:rPr lang="en-US" sz="2400" baseline="-25000" dirty="0"/>
              <a:t>1</a:t>
            </a:r>
            <a:r>
              <a:rPr lang="en-US" sz="2400" dirty="0"/>
              <a:t>(key), …, in sequence, until we find an empty slot.</a:t>
            </a:r>
            <a:endParaRPr lang="en-US" sz="2400" dirty="0" smtClean="0"/>
          </a:p>
          <a:p>
            <a:pPr lvl="2"/>
            <a:r>
              <a:rPr lang="en-US" sz="2400" dirty="0" smtClean="0"/>
              <a:t>Generally, we could define 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(x) = h(x) + f(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lvl="2"/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1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methods: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probing: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(h(x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% 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Quadratic </a:t>
            </a:r>
            <a:r>
              <a:rPr lang="en-US" dirty="0" smtClean="0"/>
              <a:t>probing: 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 = (h(x) + i</a:t>
            </a:r>
            <a:r>
              <a:rPr lang="en-US" b="1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% 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Double </a:t>
            </a:r>
            <a:r>
              <a:rPr lang="en-US" dirty="0" smtClean="0"/>
              <a:t>hashing: 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*g(x)) % 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648200"/>
            <a:ext cx="260212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n is the hash table 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27533</TotalTime>
  <Words>2182</Words>
  <Application>Microsoft Office PowerPoint</Application>
  <PresentationFormat>On-screen Show (4:3)</PresentationFormat>
  <Paragraphs>502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Collision Resolution Scheme</vt:lpstr>
      <vt:lpstr>Separate Chaining</vt:lpstr>
      <vt:lpstr>Separate Chaining</vt:lpstr>
      <vt:lpstr>Separate Chaining</vt:lpstr>
      <vt:lpstr>Outline</vt:lpstr>
      <vt:lpstr>Open Addressing</vt:lpstr>
      <vt:lpstr>Open Addressing</vt:lpstr>
      <vt:lpstr>Linear Probing</vt:lpstr>
      <vt:lpstr>Linear Probing Example</vt:lpstr>
      <vt:lpstr>Linear Probing find()</vt:lpstr>
      <vt:lpstr>Linear Probing remove()</vt:lpstr>
      <vt:lpstr>Linear Probing remove()</vt:lpstr>
      <vt:lpstr>Linear Probing Alternative implementation of remove()</vt:lpstr>
      <vt:lpstr>Linear Probing Clustering Problem</vt:lpstr>
      <vt:lpstr>Linear Probing Clustering Problem</vt:lpstr>
      <vt:lpstr>Which Statements Are Correct?</vt:lpstr>
      <vt:lpstr>Outline</vt:lpstr>
      <vt:lpstr>Quadratic Probing</vt:lpstr>
      <vt:lpstr>Problem of Quadratic Probing</vt:lpstr>
      <vt:lpstr>More on Load Factor of Hash Table</vt:lpstr>
      <vt:lpstr>Double Hashing</vt:lpstr>
      <vt:lpstr>Double Hashing Example</vt:lpstr>
      <vt:lpstr>Outline</vt:lpstr>
      <vt:lpstr>Performance of Open Addressing</vt:lpstr>
      <vt:lpstr>Expected Number of Comparisons</vt:lpstr>
      <vt:lpstr>Expected Number of Comparisons</vt:lpstr>
      <vt:lpstr>Which Strategy to Use?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1412</cp:revision>
  <dcterms:created xsi:type="dcterms:W3CDTF">2008-09-02T17:19:50Z</dcterms:created>
  <dcterms:modified xsi:type="dcterms:W3CDTF">2018-10-15T13:06:36Z</dcterms:modified>
</cp:coreProperties>
</file>