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11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622" r:id="rId11"/>
    <p:sldId id="594" r:id="rId12"/>
    <p:sldId id="595" r:id="rId13"/>
    <p:sldId id="596" r:id="rId14"/>
    <p:sldId id="59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3" autoAdjust="0"/>
    <p:restoredTop sz="84902" autoAdjust="0"/>
  </p:normalViewPr>
  <p:slideViewPr>
    <p:cSldViewPr>
      <p:cViewPr varScale="1">
        <p:scale>
          <a:sx n="77" d="100"/>
          <a:sy n="77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Store the valid</a:t>
            </a:r>
            <a:r>
              <a:rPr lang="en-US" baseline="0" dirty="0" smtClean="0"/>
              <a:t> English words in a hash table. Needs quick check of whether a word is </a:t>
            </a:r>
            <a:r>
              <a:rPr lang="en-US" baseline="0" smtClean="0"/>
              <a:t>valid.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705600" cy="3276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Hash Table Size</a:t>
            </a:r>
            <a:r>
              <a:rPr lang="en-US" b="1" dirty="0">
                <a:solidFill>
                  <a:schemeClr val="tx1"/>
                </a:solidFill>
              </a:rPr>
              <a:t>,</a:t>
            </a:r>
            <a:r>
              <a:rPr lang="en-US" b="1" dirty="0" smtClean="0">
                <a:solidFill>
                  <a:schemeClr val="tx1"/>
                </a:solidFill>
              </a:rPr>
              <a:t> Rehashing, and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Applications of Hashing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how to determine hash table size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why rehashing is needed and how to re</a:t>
            </a:r>
            <a:r>
              <a:rPr lang="en-US" altLang="zh-CN" dirty="0" smtClean="0"/>
              <a:t>hash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amortized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a few typical applications of hashing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Hash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Table Size and Rehashing</a:t>
            </a:r>
          </a:p>
          <a:p>
            <a:r>
              <a:rPr lang="en-US" dirty="0"/>
              <a:t>Applications </a:t>
            </a:r>
            <a:r>
              <a:rPr lang="en-US"/>
              <a:t>of </a:t>
            </a:r>
            <a:r>
              <a:rPr lang="en-US" smtClean="0"/>
              <a:t>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De-Duplication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u="sng" dirty="0" smtClean="0"/>
                  <a:t>Given</a:t>
                </a:r>
                <a:r>
                  <a:rPr lang="en-US" dirty="0" smtClean="0"/>
                  <a:t>: a stream of objects</a:t>
                </a:r>
              </a:p>
              <a:p>
                <a:pPr lvl="1"/>
                <a:r>
                  <a:rPr lang="en-US" dirty="0" smtClean="0"/>
                  <a:t>Linear scan through a huge file</a:t>
                </a:r>
              </a:p>
              <a:p>
                <a:pPr lvl="1"/>
                <a:r>
                  <a:rPr lang="en-US" dirty="0" smtClean="0"/>
                  <a:t>Or, objects arriving in real time</a:t>
                </a:r>
              </a:p>
              <a:p>
                <a:pPr lvl="1"/>
                <a:endParaRPr lang="en-US" dirty="0" smtClean="0"/>
              </a:p>
              <a:p>
                <a:r>
                  <a:rPr lang="en-US" u="sng" dirty="0"/>
                  <a:t>Goal</a:t>
                </a:r>
                <a:r>
                  <a:rPr lang="en-US" dirty="0"/>
                  <a:t>: </a:t>
                </a:r>
                <a:r>
                  <a:rPr lang="en-US" dirty="0" smtClean="0"/>
                  <a:t>remove duplicates (</a:t>
                </a:r>
                <a:r>
                  <a:rPr lang="en-US" dirty="0"/>
                  <a:t>i.e</a:t>
                </a:r>
                <a:r>
                  <a:rPr lang="en-US" dirty="0" smtClean="0"/>
                  <a:t>., keep track of unique objects)</a:t>
                </a:r>
              </a:p>
              <a:p>
                <a:pPr lvl="1"/>
                <a:r>
                  <a:rPr lang="en-US" dirty="0" smtClean="0"/>
                  <a:t>E.g., report unique visitors to website</a:t>
                </a:r>
              </a:p>
              <a:p>
                <a:pPr lvl="1"/>
                <a:r>
                  <a:rPr lang="en-US" dirty="0" smtClean="0"/>
                  <a:t>Or, avoid duplicates in search result</a:t>
                </a:r>
              </a:p>
              <a:p>
                <a:pPr lvl="1"/>
                <a:endParaRPr lang="en-US" dirty="0" smtClean="0"/>
              </a:p>
              <a:p>
                <a:r>
                  <a:rPr lang="en-US" u="sng" dirty="0" smtClean="0"/>
                  <a:t>Solution</a:t>
                </a:r>
                <a:r>
                  <a:rPr lang="en-US" dirty="0" smtClean="0"/>
                  <a:t>: when new object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arrives,</a:t>
                </a:r>
              </a:p>
              <a:p>
                <a:pPr lvl="1"/>
                <a:r>
                  <a:rPr lang="en-US" dirty="0" smtClean="0"/>
                  <a:t>Look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 hash table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𝐻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not found,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67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2-SUM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u="sng" dirty="0" smtClean="0"/>
                  <a:t>Given</a:t>
                </a:r>
                <a:r>
                  <a:rPr lang="en-US" dirty="0" smtClean="0"/>
                  <a:t>: an unsorted array A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integers. Target sum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u="sng" dirty="0" smtClean="0"/>
                  <a:t>Goal</a:t>
                </a:r>
                <a:r>
                  <a:rPr lang="en-US" dirty="0" smtClean="0"/>
                  <a:t>: determine whether or not there are two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in A with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 smtClean="0"/>
                  <a:t>Naïve solution</a:t>
                </a:r>
                <a:r>
                  <a:rPr lang="en-US" dirty="0" smtClean="0"/>
                  <a:t>: exhaustive search of pairs of number</a:t>
                </a:r>
              </a:p>
              <a:p>
                <a:pPr lvl="1"/>
                <a:r>
                  <a:rPr lang="en-US" dirty="0" smtClean="0"/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 smtClean="0"/>
                  <a:t>Better solution</a:t>
                </a:r>
                <a:r>
                  <a:rPr lang="en-US" dirty="0" smtClean="0"/>
                  <a:t>: 1) Sort A; 2)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 A, look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 A via binary search.</a:t>
                </a:r>
              </a:p>
              <a:p>
                <a:pPr lvl="1"/>
                <a:r>
                  <a:rPr lang="en-US" dirty="0" smtClean="0"/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 smtClean="0"/>
                  <a:t>Best</a:t>
                </a:r>
                <a:r>
                  <a:rPr lang="en-US" dirty="0" smtClean="0"/>
                  <a:t>: 1) Insert elements of A into hash table H; 2)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 A, search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  <a:blipFill rotWithShape="1">
                <a:blip r:embed="rId2"/>
                <a:stretch>
                  <a:fillRect l="-863" t="-1478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9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Immediate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Spellchecker</a:t>
            </a:r>
          </a:p>
          <a:p>
            <a:endParaRPr lang="en-US" dirty="0" smtClean="0"/>
          </a:p>
          <a:p>
            <a:r>
              <a:rPr lang="en-US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251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Hash Table</a:t>
            </a:r>
            <a:br>
              <a:rPr lang="en-US" dirty="0" smtClean="0"/>
            </a:br>
            <a:r>
              <a:rPr lang="en-US" sz="2700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Choice of the hash function.</a:t>
                </a:r>
              </a:p>
              <a:p>
                <a:r>
                  <a:rPr lang="en-US" dirty="0"/>
                  <a:t>Collision resolution scheme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Hash </a:t>
                </a:r>
                <a:r>
                  <a:rPr lang="en-US" dirty="0"/>
                  <a:t>table </a:t>
                </a:r>
                <a:r>
                  <a:rPr lang="en-US" dirty="0" smtClean="0"/>
                  <a:t>size and </a:t>
                </a:r>
                <a:r>
                  <a:rPr lang="en-US" dirty="0"/>
                  <a:t>rehashing.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Time complexity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hash table</a:t>
                </a:r>
                <a:r>
                  <a:rPr lang="en-US" dirty="0" smtClean="0"/>
                  <a:t> versus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sorted array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 smtClean="0"/>
                  <a:t>insert():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versus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find():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 versus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When </a:t>
                </a:r>
                <a:r>
                  <a:rPr lang="en-US" b="1" dirty="0">
                    <a:solidFill>
                      <a:srgbClr val="0000FF"/>
                    </a:solidFill>
                  </a:rPr>
                  <a:t>NOT</a:t>
                </a:r>
                <a:r>
                  <a:rPr lang="en-US" dirty="0"/>
                  <a:t> to use hash?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Rank search</a:t>
                </a:r>
                <a:r>
                  <a:rPr lang="en-US" dirty="0"/>
                  <a:t>: return the k-</a:t>
                </a:r>
                <a:r>
                  <a:rPr lang="en-US" dirty="0" err="1"/>
                  <a:t>th</a:t>
                </a:r>
                <a:r>
                  <a:rPr lang="en-US" dirty="0"/>
                  <a:t> largest item.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Sort</a:t>
                </a:r>
                <a:r>
                  <a:rPr lang="en-US" dirty="0"/>
                  <a:t>: return the values in order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706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0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Hash </a:t>
            </a:r>
            <a:r>
              <a:rPr lang="en-US" dirty="0"/>
              <a:t>Table Size and Rehashing</a:t>
            </a:r>
          </a:p>
          <a:p>
            <a:r>
              <a:rPr lang="en-US" dirty="0"/>
              <a:t>Applications of </a:t>
            </a:r>
            <a:r>
              <a:rPr lang="en-US" dirty="0" smtClean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9445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Hash Table Size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First, given </a:t>
            </a:r>
            <a:r>
              <a:rPr lang="en-US" b="1" dirty="0" smtClean="0">
                <a:solidFill>
                  <a:srgbClr val="0000FF"/>
                </a:solidFill>
              </a:rPr>
              <a:t>performance</a:t>
            </a:r>
            <a:r>
              <a:rPr lang="en-US" dirty="0" smtClean="0"/>
              <a:t> requirements, determine the </a:t>
            </a:r>
            <a:r>
              <a:rPr lang="en-US" dirty="0"/>
              <a:t>maximum permissible </a:t>
            </a:r>
            <a:r>
              <a:rPr lang="en-US" b="1" dirty="0" smtClean="0">
                <a:solidFill>
                  <a:srgbClr val="C00000"/>
                </a:solidFill>
              </a:rPr>
              <a:t>load factor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 smtClean="0"/>
              <a:t>we </a:t>
            </a:r>
            <a:r>
              <a:rPr lang="en-US" dirty="0"/>
              <a:t>want </a:t>
            </a:r>
            <a:r>
              <a:rPr lang="en-US" dirty="0" smtClean="0"/>
              <a:t>to design a hash table based on </a:t>
            </a:r>
            <a:r>
              <a:rPr lang="en-US" b="1" dirty="0" smtClean="0">
                <a:solidFill>
                  <a:srgbClr val="0000FF"/>
                </a:solidFill>
              </a:rPr>
              <a:t>linear probing</a:t>
            </a:r>
            <a:r>
              <a:rPr lang="en-US" dirty="0" smtClean="0"/>
              <a:t> so that on average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>
                <a:solidFill>
                  <a:srgbClr val="C00000"/>
                </a:solidFill>
              </a:rPr>
              <a:t>unsuccessful</a:t>
            </a:r>
            <a:r>
              <a:rPr lang="en-US" dirty="0" smtClean="0"/>
              <a:t> </a:t>
            </a:r>
            <a:r>
              <a:rPr lang="en-US" dirty="0"/>
              <a:t>search </a:t>
            </a:r>
            <a:r>
              <a:rPr lang="en-US" dirty="0" smtClean="0"/>
              <a:t>requires </a:t>
            </a:r>
            <a:r>
              <a:rPr lang="en-US" dirty="0"/>
              <a:t>no more than </a:t>
            </a:r>
            <a:r>
              <a:rPr lang="en-US" dirty="0" smtClean="0"/>
              <a:t>13 compares.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successful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search requires no more than 10 compares.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66800" y="4572000"/>
                <a:ext cx="3576748" cy="898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3576748" cy="8980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59555" y="4646029"/>
                <a:ext cx="1155445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55" y="4646029"/>
                <a:ext cx="1155445" cy="6694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78545" y="5493424"/>
                <a:ext cx="3112455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45" y="5493424"/>
                <a:ext cx="3112455" cy="6787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5475766"/>
                <a:ext cx="1298112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475766"/>
                <a:ext cx="1298112" cy="6705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00800" y="5083517"/>
                <a:ext cx="861390" cy="669414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3517"/>
                <a:ext cx="861390" cy="6694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8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Hash Table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fixed table size, estimate maximum number of items that will be inserted.</a:t>
                </a:r>
              </a:p>
              <a:p>
                <a:endParaRPr lang="en-US" dirty="0"/>
              </a:p>
              <a:p>
                <a:r>
                  <a:rPr lang="en-US" dirty="0" smtClean="0"/>
                  <a:t>Example: no more than 1000 items.</a:t>
                </a:r>
              </a:p>
              <a:p>
                <a:pPr lvl="1"/>
                <a:r>
                  <a:rPr lang="en-US" dirty="0" smtClean="0"/>
                  <a:t>For load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 smtClean="0"/>
                  <a:t>, table 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∙1000=1250</m:t>
                      </m:r>
                    </m:oMath>
                  </m:oMathPara>
                </a14:m>
                <a:endParaRPr lang="en-US" sz="2400" dirty="0" smtClean="0"/>
              </a:p>
              <a:p>
                <a:pPr lvl="1"/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as a </a:t>
                </a:r>
                <a:r>
                  <a:rPr lang="en-US" b="1" dirty="0">
                    <a:solidFill>
                      <a:srgbClr val="0000FF"/>
                    </a:solidFill>
                  </a:rPr>
                  <a:t>prime</a:t>
                </a:r>
                <a:r>
                  <a:rPr lang="en-US" dirty="0"/>
                  <a:t> </a:t>
                </a:r>
                <a:r>
                  <a:rPr lang="en-US" dirty="0" smtClean="0"/>
                  <a:t>number. For example,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=1259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81200" y="5410200"/>
            <a:ext cx="5257800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However, sometimes there is no limit on the number of items to be inserted.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76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Rehashing</a:t>
            </a:r>
            <a:br>
              <a:rPr lang="en-US" dirty="0" smtClean="0"/>
            </a:br>
            <a:r>
              <a:rPr lang="en-US" sz="2700" dirty="0" smtClean="0"/>
              <a:t>Motivation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more items inserted, the load factor increases. At some point, it will exceed the threshold (4/5 in the previous example) determined by the performance requirement.</a:t>
            </a:r>
          </a:p>
          <a:p>
            <a:endParaRPr lang="en-US" dirty="0" smtClean="0"/>
          </a:p>
          <a:p>
            <a:r>
              <a:rPr lang="en-US" dirty="0"/>
              <a:t>For the separate chaining scheme, the hash table becomes inefficient when load factor </a:t>
            </a:r>
            <a:r>
              <a:rPr lang="en-US" i="1" dirty="0" smtClean="0"/>
              <a:t>L</a:t>
            </a:r>
            <a:r>
              <a:rPr lang="en-US" dirty="0" smtClean="0"/>
              <a:t> is </a:t>
            </a:r>
            <a:r>
              <a:rPr lang="en-US" dirty="0"/>
              <a:t>too high.</a:t>
            </a:r>
          </a:p>
          <a:p>
            <a:pPr lvl="1"/>
            <a:r>
              <a:rPr lang="en-US" dirty="0"/>
              <a:t>If the size of the hash table is fixed, search performance deteriorates with more items inserted.</a:t>
            </a:r>
          </a:p>
          <a:p>
            <a:endParaRPr lang="en-US" dirty="0" smtClean="0"/>
          </a:p>
          <a:p>
            <a:r>
              <a:rPr lang="en-US" dirty="0" smtClean="0"/>
              <a:t>Even worse, for the open addressing scheme, when the hash table becomes full, we </a:t>
            </a:r>
            <a:r>
              <a:rPr lang="en-US" b="1" dirty="0" smtClean="0">
                <a:solidFill>
                  <a:srgbClr val="0000FF"/>
                </a:solidFill>
              </a:rPr>
              <a:t>cannot</a:t>
            </a:r>
            <a:r>
              <a:rPr lang="en-US" dirty="0" smtClean="0"/>
              <a:t> insert a new item.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2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solve </a:t>
            </a:r>
            <a:r>
              <a:rPr lang="en-US" dirty="0" smtClean="0"/>
              <a:t>these problems, </a:t>
            </a:r>
            <a:r>
              <a:rPr lang="en-US" dirty="0"/>
              <a:t>we need to </a:t>
            </a:r>
            <a:r>
              <a:rPr lang="en-US" b="1" dirty="0">
                <a:solidFill>
                  <a:srgbClr val="0000FF"/>
                </a:solidFill>
              </a:rPr>
              <a:t>rehash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Create a </a:t>
            </a:r>
            <a:r>
              <a:rPr lang="en-US" b="1" u="sng" dirty="0"/>
              <a:t>larger</a:t>
            </a:r>
            <a:r>
              <a:rPr lang="en-US" dirty="0"/>
              <a:t> table, scan </a:t>
            </a:r>
            <a:r>
              <a:rPr lang="en-US" dirty="0" smtClean="0"/>
              <a:t>the current </a:t>
            </a:r>
            <a:r>
              <a:rPr lang="en-US" dirty="0"/>
              <a:t>table, and then insert items into new table </a:t>
            </a:r>
            <a:r>
              <a:rPr lang="en-US" dirty="0" smtClean="0"/>
              <a:t>using the </a:t>
            </a:r>
            <a:r>
              <a:rPr lang="en-US" dirty="0"/>
              <a:t>new hash function</a:t>
            </a:r>
            <a:r>
              <a:rPr lang="en-US" dirty="0" smtClean="0"/>
              <a:t>.</a:t>
            </a:r>
          </a:p>
          <a:p>
            <a:pPr lvl="1"/>
            <a:r>
              <a:rPr lang="en-US" b="1" u="sng" dirty="0" smtClean="0"/>
              <a:t>Note</a:t>
            </a:r>
            <a:r>
              <a:rPr lang="en-US" dirty="0" smtClean="0"/>
              <a:t>: The order is from the beginning to the end of the current table. Not original insertion order.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approximately double the size of the current table.</a:t>
            </a:r>
          </a:p>
          <a:p>
            <a:endParaRPr lang="en-US" dirty="0" smtClean="0"/>
          </a:p>
          <a:p>
            <a:r>
              <a:rPr lang="en-US" u="sng" dirty="0" smtClean="0"/>
              <a:t>Observation</a:t>
            </a:r>
            <a:r>
              <a:rPr lang="en-US" dirty="0" smtClean="0"/>
              <a:t>: The </a:t>
            </a:r>
            <a:r>
              <a:rPr lang="en-US" dirty="0"/>
              <a:t>single operation of rehashing is time-consuming. However, it does not occur frequently.</a:t>
            </a:r>
          </a:p>
          <a:p>
            <a:pPr lvl="1"/>
            <a:r>
              <a:rPr lang="en-US" dirty="0"/>
              <a:t>How should we justify </a:t>
            </a:r>
            <a:r>
              <a:rPr lang="en-US" dirty="0" smtClean="0"/>
              <a:t>the time complexity of rehashing?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Amortized analysis</a:t>
            </a:r>
            <a:r>
              <a:rPr lang="en-US" dirty="0" smtClean="0"/>
              <a:t>: A </a:t>
            </a:r>
            <a:r>
              <a:rPr lang="en-US" dirty="0"/>
              <a:t>method of analyzing algorithms that considers the entire sequence of operations of the </a:t>
            </a:r>
            <a:r>
              <a:rPr lang="en-US" dirty="0" smtClean="0"/>
              <a:t>program.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idea </a:t>
            </a:r>
            <a:r>
              <a:rPr lang="en-US" dirty="0" smtClean="0"/>
              <a:t>is </a:t>
            </a:r>
            <a:r>
              <a:rPr lang="en-US" dirty="0"/>
              <a:t>that while certain operations may be </a:t>
            </a:r>
            <a:r>
              <a:rPr lang="en-US" dirty="0" smtClean="0"/>
              <a:t>costly, </a:t>
            </a:r>
            <a:r>
              <a:rPr lang="en-US" dirty="0"/>
              <a:t>they </a:t>
            </a:r>
            <a:r>
              <a:rPr lang="en-US" dirty="0" smtClean="0"/>
              <a:t>don’t occur frequently; the </a:t>
            </a:r>
            <a:r>
              <a:rPr lang="en-US" dirty="0"/>
              <a:t>less costly operations </a:t>
            </a:r>
            <a:r>
              <a:rPr lang="en-US" dirty="0" smtClean="0"/>
              <a:t>are much more than </a:t>
            </a:r>
            <a:r>
              <a:rPr lang="en-US" dirty="0"/>
              <a:t>the costly ones in the long </a:t>
            </a:r>
            <a:r>
              <a:rPr lang="en-US" dirty="0" smtClean="0"/>
              <a:t>run.</a:t>
            </a:r>
          </a:p>
          <a:p>
            <a:pPr lvl="1"/>
            <a:r>
              <a:rPr lang="en-US" dirty="0" smtClean="0"/>
              <a:t>Therefore, the cost of those expensive operations is </a:t>
            </a:r>
            <a:r>
              <a:rPr lang="en-US" b="1" dirty="0" smtClean="0">
                <a:solidFill>
                  <a:srgbClr val="C00000"/>
                </a:solidFill>
              </a:rPr>
              <a:t>averaged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over a sequence of operations.</a:t>
            </a:r>
          </a:p>
          <a:p>
            <a:pPr lvl="1"/>
            <a:r>
              <a:rPr lang="en-US" dirty="0" smtClean="0"/>
              <a:t>In contrast, our previous complexity analysis only considers a single operation, e.g., insert, find,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</a:t>
            </a:r>
            <a:r>
              <a:rPr lang="en-US" dirty="0" smtClean="0"/>
              <a:t>Analysis of Rehashing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the threshold of the load factor is 0.5. We will double the table size after reaching the threshold.</a:t>
                </a:r>
              </a:p>
              <a:p>
                <a:r>
                  <a:rPr lang="en-US" dirty="0" smtClean="0"/>
                  <a:t>Suppose we start from an empty hash table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operation to insert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items.</a:t>
                </a:r>
              </a:p>
              <a:p>
                <a:pPr lvl="1"/>
                <a:r>
                  <a:rPr lang="en-US" dirty="0" smtClean="0"/>
                  <a:t>Total cost of inserting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items: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the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)-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item, create a new hash table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4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Rehash all M items into the new table. 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Insert new item. 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333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6025004"/>
                <a:ext cx="7861447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Total cost for inserting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 smtClean="0"/>
                  <a:t> items is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+2</m:t>
                    </m:r>
                    <m:r>
                      <a:rPr lang="en-US" sz="2400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𝑂</m:t>
                    </m:r>
                    <m:r>
                      <a:rPr lang="en-US" sz="2400" b="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𝑀</m:t>
                    </m:r>
                    <m:r>
                      <a:rPr 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6025004"/>
                <a:ext cx="786144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04" t="-6173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56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Rehashing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average </a:t>
                </a:r>
                <a:r>
                  <a:rPr lang="en-US" dirty="0"/>
                  <a:t>cost to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items is O(1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Rehashing cost </a:t>
                </a:r>
                <a:r>
                  <a:rPr lang="en-US" dirty="0"/>
                  <a:t>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amortized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over </a:t>
                </a:r>
                <a:r>
                  <a:rPr lang="en-US" dirty="0"/>
                  <a:t>individual </a:t>
                </a:r>
                <a:r>
                  <a:rPr lang="en-US" dirty="0" smtClean="0"/>
                  <a:t>inserts.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0" y="1648313"/>
                <a:ext cx="5373972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Total cost for inserting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 smtClean="0"/>
                  <a:t> items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48313"/>
                <a:ext cx="537397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66" t="-6173" r="-338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5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30283</TotalTime>
  <Words>779</Words>
  <Application>Microsoft Office PowerPoint</Application>
  <PresentationFormat>On-screen Show (4:3)</PresentationFormat>
  <Paragraphs>126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宋体</vt:lpstr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VE281 Data Structures and Algorithms</vt:lpstr>
      <vt:lpstr>Outline</vt:lpstr>
      <vt:lpstr>Determine Hash Table Size</vt:lpstr>
      <vt:lpstr>Determine Hash Table Size</vt:lpstr>
      <vt:lpstr>Rehashing Motivation</vt:lpstr>
      <vt:lpstr>Rehashing</vt:lpstr>
      <vt:lpstr>Amortized Analysis</vt:lpstr>
      <vt:lpstr>Amortized Analysis of Rehashing</vt:lpstr>
      <vt:lpstr>Amortized Analysis of Rehashing</vt:lpstr>
      <vt:lpstr>Outline</vt:lpstr>
      <vt:lpstr>Application: De-Duplication</vt:lpstr>
      <vt:lpstr>Application: 2-SUM Problem</vt:lpstr>
      <vt:lpstr>Further Immediate Application</vt:lpstr>
      <vt:lpstr>Hash Table Summary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2058</cp:revision>
  <dcterms:created xsi:type="dcterms:W3CDTF">2008-09-02T17:19:50Z</dcterms:created>
  <dcterms:modified xsi:type="dcterms:W3CDTF">2018-10-12T13:58:03Z</dcterms:modified>
</cp:coreProperties>
</file>