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1"/>
  </p:notesMasterIdLst>
  <p:handoutMasterIdLst>
    <p:handoutMasterId r:id="rId12"/>
  </p:handoutMasterIdLst>
  <p:sldIdLst>
    <p:sldId id="256" r:id="rId2"/>
    <p:sldId id="603" r:id="rId3"/>
    <p:sldId id="604" r:id="rId4"/>
    <p:sldId id="624" r:id="rId5"/>
    <p:sldId id="625" r:id="rId6"/>
    <p:sldId id="626" r:id="rId7"/>
    <p:sldId id="627" r:id="rId8"/>
    <p:sldId id="628" r:id="rId9"/>
    <p:sldId id="62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3" autoAdjust="0"/>
    <p:restoredTop sz="84902" autoAdjust="0"/>
  </p:normalViewPr>
  <p:slideViewPr>
    <p:cSldViewPr>
      <p:cViewPr varScale="1">
        <p:scale>
          <a:sx n="77" d="100"/>
          <a:sy n="77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Spell</a:t>
            </a:r>
            <a:r>
              <a:rPr lang="en-US" altLang="zh-CN" baseline="0" dirty="0" smtClean="0"/>
              <a:t> checker: correct words are in the bloom filter, while incorrect words are not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Forbidden passwords:</a:t>
            </a:r>
            <a:r>
              <a:rPr lang="en-US" altLang="zh-CN" baseline="0" dirty="0" smtClean="0"/>
              <a:t> passwords that are too weak, too easy to guess, or too common. What does it mean by having 0.1% false positive rate? Once out of a thousand, a strong password is thought weak.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b is a value close to 8. </a:t>
            </a:r>
            <a:r>
              <a:rPr lang="en-US" altLang="zh-CN" dirty="0" smtClean="0"/>
              <a:t>For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general hash table, the size in bits is 32 c S</a:t>
            </a:r>
            <a:r>
              <a:rPr lang="en-US" altLang="zh-CN" baseline="0" dirty="0" smtClean="0"/>
              <a:t>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Given this tradeoff, we</a:t>
            </a:r>
            <a:r>
              <a:rPr lang="en-US" altLang="zh-CN" baseline="0" dirty="0" smtClean="0"/>
              <a:t> want to analyze this tradeoff to see if there exists a sweet spot with small space and reasonable false positive probability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lim</a:t>
            </a:r>
            <a:r>
              <a:rPr lang="en-US" altLang="zh-CN" dirty="0" smtClean="0"/>
              <a:t> n-&gt;+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 (1-1/n)^{-n} = 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Error probability decreases exponentially with b:</a:t>
            </a:r>
            <a:r>
              <a:rPr lang="en-US" altLang="zh-CN" baseline="0" dirty="0" smtClean="0"/>
              <a:t> agree with our analysis on the trade-off between error probability and space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Bloom Filter</a:t>
            </a:r>
          </a:p>
          <a:p>
            <a:pPr algn="l"/>
            <a:r>
              <a:rPr lang="en-US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what Bloom filter is and how it works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the advantages and disadvantages of Bloom filter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Bloom Filter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Invented by Burton Bloom in 1970</a:t>
            </a:r>
          </a:p>
          <a:p>
            <a:r>
              <a:rPr lang="en-US" altLang="zh-CN" dirty="0" smtClean="0"/>
              <a:t>Supports </a:t>
            </a:r>
            <a:r>
              <a:rPr lang="en-US" altLang="zh-CN" b="1" dirty="0" smtClean="0">
                <a:solidFill>
                  <a:srgbClr val="C00000"/>
                </a:solidFill>
              </a:rPr>
              <a:t>fast insert</a:t>
            </a:r>
            <a:r>
              <a:rPr lang="en-US" altLang="zh-CN" dirty="0" smtClean="0"/>
              <a:t> and </a:t>
            </a:r>
            <a:r>
              <a:rPr lang="en-US" altLang="zh-CN" b="1" dirty="0" smtClean="0">
                <a:solidFill>
                  <a:srgbClr val="C00000"/>
                </a:solidFill>
              </a:rPr>
              <a:t>find</a:t>
            </a:r>
          </a:p>
          <a:p>
            <a:r>
              <a:rPr lang="en-US" altLang="zh-CN" dirty="0" smtClean="0"/>
              <a:t>Comparison to hash tables:</a:t>
            </a:r>
          </a:p>
          <a:p>
            <a:pPr lvl="1"/>
            <a:r>
              <a:rPr lang="en-US" altLang="zh-CN" dirty="0" smtClean="0"/>
              <a:t>Pros: more space efficient</a:t>
            </a:r>
          </a:p>
          <a:p>
            <a:pPr lvl="1"/>
            <a:r>
              <a:rPr lang="en-US" altLang="zh-CN" dirty="0" smtClean="0"/>
              <a:t>Cons: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dirty="0" smtClean="0"/>
              <a:t>Can’t store an associated object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dirty="0" smtClean="0"/>
              <a:t>No deletion (There are variations support deletion, but this operation is complicated)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dirty="0" smtClean="0"/>
              <a:t>Small </a:t>
            </a:r>
            <a:r>
              <a:rPr lang="en-US" altLang="zh-CN" b="1" dirty="0" smtClean="0">
                <a:solidFill>
                  <a:srgbClr val="0000FF"/>
                </a:solidFill>
              </a:rPr>
              <a:t>false positive</a:t>
            </a:r>
            <a:r>
              <a:rPr lang="en-US" altLang="zh-CN" dirty="0" smtClean="0"/>
              <a:t> probability: may say x has been inserted even if it hasn’t been</a:t>
            </a:r>
          </a:p>
          <a:p>
            <a:pPr lvl="2"/>
            <a:r>
              <a:rPr lang="en-US" altLang="zh-CN" sz="2400" dirty="0" smtClean="0"/>
              <a:t>But no false negative (x is inserted, but says not inserted)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52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Bloom Filter Applications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When to use bloom filter?</a:t>
            </a:r>
          </a:p>
          <a:p>
            <a:pPr lvl="1"/>
            <a:r>
              <a:rPr lang="en-US" altLang="zh-CN" dirty="0" smtClean="0"/>
              <a:t>If the false positive is not a concern, no deletion, and you look for space efficiency</a:t>
            </a:r>
          </a:p>
          <a:p>
            <a:r>
              <a:rPr lang="en-US" altLang="zh-CN" dirty="0" smtClean="0"/>
              <a:t>Original application: spell checker</a:t>
            </a:r>
          </a:p>
          <a:p>
            <a:pPr lvl="1"/>
            <a:r>
              <a:rPr lang="en-US" altLang="zh-CN" dirty="0" smtClean="0"/>
              <a:t>40 years ago, space is a big concern, it’s OK to tolerate some error</a:t>
            </a:r>
          </a:p>
          <a:p>
            <a:r>
              <a:rPr lang="en-US" altLang="zh-CN" dirty="0" smtClean="0"/>
              <a:t>Canonical application: list of forbidden passwords</a:t>
            </a:r>
          </a:p>
          <a:p>
            <a:pPr lvl="1"/>
            <a:r>
              <a:rPr lang="en-US" altLang="zh-CN" dirty="0" smtClean="0"/>
              <a:t>Don’t care about the false positive issue</a:t>
            </a:r>
          </a:p>
          <a:p>
            <a:r>
              <a:rPr lang="en-US" altLang="zh-CN" dirty="0" smtClean="0"/>
              <a:t>Modern applications: network routers</a:t>
            </a:r>
          </a:p>
          <a:p>
            <a:pPr lvl="1"/>
            <a:r>
              <a:rPr lang="en-US" altLang="zh-CN" dirty="0" smtClean="0"/>
              <a:t>Limited memory, need to be fast</a:t>
            </a:r>
          </a:p>
          <a:p>
            <a:pPr lvl="1"/>
            <a:r>
              <a:rPr lang="en-US" altLang="zh-CN" dirty="0" smtClean="0"/>
              <a:t>Applications include keeping track of blocked IP address, keeping track of contents of caches, etc.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Bloom Filter Implementation: Components</a:t>
            </a:r>
            <a:endParaRPr lang="zh-CN" alt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An array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bits</a:t>
                </a:r>
                <a:r>
                  <a:rPr lang="en-US" altLang="zh-CN" dirty="0" smtClean="0"/>
                  <a:t>. Each bit 0 or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 is small real number. For example,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zh-CN" dirty="0" smtClean="0"/>
                  <a:t> for 32-bit IP address (That’s why it is space efficient)</a:t>
                </a:r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, each mapping inside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usually small.</a:t>
                </a:r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5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Bloom Filter Insert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Initially, the array is all-zero.</a:t>
                </a:r>
              </a:p>
              <a:p>
                <a:r>
                  <a:rPr lang="en-US" altLang="zh-CN" dirty="0" smtClean="0"/>
                  <a:t>Insert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: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No matter whether the bit is 0 or 1 before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1333346" y="5412475"/>
            <a:ext cx="6667654" cy="835925"/>
            <a:chOff x="757118" y="2794168"/>
            <a:chExt cx="6667654" cy="835925"/>
          </a:xfrm>
        </p:grpSpPr>
        <p:grpSp>
          <p:nvGrpSpPr>
            <p:cNvPr id="35" name="Group 34"/>
            <p:cNvGrpSpPr/>
            <p:nvPr/>
          </p:nvGrpSpPr>
          <p:grpSpPr>
            <a:xfrm>
              <a:off x="762000" y="2794168"/>
              <a:ext cx="6248400" cy="381000"/>
              <a:chOff x="762000" y="2794168"/>
              <a:chExt cx="6248400" cy="3810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762000" y="2794168"/>
                <a:ext cx="3124200" cy="381000"/>
                <a:chOff x="800100" y="2971800"/>
                <a:chExt cx="2133600" cy="3810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800100" y="2971800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66900" y="2971800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3886200" y="2794168"/>
                <a:ext cx="3124200" cy="381000"/>
                <a:chOff x="2933700" y="2977966"/>
                <a:chExt cx="2133600" cy="38100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933700" y="2977966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000500" y="2977966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1176595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9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60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41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22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79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0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7</a:t>
              </a:r>
              <a:endParaRPr lang="zh-CN" alt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41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8</a:t>
              </a:r>
              <a:endParaRPr lang="zh-CN" alt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22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9</a:t>
              </a:r>
              <a:endParaRPr lang="zh-CN" alt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38606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10</a:t>
              </a:r>
              <a:endParaRPr lang="zh-CN" alt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9200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11</a:t>
              </a:r>
              <a:endParaRPr lang="zh-CN" alt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10200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12</a:t>
              </a:r>
              <a:endParaRPr lang="zh-CN" alt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7118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0</a:t>
              </a:r>
              <a:endParaRPr lang="zh-CN" alt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16252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13</a:t>
              </a:r>
              <a:endParaRPr lang="zh-CN" alt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02049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14</a:t>
              </a:r>
              <a:endParaRPr lang="zh-CN" altLang="en-US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72181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15</a:t>
              </a:r>
              <a:endParaRPr lang="zh-CN" altLang="en-US" sz="2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10400" y="2794168"/>
              <a:ext cx="390525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57978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16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29463" y="2891135"/>
                <a:ext cx="42283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u="sng" dirty="0" smtClean="0"/>
                  <a:t>Example</a:t>
                </a:r>
                <a:r>
                  <a:rPr lang="en-US" altLang="zh-CN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CN" sz="2400" dirty="0" smtClean="0"/>
                  <a:t>, 3 hash functions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63" y="2891135"/>
                <a:ext cx="4228337" cy="461665"/>
              </a:xfrm>
              <a:prstGeom prst="rect">
                <a:avLst/>
              </a:prstGeom>
              <a:blipFill>
                <a:blip r:embed="rId3"/>
                <a:stretch>
                  <a:fillRect l="-230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90600" y="3348335"/>
                <a:ext cx="45814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=7,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348335"/>
                <a:ext cx="458144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4121204" y="539645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71903" y="4419600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03" y="4419600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4" idx="2"/>
          </p:cNvCxnSpPr>
          <p:nvPr/>
        </p:nvCxnSpPr>
        <p:spPr>
          <a:xfrm flipH="1">
            <a:off x="4267200" y="4881265"/>
            <a:ext cx="17903" cy="43452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21004" y="539645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6052347" y="541080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cxnSp>
        <p:nvCxnSpPr>
          <p:cNvPr id="59" name="Straight Arrow Connector 58"/>
          <p:cNvCxnSpPr>
            <a:stCxn id="54" idx="2"/>
            <a:endCxn id="57" idx="0"/>
          </p:cNvCxnSpPr>
          <p:nvPr/>
        </p:nvCxnSpPr>
        <p:spPr>
          <a:xfrm flipH="1">
            <a:off x="2683869" y="4881265"/>
            <a:ext cx="1601234" cy="51518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58" idx="0"/>
          </p:cNvCxnSpPr>
          <p:nvPr/>
        </p:nvCxnSpPr>
        <p:spPr>
          <a:xfrm>
            <a:off x="4285103" y="4881265"/>
            <a:ext cx="1930109" cy="52953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90600" y="3805535"/>
                <a:ext cx="4763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=11,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=14,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05535"/>
                <a:ext cx="4763292" cy="461665"/>
              </a:xfrm>
              <a:prstGeom prst="rect">
                <a:avLst/>
              </a:prstGeom>
              <a:blipFill>
                <a:blip r:embed="rId6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87400" y="44195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400" y="4419599"/>
                <a:ext cx="426399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5667810" y="54108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829583" y="539645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cxnSp>
        <p:nvCxnSpPr>
          <p:cNvPr id="71" name="Straight Arrow Connector 70"/>
          <p:cNvCxnSpPr>
            <a:stCxn id="68" idx="2"/>
            <a:endCxn id="69" idx="0"/>
          </p:cNvCxnSpPr>
          <p:nvPr/>
        </p:nvCxnSpPr>
        <p:spPr>
          <a:xfrm>
            <a:off x="4800600" y="4881264"/>
            <a:ext cx="1030075" cy="529537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  <a:endCxn id="70" idx="0"/>
          </p:cNvCxnSpPr>
          <p:nvPr/>
        </p:nvCxnSpPr>
        <p:spPr>
          <a:xfrm>
            <a:off x="4800600" y="4881264"/>
            <a:ext cx="2191848" cy="515188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2"/>
            <a:endCxn id="53" idx="0"/>
          </p:cNvCxnSpPr>
          <p:nvPr/>
        </p:nvCxnSpPr>
        <p:spPr>
          <a:xfrm flipH="1">
            <a:off x="4284069" y="4881264"/>
            <a:ext cx="516531" cy="5151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7" grpId="0"/>
      <p:bldP spid="58" grpId="0"/>
      <p:bldP spid="67" grpId="0"/>
      <p:bldP spid="68" grpId="0"/>
      <p:bldP spid="69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Bloom Filter Find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Find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: return true if and only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u="sng" dirty="0" smtClean="0"/>
                  <a:t>No false negative</a:t>
                </a:r>
                <a:r>
                  <a:rPr lang="en-US" altLang="zh-CN" dirty="0" smtClean="0"/>
                  <a:t>: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was inserted, find(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) guaranteed to return true</a:t>
                </a:r>
              </a:p>
              <a:p>
                <a:r>
                  <a:rPr lang="en-US" altLang="zh-CN" u="sng" dirty="0" smtClean="0"/>
                  <a:t>False positive possible</a:t>
                </a:r>
                <a:r>
                  <a:rPr lang="en-US" altLang="zh-CN" dirty="0" smtClean="0"/>
                  <a:t>: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 the above example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2"/>
                <a:stretch>
                  <a:fillRect l="-549" t="-818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1295400" y="1846267"/>
            <a:ext cx="6667654" cy="1828801"/>
            <a:chOff x="1295400" y="2055124"/>
            <a:chExt cx="6667654" cy="1828801"/>
          </a:xfrm>
        </p:grpSpPr>
        <p:grpSp>
          <p:nvGrpSpPr>
            <p:cNvPr id="5" name="Group 4"/>
            <p:cNvGrpSpPr/>
            <p:nvPr/>
          </p:nvGrpSpPr>
          <p:grpSpPr>
            <a:xfrm>
              <a:off x="1295400" y="3048000"/>
              <a:ext cx="6667654" cy="835925"/>
              <a:chOff x="757118" y="2794168"/>
              <a:chExt cx="6667654" cy="83592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762000" y="2794168"/>
                <a:ext cx="6248400" cy="381000"/>
                <a:chOff x="762000" y="2794168"/>
                <a:chExt cx="6248400" cy="3810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762000" y="2794168"/>
                  <a:ext cx="3124200" cy="381000"/>
                  <a:chOff x="800100" y="2971800"/>
                  <a:chExt cx="2133600" cy="381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800100" y="2971800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866900" y="2971800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2794168"/>
                  <a:ext cx="3124200" cy="381000"/>
                  <a:chOff x="2933700" y="2977966"/>
                  <a:chExt cx="2133600" cy="381000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2933700" y="2977966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4000500" y="2977966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1" name="Group 30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sp>
            <p:nvSpPr>
              <p:cNvPr id="7" name="TextBox 6"/>
              <p:cNvSpPr txBox="1"/>
              <p:nvPr/>
            </p:nvSpPr>
            <p:spPr>
              <a:xfrm>
                <a:off x="1176595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1</a:t>
                </a:r>
                <a:endParaRPr lang="zh-CN" altLang="en-US" sz="2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579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2</a:t>
                </a:r>
                <a:endParaRPr lang="zh-CN" alt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60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3</a:t>
                </a:r>
                <a:endParaRPr lang="zh-CN" altLang="en-US" sz="2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41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22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5</a:t>
                </a:r>
                <a:endParaRPr lang="zh-CN" alt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79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6</a:t>
                </a:r>
                <a:endParaRPr lang="zh-CN" alt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560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7</a:t>
                </a:r>
                <a:endParaRPr lang="zh-CN" alt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41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8</a:t>
                </a:r>
                <a:endParaRPr lang="zh-CN" alt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22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9</a:t>
                </a:r>
                <a:endParaRPr lang="zh-CN" altLang="en-US" sz="2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38606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10</a:t>
                </a:r>
                <a:endParaRPr lang="zh-CN" alt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029200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11</a:t>
                </a:r>
                <a:endParaRPr lang="zh-CN" alt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10200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12</a:t>
                </a:r>
                <a:endParaRPr lang="zh-CN" alt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57118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0</a:t>
                </a:r>
                <a:endParaRPr lang="zh-CN" alt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16252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13</a:t>
                </a:r>
                <a:endParaRPr lang="zh-CN" alt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02049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14</a:t>
                </a:r>
                <a:endParaRPr lang="zh-CN" alt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572181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15</a:t>
                </a:r>
                <a:endParaRPr lang="zh-CN" altLang="en-US" sz="24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010400" y="2794168"/>
                <a:ext cx="390525" cy="381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957978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16</a:t>
                </a:r>
                <a:endParaRPr lang="zh-CN" altLang="en-US" sz="24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083258" y="303197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033957" y="205512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957" y="2055125"/>
                  <a:ext cx="42639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>
              <a:stCxn id="52" idx="2"/>
            </p:cNvCxnSpPr>
            <p:nvPr/>
          </p:nvCxnSpPr>
          <p:spPr>
            <a:xfrm flipH="1">
              <a:off x="4229254" y="2516790"/>
              <a:ext cx="17903" cy="43452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483058" y="303197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14401" y="304632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cxnSp>
          <p:nvCxnSpPr>
            <p:cNvPr id="56" name="Straight Arrow Connector 55"/>
            <p:cNvCxnSpPr>
              <a:stCxn id="52" idx="2"/>
              <a:endCxn id="54" idx="0"/>
            </p:cNvCxnSpPr>
            <p:nvPr/>
          </p:nvCxnSpPr>
          <p:spPr>
            <a:xfrm flipH="1">
              <a:off x="2645923" y="2516790"/>
              <a:ext cx="1601234" cy="515188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2" idx="2"/>
              <a:endCxn id="55" idx="0"/>
            </p:cNvCxnSpPr>
            <p:nvPr/>
          </p:nvCxnSpPr>
          <p:spPr>
            <a:xfrm>
              <a:off x="4247157" y="2516790"/>
              <a:ext cx="1930109" cy="52953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549454" y="205512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454" y="2055124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/>
            <p:cNvSpPr txBox="1"/>
            <p:nvPr/>
          </p:nvSpPr>
          <p:spPr>
            <a:xfrm>
              <a:off x="5629864" y="304632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91637" y="303197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>
              <a:off x="4762654" y="2516789"/>
              <a:ext cx="1030075" cy="52953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4762654" y="2516789"/>
              <a:ext cx="2191848" cy="5151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2"/>
              <a:endCxn id="51" idx="0"/>
            </p:cNvCxnSpPr>
            <p:nvPr/>
          </p:nvCxnSpPr>
          <p:spPr>
            <a:xfrm flipH="1">
              <a:off x="4246123" y="2516789"/>
              <a:ext cx="516531" cy="515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1220" y="3753544"/>
                <a:ext cx="6473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=7,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altLang="zh-CN" sz="2400" dirty="0" smtClean="0"/>
                  <a:t>. Find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 smtClean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0" y="3753544"/>
                <a:ext cx="6473182" cy="461665"/>
              </a:xfrm>
              <a:prstGeom prst="rect">
                <a:avLst/>
              </a:prstGeom>
              <a:blipFill>
                <a:blip r:embed="rId5"/>
                <a:stretch>
                  <a:fillRect l="-1412" t="-9333" r="-565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7442218" y="3753543"/>
            <a:ext cx="63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Yes!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08815" y="4262735"/>
                <a:ext cx="6587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=11,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400" dirty="0" smtClean="0"/>
                  <a:t>. Find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400" dirty="0" smtClean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5" y="4262735"/>
                <a:ext cx="6587701" cy="461665"/>
              </a:xfrm>
              <a:prstGeom prst="rect">
                <a:avLst/>
              </a:prstGeom>
              <a:blipFill>
                <a:blip r:embed="rId6"/>
                <a:stretch>
                  <a:fillRect l="-138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7450470" y="426273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66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Heuristic </a:t>
            </a:r>
            <a:r>
              <a:rPr lang="en-US" altLang="zh-CN" dirty="0" smtClean="0"/>
              <a:t>Analysis of Error Probability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u="sng" dirty="0" smtClean="0"/>
                  <a:t>Intuition</a:t>
                </a:r>
                <a:r>
                  <a:rPr lang="en-US" altLang="zh-CN" dirty="0" smtClean="0"/>
                  <a:t>: should be a trade-off between space (array size) and false positive probability</a:t>
                </a:r>
              </a:p>
              <a:p>
                <a:pPr lvl="1"/>
                <a:r>
                  <a:rPr lang="en-US" altLang="zh-CN" dirty="0" smtClean="0"/>
                  <a:t>Array size decreases, more reuse of bits, false positive probability increases</a:t>
                </a:r>
              </a:p>
              <a:p>
                <a:r>
                  <a:rPr lang="en-US" altLang="zh-CN" u="sng" dirty="0"/>
                  <a:t>Goal</a:t>
                </a:r>
                <a:r>
                  <a:rPr lang="en-US" altLang="zh-CN" dirty="0"/>
                  <a:t>: analyze </a:t>
                </a:r>
                <a:r>
                  <a:rPr lang="en-US" altLang="zh-CN" dirty="0" smtClean="0"/>
                  <a:t>the false positive </a:t>
                </a:r>
                <a:r>
                  <a:rPr lang="en-US" altLang="zh-CN" dirty="0"/>
                  <a:t>probability</a:t>
                </a:r>
              </a:p>
              <a:p>
                <a:r>
                  <a:rPr lang="en-US" altLang="zh-CN" u="sng" dirty="0" smtClean="0"/>
                  <a:t>Setup</a:t>
                </a:r>
                <a:r>
                  <a:rPr lang="en-US" altLang="zh-CN" dirty="0"/>
                  <a:t>: Insert data 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into the Bloom filter, use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hash functions, array 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bits</a:t>
                </a:r>
              </a:p>
              <a:p>
                <a:r>
                  <a:rPr lang="en-US" altLang="zh-CN" u="sng" dirty="0" smtClean="0"/>
                  <a:t>Assumption</a:t>
                </a:r>
                <a:r>
                  <a:rPr lang="en-US" altLang="zh-CN" dirty="0" smtClean="0"/>
                  <a:t>: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hash functions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map keys uniformly random and these hash functions are independent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7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Probability of a Slot Being 1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For an arbitrary slot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 smtClean="0"/>
                  <a:t> in the array, what’s the probability that the slot is 1?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Consider when slot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 smtClean="0"/>
                  <a:t> is 0</a:t>
                </a:r>
              </a:p>
              <a:p>
                <a:pPr lvl="1"/>
                <a:r>
                  <a:rPr lang="en-US" altLang="zh-CN" dirty="0" smtClean="0"/>
                  <a:t>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]=0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dirty="0" smtClean="0"/>
                  <a:t> denotes # of bits per object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733" r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6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False Positive Probability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, the false positive probability happens when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]=1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The probability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For a fixed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minimized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The minimal error probability is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0.6185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Error probability decreases exponentially with b</a:t>
                </a:r>
              </a:p>
              <a:p>
                <a:r>
                  <a:rPr lang="en-US" altLang="zh-CN" dirty="0" smtClean="0"/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dirty="0" smtClean="0"/>
                  <a:t>, could choose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as 5 or 6. Min error probability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 smtClean="0"/>
                  <a:t> 2%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2196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2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30310</TotalTime>
  <Words>614</Words>
  <Application>Microsoft Office PowerPoint</Application>
  <PresentationFormat>On-screen Show (4:3)</PresentationFormat>
  <Paragraphs>145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宋体</vt:lpstr>
      <vt:lpstr>幼圆</vt:lpstr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VE281 Data Structures and Algorithms</vt:lpstr>
      <vt:lpstr>Bloom Filter</vt:lpstr>
      <vt:lpstr>Bloom Filter Applications</vt:lpstr>
      <vt:lpstr>Bloom Filter Implementation: Components</vt:lpstr>
      <vt:lpstr>Bloom Filter Insert</vt:lpstr>
      <vt:lpstr>Bloom Filter Find</vt:lpstr>
      <vt:lpstr>Heuristic Analysis of Error Probability</vt:lpstr>
      <vt:lpstr>Probability of a Slot Being 1</vt:lpstr>
      <vt:lpstr>False Positive Probability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2060</cp:revision>
  <dcterms:created xsi:type="dcterms:W3CDTF">2008-09-02T17:19:50Z</dcterms:created>
  <dcterms:modified xsi:type="dcterms:W3CDTF">2018-10-12T14:25:39Z</dcterms:modified>
</cp:coreProperties>
</file>