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9" r:id="rId10"/>
    <p:sldId id="385" r:id="rId11"/>
    <p:sldId id="386" r:id="rId12"/>
    <p:sldId id="387" r:id="rId13"/>
    <p:sldId id="3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698" autoAdjust="0"/>
  </p:normalViewPr>
  <p:slideViewPr>
    <p:cSldViewPr>
      <p:cViewPr varScale="1">
        <p:scale>
          <a:sx n="82" d="100"/>
          <a:sy n="82" d="100"/>
        </p:scale>
        <p:origin x="165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input argument is a </a:t>
            </a:r>
            <a:r>
              <a:rPr lang="en-US" b="1" baseline="0" dirty="0" smtClean="0"/>
              <a:t>pointer to</a:t>
            </a:r>
            <a:r>
              <a:rPr lang="en-US" baseline="0" dirty="0" smtClean="0"/>
              <a:t> a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show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ourier New" pitchFamily="49" charset="0"/>
              </a:rPr>
              <a:t>In-order depth-first traversal:</a:t>
            </a:r>
            <a:r>
              <a:rPr lang="en-US" baseline="0" dirty="0" smtClean="0">
                <a:cs typeface="Courier New" pitchFamily="49" charset="0"/>
              </a:rPr>
              <a:t> we ignore parentheses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cs typeface="Courier New" pitchFamily="49" charset="0"/>
              </a:rPr>
              <a:t>Combining RPN with stack, we can obtain the expression result very easily by visiting the RPN from the beginning to the end.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Binary </a:t>
            </a:r>
            <a:r>
              <a:rPr lang="en-US" b="1" dirty="0" smtClean="0">
                <a:solidFill>
                  <a:schemeClr val="tx1"/>
                </a:solidFill>
              </a:rPr>
              <a:t>Tree </a:t>
            </a:r>
            <a:r>
              <a:rPr lang="en-US" b="1" dirty="0" smtClean="0">
                <a:solidFill>
                  <a:schemeClr val="tx1"/>
                </a:solidFill>
              </a:rPr>
              <a:t>Traversal</a:t>
            </a:r>
          </a:p>
          <a:p>
            <a:pPr algn="l"/>
            <a:r>
              <a:rPr lang="en-US" altLang="zh-CN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effect and procedure of pre-order, post-order, and in-order depth-first traversal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effect and procedure of level-order traversal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want to traverse the tree level by level </a:t>
            </a:r>
            <a:r>
              <a:rPr lang="en-US" b="1" dirty="0" smtClean="0">
                <a:solidFill>
                  <a:srgbClr val="0000FF"/>
                </a:solidFill>
              </a:rPr>
              <a:t>from top to bottom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Within each level, traverse </a:t>
            </a:r>
            <a:r>
              <a:rPr lang="en-US" b="1" dirty="0" smtClean="0">
                <a:solidFill>
                  <a:srgbClr val="C00000"/>
                </a:solidFill>
              </a:rPr>
              <a:t>from left to right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2954045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05000" y="5710535"/>
            <a:ext cx="408316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3940895"/>
            <a:ext cx="1905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can we implement this traversal?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7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</a:t>
            </a:r>
            <a:r>
              <a:rPr lang="en-US" dirty="0" smtClean="0"/>
              <a:t>Traversal</a:t>
            </a:r>
            <a:br>
              <a:rPr lang="en-US" dirty="0" smtClean="0"/>
            </a:br>
            <a:r>
              <a:rPr lang="en-US" sz="2700" dirty="0" smtClean="0"/>
              <a:t>Procedure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cs typeface="Courier New" pitchFamily="49" charset="0"/>
              </a:rPr>
              <a:t>Use a queue!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Enqueue</a:t>
            </a:r>
            <a:r>
              <a:rPr lang="en-US" dirty="0" smtClean="0"/>
              <a:t> the root node into an empty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the queue is not empty, </a:t>
            </a:r>
            <a:r>
              <a:rPr lang="en-US" dirty="0" err="1" smtClean="0"/>
              <a:t>dequeue</a:t>
            </a:r>
            <a:r>
              <a:rPr lang="en-US" dirty="0" smtClean="0"/>
              <a:t> a node from the front of the queue.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Visit the node.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Enqueue</a:t>
            </a:r>
            <a:r>
              <a:rPr lang="en-US" dirty="0" smtClean="0"/>
              <a:t> its left child (if exists) and right child (if exists) into the queue.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800" y="3005025"/>
            <a:ext cx="1369000" cy="1490775"/>
            <a:chOff x="155000" y="3261173"/>
            <a:chExt cx="1369000" cy="2818120"/>
          </a:xfrm>
        </p:grpSpPr>
        <p:sp>
          <p:nvSpPr>
            <p:cNvPr id="6" name="Arc 5"/>
            <p:cNvSpPr/>
            <p:nvPr/>
          </p:nvSpPr>
          <p:spPr>
            <a:xfrm flipH="1">
              <a:off x="609600" y="3505201"/>
              <a:ext cx="914400" cy="2574092"/>
            </a:xfrm>
            <a:prstGeom prst="arc">
              <a:avLst>
                <a:gd name="adj1" fmla="val 16335712"/>
                <a:gd name="adj2" fmla="val 5144428"/>
              </a:avLst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00" y="3261173"/>
              <a:ext cx="683200" cy="69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Loop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8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 smtClean="0"/>
              <a:t>Code and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4503198"/>
            <a:ext cx="2253449" cy="1600200"/>
            <a:chOff x="5214151" y="2117298"/>
            <a:chExt cx="2253449" cy="1600200"/>
          </a:xfrm>
        </p:grpSpPr>
        <p:sp>
          <p:nvSpPr>
            <p:cNvPr id="6" name="Oval 5"/>
            <p:cNvSpPr/>
            <p:nvPr/>
          </p:nvSpPr>
          <p:spPr>
            <a:xfrm>
              <a:off x="6359300" y="2117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77390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214151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9040" y="2432429"/>
              <a:ext cx="4443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5511571" y="3104148"/>
              <a:ext cx="1838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80700" y="272689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674431" y="2432429"/>
              <a:ext cx="4629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960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5969040" y="3104148"/>
              <a:ext cx="1779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294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6926820" y="3057138"/>
              <a:ext cx="2105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976336" y="1371600"/>
            <a:ext cx="60340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levelOrder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*root)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*n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if(n-&gt;left)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if(n-&gt;right)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50306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79349" y="449133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7427" y="5298419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285839" y="526886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16384" y="449133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4491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448727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469" y="45030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29796" y="5257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2270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9300" y="4491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44958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27521" y="525780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5200" y="4507138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91669" y="447794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3200" y="52533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72669" y="44708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57250" y="5253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4442" y="4503137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15200" y="525333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8" grpId="1"/>
      <p:bldP spid="29" grpId="0"/>
      <p:bldP spid="30" grpId="0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40" grpId="0"/>
      <p:bldP spid="40" grpId="1"/>
      <p:bldP spid="41" grpId="0" animBg="1"/>
      <p:bldP spid="41" grpId="1" animBg="1"/>
      <p:bldP spid="42" grpId="0"/>
      <p:bldP spid="43" grpId="0" animBg="1"/>
      <p:bldP spid="43" grpId="1" animBg="1"/>
      <p:bldP spid="44" grpId="0"/>
      <p:bldP spid="45" grpId="0" animBg="1"/>
      <p:bldP spid="45" grpId="1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Tree Traversal</a:t>
            </a:r>
            <a:br>
              <a:rPr lang="en-US" dirty="0" smtClean="0"/>
            </a:br>
            <a:r>
              <a:rPr lang="en-US" sz="3100" dirty="0" smtClean="0"/>
              <a:t>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cs typeface="Courier New" pitchFamily="49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+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 –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>
                    <a:cs typeface="Courier New" pitchFamily="49" charset="0"/>
                  </a:rPr>
                  <a:t> </a:t>
                </a:r>
                <a:r>
                  <a:rPr lang="en-US" dirty="0" smtClean="0">
                    <a:cs typeface="Courier New" pitchFamily="49" charset="0"/>
                  </a:rPr>
                  <a:t>has </a:t>
                </a:r>
                <a:r>
                  <a:rPr lang="en-US" dirty="0">
                    <a:cs typeface="Courier New" pitchFamily="49" charset="0"/>
                  </a:rPr>
                  <a:t>been encoded as </a:t>
                </a:r>
                <a:r>
                  <a:rPr lang="en-US" dirty="0" smtClean="0">
                    <a:cs typeface="Courier New" pitchFamily="49" charset="0"/>
                  </a:rPr>
                  <a:t>a tree T</a:t>
                </a:r>
                <a:r>
                  <a:rPr lang="en-US" i="1" dirty="0" smtClean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 smtClean="0">
                    <a:cs typeface="Courier New" pitchFamily="49" charset="0"/>
                  </a:rPr>
                  <a:t>The leaves are </a:t>
                </a:r>
                <a:r>
                  <a:rPr lang="en-US" b="1" dirty="0" smtClean="0">
                    <a:solidFill>
                      <a:srgbClr val="C00000"/>
                    </a:solidFill>
                    <a:cs typeface="Courier New" pitchFamily="49" charset="0"/>
                  </a:rPr>
                  <a:t>operands</a:t>
                </a:r>
                <a:r>
                  <a:rPr lang="en-US" dirty="0" smtClean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 smtClean="0">
                    <a:cs typeface="Courier New" pitchFamily="49" charset="0"/>
                  </a:rPr>
                  <a:t>The internal nodes are </a:t>
                </a:r>
                <a:r>
                  <a:rPr lang="en-US" b="1" dirty="0" smtClean="0">
                    <a:solidFill>
                      <a:srgbClr val="0000FF"/>
                    </a:solidFill>
                    <a:cs typeface="Courier New" pitchFamily="49" charset="0"/>
                  </a:rPr>
                  <a:t>operators</a:t>
                </a:r>
                <a:r>
                  <a:rPr lang="en-US" dirty="0" smtClean="0">
                    <a:cs typeface="Courier New" pitchFamily="49" charset="0"/>
                  </a:rPr>
                  <a:t>.</a:t>
                </a:r>
                <a:endParaRPr lang="en-US" dirty="0">
                  <a:cs typeface="Courier New" pitchFamily="49" charset="0"/>
                </a:endParaRPr>
              </a:p>
              <a:p>
                <a:r>
                  <a:rPr lang="en-US" dirty="0" smtClean="0">
                    <a:cs typeface="Courier New" pitchFamily="49" charset="0"/>
                  </a:rPr>
                  <a:t>How would you traverse the tree T to print out the expression (ignoring parentheses)?</a:t>
                </a:r>
              </a:p>
              <a:p>
                <a:pPr lvl="1"/>
                <a:r>
                  <a:rPr lang="en-US" dirty="0" smtClean="0">
                    <a:cs typeface="Courier New" pitchFamily="49" charset="0"/>
                  </a:rPr>
                  <a:t>In-order depth-first traversal.</a:t>
                </a:r>
              </a:p>
              <a:p>
                <a:r>
                  <a:rPr lang="en-US" dirty="0" smtClean="0">
                    <a:cs typeface="Courier New" pitchFamily="49" charset="0"/>
                  </a:rPr>
                  <a:t>What is the expression printed out by post-order depth-first traversal?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/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𝑐𝑑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∗+</m:t>
                    </m:r>
                  </m:oMath>
                </a14:m>
                <a:endParaRPr lang="en-US" dirty="0" smtClean="0">
                  <a:cs typeface="Courier New" pitchFamily="49" charset="0"/>
                </a:endParaRP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cs typeface="Courier New" pitchFamily="49" charset="0"/>
                  </a:rPr>
                  <a:t>Reverse Polish Notation</a:t>
                </a:r>
                <a:endParaRPr lang="en-US" dirty="0" smtClean="0">
                  <a:cs typeface="Courier New" pitchFamily="49" charset="0"/>
                </a:endParaRPr>
              </a:p>
              <a:p>
                <a:pPr lvl="1"/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  <a:blipFill>
                <a:blip r:embed="rId3"/>
                <a:stretch>
                  <a:fillRect l="-1290" t="-1625" r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225487" cy="35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binary tree operations are done by performing a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binary tree.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traversal, each </a:t>
            </a:r>
            <a:r>
              <a:rPr lang="en-US" dirty="0" smtClean="0"/>
              <a:t>node of </a:t>
            </a:r>
            <a:r>
              <a:rPr lang="en-US" dirty="0"/>
              <a:t>the binary tree is visited </a:t>
            </a:r>
            <a:r>
              <a:rPr lang="en-US" b="1" dirty="0">
                <a:solidFill>
                  <a:srgbClr val="C00000"/>
                </a:solidFill>
              </a:rPr>
              <a:t>exactly once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the visit of </a:t>
            </a:r>
            <a:r>
              <a:rPr lang="en-US" dirty="0" smtClean="0"/>
              <a:t>a node, </a:t>
            </a:r>
            <a:r>
              <a:rPr lang="en-US" dirty="0"/>
              <a:t>all </a:t>
            </a:r>
            <a:r>
              <a:rPr lang="en-US" dirty="0" smtClean="0"/>
              <a:t>actions (making </a:t>
            </a:r>
            <a:r>
              <a:rPr lang="en-US" dirty="0"/>
              <a:t>a clone, </a:t>
            </a:r>
            <a:r>
              <a:rPr lang="en-US" dirty="0" smtClean="0"/>
              <a:t>displaying, evaluating </a:t>
            </a:r>
            <a:r>
              <a:rPr lang="en-US" dirty="0"/>
              <a:t>the operator, etc.) with respect to this </a:t>
            </a:r>
            <a:r>
              <a:rPr lang="en-US" dirty="0" smtClean="0"/>
              <a:t>node are taken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</a:t>
            </a:r>
            <a:r>
              <a:rPr lang="en-US" dirty="0" smtClean="0"/>
              <a:t>Traversal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Depth-first traversal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Post-order</a:t>
            </a:r>
          </a:p>
          <a:p>
            <a:pPr lvl="1"/>
            <a:r>
              <a:rPr lang="en-US" dirty="0" smtClean="0"/>
              <a:t>In-order</a:t>
            </a:r>
          </a:p>
          <a:p>
            <a:endParaRPr lang="en-US" dirty="0" smtClean="0"/>
          </a:p>
          <a:p>
            <a:r>
              <a:rPr lang="en-US" dirty="0" smtClean="0"/>
              <a:t>Level-order </a:t>
            </a:r>
            <a:r>
              <a:rPr lang="en-US" dirty="0" smtClean="0"/>
              <a:t>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Pre-Order Depth-First Traversal</a:t>
            </a:r>
            <a:br>
              <a:rPr lang="en-US" dirty="0" smtClean="0"/>
            </a:br>
            <a:r>
              <a:rPr lang="en-US" sz="2700" dirty="0" smtClean="0"/>
              <a:t>Procedure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the node</a:t>
            </a:r>
          </a:p>
          <a:p>
            <a:r>
              <a:rPr lang="en-US" dirty="0" smtClean="0"/>
              <a:t>Visit its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Visit its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(n-&gt;right);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</a:t>
            </a:r>
            <a:r>
              <a:rPr lang="en-US" dirty="0" smtClean="0"/>
              <a:t>Traversal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3000" y="2026693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7800" y="236380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800" y="42011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2667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800" y="3591580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5494" y="28956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33629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3202" y="38963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58218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71980" y="49631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5600" y="2257525"/>
            <a:ext cx="0" cy="31526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Post-Order Depth-First Traversal</a:t>
            </a:r>
            <a:br>
              <a:rPr lang="en-US" dirty="0" smtClean="0"/>
            </a:br>
            <a:r>
              <a:rPr lang="en-US" sz="2700" dirty="0" smtClean="0"/>
              <a:t>Procedure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Visit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/>
              <a:t>Visit </a:t>
            </a:r>
            <a:r>
              <a:rPr lang="en-US" dirty="0" smtClean="0"/>
              <a:t>the node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visit(n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Post-Order </a:t>
            </a:r>
            <a:r>
              <a:rPr lang="en-US" dirty="0"/>
              <a:t>Depth-First </a:t>
            </a:r>
            <a:r>
              <a:rPr lang="en-US" dirty="0" smtClean="0"/>
              <a:t>Traversal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7439" y="5105400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47800" y="36576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800" y="47345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27432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800" y="3285174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5494" y="19050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24485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3202" y="30480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41960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71980" y="39624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43200" y="2209800"/>
            <a:ext cx="0" cy="33930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In-Order Depth-First Traversal</a:t>
            </a:r>
            <a:br>
              <a:rPr lang="en-US" dirty="0" smtClean="0"/>
            </a:br>
            <a:r>
              <a:rPr lang="en-US" sz="2700" dirty="0" smtClean="0"/>
              <a:t>Procedure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/>
              <a:t>Visit </a:t>
            </a:r>
            <a:r>
              <a:rPr lang="en-US" dirty="0" smtClean="0"/>
              <a:t>the node</a:t>
            </a:r>
            <a:endParaRPr lang="en-US" dirty="0"/>
          </a:p>
          <a:p>
            <a:r>
              <a:rPr lang="en-US" dirty="0" smtClean="0"/>
              <a:t>Visit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the Result of In</a:t>
            </a:r>
            <a:r>
              <a:rPr lang="en-US" dirty="0" smtClean="0"/>
              <a:t>-Order Depth-First Traversal?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A.</a:t>
            </a:r>
            <a:r>
              <a:rPr lang="en-US" dirty="0" smtClean="0"/>
              <a:t> </a:t>
            </a:r>
            <a:r>
              <a:rPr lang="en-US" altLang="zh-CN" dirty="0"/>
              <a:t>g, d, h, b, </a:t>
            </a:r>
            <a:r>
              <a:rPr lang="en-US" altLang="zh-CN" dirty="0" smtClean="0"/>
              <a:t>e,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/>
              <a:t>a, c, f, j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B.</a:t>
            </a:r>
            <a:r>
              <a:rPr lang="en-US" dirty="0" smtClean="0"/>
              <a:t> g, d, h, b, e, </a:t>
            </a:r>
            <a:r>
              <a:rPr lang="en-US" dirty="0" err="1" smtClean="0"/>
              <a:t>i</a:t>
            </a:r>
            <a:r>
              <a:rPr lang="en-US" dirty="0" smtClean="0"/>
              <a:t>, a, f, j, c</a:t>
            </a:r>
          </a:p>
          <a:p>
            <a:pPr marL="0" indent="0">
              <a:buNone/>
            </a:pPr>
            <a:r>
              <a:rPr lang="en-US" b="1" dirty="0" smtClean="0"/>
              <a:t>C.</a:t>
            </a:r>
            <a:r>
              <a:rPr lang="en-US" dirty="0" smtClean="0"/>
              <a:t> g, d, h, b, </a:t>
            </a:r>
            <a:r>
              <a:rPr lang="en-US" dirty="0" err="1" smtClean="0"/>
              <a:t>i</a:t>
            </a:r>
            <a:r>
              <a:rPr lang="en-US" dirty="0" smtClean="0"/>
              <a:t>, e, a, j, f, c </a:t>
            </a:r>
          </a:p>
          <a:p>
            <a:pPr marL="0" indent="0">
              <a:buNone/>
            </a:pPr>
            <a:r>
              <a:rPr lang="en-US" b="1" dirty="0" smtClean="0"/>
              <a:t>D.</a:t>
            </a:r>
            <a:r>
              <a:rPr lang="en-US" dirty="0" smtClean="0"/>
              <a:t> </a:t>
            </a:r>
            <a:r>
              <a:rPr lang="en-US" altLang="zh-CN" dirty="0" smtClean="0"/>
              <a:t>g, d, h, b,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e, a, f, j, 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00600" y="1453662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724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34640</TotalTime>
  <Words>668</Words>
  <Application>Microsoft Office PowerPoint</Application>
  <PresentationFormat>On-screen Show (4:3)</PresentationFormat>
  <Paragraphs>186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Binary Tree Traversal</vt:lpstr>
      <vt:lpstr>Binary Tree Traversal Methods</vt:lpstr>
      <vt:lpstr>Pre-Order Depth-First Traversal Procedure</vt:lpstr>
      <vt:lpstr>Pre-Order Depth-First Traversal Example</vt:lpstr>
      <vt:lpstr>Post-Order Depth-First Traversal Procedure</vt:lpstr>
      <vt:lpstr>Post-Order Depth-First Traversal Example</vt:lpstr>
      <vt:lpstr>In-Order Depth-First Traversal Procedure</vt:lpstr>
      <vt:lpstr>What Is the Result of In-Order Depth-First Traversal?</vt:lpstr>
      <vt:lpstr>Level-Order Traversal</vt:lpstr>
      <vt:lpstr>Level-Order Traversal Procedure</vt:lpstr>
      <vt:lpstr>Level-Order Traversal Code and Example</vt:lpstr>
      <vt:lpstr>Binary Tree Traversal Application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2559</cp:revision>
  <dcterms:created xsi:type="dcterms:W3CDTF">2008-09-02T17:19:50Z</dcterms:created>
  <dcterms:modified xsi:type="dcterms:W3CDTF">2018-10-13T06:10:10Z</dcterms:modified>
</cp:coreProperties>
</file>